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84" r:id="rId2"/>
    <p:sldId id="737" r:id="rId3"/>
    <p:sldId id="702" r:id="rId4"/>
    <p:sldId id="705" r:id="rId5"/>
    <p:sldId id="717" r:id="rId6"/>
    <p:sldId id="721" r:id="rId7"/>
    <p:sldId id="716" r:id="rId8"/>
    <p:sldId id="718" r:id="rId9"/>
    <p:sldId id="719" r:id="rId10"/>
    <p:sldId id="686" r:id="rId11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0" orient="horz" pos="4059" userDrawn="1">
          <p15:clr>
            <a:srgbClr val="A4A3A4"/>
          </p15:clr>
        </p15:guide>
        <p15:guide id="20" orient="horz" pos="2245" userDrawn="1">
          <p15:clr>
            <a:srgbClr val="A4A3A4"/>
          </p15:clr>
        </p15:guide>
        <p15:guide id="21" pos="400" userDrawn="1">
          <p15:clr>
            <a:srgbClr val="A4A3A4"/>
          </p15:clr>
        </p15:guide>
        <p15:guide id="23" orient="horz" pos="431" userDrawn="1">
          <p15:clr>
            <a:srgbClr val="A4A3A4"/>
          </p15:clr>
        </p15:guide>
        <p15:guide id="24" orient="horz" pos="3946" userDrawn="1">
          <p15:clr>
            <a:srgbClr val="A4A3A4"/>
          </p15:clr>
        </p15:guide>
        <p15:guide id="25" orient="horz" pos="544" userDrawn="1">
          <p15:clr>
            <a:srgbClr val="A4A3A4"/>
          </p15:clr>
        </p15:guide>
        <p15:guide id="26" pos="4143" userDrawn="1">
          <p15:clr>
            <a:srgbClr val="A4A3A4"/>
          </p15:clr>
        </p15:guide>
        <p15:guide id="27" orient="horz" pos="1791" userDrawn="1">
          <p15:clr>
            <a:srgbClr val="A4A3A4"/>
          </p15:clr>
        </p15:guide>
        <p15:guide id="28" orient="horz" pos="40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95" userDrawn="1">
          <p15:clr>
            <a:srgbClr val="A4A3A4"/>
          </p15:clr>
        </p15:guide>
        <p15:guide id="2" pos="1525" userDrawn="1">
          <p15:clr>
            <a:srgbClr val="A4A3A4"/>
          </p15:clr>
        </p15:guide>
        <p15:guide id="3" orient="horz" pos="3224" userDrawn="1">
          <p15:clr>
            <a:srgbClr val="A4A3A4"/>
          </p15:clr>
        </p15:guide>
        <p15:guide id="4" pos="2238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3669DB-A9E0-3AEF-0472-954DDBD0F465}" name="태식 남" initials="태남" userId="053259ed830e2152" providerId="Windows Live"/>
  <p188:author id="{2D3DB8E8-00ED-5639-5FEB-319B05DBBDD8}" name="양우열" initials="양" userId="양우열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임 형래" initials="임형" lastIdx="1" clrIdx="0">
    <p:extLst>
      <p:ext uri="{19B8F6BF-5375-455C-9EA6-DF929625EA0E}">
        <p15:presenceInfo xmlns:p15="http://schemas.microsoft.com/office/powerpoint/2012/main" userId="6950a770751c78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00FF"/>
    <a:srgbClr val="FFFFFF"/>
    <a:srgbClr val="376092"/>
    <a:srgbClr val="474747"/>
    <a:srgbClr val="215968"/>
    <a:srgbClr val="10A437"/>
    <a:srgbClr val="FF7C80"/>
    <a:srgbClr val="003876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2" autoAdjust="0"/>
    <p:restoredTop sz="71789" autoAdjust="0"/>
  </p:normalViewPr>
  <p:slideViewPr>
    <p:cSldViewPr>
      <p:cViewPr varScale="1">
        <p:scale>
          <a:sx n="110" d="100"/>
          <a:sy n="110" d="100"/>
        </p:scale>
        <p:origin x="954" y="114"/>
      </p:cViewPr>
      <p:guideLst>
        <p:guide pos="3840"/>
        <p:guide orient="horz" pos="4059"/>
        <p:guide orient="horz" pos="2245"/>
        <p:guide pos="400"/>
        <p:guide orient="horz" pos="431"/>
        <p:guide orient="horz" pos="3946"/>
        <p:guide orient="horz" pos="544"/>
        <p:guide pos="4143"/>
        <p:guide orient="horz" pos="1791"/>
        <p:guide orient="horz" pos="40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1602"/>
    </p:cViewPr>
  </p:sorterViewPr>
  <p:notesViewPr>
    <p:cSldViewPr>
      <p:cViewPr varScale="1">
        <p:scale>
          <a:sx n="76" d="100"/>
          <a:sy n="76" d="100"/>
        </p:scale>
        <p:origin x="4032" y="102"/>
      </p:cViewPr>
      <p:guideLst>
        <p:guide orient="horz" pos="4695"/>
        <p:guide pos="1525"/>
        <p:guide orient="horz" pos="3224"/>
        <p:guide pos="2238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5"/>
            <a:ext cx="3078427" cy="511731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001" y="5"/>
            <a:ext cx="3078427" cy="511731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05B3E609-2AE1-4313-A7C9-1637A8D96435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8" y="9721114"/>
            <a:ext cx="3078427" cy="511731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001" y="9721114"/>
            <a:ext cx="3078427" cy="511731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9A986E4C-4937-4005-BFAB-C979800E6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8" y="5"/>
            <a:ext cx="3078427" cy="511731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4001" y="5"/>
            <a:ext cx="3078427" cy="511731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A112888D-3B27-4E26-830C-EB3B0CC66164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8" y="4861448"/>
            <a:ext cx="5683250" cy="4605576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8" y="9721114"/>
            <a:ext cx="3078427" cy="511731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4001" y="9721114"/>
            <a:ext cx="3078427" cy="511731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BD41AB23-183F-4111-AE95-A5214DF190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33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ea typeface="배달의민족 한나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AB23-183F-4111-AE95-A5214DF1902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2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1AB23-183F-4111-AE95-A5214DF1902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89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ea typeface="배달의민족 한나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1AB23-183F-4111-AE95-A5214DF1902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2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>
            <a:spLocks noChangeAspect="1"/>
          </p:cNvSpPr>
          <p:nvPr userDrawn="1"/>
        </p:nvSpPr>
        <p:spPr>
          <a:xfrm flipV="1">
            <a:off x="0" y="814268"/>
            <a:ext cx="12192000" cy="936104"/>
          </a:xfrm>
          <a:prstGeom prst="rect">
            <a:avLst/>
          </a:prstGeom>
          <a:gradFill>
            <a:gsLst>
              <a:gs pos="0">
                <a:schemeClr val="accent1">
                  <a:lumMod val="55000"/>
                  <a:lumOff val="4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3" name="직사각형 32"/>
          <p:cNvSpPr>
            <a:spLocks noChangeAspect="1"/>
          </p:cNvSpPr>
          <p:nvPr userDrawn="1"/>
        </p:nvSpPr>
        <p:spPr>
          <a:xfrm flipV="1">
            <a:off x="0" y="1358064"/>
            <a:ext cx="12192001" cy="19375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-1" y="980370"/>
            <a:ext cx="9950439" cy="2240472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alt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PowerPoint</a:t>
            </a:r>
            <a:endParaRPr lang="ko-KR" altLang="en-US" dirty="0"/>
          </a:p>
        </p:txBody>
      </p:sp>
      <p:sp>
        <p:nvSpPr>
          <p:cNvPr id="35" name="직사각형 34"/>
          <p:cNvSpPr>
            <a:spLocks noChangeAspect="1"/>
          </p:cNvSpPr>
          <p:nvPr userDrawn="1"/>
        </p:nvSpPr>
        <p:spPr>
          <a:xfrm flipV="1">
            <a:off x="-6289" y="3238842"/>
            <a:ext cx="12198286" cy="1383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2103248"/>
              </p:ext>
            </p:extLst>
          </p:nvPr>
        </p:nvGraphicFramePr>
        <p:xfrm>
          <a:off x="3220820" y="4037865"/>
          <a:ext cx="5711957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1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endParaRPr lang="ko-KR" altLang="en-US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직선 연결선 40"/>
          <p:cNvCxnSpPr>
            <a:cxnSpLocks/>
          </p:cNvCxnSpPr>
          <p:nvPr userDrawn="1"/>
        </p:nvCxnSpPr>
        <p:spPr>
          <a:xfrm flipH="1">
            <a:off x="640740" y="6601435"/>
            <a:ext cx="9600000" cy="2803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2CB177-B3BA-A8F0-2190-18556DED8D69}"/>
              </a:ext>
            </a:extLst>
          </p:cNvPr>
          <p:cNvGrpSpPr/>
          <p:nvPr userDrawn="1"/>
        </p:nvGrpSpPr>
        <p:grpSpPr>
          <a:xfrm>
            <a:off x="-6290" y="6434314"/>
            <a:ext cx="2420594" cy="419076"/>
            <a:chOff x="-6290" y="6434314"/>
            <a:chExt cx="2420594" cy="4190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A5A8A8-F418-196B-36C3-2AC086C9F694}"/>
                </a:ext>
              </a:extLst>
            </p:cNvPr>
            <p:cNvSpPr txBox="1"/>
            <p:nvPr userDrawn="1"/>
          </p:nvSpPr>
          <p:spPr>
            <a:xfrm>
              <a:off x="471000" y="6435454"/>
              <a:ext cx="1943304" cy="360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l"/>
              <a:r>
                <a:rPr lang="en-US" altLang="ko-KR" sz="1200" cap="smal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Connected &amp; Autonomous </a:t>
              </a:r>
              <a:br>
                <a:rPr lang="en-US" altLang="ko-KR" sz="1200" cap="smal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cap="smal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Mobility Laboratory</a:t>
              </a:r>
              <a:endParaRPr lang="ko-KR" alt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Y헤드라인M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4FD6A3-0E53-9728-233D-B9AD060CE5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6290" y="6434314"/>
              <a:ext cx="522290" cy="419076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D7E42C6-90A0-3C2F-7876-5F9B3D8CAD3A}"/>
              </a:ext>
            </a:extLst>
          </p:cNvPr>
          <p:cNvGrpSpPr/>
          <p:nvPr userDrawn="1"/>
        </p:nvGrpSpPr>
        <p:grpSpPr>
          <a:xfrm>
            <a:off x="10355384" y="6391502"/>
            <a:ext cx="1770616" cy="419866"/>
            <a:chOff x="3756001" y="5152169"/>
            <a:chExt cx="5346695" cy="1267863"/>
          </a:xfrm>
        </p:grpSpPr>
        <p:pic>
          <p:nvPicPr>
            <p:cNvPr id="19" name="그림 18" descr="폰트, 텍스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93FE88AF-6120-B614-E8AD-19A72F7DEE2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944"/>
            <a:stretch/>
          </p:blipFill>
          <p:spPr>
            <a:xfrm>
              <a:off x="7761000" y="5152169"/>
              <a:ext cx="1341696" cy="1267863"/>
            </a:xfrm>
            <a:prstGeom prst="rect">
              <a:avLst/>
            </a:prstGeom>
          </p:spPr>
        </p:pic>
        <p:pic>
          <p:nvPicPr>
            <p:cNvPr id="20" name="그림 19" descr="폰트, 텍스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DE77C7EE-7DFA-9ED0-D449-C85410D230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56"/>
            <a:stretch/>
          </p:blipFill>
          <p:spPr>
            <a:xfrm>
              <a:off x="3756001" y="5152169"/>
              <a:ext cx="4235682" cy="1267863"/>
            </a:xfrm>
            <a:prstGeom prst="rect">
              <a:avLst/>
            </a:prstGeom>
          </p:spPr>
        </p:pic>
      </p:grpSp>
      <p:pic>
        <p:nvPicPr>
          <p:cNvPr id="24" name="Picture 6">
            <a:extLst>
              <a:ext uri="{FF2B5EF4-FFF2-40B4-BE49-F238E27FC236}">
                <a16:creationId xmlns:a16="http://schemas.microsoft.com/office/drawing/2014/main" id="{3E4165C3-7946-517F-B0E4-791A1479D6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48" y="1357823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950FC6DE-75F7-B97D-80A6-15677AE6E313}"/>
              </a:ext>
            </a:extLst>
          </p:cNvPr>
          <p:cNvSpPr/>
          <p:nvPr userDrawn="1"/>
        </p:nvSpPr>
        <p:spPr>
          <a:xfrm>
            <a:off x="9960448" y="1357823"/>
            <a:ext cx="2160240" cy="2160240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7365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-3157" y="-2113"/>
            <a:ext cx="12195792" cy="678398"/>
            <a:chOff x="-2368" y="-2113"/>
            <a:chExt cx="9146844" cy="678398"/>
          </a:xfrm>
        </p:grpSpPr>
        <p:sp>
          <p:nvSpPr>
            <p:cNvPr id="47" name="직사각형 46"/>
            <p:cNvSpPr/>
            <p:nvPr userDrawn="1"/>
          </p:nvSpPr>
          <p:spPr>
            <a:xfrm>
              <a:off x="0" y="-1862"/>
              <a:ext cx="8161110" cy="622549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8" name="직각 삼각형 47"/>
            <p:cNvSpPr/>
            <p:nvPr userDrawn="1"/>
          </p:nvSpPr>
          <p:spPr>
            <a:xfrm>
              <a:off x="8161110" y="-2113"/>
              <a:ext cx="622800" cy="622800"/>
            </a:xfrm>
            <a:prstGeom prst="rtTriangle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49" name="그룹 48"/>
            <p:cNvGrpSpPr/>
            <p:nvPr userDrawn="1"/>
          </p:nvGrpSpPr>
          <p:grpSpPr>
            <a:xfrm>
              <a:off x="8197673" y="-2113"/>
              <a:ext cx="946803" cy="625774"/>
              <a:chOff x="5109993" y="174227"/>
              <a:chExt cx="819983" cy="455081"/>
            </a:xfrm>
          </p:grpSpPr>
          <p:sp>
            <p:nvSpPr>
              <p:cNvPr id="50" name="직사각형 49"/>
              <p:cNvSpPr/>
              <p:nvPr/>
            </p:nvSpPr>
            <p:spPr>
              <a:xfrm flipH="1" flipV="1">
                <a:off x="5649374" y="174227"/>
                <a:ext cx="280602" cy="4529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1" name="직각 삼각형 50"/>
              <p:cNvSpPr/>
              <p:nvPr/>
            </p:nvSpPr>
            <p:spPr>
              <a:xfrm flipH="1" flipV="1">
                <a:off x="5109993" y="176390"/>
                <a:ext cx="539379" cy="452918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</p:grpSp>
        <p:sp>
          <p:nvSpPr>
            <p:cNvPr id="56" name="직사각형 55"/>
            <p:cNvSpPr/>
            <p:nvPr userDrawn="1"/>
          </p:nvSpPr>
          <p:spPr>
            <a:xfrm>
              <a:off x="-2368" y="647485"/>
              <a:ext cx="9144476" cy="28800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59" name="직선 연결선 58"/>
          <p:cNvCxnSpPr>
            <a:cxnSpLocks/>
          </p:cNvCxnSpPr>
          <p:nvPr userDrawn="1"/>
        </p:nvCxnSpPr>
        <p:spPr>
          <a:xfrm flipH="1">
            <a:off x="640740" y="6600295"/>
            <a:ext cx="9600000" cy="2803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45384" y="35086"/>
            <a:ext cx="11701232" cy="585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Outline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17FC1-B5F6-4A8A-89F4-DAF4658E8F1B}"/>
              </a:ext>
            </a:extLst>
          </p:cNvPr>
          <p:cNvSpPr txBox="1"/>
          <p:nvPr userDrawn="1"/>
        </p:nvSpPr>
        <p:spPr>
          <a:xfrm>
            <a:off x="5430320" y="6580937"/>
            <a:ext cx="132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213A341-FFBB-4FE0-8A86-72516FE0DC2A}" type="slidenum">
              <a:rPr lang="en-US" altLang="ko-K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ko-KR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6CBD03-9946-4099-ADF8-722319F171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0" y="982661"/>
            <a:ext cx="2564501" cy="5131773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81987E-6A0F-99BB-D51B-12AC1AD5A571}"/>
              </a:ext>
            </a:extLst>
          </p:cNvPr>
          <p:cNvGrpSpPr/>
          <p:nvPr userDrawn="1"/>
        </p:nvGrpSpPr>
        <p:grpSpPr>
          <a:xfrm>
            <a:off x="1980269" y="2236954"/>
            <a:ext cx="7012426" cy="449258"/>
            <a:chOff x="2226000" y="2436827"/>
            <a:chExt cx="7012426" cy="449258"/>
          </a:xfrm>
        </p:grpSpPr>
        <p:grpSp>
          <p:nvGrpSpPr>
            <p:cNvPr id="11" name="그룹 81">
              <a:extLst>
                <a:ext uri="{FF2B5EF4-FFF2-40B4-BE49-F238E27FC236}">
                  <a16:creationId xmlns:a16="http://schemas.microsoft.com/office/drawing/2014/main" id="{CC15696E-D74B-BB48-9296-A1083F921F2E}"/>
                </a:ext>
              </a:extLst>
            </p:cNvPr>
            <p:cNvGrpSpPr/>
            <p:nvPr/>
          </p:nvGrpSpPr>
          <p:grpSpPr>
            <a:xfrm>
              <a:off x="2809006" y="2782759"/>
              <a:ext cx="6429420" cy="71438"/>
              <a:chOff x="2046270" y="1928802"/>
              <a:chExt cx="6429420" cy="71438"/>
            </a:xfrm>
          </p:grpSpPr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E7787137-7AD7-789B-71E6-EB2847E65C50}"/>
                  </a:ext>
                </a:extLst>
              </p:cNvPr>
              <p:cNvCxnSpPr/>
              <p:nvPr/>
            </p:nvCxnSpPr>
            <p:spPr>
              <a:xfrm>
                <a:off x="2052618" y="1928802"/>
                <a:ext cx="6402434" cy="1588"/>
              </a:xfrm>
              <a:prstGeom prst="line">
                <a:avLst/>
              </a:prstGeom>
              <a:ln w="317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964E0A8-33C8-DEC8-E21F-2D5DBD96C4C1}"/>
                  </a:ext>
                </a:extLst>
              </p:cNvPr>
              <p:cNvCxnSpPr/>
              <p:nvPr/>
            </p:nvCxnSpPr>
            <p:spPr>
              <a:xfrm>
                <a:off x="2046270" y="1998550"/>
                <a:ext cx="6429420" cy="1690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74DC950-7381-D1EC-D06C-0C014BC4F2F5}"/>
                </a:ext>
              </a:extLst>
            </p:cNvPr>
            <p:cNvSpPr/>
            <p:nvPr/>
          </p:nvSpPr>
          <p:spPr bwMode="auto">
            <a:xfrm>
              <a:off x="2226000" y="2436827"/>
              <a:ext cx="449260" cy="4492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086" latinLnBrk="1">
                <a:defRPr/>
              </a:pPr>
              <a:endParaRPr kumimoji="1"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759072-C74A-157E-CCDE-378F847B9E3F}"/>
              </a:ext>
            </a:extLst>
          </p:cNvPr>
          <p:cNvGrpSpPr/>
          <p:nvPr userDrawn="1"/>
        </p:nvGrpSpPr>
        <p:grpSpPr>
          <a:xfrm>
            <a:off x="1980269" y="4258568"/>
            <a:ext cx="7012426" cy="449258"/>
            <a:chOff x="1288994" y="2881879"/>
            <a:chExt cx="7012426" cy="449258"/>
          </a:xfrm>
        </p:grpSpPr>
        <p:grpSp>
          <p:nvGrpSpPr>
            <p:cNvPr id="20" name="그룹 81">
              <a:extLst>
                <a:ext uri="{FF2B5EF4-FFF2-40B4-BE49-F238E27FC236}">
                  <a16:creationId xmlns:a16="http://schemas.microsoft.com/office/drawing/2014/main" id="{A7FBD130-CCF2-332C-8880-8ECAA78078B1}"/>
                </a:ext>
              </a:extLst>
            </p:cNvPr>
            <p:cNvGrpSpPr/>
            <p:nvPr/>
          </p:nvGrpSpPr>
          <p:grpSpPr>
            <a:xfrm>
              <a:off x="1872000" y="3222919"/>
              <a:ext cx="6429420" cy="71438"/>
              <a:chOff x="2046270" y="1928802"/>
              <a:chExt cx="6429420" cy="71438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DB31BEF4-B527-8A7A-EE1C-59D9270FC2CD}"/>
                  </a:ext>
                </a:extLst>
              </p:cNvPr>
              <p:cNvCxnSpPr/>
              <p:nvPr/>
            </p:nvCxnSpPr>
            <p:spPr>
              <a:xfrm>
                <a:off x="2052618" y="1928802"/>
                <a:ext cx="6402434" cy="1588"/>
              </a:xfrm>
              <a:prstGeom prst="line">
                <a:avLst/>
              </a:prstGeom>
              <a:ln w="317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AF8CB624-602B-8D85-21DB-A5756D003773}"/>
                  </a:ext>
                </a:extLst>
              </p:cNvPr>
              <p:cNvCxnSpPr/>
              <p:nvPr/>
            </p:nvCxnSpPr>
            <p:spPr>
              <a:xfrm>
                <a:off x="2046270" y="1998550"/>
                <a:ext cx="6429420" cy="1690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352C6AC-3415-0167-41F1-EAFDD918CA36}"/>
                </a:ext>
              </a:extLst>
            </p:cNvPr>
            <p:cNvSpPr/>
            <p:nvPr/>
          </p:nvSpPr>
          <p:spPr bwMode="auto">
            <a:xfrm>
              <a:off x="1288994" y="2881879"/>
              <a:ext cx="449260" cy="4492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086" latinLnBrk="1">
                <a:defRPr/>
              </a:pPr>
              <a:endParaRPr kumimoji="1"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텍스트 개체 틀 30">
            <a:extLst>
              <a:ext uri="{FF2B5EF4-FFF2-40B4-BE49-F238E27FC236}">
                <a16:creationId xmlns:a16="http://schemas.microsoft.com/office/drawing/2014/main" id="{B0577C22-AFEC-3963-660B-DA0365B364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02853" y="1983036"/>
            <a:ext cx="6304128" cy="573092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800" b="1" kern="12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Outline 2 – Previously Discussed Issue</a:t>
            </a:r>
            <a:endParaRPr lang="ko-KR" altLang="en-US" dirty="0"/>
          </a:p>
        </p:txBody>
      </p:sp>
      <p:sp>
        <p:nvSpPr>
          <p:cNvPr id="34" name="텍스트 개체 틀 30">
            <a:extLst>
              <a:ext uri="{FF2B5EF4-FFF2-40B4-BE49-F238E27FC236}">
                <a16:creationId xmlns:a16="http://schemas.microsoft.com/office/drawing/2014/main" id="{69C1B56D-4022-0A31-A52F-35ACD7679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2853" y="4003694"/>
            <a:ext cx="6304128" cy="573092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800" b="1" kern="12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Outline 4 – Currently Issue &amp; Discussion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B297EE-75C5-87B1-7848-F2C6E2E32848}"/>
              </a:ext>
            </a:extLst>
          </p:cNvPr>
          <p:cNvGrpSpPr/>
          <p:nvPr userDrawn="1"/>
        </p:nvGrpSpPr>
        <p:grpSpPr>
          <a:xfrm>
            <a:off x="1324641" y="1285145"/>
            <a:ext cx="7012426" cy="449258"/>
            <a:chOff x="2226000" y="2436827"/>
            <a:chExt cx="7012426" cy="449258"/>
          </a:xfrm>
        </p:grpSpPr>
        <p:grpSp>
          <p:nvGrpSpPr>
            <p:cNvPr id="7" name="그룹 81">
              <a:extLst>
                <a:ext uri="{FF2B5EF4-FFF2-40B4-BE49-F238E27FC236}">
                  <a16:creationId xmlns:a16="http://schemas.microsoft.com/office/drawing/2014/main" id="{E6B71057-879D-0A5C-D676-C425A992D9C7}"/>
                </a:ext>
              </a:extLst>
            </p:cNvPr>
            <p:cNvGrpSpPr/>
            <p:nvPr/>
          </p:nvGrpSpPr>
          <p:grpSpPr>
            <a:xfrm>
              <a:off x="2809006" y="2782759"/>
              <a:ext cx="6429420" cy="71438"/>
              <a:chOff x="2046270" y="1928802"/>
              <a:chExt cx="6429420" cy="71438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179C714-0709-4505-7177-C62BD1F8637E}"/>
                  </a:ext>
                </a:extLst>
              </p:cNvPr>
              <p:cNvCxnSpPr/>
              <p:nvPr/>
            </p:nvCxnSpPr>
            <p:spPr>
              <a:xfrm>
                <a:off x="2052618" y="1928802"/>
                <a:ext cx="6402434" cy="1588"/>
              </a:xfrm>
              <a:prstGeom prst="line">
                <a:avLst/>
              </a:prstGeom>
              <a:ln w="317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B35A080-64FE-E7D1-8CC4-D3C56121F532}"/>
                  </a:ext>
                </a:extLst>
              </p:cNvPr>
              <p:cNvCxnSpPr/>
              <p:nvPr/>
            </p:nvCxnSpPr>
            <p:spPr>
              <a:xfrm>
                <a:off x="2046270" y="1998550"/>
                <a:ext cx="6429420" cy="1690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DA29CC2-EA4A-07DF-C282-C324247B6E77}"/>
                </a:ext>
              </a:extLst>
            </p:cNvPr>
            <p:cNvSpPr/>
            <p:nvPr/>
          </p:nvSpPr>
          <p:spPr bwMode="auto">
            <a:xfrm>
              <a:off x="2226000" y="2436827"/>
              <a:ext cx="449260" cy="4492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086" latinLnBrk="1">
                <a:defRPr/>
              </a:pPr>
              <a:endParaRPr kumimoji="1"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텍스트 개체 틀 30">
            <a:extLst>
              <a:ext uri="{FF2B5EF4-FFF2-40B4-BE49-F238E27FC236}">
                <a16:creationId xmlns:a16="http://schemas.microsoft.com/office/drawing/2014/main" id="{CA23234B-8961-D246-9414-0CC18B074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7225" y="1032072"/>
            <a:ext cx="6304128" cy="573092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800" b="1" kern="12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Outline 1 - Briefing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A86F995-9BC5-5C20-7CF8-6002B764CC31}"/>
              </a:ext>
            </a:extLst>
          </p:cNvPr>
          <p:cNvGrpSpPr/>
          <p:nvPr userDrawn="1"/>
        </p:nvGrpSpPr>
        <p:grpSpPr>
          <a:xfrm>
            <a:off x="1324641" y="5328373"/>
            <a:ext cx="7012426" cy="449258"/>
            <a:chOff x="1288994" y="2881879"/>
            <a:chExt cx="7012426" cy="449258"/>
          </a:xfrm>
        </p:grpSpPr>
        <p:grpSp>
          <p:nvGrpSpPr>
            <p:cNvPr id="36" name="그룹 81">
              <a:extLst>
                <a:ext uri="{FF2B5EF4-FFF2-40B4-BE49-F238E27FC236}">
                  <a16:creationId xmlns:a16="http://schemas.microsoft.com/office/drawing/2014/main" id="{BEEAEE91-61CC-E9DB-DC8A-426C868BD6AB}"/>
                </a:ext>
              </a:extLst>
            </p:cNvPr>
            <p:cNvGrpSpPr/>
            <p:nvPr/>
          </p:nvGrpSpPr>
          <p:grpSpPr>
            <a:xfrm>
              <a:off x="1872000" y="3222919"/>
              <a:ext cx="6429420" cy="71438"/>
              <a:chOff x="2046270" y="1928802"/>
              <a:chExt cx="6429420" cy="71438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E0AC50C-3E5E-8610-7701-5BFA51537268}"/>
                  </a:ext>
                </a:extLst>
              </p:cNvPr>
              <p:cNvCxnSpPr/>
              <p:nvPr/>
            </p:nvCxnSpPr>
            <p:spPr>
              <a:xfrm>
                <a:off x="2052618" y="1928802"/>
                <a:ext cx="6402434" cy="1588"/>
              </a:xfrm>
              <a:prstGeom prst="line">
                <a:avLst/>
              </a:prstGeom>
              <a:ln w="317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E7B9F6B-47F4-A1BD-FC0D-CF338C225EF5}"/>
                  </a:ext>
                </a:extLst>
              </p:cNvPr>
              <p:cNvCxnSpPr/>
              <p:nvPr/>
            </p:nvCxnSpPr>
            <p:spPr>
              <a:xfrm>
                <a:off x="2046270" y="1998550"/>
                <a:ext cx="6429420" cy="1690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1B6A6F9-0267-5DE2-FB2C-604D93CD5AB1}"/>
                </a:ext>
              </a:extLst>
            </p:cNvPr>
            <p:cNvSpPr/>
            <p:nvPr/>
          </p:nvSpPr>
          <p:spPr bwMode="auto">
            <a:xfrm>
              <a:off x="1288994" y="2881879"/>
              <a:ext cx="449260" cy="4492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086" latinLnBrk="1">
                <a:defRPr/>
              </a:pPr>
              <a:endParaRPr kumimoji="1"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텍스트 개체 틀 30">
            <a:extLst>
              <a:ext uri="{FF2B5EF4-FFF2-40B4-BE49-F238E27FC236}">
                <a16:creationId xmlns:a16="http://schemas.microsoft.com/office/drawing/2014/main" id="{47D71C02-15A6-C9E9-00FA-B64F743A1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7225" y="5073387"/>
            <a:ext cx="6304128" cy="573092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800" b="1" kern="12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Outline 5 - Future Works &amp; Appendix</a:t>
            </a:r>
            <a:endParaRPr lang="ko-KR" altLang="en-US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EAF988A-3804-F151-6ED3-BDFFBFA2BA1D}"/>
              </a:ext>
            </a:extLst>
          </p:cNvPr>
          <p:cNvGrpSpPr/>
          <p:nvPr userDrawn="1"/>
        </p:nvGrpSpPr>
        <p:grpSpPr>
          <a:xfrm>
            <a:off x="2316000" y="3188763"/>
            <a:ext cx="7012426" cy="449258"/>
            <a:chOff x="2226000" y="2436827"/>
            <a:chExt cx="7012426" cy="449258"/>
          </a:xfrm>
        </p:grpSpPr>
        <p:grpSp>
          <p:nvGrpSpPr>
            <p:cNvPr id="67" name="그룹 81">
              <a:extLst>
                <a:ext uri="{FF2B5EF4-FFF2-40B4-BE49-F238E27FC236}">
                  <a16:creationId xmlns:a16="http://schemas.microsoft.com/office/drawing/2014/main" id="{09A0D067-56F4-B46B-3832-54BBCA56F2B5}"/>
                </a:ext>
              </a:extLst>
            </p:cNvPr>
            <p:cNvGrpSpPr/>
            <p:nvPr/>
          </p:nvGrpSpPr>
          <p:grpSpPr>
            <a:xfrm>
              <a:off x="2809006" y="2782759"/>
              <a:ext cx="6429420" cy="71438"/>
              <a:chOff x="2046270" y="1928802"/>
              <a:chExt cx="6429420" cy="71438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684B64B-A617-AB36-922F-FFEAD444FD0D}"/>
                  </a:ext>
                </a:extLst>
              </p:cNvPr>
              <p:cNvCxnSpPr/>
              <p:nvPr/>
            </p:nvCxnSpPr>
            <p:spPr>
              <a:xfrm>
                <a:off x="2052618" y="1928802"/>
                <a:ext cx="6402434" cy="1588"/>
              </a:xfrm>
              <a:prstGeom prst="line">
                <a:avLst/>
              </a:prstGeom>
              <a:ln w="317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ED9D9C58-C330-4519-AEEE-A4CC6D846668}"/>
                  </a:ext>
                </a:extLst>
              </p:cNvPr>
              <p:cNvCxnSpPr/>
              <p:nvPr/>
            </p:nvCxnSpPr>
            <p:spPr>
              <a:xfrm>
                <a:off x="2046270" y="1998550"/>
                <a:ext cx="6429420" cy="1690"/>
              </a:xfrm>
              <a:prstGeom prst="line">
                <a:avLst/>
              </a:prstGeom>
              <a:ln w="762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23A1609-EDE4-ECC9-31CC-03E01BD8025D}"/>
                </a:ext>
              </a:extLst>
            </p:cNvPr>
            <p:cNvSpPr/>
            <p:nvPr/>
          </p:nvSpPr>
          <p:spPr bwMode="auto">
            <a:xfrm>
              <a:off x="2226000" y="2436827"/>
              <a:ext cx="449260" cy="4492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7620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086" latinLnBrk="1">
                <a:defRPr/>
              </a:pPr>
              <a:endParaRPr kumimoji="1" lang="ko-KR" altLang="en-US" sz="2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텍스트 개체 틀 30">
            <a:extLst>
              <a:ext uri="{FF2B5EF4-FFF2-40B4-BE49-F238E27FC236}">
                <a16:creationId xmlns:a16="http://schemas.microsoft.com/office/drawing/2014/main" id="{3F7EBBF7-23F0-4FC5-CFAA-0BC42AFDA8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38584" y="2934000"/>
            <a:ext cx="6304128" cy="573092"/>
          </a:xfr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buNone/>
              <a:defRPr lang="ko-KR" altLang="en-US" sz="1800" b="1" kern="1200" spc="-1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Outline 3 – Progress Report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AFF67C9-16DC-40C3-9E1C-BB528072728F}"/>
              </a:ext>
            </a:extLst>
          </p:cNvPr>
          <p:cNvGrpSpPr/>
          <p:nvPr userDrawn="1"/>
        </p:nvGrpSpPr>
        <p:grpSpPr>
          <a:xfrm>
            <a:off x="10355384" y="6391502"/>
            <a:ext cx="1770616" cy="419866"/>
            <a:chOff x="3756001" y="5152169"/>
            <a:chExt cx="5346695" cy="1267863"/>
          </a:xfrm>
        </p:grpSpPr>
        <p:pic>
          <p:nvPicPr>
            <p:cNvPr id="26" name="그림 25" descr="폰트, 텍스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51588A15-3BA2-1124-E61A-61A771AC9F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944"/>
            <a:stretch/>
          </p:blipFill>
          <p:spPr>
            <a:xfrm>
              <a:off x="7761000" y="5152169"/>
              <a:ext cx="1341696" cy="1267863"/>
            </a:xfrm>
            <a:prstGeom prst="rect">
              <a:avLst/>
            </a:prstGeom>
          </p:spPr>
        </p:pic>
        <p:pic>
          <p:nvPicPr>
            <p:cNvPr id="27" name="그림 26" descr="폰트, 텍스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4FF8C440-4219-8F28-C742-3ACB3815734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56"/>
            <a:stretch/>
          </p:blipFill>
          <p:spPr>
            <a:xfrm>
              <a:off x="3756001" y="5152169"/>
              <a:ext cx="4235682" cy="126786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1204AB-C6B5-8CFA-8518-88F432875CBC}"/>
              </a:ext>
            </a:extLst>
          </p:cNvPr>
          <p:cNvGrpSpPr/>
          <p:nvPr userDrawn="1"/>
        </p:nvGrpSpPr>
        <p:grpSpPr>
          <a:xfrm>
            <a:off x="-6290" y="6434314"/>
            <a:ext cx="2420594" cy="419076"/>
            <a:chOff x="-6290" y="6434314"/>
            <a:chExt cx="2420594" cy="41907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762262-8430-480B-BDBB-878AF411DACC}"/>
                </a:ext>
              </a:extLst>
            </p:cNvPr>
            <p:cNvSpPr txBox="1"/>
            <p:nvPr userDrawn="1"/>
          </p:nvSpPr>
          <p:spPr>
            <a:xfrm>
              <a:off x="471000" y="6435454"/>
              <a:ext cx="1943304" cy="360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l"/>
              <a:r>
                <a:rPr lang="en-US" altLang="ko-KR" sz="1200" cap="smal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Connected &amp; Autonomous </a:t>
              </a:r>
              <a:br>
                <a:rPr lang="en-US" altLang="ko-KR" sz="1200" cap="smal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cap="smal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Mobility Laboratory</a:t>
              </a:r>
              <a:endParaRPr lang="ko-KR" alt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Y헤드라인M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F86CF71-CF08-D3DF-E043-CBAF04131D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6290" y="6434314"/>
              <a:ext cx="522290" cy="419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13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-3157" y="-2113"/>
            <a:ext cx="12195792" cy="678398"/>
            <a:chOff x="-2368" y="-2113"/>
            <a:chExt cx="9146844" cy="678398"/>
          </a:xfrm>
        </p:grpSpPr>
        <p:sp>
          <p:nvSpPr>
            <p:cNvPr id="47" name="직사각형 46"/>
            <p:cNvSpPr/>
            <p:nvPr userDrawn="1"/>
          </p:nvSpPr>
          <p:spPr>
            <a:xfrm>
              <a:off x="0" y="-1862"/>
              <a:ext cx="8161110" cy="622549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8" name="직각 삼각형 47"/>
            <p:cNvSpPr/>
            <p:nvPr userDrawn="1"/>
          </p:nvSpPr>
          <p:spPr>
            <a:xfrm>
              <a:off x="8161110" y="-2113"/>
              <a:ext cx="622800" cy="622800"/>
            </a:xfrm>
            <a:prstGeom prst="rtTriangle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49" name="그룹 48"/>
            <p:cNvGrpSpPr/>
            <p:nvPr userDrawn="1"/>
          </p:nvGrpSpPr>
          <p:grpSpPr>
            <a:xfrm>
              <a:off x="8197673" y="-2113"/>
              <a:ext cx="946803" cy="625774"/>
              <a:chOff x="5109993" y="174227"/>
              <a:chExt cx="819983" cy="455081"/>
            </a:xfrm>
          </p:grpSpPr>
          <p:sp>
            <p:nvSpPr>
              <p:cNvPr id="50" name="직사각형 49"/>
              <p:cNvSpPr/>
              <p:nvPr/>
            </p:nvSpPr>
            <p:spPr>
              <a:xfrm flipH="1" flipV="1">
                <a:off x="5649374" y="174227"/>
                <a:ext cx="280602" cy="4529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1" name="직각 삼각형 50"/>
              <p:cNvSpPr/>
              <p:nvPr/>
            </p:nvSpPr>
            <p:spPr>
              <a:xfrm flipH="1" flipV="1">
                <a:off x="5109993" y="176390"/>
                <a:ext cx="539379" cy="452918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</p:grpSp>
        <p:sp>
          <p:nvSpPr>
            <p:cNvPr id="56" name="직사각형 55"/>
            <p:cNvSpPr/>
            <p:nvPr userDrawn="1"/>
          </p:nvSpPr>
          <p:spPr>
            <a:xfrm>
              <a:off x="-2368" y="647485"/>
              <a:ext cx="9144476" cy="28800"/>
            </a:xfrm>
            <a:prstGeom prst="rect">
              <a:avLst/>
            </a:prstGeom>
            <a:solidFill>
              <a:srgbClr val="003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59" name="직선 연결선 58"/>
          <p:cNvCxnSpPr>
            <a:cxnSpLocks/>
          </p:cNvCxnSpPr>
          <p:nvPr userDrawn="1"/>
        </p:nvCxnSpPr>
        <p:spPr>
          <a:xfrm flipH="1">
            <a:off x="640740" y="6600295"/>
            <a:ext cx="9600000" cy="2803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228811" y="676288"/>
            <a:ext cx="11734380" cy="5758026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 sz="2000" b="1" i="0" baseline="0">
                <a:latin typeface="+mn-ea"/>
                <a:ea typeface="+mn-ea"/>
                <a:cs typeface="Arial" panose="020B0604020202020204" pitchFamily="34" charset="0"/>
              </a:defRPr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800" baseline="0">
                <a:latin typeface="+mn-ea"/>
                <a:ea typeface="+mn-ea"/>
                <a:cs typeface="Arial" panose="020B0604020202020204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400" baseline="0">
                <a:latin typeface="+mn-ea"/>
                <a:ea typeface="+mn-ea"/>
                <a:cs typeface="Arial" panose="020B0604020202020204" pitchFamily="34" charset="0"/>
              </a:defRPr>
            </a:lvl3pPr>
            <a:lvl4pPr>
              <a:defRPr sz="1200"/>
            </a:lvl4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en-US" altLang="ko-KR" noProof="0" dirty="0" err="1"/>
              <a:t>Zweite</a:t>
            </a:r>
            <a:r>
              <a:rPr lang="en-US" altLang="ko-KR" noProof="0" dirty="0"/>
              <a:t> Ebene</a:t>
            </a:r>
            <a:endParaRPr lang="de-DE" noProof="0" dirty="0"/>
          </a:p>
        </p:txBody>
      </p:sp>
      <p:sp>
        <p:nvSpPr>
          <p:cNvPr id="1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45384" y="35086"/>
            <a:ext cx="11701232" cy="585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</a:t>
            </a:r>
            <a:endParaRPr lang="en-GB" noProof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17FC1-B5F6-4A8A-89F4-DAF4658E8F1B}"/>
              </a:ext>
            </a:extLst>
          </p:cNvPr>
          <p:cNvSpPr txBox="1"/>
          <p:nvPr userDrawn="1"/>
        </p:nvSpPr>
        <p:spPr>
          <a:xfrm>
            <a:off x="5430320" y="6580937"/>
            <a:ext cx="1325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213A341-FFBB-4FE0-8A86-72516FE0DC2A}" type="slidenum">
              <a:rPr lang="en-US" altLang="ko-K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ko-KR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779595-9313-7D8C-7C24-E90E1102D9B1}"/>
              </a:ext>
            </a:extLst>
          </p:cNvPr>
          <p:cNvGrpSpPr/>
          <p:nvPr userDrawn="1"/>
        </p:nvGrpSpPr>
        <p:grpSpPr>
          <a:xfrm>
            <a:off x="-6290" y="6434314"/>
            <a:ext cx="2420594" cy="419076"/>
            <a:chOff x="-6290" y="6434314"/>
            <a:chExt cx="2420594" cy="4190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1CA967-0B90-68AA-30D3-9DDF82CBC66C}"/>
                </a:ext>
              </a:extLst>
            </p:cNvPr>
            <p:cNvSpPr txBox="1"/>
            <p:nvPr userDrawn="1"/>
          </p:nvSpPr>
          <p:spPr>
            <a:xfrm>
              <a:off x="471000" y="6435454"/>
              <a:ext cx="1943304" cy="360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l"/>
              <a:r>
                <a:rPr lang="en-US" altLang="ko-KR" sz="1200" cap="smal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Connected &amp; Autonomous </a:t>
              </a:r>
              <a:br>
                <a:rPr lang="en-US" altLang="ko-KR" sz="1200" cap="smal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cap="small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Mobility Laboratory</a:t>
              </a:r>
              <a:endParaRPr lang="ko-KR" altLang="en-US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HY헤드라인M" pitchFamily="18" charset="-127"/>
                <a:cs typeface="Times New Roman" panose="02020603050405020304" pitchFamily="18" charset="0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C9EB02E-C1E4-FAE8-5BBA-830C148902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6290" y="6434314"/>
              <a:ext cx="522290" cy="419076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EE028B-1C57-820E-CF67-2D769FFDECF5}"/>
              </a:ext>
            </a:extLst>
          </p:cNvPr>
          <p:cNvGrpSpPr/>
          <p:nvPr userDrawn="1"/>
        </p:nvGrpSpPr>
        <p:grpSpPr>
          <a:xfrm>
            <a:off x="10355384" y="6391502"/>
            <a:ext cx="1770616" cy="419866"/>
            <a:chOff x="3756001" y="5152169"/>
            <a:chExt cx="5346695" cy="1267863"/>
          </a:xfrm>
        </p:grpSpPr>
        <p:pic>
          <p:nvPicPr>
            <p:cNvPr id="11" name="그림 10" descr="폰트, 텍스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D952055D-EE83-978A-A6B7-999BF76BE1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944"/>
            <a:stretch/>
          </p:blipFill>
          <p:spPr>
            <a:xfrm>
              <a:off x="7761000" y="5152169"/>
              <a:ext cx="1341696" cy="1267863"/>
            </a:xfrm>
            <a:prstGeom prst="rect">
              <a:avLst/>
            </a:prstGeom>
          </p:spPr>
        </p:pic>
        <p:pic>
          <p:nvPicPr>
            <p:cNvPr id="12" name="그림 11" descr="폰트, 텍스트, 로고, 그래픽이(가) 표시된 사진&#10;&#10;자동 생성된 설명">
              <a:extLst>
                <a:ext uri="{FF2B5EF4-FFF2-40B4-BE49-F238E27FC236}">
                  <a16:creationId xmlns:a16="http://schemas.microsoft.com/office/drawing/2014/main" id="{3C2C21EF-EFA1-7E45-F757-9763E6A64D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56"/>
            <a:stretch/>
          </p:blipFill>
          <p:spPr>
            <a:xfrm>
              <a:off x="3756001" y="5152169"/>
              <a:ext cx="4235682" cy="126786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063552" y="188640"/>
            <a:ext cx="9518848" cy="1228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60000" y="1044512"/>
            <a:ext cx="9156000" cy="2240472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AI</a:t>
            </a:r>
            <a:r>
              <a:rPr lang="ko-KR" altLang="en-US" dirty="0">
                <a:latin typeface="+mn-ea"/>
                <a:ea typeface="+mn-ea"/>
              </a:rPr>
              <a:t>차량융합기술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5049B-0807-443C-BB92-B01DF929C49D}"/>
              </a:ext>
            </a:extLst>
          </p:cNvPr>
          <p:cNvSpPr txBox="1"/>
          <p:nvPr/>
        </p:nvSpPr>
        <p:spPr>
          <a:xfrm>
            <a:off x="541748" y="3909217"/>
            <a:ext cx="110892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Times New Roman" panose="02020603050405020304" pitchFamily="18" charset="0"/>
              </a:rPr>
              <a:t>차량통신 시뮬레이터 실습</a:t>
            </a:r>
            <a:endParaRPr lang="en-US" altLang="ko-KR" sz="2800" b="1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Times New Roman" panose="02020603050405020304" pitchFamily="18" charset="0"/>
              </a:rPr>
              <a:t>Han-Shin Jo</a:t>
            </a:r>
            <a:b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Times New Roman" panose="02020603050405020304" pitchFamily="18" charset="0"/>
              </a:rPr>
            </a:br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Times New Roman" panose="02020603050405020304" pitchFamily="18" charset="0"/>
              </a:rPr>
              <a:t>Department of Automotive Engineering</a:t>
            </a:r>
            <a:b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Times New Roman" panose="02020603050405020304" pitchFamily="18" charset="0"/>
              </a:rPr>
            </a:br>
            <a:r>
              <a:rPr lang="en-US" altLang="ko-KR" sz="2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Times New Roman" panose="02020603050405020304" pitchFamily="18" charset="0"/>
              </a:rPr>
              <a:t>Hanyang</a:t>
            </a:r>
            <a:r>
              <a:rPr lang="en-US" altLang="ko-K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Times New Roman" panose="02020603050405020304" pitchFamily="18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59099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http://www.3dissue.com/questions.jpg"/>
          <p:cNvPicPr>
            <a:picLocks noChangeAspect="1" noChangeArrowheads="1"/>
          </p:cNvPicPr>
          <p:nvPr/>
        </p:nvPicPr>
        <p:blipFill>
          <a:blip r:embed="rId3" cstate="print">
            <a:lum/>
          </a:blip>
          <a:srcRect/>
          <a:stretch>
            <a:fillRect/>
          </a:stretch>
        </p:blipFill>
        <p:spPr bwMode="auto">
          <a:xfrm>
            <a:off x="8328251" y="3861051"/>
            <a:ext cx="1799551" cy="239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제목 6"/>
          <p:cNvSpPr txBox="1">
            <a:spLocks/>
          </p:cNvSpPr>
          <p:nvPr/>
        </p:nvSpPr>
        <p:spPr>
          <a:xfrm>
            <a:off x="1487488" y="1044512"/>
            <a:ext cx="7200800" cy="22404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3600" b="1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3200" dirty="0">
                <a:latin typeface="+mn-ea"/>
                <a:ea typeface="+mn-ea"/>
              </a:rPr>
              <a:t>Thank You for Your Attention.</a:t>
            </a: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+mn-ea"/>
                <a:ea typeface="+mn-ea"/>
              </a:rPr>
              <a:t>Do You Have Any Questions?</a:t>
            </a:r>
            <a:endParaRPr lang="ko-KR" altLang="en-US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37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A782030-8586-86AC-A970-6F32B65575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2533" y="774001"/>
          <a:ext cx="11700000" cy="5489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352219795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495227681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806969353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1989706409"/>
                    </a:ext>
                  </a:extLst>
                </a:gridCol>
              </a:tblGrid>
              <a:tr h="360993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주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수업 내용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99975"/>
                  </a:ext>
                </a:extLst>
              </a:tr>
              <a:tr h="295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Mon.</a:t>
                      </a:r>
                      <a:endParaRPr lang="ko-KR" altLang="en-US" sz="1200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Tue.</a:t>
                      </a: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026243"/>
                  </a:ext>
                </a:extLst>
              </a:tr>
              <a:tr h="296086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주차 별 강의계획 및 과제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endParaRPr lang="ko-KR" altLang="en-US" sz="12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방법 안내</a:t>
                      </a:r>
                      <a:r>
                        <a:rPr lang="en-US" altLang="ko-KR" sz="1200" b="1" dirty="0"/>
                        <a:t>, Markov Decision Process</a:t>
                      </a:r>
                      <a:endParaRPr lang="ko-KR" altLang="en-US" sz="1200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Markov Decision Process</a:t>
                      </a: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89126"/>
                  </a:ext>
                </a:extLst>
              </a:tr>
              <a:tr h="4922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Markov Decision Process</a:t>
                      </a:r>
                      <a:endParaRPr lang="ko-KR" altLang="en-US" sz="1200" b="1" dirty="0"/>
                    </a:p>
                    <a:p>
                      <a:pPr algn="l" latinLnBrk="1"/>
                      <a:r>
                        <a:rPr lang="en-US" altLang="ko-KR" sz="1200" b="1" dirty="0"/>
                        <a:t>, Planning by Dynamic Programming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Planning by Dynamic Programming</a:t>
                      </a: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43057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추석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추석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294353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Policy Evaluation, Value Iteration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예제 실습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Model Free Prediction</a:t>
                      </a: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21518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Monte-Carlo Learning, Temporal-Difference Learning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예제 실습</a:t>
                      </a:r>
                      <a:endParaRPr lang="en-US" altLang="ko-KR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국군의 날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261679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6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Model Free Control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Neural Network, Forward/Backward Propagation</a:t>
                      </a: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82203"/>
                  </a:ext>
                </a:extLst>
              </a:tr>
              <a:tr h="4922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On Policy MC, </a:t>
                      </a:r>
                      <a:r>
                        <a:rPr lang="en-US" altLang="ko-KR" sz="1200" b="1" dirty="0" err="1">
                          <a:highlight>
                            <a:srgbClr val="FFFF00"/>
                          </a:highlight>
                        </a:rPr>
                        <a:t>SARSA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, Q-Learning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예제 실습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Cliff Walking (</a:t>
                      </a:r>
                      <a:r>
                        <a:rPr lang="en-US" altLang="ko-KR" sz="1200" b="1" dirty="0" err="1">
                          <a:highlight>
                            <a:srgbClr val="FFFF00"/>
                          </a:highlight>
                        </a:rPr>
                        <a:t>SARSA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 vs. Q-Learning)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예제 실습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/>
                        <a:t>DQN</a:t>
                      </a:r>
                      <a:r>
                        <a:rPr lang="en-US" altLang="ko-KR" sz="1200" b="1" dirty="0"/>
                        <a:t> and </a:t>
                      </a:r>
                      <a:r>
                        <a:rPr lang="en-US" altLang="ko-KR" sz="1200" b="1" dirty="0" err="1"/>
                        <a:t>DDQN</a:t>
                      </a: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57608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중간고사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중간고사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21452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심층 강화학습과 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Cart-Pole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예제 실습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C-</a:t>
                      </a:r>
                      <a:r>
                        <a:rPr lang="en-US" altLang="ko-KR" sz="1200" b="1" dirty="0" err="1"/>
                        <a:t>V2X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차량통신 및 분산혼잡제어 알고리즘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17317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10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highlight>
                            <a:srgbClr val="FFFF00"/>
                          </a:highlight>
                        </a:rPr>
                        <a:t>WiLabV2X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 simulator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실습 및 분산혼잡제어 알고리즘 결과 분석</a:t>
                      </a:r>
                      <a:endParaRPr lang="en-US" altLang="ko-KR" sz="1200" b="1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심층 강화학습 기반 </a:t>
                      </a:r>
                      <a:r>
                        <a:rPr lang="en-US" altLang="ko-KR" sz="1200" b="1" dirty="0"/>
                        <a:t>C-</a:t>
                      </a:r>
                      <a:r>
                        <a:rPr lang="en-US" altLang="ko-KR" sz="1200" b="1" dirty="0" err="1"/>
                        <a:t>V2X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혼잡제어기술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전송주기제어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265206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11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심층 강화학습 기반 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C-</a:t>
                      </a:r>
                      <a:r>
                        <a:rPr lang="en-US" altLang="ko-KR" sz="1200" b="1" dirty="0" err="1">
                          <a:highlight>
                            <a:srgbClr val="FFFF00"/>
                          </a:highlight>
                        </a:rPr>
                        <a:t>V2X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혼잡제어기술 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전송주기제어</a:t>
                      </a:r>
                      <a:r>
                        <a:rPr lang="en-US" altLang="ko-KR" sz="1200" b="1" dirty="0">
                          <a:highlight>
                            <a:srgbClr val="FFFF00"/>
                          </a:highlight>
                        </a:rPr>
                        <a:t>)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</a:rPr>
                        <a:t> 실습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552175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12, 13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/>
                        <a:t>-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925701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14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중간 점검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발표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77835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15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-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99353"/>
                  </a:ext>
                </a:extLst>
              </a:tr>
              <a:tr h="2960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16</a:t>
                      </a:r>
                      <a:endParaRPr lang="ko-KR" altLang="en-US" sz="1200" b="1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프로젝트 발표 및 평가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80526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FE65D26A-301E-782E-AA76-E75103F7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the Course 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>
              <a:latin typeface="+mn-ea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AAC889-C0C5-0A88-427E-DE07F4D3B3F8}"/>
              </a:ext>
            </a:extLst>
          </p:cNvPr>
          <p:cNvSpPr/>
          <p:nvPr/>
        </p:nvSpPr>
        <p:spPr>
          <a:xfrm>
            <a:off x="10694467" y="864000"/>
            <a:ext cx="66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5A57C-8169-DB33-8339-DA6154EF8B40}"/>
              </a:ext>
            </a:extLst>
          </p:cNvPr>
          <p:cNvSpPr txBox="1"/>
          <p:nvPr/>
        </p:nvSpPr>
        <p:spPr>
          <a:xfrm>
            <a:off x="11309467" y="867640"/>
            <a:ext cx="630000" cy="176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n-US" altLang="ko-KR" sz="1000" b="1" dirty="0">
                <a:latin typeface="Times New Roman" panose="02020603050405020304" pitchFamily="18" charset="0"/>
                <a:ea typeface="HY헤드라인M" pitchFamily="18" charset="-127"/>
                <a:cs typeface="Times New Roman" panose="02020603050405020304" pitchFamily="18" charset="0"/>
              </a:rPr>
              <a:t>CAD </a:t>
            </a:r>
            <a:r>
              <a:rPr lang="ko-KR" altLang="en-US" sz="1000" b="1" dirty="0">
                <a:latin typeface="Times New Roman" panose="02020603050405020304" pitchFamily="18" charset="0"/>
                <a:ea typeface="HY헤드라인M" pitchFamily="18" charset="-127"/>
                <a:cs typeface="Times New Roman" panose="02020603050405020304" pitchFamily="18" charset="0"/>
              </a:rPr>
              <a:t>실</a:t>
            </a:r>
            <a:endParaRPr lang="ko-KR" altLang="en-US" sz="1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HY헤드라인M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3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B289B30-D876-2FAE-15C9-4E084B881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+mn-lt"/>
                    <a:cs typeface="Calibri" panose="020F0502020204030204" pitchFamily="34" charset="0"/>
                  </a:rPr>
                  <a:t>분산혼잡제어 </a:t>
                </a:r>
                <a:r>
                  <a:rPr lang="en-US" altLang="ko-KR" dirty="0">
                    <a:latin typeface="+mn-lt"/>
                    <a:cs typeface="Calibri" panose="020F0502020204030204" pitchFamily="34" charset="0"/>
                  </a:rPr>
                  <a:t>(DCC:</a:t>
                </a:r>
                <a:r>
                  <a:rPr lang="ko-KR" altLang="en-US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ko-KR" dirty="0">
                    <a:latin typeface="+mn-lt"/>
                    <a:cs typeface="Calibri" panose="020F0502020204030204" pitchFamily="34" charset="0"/>
                  </a:rPr>
                  <a:t>Decentralized Congestion Control) </a:t>
                </a:r>
                <a:r>
                  <a:rPr lang="ko-KR" altLang="en-US" dirty="0">
                    <a:latin typeface="+mn-lt"/>
                    <a:cs typeface="Calibri" panose="020F0502020204030204" pitchFamily="34" charset="0"/>
                  </a:rPr>
                  <a:t>알고리즘</a:t>
                </a:r>
                <a:endParaRPr lang="en-US" altLang="ko-KR" dirty="0">
                  <a:latin typeface="+mn-lt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Tx-Rx </a:t>
                </a:r>
                <a:r>
                  <a:rPr lang="ko-KR" altLang="en-US" dirty="0">
                    <a:latin typeface="+mn-lt"/>
                  </a:rPr>
                  <a:t>거리 혹은 차량밀도에 따라 통신 전송 신뢰도 </a:t>
                </a:r>
                <a:r>
                  <a:rPr lang="en-US" altLang="ko-KR" dirty="0">
                    <a:latin typeface="+mn-lt"/>
                  </a:rPr>
                  <a:t>QoS</a:t>
                </a:r>
                <a:r>
                  <a:rPr lang="ko-KR" altLang="en-US" dirty="0">
                    <a:latin typeface="+mn-lt"/>
                  </a:rPr>
                  <a:t>가 저하 </a:t>
                </a:r>
                <a:br>
                  <a:rPr lang="en-US" altLang="ko-KR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>
                    <a:latin typeface="+mn-lt"/>
                  </a:rPr>
                  <a:t> CAM </a:t>
                </a:r>
                <a:r>
                  <a:rPr lang="ko-KR" altLang="en-US" dirty="0">
                    <a:latin typeface="+mn-lt"/>
                  </a:rPr>
                  <a:t>전송 차량통신 서비스 품질 저하</a:t>
                </a:r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DCC</a:t>
                </a:r>
                <a:r>
                  <a:rPr lang="ko-KR" altLang="en-US" dirty="0">
                    <a:latin typeface="+mn-lt"/>
                  </a:rPr>
                  <a:t> 알고리즘</a:t>
                </a:r>
                <a:br>
                  <a:rPr lang="en-US" altLang="ko-KR" dirty="0">
                    <a:latin typeface="+mn-lt"/>
                  </a:rPr>
                </a:br>
                <a:r>
                  <a:rPr lang="ko-KR" altLang="en-US" dirty="0">
                    <a:latin typeface="+mn-lt"/>
                  </a:rPr>
                  <a:t>차량 </a:t>
                </a:r>
                <a:r>
                  <a:rPr lang="en-US" altLang="ko-KR" dirty="0">
                    <a:latin typeface="+mn-lt"/>
                  </a:rPr>
                  <a:t>[</a:t>
                </a:r>
                <a:r>
                  <a:rPr lang="ko-KR" altLang="en-US" dirty="0">
                    <a:latin typeface="+mn-lt"/>
                  </a:rPr>
                  <a:t>송신 전력 </a:t>
                </a:r>
                <a:r>
                  <a:rPr lang="en-US" altLang="ko-KR" dirty="0">
                    <a:latin typeface="+mn-lt"/>
                  </a:rPr>
                  <a:t>(Tx Power)</a:t>
                </a:r>
                <a:r>
                  <a:rPr lang="ko-KR" altLang="en-US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/ </a:t>
                </a:r>
                <a:r>
                  <a:rPr lang="ko-KR" altLang="en-US" dirty="0">
                    <a:latin typeface="+mn-lt"/>
                  </a:rPr>
                  <a:t>메시지 전송 주기 </a:t>
                </a:r>
                <a:r>
                  <a:rPr lang="en-US" altLang="ko-KR" dirty="0">
                    <a:latin typeface="+mn-lt"/>
                  </a:rPr>
                  <a:t>(TTI)/ </a:t>
                </a:r>
                <a:r>
                  <a:rPr lang="ko-KR" altLang="en-US" dirty="0">
                    <a:latin typeface="+mn-lt"/>
                  </a:rPr>
                  <a:t>변복조 방식 </a:t>
                </a:r>
                <a:r>
                  <a:rPr lang="en-US" altLang="ko-KR" dirty="0">
                    <a:latin typeface="+mn-lt"/>
                  </a:rPr>
                  <a:t>(MCS)]</a:t>
                </a:r>
                <a:r>
                  <a:rPr lang="ko-KR" altLang="en-US" dirty="0">
                    <a:latin typeface="+mn-lt"/>
                  </a:rPr>
                  <a:t> 제어</a:t>
                </a:r>
                <a:br>
                  <a:rPr lang="en-US" altLang="ko-KR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>
                    <a:latin typeface="+mn-lt"/>
                  </a:rPr>
                  <a:t> </a:t>
                </a:r>
                <a:r>
                  <a:rPr lang="ko-KR" altLang="en-US" dirty="0">
                    <a:latin typeface="+mn-lt"/>
                  </a:rPr>
                  <a:t>차량통신 환경의 채널혼잡도를 개선 </a:t>
                </a:r>
                <a:br>
                  <a:rPr lang="en-US" altLang="ko-KR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>
                    <a:latin typeface="+mn-lt"/>
                  </a:rPr>
                  <a:t> 차량 통신 환경에 속한 모든 차량의 전반적인 성능을 향상</a:t>
                </a:r>
                <a:br>
                  <a:rPr lang="en-US" altLang="ko-KR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>
                    <a:latin typeface="+mn-lt"/>
                  </a:rPr>
                  <a:t> 통신 신뢰도 </a:t>
                </a:r>
                <a:r>
                  <a:rPr lang="en-US" altLang="ko-KR" dirty="0">
                    <a:latin typeface="+mn-lt"/>
                  </a:rPr>
                  <a:t>QoS </a:t>
                </a:r>
                <a:r>
                  <a:rPr lang="ko-KR" altLang="en-US" dirty="0">
                    <a:latin typeface="+mn-lt"/>
                  </a:rPr>
                  <a:t>성능 개선 </a:t>
                </a:r>
                <a:br>
                  <a:rPr lang="en-US" altLang="ko-KR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ko-KR" altLang="en-US" dirty="0">
                    <a:latin typeface="+mn-lt"/>
                  </a:rPr>
                  <a:t> 주기적 </a:t>
                </a:r>
                <a:r>
                  <a:rPr lang="en-US" altLang="ko-KR" dirty="0">
                    <a:latin typeface="+mn-lt"/>
                  </a:rPr>
                  <a:t>CAM </a:t>
                </a:r>
                <a:r>
                  <a:rPr lang="ko-KR" altLang="en-US" dirty="0">
                    <a:latin typeface="+mn-lt"/>
                  </a:rPr>
                  <a:t>전송 서비스 품질 개선</a:t>
                </a:r>
                <a:endParaRPr lang="en-US" altLang="ko-KR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B289B30-D876-2FAE-15C9-4E084B881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402431C3-4BD3-F668-C9D4-802CFBED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분산혼잡제어 </a:t>
            </a:r>
            <a:r>
              <a:rPr lang="en-US" altLang="ko-KR" dirty="0">
                <a:latin typeface="+mn-ea"/>
                <a:ea typeface="+mn-ea"/>
                <a:cs typeface="Calibri" panose="020F0502020204030204" pitchFamily="34" charset="0"/>
              </a:rPr>
              <a:t>(DCC) </a:t>
            </a:r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알고리즘의 이해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0DFE674-29CD-E21A-FB33-90558CE4C92C}"/>
              </a:ext>
            </a:extLst>
          </p:cNvPr>
          <p:cNvGrpSpPr/>
          <p:nvPr/>
        </p:nvGrpSpPr>
        <p:grpSpPr>
          <a:xfrm>
            <a:off x="8616000" y="3555301"/>
            <a:ext cx="3654568" cy="2736652"/>
            <a:chOff x="8631060" y="1221013"/>
            <a:chExt cx="3654568" cy="27366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38E5C74-7A69-DC68-19AC-9E91BAC0A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9093" y="1221013"/>
              <a:ext cx="3238500" cy="24288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2A6803-9339-CDB9-39D1-887416925CC5}"/>
                </a:ext>
              </a:extLst>
            </p:cNvPr>
            <p:cNvSpPr txBox="1"/>
            <p:nvPr/>
          </p:nvSpPr>
          <p:spPr>
            <a:xfrm>
              <a:off x="8631060" y="3649888"/>
              <a:ext cx="365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cs typeface="Times New Roman" panose="02020603050405020304" pitchFamily="18" charset="0"/>
                </a:rPr>
                <a:t>&lt; </a:t>
              </a:r>
              <a:r>
                <a:rPr lang="ko-KR" altLang="en-US" sz="1400" dirty="0">
                  <a:cs typeface="Times New Roman" panose="02020603050405020304" pitchFamily="18" charset="0"/>
                </a:rPr>
                <a:t>차량 밀도 별 통신 신뢰도 </a:t>
              </a:r>
              <a:r>
                <a:rPr lang="en-US" altLang="ko-KR" sz="1400" dirty="0">
                  <a:cs typeface="Times New Roman" panose="02020603050405020304" pitchFamily="18" charset="0"/>
                </a:rPr>
                <a:t>QoS </a:t>
              </a:r>
              <a:r>
                <a:rPr lang="ko-KR" altLang="en-US" sz="1400" dirty="0">
                  <a:cs typeface="Times New Roman" panose="02020603050405020304" pitchFamily="18" charset="0"/>
                </a:rPr>
                <a:t>저하</a:t>
              </a:r>
              <a:r>
                <a:rPr lang="en-US" altLang="ko-KR" sz="1400" dirty="0">
                  <a:cs typeface="Times New Roman" panose="02020603050405020304" pitchFamily="18" charset="0"/>
                </a:rPr>
                <a:t> &gt;</a:t>
              </a:r>
              <a:endParaRPr lang="ko-KR" altLang="en-US" sz="1400" dirty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F938FA-218D-087E-D336-9DF4263A50E1}"/>
              </a:ext>
            </a:extLst>
          </p:cNvPr>
          <p:cNvGrpSpPr/>
          <p:nvPr/>
        </p:nvGrpSpPr>
        <p:grpSpPr>
          <a:xfrm>
            <a:off x="8776949" y="817977"/>
            <a:ext cx="3332668" cy="2646460"/>
            <a:chOff x="4314613" y="1615119"/>
            <a:chExt cx="3467311" cy="275338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6041BF4-1D65-D3EE-1318-DCD581260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8654" y="1615119"/>
              <a:ext cx="3239228" cy="242942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F2BE7F-15AB-5126-F0E2-C63147FBCA83}"/>
                </a:ext>
              </a:extLst>
            </p:cNvPr>
            <p:cNvSpPr txBox="1"/>
            <p:nvPr/>
          </p:nvSpPr>
          <p:spPr>
            <a:xfrm>
              <a:off x="4314613" y="4048288"/>
              <a:ext cx="3467311" cy="320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cs typeface="Times New Roman" panose="02020603050405020304" pitchFamily="18" charset="0"/>
                </a:rPr>
                <a:t>&lt; </a:t>
              </a:r>
              <a:r>
                <a:rPr lang="ko-KR" altLang="en-US" sz="1400" dirty="0">
                  <a:cs typeface="Times New Roman" panose="02020603050405020304" pitchFamily="18" charset="0"/>
                </a:rPr>
                <a:t>차량 밀도에 따른 채널 혼잡도 변화</a:t>
              </a:r>
              <a:r>
                <a:rPr lang="en-US" altLang="ko-KR" sz="1400" dirty="0">
                  <a:cs typeface="Times New Roman" panose="02020603050405020304" pitchFamily="18" charset="0"/>
                </a:rPr>
                <a:t> &gt;</a:t>
              </a:r>
              <a:endParaRPr lang="ko-KR" altLang="en-US" sz="1400" dirty="0"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05729A0-4E49-C872-5526-ADA9020949E4}"/>
              </a:ext>
            </a:extLst>
          </p:cNvPr>
          <p:cNvGraphicFramePr>
            <a:graphicFrameLocks noGrp="1"/>
          </p:cNvGraphicFramePr>
          <p:nvPr/>
        </p:nvGraphicFramePr>
        <p:xfrm>
          <a:off x="962585" y="5158530"/>
          <a:ext cx="74453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1345">
                  <a:extLst>
                    <a:ext uri="{9D8B030D-6E8A-4147-A177-3AD203B41FA5}">
                      <a16:colId xmlns:a16="http://schemas.microsoft.com/office/drawing/2014/main" val="2376378618"/>
                    </a:ext>
                  </a:extLst>
                </a:gridCol>
                <a:gridCol w="1861345">
                  <a:extLst>
                    <a:ext uri="{9D8B030D-6E8A-4147-A177-3AD203B41FA5}">
                      <a16:colId xmlns:a16="http://schemas.microsoft.com/office/drawing/2014/main" val="1429653845"/>
                    </a:ext>
                  </a:extLst>
                </a:gridCol>
                <a:gridCol w="1861345">
                  <a:extLst>
                    <a:ext uri="{9D8B030D-6E8A-4147-A177-3AD203B41FA5}">
                      <a16:colId xmlns:a16="http://schemas.microsoft.com/office/drawing/2014/main" val="2887228581"/>
                    </a:ext>
                  </a:extLst>
                </a:gridCol>
                <a:gridCol w="1861345">
                  <a:extLst>
                    <a:ext uri="{9D8B030D-6E8A-4147-A177-3AD203B41FA5}">
                      <a16:colId xmlns:a16="http://schemas.microsoft.com/office/drawing/2014/main" val="402834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메시지 사이즈</a:t>
                      </a:r>
                      <a:b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[Bytes]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지연시간</a:t>
                      </a:r>
                      <a:b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ko-KR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통신 전송 신뢰도 </a:t>
                      </a:r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[%]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유효 통신 범위</a:t>
                      </a:r>
                      <a:b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9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50-300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20-100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80-95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300-500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002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AB2952B-AFF6-3401-DC5F-E960E9F828FC}"/>
              </a:ext>
            </a:extLst>
          </p:cNvPr>
          <p:cNvSpPr txBox="1"/>
          <p:nvPr/>
        </p:nvSpPr>
        <p:spPr>
          <a:xfrm>
            <a:off x="962585" y="4782390"/>
            <a:ext cx="744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cs typeface="Times New Roman" panose="02020603050405020304" pitchFamily="18" charset="0"/>
              </a:rPr>
              <a:t>&lt; CAM</a:t>
            </a:r>
            <a:r>
              <a:rPr lang="ko-KR" altLang="en-US" sz="1400" dirty="0">
                <a:cs typeface="Times New Roman" panose="02020603050405020304" pitchFamily="18" charset="0"/>
              </a:rPr>
              <a:t> 전송 서비스의 통신 </a:t>
            </a:r>
            <a:r>
              <a:rPr lang="en-US" altLang="ko-KR" sz="1400" dirty="0">
                <a:cs typeface="Times New Roman" panose="02020603050405020304" pitchFamily="18" charset="0"/>
              </a:rPr>
              <a:t>QoS </a:t>
            </a:r>
            <a:r>
              <a:rPr lang="ko-KR" altLang="en-US" sz="1400" dirty="0">
                <a:cs typeface="Times New Roman" panose="02020603050405020304" pitchFamily="18" charset="0"/>
              </a:rPr>
              <a:t>요구 사항 </a:t>
            </a:r>
            <a:r>
              <a:rPr lang="en-US" altLang="ko-KR" sz="1400" dirty="0">
                <a:cs typeface="Times New Roman" panose="02020603050405020304" pitchFamily="18" charset="0"/>
              </a:rPr>
              <a:t>&gt;</a:t>
            </a:r>
            <a:endParaRPr lang="ko-KR" alt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2EE5284-4673-3F16-F47E-80B4453EC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cs typeface="Calibri" panose="020F0502020204030204" pitchFamily="34" charset="0"/>
                  </a:rPr>
                  <a:t>실습내용</a:t>
                </a:r>
                <a:r>
                  <a:rPr lang="en-US" altLang="ko-KR" dirty="0">
                    <a:cs typeface="Calibri" panose="020F0502020204030204" pitchFamily="34" charset="0"/>
                  </a:rPr>
                  <a:t>: DRL</a:t>
                </a:r>
                <a:r>
                  <a:rPr lang="ko-KR" altLang="en-US" dirty="0">
                    <a:cs typeface="Calibri" panose="020F0502020204030204" pitchFamily="34" charset="0"/>
                  </a:rPr>
                  <a:t> 기반 분산혼잡제어</a:t>
                </a:r>
                <a:r>
                  <a:rPr lang="en-US" altLang="ko-KR" dirty="0">
                    <a:cs typeface="Calibri" panose="020F0502020204030204" pitchFamily="34" charset="0"/>
                  </a:rPr>
                  <a:t> </a:t>
                </a:r>
                <a:r>
                  <a:rPr lang="ko-KR" altLang="en-US" dirty="0">
                    <a:cs typeface="Calibri" panose="020F0502020204030204" pitchFamily="34" charset="0"/>
                  </a:rPr>
                  <a:t>알고리즘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실습 목표 </a:t>
                </a:r>
                <a:r>
                  <a:rPr lang="en-US" altLang="ko-KR" dirty="0"/>
                  <a:t>(Centralized Training Centralized Execution – CTCE </a:t>
                </a:r>
                <a:r>
                  <a:rPr lang="ko-KR" altLang="en-US" dirty="0"/>
                  <a:t>방식</a:t>
                </a:r>
                <a:r>
                  <a:rPr lang="en-US" altLang="ko-KR" dirty="0"/>
                  <a:t>)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ko-KR" dirty="0" err="1"/>
                  <a:t>Matlab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기반 코드의 이해도 향상</a:t>
                </a:r>
                <a:endParaRPr lang="en-US" altLang="ko-KR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ko-KR" dirty="0"/>
                  <a:t>DCC </a:t>
                </a:r>
                <a:r>
                  <a:rPr lang="ko-KR" altLang="en-US" dirty="0"/>
                  <a:t>알고리즘의 이해도 향상</a:t>
                </a:r>
                <a:endParaRPr lang="en-US" altLang="ko-KR" dirty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ko-KR" altLang="en-US" dirty="0"/>
                  <a:t>구현 알고리즘은 메시지 전송주기를 제어하여 </a:t>
                </a:r>
                <a:br>
                  <a:rPr lang="en-US" altLang="ko-KR" dirty="0"/>
                </a:br>
                <a:r>
                  <a:rPr lang="ko-KR" altLang="en-US" dirty="0"/>
                  <a:t>차량 밀도가 변하더라도 </a:t>
                </a:r>
                <a:r>
                  <a:rPr lang="en-US" altLang="ko-KR" dirty="0"/>
                  <a:t>Average PDR(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𝑎𝑣𝑒𝑟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Target PDR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 동일하게 유지시키는 알고리즘</a:t>
                </a:r>
                <a:endParaRPr lang="en-US" altLang="ko-KR" dirty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ko-KR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52EE5284-4673-3F16-F47E-80B4453EC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DABF4D1D-9AF6-F8CA-ED19-829A45C0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분산혼잡제어 </a:t>
            </a:r>
            <a:r>
              <a:rPr lang="en-US" altLang="ko-KR" dirty="0">
                <a:latin typeface="+mn-ea"/>
                <a:ea typeface="+mn-ea"/>
                <a:cs typeface="Calibri" panose="020F0502020204030204" pitchFamily="34" charset="0"/>
              </a:rPr>
              <a:t>(DCC) </a:t>
            </a:r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알고리즘 실습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5430ED-D0EB-F259-4B65-5D420079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000" y="3232339"/>
            <a:ext cx="4305300" cy="3219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8EE15C-C888-FAB3-D90C-C42C1F3FE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000" y="3289414"/>
            <a:ext cx="4295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FC98AC3-803A-F219-DE7B-4C8A8EE1F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cs typeface="Calibri" panose="020F0502020204030204" pitchFamily="34" charset="0"/>
                  </a:rPr>
                  <a:t>실습내용</a:t>
                </a:r>
                <a:r>
                  <a:rPr lang="en-US" altLang="ko-KR" dirty="0">
                    <a:cs typeface="Calibri" panose="020F0502020204030204" pitchFamily="34" charset="0"/>
                  </a:rPr>
                  <a:t>: DRL</a:t>
                </a:r>
                <a:r>
                  <a:rPr lang="ko-KR" altLang="en-US" dirty="0">
                    <a:cs typeface="Calibri" panose="020F0502020204030204" pitchFamily="34" charset="0"/>
                  </a:rPr>
                  <a:t> 기반 분산혼잡제어</a:t>
                </a:r>
                <a:r>
                  <a:rPr lang="en-US" altLang="ko-KR" dirty="0">
                    <a:cs typeface="Calibri" panose="020F0502020204030204" pitchFamily="34" charset="0"/>
                  </a:rPr>
                  <a:t> </a:t>
                </a:r>
                <a:r>
                  <a:rPr lang="ko-KR" altLang="en-US" dirty="0">
                    <a:cs typeface="Calibri" panose="020F0502020204030204" pitchFamily="34" charset="0"/>
                  </a:rPr>
                  <a:t>알고리즘 </a:t>
                </a:r>
                <a:r>
                  <a:rPr lang="en-US" altLang="ko-KR" dirty="0">
                    <a:cs typeface="Calibri" panose="020F0502020204030204" pitchFamily="34" charset="0"/>
                  </a:rPr>
                  <a:t>(CTCE)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구현 목표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주어진 </a:t>
                </a:r>
                <a:r>
                  <a:rPr lang="en-US" altLang="ko-KR" dirty="0"/>
                  <a:t>DQN </a:t>
                </a:r>
                <a:r>
                  <a:rPr lang="ko-KR" altLang="en-US" dirty="0"/>
                  <a:t>기반 </a:t>
                </a:r>
                <a:r>
                  <a:rPr lang="en-US" altLang="ko-KR" dirty="0"/>
                  <a:t>Cart pole example</a:t>
                </a:r>
                <a:r>
                  <a:rPr lang="ko-KR" altLang="en-US" dirty="0"/>
                  <a:t> 활용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우측 </a:t>
                </a:r>
                <a:r>
                  <a:rPr lang="en-US" altLang="ko-KR" dirty="0"/>
                  <a:t>QoS Adaptive message rate control algorithm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Pseudo Code</a:t>
                </a:r>
                <a:r>
                  <a:rPr lang="ko-KR" altLang="en-US" dirty="0"/>
                  <a:t> 구현</a:t>
                </a:r>
                <a:br>
                  <a:rPr lang="en-US" altLang="ko-KR" dirty="0"/>
                </a:br>
                <a:r>
                  <a:rPr lang="en-US" altLang="ko-KR" b="1" dirty="0">
                    <a:solidFill>
                      <a:srgbClr val="C00000"/>
                    </a:solidFill>
                  </a:rPr>
                  <a:t>Packet Generation Time Interval (Action) :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[100, 200,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300,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400,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500] </a:t>
                </a:r>
                <a:r>
                  <a:rPr lang="en-US" altLang="ko-KR" b="1" dirty="0" err="1">
                    <a:solidFill>
                      <a:srgbClr val="C00000"/>
                    </a:solidFill>
                  </a:rPr>
                  <a:t>ms</a:t>
                </a:r>
                <a:br>
                  <a:rPr lang="en-US" altLang="ko-KR" dirty="0"/>
                </a:br>
                <a:r>
                  <a:rPr lang="en-US" altLang="ko-KR" b="1" dirty="0">
                    <a:solidFill>
                      <a:srgbClr val="C00000"/>
                    </a:solidFill>
                  </a:rPr>
                  <a:t>(Reward Design</a:t>
                </a:r>
                <a:r>
                  <a:rPr lang="ko-KR" altLang="en-US" b="1" dirty="0">
                    <a:solidFill>
                      <a:srgbClr val="C00000"/>
                    </a:solidFill>
                  </a:rPr>
                  <a:t>은 바꾸는 것을 권장함</a:t>
                </a:r>
                <a:r>
                  <a:rPr lang="en-US" altLang="ko-KR" b="1" dirty="0">
                    <a:solidFill>
                      <a:srgbClr val="C00000"/>
                    </a:solidFill>
                  </a:rPr>
                  <a:t>)</a:t>
                </a:r>
              </a:p>
              <a:p>
                <a:pPr lvl="2"/>
                <a:r>
                  <a:rPr lang="ko-KR" altLang="en-US" dirty="0"/>
                  <a:t>알고리즘의 </a:t>
                </a:r>
                <a:r>
                  <a:rPr lang="en-US" altLang="ko-KR" dirty="0"/>
                  <a:t>[8, 9]</a:t>
                </a:r>
                <a:r>
                  <a:rPr lang="ko-KR" altLang="en-US" dirty="0"/>
                  <a:t>은 별도의 데이터로 제공 </a:t>
                </a:r>
                <a:r>
                  <a:rPr lang="en-US" altLang="ko-KR" dirty="0"/>
                  <a:t>(Replay Memory </a:t>
                </a:r>
                <a:r>
                  <a:rPr lang="ko-KR" altLang="en-US" dirty="0"/>
                  <a:t>제공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데이터셋 파일명</a:t>
                </a:r>
                <a:r>
                  <a:rPr lang="en-US" altLang="ko-KR" dirty="0"/>
                  <a:t>: [</a:t>
                </a:r>
                <a:r>
                  <a:rPr lang="en-US" altLang="ko-KR" dirty="0" err="1"/>
                  <a:t>replayBuffer.mat</a:t>
                </a:r>
                <a:r>
                  <a:rPr lang="en-US" altLang="ko-KR" dirty="0"/>
                  <a:t>]</a:t>
                </a:r>
              </a:p>
              <a:p>
                <a:pPr lvl="2"/>
                <a:r>
                  <a:rPr lang="ko-KR" altLang="en-US" dirty="0"/>
                  <a:t>데이터셋 구성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State: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 내 </a:t>
                </a:r>
                <a:r>
                  <a:rPr lang="en-US" altLang="ko-KR" dirty="0"/>
                  <a:t>Node</a:t>
                </a:r>
                <a:r>
                  <a:rPr lang="ko-KR" altLang="en-US" dirty="0"/>
                  <a:t>의 수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Action: </a:t>
                </a:r>
                <a:r>
                  <a:rPr lang="ko-KR" altLang="en-US" dirty="0"/>
                  <a:t>채용 된 </a:t>
                </a:r>
                <a:r>
                  <a:rPr lang="en-US" altLang="ko-KR" dirty="0"/>
                  <a:t>message rate(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p>
                    </m:sSubSup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정책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Reward: Average PDR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𝑎𝑣𝑒𝑟</m:t>
                        </m:r>
                      </m:sup>
                    </m:sSubSup>
                  </m:oMath>
                </a14:m>
                <a:r>
                  <a:rPr lang="en-US" altLang="ko-KR" dirty="0"/>
                  <a:t>)</a:t>
                </a:r>
              </a:p>
              <a:p>
                <a:pPr lvl="3"/>
                <a:r>
                  <a:rPr lang="en-US" altLang="ko-KR" dirty="0"/>
                  <a:t>rho: </a:t>
                </a:r>
                <a:r>
                  <a:rPr lang="ko-KR" altLang="en-US" dirty="0"/>
                  <a:t>차량 밀도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seed: </a:t>
                </a:r>
                <a:r>
                  <a:rPr lang="ko-KR" altLang="en-US" dirty="0"/>
                  <a:t>수행 </a:t>
                </a:r>
                <a:r>
                  <a:rPr lang="en-US" altLang="ko-KR" dirty="0"/>
                  <a:t>Seed </a:t>
                </a:r>
                <a:r>
                  <a:rPr lang="ko-KR" altLang="en-US" dirty="0"/>
                  <a:t>정보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FC98AC3-803A-F219-DE7B-4C8A8EE1F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F1A771D-8ECB-6105-49FA-49F7124B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분산혼잡제어 </a:t>
            </a:r>
            <a:r>
              <a:rPr lang="en-US" altLang="ko-KR" dirty="0">
                <a:latin typeface="+mn-ea"/>
                <a:ea typeface="+mn-ea"/>
                <a:cs typeface="Calibri" panose="020F0502020204030204" pitchFamily="34" charset="0"/>
              </a:rPr>
              <a:t>(DCC) </a:t>
            </a:r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알고리즘 실습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C42E63-CE3B-4BA3-1F3A-B1CC7F450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16" y="808953"/>
            <a:ext cx="4320000" cy="549269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80CD03-2AE4-1847-1B72-AFC181B35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000" y="3744000"/>
            <a:ext cx="2520000" cy="187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146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8791CD-1F92-E5D6-A7E3-E4E85451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cs typeface="Calibri" panose="020F0502020204030204" pitchFamily="34" charset="0"/>
              </a:rPr>
              <a:t>실습내용</a:t>
            </a:r>
            <a:r>
              <a:rPr lang="en-US" altLang="ko-KR" dirty="0">
                <a:cs typeface="Calibri" panose="020F0502020204030204" pitchFamily="34" charset="0"/>
              </a:rPr>
              <a:t>: DRL</a:t>
            </a:r>
            <a:r>
              <a:rPr lang="ko-KR" altLang="en-US" dirty="0">
                <a:cs typeface="Calibri" panose="020F0502020204030204" pitchFamily="34" charset="0"/>
              </a:rPr>
              <a:t> 기반 분산혼잡제어</a:t>
            </a:r>
            <a:r>
              <a:rPr lang="en-US" altLang="ko-KR" dirty="0">
                <a:cs typeface="Calibri" panose="020F0502020204030204" pitchFamily="34" charset="0"/>
              </a:rPr>
              <a:t> </a:t>
            </a:r>
            <a:r>
              <a:rPr lang="ko-KR" altLang="en-US" dirty="0">
                <a:cs typeface="Calibri" panose="020F0502020204030204" pitchFamily="34" charset="0"/>
              </a:rPr>
              <a:t>알고리즘 </a:t>
            </a:r>
            <a:r>
              <a:rPr lang="en-US" altLang="ko-KR" dirty="0">
                <a:cs typeface="Calibri" panose="020F0502020204030204" pitchFamily="34" charset="0"/>
              </a:rPr>
              <a:t>(CTCE)</a:t>
            </a:r>
          </a:p>
          <a:p>
            <a:pPr lvl="1"/>
            <a:r>
              <a:rPr lang="en-US" altLang="ko-KR" dirty="0">
                <a:cs typeface="Calibri" panose="020F0502020204030204" pitchFamily="34" charset="0"/>
              </a:rPr>
              <a:t>Reward Design</a:t>
            </a:r>
            <a:endParaRPr lang="en-US" altLang="ko-KR" dirty="0"/>
          </a:p>
          <a:p>
            <a:pPr lvl="2"/>
            <a:r>
              <a:rPr lang="en-US" altLang="ko-KR" dirty="0"/>
              <a:t>“reward array”</a:t>
            </a:r>
            <a:r>
              <a:rPr lang="ko-KR" altLang="en-US" dirty="0"/>
              <a:t>의 모든 요소가 </a:t>
            </a:r>
            <a:r>
              <a:rPr lang="en-US" altLang="ko-KR" dirty="0"/>
              <a:t>0</a:t>
            </a:r>
            <a:r>
              <a:rPr lang="ko-KR" altLang="en-US" dirty="0"/>
              <a:t>보다 클 때는 </a:t>
            </a:r>
            <a:r>
              <a:rPr lang="en-US" altLang="ko-KR" dirty="0"/>
              <a:t>(</a:t>
            </a:r>
            <a:r>
              <a:rPr lang="ko-KR" altLang="en-US" dirty="0"/>
              <a:t>첫번째 </a:t>
            </a:r>
            <a:r>
              <a:rPr lang="en-US" altLang="ko-KR" dirty="0"/>
              <a:t>If)</a:t>
            </a:r>
            <a:br>
              <a:rPr lang="en-US" altLang="ko-KR" dirty="0"/>
            </a:br>
            <a:r>
              <a:rPr lang="en-US" altLang="ko-KR" dirty="0"/>
              <a:t>Agent</a:t>
            </a:r>
            <a:r>
              <a:rPr lang="ko-KR" altLang="en-US" dirty="0"/>
              <a:t>가 </a:t>
            </a:r>
            <a:r>
              <a:rPr lang="en-US" altLang="ko-KR" dirty="0"/>
              <a:t>100</a:t>
            </a:r>
            <a:r>
              <a:rPr lang="ko-KR" altLang="en-US" dirty="0"/>
              <a:t>의 </a:t>
            </a:r>
            <a:r>
              <a:rPr lang="en-US" altLang="ko-KR" dirty="0"/>
              <a:t>Action</a:t>
            </a:r>
            <a:r>
              <a:rPr lang="ko-KR" altLang="en-US" dirty="0"/>
              <a:t>을 선택하였을 때 </a:t>
            </a:r>
            <a:r>
              <a:rPr lang="en-US" altLang="ko-KR" dirty="0"/>
              <a:t>Reward </a:t>
            </a:r>
            <a:r>
              <a:rPr lang="ko-KR" altLang="en-US" dirty="0"/>
              <a:t>부여</a:t>
            </a:r>
            <a:endParaRPr lang="en-US" altLang="ko-KR" dirty="0"/>
          </a:p>
          <a:p>
            <a:pPr lvl="2"/>
            <a:r>
              <a:rPr lang="ko-KR" altLang="en-US" dirty="0"/>
              <a:t>그렇지 않은 경우</a:t>
            </a:r>
            <a:br>
              <a:rPr lang="en-US" altLang="ko-KR" dirty="0"/>
            </a:br>
            <a:r>
              <a:rPr lang="en-US" altLang="ko-KR" dirty="0"/>
              <a:t>Agent</a:t>
            </a:r>
            <a:r>
              <a:rPr lang="ko-KR" altLang="en-US" dirty="0"/>
              <a:t>이 선택한 </a:t>
            </a:r>
            <a:r>
              <a:rPr lang="en-US" altLang="ko-KR" dirty="0"/>
              <a:t>Action</a:t>
            </a:r>
            <a:r>
              <a:rPr lang="ko-KR" altLang="en-US" dirty="0"/>
              <a:t>의 </a:t>
            </a:r>
            <a:r>
              <a:rPr lang="en-US" altLang="ko-KR" dirty="0"/>
              <a:t>PDR</a:t>
            </a:r>
            <a:r>
              <a:rPr lang="ko-KR" altLang="en-US" dirty="0"/>
              <a:t>이 </a:t>
            </a:r>
            <a:r>
              <a:rPr lang="en-US" altLang="ko-KR" dirty="0"/>
              <a:t>Target PDR</a:t>
            </a:r>
            <a:r>
              <a:rPr lang="ko-KR" altLang="en-US" dirty="0"/>
              <a:t>과 차이가 가장 적을 때 </a:t>
            </a:r>
            <a:r>
              <a:rPr lang="en-US" altLang="ko-KR" dirty="0"/>
              <a:t>Reward </a:t>
            </a:r>
            <a:r>
              <a:rPr lang="ko-KR" altLang="en-US" dirty="0"/>
              <a:t>부여</a:t>
            </a:r>
            <a:endParaRPr lang="en-US" altLang="ko-KR" dirty="0"/>
          </a:p>
          <a:p>
            <a:pPr lvl="2"/>
            <a:r>
              <a:rPr lang="ko-KR" altLang="en-US" dirty="0"/>
              <a:t>다른 </a:t>
            </a:r>
            <a:r>
              <a:rPr lang="en-US" altLang="ko-KR" dirty="0"/>
              <a:t>Action</a:t>
            </a:r>
            <a:r>
              <a:rPr lang="ko-KR" altLang="en-US" dirty="0"/>
              <a:t>을 선택한 경우 </a:t>
            </a:r>
            <a:r>
              <a:rPr lang="en-US" altLang="ko-KR" dirty="0">
                <a:solidFill>
                  <a:srgbClr val="FF0000"/>
                </a:solidFill>
              </a:rPr>
              <a:t>Penalty Reward </a:t>
            </a:r>
            <a:r>
              <a:rPr lang="ko-KR" altLang="en-US" dirty="0">
                <a:solidFill>
                  <a:srgbClr val="FF0000"/>
                </a:solidFill>
              </a:rPr>
              <a:t>부여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아래 코드 </a:t>
            </a:r>
            <a:r>
              <a:rPr lang="en-US" altLang="ko-KR" dirty="0"/>
              <a:t>“Reward Decision” </a:t>
            </a:r>
            <a:r>
              <a:rPr lang="ko-KR" altLang="en-US" dirty="0"/>
              <a:t>블록을 위 </a:t>
            </a:r>
            <a:r>
              <a:rPr lang="en-US" altLang="ko-KR" dirty="0"/>
              <a:t>Reward Design</a:t>
            </a:r>
            <a:r>
              <a:rPr lang="ko-KR" altLang="en-US" dirty="0"/>
              <a:t>에 맞게 코드를 작성하고</a:t>
            </a:r>
            <a:r>
              <a:rPr lang="en-US" altLang="ko-KR" dirty="0"/>
              <a:t> </a:t>
            </a:r>
            <a:r>
              <a:rPr lang="ko-KR" altLang="en-US" dirty="0"/>
              <a:t>이후 예제를 수행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BB05C5B-FC89-B512-8676-524366AD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분산혼잡제어 </a:t>
            </a:r>
            <a:r>
              <a:rPr lang="en-US" altLang="ko-KR" dirty="0">
                <a:latin typeface="+mn-ea"/>
                <a:ea typeface="+mn-ea"/>
                <a:cs typeface="Calibri" panose="020F0502020204030204" pitchFamily="34" charset="0"/>
              </a:rPr>
              <a:t>(DCC) </a:t>
            </a:r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알고리즘 실습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968596-33E7-AA78-6FF3-6D48CCE6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00" y="4464000"/>
            <a:ext cx="7559658" cy="18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3B0316-3616-62CE-9F13-45D249958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cs typeface="Calibri" panose="020F0502020204030204" pitchFamily="34" charset="0"/>
              </a:rPr>
              <a:t>실습내용</a:t>
            </a:r>
            <a:r>
              <a:rPr lang="en-US" altLang="ko-KR" dirty="0">
                <a:cs typeface="Calibri" panose="020F0502020204030204" pitchFamily="34" charset="0"/>
              </a:rPr>
              <a:t>: DRL</a:t>
            </a:r>
            <a:r>
              <a:rPr lang="ko-KR" altLang="en-US" dirty="0">
                <a:cs typeface="Calibri" panose="020F0502020204030204" pitchFamily="34" charset="0"/>
              </a:rPr>
              <a:t> 기반 분산혼잡제어</a:t>
            </a:r>
            <a:r>
              <a:rPr lang="en-US" altLang="ko-KR" dirty="0">
                <a:cs typeface="Calibri" panose="020F0502020204030204" pitchFamily="34" charset="0"/>
              </a:rPr>
              <a:t> </a:t>
            </a:r>
            <a:r>
              <a:rPr lang="ko-KR" altLang="en-US" dirty="0">
                <a:cs typeface="Calibri" panose="020F0502020204030204" pitchFamily="34" charset="0"/>
              </a:rPr>
              <a:t>알고리즘 </a:t>
            </a:r>
            <a:r>
              <a:rPr lang="en-US" altLang="ko-KR" dirty="0">
                <a:cs typeface="Calibri" panose="020F0502020204030204" pitchFamily="34" charset="0"/>
              </a:rPr>
              <a:t>(CTCE)</a:t>
            </a:r>
            <a:endParaRPr lang="en-US" altLang="ko-KR" dirty="0"/>
          </a:p>
          <a:p>
            <a:pPr lvl="1"/>
            <a:r>
              <a:rPr lang="ko-KR" altLang="en-US" dirty="0"/>
              <a:t>시뮬레이션 결과 출력 </a:t>
            </a:r>
            <a:r>
              <a:rPr lang="en-US" altLang="ko-KR" dirty="0"/>
              <a:t>(</a:t>
            </a:r>
            <a:r>
              <a:rPr lang="ko-KR" altLang="en-US" dirty="0"/>
              <a:t>실습내용 </a:t>
            </a:r>
            <a:r>
              <a:rPr lang="en-US" altLang="ko-KR" dirty="0"/>
              <a:t>1 – Centralized Training):</a:t>
            </a:r>
          </a:p>
          <a:p>
            <a:pPr lvl="2"/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Curve</a:t>
            </a:r>
            <a:r>
              <a:rPr lang="ko-KR" altLang="en-US" dirty="0"/>
              <a:t>를 출력하여 </a:t>
            </a:r>
            <a:r>
              <a:rPr lang="en-US" altLang="ko-KR" dirty="0"/>
              <a:t>Total Reward</a:t>
            </a:r>
            <a:r>
              <a:rPr lang="ko-KR" altLang="en-US" dirty="0"/>
              <a:t>가 수렴하도록 </a:t>
            </a:r>
            <a:r>
              <a:rPr lang="en-US" altLang="ko-KR" dirty="0"/>
              <a:t>[</a:t>
            </a:r>
            <a:r>
              <a:rPr lang="ko-KR" altLang="en-US" dirty="0"/>
              <a:t>학습 파라미터 </a:t>
            </a:r>
            <a:r>
              <a:rPr lang="en-US" altLang="ko-KR" dirty="0"/>
              <a:t>/ Reward Design</a:t>
            </a:r>
            <a:r>
              <a:rPr lang="ko-KR" altLang="en-US" dirty="0"/>
              <a:t> </a:t>
            </a:r>
            <a:r>
              <a:rPr lang="en-US" altLang="ko-KR" dirty="0"/>
              <a:t>(Continuous / Discrete)]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2"/>
            <a:r>
              <a:rPr lang="en-US" altLang="ko-KR" dirty="0"/>
              <a:t>Target PDR : (85% / 90%)</a:t>
            </a:r>
            <a:r>
              <a:rPr lang="ko-KR" altLang="en-US" dirty="0"/>
              <a:t>에 대해서 진행</a:t>
            </a:r>
            <a:endParaRPr lang="en-US" altLang="ko-KR" dirty="0"/>
          </a:p>
          <a:p>
            <a:pPr lvl="2"/>
            <a:r>
              <a:rPr lang="ko-KR" altLang="en-US" dirty="0"/>
              <a:t>예시자료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BE1628-EC1A-273B-A7FE-960B464B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분산혼잡제어 </a:t>
            </a:r>
            <a:r>
              <a:rPr lang="en-US" altLang="ko-KR" dirty="0">
                <a:latin typeface="+mn-ea"/>
                <a:ea typeface="+mn-ea"/>
                <a:cs typeface="Calibri" panose="020F0502020204030204" pitchFamily="34" charset="0"/>
              </a:rPr>
              <a:t>(DCC) </a:t>
            </a:r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알고리즘 실습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832BF3A-A59D-4012-1F9E-18285C5D073A}"/>
              </a:ext>
            </a:extLst>
          </p:cNvPr>
          <p:cNvGrpSpPr/>
          <p:nvPr/>
        </p:nvGrpSpPr>
        <p:grpSpPr>
          <a:xfrm>
            <a:off x="2451000" y="2483999"/>
            <a:ext cx="7065000" cy="3955109"/>
            <a:chOff x="2451000" y="2459682"/>
            <a:chExt cx="7099874" cy="39746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9AAD1B4-850A-409C-5475-B5B792040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000" y="2459682"/>
              <a:ext cx="7099874" cy="3974632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CD1A01D-51E8-E3EA-C822-FF41D136B733}"/>
                </a:ext>
              </a:extLst>
            </p:cNvPr>
            <p:cNvCxnSpPr>
              <a:cxnSpLocks/>
            </p:cNvCxnSpPr>
            <p:nvPr/>
          </p:nvCxnSpPr>
          <p:spPr>
            <a:xfrm>
              <a:off x="2866495" y="2889000"/>
              <a:ext cx="4410000" cy="0"/>
            </a:xfrm>
            <a:prstGeom prst="line">
              <a:avLst/>
            </a:prstGeom>
            <a:ln w="76200" cap="sq">
              <a:solidFill>
                <a:srgbClr val="C00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C3DE2D-CA83-988D-B5F3-48D21E17E283}"/>
                </a:ext>
              </a:extLst>
            </p:cNvPr>
            <p:cNvSpPr txBox="1"/>
            <p:nvPr/>
          </p:nvSpPr>
          <p:spPr>
            <a:xfrm>
              <a:off x="3396002" y="3474000"/>
              <a:ext cx="3239996" cy="3149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rgbClr val="C00000"/>
                  </a:solidFill>
                  <a:effectLst/>
                  <a:cs typeface="Times New Roman" panose="02020603050405020304" pitchFamily="18" charset="0"/>
                </a:rPr>
                <a:t>Total Reward</a:t>
              </a:r>
              <a:r>
                <a:rPr lang="ko-KR" altLang="en-US" sz="1200" b="1" dirty="0">
                  <a:solidFill>
                    <a:srgbClr val="C00000"/>
                  </a:solidFill>
                  <a:cs typeface="Times New Roman" panose="02020603050405020304" pitchFamily="18" charset="0"/>
                </a:rPr>
                <a:t>가 특정 지점에서 수렴하도록 학습</a:t>
              </a:r>
              <a:endParaRPr lang="ko-KR" altLang="en-US" sz="1200" b="1" dirty="0">
                <a:solidFill>
                  <a:srgbClr val="C00000"/>
                </a:solidFill>
                <a:effectLst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DF949EB-2213-3850-BEA2-1CAF2CACBE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6000" y="2889000"/>
              <a:ext cx="0" cy="540000"/>
            </a:xfrm>
            <a:prstGeom prst="straightConnector1">
              <a:avLst/>
            </a:prstGeom>
            <a:ln w="76200" cap="sq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772213-9043-947C-2925-CC2378A40AFC}"/>
                </a:ext>
              </a:extLst>
            </p:cNvPr>
            <p:cNvSpPr/>
            <p:nvPr/>
          </p:nvSpPr>
          <p:spPr>
            <a:xfrm>
              <a:off x="2586000" y="2664000"/>
              <a:ext cx="211913" cy="359999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52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AB6E8B-5037-A4BA-207E-4DEAAE7E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cs typeface="Calibri" panose="020F0502020204030204" pitchFamily="34" charset="0"/>
              </a:rPr>
              <a:t>실습내용</a:t>
            </a:r>
            <a:r>
              <a:rPr lang="en-US" altLang="ko-KR" dirty="0">
                <a:cs typeface="Calibri" panose="020F0502020204030204" pitchFamily="34" charset="0"/>
              </a:rPr>
              <a:t>: DRL</a:t>
            </a:r>
            <a:r>
              <a:rPr lang="ko-KR" altLang="en-US" dirty="0">
                <a:cs typeface="Calibri" panose="020F0502020204030204" pitchFamily="34" charset="0"/>
              </a:rPr>
              <a:t> 기반 분산혼잡제어</a:t>
            </a:r>
            <a:r>
              <a:rPr lang="en-US" altLang="ko-KR" dirty="0">
                <a:cs typeface="Calibri" panose="020F0502020204030204" pitchFamily="34" charset="0"/>
              </a:rPr>
              <a:t> </a:t>
            </a:r>
            <a:r>
              <a:rPr lang="ko-KR" altLang="en-US" dirty="0">
                <a:cs typeface="Calibri" panose="020F0502020204030204" pitchFamily="34" charset="0"/>
              </a:rPr>
              <a:t>알고리즘 </a:t>
            </a:r>
            <a:r>
              <a:rPr lang="en-US" altLang="ko-KR" dirty="0">
                <a:cs typeface="Calibri" panose="020F0502020204030204" pitchFamily="34" charset="0"/>
              </a:rPr>
              <a:t>(CTCE)</a:t>
            </a:r>
            <a:endParaRPr lang="en-US" altLang="ko-KR" dirty="0"/>
          </a:p>
          <a:p>
            <a:pPr lvl="1"/>
            <a:r>
              <a:rPr lang="ko-KR" altLang="en-US" dirty="0"/>
              <a:t>시뮬레이션 결과 출력 </a:t>
            </a:r>
            <a:r>
              <a:rPr lang="en-US" altLang="ko-KR" dirty="0"/>
              <a:t>(</a:t>
            </a:r>
            <a:r>
              <a:rPr lang="ko-KR" altLang="en-US" dirty="0"/>
              <a:t>실습내용 </a:t>
            </a:r>
            <a:r>
              <a:rPr lang="en-US" altLang="ko-KR" dirty="0"/>
              <a:t>2 – </a:t>
            </a:r>
            <a:r>
              <a:rPr lang="ko-KR" altLang="en-US" dirty="0"/>
              <a:t>학습된 정책의 확인</a:t>
            </a:r>
            <a:r>
              <a:rPr lang="en-US" altLang="ko-KR" dirty="0"/>
              <a:t>):</a:t>
            </a:r>
          </a:p>
          <a:p>
            <a:pPr lvl="2"/>
            <a:r>
              <a:rPr lang="ko-KR" altLang="en-US" dirty="0"/>
              <a:t>학습된 모델의 </a:t>
            </a:r>
            <a:r>
              <a:rPr lang="en-US" altLang="ko-KR" dirty="0"/>
              <a:t>State(100 m </a:t>
            </a:r>
            <a:r>
              <a:rPr lang="ko-KR" altLang="en-US" dirty="0"/>
              <a:t>내의 노드 수</a:t>
            </a:r>
            <a:r>
              <a:rPr lang="en-US" altLang="ko-KR" dirty="0"/>
              <a:t>) </a:t>
            </a:r>
            <a:r>
              <a:rPr lang="ko-KR" altLang="en-US" dirty="0"/>
              <a:t>에 따른 채용 </a:t>
            </a:r>
            <a:r>
              <a:rPr lang="en-US" altLang="ko-KR" dirty="0"/>
              <a:t>Action </a:t>
            </a:r>
            <a:r>
              <a:rPr lang="ko-KR" altLang="en-US" dirty="0"/>
              <a:t>결과 출력</a:t>
            </a:r>
            <a:endParaRPr lang="en-US" altLang="ko-KR" dirty="0"/>
          </a:p>
          <a:p>
            <a:pPr lvl="2"/>
            <a:r>
              <a:rPr lang="ko-KR" altLang="en-US" dirty="0"/>
              <a:t>예시자료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909BEE-AE95-710E-87F7-18D8A81B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분산혼잡제어 </a:t>
            </a:r>
            <a:r>
              <a:rPr lang="en-US" altLang="ko-KR" dirty="0">
                <a:latin typeface="+mn-ea"/>
                <a:ea typeface="+mn-ea"/>
                <a:cs typeface="Calibri" panose="020F0502020204030204" pitchFamily="34" charset="0"/>
              </a:rPr>
              <a:t>(DCC) </a:t>
            </a:r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알고리즘 실습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A40C80-3E04-338A-C541-53602696B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65" y="2439000"/>
            <a:ext cx="4904670" cy="385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9E9364-EE2F-8266-429A-CD629612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cs typeface="Calibri" panose="020F0502020204030204" pitchFamily="34" charset="0"/>
              </a:rPr>
              <a:t>실습내용</a:t>
            </a:r>
            <a:r>
              <a:rPr lang="en-US" altLang="ko-KR" dirty="0">
                <a:cs typeface="Calibri" panose="020F0502020204030204" pitchFamily="34" charset="0"/>
              </a:rPr>
              <a:t>: DRL</a:t>
            </a:r>
            <a:r>
              <a:rPr lang="ko-KR" altLang="en-US" dirty="0">
                <a:cs typeface="Calibri" panose="020F0502020204030204" pitchFamily="34" charset="0"/>
              </a:rPr>
              <a:t> 기반 분산혼잡제어</a:t>
            </a:r>
            <a:r>
              <a:rPr lang="en-US" altLang="ko-KR" dirty="0">
                <a:cs typeface="Calibri" panose="020F0502020204030204" pitchFamily="34" charset="0"/>
              </a:rPr>
              <a:t> </a:t>
            </a:r>
            <a:r>
              <a:rPr lang="ko-KR" altLang="en-US" dirty="0">
                <a:cs typeface="Calibri" panose="020F0502020204030204" pitchFamily="34" charset="0"/>
              </a:rPr>
              <a:t>알고리즘 </a:t>
            </a:r>
            <a:r>
              <a:rPr lang="en-US" altLang="ko-KR" dirty="0">
                <a:cs typeface="Calibri" panose="020F0502020204030204" pitchFamily="34" charset="0"/>
              </a:rPr>
              <a:t>(CTCE)</a:t>
            </a:r>
            <a:endParaRPr lang="en-US" altLang="ko-KR" dirty="0"/>
          </a:p>
          <a:p>
            <a:pPr lvl="1"/>
            <a:r>
              <a:rPr lang="ko-KR" altLang="en-US" dirty="0"/>
              <a:t>시뮬레이션 결과 출력 </a:t>
            </a:r>
            <a:r>
              <a:rPr lang="en-US" altLang="ko-KR" dirty="0"/>
              <a:t>(</a:t>
            </a:r>
            <a:r>
              <a:rPr lang="ko-KR" altLang="en-US" dirty="0"/>
              <a:t>실습내용 </a:t>
            </a:r>
            <a:r>
              <a:rPr lang="en-US" altLang="ko-KR" dirty="0"/>
              <a:t>3 – Centralized Execution):</a:t>
            </a:r>
          </a:p>
          <a:p>
            <a:pPr lvl="2"/>
            <a:r>
              <a:rPr lang="ko-KR" altLang="en-US" dirty="0"/>
              <a:t>학습된 모델의 차량 밀도 별 </a:t>
            </a:r>
            <a:r>
              <a:rPr lang="en-US" altLang="ko-KR" dirty="0"/>
              <a:t>Target PDR </a:t>
            </a:r>
            <a:r>
              <a:rPr lang="ko-KR" altLang="en-US" dirty="0"/>
              <a:t>유지 성능 확인 </a:t>
            </a:r>
            <a:endParaRPr lang="en-US" altLang="ko-KR" dirty="0"/>
          </a:p>
          <a:p>
            <a:pPr lvl="2"/>
            <a:r>
              <a:rPr lang="ko-KR" altLang="en-US" dirty="0"/>
              <a:t>예시자료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3113F6-9245-5E7B-7A63-5D280F06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분산혼잡제어 </a:t>
            </a:r>
            <a:r>
              <a:rPr lang="en-US" altLang="ko-KR" dirty="0">
                <a:latin typeface="+mn-ea"/>
                <a:ea typeface="+mn-ea"/>
                <a:cs typeface="Calibri" panose="020F0502020204030204" pitchFamily="34" charset="0"/>
              </a:rPr>
              <a:t>(DCC) </a:t>
            </a:r>
            <a:r>
              <a:rPr lang="ko-KR" altLang="en-US" dirty="0">
                <a:latin typeface="+mn-ea"/>
                <a:ea typeface="+mn-ea"/>
                <a:cs typeface="Calibri" panose="020F0502020204030204" pitchFamily="34" charset="0"/>
              </a:rPr>
              <a:t>알고리즘 실습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DC0400-BFF0-C967-D444-1DAE99B1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2451101"/>
            <a:ext cx="4458159" cy="3798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0F05C5-203A-F4C0-2435-77378181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841" y="2451101"/>
            <a:ext cx="4458159" cy="3812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92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>
        <p:cut/>
      </p:transition>
    </mc:Choice>
    <mc:Fallback xmlns="">
      <p:transition spd="slow" advTm="5000">
        <p:cut/>
      </p:transition>
    </mc:Fallback>
  </mc:AlternateContent>
</p:sld>
</file>

<file path=ppt/theme/theme1.xml><?xml version="1.0" encoding="utf-8"?>
<a:theme xmlns:a="http://schemas.openxmlformats.org/drawingml/2006/main" name="EuMW2013_PPTX-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한컴산뜻돋움"/>
        <a:ea typeface="한컴산뜻돋움"/>
        <a:cs typeface=""/>
      </a:majorFont>
      <a:minorFont>
        <a:latin typeface="한컴산뜻돋움"/>
        <a:ea typeface="한컴산뜻돋움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>
        <a:noFill/>
        <a:ln>
          <a:noFill/>
        </a:ln>
      </a:spPr>
      <a:bodyPr vert="horz" lIns="91440" tIns="45720" rIns="91440" bIns="45720" rtlCol="0" anchor="ctr">
        <a:noAutofit/>
      </a:bodyPr>
      <a:lstStyle>
        <a:defPPr algn="l">
          <a:defRPr sz="2400" b="1" dirty="0" smtClean="0">
            <a:solidFill>
              <a:schemeClr val="tx1"/>
            </a:solidFill>
            <a:effectLst/>
            <a:latin typeface="Times New Roman" panose="02020603050405020304" pitchFamily="18" charset="0"/>
            <a:ea typeface="HY헤드라인M" pitchFamily="18" charset="-127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emc2013</Template>
  <TotalTime>93340</TotalTime>
  <Words>747</Words>
  <Application>Microsoft Office PowerPoint</Application>
  <PresentationFormat>와이드스크린</PresentationFormat>
  <Paragraphs>117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배달의민족 한나</vt:lpstr>
      <vt:lpstr>한컴산뜻돋움</vt:lpstr>
      <vt:lpstr>Arial</vt:lpstr>
      <vt:lpstr>Calibri</vt:lpstr>
      <vt:lpstr>Cambria Math</vt:lpstr>
      <vt:lpstr>Times New Roman</vt:lpstr>
      <vt:lpstr>Wingdings</vt:lpstr>
      <vt:lpstr>EuMW2013_PPTX-Template</vt:lpstr>
      <vt:lpstr>AI차량융합기술</vt:lpstr>
      <vt:lpstr>About the Course (수정)</vt:lpstr>
      <vt:lpstr>분산혼잡제어 (DCC) 알고리즘의 이해</vt:lpstr>
      <vt:lpstr>분산혼잡제어 (DCC) 알고리즘 실습</vt:lpstr>
      <vt:lpstr>분산혼잡제어 (DCC) 알고리즘 실습</vt:lpstr>
      <vt:lpstr>분산혼잡제어 (DCC) 알고리즘 실습</vt:lpstr>
      <vt:lpstr>분산혼잡제어 (DCC) 알고리즘 실습</vt:lpstr>
      <vt:lpstr>분산혼잡제어 (DCC) 알고리즘 실습</vt:lpstr>
      <vt:lpstr>분산혼잡제어 (DCC) 알고리즘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Koelpin</dc:creator>
  <cp:lastModifiedBy>이승재</cp:lastModifiedBy>
  <cp:revision>3476</cp:revision>
  <cp:lastPrinted>2024-06-18T14:12:05Z</cp:lastPrinted>
  <dcterms:created xsi:type="dcterms:W3CDTF">2013-04-03T06:40:43Z</dcterms:created>
  <dcterms:modified xsi:type="dcterms:W3CDTF">2024-11-10T23:39:18Z</dcterms:modified>
</cp:coreProperties>
</file>