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9"/>
  </p:notesMasterIdLst>
  <p:sldIdLst>
    <p:sldId id="257" r:id="rId2"/>
    <p:sldId id="258" r:id="rId3"/>
    <p:sldId id="260" r:id="rId4"/>
    <p:sldId id="261" r:id="rId5"/>
    <p:sldId id="291" r:id="rId6"/>
    <p:sldId id="292" r:id="rId7"/>
    <p:sldId id="293" r:id="rId8"/>
    <p:sldId id="294" r:id="rId9"/>
    <p:sldId id="295" r:id="rId10"/>
    <p:sldId id="296" r:id="rId11"/>
    <p:sldId id="297" r:id="rId12"/>
    <p:sldId id="298" r:id="rId13"/>
    <p:sldId id="299" r:id="rId14"/>
    <p:sldId id="300" r:id="rId15"/>
    <p:sldId id="269"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53" autoAdjust="0"/>
    <p:restoredTop sz="94660"/>
  </p:normalViewPr>
  <p:slideViewPr>
    <p:cSldViewPr>
      <p:cViewPr varScale="1">
        <p:scale>
          <a:sx n="68" d="100"/>
          <a:sy n="68" d="100"/>
        </p:scale>
        <p:origin x="-155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6BD92-7325-4E4A-B7D3-58154649CACE}" type="datetimeFigureOut">
              <a:rPr lang="en-US" smtClean="0"/>
              <a:pPr/>
              <a:t>4/20/2023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67EA93-4374-4C85-B4F1-794ADFF8EF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1DF0641-D8F7-4DE7-AD28-2591CDCED1B9}" type="datetimeFigureOut">
              <a:rPr lang="en-US" smtClean="0"/>
              <a:pPr/>
              <a:t>4/20/2023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DF0641-D8F7-4DE7-AD28-2591CDCED1B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DF0641-D8F7-4DE7-AD28-2591CDCED1B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DF0641-D8F7-4DE7-AD28-2591CDCED1B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1DF0641-D8F7-4DE7-AD28-2591CDCED1B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DF0641-D8F7-4DE7-AD28-2591CDCED1B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1DF0641-D8F7-4DE7-AD28-2591CDCED1B9}"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1DF0641-D8F7-4DE7-AD28-2591CDCED1B9}"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F0641-D8F7-4DE7-AD28-2591CDCED1B9}"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DF0641-D8F7-4DE7-AD28-2591CDCED1B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4DD803-D579-468F-9EC3-ED6930F25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1DF0641-D8F7-4DE7-AD28-2591CDCED1B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4DD803-D579-468F-9EC3-ED6930F253C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1DF0641-D8F7-4DE7-AD28-2591CDCED1B9}" type="datetimeFigureOut">
              <a:rPr lang="en-US" smtClean="0"/>
              <a:pPr/>
              <a:t>4/20/2023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4DD803-D579-468F-9EC3-ED6930F253C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7486D7F-9065-50E2-0A5A-CF9D585A16EA}"/>
              </a:ext>
            </a:extLst>
          </p:cNvPr>
          <p:cNvPicPr/>
          <p:nvPr/>
        </p:nvPicPr>
        <p:blipFill>
          <a:blip r:embed="rId2" cstate="print"/>
          <a:stretch/>
        </p:blipFill>
        <p:spPr>
          <a:xfrm>
            <a:off x="168742" y="940281"/>
            <a:ext cx="1222794" cy="1138687"/>
          </a:xfrm>
          <a:prstGeom prst="rect">
            <a:avLst/>
          </a:prstGeom>
          <a:ln w="0">
            <a:noFill/>
          </a:ln>
        </p:spPr>
      </p:pic>
      <p:sp>
        <p:nvSpPr>
          <p:cNvPr id="5" name="object 13">
            <a:extLst>
              <a:ext uri="{FF2B5EF4-FFF2-40B4-BE49-F238E27FC236}">
                <a16:creationId xmlns="" xmlns:a16="http://schemas.microsoft.com/office/drawing/2014/main" id="{4EAA56A9-21D2-794C-BD52-757AB707935D}"/>
              </a:ext>
            </a:extLst>
          </p:cNvPr>
          <p:cNvSpPr/>
          <p:nvPr/>
        </p:nvSpPr>
        <p:spPr>
          <a:xfrm>
            <a:off x="8063628" y="1107933"/>
            <a:ext cx="950976" cy="1010412"/>
          </a:xfrm>
          <a:prstGeom prst="rect">
            <a:avLst/>
          </a:prstGeom>
          <a:blipFill>
            <a:blip r:embed="rId3"/>
            <a:stretch>
              <a:fillRect/>
            </a:stretch>
          </a:blipFill>
        </p:spPr>
        <p:txBody>
          <a:bodyPr wrap="square" lIns="0" tIns="0" rIns="0" bIns="0" rtlCol="0"/>
          <a:lstStyle/>
          <a:p>
            <a:endParaRPr/>
          </a:p>
        </p:txBody>
      </p:sp>
      <p:sp>
        <p:nvSpPr>
          <p:cNvPr id="7" name="TextBox 6">
            <a:extLst>
              <a:ext uri="{FF2B5EF4-FFF2-40B4-BE49-F238E27FC236}">
                <a16:creationId xmlns="" xmlns:a16="http://schemas.microsoft.com/office/drawing/2014/main" id="{5FE754FF-D450-E676-4538-C8CDD005AC05}"/>
              </a:ext>
            </a:extLst>
          </p:cNvPr>
          <p:cNvSpPr txBox="1"/>
          <p:nvPr/>
        </p:nvSpPr>
        <p:spPr>
          <a:xfrm>
            <a:off x="928662" y="214290"/>
            <a:ext cx="8001056" cy="461665"/>
          </a:xfrm>
          <a:prstGeom prst="rect">
            <a:avLst/>
          </a:prstGeom>
          <a:noFill/>
        </p:spPr>
        <p:txBody>
          <a:bodyPr wrap="square">
            <a:spAutoFit/>
          </a:bodyPr>
          <a:lstStyle/>
          <a:p>
            <a:pPr algn="ctr"/>
            <a:r>
              <a:rPr lang="en-IN" sz="2400" b="1" spc="5" dirty="0">
                <a:latin typeface="Times New Roman"/>
                <a:cs typeface="Times New Roman"/>
              </a:rPr>
              <a:t>SAPTHAGIRI COLLEGE </a:t>
            </a:r>
            <a:r>
              <a:rPr lang="en-IN" sz="2400" b="1" spc="10" dirty="0" smtClean="0">
                <a:latin typeface="Times New Roman"/>
                <a:cs typeface="Times New Roman"/>
              </a:rPr>
              <a:t>OF</a:t>
            </a:r>
            <a:r>
              <a:rPr lang="en-IN" sz="2400" b="1" spc="-185" dirty="0">
                <a:latin typeface="Times New Roman"/>
                <a:cs typeface="Times New Roman"/>
              </a:rPr>
              <a:t> </a:t>
            </a:r>
            <a:r>
              <a:rPr lang="en-IN" sz="2400" b="1" spc="5" dirty="0" smtClean="0">
                <a:latin typeface="Times New Roman"/>
                <a:cs typeface="Times New Roman"/>
              </a:rPr>
              <a:t>ENGINEERING</a:t>
            </a:r>
            <a:endParaRPr lang="en-IN" sz="2400" dirty="0"/>
          </a:p>
        </p:txBody>
      </p:sp>
      <p:sp>
        <p:nvSpPr>
          <p:cNvPr id="9" name="TextBox 8">
            <a:extLst>
              <a:ext uri="{FF2B5EF4-FFF2-40B4-BE49-F238E27FC236}">
                <a16:creationId xmlns="" xmlns:a16="http://schemas.microsoft.com/office/drawing/2014/main" id="{C9E1A444-EA7A-88AB-9FBB-19A617203D51}"/>
              </a:ext>
            </a:extLst>
          </p:cNvPr>
          <p:cNvSpPr txBox="1"/>
          <p:nvPr/>
        </p:nvSpPr>
        <p:spPr>
          <a:xfrm>
            <a:off x="142844" y="714356"/>
            <a:ext cx="8858312"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(Affiliated to Visvesvaraya Technological University, Belagavi&amp; Approved by AICTE, New Delhi.)</a:t>
            </a:r>
            <a:endParaRPr lang="en-IN" sz="1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2B341CB4-8051-0BE6-4FF5-280812135259}"/>
              </a:ext>
            </a:extLst>
          </p:cNvPr>
          <p:cNvSpPr txBox="1"/>
          <p:nvPr/>
        </p:nvSpPr>
        <p:spPr>
          <a:xfrm>
            <a:off x="1928794" y="1071546"/>
            <a:ext cx="5678129" cy="95410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ISO 9001-2015 &amp; 14001-2015 Certified, Accredited by NAAC with ‘A’ Grade, Accredited by NBA</a:t>
            </a:r>
          </a:p>
          <a:p>
            <a:pPr algn="ctr"/>
            <a:r>
              <a:rPr lang="en-US" sz="1400" dirty="0">
                <a:latin typeface="Times New Roman" panose="02020603050405020304" pitchFamily="18" charset="0"/>
                <a:cs typeface="Times New Roman" panose="02020603050405020304" pitchFamily="18" charset="0"/>
              </a:rPr>
              <a:t>14/5, </a:t>
            </a:r>
            <a:r>
              <a:rPr lang="en-US" sz="1400" dirty="0" err="1">
                <a:latin typeface="Times New Roman" panose="02020603050405020304" pitchFamily="18" charset="0"/>
                <a:cs typeface="Times New Roman" panose="02020603050405020304" pitchFamily="18" charset="0"/>
              </a:rPr>
              <a:t>Chikkasandra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Hesarghatta</a:t>
            </a:r>
            <a:r>
              <a:rPr lang="en-US" sz="1400" dirty="0">
                <a:latin typeface="Times New Roman" panose="02020603050405020304" pitchFamily="18" charset="0"/>
                <a:cs typeface="Times New Roman" panose="02020603050405020304" pitchFamily="18" charset="0"/>
              </a:rPr>
              <a:t> Main Road</a:t>
            </a:r>
          </a:p>
          <a:p>
            <a:pPr algn="ctr"/>
            <a:r>
              <a:rPr lang="en-US" sz="1400" dirty="0">
                <a:latin typeface="Times New Roman" panose="02020603050405020304" pitchFamily="18" charset="0"/>
                <a:cs typeface="Times New Roman" panose="02020603050405020304" pitchFamily="18" charset="0"/>
              </a:rPr>
              <a:t>Bengaluru – 560057. </a:t>
            </a:r>
          </a:p>
        </p:txBody>
      </p:sp>
      <p:sp>
        <p:nvSpPr>
          <p:cNvPr id="11" name="TextBox 10">
            <a:extLst>
              <a:ext uri="{FF2B5EF4-FFF2-40B4-BE49-F238E27FC236}">
                <a16:creationId xmlns="" xmlns:a16="http://schemas.microsoft.com/office/drawing/2014/main" id="{1089FA43-412C-9A9A-8EAE-08CC269E06B7}"/>
              </a:ext>
            </a:extLst>
          </p:cNvPr>
          <p:cNvSpPr txBox="1"/>
          <p:nvPr/>
        </p:nvSpPr>
        <p:spPr>
          <a:xfrm>
            <a:off x="1" y="2143116"/>
            <a:ext cx="9143999" cy="2062103"/>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Technical Seminar</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Presentation</a:t>
            </a:r>
          </a:p>
          <a:p>
            <a:pPr algn="ctr"/>
            <a:r>
              <a:rPr lang="en-US" sz="2000" dirty="0">
                <a:latin typeface="Times New Roman" panose="02020603050405020304" pitchFamily="18" charset="0"/>
                <a:cs typeface="Times New Roman" panose="02020603050405020304" pitchFamily="18" charset="0"/>
              </a:rPr>
              <a:t>On </a:t>
            </a:r>
          </a:p>
          <a:p>
            <a:pPr algn="ctr"/>
            <a:r>
              <a:rPr lang="en-US" sz="2400" b="1" dirty="0" smtClean="0">
                <a:latin typeface="Times New Roman" panose="02020603050405020304" pitchFamily="18" charset="0"/>
                <a:cs typeface="Times New Roman" panose="02020603050405020304" pitchFamily="18" charset="0"/>
              </a:rPr>
              <a:t>“Non –Pneumatic </a:t>
            </a:r>
            <a:r>
              <a:rPr lang="en-US" sz="2400" b="1" dirty="0" err="1" smtClean="0">
                <a:latin typeface="Times New Roman" panose="02020603050405020304" pitchFamily="18" charset="0"/>
                <a:cs typeface="Times New Roman" panose="02020603050405020304" pitchFamily="18" charset="0"/>
              </a:rPr>
              <a:t>Tyre</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ctr"/>
            <a:endParaRPr lang="en-US" sz="2400" b="1"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Presented By:</a:t>
            </a:r>
          </a:p>
        </p:txBody>
      </p:sp>
      <p:sp>
        <p:nvSpPr>
          <p:cNvPr id="12" name="TextBox 11">
            <a:extLst>
              <a:ext uri="{FF2B5EF4-FFF2-40B4-BE49-F238E27FC236}">
                <a16:creationId xmlns="" xmlns:a16="http://schemas.microsoft.com/office/drawing/2014/main" id="{91C56034-8E51-EDF6-8D69-6B08E5F1B0C9}"/>
              </a:ext>
            </a:extLst>
          </p:cNvPr>
          <p:cNvSpPr txBox="1"/>
          <p:nvPr/>
        </p:nvSpPr>
        <p:spPr>
          <a:xfrm>
            <a:off x="1214414" y="4429132"/>
            <a:ext cx="271543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VIKAS GOWDA U T</a:t>
            </a:r>
            <a:endParaRPr lang="en-US"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BE29F937-5E55-5100-D8CB-775C26F1DD50}"/>
              </a:ext>
            </a:extLst>
          </p:cNvPr>
          <p:cNvSpPr txBox="1"/>
          <p:nvPr/>
        </p:nvSpPr>
        <p:spPr>
          <a:xfrm>
            <a:off x="5786446" y="4357694"/>
            <a:ext cx="288157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1SG19ME068</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857488" y="5143512"/>
            <a:ext cx="3377241" cy="1323439"/>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Under the guidance of :-</a:t>
            </a:r>
          </a:p>
          <a:p>
            <a:pPr algn="ctr"/>
            <a:r>
              <a:rPr lang="en-US" sz="2000" dirty="0" smtClean="0">
                <a:latin typeface="Times New Roman" pitchFamily="18" charset="0"/>
                <a:cs typeface="Times New Roman" pitchFamily="18" charset="0"/>
              </a:rPr>
              <a:t>Prof</a:t>
            </a:r>
            <a:r>
              <a:rPr lang="en-US" sz="2000" smtClean="0">
                <a:latin typeface="Times New Roman" pitchFamily="18" charset="0"/>
                <a:cs typeface="Times New Roman" pitchFamily="18" charset="0"/>
              </a:rPr>
              <a:t>. </a:t>
            </a:r>
            <a:r>
              <a:rPr lang="en-US" sz="200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Assistant Professor </a:t>
            </a:r>
          </a:p>
          <a:p>
            <a:pPr algn="ctr"/>
            <a:r>
              <a:rPr lang="en-US" sz="2000" dirty="0" smtClean="0">
                <a:latin typeface="Times New Roman" pitchFamily="18" charset="0"/>
                <a:cs typeface="Times New Roman" pitchFamily="18" charset="0"/>
              </a:rPr>
              <a:t>Dept of </a:t>
            </a:r>
            <a:r>
              <a:rPr lang="en-US" sz="2000" dirty="0" smtClean="0">
                <a:latin typeface="Times New Roman" pitchFamily="18" charset="0"/>
                <a:cs typeface="Times New Roman" pitchFamily="18" charset="0"/>
              </a:rPr>
              <a:t>ME</a:t>
            </a:r>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9666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0" y="285728"/>
            <a:ext cx="9144000" cy="35548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Bridgestone</a:t>
            </a:r>
            <a:endParaRPr lang="en-US" sz="1400" b="1" dirty="0" smtClean="0">
              <a:latin typeface="Times New Roman" pitchFamily="18" charset="0"/>
              <a:ea typeface="Calibri" pitchFamily="34" charset="0"/>
              <a:cs typeface="Times New Roman" pitchFamily="18" charset="0"/>
            </a:endParaRPr>
          </a:p>
          <a:p>
            <a:pPr algn="just" eaLnBrk="0" fontAlgn="base" hangingPunct="0">
              <a:lnSpc>
                <a:spcPct val="150000"/>
              </a:lnSpc>
              <a:spcBef>
                <a:spcPct val="0"/>
              </a:spcBef>
              <a:spcAft>
                <a:spcPct val="0"/>
              </a:spcAft>
              <a:buFont typeface="Wingdings" pitchFamily="2" charset="2"/>
              <a:buChar char="Ø"/>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Another model for the non-pneumatic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came from the well-known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company, Bridgestone. </a:t>
            </a:r>
          </a:p>
          <a:p>
            <a:pPr algn="just" eaLnBrk="0" fontAlgn="base" hangingPunct="0">
              <a:lnSpc>
                <a:spcPct val="150000"/>
              </a:lnSpc>
              <a:spcBef>
                <a:spcPct val="0"/>
              </a:spcBef>
              <a:spcAft>
                <a:spcPct val="0"/>
              </a:spcAft>
              <a:buFont typeface="Wingdings" pitchFamily="2" charset="2"/>
              <a:buChar char="Ø"/>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core is </a:t>
            </a:r>
            <a:r>
              <a:rPr lang="en-US" dirty="0" smtClean="0">
                <a:latin typeface="Times New Roman" pitchFamily="18" charset="0"/>
                <a:cs typeface="Times New Roman" pitchFamily="18" charset="0"/>
              </a:rPr>
              <a:t>made </a:t>
            </a:r>
            <a:r>
              <a:rPr lang="en-US" dirty="0" smtClean="0">
                <a:latin typeface="Times New Roman" pitchFamily="18" charset="0"/>
                <a:cs typeface="Times New Roman" pitchFamily="18" charset="0"/>
              </a:rPr>
              <a:t>of rigid aluminum and has thermoplastic spokes radiating outward at an angle in opposite directions </a:t>
            </a:r>
            <a:r>
              <a:rPr lang="en-US" dirty="0" smtClean="0">
                <a:latin typeface="Times New Roman" pitchFamily="18" charset="0"/>
                <a:cs typeface="Times New Roman" pitchFamily="18" charset="0"/>
              </a:rPr>
              <a:t>on </a:t>
            </a:r>
            <a:r>
              <a:rPr lang="en-US" dirty="0" smtClean="0">
                <a:latin typeface="Times New Roman" pitchFamily="18" charset="0"/>
                <a:cs typeface="Times New Roman" pitchFamily="18" charset="0"/>
              </a:rPr>
              <a:t>each side. This creates more stability and less lateral movement in the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a:t>
            </a:r>
          </a:p>
          <a:p>
            <a:pPr algn="just" eaLnBrk="0" fontAlgn="base" hangingPunct="0">
              <a:lnSpc>
                <a:spcPct val="150000"/>
              </a:lnSpc>
              <a:spcBef>
                <a:spcPct val="0"/>
              </a:spcBef>
              <a:spcAft>
                <a:spcPct val="0"/>
              </a:spcAft>
              <a:buFont typeface="Wingdings" pitchFamily="2" charset="2"/>
              <a:buChar char="Ø"/>
            </a:pPr>
            <a:r>
              <a:rPr lang="en-US" dirty="0" smtClean="0">
                <a:latin typeface="Times New Roman" pitchFamily="18" charset="0"/>
                <a:cs typeface="Times New Roman" pitchFamily="18" charset="0"/>
              </a:rPr>
              <a:t>    Bridgestone </a:t>
            </a:r>
            <a:r>
              <a:rPr lang="en-US" dirty="0" smtClean="0">
                <a:latin typeface="Times New Roman" pitchFamily="18" charset="0"/>
                <a:cs typeface="Times New Roman" pitchFamily="18" charset="0"/>
              </a:rPr>
              <a:t>also fixed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vibration and noise </a:t>
            </a:r>
            <a:r>
              <a:rPr lang="en-US" dirty="0" smtClean="0">
                <a:latin typeface="Times New Roman" pitchFamily="18" charset="0"/>
                <a:cs typeface="Times New Roman" pitchFamily="18" charset="0"/>
              </a:rPr>
              <a:t>problem.</a:t>
            </a:r>
          </a:p>
          <a:p>
            <a:pPr algn="just" eaLnBrk="0" fontAlgn="base" hangingPunct="0">
              <a:lnSpc>
                <a:spcPct val="150000"/>
              </a:lnSpc>
              <a:spcBef>
                <a:spcPct val="0"/>
              </a:spcBef>
              <a:spcAft>
                <a:spcPct val="0"/>
              </a:spcAft>
              <a:buFont typeface="Wingdings" pitchFamily="2" charset="2"/>
              <a:buChar char="Ø"/>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materials used in the </a:t>
            </a:r>
            <a:r>
              <a:rPr lang="en-US" dirty="0" err="1" smtClean="0">
                <a:latin typeface="Times New Roman" pitchFamily="18" charset="0"/>
                <a:cs typeface="Times New Roman" pitchFamily="18" charset="0"/>
              </a:rPr>
              <a:t>tyres</a:t>
            </a:r>
            <a:r>
              <a:rPr lang="en-US" dirty="0" smtClean="0">
                <a:latin typeface="Times New Roman" pitchFamily="18" charset="0"/>
                <a:cs typeface="Times New Roman" pitchFamily="18" charset="0"/>
              </a:rPr>
              <a:t> are recyclable, contributing to the </a:t>
            </a:r>
            <a:r>
              <a:rPr lang="en-US" dirty="0" smtClean="0">
                <a:latin typeface="Times New Roman" pitchFamily="18" charset="0"/>
                <a:cs typeface="Times New Roman" pitchFamily="18" charset="0"/>
              </a:rPr>
              <a:t>efficient </a:t>
            </a:r>
            <a:r>
              <a:rPr lang="en-US" dirty="0" smtClean="0">
                <a:latin typeface="Times New Roman" pitchFamily="18" charset="0"/>
                <a:cs typeface="Times New Roman" pitchFamily="18" charset="0"/>
              </a:rPr>
              <a:t>use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http://static.autoblog.nl/images/wp2011/big/Bridgestone_tweel_big.jpg"/>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714612" y="3643314"/>
            <a:ext cx="3286148" cy="2643206"/>
          </a:xfrm>
          <a:prstGeom prst="rect">
            <a:avLst/>
          </a:prstGeom>
          <a:noFill/>
          <a:ln>
            <a:noFill/>
          </a:ln>
        </p:spPr>
      </p:pic>
      <p:sp>
        <p:nvSpPr>
          <p:cNvPr id="5" name="Rectangle 4"/>
          <p:cNvSpPr/>
          <p:nvPr/>
        </p:nvSpPr>
        <p:spPr>
          <a:xfrm>
            <a:off x="3786182" y="6286520"/>
            <a:ext cx="1364476" cy="369332"/>
          </a:xfrm>
          <a:prstGeom prst="rect">
            <a:avLst/>
          </a:prstGeom>
        </p:spPr>
        <p:txBody>
          <a:bodyPr wrap="none">
            <a:spAutoFit/>
          </a:bodyPr>
          <a:lstStyle/>
          <a:p>
            <a:r>
              <a:rPr lang="en-US" b="1" dirty="0" smtClean="0">
                <a:latin typeface="Times New Roman" pitchFamily="18" charset="0"/>
                <a:ea typeface="Calibri" pitchFamily="34" charset="0"/>
                <a:cs typeface="Times New Roman" pitchFamily="18" charset="0"/>
              </a:rPr>
              <a:t>Bridgestone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1" y="0"/>
            <a:ext cx="9144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a:t>
            </a:r>
            <a:r>
              <a:rPr kumimoji="0" lang="en-US" b="1"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Resilient Technologies, LLC</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lang="en-US" dirty="0" smtClean="0">
                <a:latin typeface="Times New Roman" pitchFamily="18" charset="0"/>
                <a:ea typeface="Calibri" pitchFamily="34" charset="0"/>
                <a:cs typeface="Times New Roman" pitchFamily="18" charset="0"/>
              </a:rPr>
              <a:t>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he production of airless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would be extremely beneficial to the military. The group Resilient Technologies, LLC is working with the military to develop such a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Humvees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meet the requirements of heavy loads and rough terrain, these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are quite industrial-looking. </a:t>
            </a: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They consist of a thick outer tread with a honeycomb-like structure inside. This allows for the load to be evenly distributed</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around the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design causes the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to be very loud, making in unsuitable for regular automobiles. </a:t>
            </a:r>
            <a:endParaRPr lang="en-US" dirty="0" smtClean="0">
              <a:latin typeface="Times New Roman" pitchFamily="18" charset="0"/>
              <a:cs typeface="Times New Roman" pitchFamily="18" charset="0"/>
            </a:endParaRPr>
          </a:p>
          <a:p>
            <a:pPr algn="just" eaLnBrk="0" fontAlgn="base" hangingPunct="0">
              <a:lnSpc>
                <a:spcPct val="150000"/>
              </a:lnSpc>
              <a:spcBef>
                <a:spcPct val="0"/>
              </a:spcBef>
              <a:spcAft>
                <a:spcPct val="0"/>
              </a:spcAft>
              <a:buFont typeface="Wingdings" pitchFamily="2" charset="2"/>
              <a:buChar char="Ø"/>
            </a:pPr>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military purposes however, it is useful. It can withstand a large amount of abuse, including blasts when under attack.</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C:\Users\Jaggu\AppData\Local\Microsoft\Windows\Temporary Internet Files\Content.Word\New Picture.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786050" y="3357562"/>
            <a:ext cx="2928958" cy="2857520"/>
          </a:xfrm>
          <a:prstGeom prst="rect">
            <a:avLst/>
          </a:prstGeom>
          <a:noFill/>
          <a:ln>
            <a:noFill/>
          </a:ln>
        </p:spPr>
      </p:pic>
      <p:sp>
        <p:nvSpPr>
          <p:cNvPr id="4" name="Rectangle 3"/>
          <p:cNvSpPr/>
          <p:nvPr/>
        </p:nvSpPr>
        <p:spPr>
          <a:xfrm>
            <a:off x="2857488" y="6286520"/>
            <a:ext cx="2948564" cy="369332"/>
          </a:xfrm>
          <a:prstGeom prst="rect">
            <a:avLst/>
          </a:prstGeom>
        </p:spPr>
        <p:txBody>
          <a:bodyPr wrap="none">
            <a:spAutoFit/>
          </a:bodyPr>
          <a:lstStyle/>
          <a:p>
            <a:r>
              <a:rPr lang="en-US" b="1" dirty="0" smtClean="0">
                <a:latin typeface="Times New Roman" pitchFamily="18" charset="0"/>
                <a:ea typeface="Calibri" pitchFamily="34" charset="0"/>
                <a:cs typeface="Times New Roman" pitchFamily="18" charset="0"/>
              </a:rPr>
              <a:t>Resilient Technologies, LLC</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0" y="357166"/>
            <a:ext cx="914400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Advantages of airless </a:t>
            </a:r>
            <a:r>
              <a:rPr kumimoji="0" lang="en-US" sz="28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tyres</a:t>
            </a:r>
            <a:endParaRPr kumimoji="0" lang="en-US" sz="28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0" y="1142984"/>
            <a:ext cx="9144000" cy="5444054"/>
          </a:xfrm>
          <a:prstGeom prst="rect">
            <a:avLst/>
          </a:prstGeom>
        </p:spPr>
        <p:txBody>
          <a:bodyPr wrap="square">
            <a:spAutoFit/>
          </a:bodyPr>
          <a:lstStyle/>
          <a:p>
            <a:pPr lvl="0" indent="457200" eaLnBrk="0" fontAlgn="base" hangingPunct="0">
              <a:lnSpc>
                <a:spcPct val="150000"/>
              </a:lnSpc>
              <a:spcBef>
                <a:spcPct val="0"/>
              </a:spcBef>
              <a:spcAft>
                <a:spcPct val="0"/>
              </a:spcAft>
            </a:pPr>
            <a:r>
              <a:rPr lang="en-US" dirty="0" smtClean="0">
                <a:solidFill>
                  <a:srgbClr val="333333"/>
                </a:solidFill>
                <a:latin typeface="Times New Roman" pitchFamily="18" charset="0"/>
                <a:ea typeface="Times New Roman" pitchFamily="18" charset="0"/>
                <a:cs typeface="Times New Roman" pitchFamily="18" charset="0"/>
              </a:rPr>
              <a:t>1. </a:t>
            </a:r>
            <a:r>
              <a:rPr lang="en-US" dirty="0" smtClean="0">
                <a:latin typeface="Times New Roman" pitchFamily="18" charset="0"/>
                <a:ea typeface="Times New Roman" pitchFamily="18" charset="0"/>
                <a:cs typeface="Times New Roman" pitchFamily="18" charset="0"/>
              </a:rPr>
              <a:t>Eliminates air leaks or </a:t>
            </a:r>
            <a:r>
              <a:rPr lang="en-US" dirty="0" err="1" smtClean="0">
                <a:latin typeface="Times New Roman" pitchFamily="18" charset="0"/>
                <a:ea typeface="Times New Roman" pitchFamily="18" charset="0"/>
                <a:cs typeface="Times New Roman" pitchFamily="18" charset="0"/>
              </a:rPr>
              <a:t>tyre</a:t>
            </a:r>
            <a:r>
              <a:rPr lang="en-US" dirty="0" smtClean="0">
                <a:latin typeface="Times New Roman" pitchFamily="18" charset="0"/>
                <a:ea typeface="Times New Roman" pitchFamily="18" charset="0"/>
                <a:cs typeface="Times New Roman" pitchFamily="18" charset="0"/>
              </a:rPr>
              <a:t> blow outs.</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Times New Roman" pitchFamily="18" charset="0"/>
                <a:cs typeface="Times New Roman" pitchFamily="18" charset="0"/>
              </a:rPr>
              <a:t>2. With no air pressure you are left with consistent economy and handling.</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Times New Roman" pitchFamily="18" charset="0"/>
                <a:cs typeface="Times New Roman" pitchFamily="18" charset="0"/>
              </a:rPr>
              <a:t>3. Its flexibility provides an increase in surface area of contact.</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Times New Roman" pitchFamily="18" charset="0"/>
                <a:cs typeface="Times New Roman" pitchFamily="18" charset="0"/>
              </a:rPr>
              <a:t>4. No maintenance needed.</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Times New Roman" pitchFamily="18" charset="0"/>
                <a:cs typeface="Times New Roman" pitchFamily="18" charset="0"/>
              </a:rPr>
              <a:t>5. To lengthen tread life.</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Times New Roman" pitchFamily="18" charset="0"/>
                <a:cs typeface="Times New Roman" pitchFamily="18" charset="0"/>
              </a:rPr>
              <a:t>6. Facilitate recycling.</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Times New Roman" pitchFamily="18" charset="0"/>
                <a:cs typeface="Times New Roman" pitchFamily="18" charset="0"/>
              </a:rPr>
              <a:t>7. Makes Vehicle more </a:t>
            </a:r>
            <a:r>
              <a:rPr lang="en-US" dirty="0" err="1" smtClean="0">
                <a:latin typeface="Times New Roman" pitchFamily="18" charset="0"/>
                <a:ea typeface="Times New Roman" pitchFamily="18" charset="0"/>
                <a:cs typeface="Times New Roman" pitchFamily="18" charset="0"/>
              </a:rPr>
              <a:t>Efficienthave</a:t>
            </a:r>
            <a:r>
              <a:rPr lang="en-US" dirty="0" smtClean="0">
                <a:latin typeface="Times New Roman" pitchFamily="18" charset="0"/>
                <a:ea typeface="Times New Roman" pitchFamily="18" charset="0"/>
                <a:cs typeface="Times New Roman" pitchFamily="18" charset="0"/>
              </a:rPr>
              <a:t> high lateral strength for better handling without a loss </a:t>
            </a:r>
            <a:r>
              <a:rPr lang="en-US" dirty="0" smtClean="0">
                <a:latin typeface="Times New Roman" pitchFamily="18" charset="0"/>
                <a:ea typeface="Times New Roman" pitchFamily="18" charset="0"/>
                <a:cs typeface="Times New Roman" pitchFamily="18" charset="0"/>
              </a:rPr>
              <a:t>    in </a:t>
            </a:r>
            <a:r>
              <a:rPr lang="en-US" dirty="0" smtClean="0">
                <a:latin typeface="Times New Roman" pitchFamily="18" charset="0"/>
                <a:ea typeface="Times New Roman" pitchFamily="18" charset="0"/>
                <a:cs typeface="Times New Roman" pitchFamily="18" charset="0"/>
              </a:rPr>
              <a:t>comfort.</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8. Vehicle remains under control even in emergency brake.</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9. Remains mobile even with some of the spokes damaged or missing.</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10. Durability &amp; Long Life.</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11. Can take gunfire or explosion.</a:t>
            </a:r>
            <a:endParaRPr lang="en-US" dirty="0" smtClean="0">
              <a:latin typeface="Times New Roman" pitchFamily="18" charset="0"/>
              <a:cs typeface="Times New Roman" pitchFamily="18"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11. Less environmental impact.</a:t>
            </a:r>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1" y="428604"/>
            <a:ext cx="9144001"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APPLICATIONS OF AIRLESS TYRES</a:t>
            </a:r>
            <a:endParaRPr kumimoji="0" lang="en-US" sz="2400" b="1" i="0" strike="noStrike" cap="none" normalizeH="0" baseline="0" dirty="0" smtClean="0">
              <a:ln>
                <a:noFill/>
              </a:ln>
              <a:solidFill>
                <a:schemeClr val="tx1"/>
              </a:solidFill>
              <a:effectLst/>
              <a:latin typeface="Arial" pitchFamily="34" charset="0"/>
              <a:cs typeface="Arial" pitchFamily="34" charset="0"/>
            </a:endParaRPr>
          </a:p>
        </p:txBody>
      </p:sp>
      <p:sp>
        <p:nvSpPr>
          <p:cNvPr id="59394" name="Rectangle 2"/>
          <p:cNvSpPr>
            <a:spLocks noChangeArrowheads="1"/>
          </p:cNvSpPr>
          <p:nvPr/>
        </p:nvSpPr>
        <p:spPr bwMode="auto">
          <a:xfrm>
            <a:off x="0" y="1071546"/>
            <a:ext cx="908678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They are used on some small vehicles such as riding lawn mowers and motorized golf carts.</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 name="Picture 3" descr="http://static.ddmcdn.com/gif/tweel-airless-tire-7.jp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643174" y="1643050"/>
            <a:ext cx="4011283" cy="2677796"/>
          </a:xfrm>
          <a:prstGeom prst="rect">
            <a:avLst/>
          </a:prstGeom>
          <a:noFill/>
          <a:ln>
            <a:noFill/>
          </a:ln>
        </p:spPr>
      </p:pic>
      <p:sp>
        <p:nvSpPr>
          <p:cNvPr id="59395" name="Rectangle 3"/>
          <p:cNvSpPr>
            <a:spLocks noChangeArrowheads="1"/>
          </p:cNvSpPr>
          <p:nvPr/>
        </p:nvSpPr>
        <p:spPr bwMode="auto">
          <a:xfrm>
            <a:off x="0" y="4714884"/>
            <a:ext cx="9256116"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Military Usage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Tweel</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deflects mine blasts away from the vehicle better than standard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that the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Tweel</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remains mobile even with some of the spokes damaged or missing</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scientificamerican.com/sciam/cache/file/AD3AF530-9121-4D33-BDA32DCD2B7370BF_article.jpg?2965D"/>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000628" y="428604"/>
            <a:ext cx="3714776" cy="2643206"/>
          </a:xfrm>
          <a:prstGeom prst="rect">
            <a:avLst/>
          </a:prstGeom>
          <a:noFill/>
          <a:ln>
            <a:noFill/>
          </a:ln>
        </p:spPr>
      </p:pic>
      <p:pic>
        <p:nvPicPr>
          <p:cNvPr id="3" name="Picture 2" descr="http://airless-tire.com/wp-content/uploads/2013/02/Humvee_NPT01.jpg"/>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14282" y="428604"/>
            <a:ext cx="4143404" cy="2714644"/>
          </a:xfrm>
          <a:prstGeom prst="rect">
            <a:avLst/>
          </a:prstGeom>
          <a:noFill/>
          <a:ln>
            <a:noFill/>
          </a:ln>
        </p:spPr>
      </p:pic>
      <p:sp>
        <p:nvSpPr>
          <p:cNvPr id="61441" name="Rectangle 1"/>
          <p:cNvSpPr>
            <a:spLocks noChangeArrowheads="1"/>
          </p:cNvSpPr>
          <p:nvPr/>
        </p:nvSpPr>
        <p:spPr bwMode="auto">
          <a:xfrm>
            <a:off x="0" y="3214686"/>
            <a:ext cx="9016379"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AutoNum type="arabicPeriod" startAt="3"/>
              <a:tabLst/>
            </a:pP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airless </a:t>
            </a:r>
            <a:r>
              <a:rPr kumimoji="0" lang="en-US"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tyres</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are also used in All-terrain vehicle(ATV) made by </a:t>
            </a:r>
            <a:r>
              <a:rPr kumimoji="0" lang="en-US"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polaris</a:t>
            </a:r>
            <a:r>
              <a:rPr kumimoji="0" lang="en-US"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These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can </a:t>
            </a:r>
          </a:p>
          <a:p>
            <a:pPr marL="342900" marR="0" lvl="0" indent="-342900" algn="just" defTabSz="914400" rtl="0" eaLnBrk="1" fontAlgn="base" latinLnBrk="0" hangingPunct="1">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suffer a shot from a .50-caliber rifle and still travel 350 miles, and also drive 1,000 miles after</a:t>
            </a:r>
          </a:p>
          <a:p>
            <a:pPr marL="342900" marR="0" lvl="0" indent="-342900" algn="just" defTabSz="914400" rtl="0" eaLnBrk="1" fontAlgn="base" latinLnBrk="0" hangingPunct="1">
              <a:lnSpc>
                <a:spcPct val="100000"/>
              </a:lnSpc>
              <a:spcBef>
                <a:spcPct val="0"/>
              </a:spcBef>
              <a:spcAft>
                <a:spcPct val="0"/>
              </a:spcAft>
              <a:buClrTx/>
              <a:buSzTx/>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running over a railroad spike. It will start at $14,999.</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descr="Polaris Sportsman WV850 - Airless Tire ATV"/>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214678" y="4286256"/>
            <a:ext cx="2795715" cy="23291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214423"/>
            <a:ext cx="8358246" cy="2125390"/>
          </a:xfrm>
          <a:prstGeom prst="rect">
            <a:avLst/>
          </a:prstGeom>
          <a:noFill/>
        </p:spPr>
        <p:txBody>
          <a:bodyPr wrap="square" rtlCol="0">
            <a:spAutoFit/>
          </a:bodyPr>
          <a:lstStyle/>
          <a:p>
            <a:pPr algn="just">
              <a:lnSpc>
                <a:spcPct val="150000"/>
              </a:lnSpc>
            </a:pPr>
            <a:r>
              <a:rPr lang="en-US" dirty="0" err="1" smtClean="0">
                <a:latin typeface="Times New Roman" pitchFamily="18" charset="0"/>
                <a:cs typeface="Times New Roman" pitchFamily="18" charset="0"/>
              </a:rPr>
              <a:t>Tyres</a:t>
            </a:r>
            <a:r>
              <a:rPr lang="en-US" dirty="0" smtClean="0">
                <a:latin typeface="Times New Roman" pitchFamily="18" charset="0"/>
                <a:cs typeface="Times New Roman" pitchFamily="18" charset="0"/>
              </a:rPr>
              <a:t> may seem to be a trivial part of an automobile that cannot be improved, but research into airless </a:t>
            </a:r>
            <a:r>
              <a:rPr lang="en-US" dirty="0" err="1" smtClean="0">
                <a:latin typeface="Times New Roman" pitchFamily="18" charset="0"/>
                <a:cs typeface="Times New Roman" pitchFamily="18" charset="0"/>
              </a:rPr>
              <a:t>tyres</a:t>
            </a:r>
            <a:r>
              <a:rPr lang="en-US" dirty="0" smtClean="0">
                <a:latin typeface="Times New Roman" pitchFamily="18" charset="0"/>
                <a:cs typeface="Times New Roman" pitchFamily="18" charset="0"/>
              </a:rPr>
              <a:t> shows otherwise. This new technology will increase the safety of cars as well as have a positive impact environmentally. Since these </a:t>
            </a:r>
            <a:r>
              <a:rPr lang="en-US" dirty="0" err="1" smtClean="0">
                <a:latin typeface="Times New Roman" pitchFamily="18" charset="0"/>
                <a:cs typeface="Times New Roman" pitchFamily="18" charset="0"/>
              </a:rPr>
              <a:t>tyres</a:t>
            </a:r>
            <a:r>
              <a:rPr lang="en-US" dirty="0" smtClean="0">
                <a:latin typeface="Times New Roman" pitchFamily="18" charset="0"/>
                <a:cs typeface="Times New Roman" pitchFamily="18" charset="0"/>
              </a:rPr>
              <a:t> are also able to be retreaded, there is the possibility of a smaller cost per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which is always embraced by the consumer</a:t>
            </a:r>
            <a:endParaRPr lang="en-US" dirty="0">
              <a:latin typeface="Times New Roman" pitchFamily="18" charset="0"/>
              <a:cs typeface="Times New Roman" pitchFamily="18" charset="0"/>
            </a:endParaRPr>
          </a:p>
        </p:txBody>
      </p:sp>
      <p:sp>
        <p:nvSpPr>
          <p:cNvPr id="4" name="TextBox 3"/>
          <p:cNvSpPr txBox="1"/>
          <p:nvPr/>
        </p:nvSpPr>
        <p:spPr>
          <a:xfrm>
            <a:off x="500034" y="285728"/>
            <a:ext cx="8215370" cy="800219"/>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CONCLUSION</a:t>
            </a:r>
            <a:endParaRPr lang="en-US" sz="2800" dirty="0" smtClean="0">
              <a:latin typeface="Times New Roman" pitchFamily="18" charset="0"/>
              <a:cs typeface="Times New Roman" pitchFamily="18" charset="0"/>
            </a:endParaRPr>
          </a:p>
          <a:p>
            <a:pPr algn="ct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000108"/>
            <a:ext cx="8572560" cy="6186309"/>
          </a:xfrm>
          <a:prstGeom prst="rect">
            <a:avLst/>
          </a:prstGeom>
          <a:noFill/>
        </p:spPr>
        <p:txBody>
          <a:bodyPr wrap="square" rtlCol="0">
            <a:spAutoFit/>
          </a:bodyPr>
          <a:lstStyle/>
          <a:p>
            <a:pPr>
              <a:lnSpc>
                <a:spcPct val="150000"/>
              </a:lnSpc>
            </a:pPr>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A.Kwon</a:t>
            </a:r>
            <a:r>
              <a:rPr lang="en-US" dirty="0" smtClean="0">
                <a:latin typeface="Times New Roman" pitchFamily="18" charset="0"/>
                <a:cs typeface="Times New Roman" pitchFamily="18" charset="0"/>
              </a:rPr>
              <a:t>. (2012) Design Spotlight: The Airless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Gear Patrol</a:t>
            </a:r>
            <a:r>
              <a:rPr lang="en-US" dirty="0" smtClean="0">
                <a:latin typeface="Times New Roman" pitchFamily="18" charset="0"/>
                <a:cs typeface="Times New Roman" pitchFamily="18" charset="0"/>
              </a:rPr>
              <a:t> (Online article) http://gearpatrol.com/2012/05/24/design-spotlight-the-airless-tyre/ p. 1</a:t>
            </a:r>
          </a:p>
          <a:p>
            <a:pPr>
              <a:lnSpc>
                <a:spcPct val="150000"/>
              </a:lnSpc>
            </a:pPr>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E.Grabianowski</a:t>
            </a:r>
            <a:r>
              <a:rPr lang="en-US" dirty="0" smtClean="0">
                <a:latin typeface="Times New Roman" pitchFamily="18" charset="0"/>
                <a:cs typeface="Times New Roman" pitchFamily="18" charset="0"/>
              </a:rPr>
              <a:t>. (2011). How the </a:t>
            </a:r>
            <a:r>
              <a:rPr lang="en-US" dirty="0" err="1" smtClean="0">
                <a:latin typeface="Times New Roman" pitchFamily="18" charset="0"/>
                <a:cs typeface="Times New Roman" pitchFamily="18" charset="0"/>
              </a:rPr>
              <a:t>Tweel</a:t>
            </a:r>
            <a:r>
              <a:rPr lang="en-US" dirty="0" smtClean="0">
                <a:latin typeface="Times New Roman" pitchFamily="18" charset="0"/>
                <a:cs typeface="Times New Roman" pitchFamily="18" charset="0"/>
              </a:rPr>
              <a:t> Airless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Works </a:t>
            </a:r>
            <a:r>
              <a:rPr lang="en-US" i="1" dirty="0" smtClean="0">
                <a:latin typeface="Times New Roman" pitchFamily="18" charset="0"/>
                <a:cs typeface="Times New Roman" pitchFamily="18" charset="0"/>
              </a:rPr>
              <a:t>How Stuff Works</a:t>
            </a:r>
            <a:r>
              <a:rPr lang="en-US" dirty="0" smtClean="0">
                <a:latin typeface="Times New Roman" pitchFamily="18" charset="0"/>
                <a:cs typeface="Times New Roman" pitchFamily="18" charset="0"/>
              </a:rPr>
              <a:t> (Online article) http://auto.howstuffworks.com/tweel-airless-tyre.htm p. 2</a:t>
            </a:r>
          </a:p>
          <a:p>
            <a:pPr>
              <a:lnSpc>
                <a:spcPct val="150000"/>
              </a:lnSpc>
            </a:pPr>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D.Sherman</a:t>
            </a:r>
            <a:r>
              <a:rPr lang="en-US" dirty="0" smtClean="0">
                <a:latin typeface="Times New Roman" pitchFamily="18" charset="0"/>
                <a:cs typeface="Times New Roman" pitchFamily="18" charset="0"/>
              </a:rPr>
              <a:t>. (2012). Tech Dept.: The Latest on the Airless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-and-Wheel Combo </a:t>
            </a:r>
            <a:r>
              <a:rPr lang="en-US" i="1" dirty="0" smtClean="0">
                <a:latin typeface="Times New Roman" pitchFamily="18" charset="0"/>
                <a:cs typeface="Times New Roman" pitchFamily="18" charset="0"/>
              </a:rPr>
              <a:t>Car and Driver</a:t>
            </a:r>
            <a:r>
              <a:rPr lang="en-US" dirty="0" smtClean="0">
                <a:latin typeface="Times New Roman" pitchFamily="18" charset="0"/>
                <a:cs typeface="Times New Roman" pitchFamily="18" charset="0"/>
              </a:rPr>
              <a:t> (Online article) http://www.caranddriver.com/features/tech-dept-the-latest-on-the-airless-tyre-and-wheel-combo-tech-dept p. 1</a:t>
            </a:r>
          </a:p>
          <a:p>
            <a:pPr>
              <a:lnSpc>
                <a:spcPct val="150000"/>
              </a:lnSpc>
            </a:pPr>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rPr>
              <a:t>B.Mattmiller</a:t>
            </a:r>
            <a:r>
              <a:rPr lang="en-US" dirty="0" smtClean="0">
                <a:latin typeface="Times New Roman" pitchFamily="18" charset="0"/>
                <a:cs typeface="Times New Roman" pitchFamily="18" charset="0"/>
              </a:rPr>
              <a:t>. (2008). Airless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Project May Prove a Lifesaver in Military Combat. University of Wisconsin News Archive (Online article).http://www.engr.wisc.edu/news/archive/2008/Jul08.html p. 1</a:t>
            </a:r>
          </a:p>
          <a:p>
            <a:pPr>
              <a:lnSpc>
                <a:spcPct val="150000"/>
              </a:lnSpc>
            </a:pPr>
            <a:r>
              <a:rPr lang="en-US" dirty="0" smtClean="0">
                <a:latin typeface="Times New Roman" pitchFamily="18" charset="0"/>
                <a:cs typeface="Times New Roman" pitchFamily="18" charset="0"/>
              </a:rPr>
              <a:t>5. Airless </a:t>
            </a:r>
            <a:r>
              <a:rPr lang="en-US" dirty="0" err="1" smtClean="0">
                <a:latin typeface="Times New Roman" pitchFamily="18" charset="0"/>
                <a:cs typeface="Times New Roman" pitchFamily="18" charset="0"/>
              </a:rPr>
              <a:t>TyreProject</a:t>
            </a:r>
            <a:r>
              <a:rPr lang="en-US" dirty="0" smtClean="0">
                <a:latin typeface="Times New Roman" pitchFamily="18" charset="0"/>
                <a:cs typeface="Times New Roman" pitchFamily="18" charset="0"/>
              </a:rPr>
              <a:t> SciTech Industries (2012). (Video)http://vimeo.com/41741265</a:t>
            </a:r>
          </a:p>
          <a:p>
            <a:pPr>
              <a:lnSpc>
                <a:spcPct val="150000"/>
              </a:lnSpc>
            </a:pPr>
            <a:r>
              <a:rPr lang="en-US" dirty="0" smtClean="0">
                <a:latin typeface="Times New Roman" pitchFamily="18" charset="0"/>
                <a:cs typeface="Times New Roman" pitchFamily="18" charset="0"/>
              </a:rPr>
              <a:t>6. Goodyear’s Prototype Non-pneumatic Lunar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Unexplained-Mysteries.com</a:t>
            </a:r>
            <a:r>
              <a:rPr lang="en-US" dirty="0" smtClean="0">
                <a:latin typeface="Times New Roman" pitchFamily="18" charset="0"/>
                <a:cs typeface="Times New Roman" pitchFamily="18" charset="0"/>
              </a:rPr>
              <a:t> (Online article) http://www.unexplained-mysteries.com/forum/index.php?showtopic=69787&amp;st=150</a:t>
            </a:r>
          </a:p>
          <a:p>
            <a:endParaRPr lang="en-US" dirty="0"/>
          </a:p>
        </p:txBody>
      </p:sp>
      <p:sp>
        <p:nvSpPr>
          <p:cNvPr id="3" name="TextBox 2"/>
          <p:cNvSpPr txBox="1"/>
          <p:nvPr/>
        </p:nvSpPr>
        <p:spPr>
          <a:xfrm>
            <a:off x="642910" y="214290"/>
            <a:ext cx="7858180" cy="923330"/>
          </a:xfrm>
          <a:prstGeom prst="rect">
            <a:avLst/>
          </a:prstGeom>
          <a:noFill/>
        </p:spPr>
        <p:txBody>
          <a:bodyPr wrap="square" rtlCol="0">
            <a:spAutoFit/>
          </a:bodyPr>
          <a:lstStyle/>
          <a:p>
            <a:pPr algn="ctr"/>
            <a:r>
              <a:rPr lang="en-US" sz="3600" b="1" dirty="0" smtClean="0"/>
              <a:t>REFERENCES</a:t>
            </a:r>
            <a:endParaRPr lang="en-US" sz="3600" dirty="0" smtClean="0"/>
          </a:p>
          <a:p>
            <a:pPr algn="ct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643182"/>
            <a:ext cx="8143932" cy="954107"/>
          </a:xfrm>
          <a:prstGeom prst="rect">
            <a:avLst/>
          </a:prstGeom>
          <a:noFill/>
        </p:spPr>
        <p:txBody>
          <a:bodyPr wrap="square" rtlCol="0">
            <a:spAutoFit/>
          </a:bodyPr>
          <a:lstStyle/>
          <a:p>
            <a:pPr algn="ctr"/>
            <a:r>
              <a:rPr lang="en-US" sz="5600" b="1" dirty="0" smtClean="0"/>
              <a:t>Thank You</a:t>
            </a:r>
            <a:endParaRPr lang="en-US" sz="5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0"/>
            <a:ext cx="7858180" cy="923330"/>
          </a:xfrm>
          <a:prstGeom prst="rect">
            <a:avLst/>
          </a:prstGeom>
          <a:noFill/>
        </p:spPr>
        <p:txBody>
          <a:bodyPr wrap="square" rtlCol="0">
            <a:spAutoFit/>
          </a:bodyPr>
          <a:lstStyle/>
          <a:p>
            <a:pPr lvl="0" algn="ctr" defTabSz="457200"/>
            <a:r>
              <a:rPr lang="en-IN" sz="3600" b="1" dirty="0">
                <a:solidFill>
                  <a:prstClr val="black"/>
                </a:solidFill>
                <a:latin typeface="Times New Roman" panose="02020603050405020304" pitchFamily="18" charset="0"/>
                <a:cs typeface="Times New Roman" panose="02020603050405020304" pitchFamily="18" charset="0"/>
              </a:rPr>
              <a:t>CONTENTS</a:t>
            </a:r>
          </a:p>
          <a:p>
            <a:endParaRPr lang="en-US" dirty="0"/>
          </a:p>
        </p:txBody>
      </p:sp>
      <p:sp>
        <p:nvSpPr>
          <p:cNvPr id="3" name="TextBox 2"/>
          <p:cNvSpPr txBox="1"/>
          <p:nvPr/>
        </p:nvSpPr>
        <p:spPr>
          <a:xfrm>
            <a:off x="285720" y="642918"/>
            <a:ext cx="8501122" cy="5632311"/>
          </a:xfrm>
          <a:prstGeom prst="rect">
            <a:avLst/>
          </a:prstGeom>
          <a:noFill/>
        </p:spPr>
        <p:txBody>
          <a:bodyPr wrap="square" rtlCol="0">
            <a:spAutoFit/>
          </a:bodyPr>
          <a:lstStyle/>
          <a:p>
            <a:pPr marL="342900" lvl="0" indent="-342900">
              <a:lnSpc>
                <a:spcPct val="200000"/>
              </a:lnSpc>
              <a:buFont typeface="+mj-lt"/>
              <a:buAutoNum type="arabicPeriod"/>
            </a:pPr>
            <a:r>
              <a:rPr lang="en-US" sz="2000" dirty="0" smtClean="0">
                <a:latin typeface="Times New Roman" pitchFamily="18" charset="0"/>
                <a:cs typeface="Times New Roman" pitchFamily="18" charset="0"/>
              </a:rPr>
              <a:t>   Introduction</a:t>
            </a:r>
            <a:endParaRPr lang="en-US" sz="2000" dirty="0" smtClean="0">
              <a:latin typeface="Times New Roman" pitchFamily="18" charset="0"/>
              <a:cs typeface="Times New Roman" pitchFamily="18" charset="0"/>
            </a:endParaRPr>
          </a:p>
          <a:p>
            <a:pPr marL="342900" indent="-342900">
              <a:lnSpc>
                <a:spcPct val="200000"/>
              </a:lnSpc>
              <a:buFont typeface="+mj-lt"/>
              <a:buAutoNum type="arabicPeriod"/>
            </a:pPr>
            <a:r>
              <a:rPr lang="en-US" sz="2000" dirty="0" smtClean="0">
                <a:latin typeface="Times New Roman" pitchFamily="18" charset="0"/>
                <a:cs typeface="Times New Roman" pitchFamily="18" charset="0"/>
              </a:rPr>
              <a:t>   Pneumatic </a:t>
            </a:r>
            <a:r>
              <a:rPr lang="en-US" sz="2000" dirty="0" err="1" smtClean="0">
                <a:latin typeface="Times New Roman" pitchFamily="18" charset="0"/>
                <a:cs typeface="Times New Roman" pitchFamily="18" charset="0"/>
              </a:rPr>
              <a:t>T</a:t>
            </a:r>
            <a:r>
              <a:rPr lang="en-US" sz="2000" dirty="0" err="1" smtClean="0">
                <a:latin typeface="Times New Roman" pitchFamily="18" charset="0"/>
                <a:cs typeface="Times New Roman" pitchFamily="18" charset="0"/>
              </a:rPr>
              <a:t>yres</a:t>
            </a:r>
            <a:endParaRPr lang="en-US" sz="2000" dirty="0" smtClean="0">
              <a:latin typeface="Times New Roman" pitchFamily="18" charset="0"/>
              <a:cs typeface="Times New Roman" pitchFamily="18" charset="0"/>
            </a:endParaRPr>
          </a:p>
          <a:p>
            <a:pPr marL="342900" indent="-342900">
              <a:lnSpc>
                <a:spcPct val="200000"/>
              </a:lnSpc>
              <a:buFont typeface="+mj-lt"/>
              <a:buAutoNum type="arabicPeriod"/>
            </a:pPr>
            <a:r>
              <a:rPr lang="en-US" sz="2000" dirty="0" smtClean="0">
                <a:latin typeface="Times New Roman" pitchFamily="18" charset="0"/>
                <a:cs typeface="Times New Roman" pitchFamily="18" charset="0"/>
              </a:rPr>
              <a:t>   Non-Pneumatic </a:t>
            </a:r>
            <a:r>
              <a:rPr lang="en-US" sz="2000" dirty="0" err="1" smtClean="0">
                <a:latin typeface="Times New Roman" pitchFamily="18" charset="0"/>
                <a:cs typeface="Times New Roman" pitchFamily="18" charset="0"/>
              </a:rPr>
              <a:t>Tyres</a:t>
            </a:r>
            <a:endParaRPr lang="en-US" sz="2000" dirty="0" smtClean="0">
              <a:latin typeface="Times New Roman" pitchFamily="18" charset="0"/>
              <a:cs typeface="Times New Roman" pitchFamily="18" charset="0"/>
            </a:endParaRPr>
          </a:p>
          <a:p>
            <a:pPr marL="342900" indent="-342900">
              <a:lnSpc>
                <a:spcPct val="200000"/>
              </a:lnSpc>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How it works</a:t>
            </a:r>
            <a:endParaRPr lang="en-US" sz="2000" dirty="0" smtClean="0">
              <a:latin typeface="Times New Roman" pitchFamily="18" charset="0"/>
              <a:cs typeface="Times New Roman" pitchFamily="18" charset="0"/>
            </a:endParaRPr>
          </a:p>
          <a:p>
            <a:pPr marL="342900" lvl="0" indent="-342900">
              <a:lnSpc>
                <a:spcPct val="200000"/>
              </a:lnSpc>
            </a:pPr>
            <a:r>
              <a:rPr lang="en-US" sz="2000" dirty="0" smtClean="0">
                <a:latin typeface="Times New Roman" pitchFamily="18" charset="0"/>
                <a:cs typeface="Times New Roman" pitchFamily="18" charset="0"/>
              </a:rPr>
              <a:t>4.    Different design approaches</a:t>
            </a:r>
            <a:endParaRPr lang="en-US" sz="2000" dirty="0" smtClean="0">
              <a:latin typeface="Arial" pitchFamily="34" charset="0"/>
              <a:cs typeface="Arial" pitchFamily="34" charset="0"/>
            </a:endParaRPr>
          </a:p>
          <a:p>
            <a:pPr marL="342900" indent="-342900">
              <a:lnSpc>
                <a:spcPct val="200000"/>
              </a:lnSpc>
            </a:pPr>
            <a:r>
              <a:rPr lang="en-US" sz="2000" dirty="0" smtClean="0">
                <a:latin typeface="Times New Roman" pitchFamily="18" charset="0"/>
                <a:cs typeface="Times New Roman" pitchFamily="18" charset="0"/>
              </a:rPr>
              <a:t>5.    Advantages</a:t>
            </a:r>
            <a:endParaRPr lang="en-US" sz="2000" dirty="0" smtClean="0">
              <a:latin typeface="Times New Roman" pitchFamily="18" charset="0"/>
              <a:cs typeface="Times New Roman" pitchFamily="18" charset="0"/>
            </a:endParaRPr>
          </a:p>
          <a:p>
            <a:pPr marL="457200" lvl="0" indent="-457200">
              <a:lnSpc>
                <a:spcPct val="200000"/>
              </a:lnSpc>
              <a:buAutoNum type="arabicPeriod" startAt="6"/>
            </a:pPr>
            <a:r>
              <a:rPr lang="en-US" sz="2000" dirty="0" smtClean="0">
                <a:latin typeface="Times New Roman" pitchFamily="18" charset="0"/>
                <a:cs typeface="Times New Roman" pitchFamily="18" charset="0"/>
              </a:rPr>
              <a:t>Applications</a:t>
            </a:r>
          </a:p>
          <a:p>
            <a:pPr marL="457200" lvl="0" indent="-457200">
              <a:lnSpc>
                <a:spcPct val="200000"/>
              </a:lnSpc>
              <a:buAutoNum type="arabicPeriod" startAt="6"/>
            </a:pPr>
            <a:r>
              <a:rPr lang="en-US" sz="2000" dirty="0" smtClean="0">
                <a:latin typeface="Times New Roman" pitchFamily="18" charset="0"/>
                <a:cs typeface="Times New Roman" pitchFamily="18" charset="0"/>
              </a:rPr>
              <a:t>Conclusion</a:t>
            </a:r>
          </a:p>
          <a:p>
            <a:pPr marL="457200" lvl="0" indent="-457200">
              <a:lnSpc>
                <a:spcPct val="200000"/>
              </a:lnSpc>
              <a:buAutoNum type="arabicPeriod" startAt="6"/>
            </a:pPr>
            <a:r>
              <a:rPr lang="en-US" sz="2000" dirty="0" smtClean="0">
                <a:latin typeface="Times New Roman" pitchFamily="18" charset="0"/>
                <a:cs typeface="Times New Roman" pitchFamily="18" charset="0"/>
              </a:rPr>
              <a:t>References</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501122" cy="523220"/>
          </a:xfrm>
          <a:prstGeom prst="rect">
            <a:avLst/>
          </a:prstGeom>
          <a:noFill/>
        </p:spPr>
        <p:txBody>
          <a:bodyPr wrap="square" rtlCol="0">
            <a:spAutoFit/>
          </a:bodyPr>
          <a:lstStyle/>
          <a:p>
            <a:pPr algn="ctr"/>
            <a:r>
              <a:rPr lang="en-US" sz="2800" b="1" dirty="0" smtClean="0"/>
              <a:t>INTRODUCTION</a:t>
            </a:r>
            <a:endParaRPr lang="en-US" sz="2800" b="1" dirty="0"/>
          </a:p>
        </p:txBody>
      </p:sp>
      <p:sp>
        <p:nvSpPr>
          <p:cNvPr id="3" name="TextBox 2"/>
          <p:cNvSpPr txBox="1"/>
          <p:nvPr/>
        </p:nvSpPr>
        <p:spPr>
          <a:xfrm>
            <a:off x="357158" y="1142984"/>
            <a:ext cx="8572560" cy="3234860"/>
          </a:xfrm>
          <a:prstGeom prst="rect">
            <a:avLst/>
          </a:prstGeom>
          <a:noFill/>
        </p:spPr>
        <p:txBody>
          <a:bodyPr wrap="square" rtlCol="0">
            <a:spAutoFit/>
          </a:bodyPr>
          <a:lstStyle/>
          <a:p>
            <a:pPr>
              <a:lnSpc>
                <a:spcPct val="150000"/>
              </a:lnSpc>
              <a:buFont typeface="Wingdings" pitchFamily="2" charset="2"/>
              <a:buChar char="Ø"/>
            </a:pP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tyre</a:t>
            </a:r>
            <a:r>
              <a:rPr lang="en-US" sz="2000" dirty="0" smtClean="0">
                <a:latin typeface="Times New Roman" pitchFamily="18" charset="0"/>
                <a:cs typeface="Times New Roman" pitchFamily="18" charset="0"/>
              </a:rPr>
              <a:t> is a key component of a vehicle driving system and is the only component that interacts with vehicle and road. </a:t>
            </a:r>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US" sz="2000" dirty="0" smtClean="0">
                <a:latin typeface="Times New Roman" pitchFamily="18" charset="0"/>
                <a:cs typeface="Times New Roman" pitchFamily="18" charset="0"/>
              </a:rPr>
              <a:t>   Its </a:t>
            </a:r>
            <a:r>
              <a:rPr lang="en-US" sz="2000" dirty="0" smtClean="0">
                <a:latin typeface="Times New Roman" pitchFamily="18" charset="0"/>
                <a:cs typeface="Times New Roman" pitchFamily="18" charset="0"/>
              </a:rPr>
              <a:t>fundamental functions are to carry loads, generate ground forces, and buffer ground excitation</a:t>
            </a:r>
            <a:r>
              <a:rPr lang="en-US" sz="2000" dirty="0" smtClean="0">
                <a:latin typeface="Times New Roman" pitchFamily="18" charset="0"/>
                <a:cs typeface="Times New Roman" pitchFamily="18" charset="0"/>
              </a:rPr>
              <a:t>.</a:t>
            </a:r>
          </a:p>
          <a:p>
            <a:pPr>
              <a:lnSpc>
                <a:spcPct val="150000"/>
              </a:lnSpc>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It also affects vehicle handling stability, driving comfort, riding comfort, and other aspects of vehicle performance</a:t>
            </a:r>
          </a:p>
          <a:p>
            <a:pPr>
              <a:lnSpc>
                <a:spcPct val="150000"/>
              </a:lnSpc>
            </a:pPr>
            <a:endParaRPr lang="en-US" dirty="0"/>
          </a:p>
        </p:txBody>
      </p:sp>
      <p:pic>
        <p:nvPicPr>
          <p:cNvPr id="29698" name="Picture 2" descr="Goodyear Assurance ArmorGrip Tyre"/>
          <p:cNvPicPr>
            <a:picLocks noChangeAspect="1" noChangeArrowheads="1"/>
          </p:cNvPicPr>
          <p:nvPr/>
        </p:nvPicPr>
        <p:blipFill>
          <a:blip r:embed="rId2"/>
          <a:srcRect/>
          <a:stretch>
            <a:fillRect/>
          </a:stretch>
        </p:blipFill>
        <p:spPr bwMode="auto">
          <a:xfrm>
            <a:off x="3786182" y="3252799"/>
            <a:ext cx="4572032" cy="360520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46" y="0"/>
            <a:ext cx="8572560" cy="1185709"/>
          </a:xfrm>
          <a:prstGeom prst="rect">
            <a:avLst/>
          </a:prstGeom>
          <a:noFill/>
        </p:spPr>
        <p:txBody>
          <a:bodyPr wrap="square" rtlCol="0">
            <a:spAutoFit/>
          </a:bodyPr>
          <a:lstStyle/>
          <a:p>
            <a:pPr marL="457200" indent="-457200" algn="ctr">
              <a:lnSpc>
                <a:spcPct val="150000"/>
              </a:lnSpc>
            </a:pPr>
            <a:r>
              <a:rPr lang="en-US" sz="2800" b="1" dirty="0" smtClean="0">
                <a:latin typeface="Times New Roman" pitchFamily="18" charset="0"/>
                <a:cs typeface="Times New Roman" pitchFamily="18" charset="0"/>
              </a:rPr>
              <a:t>PNEUMATIC TYRES</a:t>
            </a:r>
            <a:endParaRPr lang="en-US" sz="2800" dirty="0" smtClean="0">
              <a:latin typeface="Times New Roman" pitchFamily="18" charset="0"/>
              <a:cs typeface="Times New Roman" pitchFamily="18" charset="0"/>
            </a:endParaRPr>
          </a:p>
          <a:p>
            <a:pPr marL="457200" indent="-457200">
              <a:lnSpc>
                <a:spcPct val="150000"/>
              </a:lnSpc>
            </a:pPr>
            <a:endParaRPr lang="en-US" sz="2200" dirty="0">
              <a:latin typeface="Times New Roman" pitchFamily="18" charset="0"/>
              <a:cs typeface="Times New Roman" pitchFamily="18" charset="0"/>
            </a:endParaRPr>
          </a:p>
        </p:txBody>
      </p:sp>
      <p:sp>
        <p:nvSpPr>
          <p:cNvPr id="4" name="Rectangle 3"/>
          <p:cNvSpPr/>
          <p:nvPr/>
        </p:nvSpPr>
        <p:spPr>
          <a:xfrm>
            <a:off x="0" y="642918"/>
            <a:ext cx="9144000" cy="1477328"/>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   A Pneumatic or air-filled tire is made of an air tight inner core filled with pressurized                     air.</a:t>
            </a:r>
          </a:p>
          <a:p>
            <a:pPr algn="just">
              <a:lnSpc>
                <a:spcPct val="150000"/>
              </a:lnSpc>
              <a:buFont typeface="Arial" pitchFamily="34" charset="0"/>
              <a:buChar char="•"/>
            </a:pPr>
            <a:r>
              <a:rPr lang="en-US" sz="2000" dirty="0" smtClean="0">
                <a:latin typeface="Times New Roman" pitchFamily="18" charset="0"/>
                <a:cs typeface="Times New Roman" pitchFamily="18" charset="0"/>
              </a:rPr>
              <a:t>   The pressure of the air inside the tire is greater than atmospheric air pressure. </a:t>
            </a:r>
            <a:endParaRPr lang="en-US" sz="2000" dirty="0">
              <a:latin typeface="Times New Roman" pitchFamily="18" charset="0"/>
              <a:cs typeface="Times New Roman" pitchFamily="18" charset="0"/>
            </a:endParaRPr>
          </a:p>
        </p:txBody>
      </p:sp>
      <p:sp>
        <p:nvSpPr>
          <p:cNvPr id="5" name="Rectangle 4"/>
          <p:cNvSpPr/>
          <p:nvPr/>
        </p:nvSpPr>
        <p:spPr>
          <a:xfrm>
            <a:off x="0" y="2214554"/>
            <a:ext cx="1855444" cy="498663"/>
          </a:xfrm>
          <a:prstGeom prst="rect">
            <a:avLst/>
          </a:prstGeom>
        </p:spPr>
        <p:txBody>
          <a:bodyPr wrap="none">
            <a:spAutoFit/>
          </a:bodyPr>
          <a:lstStyle/>
          <a:p>
            <a:pPr marL="457200" indent="-457200" algn="ctr">
              <a:lnSpc>
                <a:spcPct val="150000"/>
              </a:lnSpc>
            </a:pPr>
            <a:r>
              <a:rPr lang="en-US" sz="2000" b="1" dirty="0" smtClean="0">
                <a:latin typeface="Times New Roman" pitchFamily="18" charset="0"/>
                <a:cs typeface="Times New Roman" pitchFamily="18" charset="0"/>
              </a:rPr>
              <a:t>DRAWBACKS</a:t>
            </a:r>
            <a:endParaRPr lang="en-US" sz="2000" dirty="0" smtClean="0">
              <a:latin typeface="Times New Roman" pitchFamily="18" charset="0"/>
              <a:cs typeface="Times New Roman" pitchFamily="18" charset="0"/>
            </a:endParaRPr>
          </a:p>
        </p:txBody>
      </p:sp>
      <p:sp>
        <p:nvSpPr>
          <p:cNvPr id="6" name="Rectangle 5"/>
          <p:cNvSpPr/>
          <p:nvPr/>
        </p:nvSpPr>
        <p:spPr>
          <a:xfrm>
            <a:off x="0" y="2786059"/>
            <a:ext cx="9144000" cy="2585323"/>
          </a:xfrm>
          <a:prstGeom prst="rect">
            <a:avLst/>
          </a:prstGeom>
        </p:spPr>
        <p:txBody>
          <a:bodyPr wrap="square">
            <a:spAutoFit/>
          </a:bodyPr>
          <a:lstStyle/>
          <a:p>
            <a:pPr marL="457200" indent="-457200">
              <a:lnSpc>
                <a:spcPct val="150000"/>
              </a:lnSpc>
              <a:buFont typeface="Wingdings" pitchFamily="2" charset="2"/>
              <a:buChar char="Ø"/>
            </a:pPr>
            <a:r>
              <a:rPr lang="en-US" dirty="0" smtClean="0">
                <a:latin typeface="Times New Roman" pitchFamily="18" charset="0"/>
                <a:cs typeface="Times New Roman" pitchFamily="18" charset="0"/>
              </a:rPr>
              <a:t>Puncture or Blowout.</a:t>
            </a:r>
          </a:p>
          <a:p>
            <a:pPr marL="457200" indent="-457200">
              <a:lnSpc>
                <a:spcPct val="150000"/>
              </a:lnSpc>
              <a:buFont typeface="Wingdings" pitchFamily="2" charset="2"/>
              <a:buChar char="Ø"/>
            </a:pPr>
            <a:r>
              <a:rPr lang="en-US" dirty="0" smtClean="0">
                <a:latin typeface="Times New Roman" pitchFamily="18" charset="0"/>
                <a:cs typeface="Times New Roman" pitchFamily="18" charset="0"/>
              </a:rPr>
              <a:t>A blowout at high speeds can lead to a dangerous vehicle accident.</a:t>
            </a:r>
          </a:p>
          <a:p>
            <a:pPr marL="457200" indent="-457200">
              <a:lnSpc>
                <a:spcPct val="150000"/>
              </a:lnSpc>
              <a:buFont typeface="Wingdings" pitchFamily="2" charset="2"/>
              <a:buChar char="Ø"/>
            </a:pPr>
            <a:r>
              <a:rPr lang="en-US" dirty="0" smtClean="0">
                <a:latin typeface="Times New Roman" pitchFamily="18" charset="0"/>
                <a:cs typeface="Times New Roman" pitchFamily="18" charset="0"/>
              </a:rPr>
              <a:t>Variations in air pressure changes tire performance.</a:t>
            </a:r>
          </a:p>
          <a:p>
            <a:pPr marL="457200" indent="-457200">
              <a:lnSpc>
                <a:spcPct val="150000"/>
              </a:lnSpc>
              <a:buFont typeface="Wingdings" pitchFamily="2" charset="2"/>
              <a:buChar char="Ø"/>
            </a:pPr>
            <a:r>
              <a:rPr lang="en-US" dirty="0" smtClean="0">
                <a:latin typeface="Times New Roman" pitchFamily="18" charset="0"/>
                <a:cs typeface="Times New Roman" pitchFamily="18" charset="0"/>
              </a:rPr>
              <a:t>Can blow out by explosion.</a:t>
            </a:r>
          </a:p>
          <a:p>
            <a:pPr marL="457200" indent="-457200">
              <a:lnSpc>
                <a:spcPct val="150000"/>
              </a:lnSpc>
            </a:pPr>
            <a:endParaRPr lang="en-US" dirty="0" smtClean="0">
              <a:latin typeface="Times New Roman" pitchFamily="18" charset="0"/>
              <a:cs typeface="Times New Roman" pitchFamily="18" charset="0"/>
            </a:endParaRPr>
          </a:p>
          <a:p>
            <a:pPr marL="457200" indent="-457200">
              <a:lnSpc>
                <a:spcPct val="150000"/>
              </a:lnSpc>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84" y="142852"/>
            <a:ext cx="4540537" cy="661207"/>
          </a:xfrm>
          <a:prstGeom prst="rect">
            <a:avLst/>
          </a:prstGeom>
        </p:spPr>
        <p:txBody>
          <a:bodyPr wrap="none">
            <a:spAutoFit/>
          </a:bodyPr>
          <a:lstStyle/>
          <a:p>
            <a:pPr marL="457200" indent="-457200" algn="ctr">
              <a:lnSpc>
                <a:spcPct val="150000"/>
              </a:lnSpc>
            </a:pPr>
            <a:r>
              <a:rPr lang="en-US" sz="2800" b="1" dirty="0" smtClean="0">
                <a:latin typeface="Times New Roman" pitchFamily="18" charset="0"/>
                <a:cs typeface="Times New Roman" pitchFamily="18" charset="0"/>
              </a:rPr>
              <a:t>NON PNEUMATIC </a:t>
            </a:r>
            <a:r>
              <a:rPr lang="en-US" sz="2800" b="1" dirty="0" smtClean="0">
                <a:latin typeface="Times New Roman" pitchFamily="18" charset="0"/>
                <a:cs typeface="Times New Roman" pitchFamily="18" charset="0"/>
              </a:rPr>
              <a:t>TYRES</a:t>
            </a:r>
            <a:endParaRPr lang="en-US" sz="2800" dirty="0" smtClean="0">
              <a:latin typeface="Times New Roman" pitchFamily="18" charset="0"/>
              <a:cs typeface="Times New Roman" pitchFamily="18" charset="0"/>
            </a:endParaRPr>
          </a:p>
        </p:txBody>
      </p:sp>
      <p:sp>
        <p:nvSpPr>
          <p:cNvPr id="3" name="Rectangle 2"/>
          <p:cNvSpPr/>
          <p:nvPr/>
        </p:nvSpPr>
        <p:spPr>
          <a:xfrm>
            <a:off x="0" y="714356"/>
            <a:ext cx="8929718" cy="1889620"/>
          </a:xfrm>
          <a:prstGeom prst="rect">
            <a:avLst/>
          </a:prstGeom>
        </p:spPr>
        <p:txBody>
          <a:bodyPr wrap="square">
            <a:spAutoFit/>
          </a:bodyPr>
          <a:lstStyle/>
          <a:p>
            <a:pPr>
              <a:lnSpc>
                <a:spcPct val="150000"/>
              </a:lnSpc>
              <a:buFont typeface="Wingdings" pitchFamily="2" charset="2"/>
              <a:buChar char="Ø"/>
            </a:pPr>
            <a:r>
              <a:rPr lang="en-US" sz="2000" dirty="0" smtClean="0">
                <a:latin typeface="Times New Roman" pitchFamily="18" charset="0"/>
                <a:cs typeface="Times New Roman" pitchFamily="18" charset="0"/>
              </a:rPr>
              <a:t>   Airless </a:t>
            </a:r>
            <a:r>
              <a:rPr lang="en-US" sz="2000" dirty="0" err="1" smtClean="0">
                <a:latin typeface="Times New Roman" pitchFamily="18" charset="0"/>
                <a:cs typeface="Times New Roman" pitchFamily="18" charset="0"/>
              </a:rPr>
              <a:t>tyres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or Non-pneumatic </a:t>
            </a:r>
            <a:r>
              <a:rPr lang="en-US" sz="2000" dirty="0" err="1" smtClean="0">
                <a:latin typeface="Times New Roman" pitchFamily="18" charset="0"/>
                <a:cs typeface="Times New Roman" pitchFamily="18" charset="0"/>
              </a:rPr>
              <a:t>tyres</a:t>
            </a:r>
            <a:r>
              <a:rPr lang="en-US" sz="2000" dirty="0" smtClean="0">
                <a:latin typeface="Times New Roman" pitchFamily="18" charset="0"/>
                <a:cs typeface="Times New Roman" pitchFamily="18" charset="0"/>
              </a:rPr>
              <a:t> (NPT), are the </a:t>
            </a:r>
            <a:r>
              <a:rPr lang="en-US" sz="2000" dirty="0" err="1" smtClean="0">
                <a:latin typeface="Times New Roman" pitchFamily="18" charset="0"/>
                <a:cs typeface="Times New Roman" pitchFamily="18" charset="0"/>
              </a:rPr>
              <a:t>tyres</a:t>
            </a:r>
            <a:r>
              <a:rPr lang="en-US" sz="2000" dirty="0" smtClean="0">
                <a:latin typeface="Times New Roman" pitchFamily="18" charset="0"/>
                <a:cs typeface="Times New Roman" pitchFamily="18" charset="0"/>
              </a:rPr>
              <a:t> that are not supported by air pressure</a:t>
            </a:r>
            <a:r>
              <a:rPr lang="en-US" sz="2000" dirty="0" smtClean="0">
                <a:latin typeface="Times New Roman" pitchFamily="18" charset="0"/>
                <a:cs typeface="Times New Roman" pitchFamily="18" charset="0"/>
              </a:rPr>
              <a:t>. These </a:t>
            </a:r>
            <a:r>
              <a:rPr lang="en-US" sz="2000" dirty="0" err="1" smtClean="0">
                <a:latin typeface="Times New Roman" pitchFamily="18" charset="0"/>
                <a:cs typeface="Times New Roman" pitchFamily="18" charset="0"/>
              </a:rPr>
              <a:t>tyres</a:t>
            </a:r>
            <a:r>
              <a:rPr lang="en-US" sz="2000" dirty="0" smtClean="0">
                <a:latin typeface="Times New Roman" pitchFamily="18" charset="0"/>
                <a:cs typeface="Times New Roman" pitchFamily="18" charset="0"/>
              </a:rPr>
              <a:t> are also called as </a:t>
            </a:r>
            <a:r>
              <a:rPr lang="en-US" sz="2000" dirty="0" err="1" smtClean="0">
                <a:latin typeface="Times New Roman" pitchFamily="18" charset="0"/>
                <a:cs typeface="Times New Roman" pitchFamily="18" charset="0"/>
              </a:rPr>
              <a:t>Tweel</a:t>
            </a:r>
            <a:r>
              <a:rPr lang="en-US" sz="2000" dirty="0" smtClean="0">
                <a:latin typeface="Times New Roman" pitchFamily="18" charset="0"/>
                <a:cs typeface="Times New Roman" pitchFamily="18" charset="0"/>
              </a:rPr>
              <a:t> which is a merger of the words </a:t>
            </a:r>
            <a:r>
              <a:rPr lang="en-US" sz="2000" dirty="0" err="1" smtClean="0">
                <a:latin typeface="Times New Roman" pitchFamily="18" charset="0"/>
                <a:cs typeface="Times New Roman" pitchFamily="18" charset="0"/>
              </a:rPr>
              <a:t>tyre</a:t>
            </a:r>
            <a:r>
              <a:rPr lang="en-US" sz="2000" dirty="0" smtClean="0">
                <a:latin typeface="Times New Roman" pitchFamily="18" charset="0"/>
                <a:cs typeface="Times New Roman" pitchFamily="18" charset="0"/>
              </a:rPr>
              <a:t> and wheel</a:t>
            </a:r>
            <a:r>
              <a:rPr lang="en-US" sz="2000" dirty="0" smtClean="0">
                <a:latin typeface="Times New Roman" pitchFamily="18" charset="0"/>
                <a:cs typeface="Times New Roman" pitchFamily="18" charset="0"/>
              </a:rPr>
              <a:t>.</a:t>
            </a:r>
            <a:r>
              <a:rPr lang="en-US" sz="2000" dirty="0" smtClean="0"/>
              <a:t> </a:t>
            </a:r>
            <a:endParaRPr lang="en-US" sz="2000" dirty="0" smtClean="0"/>
          </a:p>
          <a:p>
            <a:pPr>
              <a:lnSpc>
                <a:spcPct val="150000"/>
              </a:lnSpc>
              <a:buFont typeface="Wingdings" pitchFamily="2" charset="2"/>
              <a:buChar char="Ø"/>
            </a:pP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Tweel</a:t>
            </a:r>
            <a:r>
              <a:rPr lang="en-US" sz="2000" dirty="0" smtClean="0">
                <a:latin typeface="Times New Roman" pitchFamily="18" charset="0"/>
                <a:cs typeface="Times New Roman" pitchFamily="18" charset="0"/>
              </a:rPr>
              <a:t> concept was first announced by Michelin back in 2005.</a:t>
            </a:r>
            <a:endParaRPr lang="en-US" sz="2000" dirty="0">
              <a:latin typeface="Times New Roman" pitchFamily="18" charset="0"/>
              <a:cs typeface="Times New Roman" pitchFamily="18" charset="0"/>
            </a:endParaRPr>
          </a:p>
        </p:txBody>
      </p:sp>
      <p:pic>
        <p:nvPicPr>
          <p:cNvPr id="48130" name="Picture 2" descr="undefined"/>
          <p:cNvPicPr>
            <a:picLocks noChangeAspect="1" noChangeArrowheads="1"/>
          </p:cNvPicPr>
          <p:nvPr/>
        </p:nvPicPr>
        <p:blipFill>
          <a:blip r:embed="rId2"/>
          <a:srcRect/>
          <a:stretch>
            <a:fillRect/>
          </a:stretch>
        </p:blipFill>
        <p:spPr bwMode="auto">
          <a:xfrm>
            <a:off x="1357290" y="2786058"/>
            <a:ext cx="6286544" cy="3571876"/>
          </a:xfrm>
          <a:prstGeom prst="rect">
            <a:avLst/>
          </a:prstGeom>
          <a:noFill/>
        </p:spPr>
      </p:pic>
      <p:sp>
        <p:nvSpPr>
          <p:cNvPr id="6" name="Rectangle 5"/>
          <p:cNvSpPr/>
          <p:nvPr/>
        </p:nvSpPr>
        <p:spPr>
          <a:xfrm>
            <a:off x="2714612" y="6488668"/>
            <a:ext cx="3272627" cy="400110"/>
          </a:xfrm>
          <a:prstGeom prst="rect">
            <a:avLst/>
          </a:prstGeom>
        </p:spPr>
        <p:txBody>
          <a:bodyPr wrap="none">
            <a:spAutoFit/>
          </a:bodyPr>
          <a:lstStyle/>
          <a:p>
            <a:r>
              <a:rPr lang="en-US" sz="2000" b="1"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Tweel</a:t>
            </a:r>
            <a:r>
              <a:rPr lang="en-US" sz="2000" b="1" dirty="0" smtClean="0">
                <a:latin typeface="Times New Roman" pitchFamily="18" charset="0"/>
                <a:cs typeface="Times New Roman" pitchFamily="18" charset="0"/>
              </a:rPr>
              <a:t> airless tire design</a:t>
            </a:r>
            <a:endParaRPr lang="en-US" sz="2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85794"/>
            <a:ext cx="9144000" cy="3416320"/>
          </a:xfrm>
          <a:prstGeom prst="rect">
            <a:avLst/>
          </a:prstGeom>
        </p:spPr>
        <p:txBody>
          <a:bodyPr wrap="square">
            <a:spAutoFit/>
          </a:bodyPr>
          <a:lstStyle/>
          <a:p>
            <a:pPr>
              <a:lnSpc>
                <a:spcPct val="150000"/>
              </a:lnSpc>
              <a:buFont typeface="Wingdings" pitchFamily="2" charset="2"/>
              <a:buChar char="Ø"/>
            </a:pPr>
            <a:r>
              <a:rPr lang="en-US" dirty="0" smtClean="0">
                <a:latin typeface="Times New Roman" pitchFamily="18" charset="0"/>
                <a:cs typeface="Times New Roman" pitchFamily="18" charset="0"/>
              </a:rPr>
              <a:t>   There </a:t>
            </a:r>
            <a:r>
              <a:rPr lang="en-US" dirty="0" smtClean="0">
                <a:latin typeface="Times New Roman" pitchFamily="18" charset="0"/>
                <a:cs typeface="Times New Roman" pitchFamily="18" charset="0"/>
              </a:rPr>
              <a:t>is a solid inner hub mounted onto the vehicles </a:t>
            </a:r>
            <a:r>
              <a:rPr lang="en-US" dirty="0" smtClean="0">
                <a:latin typeface="Times New Roman" pitchFamily="18" charset="0"/>
                <a:cs typeface="Times New Roman" pitchFamily="18" charset="0"/>
              </a:rPr>
              <a:t>axle.</a:t>
            </a:r>
          </a:p>
          <a:p>
            <a:pPr>
              <a:lnSpc>
                <a:spcPct val="150000"/>
              </a:lnSpc>
              <a:buFont typeface="Wingdings" pitchFamily="2" charset="2"/>
              <a:buChar char="Ø"/>
            </a:pPr>
            <a:r>
              <a:rPr lang="en-US" dirty="0" smtClean="0">
                <a:latin typeface="Times New Roman" pitchFamily="18" charset="0"/>
                <a:cs typeface="Times New Roman" pitchFamily="18" charset="0"/>
              </a:rPr>
              <a:t>    Hub is </a:t>
            </a:r>
            <a:r>
              <a:rPr lang="en-US" dirty="0" smtClean="0">
                <a:latin typeface="Times New Roman" pitchFamily="18" charset="0"/>
                <a:cs typeface="Times New Roman" pitchFamily="18" charset="0"/>
              </a:rPr>
              <a:t>surrounded by polyurethane spokes. This forms a pattern of wedges, which help to absorb the impacts of the road. These spokes look similar to the ones found on </a:t>
            </a:r>
            <a:r>
              <a:rPr lang="en-US" dirty="0" smtClean="0">
                <a:latin typeface="Times New Roman" pitchFamily="18" charset="0"/>
                <a:cs typeface="Times New Roman" pitchFamily="18" charset="0"/>
              </a:rPr>
              <a:t>bicycles and </a:t>
            </a:r>
            <a:r>
              <a:rPr lang="en-US" dirty="0" smtClean="0">
                <a:latin typeface="Times New Roman" pitchFamily="18" charset="0"/>
                <a:cs typeface="Times New Roman" pitchFamily="18" charset="0"/>
              </a:rPr>
              <a:t>plays the shock-absorbing </a:t>
            </a:r>
            <a:r>
              <a:rPr lang="en-US" dirty="0" smtClean="0">
                <a:latin typeface="Times New Roman" pitchFamily="18" charset="0"/>
                <a:cs typeface="Times New Roman" pitchFamily="18" charset="0"/>
              </a:rPr>
              <a:t>role.</a:t>
            </a:r>
          </a:p>
          <a:p>
            <a:pPr>
              <a:lnSpc>
                <a:spcPct val="150000"/>
              </a:lnSpc>
              <a:buFont typeface="Wingdings" pitchFamily="2" charset="2"/>
              <a:buChar char="Ø"/>
            </a:pPr>
            <a:r>
              <a:rPr lang="en-US" dirty="0" smtClean="0">
                <a:latin typeface="Times New Roman" pitchFamily="18" charset="0"/>
                <a:cs typeface="Times New Roman" pitchFamily="18" charset="0"/>
              </a:rPr>
              <a:t>     A </a:t>
            </a:r>
            <a:r>
              <a:rPr lang="en-US" dirty="0" smtClean="0">
                <a:latin typeface="Times New Roman" pitchFamily="18" charset="0"/>
                <a:cs typeface="Times New Roman" pitchFamily="18" charset="0"/>
              </a:rPr>
              <a:t>sheer band is then stretched across the spokes, which forms the outer edge of the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a:t>
            </a:r>
          </a:p>
          <a:p>
            <a:pPr>
              <a:lnSpc>
                <a:spcPct val="150000"/>
              </a:lnSpc>
              <a:buFont typeface="Wingdings" pitchFamily="2" charset="2"/>
              <a:buChar char="Ø"/>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tread comes into contact with the ground and provides grip (tangential reaction force of the ground to the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and rolling resistance. </a:t>
            </a:r>
            <a:endParaRPr lang="en-US" dirty="0" smtClean="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p:txBody>
      </p:sp>
      <p:sp>
        <p:nvSpPr>
          <p:cNvPr id="3" name="Rectangle 2"/>
          <p:cNvSpPr/>
          <p:nvPr/>
        </p:nvSpPr>
        <p:spPr>
          <a:xfrm>
            <a:off x="0" y="285728"/>
            <a:ext cx="9144000" cy="400110"/>
          </a:xfrm>
          <a:prstGeom prst="rect">
            <a:avLst/>
          </a:prstGeom>
        </p:spPr>
        <p:txBody>
          <a:bodyPr wrap="square">
            <a:spAutoFit/>
          </a:bodyPr>
          <a:lstStyle/>
          <a:p>
            <a:pPr algn="ctr"/>
            <a:r>
              <a:rPr lang="en-US" sz="2000" b="1" dirty="0" smtClean="0">
                <a:latin typeface="Times New Roman" pitchFamily="18" charset="0"/>
                <a:cs typeface="Times New Roman" pitchFamily="18" charset="0"/>
              </a:rPr>
              <a:t>The </a:t>
            </a:r>
            <a:r>
              <a:rPr lang="en-US" sz="2000" b="1" dirty="0" err="1" smtClean="0">
                <a:latin typeface="Times New Roman" pitchFamily="18" charset="0"/>
                <a:cs typeface="Times New Roman" pitchFamily="18" charset="0"/>
              </a:rPr>
              <a:t>Tweel</a:t>
            </a:r>
            <a:r>
              <a:rPr lang="en-US" sz="2000" b="1" dirty="0" smtClean="0">
                <a:latin typeface="Times New Roman" pitchFamily="18" charset="0"/>
                <a:cs typeface="Times New Roman" pitchFamily="18" charset="0"/>
              </a:rPr>
              <a:t> airless tire </a:t>
            </a:r>
            <a:r>
              <a:rPr lang="en-US" sz="2000" b="1" dirty="0" smtClean="0">
                <a:latin typeface="Times New Roman" pitchFamily="18" charset="0"/>
                <a:cs typeface="Times New Roman" pitchFamily="18" charset="0"/>
              </a:rPr>
              <a:t>design Structure</a:t>
            </a:r>
            <a:endParaRPr lang="en-US" sz="20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0" y="928670"/>
            <a:ext cx="9144000" cy="21250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When the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Tweel</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is running on the road, the spokes absorb road defects the same way air pressure does in the case of pneumatic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flexible tread and shear bands deform temporarily as the spokes bend, then quickly go back to the initial shape. Different spoke tensions can be used, as required by the handling characteristics and lateral stiffness can also vary. However, once produced the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Tweel</a:t>
            </a:r>
            <a:r>
              <a:rPr kumimoji="0" lang="en-US" b="0" i="0" u="none" strike="noStrike" cap="none" normalizeH="0" baseline="0" dirty="0" err="1"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spoke tensions and lateral stiffness cannot be adjusted.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Michelin Tweel"/>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857488" y="3214686"/>
            <a:ext cx="4357718" cy="2786082"/>
          </a:xfrm>
          <a:prstGeom prst="rect">
            <a:avLst/>
          </a:prstGeom>
          <a:noFill/>
          <a:ln>
            <a:noFill/>
          </a:ln>
        </p:spPr>
      </p:pic>
      <p:sp>
        <p:nvSpPr>
          <p:cNvPr id="4" name="Rectangle 3"/>
          <p:cNvSpPr/>
          <p:nvPr/>
        </p:nvSpPr>
        <p:spPr>
          <a:xfrm>
            <a:off x="3071802" y="285728"/>
            <a:ext cx="3016980" cy="523220"/>
          </a:xfrm>
          <a:prstGeom prst="rect">
            <a:avLst/>
          </a:prstGeom>
        </p:spPr>
        <p:txBody>
          <a:bodyPr wrap="none">
            <a:spAutoFit/>
          </a:bodyPr>
          <a:lstStyle/>
          <a:p>
            <a:r>
              <a:rPr lang="en-US" sz="2800" b="1" dirty="0" smtClean="0">
                <a:latin typeface="Times New Roman" pitchFamily="18" charset="0"/>
                <a:cs typeface="Times New Roman" pitchFamily="18" charset="0"/>
              </a:rPr>
              <a:t>HOW IT WORKS</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0" y="0"/>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DIFFERENT DESIGN APPROACHES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0" y="571480"/>
            <a:ext cx="4009239" cy="369332"/>
          </a:xfrm>
          <a:prstGeom prst="rect">
            <a:avLst/>
          </a:prstGeom>
        </p:spPr>
        <p:txBody>
          <a:bodyPr wrap="none">
            <a:spAutoFit/>
          </a:bodyPr>
          <a:lstStyle/>
          <a:p>
            <a:r>
              <a:rPr lang="en-US" b="1" dirty="0" smtClean="0">
                <a:latin typeface="Times New Roman" pitchFamily="18" charset="0"/>
                <a:cs typeface="Times New Roman" pitchFamily="18" charset="0"/>
              </a:rPr>
              <a:t>1. NASA </a:t>
            </a:r>
            <a:r>
              <a:rPr lang="en-US" b="1" dirty="0" smtClean="0">
                <a:latin typeface="Times New Roman" pitchFamily="18" charset="0"/>
                <a:cs typeface="Times New Roman" pitchFamily="18" charset="0"/>
              </a:rPr>
              <a:t>and the Apollo Lunar Rover</a:t>
            </a:r>
            <a:endParaRPr lang="en-US" dirty="0">
              <a:latin typeface="Times New Roman" pitchFamily="18" charset="0"/>
              <a:cs typeface="Times New Roman" pitchFamily="18" charset="0"/>
            </a:endParaRPr>
          </a:p>
        </p:txBody>
      </p:sp>
      <p:sp>
        <p:nvSpPr>
          <p:cNvPr id="4" name="Rectangle 3"/>
          <p:cNvSpPr/>
          <p:nvPr/>
        </p:nvSpPr>
        <p:spPr>
          <a:xfrm>
            <a:off x="0" y="928670"/>
            <a:ext cx="9144000" cy="3277820"/>
          </a:xfrm>
          <a:prstGeom prst="rect">
            <a:avLst/>
          </a:prstGeom>
        </p:spPr>
        <p:txBody>
          <a:bodyPr wrap="square">
            <a:spAutoFit/>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first major attempt at creating an airless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was in 1970 for NASA’s Apollo Lunar Roving Vehicle. </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tyres</a:t>
            </a:r>
            <a:r>
              <a:rPr lang="en-US" dirty="0" smtClean="0">
                <a:latin typeface="Times New Roman" pitchFamily="18" charset="0"/>
                <a:cs typeface="Times New Roman" pitchFamily="18" charset="0"/>
              </a:rPr>
              <a:t> were made of steel strands woven together to form the shape, and then were coated with zinc</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    This </a:t>
            </a:r>
            <a:r>
              <a:rPr lang="en-US" dirty="0" smtClean="0">
                <a:latin typeface="Times New Roman" pitchFamily="18" charset="0"/>
                <a:cs typeface="Times New Roman" pitchFamily="18" charset="0"/>
              </a:rPr>
              <a:t>design worked well on the moon, where comfort of the drivers was not an issue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but it would not have been practical on earth. The design would also be very expensive for a regular automobile, which is not attractive to the average consumer.</a:t>
            </a:r>
          </a:p>
          <a:p>
            <a:endParaRPr lang="en-US" dirty="0"/>
          </a:p>
        </p:txBody>
      </p:sp>
      <p:pic>
        <p:nvPicPr>
          <p:cNvPr id="5" name="Picture 4" descr="http://www.scientificamerican.com/sciam/cache/file/755DD820-6985-445C-89CACFEBE8411515.jp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143240" y="4071942"/>
            <a:ext cx="3069450" cy="2286016"/>
          </a:xfrm>
          <a:prstGeom prst="rect">
            <a:avLst/>
          </a:prstGeom>
          <a:noFill/>
          <a:ln>
            <a:noFill/>
          </a:ln>
        </p:spPr>
      </p:pic>
      <p:sp>
        <p:nvSpPr>
          <p:cNvPr id="6" name="Rectangle 5"/>
          <p:cNvSpPr/>
          <p:nvPr/>
        </p:nvSpPr>
        <p:spPr>
          <a:xfrm>
            <a:off x="2928926" y="6488668"/>
            <a:ext cx="3636701" cy="369332"/>
          </a:xfrm>
          <a:prstGeom prst="rect">
            <a:avLst/>
          </a:prstGeom>
        </p:spPr>
        <p:txBody>
          <a:bodyPr wrap="none">
            <a:spAutoFit/>
          </a:bodyPr>
          <a:lstStyle/>
          <a:p>
            <a:r>
              <a:rPr lang="en-US" b="1" dirty="0" smtClean="0">
                <a:latin typeface="Times New Roman" pitchFamily="18" charset="0"/>
                <a:cs typeface="Times New Roman" pitchFamily="18" charset="0"/>
              </a:rPr>
              <a:t>NASA and the Apollo Lunar Rover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0" y="0"/>
            <a:ext cx="9144000" cy="35702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smtClean="0">
              <a:latin typeface="Times New Roman" pitchFamily="18" charset="0"/>
              <a:ea typeface="Calibri" pitchFamily="34" charset="0"/>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Michelin</a:t>
            </a:r>
          </a:p>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next main attempt at creating an airless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was called the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Tweel</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(combination of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wheel) by the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tyre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company, Michelin. Their design consisted of a thin rubber tread with V-shaped spokes made of polyurethane.</a:t>
            </a:r>
          </a:p>
          <a:p>
            <a:pPr marL="0" marR="0" lvl="0" indent="0" algn="just" defTabSz="914400" rtl="0" eaLnBrk="0" fontAlgn="base" latinLnBrk="0" hangingPunct="0">
              <a:lnSpc>
                <a:spcPct val="150000"/>
              </a:lnSpc>
              <a:spcBef>
                <a:spcPct val="0"/>
              </a:spcBef>
              <a:spcAft>
                <a:spcPct val="0"/>
              </a:spcAft>
              <a:buClrTx/>
              <a:buSzTx/>
              <a:buFont typeface="Wingdings" pitchFamily="2" charset="2"/>
              <a:buChar char="Ø"/>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There were extremely high hopes for this model when it came out. </a:t>
            </a:r>
          </a:p>
          <a:p>
            <a:pPr lvl="0" algn="just" eaLnBrk="0" fontAlgn="base" hangingPunct="0">
              <a:lnSpc>
                <a:spcPct val="150000"/>
              </a:lnSpc>
              <a:spcBef>
                <a:spcPct val="0"/>
              </a:spcBef>
              <a:spcAft>
                <a:spcPct val="0"/>
              </a:spcAft>
              <a:buFont typeface="Wingdings" pitchFamily="2" charset="2"/>
              <a:buChar char="Ø"/>
            </a:pPr>
            <a:r>
              <a:rPr lang="en-US" dirty="0" smtClean="0">
                <a:latin typeface="Times New Roman" pitchFamily="18" charset="0"/>
                <a:cs typeface="Times New Roman" pitchFamily="18" charset="0"/>
              </a:rPr>
              <a:t>   This </a:t>
            </a:r>
            <a:r>
              <a:rPr lang="en-US" dirty="0" smtClean="0">
                <a:latin typeface="Times New Roman" pitchFamily="18" charset="0"/>
                <a:cs typeface="Times New Roman" pitchFamily="18" charset="0"/>
              </a:rPr>
              <a:t>development has very positive implications because it means that the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would last about two times longer than a standard pneumatic </a:t>
            </a:r>
            <a:r>
              <a:rPr lang="en-US" dirty="0" err="1" smtClean="0">
                <a:latin typeface="Times New Roman" pitchFamily="18" charset="0"/>
                <a:cs typeface="Times New Roman" pitchFamily="18" charset="0"/>
              </a:rPr>
              <a:t>tyre</a:t>
            </a:r>
            <a:r>
              <a:rPr lang="en-US" dirty="0" smtClean="0">
                <a:latin typeface="Times New Roman" pitchFamily="18" charset="0"/>
                <a:cs typeface="Times New Roman" pitchFamily="18" charset="0"/>
              </a:rPr>
              <a:t> before it would have to be retreaded</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Picture 2" descr="https://encrypted-tbn1.gstatic.com/images?q=tbn:ANd9GcSBwQnoA2uJ5UUHSpzo3RjpimMISqJqYclMZb488EaHFtY6wwBy"/>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285984" y="3571876"/>
            <a:ext cx="4636026" cy="2609042"/>
          </a:xfrm>
          <a:prstGeom prst="rect">
            <a:avLst/>
          </a:prstGeom>
          <a:noFill/>
          <a:ln>
            <a:noFill/>
          </a:ln>
        </p:spPr>
      </p:pic>
      <p:sp>
        <p:nvSpPr>
          <p:cNvPr id="4" name="Rectangle 3"/>
          <p:cNvSpPr/>
          <p:nvPr/>
        </p:nvSpPr>
        <p:spPr>
          <a:xfrm>
            <a:off x="3857620" y="6286520"/>
            <a:ext cx="1056700" cy="369332"/>
          </a:xfrm>
          <a:prstGeom prst="rect">
            <a:avLst/>
          </a:prstGeom>
        </p:spPr>
        <p:txBody>
          <a:bodyPr wrap="none">
            <a:spAutoFit/>
          </a:bodyPr>
          <a:lstStyle/>
          <a:p>
            <a:pPr marL="342900" lvl="0" indent="-342900" fontAlgn="base">
              <a:spcBef>
                <a:spcPct val="0"/>
              </a:spcBef>
              <a:spcAft>
                <a:spcPct val="0"/>
              </a:spcAft>
            </a:pPr>
            <a:r>
              <a:rPr lang="en-US" b="1" dirty="0" smtClean="0">
                <a:latin typeface="Times New Roman" pitchFamily="18" charset="0"/>
                <a:ea typeface="Calibri" pitchFamily="34" charset="0"/>
                <a:cs typeface="Times New Roman" pitchFamily="18" charset="0"/>
              </a:rPr>
              <a:t>Michelin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1321</TotalTime>
  <Words>1161</Words>
  <Application>Microsoft Office PowerPoint</Application>
  <PresentationFormat>On-screen Show (4:3)</PresentationFormat>
  <Paragraphs>105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69</cp:revision>
  <dcterms:created xsi:type="dcterms:W3CDTF">2023-04-12T05:24:23Z</dcterms:created>
  <dcterms:modified xsi:type="dcterms:W3CDTF">2023-04-20T10:36:32Z</dcterms:modified>
</cp:coreProperties>
</file>