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87" r:id="rId2"/>
    <p:sldId id="2584" r:id="rId3"/>
    <p:sldId id="2593" r:id="rId4"/>
    <p:sldId id="2594" r:id="rId5"/>
    <p:sldId id="2597" r:id="rId6"/>
    <p:sldId id="2598" r:id="rId7"/>
    <p:sldId id="2599" r:id="rId8"/>
    <p:sldId id="2600" r:id="rId9"/>
    <p:sldId id="2595" r:id="rId10"/>
  </p:sldIdLst>
  <p:sldSz cx="9144000" cy="6858000" type="screen4x3"/>
  <p:notesSz cx="67945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p15:clr>
            <a:srgbClr val="A4A3A4"/>
          </p15:clr>
        </p15:guide>
        <p15:guide id="2" pos="3936">
          <p15:clr>
            <a:srgbClr val="A4A3A4"/>
          </p15:clr>
        </p15:guide>
      </p15:sldGuideLst>
    </p:ext>
    <p:ext uri="{2D200454-40CA-4A62-9FC3-DE9A4176ACB9}">
      <p15:notesGuideLst xmlns:p15="http://schemas.microsoft.com/office/powerpoint/2012/main">
        <p15:guide id="1" orient="horz" pos="3124">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scaleToFitPaper="1"/>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4" autoAdjust="0"/>
    <p:restoredTop sz="95807" autoAdjust="0"/>
  </p:normalViewPr>
  <p:slideViewPr>
    <p:cSldViewPr snapToObjects="1">
      <p:cViewPr varScale="1">
        <p:scale>
          <a:sx n="111" d="100"/>
          <a:sy n="111" d="100"/>
        </p:scale>
        <p:origin x="2120" y="208"/>
      </p:cViewPr>
      <p:guideLst>
        <p:guide orient="horz" pos="2256"/>
        <p:guide pos="3936"/>
      </p:guideLst>
    </p:cSldViewPr>
  </p:slideViewPr>
  <p:outlineViewPr>
    <p:cViewPr>
      <p:scale>
        <a:sx n="33" d="100"/>
        <a:sy n="33" d="100"/>
      </p:scale>
      <p:origin x="0" y="-7344"/>
    </p:cViewPr>
  </p:outlineViewPr>
  <p:notesTextViewPr>
    <p:cViewPr>
      <p:scale>
        <a:sx n="100" d="100"/>
        <a:sy n="100" d="100"/>
      </p:scale>
      <p:origin x="0" y="0"/>
    </p:cViewPr>
  </p:notesTextViewPr>
  <p:sorterViewPr>
    <p:cViewPr>
      <p:scale>
        <a:sx n="1" d="1"/>
        <a:sy n="1" d="1"/>
      </p:scale>
      <p:origin x="0" y="34528"/>
    </p:cViewPr>
  </p:sorterViewPr>
  <p:notesViewPr>
    <p:cSldViewPr>
      <p:cViewPr>
        <p:scale>
          <a:sx n="75" d="100"/>
          <a:sy n="75" d="100"/>
        </p:scale>
        <p:origin x="-3992" y="536"/>
      </p:cViewPr>
      <p:guideLst>
        <p:guide orient="horz" pos="3124"/>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813" cy="495300"/>
          </a:xfrm>
          <a:prstGeom prst="rect">
            <a:avLst/>
          </a:prstGeom>
        </p:spPr>
        <p:txBody>
          <a:bodyPr vert="horz" lIns="91440" tIns="45720" rIns="91440" bIns="45720" rtlCol="0"/>
          <a:lstStyle>
            <a:lvl1pPr algn="l">
              <a:defRPr sz="1200"/>
            </a:lvl1pPr>
          </a:lstStyle>
          <a:p>
            <a:endParaRPr lang="en-GB" dirty="0">
              <a:latin typeface="Calibri Light" panose="020F0302020204030204" pitchFamily="34" charset="0"/>
            </a:endParaRPr>
          </a:p>
        </p:txBody>
      </p:sp>
      <p:sp>
        <p:nvSpPr>
          <p:cNvPr id="3" name="Date Placeholder 2"/>
          <p:cNvSpPr>
            <a:spLocks noGrp="1"/>
          </p:cNvSpPr>
          <p:nvPr>
            <p:ph type="dt" sz="quarter" idx="1"/>
          </p:nvPr>
        </p:nvSpPr>
        <p:spPr>
          <a:xfrm>
            <a:off x="3848101" y="0"/>
            <a:ext cx="2944813" cy="495300"/>
          </a:xfrm>
          <a:prstGeom prst="rect">
            <a:avLst/>
          </a:prstGeom>
        </p:spPr>
        <p:txBody>
          <a:bodyPr vert="horz" lIns="91440" tIns="45720" rIns="91440" bIns="45720" rtlCol="0"/>
          <a:lstStyle>
            <a:lvl1pPr algn="r">
              <a:defRPr sz="1200"/>
            </a:lvl1pPr>
          </a:lstStyle>
          <a:p>
            <a:fld id="{149F2FED-D825-45FA-A110-D71F12C328BC}" type="datetimeFigureOut">
              <a:rPr lang="en-GB" smtClean="0">
                <a:latin typeface="Calibri Light" panose="020F0302020204030204" pitchFamily="34" charset="0"/>
              </a:rPr>
              <a:t>24/01/2022</a:t>
            </a:fld>
            <a:endParaRPr lang="en-GB" dirty="0">
              <a:latin typeface="Calibri Light" panose="020F0302020204030204" pitchFamily="34" charset="0"/>
            </a:endParaRPr>
          </a:p>
        </p:txBody>
      </p:sp>
      <p:sp>
        <p:nvSpPr>
          <p:cNvPr id="4" name="Footer Placeholder 3"/>
          <p:cNvSpPr>
            <a:spLocks noGrp="1"/>
          </p:cNvSpPr>
          <p:nvPr>
            <p:ph type="ftr" sz="quarter" idx="2"/>
          </p:nvPr>
        </p:nvSpPr>
        <p:spPr>
          <a:xfrm>
            <a:off x="1" y="9421813"/>
            <a:ext cx="2944813" cy="495300"/>
          </a:xfrm>
          <a:prstGeom prst="rect">
            <a:avLst/>
          </a:prstGeom>
        </p:spPr>
        <p:txBody>
          <a:bodyPr vert="horz" lIns="91440" tIns="45720" rIns="91440" bIns="45720" rtlCol="0" anchor="b"/>
          <a:lstStyle>
            <a:lvl1pPr algn="l">
              <a:defRPr sz="1200"/>
            </a:lvl1pPr>
          </a:lstStyle>
          <a:p>
            <a:endParaRPr lang="en-GB" dirty="0">
              <a:latin typeface="Calibri Light" panose="020F0302020204030204" pitchFamily="34" charset="0"/>
            </a:endParaRPr>
          </a:p>
        </p:txBody>
      </p:sp>
      <p:sp>
        <p:nvSpPr>
          <p:cNvPr id="5" name="Slide Number Placeholder 4"/>
          <p:cNvSpPr>
            <a:spLocks noGrp="1"/>
          </p:cNvSpPr>
          <p:nvPr>
            <p:ph type="sldNum" sz="quarter" idx="3"/>
          </p:nvPr>
        </p:nvSpPr>
        <p:spPr>
          <a:xfrm>
            <a:off x="3848101" y="9421813"/>
            <a:ext cx="2944813" cy="495300"/>
          </a:xfrm>
          <a:prstGeom prst="rect">
            <a:avLst/>
          </a:prstGeom>
        </p:spPr>
        <p:txBody>
          <a:bodyPr vert="horz" lIns="91440" tIns="45720" rIns="91440" bIns="45720" rtlCol="0" anchor="b"/>
          <a:lstStyle>
            <a:lvl1pPr algn="r">
              <a:defRPr sz="1200"/>
            </a:lvl1pPr>
          </a:lstStyle>
          <a:p>
            <a:fld id="{674AAEAF-B000-4730-8FBD-EC3EF1E9122B}" type="slidenum">
              <a:rPr lang="en-GB" smtClean="0">
                <a:latin typeface="Calibri Light" panose="020F0302020204030204" pitchFamily="34" charset="0"/>
              </a:rPr>
              <a:t>‹#›</a:t>
            </a:fld>
            <a:endParaRPr lang="en-GB" dirty="0">
              <a:latin typeface="Calibri Light" panose="020F0302020204030204" pitchFamily="34" charset="0"/>
            </a:endParaRPr>
          </a:p>
        </p:txBody>
      </p:sp>
    </p:spTree>
    <p:extLst>
      <p:ext uri="{BB962C8B-B14F-4D97-AF65-F5344CB8AC3E}">
        <p14:creationId xmlns:p14="http://schemas.microsoft.com/office/powerpoint/2010/main" val="806424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4283" cy="495935"/>
          </a:xfrm>
          <a:prstGeom prst="rect">
            <a:avLst/>
          </a:prstGeom>
        </p:spPr>
        <p:txBody>
          <a:bodyPr vert="horz" lIns="91440" tIns="45720" rIns="91440" bIns="45720" rtlCol="0"/>
          <a:lstStyle>
            <a:lvl1pPr algn="l">
              <a:defRPr sz="1200" b="0" i="0">
                <a:latin typeface="Calibri Light" panose="020F0302020204030204" pitchFamily="34" charset="0"/>
              </a:defRPr>
            </a:lvl1pPr>
          </a:lstStyle>
          <a:p>
            <a:endParaRPr lang="en-US" dirty="0"/>
          </a:p>
        </p:txBody>
      </p:sp>
      <p:sp>
        <p:nvSpPr>
          <p:cNvPr id="3" name="Date Placeholder 2"/>
          <p:cNvSpPr>
            <a:spLocks noGrp="1"/>
          </p:cNvSpPr>
          <p:nvPr>
            <p:ph type="dt" idx="1"/>
          </p:nvPr>
        </p:nvSpPr>
        <p:spPr>
          <a:xfrm>
            <a:off x="3848647" y="2"/>
            <a:ext cx="2944283" cy="495935"/>
          </a:xfrm>
          <a:prstGeom prst="rect">
            <a:avLst/>
          </a:prstGeom>
        </p:spPr>
        <p:txBody>
          <a:bodyPr vert="horz" lIns="91440" tIns="45720" rIns="91440" bIns="45720" rtlCol="0"/>
          <a:lstStyle>
            <a:lvl1pPr algn="r">
              <a:defRPr sz="1200" b="0" i="0">
                <a:latin typeface="Calibri Light" panose="020F0302020204030204" pitchFamily="34" charset="0"/>
              </a:defRPr>
            </a:lvl1pPr>
          </a:lstStyle>
          <a:p>
            <a:fld id="{02CA0411-4CCB-43B3-A561-8DDBDA82ECD3}" type="datetimeFigureOut">
              <a:rPr lang="en-US" smtClean="0"/>
              <a:pPr/>
              <a:t>1/24/22</a:t>
            </a:fld>
            <a:endParaRPr lang="en-US" dirty="0"/>
          </a:p>
        </p:txBody>
      </p:sp>
      <p:sp>
        <p:nvSpPr>
          <p:cNvPr id="4" name="Slide Image Placeholder 3"/>
          <p:cNvSpPr>
            <a:spLocks noGrp="1" noRot="1" noChangeAspect="1"/>
          </p:cNvSpPr>
          <p:nvPr>
            <p:ph type="sldImg" idx="2"/>
          </p:nvPr>
        </p:nvSpPr>
        <p:spPr>
          <a:xfrm>
            <a:off x="917575" y="744538"/>
            <a:ext cx="4959350" cy="371951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452" y="4711383"/>
            <a:ext cx="5662083" cy="47940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 y="9421046"/>
            <a:ext cx="2944283" cy="495935"/>
          </a:xfrm>
          <a:prstGeom prst="rect">
            <a:avLst/>
          </a:prstGeom>
        </p:spPr>
        <p:txBody>
          <a:bodyPr vert="horz" lIns="91440" tIns="45720" rIns="91440" bIns="45720" rtlCol="0" anchor="b"/>
          <a:lstStyle>
            <a:lvl1pPr algn="l">
              <a:defRPr sz="1200" b="0" i="0">
                <a:latin typeface="Calibri Light" panose="020F0302020204030204" pitchFamily="34" charset="0"/>
              </a:defRPr>
            </a:lvl1pPr>
          </a:lstStyle>
          <a:p>
            <a:endParaRPr lang="en-US" dirty="0"/>
          </a:p>
        </p:txBody>
      </p:sp>
      <p:sp>
        <p:nvSpPr>
          <p:cNvPr id="7" name="Slide Number Placeholder 6"/>
          <p:cNvSpPr>
            <a:spLocks noGrp="1"/>
          </p:cNvSpPr>
          <p:nvPr>
            <p:ph type="sldNum" sz="quarter" idx="5"/>
          </p:nvPr>
        </p:nvSpPr>
        <p:spPr>
          <a:xfrm>
            <a:off x="3848647" y="9421046"/>
            <a:ext cx="2944283" cy="495935"/>
          </a:xfrm>
          <a:prstGeom prst="rect">
            <a:avLst/>
          </a:prstGeom>
        </p:spPr>
        <p:txBody>
          <a:bodyPr vert="horz" lIns="91440" tIns="45720" rIns="91440" bIns="45720" rtlCol="0" anchor="b"/>
          <a:lstStyle>
            <a:lvl1pPr algn="r">
              <a:defRPr sz="1200" b="0" i="0">
                <a:latin typeface="Calibri Light" panose="020F0302020204030204" pitchFamily="34" charset="0"/>
              </a:defRPr>
            </a:lvl1pPr>
          </a:lstStyle>
          <a:p>
            <a:fld id="{CF2FC05A-FEBB-48DC-87F0-C7173401502B}" type="slidenum">
              <a:rPr lang="en-US" smtClean="0"/>
              <a:pPr/>
              <a:t>‹#›</a:t>
            </a:fld>
            <a:endParaRPr lang="en-US" dirty="0"/>
          </a:p>
        </p:txBody>
      </p:sp>
    </p:spTree>
    <p:extLst>
      <p:ext uri="{BB962C8B-B14F-4D97-AF65-F5344CB8AC3E}">
        <p14:creationId xmlns:p14="http://schemas.microsoft.com/office/powerpoint/2010/main" val="533985843"/>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defRPr sz="1400" b="0" i="0" kern="1200">
        <a:solidFill>
          <a:schemeClr val="tx1"/>
        </a:solidFill>
        <a:latin typeface="Calibri Light" panose="020F0302020204030204" pitchFamily="34" charset="0"/>
        <a:ea typeface="+mn-ea"/>
        <a:cs typeface="+mn-cs"/>
      </a:defRPr>
    </a:lvl1pPr>
    <a:lvl2pPr marL="457200" algn="l" defTabSz="914400" rtl="0" eaLnBrk="1" latinLnBrk="0" hangingPunct="1">
      <a:lnSpc>
        <a:spcPct val="120000"/>
      </a:lnSpc>
      <a:defRPr sz="1400" b="0" i="0" kern="1200">
        <a:solidFill>
          <a:schemeClr val="tx1"/>
        </a:solidFill>
        <a:latin typeface="Calibri Light" panose="020F0302020204030204" pitchFamily="34" charset="0"/>
        <a:ea typeface="+mn-ea"/>
        <a:cs typeface="+mn-cs"/>
      </a:defRPr>
    </a:lvl2pPr>
    <a:lvl3pPr marL="914400" algn="l" defTabSz="914400" rtl="0" eaLnBrk="1" latinLnBrk="0" hangingPunct="1">
      <a:lnSpc>
        <a:spcPct val="120000"/>
      </a:lnSpc>
      <a:defRPr sz="1400" b="0" i="0" kern="1200">
        <a:solidFill>
          <a:schemeClr val="tx1"/>
        </a:solidFill>
        <a:latin typeface="Calibri Light" panose="020F0302020204030204" pitchFamily="34" charset="0"/>
        <a:ea typeface="+mn-ea"/>
        <a:cs typeface="+mn-cs"/>
      </a:defRPr>
    </a:lvl3pPr>
    <a:lvl4pPr marL="1371600" algn="l" defTabSz="914400" rtl="0" eaLnBrk="1" latinLnBrk="0" hangingPunct="1">
      <a:lnSpc>
        <a:spcPct val="120000"/>
      </a:lnSpc>
      <a:defRPr sz="1400" b="0" i="0" kern="1200">
        <a:solidFill>
          <a:schemeClr val="tx1"/>
        </a:solidFill>
        <a:latin typeface="Calibri Light" panose="020F0302020204030204" pitchFamily="34" charset="0"/>
        <a:ea typeface="+mn-ea"/>
        <a:cs typeface="+mn-cs"/>
      </a:defRPr>
    </a:lvl4pPr>
    <a:lvl5pPr marL="1828800" algn="l" defTabSz="914400" rtl="0" eaLnBrk="1" latinLnBrk="0" hangingPunct="1">
      <a:lnSpc>
        <a:spcPct val="120000"/>
      </a:lnSpc>
      <a:defRPr sz="1400" b="0" i="0" kern="1200">
        <a:solidFill>
          <a:schemeClr val="tx1"/>
        </a:solidFill>
        <a:latin typeface="Calibri Light" panose="020F03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CF2FC05A-FEBB-48DC-87F0-C7173401502B}" type="slidenum">
              <a:rPr lang="en-US" smtClean="0"/>
              <a:pPr/>
              <a:t>1</a:t>
            </a:fld>
            <a:endParaRPr lang="en-US" dirty="0"/>
          </a:p>
        </p:txBody>
      </p:sp>
    </p:spTree>
    <p:extLst>
      <p:ext uri="{BB962C8B-B14F-4D97-AF65-F5344CB8AC3E}">
        <p14:creationId xmlns:p14="http://schemas.microsoft.com/office/powerpoint/2010/main" val="262227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8DE88152-329D-4188-8204-A0A7909F9BD0}" type="slidenum">
              <a:rPr lang="en-GB"/>
              <a:pPr/>
              <a:t>2</a:t>
            </a:fld>
            <a:endParaRPr lang="en-GB" dirty="0"/>
          </a:p>
        </p:txBody>
      </p:sp>
      <p:sp>
        <p:nvSpPr>
          <p:cNvPr id="6146" name="Rectangle 2"/>
          <p:cNvSpPr txBox="1">
            <a:spLocks noGrp="1" noChangeArrowheads="1"/>
          </p:cNvSpPr>
          <p:nvPr>
            <p:ph type="body"/>
          </p:nvPr>
        </p:nvSpPr>
        <p:spPr bwMode="auto">
          <a:xfrm>
            <a:off x="226483" y="4380760"/>
            <a:ext cx="6417028" cy="5598969"/>
          </a:xfrm>
          <a:prstGeom prst="rect">
            <a:avLst/>
          </a:prstGeom>
          <a:noFill/>
          <a:ln>
            <a:round/>
            <a:headEnd/>
            <a:tailEnd/>
          </a:ln>
        </p:spPr>
        <p:txBody>
          <a:bodyPr wrap="square" anchor="t">
            <a:spAutoFit/>
          </a:bodyPr>
          <a:lstStyle/>
          <a:p>
            <a:pPr>
              <a:lnSpc>
                <a:spcPct val="150000"/>
              </a:lnSpc>
              <a:spcAft>
                <a:spcPts val="400"/>
              </a:spcAft>
              <a:buFont typeface="Arial" pitchFamily="34" charset="0"/>
              <a:buNone/>
            </a:pPr>
            <a:endParaRPr lang="en-US" sz="1100" dirty="0"/>
          </a:p>
        </p:txBody>
      </p:sp>
      <p:sp>
        <p:nvSpPr>
          <p:cNvPr id="5" name="Slide Image Placeholder 4"/>
          <p:cNvSpPr>
            <a:spLocks noGrp="1" noRot="1" noChangeAspect="1"/>
          </p:cNvSpPr>
          <p:nvPr>
            <p:ph type="sldImg"/>
          </p:nvPr>
        </p:nvSpPr>
        <p:spPr>
          <a:xfrm>
            <a:off x="847725" y="412750"/>
            <a:ext cx="4873625" cy="3656013"/>
          </a:xfrm>
        </p:spPr>
      </p:sp>
    </p:spTree>
    <p:extLst>
      <p:ext uri="{BB962C8B-B14F-4D97-AF65-F5344CB8AC3E}">
        <p14:creationId xmlns:p14="http://schemas.microsoft.com/office/powerpoint/2010/main" val="296189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8DE88152-329D-4188-8204-A0A7909F9BD0}" type="slidenum">
              <a:rPr lang="en-GB"/>
              <a:pPr/>
              <a:t>3</a:t>
            </a:fld>
            <a:endParaRPr lang="en-GB" dirty="0"/>
          </a:p>
        </p:txBody>
      </p:sp>
      <p:sp>
        <p:nvSpPr>
          <p:cNvPr id="6146" name="Rectangle 2"/>
          <p:cNvSpPr txBox="1">
            <a:spLocks noGrp="1" noChangeArrowheads="1"/>
          </p:cNvSpPr>
          <p:nvPr>
            <p:ph type="body"/>
          </p:nvPr>
        </p:nvSpPr>
        <p:spPr bwMode="auto">
          <a:xfrm>
            <a:off x="226483" y="4380760"/>
            <a:ext cx="6417028" cy="5598969"/>
          </a:xfrm>
          <a:prstGeom prst="rect">
            <a:avLst/>
          </a:prstGeom>
          <a:noFill/>
          <a:ln>
            <a:round/>
            <a:headEnd/>
            <a:tailEnd/>
          </a:ln>
        </p:spPr>
        <p:txBody>
          <a:bodyPr wrap="square" anchor="t">
            <a:spAutoFit/>
          </a:bodyPr>
          <a:lstStyle/>
          <a:p>
            <a:pPr>
              <a:lnSpc>
                <a:spcPct val="150000"/>
              </a:lnSpc>
              <a:spcAft>
                <a:spcPts val="400"/>
              </a:spcAft>
              <a:buFont typeface="Arial" pitchFamily="34" charset="0"/>
              <a:buNone/>
            </a:pPr>
            <a:endParaRPr lang="en-US" sz="1100" dirty="0"/>
          </a:p>
        </p:txBody>
      </p:sp>
      <p:sp>
        <p:nvSpPr>
          <p:cNvPr id="5" name="Slide Image Placeholder 4"/>
          <p:cNvSpPr>
            <a:spLocks noGrp="1" noRot="1" noChangeAspect="1"/>
          </p:cNvSpPr>
          <p:nvPr>
            <p:ph type="sldImg"/>
          </p:nvPr>
        </p:nvSpPr>
        <p:spPr>
          <a:xfrm>
            <a:off x="847725" y="412750"/>
            <a:ext cx="4873625" cy="3656013"/>
          </a:xfrm>
        </p:spPr>
      </p:sp>
    </p:spTree>
    <p:extLst>
      <p:ext uri="{BB962C8B-B14F-4D97-AF65-F5344CB8AC3E}">
        <p14:creationId xmlns:p14="http://schemas.microsoft.com/office/powerpoint/2010/main" val="3447807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8DE88152-329D-4188-8204-A0A7909F9BD0}" type="slidenum">
              <a:rPr lang="en-GB"/>
              <a:pPr/>
              <a:t>4</a:t>
            </a:fld>
            <a:endParaRPr lang="en-GB" dirty="0"/>
          </a:p>
        </p:txBody>
      </p:sp>
      <p:sp>
        <p:nvSpPr>
          <p:cNvPr id="6146" name="Rectangle 2"/>
          <p:cNvSpPr txBox="1">
            <a:spLocks noGrp="1" noChangeArrowheads="1"/>
          </p:cNvSpPr>
          <p:nvPr>
            <p:ph type="body"/>
          </p:nvPr>
        </p:nvSpPr>
        <p:spPr bwMode="auto">
          <a:xfrm>
            <a:off x="226483" y="4380760"/>
            <a:ext cx="6417028" cy="5598969"/>
          </a:xfrm>
          <a:prstGeom prst="rect">
            <a:avLst/>
          </a:prstGeom>
          <a:noFill/>
          <a:ln>
            <a:round/>
            <a:headEnd/>
            <a:tailEnd/>
          </a:ln>
        </p:spPr>
        <p:txBody>
          <a:bodyPr wrap="square" anchor="t">
            <a:spAutoFit/>
          </a:bodyPr>
          <a:lstStyle/>
          <a:p>
            <a:pPr>
              <a:lnSpc>
                <a:spcPct val="150000"/>
              </a:lnSpc>
              <a:spcAft>
                <a:spcPts val="400"/>
              </a:spcAft>
              <a:buFont typeface="Arial" pitchFamily="34" charset="0"/>
              <a:buNone/>
            </a:pPr>
            <a:endParaRPr lang="en-US" sz="1100" dirty="0"/>
          </a:p>
        </p:txBody>
      </p:sp>
      <p:sp>
        <p:nvSpPr>
          <p:cNvPr id="5" name="Slide Image Placeholder 4"/>
          <p:cNvSpPr>
            <a:spLocks noGrp="1" noRot="1" noChangeAspect="1"/>
          </p:cNvSpPr>
          <p:nvPr>
            <p:ph type="sldImg"/>
          </p:nvPr>
        </p:nvSpPr>
        <p:spPr>
          <a:xfrm>
            <a:off x="847725" y="412750"/>
            <a:ext cx="4873625" cy="3656013"/>
          </a:xfrm>
        </p:spPr>
      </p:sp>
    </p:spTree>
    <p:extLst>
      <p:ext uri="{BB962C8B-B14F-4D97-AF65-F5344CB8AC3E}">
        <p14:creationId xmlns:p14="http://schemas.microsoft.com/office/powerpoint/2010/main" val="3908065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8DE88152-329D-4188-8204-A0A7909F9BD0}" type="slidenum">
              <a:rPr lang="en-GB"/>
              <a:pPr/>
              <a:t>5</a:t>
            </a:fld>
            <a:endParaRPr lang="en-GB" dirty="0"/>
          </a:p>
        </p:txBody>
      </p:sp>
      <p:sp>
        <p:nvSpPr>
          <p:cNvPr id="6146" name="Rectangle 2"/>
          <p:cNvSpPr txBox="1">
            <a:spLocks noGrp="1" noChangeArrowheads="1"/>
          </p:cNvSpPr>
          <p:nvPr>
            <p:ph type="body"/>
          </p:nvPr>
        </p:nvSpPr>
        <p:spPr bwMode="auto">
          <a:xfrm>
            <a:off x="226483" y="4380760"/>
            <a:ext cx="6417028" cy="5598969"/>
          </a:xfrm>
          <a:prstGeom prst="rect">
            <a:avLst/>
          </a:prstGeom>
          <a:noFill/>
          <a:ln>
            <a:round/>
            <a:headEnd/>
            <a:tailEnd/>
          </a:ln>
        </p:spPr>
        <p:txBody>
          <a:bodyPr wrap="square" anchor="t">
            <a:spAutoFit/>
          </a:bodyPr>
          <a:lstStyle/>
          <a:p>
            <a:pPr>
              <a:lnSpc>
                <a:spcPct val="150000"/>
              </a:lnSpc>
              <a:spcAft>
                <a:spcPts val="400"/>
              </a:spcAft>
              <a:buFont typeface="Arial" pitchFamily="34" charset="0"/>
              <a:buNone/>
            </a:pPr>
            <a:endParaRPr lang="en-US" sz="1100" dirty="0"/>
          </a:p>
        </p:txBody>
      </p:sp>
      <p:sp>
        <p:nvSpPr>
          <p:cNvPr id="5" name="Slide Image Placeholder 4"/>
          <p:cNvSpPr>
            <a:spLocks noGrp="1" noRot="1" noChangeAspect="1"/>
          </p:cNvSpPr>
          <p:nvPr>
            <p:ph type="sldImg"/>
          </p:nvPr>
        </p:nvSpPr>
        <p:spPr>
          <a:xfrm>
            <a:off x="847725" y="412750"/>
            <a:ext cx="4873625" cy="3656013"/>
          </a:xfrm>
        </p:spPr>
      </p:sp>
    </p:spTree>
    <p:extLst>
      <p:ext uri="{BB962C8B-B14F-4D97-AF65-F5344CB8AC3E}">
        <p14:creationId xmlns:p14="http://schemas.microsoft.com/office/powerpoint/2010/main" val="420352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8DE88152-329D-4188-8204-A0A7909F9BD0}" type="slidenum">
              <a:rPr lang="en-GB"/>
              <a:pPr/>
              <a:t>6</a:t>
            </a:fld>
            <a:endParaRPr lang="en-GB" dirty="0"/>
          </a:p>
        </p:txBody>
      </p:sp>
      <p:sp>
        <p:nvSpPr>
          <p:cNvPr id="6146" name="Rectangle 2"/>
          <p:cNvSpPr txBox="1">
            <a:spLocks noGrp="1" noChangeArrowheads="1"/>
          </p:cNvSpPr>
          <p:nvPr>
            <p:ph type="body"/>
          </p:nvPr>
        </p:nvSpPr>
        <p:spPr bwMode="auto">
          <a:xfrm>
            <a:off x="226483" y="4380760"/>
            <a:ext cx="6417028" cy="5598969"/>
          </a:xfrm>
          <a:prstGeom prst="rect">
            <a:avLst/>
          </a:prstGeom>
          <a:noFill/>
          <a:ln>
            <a:round/>
            <a:headEnd/>
            <a:tailEnd/>
          </a:ln>
        </p:spPr>
        <p:txBody>
          <a:bodyPr wrap="square" anchor="t">
            <a:spAutoFit/>
          </a:bodyPr>
          <a:lstStyle/>
          <a:p>
            <a:pPr>
              <a:lnSpc>
                <a:spcPct val="150000"/>
              </a:lnSpc>
              <a:spcAft>
                <a:spcPts val="400"/>
              </a:spcAft>
              <a:buFont typeface="Arial" pitchFamily="34" charset="0"/>
              <a:buNone/>
            </a:pPr>
            <a:endParaRPr lang="en-US" sz="1100" dirty="0"/>
          </a:p>
        </p:txBody>
      </p:sp>
      <p:sp>
        <p:nvSpPr>
          <p:cNvPr id="5" name="Slide Image Placeholder 4"/>
          <p:cNvSpPr>
            <a:spLocks noGrp="1" noRot="1" noChangeAspect="1"/>
          </p:cNvSpPr>
          <p:nvPr>
            <p:ph type="sldImg"/>
          </p:nvPr>
        </p:nvSpPr>
        <p:spPr>
          <a:xfrm>
            <a:off x="847725" y="412750"/>
            <a:ext cx="4873625" cy="3656013"/>
          </a:xfrm>
        </p:spPr>
      </p:sp>
    </p:spTree>
    <p:extLst>
      <p:ext uri="{BB962C8B-B14F-4D97-AF65-F5344CB8AC3E}">
        <p14:creationId xmlns:p14="http://schemas.microsoft.com/office/powerpoint/2010/main" val="127878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8DE88152-329D-4188-8204-A0A7909F9BD0}" type="slidenum">
              <a:rPr lang="en-GB"/>
              <a:pPr/>
              <a:t>7</a:t>
            </a:fld>
            <a:endParaRPr lang="en-GB" dirty="0"/>
          </a:p>
        </p:txBody>
      </p:sp>
      <p:sp>
        <p:nvSpPr>
          <p:cNvPr id="6146" name="Rectangle 2"/>
          <p:cNvSpPr txBox="1">
            <a:spLocks noGrp="1" noChangeArrowheads="1"/>
          </p:cNvSpPr>
          <p:nvPr>
            <p:ph type="body"/>
          </p:nvPr>
        </p:nvSpPr>
        <p:spPr bwMode="auto">
          <a:xfrm>
            <a:off x="226483" y="4380760"/>
            <a:ext cx="6417028" cy="5598969"/>
          </a:xfrm>
          <a:prstGeom prst="rect">
            <a:avLst/>
          </a:prstGeom>
          <a:noFill/>
          <a:ln>
            <a:round/>
            <a:headEnd/>
            <a:tailEnd/>
          </a:ln>
        </p:spPr>
        <p:txBody>
          <a:bodyPr wrap="square" anchor="t">
            <a:spAutoFit/>
          </a:bodyPr>
          <a:lstStyle/>
          <a:p>
            <a:pPr>
              <a:lnSpc>
                <a:spcPct val="150000"/>
              </a:lnSpc>
              <a:spcAft>
                <a:spcPts val="400"/>
              </a:spcAft>
              <a:buFont typeface="Arial" pitchFamily="34" charset="0"/>
              <a:buNone/>
            </a:pPr>
            <a:endParaRPr lang="en-US" sz="1100" dirty="0"/>
          </a:p>
        </p:txBody>
      </p:sp>
      <p:sp>
        <p:nvSpPr>
          <p:cNvPr id="5" name="Slide Image Placeholder 4"/>
          <p:cNvSpPr>
            <a:spLocks noGrp="1" noRot="1" noChangeAspect="1"/>
          </p:cNvSpPr>
          <p:nvPr>
            <p:ph type="sldImg"/>
          </p:nvPr>
        </p:nvSpPr>
        <p:spPr>
          <a:xfrm>
            <a:off x="847725" y="412750"/>
            <a:ext cx="4873625" cy="3656013"/>
          </a:xfrm>
        </p:spPr>
      </p:sp>
    </p:spTree>
    <p:extLst>
      <p:ext uri="{BB962C8B-B14F-4D97-AF65-F5344CB8AC3E}">
        <p14:creationId xmlns:p14="http://schemas.microsoft.com/office/powerpoint/2010/main" val="312418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8DE88152-329D-4188-8204-A0A7909F9BD0}" type="slidenum">
              <a:rPr lang="en-GB"/>
              <a:pPr/>
              <a:t>8</a:t>
            </a:fld>
            <a:endParaRPr lang="en-GB" dirty="0"/>
          </a:p>
        </p:txBody>
      </p:sp>
      <p:sp>
        <p:nvSpPr>
          <p:cNvPr id="6146" name="Rectangle 2"/>
          <p:cNvSpPr txBox="1">
            <a:spLocks noGrp="1" noChangeArrowheads="1"/>
          </p:cNvSpPr>
          <p:nvPr>
            <p:ph type="body"/>
          </p:nvPr>
        </p:nvSpPr>
        <p:spPr bwMode="auto">
          <a:xfrm>
            <a:off x="226483" y="4380760"/>
            <a:ext cx="6417028" cy="5598969"/>
          </a:xfrm>
          <a:prstGeom prst="rect">
            <a:avLst/>
          </a:prstGeom>
          <a:noFill/>
          <a:ln>
            <a:round/>
            <a:headEnd/>
            <a:tailEnd/>
          </a:ln>
        </p:spPr>
        <p:txBody>
          <a:bodyPr wrap="square" anchor="t">
            <a:spAutoFit/>
          </a:bodyPr>
          <a:lstStyle/>
          <a:p>
            <a:pPr>
              <a:lnSpc>
                <a:spcPct val="150000"/>
              </a:lnSpc>
              <a:spcAft>
                <a:spcPts val="400"/>
              </a:spcAft>
              <a:buFont typeface="Arial" pitchFamily="34" charset="0"/>
              <a:buNone/>
            </a:pPr>
            <a:endParaRPr lang="en-US" sz="1100" dirty="0"/>
          </a:p>
        </p:txBody>
      </p:sp>
      <p:sp>
        <p:nvSpPr>
          <p:cNvPr id="5" name="Slide Image Placeholder 4"/>
          <p:cNvSpPr>
            <a:spLocks noGrp="1" noRot="1" noChangeAspect="1"/>
          </p:cNvSpPr>
          <p:nvPr>
            <p:ph type="sldImg"/>
          </p:nvPr>
        </p:nvSpPr>
        <p:spPr>
          <a:xfrm>
            <a:off x="847725" y="412750"/>
            <a:ext cx="4873625" cy="3656013"/>
          </a:xfrm>
        </p:spPr>
      </p:sp>
    </p:spTree>
    <p:extLst>
      <p:ext uri="{BB962C8B-B14F-4D97-AF65-F5344CB8AC3E}">
        <p14:creationId xmlns:p14="http://schemas.microsoft.com/office/powerpoint/2010/main" val="3147902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8DE88152-329D-4188-8204-A0A7909F9BD0}" type="slidenum">
              <a:rPr lang="en-GB"/>
              <a:pPr/>
              <a:t>9</a:t>
            </a:fld>
            <a:endParaRPr lang="en-GB" dirty="0"/>
          </a:p>
        </p:txBody>
      </p:sp>
      <p:sp>
        <p:nvSpPr>
          <p:cNvPr id="6146" name="Rectangle 2"/>
          <p:cNvSpPr txBox="1">
            <a:spLocks noGrp="1" noChangeArrowheads="1"/>
          </p:cNvSpPr>
          <p:nvPr>
            <p:ph type="body"/>
          </p:nvPr>
        </p:nvSpPr>
        <p:spPr bwMode="auto">
          <a:xfrm>
            <a:off x="226483" y="4380760"/>
            <a:ext cx="6417028" cy="5598969"/>
          </a:xfrm>
          <a:prstGeom prst="rect">
            <a:avLst/>
          </a:prstGeom>
          <a:noFill/>
          <a:ln>
            <a:round/>
            <a:headEnd/>
            <a:tailEnd/>
          </a:ln>
        </p:spPr>
        <p:txBody>
          <a:bodyPr wrap="square" anchor="t">
            <a:spAutoFit/>
          </a:bodyPr>
          <a:lstStyle/>
          <a:p>
            <a:pPr>
              <a:lnSpc>
                <a:spcPct val="150000"/>
              </a:lnSpc>
              <a:spcAft>
                <a:spcPts val="400"/>
              </a:spcAft>
              <a:buFont typeface="Arial" pitchFamily="34" charset="0"/>
              <a:buNone/>
            </a:pPr>
            <a:endParaRPr lang="en-US" sz="1100" dirty="0"/>
          </a:p>
        </p:txBody>
      </p:sp>
      <p:sp>
        <p:nvSpPr>
          <p:cNvPr id="5" name="Slide Image Placeholder 4"/>
          <p:cNvSpPr>
            <a:spLocks noGrp="1" noRot="1" noChangeAspect="1"/>
          </p:cNvSpPr>
          <p:nvPr>
            <p:ph type="sldImg"/>
          </p:nvPr>
        </p:nvSpPr>
        <p:spPr>
          <a:xfrm>
            <a:off x="847725" y="412750"/>
            <a:ext cx="4873625" cy="3656013"/>
          </a:xfrm>
        </p:spPr>
      </p:sp>
    </p:spTree>
    <p:extLst>
      <p:ext uri="{BB962C8B-B14F-4D97-AF65-F5344CB8AC3E}">
        <p14:creationId xmlns:p14="http://schemas.microsoft.com/office/powerpoint/2010/main" val="1665034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533400"/>
            <a:ext cx="9144000" cy="762000"/>
          </a:xfrm>
          <a:prstGeom prst="rect">
            <a:avLst/>
          </a:prstGeom>
        </p:spPr>
        <p:txBody>
          <a:bodyPr/>
          <a:lstStyle>
            <a:lvl1pPr>
              <a:defRPr b="0" i="0">
                <a:latin typeface="Calibri Light" panose="020F0302020204030204" pitchFamily="34" charset="0"/>
              </a:defRPr>
            </a:lvl1pPr>
          </a:lstStyle>
          <a:p>
            <a:r>
              <a:rPr lang="en-US" dirty="0"/>
              <a:t>Here is the title</a:t>
            </a:r>
          </a:p>
        </p:txBody>
      </p:sp>
      <p:sp>
        <p:nvSpPr>
          <p:cNvPr id="3" name="Content Placeholder 2"/>
          <p:cNvSpPr>
            <a:spLocks noGrp="1"/>
          </p:cNvSpPr>
          <p:nvPr>
            <p:ph idx="1" hasCustomPrompt="1"/>
          </p:nvPr>
        </p:nvSpPr>
        <p:spPr>
          <a:xfrm>
            <a:off x="0" y="1295400"/>
            <a:ext cx="9144000" cy="5562600"/>
          </a:xfrm>
        </p:spPr>
        <p:txBody>
          <a:bodyPr>
            <a:normAutofit/>
          </a:bodyPr>
          <a:lstStyle>
            <a:lvl2pPr marL="354013" indent="-285750">
              <a:lnSpc>
                <a:spcPct val="110000"/>
              </a:lnSpc>
              <a:spcBef>
                <a:spcPts val="0"/>
              </a:spcBef>
              <a:spcAft>
                <a:spcPts val="1200"/>
              </a:spcAft>
              <a:buClr>
                <a:srgbClr val="C00000"/>
              </a:buClr>
              <a:buFont typeface="Lucida Grande"/>
              <a:buChar char="-"/>
              <a:defRPr sz="3200"/>
            </a:lvl2pPr>
            <a:lvl3pPr marL="354013" indent="-285750">
              <a:lnSpc>
                <a:spcPct val="110000"/>
              </a:lnSpc>
              <a:spcBef>
                <a:spcPts val="0"/>
              </a:spcBef>
              <a:spcAft>
                <a:spcPts val="1200"/>
              </a:spcAft>
              <a:buClr>
                <a:srgbClr val="C00000"/>
              </a:buClr>
              <a:buFont typeface="Lucida Grande"/>
              <a:buChar char="-"/>
              <a:defRPr sz="2800"/>
            </a:lvl3pPr>
            <a:lvl4pPr marL="354013" indent="-285750">
              <a:lnSpc>
                <a:spcPct val="110000"/>
              </a:lnSpc>
              <a:spcBef>
                <a:spcPts val="0"/>
              </a:spcBef>
              <a:spcAft>
                <a:spcPts val="1200"/>
              </a:spcAft>
              <a:buClr>
                <a:srgbClr val="C00000"/>
              </a:buClr>
              <a:buFont typeface="Lucida Grande"/>
              <a:buChar char="-"/>
              <a:defRPr sz="2400"/>
            </a:lvl4pPr>
            <a:lvl5pPr marL="354013" indent="-285750">
              <a:lnSpc>
                <a:spcPct val="110000"/>
              </a:lnSpc>
              <a:spcBef>
                <a:spcPts val="0"/>
              </a:spcBef>
              <a:spcAft>
                <a:spcPts val="1200"/>
              </a:spcAft>
              <a:buClr>
                <a:srgbClr val="C00000"/>
              </a:buClr>
              <a:buFont typeface="Lucida Grande"/>
              <a:buChar char="-"/>
              <a:defRPr sz="2400"/>
            </a:lvl5p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919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b="0" i="0">
                <a:latin typeface="Calibri Light" panose="020F03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b="0" i="0">
                <a:latin typeface="Calibri Light" panose="020F0302020204030204" pitchFamily="34" charset="0"/>
              </a:defRPr>
            </a:lvl1pPr>
          </a:lstStyle>
          <a:p>
            <a:fld id="{3E1423A1-DC0D-2948-AEC1-CC7C1B77DC3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3511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295400"/>
            <a:ext cx="7772400" cy="1362075"/>
          </a:xfrm>
          <a:prstGeom prst="rect">
            <a:avLst/>
          </a:prstGeom>
        </p:spPr>
        <p:txBody>
          <a:bodyPr anchor="t"/>
          <a:lstStyle>
            <a:lvl1pPr algn="ctr">
              <a:defRPr sz="4400" b="0" i="0" cap="none" baseline="0">
                <a:latin typeface="Calibri Light" panose="020F0302020204030204" pitchFamily="34" charset="0"/>
              </a:defRPr>
            </a:lvl1pPr>
          </a:lstStyle>
          <a:p>
            <a:r>
              <a:rPr lang="en-US" dirty="0"/>
              <a:t>Master Slide Title Page</a:t>
            </a:r>
          </a:p>
        </p:txBody>
      </p:sp>
      <p:sp>
        <p:nvSpPr>
          <p:cNvPr id="3" name="Text Placeholder 2"/>
          <p:cNvSpPr>
            <a:spLocks noGrp="1"/>
          </p:cNvSpPr>
          <p:nvPr>
            <p:ph type="body" idx="1" hasCustomPrompt="1"/>
          </p:nvPr>
        </p:nvSpPr>
        <p:spPr>
          <a:xfrm>
            <a:off x="722313" y="2906713"/>
            <a:ext cx="7772400" cy="750887"/>
          </a:xfrm>
        </p:spPr>
        <p:txBody>
          <a:bodyPr anchor="t">
            <a:noAutofit/>
          </a:bodyPr>
          <a:lstStyle>
            <a:lvl1pPr marL="0" indent="0">
              <a:buNone/>
              <a:defRPr sz="4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And here is the subtitle</a:t>
            </a:r>
          </a:p>
        </p:txBody>
      </p:sp>
      <p:sp>
        <p:nvSpPr>
          <p:cNvPr id="7" name="Text Placeholder 2"/>
          <p:cNvSpPr>
            <a:spLocks noGrp="1"/>
          </p:cNvSpPr>
          <p:nvPr>
            <p:ph type="body" idx="10" hasCustomPrompt="1"/>
          </p:nvPr>
        </p:nvSpPr>
        <p:spPr>
          <a:xfrm>
            <a:off x="685800" y="5410200"/>
            <a:ext cx="7772400" cy="750887"/>
          </a:xfrm>
        </p:spPr>
        <p:txBody>
          <a:bodyPr anchor="t">
            <a:normAutofit/>
          </a:bodyPr>
          <a:lstStyle>
            <a:lvl1pPr marL="0" indent="0">
              <a:buNone/>
              <a:defRPr sz="32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Dr. Speaker</a:t>
            </a:r>
          </a:p>
        </p:txBody>
      </p:sp>
    </p:spTree>
    <p:extLst>
      <p:ext uri="{BB962C8B-B14F-4D97-AF65-F5344CB8AC3E}">
        <p14:creationId xmlns:p14="http://schemas.microsoft.com/office/powerpoint/2010/main" val="157212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b="0" i="0">
                <a:latin typeface="Calibri Light" panose="020F03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b="0" i="0">
                <a:latin typeface="Calibri Light" panose="020F0302020204030204" pitchFamily="34" charset="0"/>
              </a:defRPr>
            </a:lvl1pPr>
          </a:lstStyle>
          <a:p>
            <a:fld id="{3E1423A1-DC0D-2948-AEC1-CC7C1B77DC3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683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b="0" i="0">
                <a:latin typeface="Calibri Light" panose="020F03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b="0" i="0">
                <a:latin typeface="Calibri Light" panose="020F0302020204030204" pitchFamily="34" charset="0"/>
              </a:defRPr>
            </a:lvl1pPr>
          </a:lstStyle>
          <a:p>
            <a:fld id="{3E1423A1-DC0D-2948-AEC1-CC7C1B77DC3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1180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b="0" i="0">
                <a:latin typeface="Calibri Light" panose="020F0302020204030204"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b="0" i="0">
                <a:latin typeface="Calibri Light" panose="020F0302020204030204" pitchFamily="34" charset="0"/>
              </a:defRPr>
            </a:lvl1pPr>
          </a:lstStyle>
          <a:p>
            <a:fld id="{3E1423A1-DC0D-2948-AEC1-CC7C1B77DC3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46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b="0" i="0">
                <a:latin typeface="Calibri Light" panose="020F0302020204030204" pitchFamily="34" charset="0"/>
              </a:defRPr>
            </a:lvl1pPr>
          </a:lstStyle>
          <a:p>
            <a:fld id="{3E1423A1-DC0D-2948-AEC1-CC7C1B77DC3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7613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0" i="0">
                <a:latin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b="0" i="0">
                <a:latin typeface="Calibri Light" panose="020F0302020204030204" pitchFamily="34" charset="0"/>
              </a:defRPr>
            </a:lvl1pPr>
          </a:lstStyle>
          <a:p>
            <a:fld id="{3E1423A1-DC0D-2948-AEC1-CC7C1B77DC3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92651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0" i="0">
                <a:latin typeface="Calibri Light" panose="020F0302020204030204"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b="0" i="0">
                <a:latin typeface="Calibri Light" panose="020F0302020204030204" pitchFamily="34" charset="0"/>
              </a:defRPr>
            </a:lvl1pPr>
          </a:lstStyle>
          <a:p>
            <a:fld id="{3E1423A1-DC0D-2948-AEC1-CC7C1B77DC3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3750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b="0" i="0">
                <a:latin typeface="Calibri Light" panose="020F03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b="0" i="0">
                <a:latin typeface="Calibri Light" panose="020F0302020204030204" pitchFamily="34" charset="0"/>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b="0" i="0">
                <a:latin typeface="Calibri Light" panose="020F0302020204030204" pitchFamily="34" charset="0"/>
              </a:defRPr>
            </a:lvl1pPr>
          </a:lstStyle>
          <a:p>
            <a:fld id="{3E1423A1-DC0D-2948-AEC1-CC7C1B77DC3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0239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14400"/>
            <a:ext cx="8991600" cy="5791200"/>
          </a:xfrm>
          <a:prstGeom prst="rect">
            <a:avLst/>
          </a:prstGeom>
        </p:spPr>
        <p:txBody>
          <a:bodyPr vert="horz" lIns="91440" tIns="45720" rIns="91440" bIns="45720" rtlCol="0">
            <a:normAutofit/>
          </a:bodyPr>
          <a:lstStyle/>
          <a:p>
            <a:pPr lvl="0"/>
            <a:r>
              <a:rPr lang="en-US" dirty="0"/>
              <a:t>Click to edit Master text styles</a:t>
            </a:r>
          </a:p>
          <a:p>
            <a:pPr lvl="0"/>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1"/>
            <a:r>
              <a:rPr lang="en-US" dirty="0"/>
              <a:t>Second level</a:t>
            </a:r>
          </a:p>
        </p:txBody>
      </p:sp>
      <p:pic>
        <p:nvPicPr>
          <p:cNvPr id="8" name="Picture 7"/>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1617" y="6393594"/>
            <a:ext cx="9144000" cy="464406"/>
          </a:xfrm>
          <a:prstGeom prst="rect">
            <a:avLst/>
          </a:prstGeom>
        </p:spPr>
      </p:pic>
      <p:pic>
        <p:nvPicPr>
          <p:cNvPr id="5" name="Picture 4"/>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0" y="0"/>
            <a:ext cx="2009223" cy="1041400"/>
          </a:xfrm>
          <a:prstGeom prst="rect">
            <a:avLst/>
          </a:prstGeom>
        </p:spPr>
      </p:pic>
    </p:spTree>
    <p:extLst>
      <p:ext uri="{BB962C8B-B14F-4D97-AF65-F5344CB8AC3E}">
        <p14:creationId xmlns:p14="http://schemas.microsoft.com/office/powerpoint/2010/main" val="39197926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ctr" defTabSz="457200" rtl="0" eaLnBrk="1" latinLnBrk="0" hangingPunct="1">
        <a:spcBef>
          <a:spcPct val="20000"/>
        </a:spcBef>
        <a:buFont typeface="Arial"/>
        <a:buNone/>
        <a:defRPr sz="3600" b="0" i="0" kern="1200">
          <a:solidFill>
            <a:schemeClr val="tx1"/>
          </a:solidFill>
          <a:latin typeface="Calibri Light" panose="020F0302020204030204" pitchFamily="34" charset="0"/>
          <a:ea typeface="+mn-ea"/>
          <a:cs typeface="+mn-cs"/>
        </a:defRPr>
      </a:lvl1pPr>
      <a:lvl2pPr marL="447675" indent="-447675" algn="l" defTabSz="457200" rtl="0" eaLnBrk="1" latinLnBrk="0" hangingPunct="1">
        <a:lnSpc>
          <a:spcPct val="110000"/>
        </a:lnSpc>
        <a:spcBef>
          <a:spcPts val="0"/>
        </a:spcBef>
        <a:spcAft>
          <a:spcPts val="400"/>
        </a:spcAft>
        <a:buClr>
          <a:srgbClr val="C00000"/>
        </a:buClr>
        <a:buFont typeface="Lucida Grande"/>
        <a:buChar char="-"/>
        <a:defRPr sz="2800" b="0" i="0" kern="1200">
          <a:solidFill>
            <a:schemeClr val="tx1"/>
          </a:solidFill>
          <a:latin typeface="Calibri Light" panose="020F0302020204030204" pitchFamily="34" charset="0"/>
          <a:ea typeface="+mn-ea"/>
          <a:cs typeface="+mn-cs"/>
        </a:defRPr>
      </a:lvl2pPr>
      <a:lvl3pPr marL="447675" indent="-447675" algn="l" defTabSz="457200" rtl="0" eaLnBrk="1" latinLnBrk="0" hangingPunct="1">
        <a:spcBef>
          <a:spcPct val="20000"/>
        </a:spcBef>
        <a:buClr>
          <a:srgbClr val="C00000"/>
        </a:buClr>
        <a:buFont typeface="Lucida Grande"/>
        <a:buChar char="-"/>
        <a:defRPr sz="2400" b="0" i="0" kern="1200">
          <a:solidFill>
            <a:schemeClr val="tx1"/>
          </a:solidFill>
          <a:latin typeface="Calibri Light" panose="020F0302020204030204" pitchFamily="34" charset="0"/>
          <a:ea typeface="+mn-ea"/>
          <a:cs typeface="+mn-cs"/>
        </a:defRPr>
      </a:lvl3pPr>
      <a:lvl4pPr marL="447675" indent="-447675" algn="l" defTabSz="457200" rtl="0" eaLnBrk="1" latinLnBrk="0" hangingPunct="1">
        <a:spcBef>
          <a:spcPct val="20000"/>
        </a:spcBef>
        <a:buClr>
          <a:srgbClr val="C00000"/>
        </a:buClr>
        <a:buFont typeface="Lucida Grande"/>
        <a:buChar char="-"/>
        <a:defRPr sz="2000" b="0" i="0" kern="1200">
          <a:solidFill>
            <a:schemeClr val="tx1"/>
          </a:solidFill>
          <a:latin typeface="Calibri Light" panose="020F0302020204030204" pitchFamily="34" charset="0"/>
          <a:ea typeface="+mn-ea"/>
          <a:cs typeface="+mn-cs"/>
        </a:defRPr>
      </a:lvl4pPr>
      <a:lvl5pPr marL="447675" indent="-447675" algn="l" defTabSz="457200" rtl="0" eaLnBrk="1" latinLnBrk="0" hangingPunct="1">
        <a:spcBef>
          <a:spcPct val="20000"/>
        </a:spcBef>
        <a:buClr>
          <a:srgbClr val="C00000"/>
        </a:buClr>
        <a:buFont typeface="Lucida Grande"/>
        <a:buChar char="-"/>
        <a:defRPr sz="2000" b="0" i="0" kern="1200">
          <a:solidFill>
            <a:schemeClr val="tx1"/>
          </a:solidFill>
          <a:latin typeface="Calibri Light" panose="020F030202020403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46EB1C-0C71-D14D-A3F7-AC5EC4C16DA7}"/>
              </a:ext>
            </a:extLst>
          </p:cNvPr>
          <p:cNvSpPr>
            <a:spLocks noGrp="1"/>
          </p:cNvSpPr>
          <p:nvPr>
            <p:ph type="title"/>
          </p:nvPr>
        </p:nvSpPr>
        <p:spPr/>
        <p:txBody>
          <a:bodyPr/>
          <a:lstStyle/>
          <a:p>
            <a:r>
              <a:rPr lang="en-AE" dirty="0">
                <a:solidFill>
                  <a:srgbClr val="C00000"/>
                </a:solidFill>
              </a:rPr>
              <a:t>Social Selling, Quick Commerce and FMCG</a:t>
            </a:r>
          </a:p>
        </p:txBody>
      </p:sp>
      <p:sp>
        <p:nvSpPr>
          <p:cNvPr id="5" name="Text Placeholder 4">
            <a:extLst>
              <a:ext uri="{FF2B5EF4-FFF2-40B4-BE49-F238E27FC236}">
                <a16:creationId xmlns:a16="http://schemas.microsoft.com/office/drawing/2014/main" id="{D8BC8BE4-54C9-F743-B03E-2F60779402D7}"/>
              </a:ext>
            </a:extLst>
          </p:cNvPr>
          <p:cNvSpPr>
            <a:spLocks noGrp="1"/>
          </p:cNvSpPr>
          <p:nvPr>
            <p:ph type="body" idx="1"/>
          </p:nvPr>
        </p:nvSpPr>
        <p:spPr/>
        <p:txBody>
          <a:bodyPr/>
          <a:lstStyle/>
          <a:p>
            <a:r>
              <a:rPr lang="en-AE" dirty="0"/>
              <a:t>What do we know from studies?</a:t>
            </a:r>
          </a:p>
        </p:txBody>
      </p:sp>
      <p:sp>
        <p:nvSpPr>
          <p:cNvPr id="6" name="Text Placeholder 5">
            <a:extLst>
              <a:ext uri="{FF2B5EF4-FFF2-40B4-BE49-F238E27FC236}">
                <a16:creationId xmlns:a16="http://schemas.microsoft.com/office/drawing/2014/main" id="{6D3ABE80-B85C-204C-960F-16D529A834A2}"/>
              </a:ext>
            </a:extLst>
          </p:cNvPr>
          <p:cNvSpPr>
            <a:spLocks noGrp="1"/>
          </p:cNvSpPr>
          <p:nvPr>
            <p:ph type="body" idx="10"/>
          </p:nvPr>
        </p:nvSpPr>
        <p:spPr/>
        <p:txBody>
          <a:bodyPr>
            <a:normAutofit/>
          </a:bodyPr>
          <a:lstStyle/>
          <a:p>
            <a:r>
              <a:rPr lang="en-AE" b="1" dirty="0"/>
              <a:t>Team Number 10</a:t>
            </a:r>
            <a:endParaRPr lang="en-AE" sz="1500" dirty="0"/>
          </a:p>
        </p:txBody>
      </p:sp>
    </p:spTree>
    <p:extLst>
      <p:ext uri="{BB962C8B-B14F-4D97-AF65-F5344CB8AC3E}">
        <p14:creationId xmlns:p14="http://schemas.microsoft.com/office/powerpoint/2010/main" val="335592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609600"/>
            <a:ext cx="9144000" cy="1098381"/>
          </a:xfrm>
          <a:prstGeom prst="rect">
            <a:avLst/>
          </a:prstGeom>
          <a:noFill/>
        </p:spPr>
        <p:txBody>
          <a:bodyPr wrap="square" lIns="82933" tIns="41467" rIns="82933" bIns="41467" rtlCol="0">
            <a:spAutoFit/>
          </a:bodyPr>
          <a:lstStyle/>
          <a:p>
            <a:pPr marL="322516" lvl="1" indent="-322516" algn="ctr">
              <a:spcAft>
                <a:spcPts val="400"/>
              </a:spcAft>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4000" dirty="0">
                <a:solidFill>
                  <a:srgbClr val="C00000"/>
                </a:solidFill>
                <a:latin typeface="Calibri Light" panose="020F0302020204030204" pitchFamily="34" charset="0"/>
              </a:rPr>
              <a:t>Key Questions</a:t>
            </a:r>
            <a:endParaRPr lang="en-GB" sz="4800" dirty="0">
              <a:solidFill>
                <a:srgbClr val="C00000"/>
              </a:solidFill>
              <a:latin typeface="Calibri Light" panose="020F0302020204030204" pitchFamily="34" charset="0"/>
            </a:endParaRPr>
          </a:p>
          <a:p>
            <a:pPr>
              <a:lnSpc>
                <a:spcPct val="120000"/>
              </a:lnSpc>
            </a:pPr>
            <a:endParaRPr lang="en-GB" sz="1050" dirty="0">
              <a:latin typeface="Calibri Light" panose="020F0302020204030204" pitchFamily="34" charset="0"/>
            </a:endParaRPr>
          </a:p>
          <a:p>
            <a:pPr marL="322516" lvl="1" indent="-322516">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endParaRPr lang="en-GB" sz="1000" dirty="0">
              <a:solidFill>
                <a:srgbClr val="C00000"/>
              </a:solidFill>
              <a:latin typeface="Calibri Light" panose="020F0302020204030204" pitchFamily="34" charset="0"/>
            </a:endParaRPr>
          </a:p>
        </p:txBody>
      </p:sp>
      <p:sp>
        <p:nvSpPr>
          <p:cNvPr id="4" name="TextBox 3">
            <a:extLst>
              <a:ext uri="{FF2B5EF4-FFF2-40B4-BE49-F238E27FC236}">
                <a16:creationId xmlns:a16="http://schemas.microsoft.com/office/drawing/2014/main" id="{E9727BE0-6DCC-384A-8BF6-55FE53E51889}"/>
              </a:ext>
            </a:extLst>
          </p:cNvPr>
          <p:cNvSpPr txBox="1"/>
          <p:nvPr/>
        </p:nvSpPr>
        <p:spPr>
          <a:xfrm>
            <a:off x="0" y="1600200"/>
            <a:ext cx="9144000" cy="4824401"/>
          </a:xfrm>
          <a:prstGeom prst="rect">
            <a:avLst/>
          </a:prstGeom>
          <a:noFill/>
        </p:spPr>
        <p:txBody>
          <a:bodyPr wrap="square" lIns="82933" tIns="41467" rIns="82933" bIns="41467" rtlCol="0">
            <a:spAutoFit/>
          </a:bodyPr>
          <a:lstStyle/>
          <a:p>
            <a:pPr marL="514350" lvl="1" indent="-514350">
              <a:lnSpc>
                <a:spcPct val="114000"/>
              </a:lnSpc>
              <a:spcAft>
                <a:spcPts val="400"/>
              </a:spcAft>
              <a:buClr>
                <a:srgbClr val="E92B17"/>
              </a:buClr>
              <a:buSzPct val="50000"/>
              <a:buAutoNum type="arabicPeriod"/>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2500" dirty="0">
                <a:solidFill>
                  <a:schemeClr val="bg1">
                    <a:lumMod val="65000"/>
                  </a:schemeClr>
                </a:solidFill>
                <a:latin typeface="Calibri Light" panose="020F0302020204030204" pitchFamily="34" charset="0"/>
              </a:rPr>
              <a:t>Which generation contributes to the most online sales today?</a:t>
            </a:r>
          </a:p>
          <a:p>
            <a:pPr marL="514350" lvl="1" indent="-514350">
              <a:lnSpc>
                <a:spcPct val="114000"/>
              </a:lnSpc>
              <a:spcAft>
                <a:spcPts val="400"/>
              </a:spcAft>
              <a:buClr>
                <a:srgbClr val="E92B17"/>
              </a:buClr>
              <a:buSzPct val="50000"/>
              <a:buAutoNum type="arabicPeriod"/>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2500" dirty="0">
                <a:solidFill>
                  <a:schemeClr val="bg1">
                    <a:lumMod val="65000"/>
                  </a:schemeClr>
                </a:solidFill>
                <a:latin typeface="Calibri Light" panose="020F0302020204030204" pitchFamily="34" charset="0"/>
              </a:rPr>
              <a:t>How can the companies attract younger generation? Why is it important to create value and a sense of belonging for the younger consumers? </a:t>
            </a:r>
          </a:p>
          <a:p>
            <a:pPr marL="514350" lvl="1" indent="-514350">
              <a:lnSpc>
                <a:spcPct val="114000"/>
              </a:lnSpc>
              <a:spcAft>
                <a:spcPts val="400"/>
              </a:spcAft>
              <a:buClr>
                <a:srgbClr val="E92B17"/>
              </a:buClr>
              <a:buSzPct val="50000"/>
              <a:buAutoNum type="arabicPeriod"/>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2500" dirty="0">
                <a:solidFill>
                  <a:schemeClr val="bg1">
                    <a:lumMod val="65000"/>
                  </a:schemeClr>
                </a:solidFill>
                <a:latin typeface="Calibri Light" panose="020F0302020204030204" pitchFamily="34" charset="0"/>
              </a:rPr>
              <a:t>How can social media platforms allow to create more engagement for FMCG sales?</a:t>
            </a:r>
          </a:p>
          <a:p>
            <a:pPr marL="514350" lvl="1" indent="-514350">
              <a:lnSpc>
                <a:spcPct val="114000"/>
              </a:lnSpc>
              <a:spcAft>
                <a:spcPts val="400"/>
              </a:spcAft>
              <a:buClr>
                <a:srgbClr val="E92B17"/>
              </a:buClr>
              <a:buSzPct val="50000"/>
              <a:buAutoNum type="arabicPeriod"/>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2500" dirty="0">
                <a:solidFill>
                  <a:schemeClr val="bg1">
                    <a:lumMod val="65000"/>
                  </a:schemeClr>
                </a:solidFill>
                <a:latin typeface="Calibri Light" panose="020F0302020204030204" pitchFamily="34" charset="0"/>
              </a:rPr>
              <a:t>In what ways can companies take advantage of various social media platforms to increase sales?</a:t>
            </a:r>
          </a:p>
          <a:p>
            <a:pPr marL="514350" lvl="1" indent="-514350">
              <a:lnSpc>
                <a:spcPct val="114000"/>
              </a:lnSpc>
              <a:spcAft>
                <a:spcPts val="400"/>
              </a:spcAft>
              <a:buClr>
                <a:srgbClr val="E92B17"/>
              </a:buClr>
              <a:buSzPct val="50000"/>
              <a:buAutoNum type="arabicPeriod"/>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2500" dirty="0">
                <a:solidFill>
                  <a:schemeClr val="bg1">
                    <a:lumMod val="65000"/>
                  </a:schemeClr>
                </a:solidFill>
                <a:latin typeface="Calibri Light" panose="020F0302020204030204" pitchFamily="34" charset="0"/>
              </a:rPr>
              <a:t>Why is it important for companies to stand for current social issues and support sustainability initiatives? </a:t>
            </a:r>
            <a:endParaRPr lang="en-GB" sz="2500" dirty="0">
              <a:latin typeface="Calibri Light" panose="020F0302020204030204" pitchFamily="34" charset="0"/>
            </a:endParaRPr>
          </a:p>
        </p:txBody>
      </p:sp>
    </p:spTree>
    <p:extLst>
      <p:ext uri="{BB962C8B-B14F-4D97-AF65-F5344CB8AC3E}">
        <p14:creationId xmlns:p14="http://schemas.microsoft.com/office/powerpoint/2010/main" val="111064924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838200"/>
            <a:ext cx="9144000" cy="1098381"/>
          </a:xfrm>
          <a:prstGeom prst="rect">
            <a:avLst/>
          </a:prstGeom>
          <a:noFill/>
        </p:spPr>
        <p:txBody>
          <a:bodyPr wrap="square" lIns="82933" tIns="41467" rIns="82933" bIns="41467" rtlCol="0">
            <a:spAutoFit/>
          </a:bodyPr>
          <a:lstStyle/>
          <a:p>
            <a:pPr marL="322516" lvl="1" indent="-322516" algn="ctr">
              <a:spcAft>
                <a:spcPts val="400"/>
              </a:spcAft>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4000" dirty="0">
                <a:solidFill>
                  <a:srgbClr val="C00000"/>
                </a:solidFill>
                <a:latin typeface="Calibri Light" panose="020F0302020204030204" pitchFamily="34" charset="0"/>
              </a:rPr>
              <a:t>Studies Consulted</a:t>
            </a:r>
            <a:endParaRPr lang="en-GB" sz="4800" dirty="0">
              <a:solidFill>
                <a:srgbClr val="C00000"/>
              </a:solidFill>
              <a:latin typeface="Calibri Light" panose="020F0302020204030204" pitchFamily="34" charset="0"/>
            </a:endParaRPr>
          </a:p>
          <a:p>
            <a:pPr>
              <a:lnSpc>
                <a:spcPct val="120000"/>
              </a:lnSpc>
            </a:pPr>
            <a:endParaRPr lang="en-GB" sz="1050" dirty="0">
              <a:latin typeface="Calibri Light" panose="020F0302020204030204" pitchFamily="34" charset="0"/>
            </a:endParaRPr>
          </a:p>
          <a:p>
            <a:pPr marL="322516" lvl="1" indent="-322516">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endParaRPr lang="en-GB" sz="1000" dirty="0">
              <a:solidFill>
                <a:srgbClr val="C00000"/>
              </a:solidFill>
              <a:latin typeface="Calibri Light" panose="020F0302020204030204" pitchFamily="34" charset="0"/>
            </a:endParaRPr>
          </a:p>
        </p:txBody>
      </p:sp>
      <p:sp>
        <p:nvSpPr>
          <p:cNvPr id="4" name="TextBox 3">
            <a:extLst>
              <a:ext uri="{FF2B5EF4-FFF2-40B4-BE49-F238E27FC236}">
                <a16:creationId xmlns:a16="http://schemas.microsoft.com/office/drawing/2014/main" id="{E9727BE0-6DCC-384A-8BF6-55FE53E51889}"/>
              </a:ext>
            </a:extLst>
          </p:cNvPr>
          <p:cNvSpPr txBox="1"/>
          <p:nvPr/>
        </p:nvSpPr>
        <p:spPr>
          <a:xfrm>
            <a:off x="228600" y="1742690"/>
            <a:ext cx="8686800" cy="4693852"/>
          </a:xfrm>
          <a:prstGeom prst="rect">
            <a:avLst/>
          </a:prstGeom>
          <a:noFill/>
        </p:spPr>
        <p:txBody>
          <a:bodyPr wrap="square" lIns="82933" tIns="41467" rIns="82933" bIns="41467" rtlCol="0">
            <a:spAutoFit/>
          </a:bodyPr>
          <a:lstStyle/>
          <a:p>
            <a:r>
              <a:rPr lang="en-AE" sz="1600" dirty="0">
                <a:solidFill>
                  <a:schemeClr val="bg1">
                    <a:lumMod val="65000"/>
                  </a:schemeClr>
                </a:solidFill>
                <a:latin typeface="Calibri Light" panose="020F0302020204030204" pitchFamily="34" charset="0"/>
                <a:cs typeface="Calibri Light" panose="020F0302020204030204" pitchFamily="34" charset="0"/>
              </a:rPr>
              <a:t>Shiqian, Y., &amp; Benfratello, P. L. (2021, March). Economic Analysis of the FMCG Industry In China (Fast Moving Consumer Goods). Politecnico Di Torino. </a:t>
            </a:r>
          </a:p>
          <a:p>
            <a:r>
              <a:rPr lang="en-AE" sz="1600" dirty="0">
                <a:solidFill>
                  <a:schemeClr val="bg1">
                    <a:lumMod val="65000"/>
                  </a:schemeClr>
                </a:solidFill>
                <a:latin typeface="Calibri Light" panose="020F0302020204030204" pitchFamily="34" charset="0"/>
                <a:cs typeface="Calibri Light" panose="020F0302020204030204" pitchFamily="34" charset="0"/>
              </a:rPr>
              <a:t>https://webthesis.biblio.polito.it/17759/1/tesi.pdf</a:t>
            </a:r>
          </a:p>
          <a:p>
            <a:pPr marL="322516" lvl="1" indent="-322516">
              <a:lnSpc>
                <a:spcPct val="114000"/>
              </a:lnSpc>
              <a:spcAft>
                <a:spcPts val="400"/>
              </a:spcAft>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endParaRPr lang="en-US" sz="1600" dirty="0">
              <a:solidFill>
                <a:schemeClr val="bg1">
                  <a:lumMod val="65000"/>
                </a:schemeClr>
              </a:solidFill>
              <a:latin typeface="Calibri Light" panose="020F0302020204030204" pitchFamily="34" charset="0"/>
              <a:cs typeface="Calibri Light" panose="020F0302020204030204" pitchFamily="34" charset="0"/>
            </a:endParaRPr>
          </a:p>
          <a:p>
            <a:pPr fontAlgn="base"/>
            <a:r>
              <a:rPr lang="en-US" sz="1600" dirty="0">
                <a:solidFill>
                  <a:schemeClr val="bg1">
                    <a:lumMod val="65000"/>
                  </a:schemeClr>
                </a:solidFill>
                <a:latin typeface="Calibri Light" panose="020F0302020204030204" pitchFamily="34" charset="0"/>
                <a:cs typeface="Calibri Light" panose="020F0302020204030204" pitchFamily="34" charset="0"/>
              </a:rPr>
              <a:t>Dave Evans. (2008). Social Media Marketing : An Hour a Day. Sybex. </a:t>
            </a:r>
          </a:p>
          <a:p>
            <a:pPr fontAlgn="base"/>
            <a:endParaRPr lang="en-US" sz="1600" dirty="0">
              <a:solidFill>
                <a:schemeClr val="bg1">
                  <a:lumMod val="65000"/>
                </a:schemeClr>
              </a:solidFill>
              <a:latin typeface="Calibri Light" panose="020F0302020204030204" pitchFamily="34" charset="0"/>
              <a:cs typeface="Calibri Light" panose="020F0302020204030204" pitchFamily="34" charset="0"/>
            </a:endParaRPr>
          </a:p>
          <a:p>
            <a:r>
              <a:rPr lang="en-AE" sz="1600" dirty="0">
                <a:solidFill>
                  <a:schemeClr val="bg1">
                    <a:lumMod val="65000"/>
                  </a:schemeClr>
                </a:solidFill>
                <a:latin typeface="Calibri Light" panose="020F0302020204030204" pitchFamily="34" charset="0"/>
                <a:cs typeface="Calibri Light" panose="020F0302020204030204" pitchFamily="34" charset="0"/>
              </a:rPr>
              <a:t>Francis, T., &amp; Hoefel, F. (2020, December 16). ‘True Gen’: Generation Z and its implications for companies. McKinsey &amp; Company. </a:t>
            </a:r>
          </a:p>
          <a:p>
            <a:r>
              <a:rPr lang="en-AE" sz="1600" dirty="0">
                <a:solidFill>
                  <a:schemeClr val="bg1">
                    <a:lumMod val="65000"/>
                  </a:schemeClr>
                </a:solidFill>
                <a:latin typeface="Calibri Light" panose="020F0302020204030204" pitchFamily="34" charset="0"/>
                <a:cs typeface="Calibri Light" panose="020F0302020204030204" pitchFamily="34" charset="0"/>
              </a:rPr>
              <a:t>https://www.mckinsey.com/industries/consumer-packaged-goods/our-insights/true-gen-generation-z-and-its-implications-for-companies</a:t>
            </a:r>
          </a:p>
          <a:p>
            <a:pPr fontAlgn="base"/>
            <a:endParaRPr lang="en-US" sz="1600" dirty="0">
              <a:solidFill>
                <a:schemeClr val="bg1">
                  <a:lumMod val="65000"/>
                </a:schemeClr>
              </a:solidFill>
              <a:latin typeface="Calibri Light" panose="020F0302020204030204" pitchFamily="34" charset="0"/>
              <a:cs typeface="Calibri Light" panose="020F0302020204030204" pitchFamily="34" charset="0"/>
            </a:endParaRPr>
          </a:p>
          <a:p>
            <a:r>
              <a:rPr lang="en-AE" sz="1600" dirty="0">
                <a:solidFill>
                  <a:schemeClr val="bg1">
                    <a:lumMod val="65000"/>
                  </a:schemeClr>
                </a:solidFill>
                <a:latin typeface="Calibri Light" panose="020F0302020204030204" pitchFamily="34" charset="0"/>
                <a:cs typeface="Calibri Light" panose="020F0302020204030204" pitchFamily="34" charset="0"/>
              </a:rPr>
              <a:t>Bu, Y., Parkinson, J., &amp; Thaichon, P. (2022). Influencer marketing: Homophily, customer value co-creation behaviour and purchase intention (Volume 66). Elsevier Ltd. https://doi.org/10.1016/j.jretconser.2021.102904</a:t>
            </a:r>
          </a:p>
          <a:p>
            <a:endParaRPr lang="en-US" sz="1600" dirty="0">
              <a:solidFill>
                <a:schemeClr val="bg1">
                  <a:lumMod val="65000"/>
                </a:schemeClr>
              </a:solidFill>
              <a:latin typeface="Calibri Light" panose="020F0302020204030204" pitchFamily="34" charset="0"/>
              <a:cs typeface="Calibri Light" panose="020F0302020204030204" pitchFamily="34" charset="0"/>
            </a:endParaRPr>
          </a:p>
          <a:p>
            <a:r>
              <a:rPr lang="en-AE" sz="1600" dirty="0">
                <a:solidFill>
                  <a:schemeClr val="bg1">
                    <a:lumMod val="65000"/>
                  </a:schemeClr>
                </a:solidFill>
                <a:latin typeface="Calibri Light" panose="020F0302020204030204" pitchFamily="34" charset="0"/>
                <a:cs typeface="Calibri Light" panose="020F0302020204030204" pitchFamily="34" charset="0"/>
              </a:rPr>
              <a:t>Deloitte. (2021, September). Resilience in the FMCG &amp; Retail Sector. https://www2.deloitte.com/content/dam/Deloitte/in/Documents/consumer-business/in-cb-resilience-in-the-FMCG-retail-sectors-noexp.pdf</a:t>
            </a:r>
          </a:p>
        </p:txBody>
      </p:sp>
    </p:spTree>
    <p:extLst>
      <p:ext uri="{BB962C8B-B14F-4D97-AF65-F5344CB8AC3E}">
        <p14:creationId xmlns:p14="http://schemas.microsoft.com/office/powerpoint/2010/main" val="42574467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196B0D5-450A-BE41-88EB-38B8FF79D98E}"/>
              </a:ext>
            </a:extLst>
          </p:cNvPr>
          <p:cNvPicPr>
            <a:picLocks noChangeAspect="1"/>
          </p:cNvPicPr>
          <p:nvPr/>
        </p:nvPicPr>
        <p:blipFill rotWithShape="1">
          <a:blip r:embed="rId3">
            <a:extLst>
              <a:ext uri="{28A0092B-C50C-407E-A947-70E740481C1C}">
                <a14:useLocalDpi xmlns:a14="http://schemas.microsoft.com/office/drawing/2010/main" val="0"/>
              </a:ext>
            </a:extLst>
          </a:blip>
          <a:srcRect l="15833" t="5556" r="16666" b="5556"/>
          <a:stretch/>
        </p:blipFill>
        <p:spPr>
          <a:xfrm>
            <a:off x="221579" y="3886200"/>
            <a:ext cx="3820095" cy="2829700"/>
          </a:xfrm>
          <a:prstGeom prst="rect">
            <a:avLst/>
          </a:prstGeom>
        </p:spPr>
      </p:pic>
      <p:sp>
        <p:nvSpPr>
          <p:cNvPr id="11" name="TextBox 10"/>
          <p:cNvSpPr txBox="1"/>
          <p:nvPr/>
        </p:nvSpPr>
        <p:spPr>
          <a:xfrm>
            <a:off x="-5255" y="914400"/>
            <a:ext cx="9144000" cy="591575"/>
          </a:xfrm>
          <a:prstGeom prst="rect">
            <a:avLst/>
          </a:prstGeom>
          <a:noFill/>
        </p:spPr>
        <p:txBody>
          <a:bodyPr wrap="square" lIns="82933" tIns="41467" rIns="82933" bIns="41467" rtlCol="0">
            <a:spAutoFit/>
          </a:bodyPr>
          <a:lstStyle/>
          <a:p>
            <a:pPr algn="ctr"/>
            <a:r>
              <a:rPr lang="en-US" sz="3300" dirty="0">
                <a:solidFill>
                  <a:srgbClr val="C00000"/>
                </a:solidFill>
              </a:rPr>
              <a:t>Different preferential choices between generations</a:t>
            </a:r>
          </a:p>
        </p:txBody>
      </p:sp>
      <p:sp>
        <p:nvSpPr>
          <p:cNvPr id="4" name="TextBox 3">
            <a:extLst>
              <a:ext uri="{FF2B5EF4-FFF2-40B4-BE49-F238E27FC236}">
                <a16:creationId xmlns:a16="http://schemas.microsoft.com/office/drawing/2014/main" id="{E9727BE0-6DCC-384A-8BF6-55FE53E51889}"/>
              </a:ext>
            </a:extLst>
          </p:cNvPr>
          <p:cNvSpPr txBox="1"/>
          <p:nvPr/>
        </p:nvSpPr>
        <p:spPr>
          <a:xfrm>
            <a:off x="76200" y="1516101"/>
            <a:ext cx="9144000" cy="914741"/>
          </a:xfrm>
          <a:prstGeom prst="rect">
            <a:avLst/>
          </a:prstGeom>
          <a:noFill/>
        </p:spPr>
        <p:txBody>
          <a:bodyPr wrap="square" lIns="82933" tIns="41467" rIns="82933" bIns="41467" rtlCol="0">
            <a:spAutoFit/>
          </a:bodyPr>
          <a:lstStyle/>
          <a:p>
            <a:r>
              <a:rPr lang="en-US" dirty="0">
                <a:solidFill>
                  <a:schemeClr val="bg1">
                    <a:lumMod val="65000"/>
                  </a:schemeClr>
                </a:solidFill>
              </a:rPr>
              <a:t>Based on recent McKinsey research Gen Z and Millennials are almost four times more likely than baby boomers to avoid buying products from “the big companies.” (Kelly et al., 2019)</a:t>
            </a:r>
            <a:endParaRPr lang="en-GB" dirty="0">
              <a:latin typeface="Calibri Light" panose="020F0302020204030204" pitchFamily="34" charset="0"/>
            </a:endParaRPr>
          </a:p>
          <a:p>
            <a:pPr marL="322516" lvl="1" indent="-322516">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endParaRPr lang="en-GB" dirty="0">
              <a:solidFill>
                <a:srgbClr val="C00000"/>
              </a:solidFill>
              <a:latin typeface="Calibri Light" panose="020F0302020204030204" pitchFamily="34" charset="0"/>
            </a:endParaRPr>
          </a:p>
        </p:txBody>
      </p:sp>
      <p:sp>
        <p:nvSpPr>
          <p:cNvPr id="5" name="TextBox 4">
            <a:extLst>
              <a:ext uri="{FF2B5EF4-FFF2-40B4-BE49-F238E27FC236}">
                <a16:creationId xmlns:a16="http://schemas.microsoft.com/office/drawing/2014/main" id="{49A3758C-4BF6-4E4E-BF35-AD6A2AAA3F1D}"/>
              </a:ext>
            </a:extLst>
          </p:cNvPr>
          <p:cNvSpPr txBox="1"/>
          <p:nvPr/>
        </p:nvSpPr>
        <p:spPr>
          <a:xfrm>
            <a:off x="189935" y="2186629"/>
            <a:ext cx="3937684" cy="1699571"/>
          </a:xfrm>
          <a:prstGeom prst="rect">
            <a:avLst/>
          </a:prstGeom>
          <a:noFill/>
        </p:spPr>
        <p:txBody>
          <a:bodyPr wrap="square" lIns="82933" tIns="41467" rIns="82933" bIns="41467" rtlCol="0">
            <a:spAutoFit/>
          </a:bodyPr>
          <a:lstStyle/>
          <a:p>
            <a:pPr algn="just"/>
            <a:r>
              <a:rPr lang="en-US" sz="1500" dirty="0">
                <a:solidFill>
                  <a:schemeClr val="bg1">
                    <a:lumMod val="65000"/>
                  </a:schemeClr>
                </a:solidFill>
                <a:latin typeface="Calibri Light" panose="020F0302020204030204" pitchFamily="34" charset="0"/>
                <a:cs typeface="Calibri Light" panose="020F0302020204030204" pitchFamily="34" charset="0"/>
              </a:rPr>
              <a:t>Based on research millennials like to study and research about the products they want to buy and listen to reviews from close ones. They prefer small and new businesses as they are more modern and innovative and they avoid shopping from big brands and dismiss their related marketing. (Shiqian &amp; Benfratello, 2021)</a:t>
            </a:r>
          </a:p>
        </p:txBody>
      </p:sp>
      <p:sp>
        <p:nvSpPr>
          <p:cNvPr id="8" name="TextBox 7">
            <a:extLst>
              <a:ext uri="{FF2B5EF4-FFF2-40B4-BE49-F238E27FC236}">
                <a16:creationId xmlns:a16="http://schemas.microsoft.com/office/drawing/2014/main" id="{F89B82D0-3269-AB40-8498-1B5D8799DEE3}"/>
              </a:ext>
            </a:extLst>
          </p:cNvPr>
          <p:cNvSpPr txBox="1"/>
          <p:nvPr/>
        </p:nvSpPr>
        <p:spPr>
          <a:xfrm>
            <a:off x="4290219" y="5105400"/>
            <a:ext cx="4572000" cy="784830"/>
          </a:xfrm>
          <a:prstGeom prst="rect">
            <a:avLst/>
          </a:prstGeom>
          <a:noFill/>
        </p:spPr>
        <p:txBody>
          <a:bodyPr wrap="square" rtlCol="0">
            <a:spAutoFit/>
          </a:bodyPr>
          <a:lstStyle/>
          <a:p>
            <a:r>
              <a:rPr lang="en-US" sz="1500" dirty="0">
                <a:solidFill>
                  <a:schemeClr val="bg1">
                    <a:lumMod val="65000"/>
                  </a:schemeClr>
                </a:solidFill>
                <a:latin typeface="Calibri Light" panose="020F0302020204030204" pitchFamily="34" charset="0"/>
                <a:cs typeface="Calibri Light" panose="020F0302020204030204" pitchFamily="34" charset="0"/>
              </a:rPr>
              <a:t>Younger generation are more open to sharing their data online, allowing  various brands to direct them with more personalized suggestions and advertisements.</a:t>
            </a:r>
            <a:endParaRPr lang="en-AE" sz="1500" dirty="0">
              <a:latin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8515B46F-A69D-774F-9086-D6D26645103F}"/>
              </a:ext>
            </a:extLst>
          </p:cNvPr>
          <p:cNvPicPr>
            <a:picLocks noChangeAspect="1"/>
          </p:cNvPicPr>
          <p:nvPr/>
        </p:nvPicPr>
        <p:blipFill rotWithShape="1">
          <a:blip r:embed="rId4">
            <a:extLst>
              <a:ext uri="{28A0092B-C50C-407E-A947-70E740481C1C}">
                <a14:useLocalDpi xmlns:a14="http://schemas.microsoft.com/office/drawing/2010/main" val="0"/>
              </a:ext>
            </a:extLst>
          </a:blip>
          <a:srcRect l="10833" t="7037" r="10833" b="14445"/>
          <a:stretch/>
        </p:blipFill>
        <p:spPr>
          <a:xfrm>
            <a:off x="4127619" y="2209820"/>
            <a:ext cx="4897200" cy="2761188"/>
          </a:xfrm>
          <a:prstGeom prst="rect">
            <a:avLst/>
          </a:prstGeom>
        </p:spPr>
      </p:pic>
      <p:sp>
        <p:nvSpPr>
          <p:cNvPr id="12" name="TextBox 11">
            <a:extLst>
              <a:ext uri="{FF2B5EF4-FFF2-40B4-BE49-F238E27FC236}">
                <a16:creationId xmlns:a16="http://schemas.microsoft.com/office/drawing/2014/main" id="{4B953C1E-B43B-E940-A861-B66EDDAE606F}"/>
              </a:ext>
            </a:extLst>
          </p:cNvPr>
          <p:cNvSpPr txBox="1"/>
          <p:nvPr/>
        </p:nvSpPr>
        <p:spPr>
          <a:xfrm>
            <a:off x="4290219" y="5943600"/>
            <a:ext cx="4167981" cy="738664"/>
          </a:xfrm>
          <a:prstGeom prst="rect">
            <a:avLst/>
          </a:prstGeom>
          <a:noFill/>
        </p:spPr>
        <p:txBody>
          <a:bodyPr wrap="square" rtlCol="0">
            <a:spAutoFit/>
          </a:bodyPr>
          <a:lstStyle/>
          <a:p>
            <a:r>
              <a:rPr lang="en-AE" sz="700" b="1" dirty="0">
                <a:solidFill>
                  <a:schemeClr val="bg1">
                    <a:lumMod val="65000"/>
                  </a:schemeClr>
                </a:solidFill>
                <a:latin typeface="Calibri Light" panose="020F0302020204030204" pitchFamily="34" charset="0"/>
                <a:cs typeface="Calibri Light" panose="020F0302020204030204" pitchFamily="34" charset="0"/>
              </a:rPr>
              <a:t>References</a:t>
            </a:r>
            <a:r>
              <a:rPr lang="en-AE" sz="700" dirty="0">
                <a:solidFill>
                  <a:schemeClr val="bg1">
                    <a:lumMod val="65000"/>
                  </a:schemeClr>
                </a:solidFill>
                <a:latin typeface="Calibri Light" panose="020F0302020204030204" pitchFamily="34" charset="0"/>
                <a:cs typeface="Calibri Light" panose="020F0302020204030204" pitchFamily="34" charset="0"/>
              </a:rPr>
              <a:t>: Shiqian, Y., &amp; Benfratello, P. L. (2021, March). Economic Analysis of the FMCG Industry In China (Fast Moving Consumer Goods). Politecnico Di Torino. https://webthesis.biblio.polito.it/17759/1/tesi.pdf</a:t>
            </a:r>
          </a:p>
          <a:p>
            <a:endParaRPr lang="en-AE" sz="700" dirty="0">
              <a:solidFill>
                <a:schemeClr val="bg1">
                  <a:lumMod val="65000"/>
                </a:schemeClr>
              </a:solidFill>
              <a:latin typeface="Calibri Light" panose="020F0302020204030204" pitchFamily="34" charset="0"/>
              <a:cs typeface="Calibri Light" panose="020F0302020204030204" pitchFamily="34" charset="0"/>
            </a:endParaRPr>
          </a:p>
          <a:p>
            <a:r>
              <a:rPr lang="en-US" sz="700" dirty="0">
                <a:solidFill>
                  <a:schemeClr val="bg1">
                    <a:lumMod val="65000"/>
                  </a:schemeClr>
                </a:solidFill>
                <a:latin typeface="Calibri Light" panose="020F0302020204030204" pitchFamily="34" charset="0"/>
                <a:cs typeface="Calibri Light" panose="020F0302020204030204" pitchFamily="34" charset="0"/>
              </a:rPr>
              <a:t>Kelly, G., Kopka, U., Küpper, J., &amp; Moulton, J. (2019, January 11). The new model for consumer goods. McKinsey &amp; Company. https://www.mckinsey.com/industries/consumer-packaged-goods/our-insights/the-new-model-for-consumer-goods</a:t>
            </a:r>
          </a:p>
        </p:txBody>
      </p:sp>
    </p:spTree>
    <p:extLst>
      <p:ext uri="{BB962C8B-B14F-4D97-AF65-F5344CB8AC3E}">
        <p14:creationId xmlns:p14="http://schemas.microsoft.com/office/powerpoint/2010/main" val="426798375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55" y="805593"/>
            <a:ext cx="9144000" cy="1099407"/>
          </a:xfrm>
          <a:prstGeom prst="rect">
            <a:avLst/>
          </a:prstGeom>
          <a:noFill/>
        </p:spPr>
        <p:txBody>
          <a:bodyPr wrap="square" lIns="82933" tIns="41467" rIns="82933" bIns="41467" rtlCol="0">
            <a:spAutoFit/>
          </a:bodyPr>
          <a:lstStyle/>
          <a:p>
            <a:pPr algn="ctr"/>
            <a:r>
              <a:rPr lang="en-US" sz="3300" dirty="0">
                <a:solidFill>
                  <a:srgbClr val="C00000"/>
                </a:solidFill>
              </a:rPr>
              <a:t>Companies should stand for current issues and initiate sustainable strategies </a:t>
            </a:r>
          </a:p>
        </p:txBody>
      </p:sp>
      <p:sp>
        <p:nvSpPr>
          <p:cNvPr id="4" name="TextBox 3">
            <a:extLst>
              <a:ext uri="{FF2B5EF4-FFF2-40B4-BE49-F238E27FC236}">
                <a16:creationId xmlns:a16="http://schemas.microsoft.com/office/drawing/2014/main" id="{E9727BE0-6DCC-384A-8BF6-55FE53E51889}"/>
              </a:ext>
            </a:extLst>
          </p:cNvPr>
          <p:cNvSpPr txBox="1"/>
          <p:nvPr/>
        </p:nvSpPr>
        <p:spPr>
          <a:xfrm>
            <a:off x="0" y="1966215"/>
            <a:ext cx="9144000" cy="914741"/>
          </a:xfrm>
          <a:prstGeom prst="rect">
            <a:avLst/>
          </a:prstGeom>
          <a:noFill/>
        </p:spPr>
        <p:txBody>
          <a:bodyPr wrap="square" lIns="82933" tIns="41467" rIns="82933" bIns="41467" rtlCol="0">
            <a:spAutoFit/>
          </a:bodyPr>
          <a:lstStyle/>
          <a:p>
            <a:pPr algn="ctr"/>
            <a:r>
              <a:rPr lang="en-US" dirty="0">
                <a:solidFill>
                  <a:schemeClr val="bg1">
                    <a:lumMod val="65000"/>
                  </a:schemeClr>
                </a:solidFill>
              </a:rPr>
              <a:t>Based on 14th annual Global Consumer Pulse Research conducted on 29,530 customers, it was found that 62% of the consumers want organizations to stand and take actions on current issues like sustainability, maintaining transparency or equality. (Accenture Strategy, n.d.)</a:t>
            </a:r>
          </a:p>
        </p:txBody>
      </p:sp>
      <p:sp>
        <p:nvSpPr>
          <p:cNvPr id="5" name="TextBox 4">
            <a:extLst>
              <a:ext uri="{FF2B5EF4-FFF2-40B4-BE49-F238E27FC236}">
                <a16:creationId xmlns:a16="http://schemas.microsoft.com/office/drawing/2014/main" id="{49A3758C-4BF6-4E4E-BF35-AD6A2AAA3F1D}"/>
              </a:ext>
            </a:extLst>
          </p:cNvPr>
          <p:cNvSpPr txBox="1"/>
          <p:nvPr/>
        </p:nvSpPr>
        <p:spPr>
          <a:xfrm>
            <a:off x="76201" y="3006970"/>
            <a:ext cx="3429000" cy="3823229"/>
          </a:xfrm>
          <a:prstGeom prst="rect">
            <a:avLst/>
          </a:prstGeom>
          <a:noFill/>
        </p:spPr>
        <p:txBody>
          <a:bodyPr wrap="square" lIns="82933" tIns="41467" rIns="82933" bIns="41467" rtlCol="0">
            <a:spAutoFit/>
          </a:bodyPr>
          <a:lstStyle/>
          <a:p>
            <a:pPr algn="just"/>
            <a:r>
              <a:rPr lang="en-US" sz="1500" dirty="0">
                <a:solidFill>
                  <a:schemeClr val="bg1">
                    <a:lumMod val="65000"/>
                  </a:schemeClr>
                </a:solidFill>
                <a:latin typeface="Calibri Light" panose="020F0302020204030204" pitchFamily="34" charset="0"/>
                <a:cs typeface="Calibri Light" panose="020F0302020204030204" pitchFamily="34" charset="0"/>
              </a:rPr>
              <a:t>Based on studies, approximately 60% of Millennials and Gen Z and more than 50% of Boomers and Gen X consider it’s necessary for organizations to stand for and take actions on issues like sustainability, LGBTQ and human rights. This indicates that brand purpose will be most crucial for upcoming generations. (Accenture Strategy, n.d.)</a:t>
            </a:r>
          </a:p>
          <a:p>
            <a:pPr algn="just"/>
            <a:endParaRPr lang="en-US" sz="1500" dirty="0">
              <a:solidFill>
                <a:schemeClr val="bg1">
                  <a:lumMod val="65000"/>
                </a:schemeClr>
              </a:solidFill>
              <a:latin typeface="Calibri Light" panose="020F0302020204030204" pitchFamily="34" charset="0"/>
              <a:cs typeface="Calibri Light" panose="020F0302020204030204" pitchFamily="34" charset="0"/>
            </a:endParaRPr>
          </a:p>
          <a:p>
            <a:pPr algn="just"/>
            <a:r>
              <a:rPr lang="en-US" sz="1500" dirty="0">
                <a:solidFill>
                  <a:schemeClr val="bg1">
                    <a:lumMod val="65000"/>
                  </a:schemeClr>
                </a:solidFill>
                <a:latin typeface="Calibri Light" panose="020F0302020204030204" pitchFamily="34" charset="0"/>
                <a:cs typeface="Calibri Light" panose="020F0302020204030204" pitchFamily="34" charset="0"/>
              </a:rPr>
              <a:t>Consumers awareness on products and its impact on the environment has enhanced over the recent years. They prefer spending more and making responsible choices by switching to sustainable products.</a:t>
            </a:r>
          </a:p>
        </p:txBody>
      </p:sp>
      <p:pic>
        <p:nvPicPr>
          <p:cNvPr id="3" name="Picture 2">
            <a:extLst>
              <a:ext uri="{FF2B5EF4-FFF2-40B4-BE49-F238E27FC236}">
                <a16:creationId xmlns:a16="http://schemas.microsoft.com/office/drawing/2014/main" id="{122B19B9-B164-0746-A7E8-76E142A3005D}"/>
              </a:ext>
            </a:extLst>
          </p:cNvPr>
          <p:cNvPicPr>
            <a:picLocks noChangeAspect="1"/>
          </p:cNvPicPr>
          <p:nvPr/>
        </p:nvPicPr>
        <p:blipFill rotWithShape="1">
          <a:blip r:embed="rId3">
            <a:extLst>
              <a:ext uri="{28A0092B-C50C-407E-A947-70E740481C1C}">
                <a14:useLocalDpi xmlns:a14="http://schemas.microsoft.com/office/drawing/2010/main" val="0"/>
              </a:ext>
            </a:extLst>
          </a:blip>
          <a:srcRect l="3333" t="17407" r="5833" b="8519"/>
          <a:stretch/>
        </p:blipFill>
        <p:spPr>
          <a:xfrm>
            <a:off x="3581400" y="3429000"/>
            <a:ext cx="5271052" cy="2417914"/>
          </a:xfrm>
          <a:prstGeom prst="rect">
            <a:avLst/>
          </a:prstGeom>
        </p:spPr>
      </p:pic>
      <p:sp>
        <p:nvSpPr>
          <p:cNvPr id="6" name="TextBox 5">
            <a:extLst>
              <a:ext uri="{FF2B5EF4-FFF2-40B4-BE49-F238E27FC236}">
                <a16:creationId xmlns:a16="http://schemas.microsoft.com/office/drawing/2014/main" id="{E72A5104-7F68-144A-9E0C-95BA16B566AA}"/>
              </a:ext>
            </a:extLst>
          </p:cNvPr>
          <p:cNvSpPr txBox="1"/>
          <p:nvPr/>
        </p:nvSpPr>
        <p:spPr>
          <a:xfrm>
            <a:off x="3581400" y="5988440"/>
            <a:ext cx="4953000" cy="507831"/>
          </a:xfrm>
          <a:prstGeom prst="rect">
            <a:avLst/>
          </a:prstGeom>
          <a:noFill/>
        </p:spPr>
        <p:txBody>
          <a:bodyPr wrap="square" rtlCol="0">
            <a:spAutoFit/>
          </a:bodyPr>
          <a:lstStyle/>
          <a:p>
            <a:r>
              <a:rPr lang="en-AE" sz="900" b="1" dirty="0">
                <a:solidFill>
                  <a:schemeClr val="bg1">
                    <a:lumMod val="65000"/>
                  </a:schemeClr>
                </a:solidFill>
              </a:rPr>
              <a:t>References</a:t>
            </a:r>
            <a:r>
              <a:rPr lang="en-AE" sz="900" dirty="0">
                <a:solidFill>
                  <a:schemeClr val="bg1">
                    <a:lumMod val="65000"/>
                  </a:schemeClr>
                </a:solidFill>
              </a:rPr>
              <a:t>: Accenture Strategy. (n.d.). </a:t>
            </a:r>
            <a:r>
              <a:rPr lang="en-AE" sz="900" i="1" dirty="0">
                <a:solidFill>
                  <a:schemeClr val="bg1">
                    <a:lumMod val="65000"/>
                  </a:schemeClr>
                </a:solidFill>
              </a:rPr>
              <a:t>TO AFFINITY AND BEYOND FROM ME TO WE, THE RISE OF THE PURPOSE-LED BRAND</a:t>
            </a:r>
            <a:r>
              <a:rPr lang="en-AE" sz="900" dirty="0">
                <a:solidFill>
                  <a:schemeClr val="bg1">
                    <a:lumMod val="65000"/>
                  </a:schemeClr>
                </a:solidFill>
              </a:rPr>
              <a:t>. Accenture. https://www.accenture.com/_acnmedia/thought-leadership-assets/pdf/accenture-competitiveagility-gcpr-pov.pdf</a:t>
            </a:r>
          </a:p>
        </p:txBody>
      </p:sp>
    </p:spTree>
    <p:extLst>
      <p:ext uri="{BB962C8B-B14F-4D97-AF65-F5344CB8AC3E}">
        <p14:creationId xmlns:p14="http://schemas.microsoft.com/office/powerpoint/2010/main" val="27771858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55" y="762000"/>
            <a:ext cx="9144000" cy="1099407"/>
          </a:xfrm>
          <a:prstGeom prst="rect">
            <a:avLst/>
          </a:prstGeom>
          <a:noFill/>
        </p:spPr>
        <p:txBody>
          <a:bodyPr wrap="square" lIns="82933" tIns="41467" rIns="82933" bIns="41467" rtlCol="0">
            <a:spAutoFit/>
          </a:bodyPr>
          <a:lstStyle/>
          <a:p>
            <a:pPr algn="ctr"/>
            <a:r>
              <a:rPr lang="en-US" sz="3300" dirty="0">
                <a:solidFill>
                  <a:srgbClr val="C00000"/>
                </a:solidFill>
              </a:rPr>
              <a:t>Social Media Platforms have become go-to catalogues and review hub for consumers</a:t>
            </a:r>
          </a:p>
        </p:txBody>
      </p:sp>
      <p:sp>
        <p:nvSpPr>
          <p:cNvPr id="4" name="TextBox 3">
            <a:extLst>
              <a:ext uri="{FF2B5EF4-FFF2-40B4-BE49-F238E27FC236}">
                <a16:creationId xmlns:a16="http://schemas.microsoft.com/office/drawing/2014/main" id="{E9727BE0-6DCC-384A-8BF6-55FE53E51889}"/>
              </a:ext>
            </a:extLst>
          </p:cNvPr>
          <p:cNvSpPr txBox="1"/>
          <p:nvPr/>
        </p:nvSpPr>
        <p:spPr>
          <a:xfrm>
            <a:off x="0" y="1905000"/>
            <a:ext cx="9144000" cy="914741"/>
          </a:xfrm>
          <a:prstGeom prst="rect">
            <a:avLst/>
          </a:prstGeom>
          <a:noFill/>
        </p:spPr>
        <p:txBody>
          <a:bodyPr wrap="square" lIns="82933" tIns="41467" rIns="82933" bIns="41467" rtlCol="0">
            <a:spAutoFit/>
          </a:bodyPr>
          <a:lstStyle/>
          <a:p>
            <a:pPr algn="ctr"/>
            <a:r>
              <a:rPr lang="en-US" dirty="0">
                <a:solidFill>
                  <a:schemeClr val="bg1">
                    <a:lumMod val="65000"/>
                  </a:schemeClr>
                </a:solidFill>
              </a:rPr>
              <a:t>Based on research it is shown that 91% of Millennials and Gen Z trust online reviews more, from which 93% of consumers say this impacted their buying choices. Nearly 97% of the consumers use social media platforms to research products before buying. (Kaemingk, 2022)</a:t>
            </a:r>
          </a:p>
        </p:txBody>
      </p:sp>
      <p:sp>
        <p:nvSpPr>
          <p:cNvPr id="5" name="TextBox 4">
            <a:extLst>
              <a:ext uri="{FF2B5EF4-FFF2-40B4-BE49-F238E27FC236}">
                <a16:creationId xmlns:a16="http://schemas.microsoft.com/office/drawing/2014/main" id="{49A3758C-4BF6-4E4E-BF35-AD6A2AAA3F1D}"/>
              </a:ext>
            </a:extLst>
          </p:cNvPr>
          <p:cNvSpPr txBox="1"/>
          <p:nvPr/>
        </p:nvSpPr>
        <p:spPr>
          <a:xfrm>
            <a:off x="228600" y="2847362"/>
            <a:ext cx="3810000" cy="3476981"/>
          </a:xfrm>
          <a:prstGeom prst="rect">
            <a:avLst/>
          </a:prstGeom>
          <a:noFill/>
        </p:spPr>
        <p:txBody>
          <a:bodyPr wrap="square" lIns="82933" tIns="41467" rIns="82933" bIns="41467" rtlCol="0">
            <a:spAutoFit/>
          </a:bodyPr>
          <a:lstStyle/>
          <a:p>
            <a:pPr algn="just"/>
            <a:r>
              <a:rPr lang="en-US" sz="1470" dirty="0">
                <a:solidFill>
                  <a:schemeClr val="bg1">
                    <a:lumMod val="65000"/>
                  </a:schemeClr>
                </a:solidFill>
              </a:rPr>
              <a:t>New e-commerce features on Instagram, TikTok, Youtube and other platforms are now seen by consumers as real-time catalogues where they can see products in action, along with reviews from influencers and other peers. Based on studies it is shown that people trust other consumers seven times more than brand advertisements. </a:t>
            </a:r>
          </a:p>
          <a:p>
            <a:pPr algn="just"/>
            <a:br>
              <a:rPr lang="en-US" sz="1470" dirty="0">
                <a:solidFill>
                  <a:schemeClr val="bg1">
                    <a:lumMod val="65000"/>
                  </a:schemeClr>
                </a:solidFill>
              </a:rPr>
            </a:br>
            <a:r>
              <a:rPr lang="en-US" sz="1470" dirty="0">
                <a:solidFill>
                  <a:schemeClr val="bg1">
                    <a:lumMod val="65000"/>
                  </a:schemeClr>
                </a:solidFill>
              </a:rPr>
              <a:t>Developing a strong social media presence and advertisements by involving consumers while marketing will help consumer brands create stronger, more loyal relationships with their audiences and thus resulting in increase of sales.</a:t>
            </a:r>
          </a:p>
        </p:txBody>
      </p:sp>
      <p:pic>
        <p:nvPicPr>
          <p:cNvPr id="3" name="Picture 2">
            <a:extLst>
              <a:ext uri="{FF2B5EF4-FFF2-40B4-BE49-F238E27FC236}">
                <a16:creationId xmlns:a16="http://schemas.microsoft.com/office/drawing/2014/main" id="{BC4764F1-602C-FD42-90E3-9F4767E56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863334"/>
            <a:ext cx="4513422" cy="3385066"/>
          </a:xfrm>
          <a:prstGeom prst="rect">
            <a:avLst/>
          </a:prstGeom>
        </p:spPr>
      </p:pic>
      <p:sp>
        <p:nvSpPr>
          <p:cNvPr id="2" name="TextBox 1">
            <a:extLst>
              <a:ext uri="{FF2B5EF4-FFF2-40B4-BE49-F238E27FC236}">
                <a16:creationId xmlns:a16="http://schemas.microsoft.com/office/drawing/2014/main" id="{D31E8E68-8C98-5948-9EA1-841356A15453}"/>
              </a:ext>
            </a:extLst>
          </p:cNvPr>
          <p:cNvSpPr txBox="1"/>
          <p:nvPr/>
        </p:nvSpPr>
        <p:spPr>
          <a:xfrm>
            <a:off x="4038600" y="6248400"/>
            <a:ext cx="4665822" cy="430887"/>
          </a:xfrm>
          <a:prstGeom prst="rect">
            <a:avLst/>
          </a:prstGeom>
          <a:noFill/>
        </p:spPr>
        <p:txBody>
          <a:bodyPr wrap="square" rtlCol="0">
            <a:spAutoFit/>
          </a:bodyPr>
          <a:lstStyle/>
          <a:p>
            <a:r>
              <a:rPr lang="en-US" sz="1100" b="1" dirty="0">
                <a:solidFill>
                  <a:schemeClr val="bg1">
                    <a:lumMod val="65000"/>
                  </a:schemeClr>
                </a:solidFill>
              </a:rPr>
              <a:t>References</a:t>
            </a:r>
            <a:r>
              <a:rPr lang="en-US" sz="1100" dirty="0">
                <a:solidFill>
                  <a:schemeClr val="bg1">
                    <a:lumMod val="65000"/>
                  </a:schemeClr>
                </a:solidFill>
              </a:rPr>
              <a:t>: Kaemingk, D. (2022, January 13). </a:t>
            </a:r>
            <a:r>
              <a:rPr lang="en-US" sz="1100" i="1" dirty="0">
                <a:solidFill>
                  <a:schemeClr val="bg1">
                    <a:lumMod val="65000"/>
                  </a:schemeClr>
                </a:solidFill>
              </a:rPr>
              <a:t>Online reviews statistics to know in 2022</a:t>
            </a:r>
            <a:r>
              <a:rPr lang="en-US" sz="1100" dirty="0">
                <a:solidFill>
                  <a:schemeClr val="bg1">
                    <a:lumMod val="65000"/>
                  </a:schemeClr>
                </a:solidFill>
              </a:rPr>
              <a:t>. Qualtrics. https://</a:t>
            </a:r>
            <a:r>
              <a:rPr lang="en-US" sz="1100" dirty="0" err="1">
                <a:solidFill>
                  <a:schemeClr val="bg1">
                    <a:lumMod val="65000"/>
                  </a:schemeClr>
                </a:solidFill>
              </a:rPr>
              <a:t>www.qualtrics.com</a:t>
            </a:r>
            <a:r>
              <a:rPr lang="en-US" sz="1100" dirty="0">
                <a:solidFill>
                  <a:schemeClr val="bg1">
                    <a:lumMod val="65000"/>
                  </a:schemeClr>
                </a:solidFill>
              </a:rPr>
              <a:t>/blog/online-review-stats/</a:t>
            </a:r>
          </a:p>
        </p:txBody>
      </p:sp>
    </p:spTree>
    <p:extLst>
      <p:ext uri="{BB962C8B-B14F-4D97-AF65-F5344CB8AC3E}">
        <p14:creationId xmlns:p14="http://schemas.microsoft.com/office/powerpoint/2010/main" val="281378477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D57AB1-5BB3-0944-BDDB-0C213E258C85}"/>
              </a:ext>
            </a:extLst>
          </p:cNvPr>
          <p:cNvPicPr>
            <a:picLocks noChangeAspect="1"/>
          </p:cNvPicPr>
          <p:nvPr/>
        </p:nvPicPr>
        <p:blipFill rotWithShape="1">
          <a:blip r:embed="rId3">
            <a:extLst>
              <a:ext uri="{28A0092B-C50C-407E-A947-70E740481C1C}">
                <a14:useLocalDpi xmlns:a14="http://schemas.microsoft.com/office/drawing/2010/main" val="0"/>
              </a:ext>
            </a:extLst>
          </a:blip>
          <a:srcRect l="15555" t="65555" r="3333" b="12858"/>
          <a:stretch/>
        </p:blipFill>
        <p:spPr>
          <a:xfrm>
            <a:off x="4563140" y="2590800"/>
            <a:ext cx="4457700" cy="1186354"/>
          </a:xfrm>
          <a:prstGeom prst="rect">
            <a:avLst/>
          </a:prstGeom>
        </p:spPr>
      </p:pic>
      <p:sp>
        <p:nvSpPr>
          <p:cNvPr id="11" name="TextBox 10"/>
          <p:cNvSpPr txBox="1"/>
          <p:nvPr/>
        </p:nvSpPr>
        <p:spPr>
          <a:xfrm>
            <a:off x="0" y="881793"/>
            <a:ext cx="9144000" cy="1099407"/>
          </a:xfrm>
          <a:prstGeom prst="rect">
            <a:avLst/>
          </a:prstGeom>
          <a:noFill/>
        </p:spPr>
        <p:txBody>
          <a:bodyPr wrap="square" lIns="82933" tIns="41467" rIns="82933" bIns="41467" rtlCol="0">
            <a:spAutoFit/>
          </a:bodyPr>
          <a:lstStyle/>
          <a:p>
            <a:pPr algn="ctr"/>
            <a:r>
              <a:rPr lang="en-US" sz="3300" dirty="0">
                <a:solidFill>
                  <a:srgbClr val="C00000"/>
                </a:solidFill>
              </a:rPr>
              <a:t>Companies need to expand their strategies beyond purchase</a:t>
            </a:r>
          </a:p>
        </p:txBody>
      </p:sp>
      <p:sp>
        <p:nvSpPr>
          <p:cNvPr id="4" name="TextBox 3">
            <a:extLst>
              <a:ext uri="{FF2B5EF4-FFF2-40B4-BE49-F238E27FC236}">
                <a16:creationId xmlns:a16="http://schemas.microsoft.com/office/drawing/2014/main" id="{E9727BE0-6DCC-384A-8BF6-55FE53E51889}"/>
              </a:ext>
            </a:extLst>
          </p:cNvPr>
          <p:cNvSpPr txBox="1"/>
          <p:nvPr/>
        </p:nvSpPr>
        <p:spPr>
          <a:xfrm>
            <a:off x="0" y="1980859"/>
            <a:ext cx="9144000" cy="914741"/>
          </a:xfrm>
          <a:prstGeom prst="rect">
            <a:avLst/>
          </a:prstGeom>
          <a:noFill/>
        </p:spPr>
        <p:txBody>
          <a:bodyPr wrap="square" lIns="82933" tIns="41467" rIns="82933" bIns="41467" rtlCol="0">
            <a:spAutoFit/>
          </a:bodyPr>
          <a:lstStyle/>
          <a:p>
            <a:pPr algn="ctr"/>
            <a:r>
              <a:rPr lang="en-US" dirty="0">
                <a:solidFill>
                  <a:schemeClr val="bg1">
                    <a:lumMod val="65000"/>
                  </a:schemeClr>
                </a:solidFill>
              </a:rPr>
              <a:t>Companies that include consumers in the post purchase experience of the marketing process notice more trust, customer loyalty and sales when compared to companies who follow traditional business models</a:t>
            </a:r>
          </a:p>
        </p:txBody>
      </p:sp>
      <p:sp>
        <p:nvSpPr>
          <p:cNvPr id="5" name="TextBox 4">
            <a:extLst>
              <a:ext uri="{FF2B5EF4-FFF2-40B4-BE49-F238E27FC236}">
                <a16:creationId xmlns:a16="http://schemas.microsoft.com/office/drawing/2014/main" id="{49A3758C-4BF6-4E4E-BF35-AD6A2AAA3F1D}"/>
              </a:ext>
            </a:extLst>
          </p:cNvPr>
          <p:cNvSpPr txBox="1"/>
          <p:nvPr/>
        </p:nvSpPr>
        <p:spPr>
          <a:xfrm>
            <a:off x="76201" y="2985476"/>
            <a:ext cx="4060292" cy="3720124"/>
          </a:xfrm>
          <a:prstGeom prst="rect">
            <a:avLst/>
          </a:prstGeom>
          <a:noFill/>
        </p:spPr>
        <p:txBody>
          <a:bodyPr wrap="square" lIns="82933" tIns="41467" rIns="82933" bIns="41467" rtlCol="0">
            <a:spAutoFit/>
          </a:bodyPr>
          <a:lstStyle/>
          <a:p>
            <a:pPr algn="just"/>
            <a:r>
              <a:rPr lang="en-US" sz="1390" dirty="0">
                <a:solidFill>
                  <a:schemeClr val="bg1">
                    <a:lumMod val="65000"/>
                  </a:schemeClr>
                </a:solidFill>
              </a:rPr>
              <a:t>Consumers play a huge role in a success of a brand, therefore it’s important to reevaluate the engagement models. Organizations should concentrate less on spending for the consumers instead they should invest more in these new partnerships with customers to increase competitive advantage. </a:t>
            </a:r>
          </a:p>
          <a:p>
            <a:pPr algn="just"/>
            <a:endParaRPr lang="en-US" sz="1390" dirty="0">
              <a:solidFill>
                <a:schemeClr val="bg1">
                  <a:lumMod val="65000"/>
                </a:schemeClr>
              </a:solidFill>
            </a:endParaRPr>
          </a:p>
          <a:p>
            <a:pPr algn="just"/>
            <a:r>
              <a:rPr lang="en-US" sz="1390" dirty="0">
                <a:solidFill>
                  <a:schemeClr val="bg1">
                    <a:lumMod val="65000"/>
                  </a:schemeClr>
                </a:solidFill>
              </a:rPr>
              <a:t>Having consumers act as sales associate through social media to influence by giving reviews or recommendations, allowing them to participate in providing constant feedback to improve on or giving ideas to bring in new products or innovation in exchange for some rewards. These will help companies connect with consumers on a deeper level by creating a community with loyal and committed partners to lead the way to a new age of collaboration and competitiveness.</a:t>
            </a:r>
          </a:p>
        </p:txBody>
      </p:sp>
      <p:pic>
        <p:nvPicPr>
          <p:cNvPr id="8" name="Picture 7">
            <a:extLst>
              <a:ext uri="{FF2B5EF4-FFF2-40B4-BE49-F238E27FC236}">
                <a16:creationId xmlns:a16="http://schemas.microsoft.com/office/drawing/2014/main" id="{F6BDB8E4-3A93-DE40-A11C-ACC8B65B9E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1499" y="3815192"/>
            <a:ext cx="3727450" cy="2771504"/>
          </a:xfrm>
          <a:prstGeom prst="rect">
            <a:avLst/>
          </a:prstGeom>
        </p:spPr>
      </p:pic>
    </p:spTree>
    <p:extLst>
      <p:ext uri="{BB962C8B-B14F-4D97-AF65-F5344CB8AC3E}">
        <p14:creationId xmlns:p14="http://schemas.microsoft.com/office/powerpoint/2010/main" val="23892371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4800" y="336725"/>
            <a:ext cx="9144000" cy="730075"/>
          </a:xfrm>
          <a:prstGeom prst="rect">
            <a:avLst/>
          </a:prstGeom>
          <a:noFill/>
        </p:spPr>
        <p:txBody>
          <a:bodyPr wrap="square" lIns="82933" tIns="41467" rIns="82933" bIns="41467" rtlCol="0">
            <a:spAutoFit/>
          </a:bodyPr>
          <a:lstStyle/>
          <a:p>
            <a:pPr algn="ctr"/>
            <a:r>
              <a:rPr lang="en-US" sz="2100" dirty="0">
                <a:solidFill>
                  <a:srgbClr val="C00000"/>
                </a:solidFill>
              </a:rPr>
              <a:t>Not Me, Not the Company but ‘WE’ attitude</a:t>
            </a:r>
          </a:p>
          <a:p>
            <a:pPr algn="ctr"/>
            <a:r>
              <a:rPr lang="en-US" sz="2100" dirty="0">
                <a:solidFill>
                  <a:srgbClr val="C00000"/>
                </a:solidFill>
              </a:rPr>
              <a:t>Companies should create value or sense of belonging for younger generation</a:t>
            </a:r>
          </a:p>
        </p:txBody>
      </p:sp>
      <p:sp>
        <p:nvSpPr>
          <p:cNvPr id="4" name="TextBox 3">
            <a:extLst>
              <a:ext uri="{FF2B5EF4-FFF2-40B4-BE49-F238E27FC236}">
                <a16:creationId xmlns:a16="http://schemas.microsoft.com/office/drawing/2014/main" id="{E9727BE0-6DCC-384A-8BF6-55FE53E51889}"/>
              </a:ext>
            </a:extLst>
          </p:cNvPr>
          <p:cNvSpPr txBox="1"/>
          <p:nvPr/>
        </p:nvSpPr>
        <p:spPr>
          <a:xfrm>
            <a:off x="0" y="990600"/>
            <a:ext cx="9144000" cy="637742"/>
          </a:xfrm>
          <a:prstGeom prst="rect">
            <a:avLst/>
          </a:prstGeom>
          <a:noFill/>
        </p:spPr>
        <p:txBody>
          <a:bodyPr wrap="square" lIns="82933" tIns="41467" rIns="82933" bIns="41467" rtlCol="0">
            <a:spAutoFit/>
          </a:bodyPr>
          <a:lstStyle/>
          <a:p>
            <a:pPr algn="ctr"/>
            <a:r>
              <a:rPr lang="en-US" dirty="0">
                <a:solidFill>
                  <a:schemeClr val="bg1">
                    <a:lumMod val="65000"/>
                  </a:schemeClr>
                </a:solidFill>
              </a:rPr>
              <a:t>According to the research, new generation which is in the workforce and are starting families, want to feel 'included' in the process of developing and choosing products.</a:t>
            </a:r>
          </a:p>
        </p:txBody>
      </p:sp>
      <p:sp>
        <p:nvSpPr>
          <p:cNvPr id="5" name="TextBox 4">
            <a:extLst>
              <a:ext uri="{FF2B5EF4-FFF2-40B4-BE49-F238E27FC236}">
                <a16:creationId xmlns:a16="http://schemas.microsoft.com/office/drawing/2014/main" id="{49A3758C-4BF6-4E4E-BF35-AD6A2AAA3F1D}"/>
              </a:ext>
            </a:extLst>
          </p:cNvPr>
          <p:cNvSpPr txBox="1"/>
          <p:nvPr/>
        </p:nvSpPr>
        <p:spPr>
          <a:xfrm>
            <a:off x="182301" y="1657308"/>
            <a:ext cx="4222831" cy="5085113"/>
          </a:xfrm>
          <a:prstGeom prst="rect">
            <a:avLst/>
          </a:prstGeom>
          <a:noFill/>
        </p:spPr>
        <p:txBody>
          <a:bodyPr wrap="square" lIns="82933" tIns="41467" rIns="82933" bIns="41467" rtlCol="0">
            <a:spAutoFit/>
          </a:bodyPr>
          <a:lstStyle/>
          <a:p>
            <a:pPr algn="just"/>
            <a:r>
              <a:rPr lang="en-US" sz="1250" dirty="0">
                <a:solidFill>
                  <a:schemeClr val="bg1">
                    <a:lumMod val="65000"/>
                  </a:schemeClr>
                </a:solidFill>
                <a:latin typeface="Calibri Light" panose="020F0302020204030204" pitchFamily="34" charset="0"/>
                <a:cs typeface="Calibri Light" panose="020F0302020204030204" pitchFamily="34" charset="0"/>
              </a:rPr>
              <a:t>There are now five live generations on the planet. All generations have different expectations in life—Baby Boomers demand quality from items, Gen Y expects meaning and emotion, and Gen A seeks meaning and feeling. Consumer-generated content mirrors generational norms, and as millennials enter the marketing power band, their online actions grow more crucial. There is a more manageable method for telling their stories in various ways. Others can contribute their ideas, creating a 'us' experience. Millennials have so much influence in the marketing world. Their attitude is "we" vs. the boomer mindset of "me,"' and this is more visible in wikis, which are mashups of current software services to create something like Google Maps (Daves,2008). All of them encourage involvement and are governed mainly by the collective. Young people have long personified their countries' zeitgeist, powerfully affecting trends and behavior.</a:t>
            </a:r>
          </a:p>
          <a:p>
            <a:pPr algn="just"/>
            <a:r>
              <a:rPr lang="en-US" sz="1250" dirty="0">
                <a:solidFill>
                  <a:schemeClr val="bg1">
                    <a:lumMod val="65000"/>
                  </a:schemeClr>
                </a:solidFill>
                <a:latin typeface="Calibri Light" panose="020F0302020204030204" pitchFamily="34" charset="0"/>
                <a:cs typeface="Calibri Light" panose="020F0302020204030204" pitchFamily="34" charset="0"/>
              </a:rPr>
              <a:t> </a:t>
            </a:r>
          </a:p>
          <a:p>
            <a:pPr algn="just"/>
            <a:r>
              <a:rPr lang="en-US" sz="1250" dirty="0">
                <a:solidFill>
                  <a:schemeClr val="bg1">
                    <a:lumMod val="65000"/>
                  </a:schemeClr>
                </a:solidFill>
                <a:latin typeface="Calibri Light" panose="020F0302020204030204" pitchFamily="34" charset="0"/>
                <a:cs typeface="Calibri Light" panose="020F0302020204030204" pitchFamily="34" charset="0"/>
              </a:rPr>
              <a:t>The impact of Gen Z—the first generation of real digital natives—is already spreading, with the pursuit of truth at the heart of its characteristic behavior and consumption habits. Young people now have unprecedented levels of connectedness among themselves and the rest of the population because of technological advancements (Francis &amp; Hoefel, 2018). This is why they are more likely to influence each other than company campaigns.</a:t>
            </a:r>
          </a:p>
        </p:txBody>
      </p:sp>
      <p:pic>
        <p:nvPicPr>
          <p:cNvPr id="3" name="Picture 2">
            <a:extLst>
              <a:ext uri="{FF2B5EF4-FFF2-40B4-BE49-F238E27FC236}">
                <a16:creationId xmlns:a16="http://schemas.microsoft.com/office/drawing/2014/main" id="{EAD4B3BD-4605-5949-893A-EFEC11DBBA5A}"/>
              </a:ext>
            </a:extLst>
          </p:cNvPr>
          <p:cNvPicPr>
            <a:picLocks noChangeAspect="1"/>
          </p:cNvPicPr>
          <p:nvPr/>
        </p:nvPicPr>
        <p:blipFill rotWithShape="1">
          <a:blip r:embed="rId3">
            <a:extLst>
              <a:ext uri="{28A0092B-C50C-407E-A947-70E740481C1C}">
                <a14:useLocalDpi xmlns:a14="http://schemas.microsoft.com/office/drawing/2010/main" val="0"/>
              </a:ext>
            </a:extLst>
          </a:blip>
          <a:srcRect t="18889" b="32222"/>
          <a:stretch/>
        </p:blipFill>
        <p:spPr>
          <a:xfrm>
            <a:off x="4470588" y="1629139"/>
            <a:ext cx="4491111" cy="2195654"/>
          </a:xfrm>
          <a:prstGeom prst="rect">
            <a:avLst/>
          </a:prstGeom>
        </p:spPr>
      </p:pic>
      <p:pic>
        <p:nvPicPr>
          <p:cNvPr id="7" name="Picture 6">
            <a:extLst>
              <a:ext uri="{FF2B5EF4-FFF2-40B4-BE49-F238E27FC236}">
                <a16:creationId xmlns:a16="http://schemas.microsoft.com/office/drawing/2014/main" id="{0742D242-D642-434F-B01B-42205D19017E}"/>
              </a:ext>
            </a:extLst>
          </p:cNvPr>
          <p:cNvPicPr>
            <a:picLocks noChangeAspect="1"/>
          </p:cNvPicPr>
          <p:nvPr/>
        </p:nvPicPr>
        <p:blipFill rotWithShape="1">
          <a:blip r:embed="rId4">
            <a:extLst>
              <a:ext uri="{28A0092B-C50C-407E-A947-70E740481C1C}">
                <a14:useLocalDpi xmlns:a14="http://schemas.microsoft.com/office/drawing/2010/main" val="0"/>
              </a:ext>
            </a:extLst>
          </a:blip>
          <a:srcRect l="15555" t="7778" r="35555" b="55555"/>
          <a:stretch/>
        </p:blipFill>
        <p:spPr>
          <a:xfrm>
            <a:off x="4953000" y="3734124"/>
            <a:ext cx="3200400" cy="2400300"/>
          </a:xfrm>
          <a:prstGeom prst="rect">
            <a:avLst/>
          </a:prstGeom>
        </p:spPr>
      </p:pic>
      <p:sp>
        <p:nvSpPr>
          <p:cNvPr id="2" name="TextBox 1">
            <a:extLst>
              <a:ext uri="{FF2B5EF4-FFF2-40B4-BE49-F238E27FC236}">
                <a16:creationId xmlns:a16="http://schemas.microsoft.com/office/drawing/2014/main" id="{F525AFA2-EE35-2442-A416-89B2AB6D59F4}"/>
              </a:ext>
            </a:extLst>
          </p:cNvPr>
          <p:cNvSpPr txBox="1"/>
          <p:nvPr/>
        </p:nvSpPr>
        <p:spPr>
          <a:xfrm>
            <a:off x="4572000" y="6096000"/>
            <a:ext cx="4114800" cy="729430"/>
          </a:xfrm>
          <a:prstGeom prst="rect">
            <a:avLst/>
          </a:prstGeom>
          <a:noFill/>
        </p:spPr>
        <p:txBody>
          <a:bodyPr wrap="square" rtlCol="0">
            <a:spAutoFit/>
          </a:bodyPr>
          <a:lstStyle/>
          <a:p>
            <a:r>
              <a:rPr lang="en-AE" sz="680" b="1" dirty="0">
                <a:solidFill>
                  <a:schemeClr val="bg1">
                    <a:lumMod val="65000"/>
                  </a:schemeClr>
                </a:solidFill>
                <a:latin typeface="Calibri Light" panose="020F0302020204030204" pitchFamily="34" charset="0"/>
                <a:cs typeface="Calibri Light" panose="020F0302020204030204" pitchFamily="34" charset="0"/>
              </a:rPr>
              <a:t>References</a:t>
            </a:r>
            <a:r>
              <a:rPr lang="en-AE" sz="680" dirty="0">
                <a:solidFill>
                  <a:schemeClr val="bg1">
                    <a:lumMod val="65000"/>
                  </a:schemeClr>
                </a:solidFill>
                <a:latin typeface="Calibri Light" panose="020F0302020204030204" pitchFamily="34" charset="0"/>
                <a:cs typeface="Calibri Light" panose="020F0302020204030204" pitchFamily="34" charset="0"/>
              </a:rPr>
              <a:t>: </a:t>
            </a:r>
            <a:r>
              <a:rPr lang="en-US" sz="680" dirty="0">
                <a:solidFill>
                  <a:schemeClr val="bg1">
                    <a:lumMod val="65000"/>
                  </a:schemeClr>
                </a:solidFill>
                <a:latin typeface="Calibri Light" panose="020F0302020204030204" pitchFamily="34" charset="0"/>
                <a:cs typeface="Calibri Light" panose="020F0302020204030204" pitchFamily="34" charset="0"/>
              </a:rPr>
              <a:t>Dave Evans. (2008). Social Media Marketing : An Hour a Day. Sybex.</a:t>
            </a:r>
          </a:p>
          <a:p>
            <a:endParaRPr lang="en-US" sz="680" dirty="0">
              <a:solidFill>
                <a:schemeClr val="bg1">
                  <a:lumMod val="65000"/>
                </a:schemeClr>
              </a:solidFill>
              <a:latin typeface="Calibri Light" panose="020F0302020204030204" pitchFamily="34" charset="0"/>
              <a:cs typeface="Calibri Light" panose="020F0302020204030204" pitchFamily="34" charset="0"/>
            </a:endParaRPr>
          </a:p>
          <a:p>
            <a:r>
              <a:rPr lang="en-AE" sz="680" dirty="0">
                <a:solidFill>
                  <a:schemeClr val="bg1">
                    <a:lumMod val="65000"/>
                  </a:schemeClr>
                </a:solidFill>
                <a:latin typeface="Calibri Light" panose="020F0302020204030204" pitchFamily="34" charset="0"/>
                <a:cs typeface="Calibri Light" panose="020F0302020204030204" pitchFamily="34" charset="0"/>
              </a:rPr>
              <a:t>Francis, T., &amp; Hoefel, F. (2020, December 16). ‘True Gen’: Generation Z and its implications for companies. McKinsey &amp; Company. </a:t>
            </a:r>
          </a:p>
          <a:p>
            <a:r>
              <a:rPr lang="en-AE" sz="680" dirty="0">
                <a:solidFill>
                  <a:schemeClr val="bg1">
                    <a:lumMod val="65000"/>
                  </a:schemeClr>
                </a:solidFill>
                <a:latin typeface="Calibri Light" panose="020F0302020204030204" pitchFamily="34" charset="0"/>
                <a:cs typeface="Calibri Light" panose="020F0302020204030204" pitchFamily="34" charset="0"/>
              </a:rPr>
              <a:t>https://www.mckinsey.com/industries/consumer-packaged-goods/our-insights/true-gen-generation-z-and-its-implications-for-companies</a:t>
            </a:r>
            <a:endParaRPr lang="en-US" sz="680" dirty="0">
              <a:solidFill>
                <a:schemeClr val="bg1">
                  <a:lumMod val="6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643369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55" y="457200"/>
            <a:ext cx="9144000" cy="1098381"/>
          </a:xfrm>
          <a:prstGeom prst="rect">
            <a:avLst/>
          </a:prstGeom>
          <a:noFill/>
        </p:spPr>
        <p:txBody>
          <a:bodyPr wrap="square" lIns="82933" tIns="41467" rIns="82933" bIns="41467" rtlCol="0">
            <a:spAutoFit/>
          </a:bodyPr>
          <a:lstStyle/>
          <a:p>
            <a:pPr marL="322516" lvl="1" indent="-322516" algn="ctr">
              <a:spcAft>
                <a:spcPts val="400"/>
              </a:spcAft>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4000" dirty="0">
                <a:solidFill>
                  <a:srgbClr val="C00000"/>
                </a:solidFill>
                <a:latin typeface="Calibri Light" panose="020F0302020204030204" pitchFamily="34" charset="0"/>
              </a:rPr>
              <a:t>Recommendations</a:t>
            </a:r>
            <a:endParaRPr lang="en-GB" sz="4800" dirty="0">
              <a:solidFill>
                <a:srgbClr val="C00000"/>
              </a:solidFill>
              <a:latin typeface="Calibri Light" panose="020F0302020204030204" pitchFamily="34" charset="0"/>
            </a:endParaRPr>
          </a:p>
          <a:p>
            <a:pPr>
              <a:lnSpc>
                <a:spcPct val="120000"/>
              </a:lnSpc>
            </a:pPr>
            <a:endParaRPr lang="en-GB" sz="1050" dirty="0">
              <a:latin typeface="Calibri Light" panose="020F0302020204030204" pitchFamily="34" charset="0"/>
            </a:endParaRPr>
          </a:p>
          <a:p>
            <a:pPr marL="322516" lvl="1" indent="-322516">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endParaRPr lang="en-GB" sz="1000" dirty="0">
              <a:solidFill>
                <a:srgbClr val="C00000"/>
              </a:solidFill>
              <a:latin typeface="Calibri Light" panose="020F0302020204030204" pitchFamily="34" charset="0"/>
            </a:endParaRPr>
          </a:p>
        </p:txBody>
      </p:sp>
      <p:sp>
        <p:nvSpPr>
          <p:cNvPr id="4" name="TextBox 3">
            <a:extLst>
              <a:ext uri="{FF2B5EF4-FFF2-40B4-BE49-F238E27FC236}">
                <a16:creationId xmlns:a16="http://schemas.microsoft.com/office/drawing/2014/main" id="{E9727BE0-6DCC-384A-8BF6-55FE53E51889}"/>
              </a:ext>
            </a:extLst>
          </p:cNvPr>
          <p:cNvSpPr txBox="1"/>
          <p:nvPr/>
        </p:nvSpPr>
        <p:spPr>
          <a:xfrm>
            <a:off x="238760" y="1295400"/>
            <a:ext cx="8899985" cy="5254390"/>
          </a:xfrm>
          <a:prstGeom prst="rect">
            <a:avLst/>
          </a:prstGeom>
          <a:noFill/>
        </p:spPr>
        <p:txBody>
          <a:bodyPr wrap="square" lIns="82933" tIns="41467" rIns="82933" bIns="41467" rtlCol="0">
            <a:spAutoFit/>
          </a:bodyPr>
          <a:lstStyle/>
          <a:p>
            <a:pPr marL="0" lvl="1">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2100" dirty="0">
                <a:solidFill>
                  <a:schemeClr val="bg1">
                    <a:lumMod val="65000"/>
                  </a:schemeClr>
                </a:solidFill>
                <a:latin typeface="Calibri Light" panose="020F0302020204030204" pitchFamily="34" charset="0"/>
              </a:rPr>
              <a:t>Collaborating with new sustainable, eco- friendly and creative brands to attract younger generations</a:t>
            </a:r>
          </a:p>
          <a:p>
            <a:pPr marL="0" lvl="1">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endParaRPr lang="en-GB" sz="2100" dirty="0">
              <a:solidFill>
                <a:schemeClr val="bg1">
                  <a:lumMod val="65000"/>
                </a:schemeClr>
              </a:solidFill>
              <a:latin typeface="Calibri Light" panose="020F0302020204030204" pitchFamily="34" charset="0"/>
            </a:endParaRPr>
          </a:p>
          <a:p>
            <a:pPr marL="0" lvl="1">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2100" dirty="0">
                <a:solidFill>
                  <a:schemeClr val="bg1">
                    <a:lumMod val="65000"/>
                  </a:schemeClr>
                </a:solidFill>
                <a:latin typeface="Calibri Light" panose="020F0302020204030204" pitchFamily="34" charset="0"/>
              </a:rPr>
              <a:t>Build marketing strategies to collaborate with customers to post reviews and engage on social media through hashtags or hold competitions in exchange of small perks</a:t>
            </a:r>
          </a:p>
          <a:p>
            <a:pPr marL="0" lvl="1">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endParaRPr lang="en-GB" sz="2100" dirty="0">
              <a:solidFill>
                <a:schemeClr val="bg1">
                  <a:lumMod val="65000"/>
                </a:schemeClr>
              </a:solidFill>
              <a:latin typeface="Calibri Light" panose="020F0302020204030204" pitchFamily="34" charset="0"/>
            </a:endParaRPr>
          </a:p>
          <a:p>
            <a:pPr marL="0" lvl="1">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2100" dirty="0">
                <a:solidFill>
                  <a:schemeClr val="bg1">
                    <a:lumMod val="65000"/>
                  </a:schemeClr>
                </a:solidFill>
                <a:latin typeface="Calibri Light" panose="020F0302020204030204" pitchFamily="34" charset="0"/>
              </a:rPr>
              <a:t>Involving customers beyond purchasing by asking for constant feedback and improving thus connecting with them on a deeper level to form a community.</a:t>
            </a:r>
          </a:p>
          <a:p>
            <a:pPr marL="0" lvl="1">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endParaRPr lang="en-GB" sz="2100" dirty="0">
              <a:solidFill>
                <a:schemeClr val="bg1">
                  <a:lumMod val="65000"/>
                </a:schemeClr>
              </a:solidFill>
              <a:latin typeface="Calibri Light" panose="020F0302020204030204" pitchFamily="34" charset="0"/>
            </a:endParaRPr>
          </a:p>
          <a:p>
            <a:pPr marL="0" lvl="1">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GB" sz="2100" dirty="0">
                <a:solidFill>
                  <a:schemeClr val="bg1">
                    <a:lumMod val="65000"/>
                  </a:schemeClr>
                </a:solidFill>
                <a:latin typeface="Calibri Light" panose="020F0302020204030204" pitchFamily="34" charset="0"/>
              </a:rPr>
              <a:t>Take positive actions towards various current issues such as sustainability, human rights, LGBTQ to build brand trust and to create a lasting bond with the consumers. </a:t>
            </a:r>
          </a:p>
          <a:p>
            <a:pPr marL="0" lvl="1">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endParaRPr lang="en-GB" sz="2100" dirty="0">
              <a:solidFill>
                <a:schemeClr val="bg1">
                  <a:lumMod val="65000"/>
                </a:schemeClr>
              </a:solidFill>
              <a:latin typeface="Calibri Light" panose="020F0302020204030204" pitchFamily="34" charset="0"/>
            </a:endParaRPr>
          </a:p>
          <a:p>
            <a:pPr marL="0" lvl="1">
              <a:buClr>
                <a:srgbClr val="E92B17"/>
              </a:buClr>
              <a:buSzPct val="50000"/>
              <a:tabLst>
                <a:tab pos="0" algn="l"/>
                <a:tab pos="406023" algn="l"/>
                <a:tab pos="813487" algn="l"/>
                <a:tab pos="1220950" algn="l"/>
                <a:tab pos="1628414" algn="l"/>
                <a:tab pos="2035877" algn="l"/>
                <a:tab pos="2443342" algn="l"/>
                <a:tab pos="2850804" algn="l"/>
                <a:tab pos="3258268" algn="l"/>
                <a:tab pos="3665732" algn="l"/>
                <a:tab pos="4073195" algn="l"/>
                <a:tab pos="4480659" algn="l"/>
                <a:tab pos="4888122" algn="l"/>
                <a:tab pos="5295585" algn="l"/>
                <a:tab pos="5703049" algn="l"/>
                <a:tab pos="6110513" algn="l"/>
                <a:tab pos="6517976" algn="l"/>
                <a:tab pos="6925439" algn="l"/>
                <a:tab pos="7332904" algn="l"/>
                <a:tab pos="7740366" algn="l"/>
                <a:tab pos="8147831" algn="l"/>
              </a:tabLst>
            </a:pPr>
            <a:r>
              <a:rPr lang="en-US" sz="2100" dirty="0">
                <a:solidFill>
                  <a:schemeClr val="bg1">
                    <a:lumMod val="65000"/>
                  </a:schemeClr>
                </a:solidFill>
                <a:latin typeface="Calibri Light" panose="020F0302020204030204" pitchFamily="34" charset="0"/>
                <a:cs typeface="Calibri Light" panose="020F0302020204030204" pitchFamily="34" charset="0"/>
              </a:rPr>
              <a:t>Encourage participations and maintain transparency with customers to make them feel more ‘involved’ in the process</a:t>
            </a:r>
            <a:endParaRPr lang="en-GB" sz="2100" dirty="0">
              <a:solidFill>
                <a:schemeClr val="bg1">
                  <a:lumMod val="6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59597377"/>
      </p:ext>
    </p:extLst>
  </p:cSld>
  <p:clrMapOvr>
    <a:masterClrMapping/>
  </p:clrMapOvr>
  <p:transition spd="med"/>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22230</TotalTime>
  <Words>1553</Words>
  <Application>Microsoft Macintosh PowerPoint</Application>
  <PresentationFormat>On-screen Show (4:3)</PresentationFormat>
  <Paragraphs>73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Lucida Grande</vt:lpstr>
      <vt:lpstr>1_Office Theme</vt:lpstr>
      <vt:lpstr>Social Selling, Quick Commerce and FMCG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 - SaraBlackInt</dc:creator>
  <cp:lastModifiedBy>Thejaswini Paripally</cp:lastModifiedBy>
  <cp:revision>1403</cp:revision>
  <cp:lastPrinted>2020-02-15T17:39:03Z</cp:lastPrinted>
  <dcterms:created xsi:type="dcterms:W3CDTF">2012-04-11T05:22:36Z</dcterms:created>
  <dcterms:modified xsi:type="dcterms:W3CDTF">2022-01-24T11:52:37Z</dcterms:modified>
</cp:coreProperties>
</file>