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layfair Display"/>
      <p:regular r:id="rId24"/>
      <p:bold r:id="rId25"/>
      <p:italic r:id="rId26"/>
      <p:boldItalic r:id="rId27"/>
    </p:embeddedFont>
    <p:embeddedFont>
      <p:font typeface="Lato"/>
      <p:regular r:id="rId28"/>
      <p:bold r:id="rId29"/>
      <p:italic r:id="rId30"/>
      <p:boldItalic r:id="rId31"/>
    </p:embeddedFont>
    <p:embeddedFont>
      <p:font typeface="EB Garamond"/>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layfairDisplay-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italic.fntdata"/><Relationship Id="rId25" Type="http://schemas.openxmlformats.org/officeDocument/2006/relationships/font" Target="fonts/PlayfairDisplay-bold.fntdata"/><Relationship Id="rId28" Type="http://schemas.openxmlformats.org/officeDocument/2006/relationships/font" Target="fonts/Lato-regular.fntdata"/><Relationship Id="rId27" Type="http://schemas.openxmlformats.org/officeDocument/2006/relationships/font" Target="fonts/PlayfairDispl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33" Type="http://schemas.openxmlformats.org/officeDocument/2006/relationships/font" Target="fonts/EBGaramond-bold.fntdata"/><Relationship Id="rId10" Type="http://schemas.openxmlformats.org/officeDocument/2006/relationships/slide" Target="slides/slide5.xml"/><Relationship Id="rId32" Type="http://schemas.openxmlformats.org/officeDocument/2006/relationships/font" Target="fonts/EBGaramond-regular.fntdata"/><Relationship Id="rId13" Type="http://schemas.openxmlformats.org/officeDocument/2006/relationships/slide" Target="slides/slide8.xml"/><Relationship Id="rId35" Type="http://schemas.openxmlformats.org/officeDocument/2006/relationships/font" Target="fonts/EBGaramond-boldItalic.fntdata"/><Relationship Id="rId12" Type="http://schemas.openxmlformats.org/officeDocument/2006/relationships/slide" Target="slides/slide7.xml"/><Relationship Id="rId34" Type="http://schemas.openxmlformats.org/officeDocument/2006/relationships/font" Target="fonts/EBGaramon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6f88989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6f8898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69e3a74f3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69e3a74f3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69e3a74f3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69e3a74f3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6b75d98f7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6b75d98f7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69e3a74f3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69e3a74f3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6b75d98f7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6b75d98f7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6b75d98f7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6b75d98f7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697fc8520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697fc8520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697fc8520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697fc8520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697fc8520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697fc8520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f889893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88989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69e3a74f3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69e3a74f3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69e3a74f3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69e3a74f3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697fc8520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697fc8520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889893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88989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697fc8520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697fc8520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697fc8520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697fc8520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697fc8520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697fc8520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lvl1pPr lvl="0">
              <a:spcBef>
                <a:spcPts val="1000"/>
              </a:spcBef>
              <a:spcAft>
                <a:spcPts val="0"/>
              </a:spcAft>
              <a:buSzPts val="4800"/>
              <a:buNone/>
              <a:defRPr sz="4800"/>
            </a:lvl1pPr>
            <a:lvl2pPr lvl="1">
              <a:spcBef>
                <a:spcPts val="1000"/>
              </a:spcBef>
              <a:spcAft>
                <a:spcPts val="0"/>
              </a:spcAft>
              <a:buSzPts val="4800"/>
              <a:buNone/>
              <a:defRPr sz="4800"/>
            </a:lvl2pPr>
            <a:lvl3pPr lvl="2">
              <a:spcBef>
                <a:spcPts val="1000"/>
              </a:spcBef>
              <a:spcAft>
                <a:spcPts val="0"/>
              </a:spcAft>
              <a:buSzPts val="4800"/>
              <a:buNone/>
              <a:defRPr sz="4800"/>
            </a:lvl3pPr>
            <a:lvl4pPr lvl="3">
              <a:spcBef>
                <a:spcPts val="1000"/>
              </a:spcBef>
              <a:spcAft>
                <a:spcPts val="0"/>
              </a:spcAft>
              <a:buSzPts val="4800"/>
              <a:buNone/>
              <a:defRPr sz="4800"/>
            </a:lvl4pPr>
            <a:lvl5pPr lvl="4">
              <a:spcBef>
                <a:spcPts val="1000"/>
              </a:spcBef>
              <a:spcAft>
                <a:spcPts val="0"/>
              </a:spcAft>
              <a:buSzPts val="4800"/>
              <a:buNone/>
              <a:defRPr sz="4800"/>
            </a:lvl5pPr>
            <a:lvl6pPr lvl="5">
              <a:spcBef>
                <a:spcPts val="1000"/>
              </a:spcBef>
              <a:spcAft>
                <a:spcPts val="0"/>
              </a:spcAft>
              <a:buSzPts val="4800"/>
              <a:buNone/>
              <a:defRPr sz="4800"/>
            </a:lvl6pPr>
            <a:lvl7pPr lvl="6">
              <a:spcBef>
                <a:spcPts val="1000"/>
              </a:spcBef>
              <a:spcAft>
                <a:spcPts val="0"/>
              </a:spcAft>
              <a:buSzPts val="4800"/>
              <a:buNone/>
              <a:defRPr sz="4800"/>
            </a:lvl7pPr>
            <a:lvl8pPr lvl="7">
              <a:spcBef>
                <a:spcPts val="1000"/>
              </a:spcBef>
              <a:spcAft>
                <a:spcPts val="0"/>
              </a:spcAft>
              <a:buSzPts val="4800"/>
              <a:buNone/>
              <a:defRPr sz="4800"/>
            </a:lvl8pPr>
            <a:lvl9pPr lvl="8">
              <a:spcBef>
                <a:spcPts val="100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ctrTitle"/>
          </p:nvPr>
        </p:nvSpPr>
        <p:spPr>
          <a:xfrm>
            <a:off x="1219650" y="1374675"/>
            <a:ext cx="7182000" cy="1853700"/>
          </a:xfrm>
          <a:prstGeom prst="rect">
            <a:avLst/>
          </a:prstGeom>
        </p:spPr>
        <p:txBody>
          <a:bodyPr anchorCtr="0" anchor="b" bIns="91425" lIns="91425" spcFirstLastPara="1" rIns="91425" wrap="square" tIns="91425">
            <a:noAutofit/>
          </a:bodyPr>
          <a:lstStyle/>
          <a:p>
            <a:pPr indent="0" lvl="0" marL="0" rtl="0" algn="ctr">
              <a:spcBef>
                <a:spcPts val="1000"/>
              </a:spcBef>
              <a:spcAft>
                <a:spcPts val="0"/>
              </a:spcAft>
              <a:buNone/>
            </a:pPr>
            <a:r>
              <a:rPr lang="en"/>
              <a:t>Online </a:t>
            </a:r>
            <a:r>
              <a:rPr i="1" lang="en"/>
              <a:t>Quiz</a:t>
            </a:r>
            <a:r>
              <a:rPr lang="en"/>
              <a:t> System</a:t>
            </a:r>
            <a:br>
              <a:rPr lang="en"/>
            </a:br>
            <a:r>
              <a:rPr lang="en" sz="3600"/>
              <a:t>b</a:t>
            </a:r>
            <a:r>
              <a:rPr lang="en" sz="3600"/>
              <a:t>y group </a:t>
            </a:r>
            <a:r>
              <a:rPr i="1" lang="en" sz="3600"/>
              <a:t>9</a:t>
            </a:r>
            <a:r>
              <a:rPr lang="en" sz="3600"/>
              <a:t>  </a:t>
            </a:r>
            <a:r>
              <a:rPr lang="en"/>
              <a:t>            </a:t>
            </a:r>
            <a:endParaRPr/>
          </a:p>
        </p:txBody>
      </p:sp>
      <p:sp>
        <p:nvSpPr>
          <p:cNvPr id="69" name="Google Shape;69;p13"/>
          <p:cNvSpPr txBox="1"/>
          <p:nvPr>
            <p:ph idx="1" type="subTitle"/>
          </p:nvPr>
        </p:nvSpPr>
        <p:spPr>
          <a:xfrm>
            <a:off x="-581325" y="3228375"/>
            <a:ext cx="8871600" cy="1274100"/>
          </a:xfrm>
          <a:prstGeom prst="rect">
            <a:avLst/>
          </a:prstGeom>
        </p:spPr>
        <p:txBody>
          <a:bodyPr anchorCtr="0" anchor="b" bIns="91425" lIns="91425" spcFirstLastPara="1" rIns="91425" wrap="square" tIns="91425">
            <a:noAutofit/>
          </a:bodyPr>
          <a:lstStyle/>
          <a:p>
            <a:pPr indent="0" lvl="0" marL="0" rtl="0" algn="ctr">
              <a:spcBef>
                <a:spcPts val="1000"/>
              </a:spcBef>
              <a:spcAft>
                <a:spcPts val="0"/>
              </a:spcAft>
              <a:buNone/>
            </a:pPr>
            <a:r>
              <a:rPr lang="en"/>
              <a:t>                                      </a:t>
            </a:r>
            <a:r>
              <a:rPr b="1" lang="en" sz="1700">
                <a:solidFill>
                  <a:schemeClr val="dk1"/>
                </a:solidFill>
                <a:latin typeface="Playfair Display"/>
                <a:ea typeface="Playfair Display"/>
                <a:cs typeface="Playfair Display"/>
                <a:sym typeface="Playfair Display"/>
              </a:rPr>
              <a:t>Kabir Selot 211P054 (37)   </a:t>
            </a:r>
            <a:endParaRPr b="1" sz="1700">
              <a:solidFill>
                <a:schemeClr val="dk1"/>
              </a:solidFill>
              <a:latin typeface="Playfair Display"/>
              <a:ea typeface="Playfair Display"/>
              <a:cs typeface="Playfair Display"/>
              <a:sym typeface="Playfair Display"/>
            </a:endParaRPr>
          </a:p>
          <a:p>
            <a:pPr indent="457200" lvl="0" marL="1828800" rtl="0" algn="ctr">
              <a:spcBef>
                <a:spcPts val="0"/>
              </a:spcBef>
              <a:spcAft>
                <a:spcPts val="0"/>
              </a:spcAft>
              <a:buNone/>
            </a:pPr>
            <a:r>
              <a:rPr b="1" lang="en" sz="1700">
                <a:solidFill>
                  <a:schemeClr val="dk1"/>
                </a:solidFill>
                <a:latin typeface="Playfair Display"/>
                <a:ea typeface="Playfair Display"/>
                <a:cs typeface="Playfair Display"/>
                <a:sym typeface="Playfair Display"/>
              </a:rPr>
              <a:t>Mahira Fakih 211P058 (10)</a:t>
            </a:r>
            <a:endParaRPr b="1" sz="1700">
              <a:solidFill>
                <a:schemeClr val="dk1"/>
              </a:solidFill>
              <a:latin typeface="Playfair Display"/>
              <a:ea typeface="Playfair Display"/>
              <a:cs typeface="Playfair Display"/>
              <a:sym typeface="Playfair Display"/>
            </a:endParaRPr>
          </a:p>
          <a:p>
            <a:pPr indent="457200" lvl="0" marL="1828800" rtl="0" algn="ctr">
              <a:spcBef>
                <a:spcPts val="0"/>
              </a:spcBef>
              <a:spcAft>
                <a:spcPts val="0"/>
              </a:spcAft>
              <a:buNone/>
            </a:pPr>
            <a:r>
              <a:rPr b="1" lang="en" sz="1700">
                <a:solidFill>
                  <a:schemeClr val="dk1"/>
                </a:solidFill>
                <a:latin typeface="Playfair Display"/>
                <a:ea typeface="Playfair Display"/>
                <a:cs typeface="Playfair Display"/>
                <a:sym typeface="Playfair Display"/>
              </a:rPr>
              <a:t>Mariyum Siddique 211P023 (51)</a:t>
            </a:r>
            <a:endParaRPr b="1" sz="1700">
              <a:solidFill>
                <a:schemeClr val="dk1"/>
              </a:solidFill>
              <a:latin typeface="Playfair Display"/>
              <a:ea typeface="Playfair Display"/>
              <a:cs typeface="Playfair Display"/>
              <a:sym typeface="Playfair Display"/>
            </a:endParaRPr>
          </a:p>
          <a:p>
            <a:pPr indent="457200" lvl="0" marL="1828800" rtl="0" algn="ctr">
              <a:spcBef>
                <a:spcPts val="0"/>
              </a:spcBef>
              <a:spcAft>
                <a:spcPts val="0"/>
              </a:spcAft>
              <a:buNone/>
            </a:pPr>
            <a:r>
              <a:rPr b="1" lang="en" sz="1700">
                <a:solidFill>
                  <a:schemeClr val="dk1"/>
                </a:solidFill>
                <a:latin typeface="Playfair Display"/>
                <a:ea typeface="Playfair Display"/>
                <a:cs typeface="Playfair Display"/>
                <a:sym typeface="Playfair Display"/>
              </a:rPr>
              <a:t>Hamza Khan 211P021 (19)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2"/>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p:txBody>
      </p:sp>
      <p:pic>
        <p:nvPicPr>
          <p:cNvPr id="181" name="Google Shape;181;p22"/>
          <p:cNvPicPr preferRelativeResize="0"/>
          <p:nvPr/>
        </p:nvPicPr>
        <p:blipFill>
          <a:blip r:embed="rId3">
            <a:alphaModFix/>
          </a:blip>
          <a:stretch>
            <a:fillRect/>
          </a:stretch>
        </p:blipFill>
        <p:spPr>
          <a:xfrm>
            <a:off x="582100" y="1017725"/>
            <a:ext cx="7442774"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23"/>
          <p:cNvPicPr preferRelativeResize="0"/>
          <p:nvPr/>
        </p:nvPicPr>
        <p:blipFill>
          <a:blip r:embed="rId3">
            <a:alphaModFix/>
          </a:blip>
          <a:stretch>
            <a:fillRect/>
          </a:stretch>
        </p:blipFill>
        <p:spPr>
          <a:xfrm>
            <a:off x="152400" y="152400"/>
            <a:ext cx="8606333"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24"/>
          <p:cNvPicPr preferRelativeResize="0"/>
          <p:nvPr/>
        </p:nvPicPr>
        <p:blipFill rotWithShape="1">
          <a:blip r:embed="rId3">
            <a:alphaModFix/>
          </a:blip>
          <a:srcRect b="5990" l="0" r="990" t="9392"/>
          <a:stretch/>
        </p:blipFill>
        <p:spPr>
          <a:xfrm>
            <a:off x="477800" y="619225"/>
            <a:ext cx="8188402" cy="4094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25"/>
          <p:cNvPicPr preferRelativeResize="0"/>
          <p:nvPr/>
        </p:nvPicPr>
        <p:blipFill rotWithShape="1">
          <a:blip r:embed="rId3">
            <a:alphaModFix/>
          </a:blip>
          <a:srcRect b="0" l="0" r="-4471" t="9123"/>
          <a:stretch/>
        </p:blipFill>
        <p:spPr>
          <a:xfrm>
            <a:off x="152400" y="454950"/>
            <a:ext cx="8991599" cy="4536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26"/>
          <p:cNvPicPr preferRelativeResize="0"/>
          <p:nvPr/>
        </p:nvPicPr>
        <p:blipFill rotWithShape="1">
          <a:blip r:embed="rId3">
            <a:alphaModFix/>
          </a:blip>
          <a:srcRect b="-6668" l="0" r="0" t="9174"/>
          <a:stretch/>
        </p:blipFill>
        <p:spPr>
          <a:xfrm>
            <a:off x="152400" y="467600"/>
            <a:ext cx="4205525" cy="2161025"/>
          </a:xfrm>
          <a:prstGeom prst="rect">
            <a:avLst/>
          </a:prstGeom>
          <a:noFill/>
          <a:ln>
            <a:noFill/>
          </a:ln>
        </p:spPr>
      </p:pic>
      <p:pic>
        <p:nvPicPr>
          <p:cNvPr id="202" name="Google Shape;202;p26"/>
          <p:cNvPicPr preferRelativeResize="0"/>
          <p:nvPr/>
        </p:nvPicPr>
        <p:blipFill>
          <a:blip r:embed="rId4">
            <a:alphaModFix/>
          </a:blip>
          <a:stretch>
            <a:fillRect/>
          </a:stretch>
        </p:blipFill>
        <p:spPr>
          <a:xfrm>
            <a:off x="4288301" y="2338700"/>
            <a:ext cx="4678024" cy="263010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27"/>
          <p:cNvPicPr preferRelativeResize="0"/>
          <p:nvPr/>
        </p:nvPicPr>
        <p:blipFill rotWithShape="1">
          <a:blip r:embed="rId3">
            <a:alphaModFix/>
          </a:blip>
          <a:srcRect b="45949" l="0" r="1477" t="8869"/>
          <a:stretch/>
        </p:blipFill>
        <p:spPr>
          <a:xfrm>
            <a:off x="152413" y="164275"/>
            <a:ext cx="8479076" cy="2186300"/>
          </a:xfrm>
          <a:prstGeom prst="rect">
            <a:avLst/>
          </a:prstGeom>
          <a:noFill/>
          <a:ln>
            <a:noFill/>
          </a:ln>
        </p:spPr>
      </p:pic>
      <p:pic>
        <p:nvPicPr>
          <p:cNvPr id="208" name="Google Shape;208;p27"/>
          <p:cNvPicPr preferRelativeResize="0"/>
          <p:nvPr/>
        </p:nvPicPr>
        <p:blipFill rotWithShape="1">
          <a:blip r:embed="rId4">
            <a:alphaModFix/>
          </a:blip>
          <a:srcRect b="34985" l="722" r="1630" t="9384"/>
          <a:stretch/>
        </p:blipFill>
        <p:spPr>
          <a:xfrm>
            <a:off x="189975" y="2350575"/>
            <a:ext cx="8403984" cy="2691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8"/>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a:t>
            </a:r>
            <a:endParaRPr/>
          </a:p>
        </p:txBody>
      </p:sp>
      <p:sp>
        <p:nvSpPr>
          <p:cNvPr id="214" name="Google Shape;214;p28"/>
          <p:cNvSpPr txBox="1"/>
          <p:nvPr>
            <p:ph idx="1" type="body"/>
          </p:nvPr>
        </p:nvSpPr>
        <p:spPr>
          <a:xfrm>
            <a:off x="311700" y="1324575"/>
            <a:ext cx="8520600" cy="3244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Playfair Display"/>
              <a:buChar char="●"/>
            </a:pPr>
            <a:r>
              <a:rPr b="1" lang="en" sz="1900">
                <a:latin typeface="Playfair Display"/>
                <a:ea typeface="Playfair Display"/>
                <a:cs typeface="Playfair Display"/>
                <a:sym typeface="Playfair Display"/>
              </a:rPr>
              <a:t>E</a:t>
            </a:r>
            <a:r>
              <a:rPr b="1" lang="en" sz="1900">
                <a:latin typeface="Playfair Display"/>
                <a:ea typeface="Playfair Display"/>
                <a:cs typeface="Playfair Display"/>
                <a:sym typeface="Playfair Display"/>
              </a:rPr>
              <a:t>asy to sign in and sign up.</a:t>
            </a:r>
            <a:endParaRPr b="1" sz="1900">
              <a:latin typeface="Playfair Display"/>
              <a:ea typeface="Playfair Display"/>
              <a:cs typeface="Playfair Display"/>
              <a:sym typeface="Playfair Display"/>
            </a:endParaRPr>
          </a:p>
          <a:p>
            <a:pPr indent="-349250" lvl="0" marL="457200" rtl="0" algn="l">
              <a:spcBef>
                <a:spcPts val="0"/>
              </a:spcBef>
              <a:spcAft>
                <a:spcPts val="0"/>
              </a:spcAft>
              <a:buSzPts val="1900"/>
              <a:buFont typeface="Playfair Display"/>
              <a:buChar char="●"/>
            </a:pPr>
            <a:r>
              <a:rPr b="1" lang="en" sz="1900">
                <a:latin typeface="Playfair Display"/>
                <a:ea typeface="Playfair Display"/>
                <a:cs typeface="Playfair Display"/>
                <a:sym typeface="Playfair Display"/>
              </a:rPr>
              <a:t>It consists of different types of multiple choice questions.</a:t>
            </a:r>
            <a:endParaRPr b="1" sz="1900">
              <a:latin typeface="Playfair Display"/>
              <a:ea typeface="Playfair Display"/>
              <a:cs typeface="Playfair Display"/>
              <a:sym typeface="Playfair Display"/>
            </a:endParaRPr>
          </a:p>
          <a:p>
            <a:pPr indent="-349250" lvl="0" marL="457200" rtl="0" algn="l">
              <a:spcBef>
                <a:spcPts val="0"/>
              </a:spcBef>
              <a:spcAft>
                <a:spcPts val="0"/>
              </a:spcAft>
              <a:buSzPts val="1900"/>
              <a:buFont typeface="Playfair Display"/>
              <a:buChar char="●"/>
            </a:pPr>
            <a:r>
              <a:rPr b="1" lang="en" sz="1900">
                <a:latin typeface="Playfair Display"/>
                <a:ea typeface="Playfair Display"/>
                <a:cs typeface="Playfair Display"/>
                <a:sym typeface="Playfair Display"/>
              </a:rPr>
              <a:t>Immediately result is presented after the test.</a:t>
            </a:r>
            <a:endParaRPr b="1" sz="1900">
              <a:latin typeface="Playfair Display"/>
              <a:ea typeface="Playfair Display"/>
              <a:cs typeface="Playfair Display"/>
              <a:sym typeface="Playfair Display"/>
            </a:endParaRPr>
          </a:p>
          <a:p>
            <a:pPr indent="-349250" lvl="0" marL="457200" rtl="0" algn="l">
              <a:spcBef>
                <a:spcPts val="0"/>
              </a:spcBef>
              <a:spcAft>
                <a:spcPts val="0"/>
              </a:spcAft>
              <a:buSzPts val="1900"/>
              <a:buFont typeface="Playfair Display"/>
              <a:buChar char="●"/>
            </a:pPr>
            <a:r>
              <a:rPr b="1" lang="en" sz="1900">
                <a:latin typeface="Playfair Display"/>
                <a:ea typeface="Playfair Display"/>
                <a:cs typeface="Playfair Display"/>
                <a:sym typeface="Playfair Display"/>
              </a:rPr>
              <a:t> Students can see their results anytime.</a:t>
            </a:r>
            <a:endParaRPr b="1" sz="1900">
              <a:latin typeface="Playfair Display"/>
              <a:ea typeface="Playfair Display"/>
              <a:cs typeface="Playfair Display"/>
              <a:sym typeface="Playfair Display"/>
            </a:endParaRPr>
          </a:p>
          <a:p>
            <a:pPr indent="-349250" lvl="0" marL="457200" rtl="0" algn="l">
              <a:spcBef>
                <a:spcPts val="0"/>
              </a:spcBef>
              <a:spcAft>
                <a:spcPts val="0"/>
              </a:spcAft>
              <a:buSzPts val="1900"/>
              <a:buFont typeface="Playfair Display"/>
              <a:buChar char="●"/>
            </a:pPr>
            <a:r>
              <a:rPr b="1" lang="en" sz="1900">
                <a:latin typeface="Playfair Display"/>
                <a:ea typeface="Playfair Display"/>
                <a:cs typeface="Playfair Display"/>
                <a:sym typeface="Playfair Display"/>
              </a:rPr>
              <a:t>Password will be stored in the database in the encrypted form.</a:t>
            </a:r>
            <a:endParaRPr b="1" sz="1900">
              <a:latin typeface="Playfair Display"/>
              <a:ea typeface="Playfair Display"/>
              <a:cs typeface="Playfair Display"/>
              <a:sym typeface="Playfair Display"/>
            </a:endParaRPr>
          </a:p>
          <a:p>
            <a:pPr indent="-349250" lvl="0" marL="457200" rtl="0" algn="l">
              <a:spcBef>
                <a:spcPts val="0"/>
              </a:spcBef>
              <a:spcAft>
                <a:spcPts val="0"/>
              </a:spcAft>
              <a:buSzPts val="1900"/>
              <a:buFont typeface="Playfair Display"/>
              <a:buChar char="●"/>
            </a:pPr>
            <a:r>
              <a:rPr b="1" lang="en" sz="1900">
                <a:latin typeface="Playfair Display"/>
                <a:ea typeface="Playfair Display"/>
                <a:cs typeface="Playfair Display"/>
                <a:sym typeface="Playfair Display"/>
              </a:rPr>
              <a:t>T</a:t>
            </a:r>
            <a:r>
              <a:rPr b="1" lang="en" sz="1900">
                <a:latin typeface="Playfair Display"/>
                <a:ea typeface="Playfair Display"/>
                <a:cs typeface="Playfair Display"/>
                <a:sym typeface="Playfair Display"/>
              </a:rPr>
              <a:t>he questions vary student to student for the same quiz.</a:t>
            </a:r>
            <a:endParaRPr b="1" sz="1900">
              <a:latin typeface="Playfair Display"/>
              <a:ea typeface="Playfair Display"/>
              <a:cs typeface="Playfair Display"/>
              <a:sym typeface="Playfair Display"/>
            </a:endParaRPr>
          </a:p>
          <a:p>
            <a:pPr indent="-349250" lvl="0" marL="457200" rtl="0" algn="l">
              <a:spcBef>
                <a:spcPts val="1600"/>
              </a:spcBef>
              <a:spcAft>
                <a:spcPts val="0"/>
              </a:spcAft>
              <a:buSzPts val="1900"/>
              <a:buFont typeface="Playfair Display"/>
              <a:buChar char="●"/>
            </a:pPr>
            <a:r>
              <a:rPr b="1" lang="en">
                <a:latin typeface="Playfair Display"/>
                <a:ea typeface="Playfair Display"/>
                <a:cs typeface="Playfair Display"/>
                <a:sym typeface="Playfair Display"/>
              </a:rPr>
              <a:t>For lecturer, lecturer can add question, schedule quiz and manage their class for their subject. </a:t>
            </a:r>
            <a:endParaRPr b="1" sz="1900">
              <a:latin typeface="Playfair Display"/>
              <a:ea typeface="Playfair Display"/>
              <a:cs typeface="Playfair Display"/>
              <a:sym typeface="Playfair Display"/>
            </a:endParaRPr>
          </a:p>
          <a:p>
            <a:pPr indent="0" lvl="0" marL="0" rtl="0" algn="l">
              <a:spcBef>
                <a:spcPts val="1600"/>
              </a:spcBef>
              <a:spcAft>
                <a:spcPts val="1600"/>
              </a:spcAft>
              <a:buNone/>
            </a:pPr>
            <a:r>
              <a:t/>
            </a:r>
            <a:endParaRPr b="1" sz="1900">
              <a:latin typeface="Playfair Display"/>
              <a:ea typeface="Playfair Display"/>
              <a:cs typeface="Playfair Display"/>
              <a:sym typeface="Playfair Displ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9"/>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I</a:t>
            </a:r>
            <a:r>
              <a:rPr i="1" lang="en"/>
              <a:t>n</a:t>
            </a:r>
            <a:r>
              <a:rPr lang="en"/>
              <a:t> Conclusion</a:t>
            </a:r>
            <a:endParaRPr/>
          </a:p>
        </p:txBody>
      </p:sp>
      <p:sp>
        <p:nvSpPr>
          <p:cNvPr id="220" name="Google Shape;220;p29"/>
          <p:cNvSpPr txBox="1"/>
          <p:nvPr>
            <p:ph idx="1" type="body"/>
          </p:nvPr>
        </p:nvSpPr>
        <p:spPr>
          <a:xfrm>
            <a:off x="311700" y="1189200"/>
            <a:ext cx="8520600" cy="337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Online Quiz System has three main users who are admin/lecturer and student. For the admin/lecturer, he can manage student. For the student, student must login in the system, answer quiz and get the result of their quiz.</a:t>
            </a:r>
            <a:endParaRPr/>
          </a:p>
          <a:p>
            <a:pPr indent="0" lvl="0" marL="0" rtl="0" algn="l">
              <a:spcBef>
                <a:spcPts val="1600"/>
              </a:spcBef>
              <a:spcAft>
                <a:spcPts val="1600"/>
              </a:spcAft>
              <a:buNone/>
            </a:pPr>
            <a:r>
              <a:rPr lang="en"/>
              <a:t>This kind of system can replace the manual system in order to increase the efficiency of the quiz management. In the future, there are still a lot features that can be added into this system. Firstly, the pagination function should be built for a better and friendly view of users towards this system. Next, every process of entering data into system needs to have an efficient and accurate verification process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1260150" y="1353797"/>
            <a:ext cx="6623700" cy="113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i="1" lang="en" sz="6200"/>
              <a:t>t</a:t>
            </a:r>
            <a:r>
              <a:rPr i="1" lang="en" sz="6200"/>
              <a:t>hank</a:t>
            </a:r>
            <a:r>
              <a:rPr lang="en" sz="6200"/>
              <a:t> you</a:t>
            </a:r>
            <a:endParaRPr i="1" sz="6200"/>
          </a:p>
        </p:txBody>
      </p:sp>
      <p:sp>
        <p:nvSpPr>
          <p:cNvPr id="226" name="Google Shape;226;p30"/>
          <p:cNvSpPr txBox="1"/>
          <p:nvPr>
            <p:ph idx="1" type="body"/>
          </p:nvPr>
        </p:nvSpPr>
        <p:spPr>
          <a:xfrm>
            <a:off x="840975" y="2486600"/>
            <a:ext cx="7747800" cy="1132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27" name="Google Shape;227;p30"/>
          <p:cNvSpPr txBox="1"/>
          <p:nvPr/>
        </p:nvSpPr>
        <p:spPr>
          <a:xfrm>
            <a:off x="3100350" y="2800950"/>
            <a:ext cx="3133800" cy="149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1700">
                <a:solidFill>
                  <a:schemeClr val="dk1"/>
                </a:solidFill>
                <a:latin typeface="Playfair Display"/>
                <a:ea typeface="Playfair Display"/>
                <a:cs typeface="Playfair Display"/>
                <a:sym typeface="Playfair Display"/>
              </a:rPr>
              <a:t>by</a:t>
            </a:r>
            <a:endParaRPr b="1" i="1" sz="1700">
              <a:solidFill>
                <a:schemeClr val="dk1"/>
              </a:solidFill>
              <a:latin typeface="Playfair Display"/>
              <a:ea typeface="Playfair Display"/>
              <a:cs typeface="Playfair Display"/>
              <a:sym typeface="Playfair Display"/>
            </a:endParaRPr>
          </a:p>
          <a:p>
            <a:pPr indent="0" lvl="0" marL="0" rtl="0" algn="ctr">
              <a:spcBef>
                <a:spcPts val="0"/>
              </a:spcBef>
              <a:spcAft>
                <a:spcPts val="0"/>
              </a:spcAft>
              <a:buNone/>
            </a:pPr>
            <a:r>
              <a:rPr b="1" lang="en" sz="1700">
                <a:solidFill>
                  <a:schemeClr val="dk1"/>
                </a:solidFill>
                <a:latin typeface="Playfair Display"/>
                <a:ea typeface="Playfair Display"/>
                <a:cs typeface="Playfair Display"/>
                <a:sym typeface="Playfair Display"/>
              </a:rPr>
              <a:t>Kabir Selot   </a:t>
            </a:r>
            <a:endParaRPr b="1" sz="1700">
              <a:solidFill>
                <a:schemeClr val="dk1"/>
              </a:solidFill>
              <a:latin typeface="Playfair Display"/>
              <a:ea typeface="Playfair Display"/>
              <a:cs typeface="Playfair Display"/>
              <a:sym typeface="Playfair Display"/>
            </a:endParaRPr>
          </a:p>
          <a:p>
            <a:pPr indent="0" lvl="0" marL="0" rtl="0" algn="ctr">
              <a:spcBef>
                <a:spcPts val="0"/>
              </a:spcBef>
              <a:spcAft>
                <a:spcPts val="0"/>
              </a:spcAft>
              <a:buNone/>
            </a:pPr>
            <a:r>
              <a:rPr b="1" lang="en" sz="1700">
                <a:solidFill>
                  <a:schemeClr val="dk1"/>
                </a:solidFill>
                <a:latin typeface="Playfair Display"/>
                <a:ea typeface="Playfair Display"/>
                <a:cs typeface="Playfair Display"/>
                <a:sym typeface="Playfair Display"/>
              </a:rPr>
              <a:t>Mahira Fakih</a:t>
            </a:r>
            <a:endParaRPr b="1" sz="1700">
              <a:solidFill>
                <a:schemeClr val="dk1"/>
              </a:solidFill>
              <a:latin typeface="Playfair Display"/>
              <a:ea typeface="Playfair Display"/>
              <a:cs typeface="Playfair Display"/>
              <a:sym typeface="Playfair Display"/>
            </a:endParaRPr>
          </a:p>
          <a:p>
            <a:pPr indent="0" lvl="0" marL="0" rtl="0" algn="ctr">
              <a:spcBef>
                <a:spcPts val="0"/>
              </a:spcBef>
              <a:spcAft>
                <a:spcPts val="0"/>
              </a:spcAft>
              <a:buNone/>
            </a:pPr>
            <a:r>
              <a:rPr b="1" lang="en" sz="1700">
                <a:solidFill>
                  <a:schemeClr val="dk1"/>
                </a:solidFill>
                <a:latin typeface="Playfair Display"/>
                <a:ea typeface="Playfair Display"/>
                <a:cs typeface="Playfair Display"/>
                <a:sym typeface="Playfair Display"/>
              </a:rPr>
              <a:t>Mariyum Siddique</a:t>
            </a:r>
            <a:endParaRPr b="1" sz="1700">
              <a:solidFill>
                <a:schemeClr val="dk1"/>
              </a:solidFill>
              <a:latin typeface="Playfair Display"/>
              <a:ea typeface="Playfair Display"/>
              <a:cs typeface="Playfair Display"/>
              <a:sym typeface="Playfair Display"/>
            </a:endParaRPr>
          </a:p>
          <a:p>
            <a:pPr indent="0" lvl="0" marL="0" rtl="0" algn="ctr">
              <a:spcBef>
                <a:spcPts val="0"/>
              </a:spcBef>
              <a:spcAft>
                <a:spcPts val="0"/>
              </a:spcAft>
              <a:buNone/>
            </a:pPr>
            <a:r>
              <a:rPr b="1" lang="en" sz="1700">
                <a:solidFill>
                  <a:schemeClr val="dk1"/>
                </a:solidFill>
                <a:latin typeface="Playfair Display"/>
                <a:ea typeface="Playfair Display"/>
                <a:cs typeface="Playfair Display"/>
                <a:sym typeface="Playfair Display"/>
              </a:rPr>
              <a:t>Hamza Khan</a:t>
            </a:r>
            <a:endParaRPr b="1" sz="1700">
              <a:solidFill>
                <a:schemeClr val="dk1"/>
              </a:solidFill>
              <a:latin typeface="Playfair Display"/>
              <a:ea typeface="Playfair Display"/>
              <a:cs typeface="Playfair Display"/>
              <a:sym typeface="Playfair Display"/>
            </a:endParaRPr>
          </a:p>
        </p:txBody>
      </p:sp>
      <p:sp>
        <p:nvSpPr>
          <p:cNvPr id="228" name="Google Shape;228;p30"/>
          <p:cNvSpPr txBox="1"/>
          <p:nvPr/>
        </p:nvSpPr>
        <p:spPr>
          <a:xfrm>
            <a:off x="2114650" y="2572350"/>
            <a:ext cx="499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5" name="Google Shape;75;p1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Online Quiz System (OQS), is a web based multiple-choice-question system; </a:t>
            </a:r>
            <a:r>
              <a:rPr lang="en"/>
              <a:t>developed</a:t>
            </a:r>
            <a:r>
              <a:rPr lang="en"/>
              <a:t> in </a:t>
            </a:r>
            <a:r>
              <a:rPr b="1" lang="en">
                <a:latin typeface="Playfair Display"/>
                <a:ea typeface="Playfair Display"/>
                <a:cs typeface="Playfair Display"/>
                <a:sym typeface="Playfair Display"/>
              </a:rPr>
              <a:t>MYSQL </a:t>
            </a:r>
            <a:r>
              <a:rPr lang="en"/>
              <a:t>and </a:t>
            </a:r>
            <a:r>
              <a:rPr b="1" lang="en">
                <a:latin typeface="Playfair Display"/>
                <a:ea typeface="Playfair Display"/>
                <a:cs typeface="Playfair Display"/>
                <a:sym typeface="Playfair Display"/>
              </a:rPr>
              <a:t>PHP</a:t>
            </a:r>
            <a:endParaRPr/>
          </a:p>
          <a:p>
            <a:pPr indent="0" lvl="0" marL="0" rtl="0" algn="l">
              <a:spcBef>
                <a:spcPts val="1600"/>
              </a:spcBef>
              <a:spcAft>
                <a:spcPts val="0"/>
              </a:spcAft>
              <a:buNone/>
            </a:pPr>
            <a:r>
              <a:rPr lang="en"/>
              <a:t>It is a system that can be used by lecturers to evaluate students effectively, efficiently and perfectly. </a:t>
            </a:r>
            <a:endParaRPr/>
          </a:p>
          <a:p>
            <a:pPr indent="0" lvl="0" marL="0" rtl="0" algn="l">
              <a:spcBef>
                <a:spcPts val="1600"/>
              </a:spcBef>
              <a:spcAft>
                <a:spcPts val="0"/>
              </a:spcAft>
              <a:buNone/>
            </a:pPr>
            <a:r>
              <a:rPr lang="en"/>
              <a:t>Students are provided the flexibility to choose among different types of aptitude and programming language tests.</a:t>
            </a:r>
            <a:endParaRPr/>
          </a:p>
          <a:p>
            <a:pPr indent="0" lvl="0" marL="0" rtl="0" algn="l">
              <a:spcBef>
                <a:spcPts val="1600"/>
              </a:spcBef>
              <a:spcAft>
                <a:spcPts val="0"/>
              </a:spcAft>
              <a:buNone/>
            </a:pPr>
            <a:r>
              <a:rPr lang="en"/>
              <a:t>The questions vary student to student for the same quiz while they are sitting in the quiz at the same time.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a:t>
            </a:r>
            <a:r>
              <a:rPr i="1" lang="en"/>
              <a:t>Survey</a:t>
            </a:r>
            <a:endParaRPr i="1"/>
          </a:p>
        </p:txBody>
      </p:sp>
      <p:sp>
        <p:nvSpPr>
          <p:cNvPr id="81" name="Google Shape;81;p15"/>
          <p:cNvSpPr txBox="1"/>
          <p:nvPr>
            <p:ph idx="1" type="body"/>
          </p:nvPr>
        </p:nvSpPr>
        <p:spPr>
          <a:xfrm>
            <a:off x="356100" y="1417800"/>
            <a:ext cx="8520600" cy="3150900"/>
          </a:xfrm>
          <a:prstGeom prst="rect">
            <a:avLst/>
          </a:prstGeom>
          <a:noFill/>
        </p:spPr>
        <p:txBody>
          <a:bodyPr anchorCtr="0" anchor="t" bIns="91425" lIns="91425" spcFirstLastPara="1" rIns="91425" wrap="square" tIns="91425">
            <a:noAutofit/>
          </a:bodyPr>
          <a:lstStyle/>
          <a:p>
            <a:pPr indent="0" lvl="0" marL="0" rtl="0" algn="l">
              <a:spcBef>
                <a:spcPts val="0"/>
              </a:spcBef>
              <a:spcAft>
                <a:spcPts val="1600"/>
              </a:spcAft>
              <a:buNone/>
            </a:pPr>
            <a:r>
              <a:rPr lang="en"/>
              <a:t>Online testing system represents a new paradigm in the world  of  information  technology  today.It is considered a fast developing examination method because of its accuracy and speed. It is also needed less manpower to handle the examination. Almost all organizations today, are managing their exams by online examination system, since it reduces student's time in examinations. Organizations can also easily monitor the progress of the student.The result is calculated in less time. It also helps diminishing the need for paper.</a:t>
            </a:r>
            <a:endParaRPr sz="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Problem</a:t>
            </a:r>
            <a:r>
              <a:rPr lang="en"/>
              <a:t> Statement</a:t>
            </a:r>
            <a:endParaRPr/>
          </a:p>
          <a:p>
            <a:pPr indent="0" lvl="0" marL="0" rtl="0" algn="l">
              <a:spcBef>
                <a:spcPts val="0"/>
              </a:spcBef>
              <a:spcAft>
                <a:spcPts val="0"/>
              </a:spcAft>
              <a:buNone/>
            </a:pPr>
            <a:r>
              <a:t/>
            </a:r>
            <a:endParaRPr/>
          </a:p>
        </p:txBody>
      </p:sp>
      <p:sp>
        <p:nvSpPr>
          <p:cNvPr id="87" name="Google Shape;87;p16"/>
          <p:cNvSpPr txBox="1"/>
          <p:nvPr>
            <p:ph idx="1" type="body"/>
          </p:nvPr>
        </p:nvSpPr>
        <p:spPr>
          <a:xfrm>
            <a:off x="311700" y="1310400"/>
            <a:ext cx="8520600" cy="325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a:t>
            </a:r>
            <a:r>
              <a:rPr lang="en"/>
              <a:t> traditional way of exams have many drawbacks such as time consuming, Difficulty of analysing the test manually</a:t>
            </a:r>
            <a:endParaRPr/>
          </a:p>
          <a:p>
            <a:pPr indent="-342900" lvl="0" marL="457200" rtl="0" algn="l">
              <a:spcBef>
                <a:spcPts val="0"/>
              </a:spcBef>
              <a:spcAft>
                <a:spcPts val="0"/>
              </a:spcAft>
              <a:buSzPts val="1800"/>
              <a:buChar char="●"/>
            </a:pPr>
            <a:r>
              <a:rPr lang="en"/>
              <a:t>More observers are required to take exam of many students, Results are not accurate since calculations is done manually.</a:t>
            </a:r>
            <a:endParaRPr/>
          </a:p>
          <a:p>
            <a:pPr indent="-342900" lvl="0" marL="457200" rtl="0" algn="l">
              <a:spcBef>
                <a:spcPts val="0"/>
              </a:spcBef>
              <a:spcAft>
                <a:spcPts val="0"/>
              </a:spcAft>
              <a:buSzPts val="1800"/>
              <a:buChar char="●"/>
            </a:pPr>
            <a:r>
              <a:rPr lang="en"/>
              <a:t>The chance of losing exam's result is higher </a:t>
            </a:r>
            <a:endParaRPr/>
          </a:p>
          <a:p>
            <a:pPr indent="-342900" lvl="0" marL="457200" rtl="0" algn="l">
              <a:spcBef>
                <a:spcPts val="0"/>
              </a:spcBef>
              <a:spcAft>
                <a:spcPts val="0"/>
              </a:spcAft>
              <a:buSzPts val="1800"/>
              <a:buChar char="●"/>
            </a:pPr>
            <a:r>
              <a:rPr lang="en"/>
              <a:t> Checking of result is time consuming since it is  done manually, Limitation of no of student that can give examination at a time.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 </a:t>
            </a:r>
            <a:r>
              <a:rPr i="1" lang="en"/>
              <a:t>and</a:t>
            </a:r>
            <a:r>
              <a:rPr lang="en"/>
              <a:t> purpose</a:t>
            </a:r>
            <a:endParaRPr>
              <a:latin typeface="EB Garamond"/>
              <a:ea typeface="EB Garamond"/>
              <a:cs typeface="EB Garamond"/>
              <a:sym typeface="EB Garamond"/>
            </a:endParaRPr>
          </a:p>
        </p:txBody>
      </p:sp>
      <p:sp>
        <p:nvSpPr>
          <p:cNvPr id="93" name="Google Shape;93;p17"/>
          <p:cNvSpPr txBox="1"/>
          <p:nvPr>
            <p:ph idx="1" type="body"/>
          </p:nvPr>
        </p:nvSpPr>
        <p:spPr>
          <a:xfrm>
            <a:off x="0" y="1417800"/>
            <a:ext cx="88323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have designed this website with the purpose of allowing the students to give exams and view their results instantly.</a:t>
            </a:r>
            <a:endParaRPr/>
          </a:p>
          <a:p>
            <a:pPr indent="-342900" lvl="0" marL="457200" rtl="0" algn="l">
              <a:spcBef>
                <a:spcPts val="0"/>
              </a:spcBef>
              <a:spcAft>
                <a:spcPts val="0"/>
              </a:spcAft>
              <a:buSzPts val="1800"/>
              <a:buChar char="●"/>
            </a:pPr>
            <a:r>
              <a:rPr lang="en"/>
              <a:t>This site is an attempt to remove the existing flaws in the manual system of conducting exams.</a:t>
            </a:r>
            <a:endParaRPr/>
          </a:p>
          <a:p>
            <a:pPr indent="-342900" lvl="0" marL="457200" rtl="0" algn="l">
              <a:spcBef>
                <a:spcPts val="0"/>
              </a:spcBef>
              <a:spcAft>
                <a:spcPts val="0"/>
              </a:spcAft>
              <a:buSzPts val="1800"/>
              <a:buChar char="●"/>
            </a:pPr>
            <a:r>
              <a:rPr lang="en"/>
              <a:t>The purpose of Online Quiz System is to save lecturer's time since the answers are automatically marked.</a:t>
            </a:r>
            <a:endParaRPr/>
          </a:p>
          <a:p>
            <a:pPr indent="-330200" lvl="0" marL="457200" rtl="0" algn="l">
              <a:lnSpc>
                <a:spcPct val="120000"/>
              </a:lnSpc>
              <a:spcBef>
                <a:spcPts val="0"/>
              </a:spcBef>
              <a:spcAft>
                <a:spcPts val="0"/>
              </a:spcAft>
              <a:buSzPts val="1600"/>
              <a:buChar char="●"/>
            </a:pPr>
            <a:r>
              <a:rPr lang="en"/>
              <a:t>User-fri</a:t>
            </a:r>
            <a:r>
              <a:rPr lang="en"/>
              <a:t>endly system. </a:t>
            </a:r>
            <a:endParaRPr/>
          </a:p>
          <a:p>
            <a:pPr indent="0" lvl="0" marL="45720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idx="4294967295" type="title"/>
          </p:nvPr>
        </p:nvSpPr>
        <p:spPr>
          <a:xfrm>
            <a:off x="387900" y="458025"/>
            <a:ext cx="8368200" cy="6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programming </a:t>
            </a:r>
            <a:r>
              <a:rPr i="1" lang="en"/>
              <a:t>languages </a:t>
            </a:r>
            <a:r>
              <a:rPr lang="en"/>
              <a:t>used </a:t>
            </a:r>
            <a:endParaRPr/>
          </a:p>
        </p:txBody>
      </p:sp>
      <p:grpSp>
        <p:nvGrpSpPr>
          <p:cNvPr id="99" name="Google Shape;99;p18"/>
          <p:cNvGrpSpPr/>
          <p:nvPr/>
        </p:nvGrpSpPr>
        <p:grpSpPr>
          <a:xfrm>
            <a:off x="431830" y="1342542"/>
            <a:ext cx="1946734" cy="2443668"/>
            <a:chOff x="431825" y="1342525"/>
            <a:chExt cx="2683300" cy="3302700"/>
          </a:xfrm>
        </p:grpSpPr>
        <p:sp>
          <p:nvSpPr>
            <p:cNvPr id="100" name="Google Shape;100;p18"/>
            <p:cNvSpPr/>
            <p:nvPr/>
          </p:nvSpPr>
          <p:spPr>
            <a:xfrm>
              <a:off x="431825" y="1342525"/>
              <a:ext cx="2683200" cy="33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txBox="1"/>
            <p:nvPr/>
          </p:nvSpPr>
          <p:spPr>
            <a:xfrm>
              <a:off x="431925" y="1342525"/>
              <a:ext cx="2683200" cy="823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18"/>
          <p:cNvSpPr txBox="1"/>
          <p:nvPr>
            <p:ph idx="4294967295" type="body"/>
          </p:nvPr>
        </p:nvSpPr>
        <p:spPr>
          <a:xfrm>
            <a:off x="489192" y="1337725"/>
            <a:ext cx="349500" cy="82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1</a:t>
            </a:r>
            <a:endParaRPr>
              <a:solidFill>
                <a:schemeClr val="lt1"/>
              </a:solidFill>
            </a:endParaRPr>
          </a:p>
        </p:txBody>
      </p:sp>
      <p:cxnSp>
        <p:nvCxnSpPr>
          <p:cNvPr id="103" name="Google Shape;103;p18"/>
          <p:cNvCxnSpPr/>
          <p:nvPr/>
        </p:nvCxnSpPr>
        <p:spPr>
          <a:xfrm>
            <a:off x="857675" y="1514725"/>
            <a:ext cx="0" cy="478800"/>
          </a:xfrm>
          <a:prstGeom prst="straightConnector1">
            <a:avLst/>
          </a:prstGeom>
          <a:noFill/>
          <a:ln cap="flat" cmpd="sng" w="9525">
            <a:solidFill>
              <a:schemeClr val="lt1"/>
            </a:solidFill>
            <a:prstDash val="solid"/>
            <a:round/>
            <a:headEnd len="sm" w="sm" type="none"/>
            <a:tailEnd len="sm" w="sm" type="none"/>
          </a:ln>
        </p:spPr>
      </p:cxnSp>
      <p:sp>
        <p:nvSpPr>
          <p:cNvPr id="104" name="Google Shape;104;p18"/>
          <p:cNvSpPr txBox="1"/>
          <p:nvPr>
            <p:ph idx="4294967295" type="body"/>
          </p:nvPr>
        </p:nvSpPr>
        <p:spPr>
          <a:xfrm>
            <a:off x="933875" y="1337725"/>
            <a:ext cx="2101800" cy="823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 </a:t>
            </a:r>
            <a:r>
              <a:rPr b="1" lang="en">
                <a:solidFill>
                  <a:schemeClr val="lt1"/>
                </a:solidFill>
                <a:latin typeface="Playfair Display"/>
                <a:ea typeface="Playfair Display"/>
                <a:cs typeface="Playfair Display"/>
                <a:sym typeface="Playfair Display"/>
              </a:rPr>
              <a:t>FrontEnd</a:t>
            </a:r>
            <a:endParaRPr b="1">
              <a:solidFill>
                <a:schemeClr val="lt1"/>
              </a:solidFill>
              <a:latin typeface="Playfair Display"/>
              <a:ea typeface="Playfair Display"/>
              <a:cs typeface="Playfair Display"/>
              <a:sym typeface="Playfair Display"/>
            </a:endParaRPr>
          </a:p>
        </p:txBody>
      </p:sp>
      <p:sp>
        <p:nvSpPr>
          <p:cNvPr id="105" name="Google Shape;105;p18"/>
          <p:cNvSpPr txBox="1"/>
          <p:nvPr>
            <p:ph idx="4294967295" type="body"/>
          </p:nvPr>
        </p:nvSpPr>
        <p:spPr>
          <a:xfrm>
            <a:off x="508125" y="2268950"/>
            <a:ext cx="2530800" cy="2376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Times New Roman"/>
              <a:buChar char="●"/>
            </a:pPr>
            <a:r>
              <a:rPr b="1" lang="en" sz="1700">
                <a:latin typeface="Times New Roman"/>
                <a:ea typeface="Times New Roman"/>
                <a:cs typeface="Times New Roman"/>
                <a:sym typeface="Times New Roman"/>
              </a:rPr>
              <a:t>HTML</a:t>
            </a:r>
            <a:endParaRPr b="1"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b="1" lang="en" sz="1700">
                <a:latin typeface="Times New Roman"/>
                <a:ea typeface="Times New Roman"/>
                <a:cs typeface="Times New Roman"/>
                <a:sym typeface="Times New Roman"/>
              </a:rPr>
              <a:t>JavaScript</a:t>
            </a:r>
            <a:endParaRPr b="1" sz="1700">
              <a:latin typeface="Times New Roman"/>
              <a:ea typeface="Times New Roman"/>
              <a:cs typeface="Times New Roman"/>
              <a:sym typeface="Times New Roman"/>
            </a:endParaRPr>
          </a:p>
        </p:txBody>
      </p:sp>
      <p:grpSp>
        <p:nvGrpSpPr>
          <p:cNvPr id="106" name="Google Shape;106;p18"/>
          <p:cNvGrpSpPr/>
          <p:nvPr/>
        </p:nvGrpSpPr>
        <p:grpSpPr>
          <a:xfrm>
            <a:off x="2678850" y="2142174"/>
            <a:ext cx="1755896" cy="2097214"/>
            <a:chOff x="3221800" y="1342525"/>
            <a:chExt cx="2673004" cy="3302700"/>
          </a:xfrm>
        </p:grpSpPr>
        <p:sp>
          <p:nvSpPr>
            <p:cNvPr id="107" name="Google Shape;107;p18"/>
            <p:cNvSpPr/>
            <p:nvPr/>
          </p:nvSpPr>
          <p:spPr>
            <a:xfrm>
              <a:off x="3221803" y="1342525"/>
              <a:ext cx="2673000" cy="33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txBox="1"/>
            <p:nvPr/>
          </p:nvSpPr>
          <p:spPr>
            <a:xfrm>
              <a:off x="3221800" y="1342525"/>
              <a:ext cx="2673000" cy="823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18"/>
          <p:cNvSpPr txBox="1"/>
          <p:nvPr>
            <p:ph idx="4294967295" type="body"/>
          </p:nvPr>
        </p:nvSpPr>
        <p:spPr>
          <a:xfrm>
            <a:off x="2742367" y="2116125"/>
            <a:ext cx="349500" cy="82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2</a:t>
            </a:r>
            <a:endParaRPr>
              <a:solidFill>
                <a:schemeClr val="lt1"/>
              </a:solidFill>
            </a:endParaRPr>
          </a:p>
        </p:txBody>
      </p:sp>
      <p:cxnSp>
        <p:nvCxnSpPr>
          <p:cNvPr id="110" name="Google Shape;110;p18"/>
          <p:cNvCxnSpPr/>
          <p:nvPr/>
        </p:nvCxnSpPr>
        <p:spPr>
          <a:xfrm>
            <a:off x="3647550" y="1514725"/>
            <a:ext cx="0" cy="478800"/>
          </a:xfrm>
          <a:prstGeom prst="straightConnector1">
            <a:avLst/>
          </a:prstGeom>
          <a:noFill/>
          <a:ln cap="flat" cmpd="sng" w="9525">
            <a:solidFill>
              <a:schemeClr val="lt1"/>
            </a:solidFill>
            <a:prstDash val="solid"/>
            <a:round/>
            <a:headEnd len="sm" w="sm" type="none"/>
            <a:tailEnd len="sm" w="sm" type="none"/>
          </a:ln>
        </p:spPr>
      </p:cxnSp>
      <p:sp>
        <p:nvSpPr>
          <p:cNvPr id="111" name="Google Shape;111;p18"/>
          <p:cNvSpPr txBox="1"/>
          <p:nvPr>
            <p:ph idx="4294967295" type="body"/>
          </p:nvPr>
        </p:nvSpPr>
        <p:spPr>
          <a:xfrm>
            <a:off x="3115500" y="2076575"/>
            <a:ext cx="2101800" cy="823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latin typeface="Playfair Display"/>
                <a:ea typeface="Playfair Display"/>
                <a:cs typeface="Playfair Display"/>
                <a:sym typeface="Playfair Display"/>
              </a:rPr>
              <a:t>BackEnd</a:t>
            </a:r>
            <a:endParaRPr b="1">
              <a:solidFill>
                <a:schemeClr val="lt1"/>
              </a:solidFill>
              <a:latin typeface="Playfair Display"/>
              <a:ea typeface="Playfair Display"/>
              <a:cs typeface="Playfair Display"/>
              <a:sym typeface="Playfair Display"/>
            </a:endParaRPr>
          </a:p>
        </p:txBody>
      </p:sp>
      <p:sp>
        <p:nvSpPr>
          <p:cNvPr id="112" name="Google Shape;112;p18"/>
          <p:cNvSpPr txBox="1"/>
          <p:nvPr>
            <p:ph idx="4294967295" type="body"/>
          </p:nvPr>
        </p:nvSpPr>
        <p:spPr>
          <a:xfrm>
            <a:off x="2678825" y="2811875"/>
            <a:ext cx="1277400" cy="23763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Playfair Display"/>
              <a:buChar char="●"/>
            </a:pPr>
            <a:r>
              <a:rPr b="1" lang="en" sz="1500">
                <a:latin typeface="Playfair Display"/>
                <a:ea typeface="Playfair Display"/>
                <a:cs typeface="Playfair Display"/>
                <a:sym typeface="Playfair Display"/>
              </a:rPr>
              <a:t>PHP</a:t>
            </a:r>
            <a:endParaRPr b="1" sz="1500">
              <a:latin typeface="Playfair Display"/>
              <a:ea typeface="Playfair Display"/>
              <a:cs typeface="Playfair Display"/>
              <a:sym typeface="Playfair Display"/>
            </a:endParaRPr>
          </a:p>
          <a:p>
            <a:pPr indent="0" lvl="0" marL="457200" rtl="0" algn="l">
              <a:spcBef>
                <a:spcPts val="0"/>
              </a:spcBef>
              <a:spcAft>
                <a:spcPts val="0"/>
              </a:spcAft>
              <a:buNone/>
            </a:pPr>
            <a:r>
              <a:t/>
            </a:r>
            <a:endParaRPr sz="1400"/>
          </a:p>
        </p:txBody>
      </p:sp>
      <p:grpSp>
        <p:nvGrpSpPr>
          <p:cNvPr id="113" name="Google Shape;113;p18"/>
          <p:cNvGrpSpPr/>
          <p:nvPr/>
        </p:nvGrpSpPr>
        <p:grpSpPr>
          <a:xfrm>
            <a:off x="4734757" y="1098886"/>
            <a:ext cx="1894355" cy="2054610"/>
            <a:chOff x="6007125" y="1342525"/>
            <a:chExt cx="2673000" cy="3302700"/>
          </a:xfrm>
        </p:grpSpPr>
        <p:sp>
          <p:nvSpPr>
            <p:cNvPr id="114" name="Google Shape;114;p18"/>
            <p:cNvSpPr/>
            <p:nvPr/>
          </p:nvSpPr>
          <p:spPr>
            <a:xfrm>
              <a:off x="6007125" y="1342525"/>
              <a:ext cx="2673000" cy="33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txBox="1"/>
            <p:nvPr/>
          </p:nvSpPr>
          <p:spPr>
            <a:xfrm>
              <a:off x="6007125" y="1342525"/>
              <a:ext cx="2673000" cy="823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18"/>
          <p:cNvSpPr txBox="1"/>
          <p:nvPr>
            <p:ph idx="4294967295" type="body"/>
          </p:nvPr>
        </p:nvSpPr>
        <p:spPr>
          <a:xfrm>
            <a:off x="4734742" y="1098875"/>
            <a:ext cx="349500" cy="82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3</a:t>
            </a:r>
            <a:endParaRPr>
              <a:solidFill>
                <a:schemeClr val="lt1"/>
              </a:solidFill>
            </a:endParaRPr>
          </a:p>
        </p:txBody>
      </p:sp>
      <p:cxnSp>
        <p:nvCxnSpPr>
          <p:cNvPr id="117" name="Google Shape;117;p18"/>
          <p:cNvCxnSpPr/>
          <p:nvPr/>
        </p:nvCxnSpPr>
        <p:spPr>
          <a:xfrm>
            <a:off x="5084525" y="1188325"/>
            <a:ext cx="0" cy="478800"/>
          </a:xfrm>
          <a:prstGeom prst="straightConnector1">
            <a:avLst/>
          </a:prstGeom>
          <a:noFill/>
          <a:ln cap="flat" cmpd="sng" w="9525">
            <a:solidFill>
              <a:schemeClr val="lt1"/>
            </a:solidFill>
            <a:prstDash val="solid"/>
            <a:round/>
            <a:headEnd len="sm" w="sm" type="none"/>
            <a:tailEnd len="sm" w="sm" type="none"/>
          </a:ln>
        </p:spPr>
      </p:cxnSp>
      <p:sp>
        <p:nvSpPr>
          <p:cNvPr id="118" name="Google Shape;118;p18"/>
          <p:cNvSpPr txBox="1"/>
          <p:nvPr>
            <p:ph idx="4294967295" type="body"/>
          </p:nvPr>
        </p:nvSpPr>
        <p:spPr>
          <a:xfrm>
            <a:off x="5084525" y="1016125"/>
            <a:ext cx="2101800" cy="823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latin typeface="Playfair Display"/>
                <a:ea typeface="Playfair Display"/>
                <a:cs typeface="Playfair Display"/>
                <a:sym typeface="Playfair Display"/>
              </a:rPr>
              <a:t>Database</a:t>
            </a:r>
            <a:endParaRPr b="1">
              <a:solidFill>
                <a:schemeClr val="lt1"/>
              </a:solidFill>
              <a:latin typeface="Playfair Display"/>
              <a:ea typeface="Playfair Display"/>
              <a:cs typeface="Playfair Display"/>
              <a:sym typeface="Playfair Display"/>
            </a:endParaRPr>
          </a:p>
        </p:txBody>
      </p:sp>
      <p:sp>
        <p:nvSpPr>
          <p:cNvPr id="119" name="Google Shape;119;p18"/>
          <p:cNvSpPr txBox="1"/>
          <p:nvPr>
            <p:ph idx="4294967295" type="body"/>
          </p:nvPr>
        </p:nvSpPr>
        <p:spPr>
          <a:xfrm>
            <a:off x="4631338" y="1814700"/>
            <a:ext cx="1599300" cy="2376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Playfair Display"/>
              <a:buChar char="●"/>
            </a:pPr>
            <a:r>
              <a:rPr b="1" lang="en" sz="1600">
                <a:latin typeface="Playfair Display"/>
                <a:ea typeface="Playfair Display"/>
                <a:cs typeface="Playfair Display"/>
                <a:sym typeface="Playfair Display"/>
              </a:rPr>
              <a:t>MySQL</a:t>
            </a:r>
            <a:endParaRPr b="1" sz="1600">
              <a:latin typeface="Playfair Display"/>
              <a:ea typeface="Playfair Display"/>
              <a:cs typeface="Playfair Display"/>
              <a:sym typeface="Playfair Display"/>
            </a:endParaRPr>
          </a:p>
        </p:txBody>
      </p:sp>
      <p:cxnSp>
        <p:nvCxnSpPr>
          <p:cNvPr id="120" name="Google Shape;120;p18"/>
          <p:cNvCxnSpPr/>
          <p:nvPr/>
        </p:nvCxnSpPr>
        <p:spPr>
          <a:xfrm>
            <a:off x="5084525" y="1188325"/>
            <a:ext cx="0" cy="478800"/>
          </a:xfrm>
          <a:prstGeom prst="straightConnector1">
            <a:avLst/>
          </a:prstGeom>
          <a:noFill/>
          <a:ln cap="flat" cmpd="sng" w="9525">
            <a:solidFill>
              <a:schemeClr val="lt1"/>
            </a:solidFill>
            <a:prstDash val="solid"/>
            <a:round/>
            <a:headEnd len="sm" w="sm" type="none"/>
            <a:tailEnd len="sm" w="sm" type="none"/>
          </a:ln>
        </p:spPr>
      </p:cxnSp>
      <p:cxnSp>
        <p:nvCxnSpPr>
          <p:cNvPr id="121" name="Google Shape;121;p18"/>
          <p:cNvCxnSpPr/>
          <p:nvPr/>
        </p:nvCxnSpPr>
        <p:spPr>
          <a:xfrm>
            <a:off x="3115500" y="2248775"/>
            <a:ext cx="0" cy="478800"/>
          </a:xfrm>
          <a:prstGeom prst="straightConnector1">
            <a:avLst/>
          </a:prstGeom>
          <a:noFill/>
          <a:ln cap="flat" cmpd="sng" w="9525">
            <a:solidFill>
              <a:schemeClr val="lt1"/>
            </a:solidFill>
            <a:prstDash val="solid"/>
            <a:round/>
            <a:headEnd len="sm" w="sm" type="none"/>
            <a:tailEnd len="sm" w="sm" type="none"/>
          </a:ln>
        </p:spPr>
      </p:cxnSp>
      <p:sp>
        <p:nvSpPr>
          <p:cNvPr id="122" name="Google Shape;122;p18"/>
          <p:cNvSpPr/>
          <p:nvPr/>
        </p:nvSpPr>
        <p:spPr>
          <a:xfrm>
            <a:off x="7000200" y="2610375"/>
            <a:ext cx="1894500" cy="2034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p:nvPr/>
        </p:nvSpPr>
        <p:spPr>
          <a:xfrm>
            <a:off x="7000300" y="2131575"/>
            <a:ext cx="1894200" cy="478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txBox="1"/>
          <p:nvPr/>
        </p:nvSpPr>
        <p:spPr>
          <a:xfrm>
            <a:off x="7000150" y="2140125"/>
            <a:ext cx="1894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lt1"/>
                </a:solidFill>
                <a:latin typeface="Playfair Display"/>
                <a:ea typeface="Playfair Display"/>
                <a:cs typeface="Playfair Display"/>
                <a:sym typeface="Playfair Display"/>
              </a:rPr>
              <a:t>Softwares</a:t>
            </a:r>
            <a:endParaRPr b="1" sz="1800">
              <a:solidFill>
                <a:schemeClr val="lt1"/>
              </a:solidFill>
              <a:latin typeface="Playfair Display"/>
              <a:ea typeface="Playfair Display"/>
              <a:cs typeface="Playfair Display"/>
              <a:sym typeface="Playfair Display"/>
            </a:endParaRPr>
          </a:p>
        </p:txBody>
      </p:sp>
      <p:sp>
        <p:nvSpPr>
          <p:cNvPr id="125" name="Google Shape;125;p18"/>
          <p:cNvSpPr txBox="1"/>
          <p:nvPr/>
        </p:nvSpPr>
        <p:spPr>
          <a:xfrm>
            <a:off x="6959575" y="2658075"/>
            <a:ext cx="17559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Playfair Display"/>
              <a:buChar char="●"/>
            </a:pPr>
            <a:r>
              <a:rPr b="1" lang="en" sz="1600">
                <a:solidFill>
                  <a:schemeClr val="dk1"/>
                </a:solidFill>
                <a:latin typeface="Playfair Display"/>
                <a:ea typeface="Playfair Display"/>
                <a:cs typeface="Playfair Display"/>
                <a:sym typeface="Playfair Display"/>
              </a:rPr>
              <a:t>VS Code </a:t>
            </a:r>
            <a:endParaRPr b="1" sz="1600">
              <a:solidFill>
                <a:schemeClr val="dk1"/>
              </a:solidFill>
              <a:latin typeface="Playfair Display"/>
              <a:ea typeface="Playfair Display"/>
              <a:cs typeface="Playfair Display"/>
              <a:sym typeface="Playfair Display"/>
            </a:endParaRPr>
          </a:p>
          <a:p>
            <a:pPr indent="0" lvl="0" marL="0" rtl="0" algn="l">
              <a:spcBef>
                <a:spcPts val="0"/>
              </a:spcBef>
              <a:spcAft>
                <a:spcPts val="0"/>
              </a:spcAft>
              <a:buNone/>
            </a:pPr>
            <a:r>
              <a:t/>
            </a:r>
            <a:endParaRPr b="1" sz="1600">
              <a:solidFill>
                <a:schemeClr val="dk1"/>
              </a:solidFill>
              <a:latin typeface="Playfair Display"/>
              <a:ea typeface="Playfair Display"/>
              <a:cs typeface="Playfair Display"/>
              <a:sym typeface="Playfair Display"/>
            </a:endParaRPr>
          </a:p>
          <a:p>
            <a:pPr indent="-330200" lvl="0" marL="457200" rtl="0" algn="l">
              <a:spcBef>
                <a:spcPts val="0"/>
              </a:spcBef>
              <a:spcAft>
                <a:spcPts val="0"/>
              </a:spcAft>
              <a:buClr>
                <a:schemeClr val="dk1"/>
              </a:buClr>
              <a:buSzPts val="1600"/>
              <a:buFont typeface="Playfair Display"/>
              <a:buChar char="●"/>
            </a:pPr>
            <a:r>
              <a:rPr b="1" lang="en" sz="1600">
                <a:solidFill>
                  <a:schemeClr val="dk1"/>
                </a:solidFill>
                <a:latin typeface="Playfair Display"/>
                <a:ea typeface="Playfair Display"/>
                <a:cs typeface="Playfair Display"/>
                <a:sym typeface="Playfair Display"/>
              </a:rPr>
              <a:t>XAMPP</a:t>
            </a:r>
            <a:endParaRPr b="1" sz="1600">
              <a:solidFill>
                <a:schemeClr val="dk1"/>
              </a:solidFill>
              <a:latin typeface="Playfair Display"/>
              <a:ea typeface="Playfair Display"/>
              <a:cs typeface="Playfair Display"/>
              <a:sym typeface="Playfair Displ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265500" y="1084625"/>
            <a:ext cx="4045200" cy="170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a:t>
            </a:r>
            <a:r>
              <a:rPr i="1" lang="en"/>
              <a:t>f</a:t>
            </a:r>
            <a:r>
              <a:rPr i="1" lang="en"/>
              <a:t>low</a:t>
            </a:r>
            <a:endParaRPr i="1"/>
          </a:p>
          <a:p>
            <a:pPr indent="0" lvl="0" marL="0" rtl="0" algn="ctr">
              <a:spcBef>
                <a:spcPts val="0"/>
              </a:spcBef>
              <a:spcAft>
                <a:spcPts val="0"/>
              </a:spcAft>
              <a:buNone/>
            </a:pPr>
            <a:r>
              <a:rPr lang="en"/>
              <a:t>Diagrams</a:t>
            </a:r>
            <a:endParaRPr/>
          </a:p>
        </p:txBody>
      </p:sp>
      <p:sp>
        <p:nvSpPr>
          <p:cNvPr id="131" name="Google Shape;131;p19"/>
          <p:cNvSpPr txBox="1"/>
          <p:nvPr>
            <p:ph idx="2" type="body"/>
          </p:nvPr>
        </p:nvSpPr>
        <p:spPr>
          <a:xfrm>
            <a:off x="4939500" y="143475"/>
            <a:ext cx="3837000" cy="12192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LEVEL 0:</a:t>
            </a:r>
            <a:endParaRPr/>
          </a:p>
        </p:txBody>
      </p:sp>
      <p:sp>
        <p:nvSpPr>
          <p:cNvPr id="132" name="Google Shape;132;p19"/>
          <p:cNvSpPr/>
          <p:nvPr/>
        </p:nvSpPr>
        <p:spPr>
          <a:xfrm>
            <a:off x="6086575" y="1170350"/>
            <a:ext cx="1152600" cy="3621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USER</a:t>
            </a:r>
            <a:endParaRPr/>
          </a:p>
        </p:txBody>
      </p:sp>
      <p:sp>
        <p:nvSpPr>
          <p:cNvPr id="133" name="Google Shape;133;p19"/>
          <p:cNvSpPr/>
          <p:nvPr/>
        </p:nvSpPr>
        <p:spPr>
          <a:xfrm>
            <a:off x="5076925" y="2077050"/>
            <a:ext cx="1305000" cy="4383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ADMIN USER</a:t>
            </a:r>
            <a:endParaRPr/>
          </a:p>
        </p:txBody>
      </p:sp>
      <p:sp>
        <p:nvSpPr>
          <p:cNvPr id="134" name="Google Shape;134;p19"/>
          <p:cNvSpPr/>
          <p:nvPr/>
        </p:nvSpPr>
        <p:spPr>
          <a:xfrm>
            <a:off x="7148150" y="2077050"/>
            <a:ext cx="1405500" cy="4383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REGISTERED USER</a:t>
            </a:r>
            <a:endParaRPr/>
          </a:p>
        </p:txBody>
      </p:sp>
      <p:cxnSp>
        <p:nvCxnSpPr>
          <p:cNvPr id="135" name="Google Shape;135;p19"/>
          <p:cNvCxnSpPr>
            <a:endCxn id="133" idx="0"/>
          </p:cNvCxnSpPr>
          <p:nvPr/>
        </p:nvCxnSpPr>
        <p:spPr>
          <a:xfrm flipH="1">
            <a:off x="5729425" y="1534050"/>
            <a:ext cx="661800" cy="543000"/>
          </a:xfrm>
          <a:prstGeom prst="straightConnector1">
            <a:avLst/>
          </a:prstGeom>
          <a:noFill/>
          <a:ln cap="flat" cmpd="sng" w="9525">
            <a:solidFill>
              <a:schemeClr val="dk2"/>
            </a:solidFill>
            <a:prstDash val="solid"/>
            <a:round/>
            <a:headEnd len="med" w="med" type="none"/>
            <a:tailEnd len="med" w="med" type="triangle"/>
          </a:ln>
        </p:spPr>
      </p:cxnSp>
      <p:cxnSp>
        <p:nvCxnSpPr>
          <p:cNvPr id="136" name="Google Shape;136;p19"/>
          <p:cNvCxnSpPr>
            <a:endCxn id="134" idx="0"/>
          </p:cNvCxnSpPr>
          <p:nvPr/>
        </p:nvCxnSpPr>
        <p:spPr>
          <a:xfrm>
            <a:off x="7058000" y="1553250"/>
            <a:ext cx="792900" cy="523800"/>
          </a:xfrm>
          <a:prstGeom prst="straightConnector1">
            <a:avLst/>
          </a:prstGeom>
          <a:noFill/>
          <a:ln cap="flat" cmpd="sng" w="9525">
            <a:solidFill>
              <a:schemeClr val="dk2"/>
            </a:solidFill>
            <a:prstDash val="solid"/>
            <a:round/>
            <a:headEnd len="med" w="med" type="none"/>
            <a:tailEnd len="med" w="med" type="triangle"/>
          </a:ln>
        </p:spPr>
      </p:cxnSp>
      <p:sp>
        <p:nvSpPr>
          <p:cNvPr id="137" name="Google Shape;137;p19"/>
          <p:cNvSpPr/>
          <p:nvPr/>
        </p:nvSpPr>
        <p:spPr>
          <a:xfrm>
            <a:off x="5019775" y="3229575"/>
            <a:ext cx="1676400" cy="9240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Stores Questions and answers</a:t>
            </a:r>
            <a:endParaRPr>
              <a:solidFill>
                <a:schemeClr val="dk2"/>
              </a:solidFill>
            </a:endParaRPr>
          </a:p>
        </p:txBody>
      </p:sp>
      <p:sp>
        <p:nvSpPr>
          <p:cNvPr id="138" name="Google Shape;138;p19"/>
          <p:cNvSpPr/>
          <p:nvPr/>
        </p:nvSpPr>
        <p:spPr>
          <a:xfrm>
            <a:off x="7224350" y="3165450"/>
            <a:ext cx="1518300" cy="781200"/>
          </a:xfrm>
          <a:prstGeom prst="flowChartConnector">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Gives Test</a:t>
            </a:r>
            <a:endParaRPr/>
          </a:p>
        </p:txBody>
      </p:sp>
      <p:cxnSp>
        <p:nvCxnSpPr>
          <p:cNvPr id="139" name="Google Shape;139;p19"/>
          <p:cNvCxnSpPr>
            <a:stCxn id="133" idx="2"/>
          </p:cNvCxnSpPr>
          <p:nvPr/>
        </p:nvCxnSpPr>
        <p:spPr>
          <a:xfrm flipH="1">
            <a:off x="5724625" y="2515350"/>
            <a:ext cx="4800" cy="542700"/>
          </a:xfrm>
          <a:prstGeom prst="straightConnector1">
            <a:avLst/>
          </a:prstGeom>
          <a:noFill/>
          <a:ln cap="flat" cmpd="sng" w="9525">
            <a:solidFill>
              <a:schemeClr val="dk2"/>
            </a:solidFill>
            <a:prstDash val="solid"/>
            <a:round/>
            <a:headEnd len="med" w="med" type="none"/>
            <a:tailEnd len="med" w="med" type="triangle"/>
          </a:ln>
        </p:spPr>
      </p:cxnSp>
      <p:cxnSp>
        <p:nvCxnSpPr>
          <p:cNvPr id="140" name="Google Shape;140;p19"/>
          <p:cNvCxnSpPr>
            <a:stCxn id="134" idx="2"/>
          </p:cNvCxnSpPr>
          <p:nvPr/>
        </p:nvCxnSpPr>
        <p:spPr>
          <a:xfrm>
            <a:off x="7850900" y="2515350"/>
            <a:ext cx="7200" cy="504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265500" y="1084625"/>
            <a:ext cx="4045200" cy="170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Level 01:</a:t>
            </a:r>
            <a:endParaRPr/>
          </a:p>
        </p:txBody>
      </p:sp>
      <p:sp>
        <p:nvSpPr>
          <p:cNvPr id="146" name="Google Shape;146;p20"/>
          <p:cNvSpPr txBox="1"/>
          <p:nvPr>
            <p:ph idx="1" type="subTitle"/>
          </p:nvPr>
        </p:nvSpPr>
        <p:spPr>
          <a:xfrm>
            <a:off x="265500" y="2845200"/>
            <a:ext cx="4045200" cy="142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47" name="Google Shape;147;p20"/>
          <p:cNvSpPr txBox="1"/>
          <p:nvPr>
            <p:ph idx="2" type="body"/>
          </p:nvPr>
        </p:nvSpPr>
        <p:spPr>
          <a:xfrm>
            <a:off x="4939500" y="638775"/>
            <a:ext cx="442200" cy="228600"/>
          </a:xfrm>
          <a:prstGeom prst="rect">
            <a:avLst/>
          </a:prstGeom>
        </p:spPr>
        <p:txBody>
          <a:bodyPr anchorCtr="0" anchor="ctr" bIns="91425" lIns="91425" spcFirstLastPara="1" rIns="91425" wrap="square" tIns="91425">
            <a:normAutofit fontScale="25000" lnSpcReduction="20000"/>
          </a:bodyPr>
          <a:lstStyle/>
          <a:p>
            <a:pPr indent="0" lvl="0" marL="0" rtl="0" algn="l">
              <a:spcBef>
                <a:spcPts val="0"/>
              </a:spcBef>
              <a:spcAft>
                <a:spcPts val="1600"/>
              </a:spcAft>
              <a:buNone/>
            </a:pPr>
            <a:r>
              <a:t/>
            </a:r>
            <a:endParaRPr/>
          </a:p>
        </p:txBody>
      </p:sp>
      <p:sp>
        <p:nvSpPr>
          <p:cNvPr id="148" name="Google Shape;148;p20"/>
          <p:cNvSpPr/>
          <p:nvPr/>
        </p:nvSpPr>
        <p:spPr>
          <a:xfrm>
            <a:off x="5915125" y="991200"/>
            <a:ext cx="1524000" cy="4572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Registered User</a:t>
            </a:r>
            <a:endParaRPr/>
          </a:p>
        </p:txBody>
      </p:sp>
      <p:sp>
        <p:nvSpPr>
          <p:cNvPr id="149" name="Google Shape;149;p20"/>
          <p:cNvSpPr/>
          <p:nvPr/>
        </p:nvSpPr>
        <p:spPr>
          <a:xfrm>
            <a:off x="5915125" y="1953225"/>
            <a:ext cx="1524000" cy="10572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TEST PROCESS</a:t>
            </a:r>
            <a:endParaRPr/>
          </a:p>
        </p:txBody>
      </p:sp>
      <p:sp>
        <p:nvSpPr>
          <p:cNvPr id="150" name="Google Shape;150;p20"/>
          <p:cNvSpPr/>
          <p:nvPr/>
        </p:nvSpPr>
        <p:spPr>
          <a:xfrm>
            <a:off x="5800825" y="3515250"/>
            <a:ext cx="1752600" cy="4572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Test Evaluation</a:t>
            </a:r>
            <a:endParaRPr/>
          </a:p>
        </p:txBody>
      </p:sp>
      <p:cxnSp>
        <p:nvCxnSpPr>
          <p:cNvPr id="151" name="Google Shape;151;p20"/>
          <p:cNvCxnSpPr>
            <a:stCxn id="149" idx="4"/>
            <a:endCxn id="150" idx="0"/>
          </p:cNvCxnSpPr>
          <p:nvPr/>
        </p:nvCxnSpPr>
        <p:spPr>
          <a:xfrm>
            <a:off x="6677125" y="3010425"/>
            <a:ext cx="0" cy="504900"/>
          </a:xfrm>
          <a:prstGeom prst="straightConnector1">
            <a:avLst/>
          </a:prstGeom>
          <a:noFill/>
          <a:ln cap="flat" cmpd="sng" w="9525">
            <a:solidFill>
              <a:schemeClr val="dk2"/>
            </a:solidFill>
            <a:prstDash val="solid"/>
            <a:round/>
            <a:headEnd len="med" w="med" type="none"/>
            <a:tailEnd len="med" w="med" type="triangle"/>
          </a:ln>
        </p:spPr>
      </p:cxnSp>
      <p:cxnSp>
        <p:nvCxnSpPr>
          <p:cNvPr id="152" name="Google Shape;152;p20"/>
          <p:cNvCxnSpPr>
            <a:stCxn id="150" idx="0"/>
            <a:endCxn id="149" idx="4"/>
          </p:cNvCxnSpPr>
          <p:nvPr/>
        </p:nvCxnSpPr>
        <p:spPr>
          <a:xfrm rot="10800000">
            <a:off x="6677125" y="3010350"/>
            <a:ext cx="0" cy="504900"/>
          </a:xfrm>
          <a:prstGeom prst="straightConnector1">
            <a:avLst/>
          </a:prstGeom>
          <a:noFill/>
          <a:ln cap="flat" cmpd="sng" w="9525">
            <a:solidFill>
              <a:schemeClr val="dk2"/>
            </a:solidFill>
            <a:prstDash val="solid"/>
            <a:round/>
            <a:headEnd len="med" w="med" type="none"/>
            <a:tailEnd len="med" w="med" type="triangle"/>
          </a:ln>
        </p:spPr>
      </p:cxnSp>
      <p:cxnSp>
        <p:nvCxnSpPr>
          <p:cNvPr id="153" name="Google Shape;153;p20"/>
          <p:cNvCxnSpPr>
            <a:stCxn id="148" idx="2"/>
            <a:endCxn id="149" idx="0"/>
          </p:cNvCxnSpPr>
          <p:nvPr/>
        </p:nvCxnSpPr>
        <p:spPr>
          <a:xfrm>
            <a:off x="6677125" y="1448400"/>
            <a:ext cx="0" cy="504900"/>
          </a:xfrm>
          <a:prstGeom prst="straightConnector1">
            <a:avLst/>
          </a:prstGeom>
          <a:noFill/>
          <a:ln cap="flat" cmpd="sng" w="9525">
            <a:solidFill>
              <a:schemeClr val="dk2"/>
            </a:solidFill>
            <a:prstDash val="solid"/>
            <a:round/>
            <a:headEnd len="med" w="med" type="none"/>
            <a:tailEnd len="med" w="med" type="triangle"/>
          </a:ln>
        </p:spPr>
      </p:cxnSp>
      <p:sp>
        <p:nvSpPr>
          <p:cNvPr id="154" name="Google Shape;154;p20"/>
          <p:cNvSpPr txBox="1"/>
          <p:nvPr/>
        </p:nvSpPr>
        <p:spPr>
          <a:xfrm>
            <a:off x="6953350" y="1553100"/>
            <a:ext cx="10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Gives test</a:t>
            </a:r>
            <a:endParaRPr>
              <a:latin typeface="Lato"/>
              <a:ea typeface="Lato"/>
              <a:cs typeface="Lato"/>
              <a:sym typeface="Lato"/>
            </a:endParaRPr>
          </a:p>
        </p:txBody>
      </p:sp>
      <p:sp>
        <p:nvSpPr>
          <p:cNvPr id="155" name="Google Shape;155;p20"/>
          <p:cNvSpPr txBox="1"/>
          <p:nvPr/>
        </p:nvSpPr>
        <p:spPr>
          <a:xfrm>
            <a:off x="6953350" y="3062738"/>
            <a:ext cx="15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Verify answers</a:t>
            </a:r>
            <a:endParaRPr>
              <a:latin typeface="Lato"/>
              <a:ea typeface="Lato"/>
              <a:cs typeface="Lato"/>
              <a:sym typeface="Lato"/>
            </a:endParaRPr>
          </a:p>
        </p:txBody>
      </p:sp>
      <p:sp>
        <p:nvSpPr>
          <p:cNvPr id="156" name="Google Shape;156;p20"/>
          <p:cNvSpPr txBox="1"/>
          <p:nvPr/>
        </p:nvSpPr>
        <p:spPr>
          <a:xfrm>
            <a:off x="4619725" y="1791300"/>
            <a:ext cx="116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User’s Data</a:t>
            </a:r>
            <a:endParaRPr>
              <a:latin typeface="Lato"/>
              <a:ea typeface="Lato"/>
              <a:cs typeface="Lato"/>
              <a:sym typeface="Lato"/>
            </a:endParaRPr>
          </a:p>
        </p:txBody>
      </p:sp>
      <p:cxnSp>
        <p:nvCxnSpPr>
          <p:cNvPr id="157" name="Google Shape;157;p20"/>
          <p:cNvCxnSpPr>
            <a:stCxn id="156" idx="3"/>
            <a:endCxn id="149" idx="1"/>
          </p:cNvCxnSpPr>
          <p:nvPr/>
        </p:nvCxnSpPr>
        <p:spPr>
          <a:xfrm>
            <a:off x="5781925" y="1991400"/>
            <a:ext cx="356400" cy="116700"/>
          </a:xfrm>
          <a:prstGeom prst="straightConnector1">
            <a:avLst/>
          </a:prstGeom>
          <a:noFill/>
          <a:ln cap="flat" cmpd="sng" w="9525">
            <a:solidFill>
              <a:schemeClr val="dk2"/>
            </a:solidFill>
            <a:prstDash val="solid"/>
            <a:round/>
            <a:headEnd len="med" w="med" type="none"/>
            <a:tailEnd len="med" w="med" type="triangle"/>
          </a:ln>
        </p:spPr>
      </p:cxnSp>
      <p:cxnSp>
        <p:nvCxnSpPr>
          <p:cNvPr id="158" name="Google Shape;158;p20"/>
          <p:cNvCxnSpPr>
            <a:stCxn id="149" idx="1"/>
            <a:endCxn id="156" idx="3"/>
          </p:cNvCxnSpPr>
          <p:nvPr/>
        </p:nvCxnSpPr>
        <p:spPr>
          <a:xfrm rot="10800000">
            <a:off x="5781910" y="1991348"/>
            <a:ext cx="356400" cy="116700"/>
          </a:xfrm>
          <a:prstGeom prst="straightConnector1">
            <a:avLst/>
          </a:prstGeom>
          <a:noFill/>
          <a:ln cap="flat" cmpd="sng" w="9525">
            <a:solidFill>
              <a:schemeClr val="dk2"/>
            </a:solidFill>
            <a:prstDash val="solid"/>
            <a:round/>
            <a:headEnd len="med" w="med" type="none"/>
            <a:tailEnd len="med" w="med" type="triangle"/>
          </a:ln>
        </p:spPr>
      </p:cxnSp>
      <p:sp>
        <p:nvSpPr>
          <p:cNvPr id="159" name="Google Shape;159;p20"/>
          <p:cNvSpPr/>
          <p:nvPr/>
        </p:nvSpPr>
        <p:spPr>
          <a:xfrm>
            <a:off x="4657825" y="1791300"/>
            <a:ext cx="1124100" cy="40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ph type="title"/>
          </p:nvPr>
        </p:nvSpPr>
        <p:spPr>
          <a:xfrm>
            <a:off x="265500" y="1084625"/>
            <a:ext cx="4045200" cy="170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Level 02:</a:t>
            </a:r>
            <a:endParaRPr/>
          </a:p>
        </p:txBody>
      </p:sp>
      <p:sp>
        <p:nvSpPr>
          <p:cNvPr id="165" name="Google Shape;165;p21"/>
          <p:cNvSpPr txBox="1"/>
          <p:nvPr>
            <p:ph idx="1" type="subTitle"/>
          </p:nvPr>
        </p:nvSpPr>
        <p:spPr>
          <a:xfrm>
            <a:off x="265500" y="2845200"/>
            <a:ext cx="4045200" cy="142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66" name="Google Shape;166;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sp>
        <p:nvSpPr>
          <p:cNvPr id="167" name="Google Shape;167;p21"/>
          <p:cNvSpPr/>
          <p:nvPr/>
        </p:nvSpPr>
        <p:spPr>
          <a:xfrm>
            <a:off x="7258200" y="1724625"/>
            <a:ext cx="1518300" cy="12192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Test Evaluation</a:t>
            </a:r>
            <a:endParaRPr/>
          </a:p>
        </p:txBody>
      </p:sp>
      <p:sp>
        <p:nvSpPr>
          <p:cNvPr id="168" name="Google Shape;168;p21"/>
          <p:cNvSpPr/>
          <p:nvPr/>
        </p:nvSpPr>
        <p:spPr>
          <a:xfrm>
            <a:off x="6877150" y="3362925"/>
            <a:ext cx="1485900" cy="6468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Calculate Result</a:t>
            </a:r>
            <a:endParaRPr/>
          </a:p>
        </p:txBody>
      </p:sp>
      <p:sp>
        <p:nvSpPr>
          <p:cNvPr id="169" name="Google Shape;169;p21"/>
          <p:cNvSpPr/>
          <p:nvPr/>
        </p:nvSpPr>
        <p:spPr>
          <a:xfrm>
            <a:off x="5000725" y="3572475"/>
            <a:ext cx="1485900" cy="4764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Share Result</a:t>
            </a:r>
            <a:endParaRPr/>
          </a:p>
        </p:txBody>
      </p:sp>
      <p:sp>
        <p:nvSpPr>
          <p:cNvPr id="170" name="Google Shape;170;p21"/>
          <p:cNvSpPr/>
          <p:nvPr/>
        </p:nvSpPr>
        <p:spPr>
          <a:xfrm>
            <a:off x="5229325" y="1115025"/>
            <a:ext cx="1518300" cy="646800"/>
          </a:xfrm>
          <a:prstGeom prst="roundRect">
            <a:avLst>
              <a:gd fmla="val 16667"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Question Bank</a:t>
            </a:r>
            <a:endParaRPr/>
          </a:p>
        </p:txBody>
      </p:sp>
      <p:cxnSp>
        <p:nvCxnSpPr>
          <p:cNvPr id="171" name="Google Shape;171;p21"/>
          <p:cNvCxnSpPr>
            <a:stCxn id="167" idx="1"/>
            <a:endCxn id="170" idx="3"/>
          </p:cNvCxnSpPr>
          <p:nvPr/>
        </p:nvCxnSpPr>
        <p:spPr>
          <a:xfrm rot="10800000">
            <a:off x="6747650" y="1438473"/>
            <a:ext cx="732900" cy="464700"/>
          </a:xfrm>
          <a:prstGeom prst="straightConnector1">
            <a:avLst/>
          </a:prstGeom>
          <a:noFill/>
          <a:ln cap="flat" cmpd="sng" w="9525">
            <a:solidFill>
              <a:schemeClr val="dk2"/>
            </a:solidFill>
            <a:prstDash val="solid"/>
            <a:round/>
            <a:headEnd len="med" w="med" type="none"/>
            <a:tailEnd len="med" w="med" type="triangle"/>
          </a:ln>
        </p:spPr>
      </p:cxnSp>
      <p:cxnSp>
        <p:nvCxnSpPr>
          <p:cNvPr id="172" name="Google Shape;172;p21"/>
          <p:cNvCxnSpPr>
            <a:stCxn id="167" idx="4"/>
            <a:endCxn id="168" idx="0"/>
          </p:cNvCxnSpPr>
          <p:nvPr/>
        </p:nvCxnSpPr>
        <p:spPr>
          <a:xfrm flipH="1">
            <a:off x="7620150" y="2943825"/>
            <a:ext cx="397200" cy="419100"/>
          </a:xfrm>
          <a:prstGeom prst="straightConnector1">
            <a:avLst/>
          </a:prstGeom>
          <a:noFill/>
          <a:ln cap="flat" cmpd="sng" w="9525">
            <a:solidFill>
              <a:schemeClr val="dk2"/>
            </a:solidFill>
            <a:prstDash val="solid"/>
            <a:round/>
            <a:headEnd len="med" w="med" type="none"/>
            <a:tailEnd len="med" w="med" type="triangle"/>
          </a:ln>
        </p:spPr>
      </p:cxnSp>
      <p:cxnSp>
        <p:nvCxnSpPr>
          <p:cNvPr id="173" name="Google Shape;173;p21"/>
          <p:cNvCxnSpPr>
            <a:stCxn id="168" idx="2"/>
            <a:endCxn id="169" idx="3"/>
          </p:cNvCxnSpPr>
          <p:nvPr/>
        </p:nvCxnSpPr>
        <p:spPr>
          <a:xfrm flipH="1">
            <a:off x="6486550" y="3686325"/>
            <a:ext cx="390600" cy="124500"/>
          </a:xfrm>
          <a:prstGeom prst="straightConnector1">
            <a:avLst/>
          </a:prstGeom>
          <a:noFill/>
          <a:ln cap="flat" cmpd="sng" w="9525">
            <a:solidFill>
              <a:schemeClr val="dk2"/>
            </a:solidFill>
            <a:prstDash val="solid"/>
            <a:round/>
            <a:headEnd len="med" w="med" type="none"/>
            <a:tailEnd len="med" w="med" type="triangle"/>
          </a:ln>
        </p:spPr>
      </p:cxnSp>
      <p:sp>
        <p:nvSpPr>
          <p:cNvPr id="174" name="Google Shape;174;p21"/>
          <p:cNvSpPr txBox="1"/>
          <p:nvPr/>
        </p:nvSpPr>
        <p:spPr>
          <a:xfrm>
            <a:off x="6973800" y="1084625"/>
            <a:ext cx="1960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Checks answers from database</a:t>
            </a:r>
            <a:endParaRPr>
              <a:latin typeface="Lato"/>
              <a:ea typeface="Lato"/>
              <a:cs typeface="Lato"/>
              <a:sym typeface="Lato"/>
            </a:endParaRPr>
          </a:p>
        </p:txBody>
      </p:sp>
      <p:cxnSp>
        <p:nvCxnSpPr>
          <p:cNvPr id="175" name="Google Shape;175;p21"/>
          <p:cNvCxnSpPr>
            <a:stCxn id="170" idx="3"/>
            <a:endCxn id="167" idx="1"/>
          </p:cNvCxnSpPr>
          <p:nvPr/>
        </p:nvCxnSpPr>
        <p:spPr>
          <a:xfrm>
            <a:off x="6747625" y="1438425"/>
            <a:ext cx="732900" cy="464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