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80" r:id="rId20"/>
    <p:sldId id="278" r:id="rId21"/>
    <p:sldId id="279" r:id="rId22"/>
    <p:sldId id="273" r:id="rId23"/>
    <p:sldId id="275" r:id="rId24"/>
    <p:sldId id="276" r:id="rId25"/>
    <p:sldId id="277" r:id="rId26"/>
  </p:sldIdLst>
  <p:sldSz cx="15544800" cy="13716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Clements" initials="SC" lastIdx="1" clrIdx="0">
    <p:extLst>
      <p:ext uri="{19B8F6BF-5375-455C-9EA6-DF929625EA0E}">
        <p15:presenceInfo xmlns:p15="http://schemas.microsoft.com/office/powerpoint/2012/main" userId="d08d74ab48ecac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4E97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8" d="100"/>
          <a:sy n="58" d="100"/>
        </p:scale>
        <p:origin x="20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5860" y="2244726"/>
            <a:ext cx="13213080" cy="4775200"/>
          </a:xfrm>
        </p:spPr>
        <p:txBody>
          <a:bodyPr anchor="b"/>
          <a:lstStyle>
            <a:lvl1pPr algn="ctr">
              <a:defRPr sz="10200"/>
            </a:lvl1pPr>
          </a:lstStyle>
          <a:p>
            <a:r>
              <a:rPr lang="en-US"/>
              <a:t>Click to edit Master title style</a:t>
            </a:r>
            <a:endParaRPr lang="en-US" dirty="0"/>
          </a:p>
        </p:txBody>
      </p:sp>
      <p:sp>
        <p:nvSpPr>
          <p:cNvPr id="3" name="Subtitle 2"/>
          <p:cNvSpPr>
            <a:spLocks noGrp="1"/>
          </p:cNvSpPr>
          <p:nvPr>
            <p:ph type="subTitle" idx="1"/>
          </p:nvPr>
        </p:nvSpPr>
        <p:spPr>
          <a:xfrm>
            <a:off x="1943100" y="7204076"/>
            <a:ext cx="11658600" cy="3311524"/>
          </a:xfrm>
        </p:spPr>
        <p:txBody>
          <a:bodyPr/>
          <a:lstStyle>
            <a:lvl1pPr marL="0" indent="0" algn="ctr">
              <a:buNone/>
              <a:defRPr sz="4080"/>
            </a:lvl1pPr>
            <a:lvl2pPr marL="777240" indent="0" algn="ctr">
              <a:buNone/>
              <a:defRPr sz="3400"/>
            </a:lvl2pPr>
            <a:lvl3pPr marL="1554480" indent="0" algn="ctr">
              <a:buNone/>
              <a:defRPr sz="3060"/>
            </a:lvl3pPr>
            <a:lvl4pPr marL="2331720" indent="0" algn="ctr">
              <a:buNone/>
              <a:defRPr sz="2720"/>
            </a:lvl4pPr>
            <a:lvl5pPr marL="3108960" indent="0" algn="ctr">
              <a:buNone/>
              <a:defRPr sz="2720"/>
            </a:lvl5pPr>
            <a:lvl6pPr marL="3886200" indent="0" algn="ctr">
              <a:buNone/>
              <a:defRPr sz="2720"/>
            </a:lvl6pPr>
            <a:lvl7pPr marL="4663440" indent="0" algn="ctr">
              <a:buNone/>
              <a:defRPr sz="2720"/>
            </a:lvl7pPr>
            <a:lvl8pPr marL="5440680" indent="0" algn="ctr">
              <a:buNone/>
              <a:defRPr sz="2720"/>
            </a:lvl8pPr>
            <a:lvl9pPr marL="6217920" indent="0" algn="ctr">
              <a:buNone/>
              <a:defRPr sz="2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92EBAE-D5F6-4223-B6DC-6AD8627AA755}" type="datetimeFigureOut">
              <a:rPr lang="en-US" smtClean="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941378-46F4-4B83-BE1B-53C9267E4F79}" type="slidenum">
              <a:rPr lang="en-US" smtClean="0"/>
              <a:t>‹#›</a:t>
            </a:fld>
            <a:endParaRPr lang="en-US" dirty="0"/>
          </a:p>
        </p:txBody>
      </p:sp>
    </p:spTree>
    <p:extLst>
      <p:ext uri="{BB962C8B-B14F-4D97-AF65-F5344CB8AC3E}">
        <p14:creationId xmlns:p14="http://schemas.microsoft.com/office/powerpoint/2010/main" val="294192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2EBAE-D5F6-4223-B6DC-6AD8627AA755}" type="datetimeFigureOut">
              <a:rPr lang="en-US" smtClean="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941378-46F4-4B83-BE1B-53C9267E4F79}" type="slidenum">
              <a:rPr lang="en-US" smtClean="0"/>
              <a:t>‹#›</a:t>
            </a:fld>
            <a:endParaRPr lang="en-US" dirty="0"/>
          </a:p>
        </p:txBody>
      </p:sp>
    </p:spTree>
    <p:extLst>
      <p:ext uri="{BB962C8B-B14F-4D97-AF65-F5344CB8AC3E}">
        <p14:creationId xmlns:p14="http://schemas.microsoft.com/office/powerpoint/2010/main" val="320420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24248" y="730250"/>
            <a:ext cx="3351848"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8706" y="730250"/>
            <a:ext cx="9861233"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2EBAE-D5F6-4223-B6DC-6AD8627AA755}" type="datetimeFigureOut">
              <a:rPr lang="en-US" smtClean="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941378-46F4-4B83-BE1B-53C9267E4F79}" type="slidenum">
              <a:rPr lang="en-US" smtClean="0"/>
              <a:t>‹#›</a:t>
            </a:fld>
            <a:endParaRPr lang="en-US" dirty="0"/>
          </a:p>
        </p:txBody>
      </p:sp>
    </p:spTree>
    <p:extLst>
      <p:ext uri="{BB962C8B-B14F-4D97-AF65-F5344CB8AC3E}">
        <p14:creationId xmlns:p14="http://schemas.microsoft.com/office/powerpoint/2010/main" val="1086176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2EBAE-D5F6-4223-B6DC-6AD8627AA755}" type="datetimeFigureOut">
              <a:rPr lang="en-US" smtClean="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941378-46F4-4B83-BE1B-53C9267E4F79}" type="slidenum">
              <a:rPr lang="en-US" smtClean="0"/>
              <a:t>‹#›</a:t>
            </a:fld>
            <a:endParaRPr lang="en-US" dirty="0"/>
          </a:p>
        </p:txBody>
      </p:sp>
    </p:spTree>
    <p:extLst>
      <p:ext uri="{BB962C8B-B14F-4D97-AF65-F5344CB8AC3E}">
        <p14:creationId xmlns:p14="http://schemas.microsoft.com/office/powerpoint/2010/main" val="3489798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610" y="3419479"/>
            <a:ext cx="13407390" cy="5705474"/>
          </a:xfrm>
        </p:spPr>
        <p:txBody>
          <a:bodyPr anchor="b"/>
          <a:lstStyle>
            <a:lvl1pPr>
              <a:defRPr sz="10200"/>
            </a:lvl1pPr>
          </a:lstStyle>
          <a:p>
            <a:r>
              <a:rPr lang="en-US"/>
              <a:t>Click to edit Master title style</a:t>
            </a:r>
            <a:endParaRPr lang="en-US" dirty="0"/>
          </a:p>
        </p:txBody>
      </p:sp>
      <p:sp>
        <p:nvSpPr>
          <p:cNvPr id="3" name="Text Placeholder 2"/>
          <p:cNvSpPr>
            <a:spLocks noGrp="1"/>
          </p:cNvSpPr>
          <p:nvPr>
            <p:ph type="body" idx="1"/>
          </p:nvPr>
        </p:nvSpPr>
        <p:spPr>
          <a:xfrm>
            <a:off x="1060610" y="9178929"/>
            <a:ext cx="13407390" cy="3000374"/>
          </a:xfrm>
        </p:spPr>
        <p:txBody>
          <a:bodyPr/>
          <a:lstStyle>
            <a:lvl1pPr marL="0" indent="0">
              <a:buNone/>
              <a:defRPr sz="4080">
                <a:solidFill>
                  <a:schemeClr val="tx1"/>
                </a:solidFill>
              </a:defRPr>
            </a:lvl1pPr>
            <a:lvl2pPr marL="777240" indent="0">
              <a:buNone/>
              <a:defRPr sz="3400">
                <a:solidFill>
                  <a:schemeClr val="tx1">
                    <a:tint val="75000"/>
                  </a:schemeClr>
                </a:solidFill>
              </a:defRPr>
            </a:lvl2pPr>
            <a:lvl3pPr marL="1554480" indent="0">
              <a:buNone/>
              <a:defRPr sz="3060">
                <a:solidFill>
                  <a:schemeClr val="tx1">
                    <a:tint val="75000"/>
                  </a:schemeClr>
                </a:solidFill>
              </a:defRPr>
            </a:lvl3pPr>
            <a:lvl4pPr marL="2331720" indent="0">
              <a:buNone/>
              <a:defRPr sz="2720">
                <a:solidFill>
                  <a:schemeClr val="tx1">
                    <a:tint val="75000"/>
                  </a:schemeClr>
                </a:solidFill>
              </a:defRPr>
            </a:lvl4pPr>
            <a:lvl5pPr marL="3108960" indent="0">
              <a:buNone/>
              <a:defRPr sz="2720">
                <a:solidFill>
                  <a:schemeClr val="tx1">
                    <a:tint val="75000"/>
                  </a:schemeClr>
                </a:solidFill>
              </a:defRPr>
            </a:lvl5pPr>
            <a:lvl6pPr marL="3886200" indent="0">
              <a:buNone/>
              <a:defRPr sz="2720">
                <a:solidFill>
                  <a:schemeClr val="tx1">
                    <a:tint val="75000"/>
                  </a:schemeClr>
                </a:solidFill>
              </a:defRPr>
            </a:lvl6pPr>
            <a:lvl7pPr marL="4663440" indent="0">
              <a:buNone/>
              <a:defRPr sz="2720">
                <a:solidFill>
                  <a:schemeClr val="tx1">
                    <a:tint val="75000"/>
                  </a:schemeClr>
                </a:solidFill>
              </a:defRPr>
            </a:lvl7pPr>
            <a:lvl8pPr marL="5440680" indent="0">
              <a:buNone/>
              <a:defRPr sz="2720">
                <a:solidFill>
                  <a:schemeClr val="tx1">
                    <a:tint val="75000"/>
                  </a:schemeClr>
                </a:solidFill>
              </a:defRPr>
            </a:lvl8pPr>
            <a:lvl9pPr marL="6217920" indent="0">
              <a:buNone/>
              <a:defRPr sz="2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92EBAE-D5F6-4223-B6DC-6AD8627AA755}" type="datetimeFigureOut">
              <a:rPr lang="en-US" smtClean="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941378-46F4-4B83-BE1B-53C9267E4F79}" type="slidenum">
              <a:rPr lang="en-US" smtClean="0"/>
              <a:t>‹#›</a:t>
            </a:fld>
            <a:endParaRPr lang="en-US" dirty="0"/>
          </a:p>
        </p:txBody>
      </p:sp>
    </p:spTree>
    <p:extLst>
      <p:ext uri="{BB962C8B-B14F-4D97-AF65-F5344CB8AC3E}">
        <p14:creationId xmlns:p14="http://schemas.microsoft.com/office/powerpoint/2010/main" val="58246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8705" y="3651250"/>
            <a:ext cx="660654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69555" y="3651250"/>
            <a:ext cx="660654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92EBAE-D5F6-4223-B6DC-6AD8627AA755}" type="datetimeFigureOut">
              <a:rPr lang="en-US" smtClean="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941378-46F4-4B83-BE1B-53C9267E4F79}" type="slidenum">
              <a:rPr lang="en-US" smtClean="0"/>
              <a:t>‹#›</a:t>
            </a:fld>
            <a:endParaRPr lang="en-US" dirty="0"/>
          </a:p>
        </p:txBody>
      </p:sp>
    </p:spTree>
    <p:extLst>
      <p:ext uri="{BB962C8B-B14F-4D97-AF65-F5344CB8AC3E}">
        <p14:creationId xmlns:p14="http://schemas.microsoft.com/office/powerpoint/2010/main" val="4223910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70730" y="730253"/>
            <a:ext cx="1340739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0731" y="3362326"/>
            <a:ext cx="6576178" cy="1647824"/>
          </a:xfrm>
        </p:spPr>
        <p:txBody>
          <a:bodyPr anchor="b"/>
          <a:lstStyle>
            <a:lvl1pPr marL="0" indent="0">
              <a:buNone/>
              <a:defRPr sz="4080" b="1"/>
            </a:lvl1pPr>
            <a:lvl2pPr marL="777240" indent="0">
              <a:buNone/>
              <a:defRPr sz="3400" b="1"/>
            </a:lvl2pPr>
            <a:lvl3pPr marL="1554480" indent="0">
              <a:buNone/>
              <a:defRPr sz="3060" b="1"/>
            </a:lvl3pPr>
            <a:lvl4pPr marL="2331720" indent="0">
              <a:buNone/>
              <a:defRPr sz="2720" b="1"/>
            </a:lvl4pPr>
            <a:lvl5pPr marL="3108960" indent="0">
              <a:buNone/>
              <a:defRPr sz="2720" b="1"/>
            </a:lvl5pPr>
            <a:lvl6pPr marL="3886200" indent="0">
              <a:buNone/>
              <a:defRPr sz="2720" b="1"/>
            </a:lvl6pPr>
            <a:lvl7pPr marL="4663440" indent="0">
              <a:buNone/>
              <a:defRPr sz="2720" b="1"/>
            </a:lvl7pPr>
            <a:lvl8pPr marL="5440680" indent="0">
              <a:buNone/>
              <a:defRPr sz="2720" b="1"/>
            </a:lvl8pPr>
            <a:lvl9pPr marL="6217920" indent="0">
              <a:buNone/>
              <a:defRPr sz="2720" b="1"/>
            </a:lvl9pPr>
          </a:lstStyle>
          <a:p>
            <a:pPr lvl="0"/>
            <a:r>
              <a:rPr lang="en-US"/>
              <a:t>Edit Master text styles</a:t>
            </a:r>
          </a:p>
        </p:txBody>
      </p:sp>
      <p:sp>
        <p:nvSpPr>
          <p:cNvPr id="4" name="Content Placeholder 3"/>
          <p:cNvSpPr>
            <a:spLocks noGrp="1"/>
          </p:cNvSpPr>
          <p:nvPr>
            <p:ph sz="half" idx="2"/>
          </p:nvPr>
        </p:nvSpPr>
        <p:spPr>
          <a:xfrm>
            <a:off x="1070731" y="5010150"/>
            <a:ext cx="6576178"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69556" y="3362326"/>
            <a:ext cx="6608565" cy="1647824"/>
          </a:xfrm>
        </p:spPr>
        <p:txBody>
          <a:bodyPr anchor="b"/>
          <a:lstStyle>
            <a:lvl1pPr marL="0" indent="0">
              <a:buNone/>
              <a:defRPr sz="4080" b="1"/>
            </a:lvl1pPr>
            <a:lvl2pPr marL="777240" indent="0">
              <a:buNone/>
              <a:defRPr sz="3400" b="1"/>
            </a:lvl2pPr>
            <a:lvl3pPr marL="1554480" indent="0">
              <a:buNone/>
              <a:defRPr sz="3060" b="1"/>
            </a:lvl3pPr>
            <a:lvl4pPr marL="2331720" indent="0">
              <a:buNone/>
              <a:defRPr sz="2720" b="1"/>
            </a:lvl4pPr>
            <a:lvl5pPr marL="3108960" indent="0">
              <a:buNone/>
              <a:defRPr sz="2720" b="1"/>
            </a:lvl5pPr>
            <a:lvl6pPr marL="3886200" indent="0">
              <a:buNone/>
              <a:defRPr sz="2720" b="1"/>
            </a:lvl6pPr>
            <a:lvl7pPr marL="4663440" indent="0">
              <a:buNone/>
              <a:defRPr sz="2720" b="1"/>
            </a:lvl7pPr>
            <a:lvl8pPr marL="5440680" indent="0">
              <a:buNone/>
              <a:defRPr sz="2720" b="1"/>
            </a:lvl8pPr>
            <a:lvl9pPr marL="6217920" indent="0">
              <a:buNone/>
              <a:defRPr sz="2720" b="1"/>
            </a:lvl9pPr>
          </a:lstStyle>
          <a:p>
            <a:pPr lvl="0"/>
            <a:r>
              <a:rPr lang="en-US"/>
              <a:t>Edit Master text styles</a:t>
            </a:r>
          </a:p>
        </p:txBody>
      </p:sp>
      <p:sp>
        <p:nvSpPr>
          <p:cNvPr id="6" name="Content Placeholder 5"/>
          <p:cNvSpPr>
            <a:spLocks noGrp="1"/>
          </p:cNvSpPr>
          <p:nvPr>
            <p:ph sz="quarter" idx="4"/>
          </p:nvPr>
        </p:nvSpPr>
        <p:spPr>
          <a:xfrm>
            <a:off x="7869556" y="5010150"/>
            <a:ext cx="6608565"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92EBAE-D5F6-4223-B6DC-6AD8627AA755}" type="datetimeFigureOut">
              <a:rPr lang="en-US" smtClean="0"/>
              <a:t>7/31/2018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941378-46F4-4B83-BE1B-53C9267E4F79}" type="slidenum">
              <a:rPr lang="en-US" smtClean="0"/>
              <a:t>‹#›</a:t>
            </a:fld>
            <a:endParaRPr lang="en-US" dirty="0"/>
          </a:p>
        </p:txBody>
      </p:sp>
    </p:spTree>
    <p:extLst>
      <p:ext uri="{BB962C8B-B14F-4D97-AF65-F5344CB8AC3E}">
        <p14:creationId xmlns:p14="http://schemas.microsoft.com/office/powerpoint/2010/main" val="2686468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92EBAE-D5F6-4223-B6DC-6AD8627AA755}" type="datetimeFigureOut">
              <a:rPr lang="en-US" smtClean="0"/>
              <a:t>7/31/2018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941378-46F4-4B83-BE1B-53C9267E4F79}" type="slidenum">
              <a:rPr lang="en-US" smtClean="0"/>
              <a:t>‹#›</a:t>
            </a:fld>
            <a:endParaRPr lang="en-US" dirty="0"/>
          </a:p>
        </p:txBody>
      </p:sp>
    </p:spTree>
    <p:extLst>
      <p:ext uri="{BB962C8B-B14F-4D97-AF65-F5344CB8AC3E}">
        <p14:creationId xmlns:p14="http://schemas.microsoft.com/office/powerpoint/2010/main" val="298654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92EBAE-D5F6-4223-B6DC-6AD8627AA755}" type="datetimeFigureOut">
              <a:rPr lang="en-US" smtClean="0"/>
              <a:t>7/31/2018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941378-46F4-4B83-BE1B-53C9267E4F79}" type="slidenum">
              <a:rPr lang="en-US" smtClean="0"/>
              <a:t>‹#›</a:t>
            </a:fld>
            <a:endParaRPr lang="en-US" dirty="0"/>
          </a:p>
        </p:txBody>
      </p:sp>
    </p:spTree>
    <p:extLst>
      <p:ext uri="{BB962C8B-B14F-4D97-AF65-F5344CB8AC3E}">
        <p14:creationId xmlns:p14="http://schemas.microsoft.com/office/powerpoint/2010/main" val="232619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0730" y="914400"/>
            <a:ext cx="5013603" cy="3200400"/>
          </a:xfrm>
        </p:spPr>
        <p:txBody>
          <a:bodyPr anchor="b"/>
          <a:lstStyle>
            <a:lvl1pPr>
              <a:defRPr sz="5440"/>
            </a:lvl1pPr>
          </a:lstStyle>
          <a:p>
            <a:r>
              <a:rPr lang="en-US"/>
              <a:t>Click to edit Master title style</a:t>
            </a:r>
            <a:endParaRPr lang="en-US" dirty="0"/>
          </a:p>
        </p:txBody>
      </p:sp>
      <p:sp>
        <p:nvSpPr>
          <p:cNvPr id="3" name="Content Placeholder 2"/>
          <p:cNvSpPr>
            <a:spLocks noGrp="1"/>
          </p:cNvSpPr>
          <p:nvPr>
            <p:ph idx="1"/>
          </p:nvPr>
        </p:nvSpPr>
        <p:spPr>
          <a:xfrm>
            <a:off x="6608565" y="1974853"/>
            <a:ext cx="7869555" cy="9747250"/>
          </a:xfrm>
        </p:spPr>
        <p:txBody>
          <a:bodyPr/>
          <a:lstStyle>
            <a:lvl1pPr>
              <a:defRPr sz="5440"/>
            </a:lvl1pPr>
            <a:lvl2pPr>
              <a:defRPr sz="4760"/>
            </a:lvl2pPr>
            <a:lvl3pPr>
              <a:defRPr sz="4080"/>
            </a:lvl3pPr>
            <a:lvl4pPr>
              <a:defRPr sz="3400"/>
            </a:lvl4pPr>
            <a:lvl5pPr>
              <a:defRPr sz="3400"/>
            </a:lvl5pPr>
            <a:lvl6pPr>
              <a:defRPr sz="3400"/>
            </a:lvl6pPr>
            <a:lvl7pPr>
              <a:defRPr sz="3400"/>
            </a:lvl7pPr>
            <a:lvl8pPr>
              <a:defRPr sz="3400"/>
            </a:lvl8pPr>
            <a:lvl9pPr>
              <a:defRPr sz="3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0730" y="4114800"/>
            <a:ext cx="5013603" cy="7623176"/>
          </a:xfrm>
        </p:spPr>
        <p:txBody>
          <a:bodyPr/>
          <a:lstStyle>
            <a:lvl1pPr marL="0" indent="0">
              <a:buNone/>
              <a:defRPr sz="2720"/>
            </a:lvl1pPr>
            <a:lvl2pPr marL="777240" indent="0">
              <a:buNone/>
              <a:defRPr sz="2380"/>
            </a:lvl2pPr>
            <a:lvl3pPr marL="1554480" indent="0">
              <a:buNone/>
              <a:defRPr sz="2040"/>
            </a:lvl3pPr>
            <a:lvl4pPr marL="2331720" indent="0">
              <a:buNone/>
              <a:defRPr sz="1700"/>
            </a:lvl4pPr>
            <a:lvl5pPr marL="3108960" indent="0">
              <a:buNone/>
              <a:defRPr sz="1700"/>
            </a:lvl5pPr>
            <a:lvl6pPr marL="3886200" indent="0">
              <a:buNone/>
              <a:defRPr sz="1700"/>
            </a:lvl6pPr>
            <a:lvl7pPr marL="4663440" indent="0">
              <a:buNone/>
              <a:defRPr sz="1700"/>
            </a:lvl7pPr>
            <a:lvl8pPr marL="5440680" indent="0">
              <a:buNone/>
              <a:defRPr sz="1700"/>
            </a:lvl8pPr>
            <a:lvl9pPr marL="6217920" indent="0">
              <a:buNone/>
              <a:defRPr sz="1700"/>
            </a:lvl9pPr>
          </a:lstStyle>
          <a:p>
            <a:pPr lvl="0"/>
            <a:r>
              <a:rPr lang="en-US"/>
              <a:t>Edit Master text styles</a:t>
            </a:r>
          </a:p>
        </p:txBody>
      </p:sp>
      <p:sp>
        <p:nvSpPr>
          <p:cNvPr id="5" name="Date Placeholder 4"/>
          <p:cNvSpPr>
            <a:spLocks noGrp="1"/>
          </p:cNvSpPr>
          <p:nvPr>
            <p:ph type="dt" sz="half" idx="10"/>
          </p:nvPr>
        </p:nvSpPr>
        <p:spPr/>
        <p:txBody>
          <a:bodyPr/>
          <a:lstStyle/>
          <a:p>
            <a:fld id="{9D92EBAE-D5F6-4223-B6DC-6AD8627AA755}" type="datetimeFigureOut">
              <a:rPr lang="en-US" smtClean="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941378-46F4-4B83-BE1B-53C9267E4F79}" type="slidenum">
              <a:rPr lang="en-US" smtClean="0"/>
              <a:t>‹#›</a:t>
            </a:fld>
            <a:endParaRPr lang="en-US" dirty="0"/>
          </a:p>
        </p:txBody>
      </p:sp>
    </p:spTree>
    <p:extLst>
      <p:ext uri="{BB962C8B-B14F-4D97-AF65-F5344CB8AC3E}">
        <p14:creationId xmlns:p14="http://schemas.microsoft.com/office/powerpoint/2010/main" val="4290162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0730" y="914400"/>
            <a:ext cx="5013603" cy="3200400"/>
          </a:xfrm>
        </p:spPr>
        <p:txBody>
          <a:bodyPr anchor="b"/>
          <a:lstStyle>
            <a:lvl1pPr>
              <a:defRPr sz="5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08565" y="1974853"/>
            <a:ext cx="7869555" cy="9747250"/>
          </a:xfrm>
        </p:spPr>
        <p:txBody>
          <a:bodyPr anchor="t"/>
          <a:lstStyle>
            <a:lvl1pPr marL="0" indent="0">
              <a:buNone/>
              <a:defRPr sz="5440"/>
            </a:lvl1pPr>
            <a:lvl2pPr marL="777240" indent="0">
              <a:buNone/>
              <a:defRPr sz="4760"/>
            </a:lvl2pPr>
            <a:lvl3pPr marL="1554480" indent="0">
              <a:buNone/>
              <a:defRPr sz="4080"/>
            </a:lvl3pPr>
            <a:lvl4pPr marL="2331720" indent="0">
              <a:buNone/>
              <a:defRPr sz="3400"/>
            </a:lvl4pPr>
            <a:lvl5pPr marL="3108960" indent="0">
              <a:buNone/>
              <a:defRPr sz="3400"/>
            </a:lvl5pPr>
            <a:lvl6pPr marL="3886200" indent="0">
              <a:buNone/>
              <a:defRPr sz="3400"/>
            </a:lvl6pPr>
            <a:lvl7pPr marL="4663440" indent="0">
              <a:buNone/>
              <a:defRPr sz="3400"/>
            </a:lvl7pPr>
            <a:lvl8pPr marL="5440680" indent="0">
              <a:buNone/>
              <a:defRPr sz="3400"/>
            </a:lvl8pPr>
            <a:lvl9pPr marL="6217920" indent="0">
              <a:buNone/>
              <a:defRPr sz="3400"/>
            </a:lvl9pPr>
          </a:lstStyle>
          <a:p>
            <a:r>
              <a:rPr lang="en-US" dirty="0"/>
              <a:t>Click icon to add picture</a:t>
            </a:r>
          </a:p>
        </p:txBody>
      </p:sp>
      <p:sp>
        <p:nvSpPr>
          <p:cNvPr id="4" name="Text Placeholder 3"/>
          <p:cNvSpPr>
            <a:spLocks noGrp="1"/>
          </p:cNvSpPr>
          <p:nvPr>
            <p:ph type="body" sz="half" idx="2"/>
          </p:nvPr>
        </p:nvSpPr>
        <p:spPr>
          <a:xfrm>
            <a:off x="1070730" y="4114800"/>
            <a:ext cx="5013603" cy="7623176"/>
          </a:xfrm>
        </p:spPr>
        <p:txBody>
          <a:bodyPr/>
          <a:lstStyle>
            <a:lvl1pPr marL="0" indent="0">
              <a:buNone/>
              <a:defRPr sz="2720"/>
            </a:lvl1pPr>
            <a:lvl2pPr marL="777240" indent="0">
              <a:buNone/>
              <a:defRPr sz="2380"/>
            </a:lvl2pPr>
            <a:lvl3pPr marL="1554480" indent="0">
              <a:buNone/>
              <a:defRPr sz="2040"/>
            </a:lvl3pPr>
            <a:lvl4pPr marL="2331720" indent="0">
              <a:buNone/>
              <a:defRPr sz="1700"/>
            </a:lvl4pPr>
            <a:lvl5pPr marL="3108960" indent="0">
              <a:buNone/>
              <a:defRPr sz="1700"/>
            </a:lvl5pPr>
            <a:lvl6pPr marL="3886200" indent="0">
              <a:buNone/>
              <a:defRPr sz="1700"/>
            </a:lvl6pPr>
            <a:lvl7pPr marL="4663440" indent="0">
              <a:buNone/>
              <a:defRPr sz="1700"/>
            </a:lvl7pPr>
            <a:lvl8pPr marL="5440680" indent="0">
              <a:buNone/>
              <a:defRPr sz="1700"/>
            </a:lvl8pPr>
            <a:lvl9pPr marL="6217920" indent="0">
              <a:buNone/>
              <a:defRPr sz="1700"/>
            </a:lvl9pPr>
          </a:lstStyle>
          <a:p>
            <a:pPr lvl="0"/>
            <a:r>
              <a:rPr lang="en-US"/>
              <a:t>Edit Master text styles</a:t>
            </a:r>
          </a:p>
        </p:txBody>
      </p:sp>
      <p:sp>
        <p:nvSpPr>
          <p:cNvPr id="5" name="Date Placeholder 4"/>
          <p:cNvSpPr>
            <a:spLocks noGrp="1"/>
          </p:cNvSpPr>
          <p:nvPr>
            <p:ph type="dt" sz="half" idx="10"/>
          </p:nvPr>
        </p:nvSpPr>
        <p:spPr/>
        <p:txBody>
          <a:bodyPr/>
          <a:lstStyle/>
          <a:p>
            <a:fld id="{9D92EBAE-D5F6-4223-B6DC-6AD8627AA755}" type="datetimeFigureOut">
              <a:rPr lang="en-US" smtClean="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941378-46F4-4B83-BE1B-53C9267E4F79}" type="slidenum">
              <a:rPr lang="en-US" smtClean="0"/>
              <a:t>‹#›</a:t>
            </a:fld>
            <a:endParaRPr lang="en-US" dirty="0"/>
          </a:p>
        </p:txBody>
      </p:sp>
    </p:spTree>
    <p:extLst>
      <p:ext uri="{BB962C8B-B14F-4D97-AF65-F5344CB8AC3E}">
        <p14:creationId xmlns:p14="http://schemas.microsoft.com/office/powerpoint/2010/main" val="69398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8705" y="730253"/>
            <a:ext cx="13407390"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8705" y="3651250"/>
            <a:ext cx="13407390" cy="870267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8705" y="12712703"/>
            <a:ext cx="3497580" cy="730250"/>
          </a:xfrm>
          <a:prstGeom prst="rect">
            <a:avLst/>
          </a:prstGeom>
        </p:spPr>
        <p:txBody>
          <a:bodyPr vert="horz" lIns="91440" tIns="45720" rIns="91440" bIns="45720" rtlCol="0" anchor="ctr"/>
          <a:lstStyle>
            <a:lvl1pPr algn="l">
              <a:defRPr sz="2040">
                <a:solidFill>
                  <a:schemeClr val="tx1">
                    <a:tint val="75000"/>
                  </a:schemeClr>
                </a:solidFill>
              </a:defRPr>
            </a:lvl1pPr>
          </a:lstStyle>
          <a:p>
            <a:fld id="{9D92EBAE-D5F6-4223-B6DC-6AD8627AA755}" type="datetimeFigureOut">
              <a:rPr lang="en-US" smtClean="0"/>
              <a:t>7/31/2018</a:t>
            </a:fld>
            <a:endParaRPr lang="en-US" dirty="0"/>
          </a:p>
        </p:txBody>
      </p:sp>
      <p:sp>
        <p:nvSpPr>
          <p:cNvPr id="5" name="Footer Placeholder 4"/>
          <p:cNvSpPr>
            <a:spLocks noGrp="1"/>
          </p:cNvSpPr>
          <p:nvPr>
            <p:ph type="ftr" sz="quarter" idx="3"/>
          </p:nvPr>
        </p:nvSpPr>
        <p:spPr>
          <a:xfrm>
            <a:off x="5149215" y="12712703"/>
            <a:ext cx="5246370" cy="730250"/>
          </a:xfrm>
          <a:prstGeom prst="rect">
            <a:avLst/>
          </a:prstGeom>
        </p:spPr>
        <p:txBody>
          <a:bodyPr vert="horz" lIns="91440" tIns="45720" rIns="91440" bIns="45720" rtlCol="0" anchor="ctr"/>
          <a:lstStyle>
            <a:lvl1pPr algn="ctr">
              <a:defRPr sz="20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978515" y="12712703"/>
            <a:ext cx="3497580" cy="730250"/>
          </a:xfrm>
          <a:prstGeom prst="rect">
            <a:avLst/>
          </a:prstGeom>
        </p:spPr>
        <p:txBody>
          <a:bodyPr vert="horz" lIns="91440" tIns="45720" rIns="91440" bIns="45720" rtlCol="0" anchor="ctr"/>
          <a:lstStyle>
            <a:lvl1pPr algn="r">
              <a:defRPr sz="2040">
                <a:solidFill>
                  <a:schemeClr val="tx1">
                    <a:tint val="75000"/>
                  </a:schemeClr>
                </a:solidFill>
              </a:defRPr>
            </a:lvl1pPr>
          </a:lstStyle>
          <a:p>
            <a:fld id="{9D941378-46F4-4B83-BE1B-53C9267E4F79}" type="slidenum">
              <a:rPr lang="en-US" smtClean="0"/>
              <a:t>‹#›</a:t>
            </a:fld>
            <a:endParaRPr lang="en-US" dirty="0"/>
          </a:p>
        </p:txBody>
      </p:sp>
    </p:spTree>
    <p:extLst>
      <p:ext uri="{BB962C8B-B14F-4D97-AF65-F5344CB8AC3E}">
        <p14:creationId xmlns:p14="http://schemas.microsoft.com/office/powerpoint/2010/main" val="48688025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554480" rtl="0" eaLnBrk="1" latinLnBrk="0" hangingPunct="1">
        <a:lnSpc>
          <a:spcPct val="90000"/>
        </a:lnSpc>
        <a:spcBef>
          <a:spcPct val="0"/>
        </a:spcBef>
        <a:buNone/>
        <a:defRPr sz="7480" kern="1200">
          <a:solidFill>
            <a:schemeClr val="tx1"/>
          </a:solidFill>
          <a:latin typeface="+mj-lt"/>
          <a:ea typeface="+mj-ea"/>
          <a:cs typeface="+mj-cs"/>
        </a:defRPr>
      </a:lvl1pPr>
    </p:titleStyle>
    <p:bodyStyle>
      <a:lvl1pPr marL="388620" indent="-388620" algn="l" defTabSz="1554480" rtl="0" eaLnBrk="1" latinLnBrk="0" hangingPunct="1">
        <a:lnSpc>
          <a:spcPct val="90000"/>
        </a:lnSpc>
        <a:spcBef>
          <a:spcPts val="1700"/>
        </a:spcBef>
        <a:buFont typeface="Arial" panose="020B0604020202020204" pitchFamily="34" charset="0"/>
        <a:buChar char="•"/>
        <a:defRPr sz="4760" kern="1200">
          <a:solidFill>
            <a:schemeClr val="tx1"/>
          </a:solidFill>
          <a:latin typeface="+mn-lt"/>
          <a:ea typeface="+mn-ea"/>
          <a:cs typeface="+mn-cs"/>
        </a:defRPr>
      </a:lvl1pPr>
      <a:lvl2pPr marL="1165860" indent="-388620" algn="l" defTabSz="1554480" rtl="0" eaLnBrk="1" latinLnBrk="0" hangingPunct="1">
        <a:lnSpc>
          <a:spcPct val="90000"/>
        </a:lnSpc>
        <a:spcBef>
          <a:spcPts val="850"/>
        </a:spcBef>
        <a:buFont typeface="Arial" panose="020B0604020202020204" pitchFamily="34" charset="0"/>
        <a:buChar char="•"/>
        <a:defRPr sz="4080" kern="1200">
          <a:solidFill>
            <a:schemeClr val="tx1"/>
          </a:solidFill>
          <a:latin typeface="+mn-lt"/>
          <a:ea typeface="+mn-ea"/>
          <a:cs typeface="+mn-cs"/>
        </a:defRPr>
      </a:lvl2pPr>
      <a:lvl3pPr marL="1943100" indent="-388620" algn="l" defTabSz="1554480" rtl="0" eaLnBrk="1" latinLnBrk="0" hangingPunct="1">
        <a:lnSpc>
          <a:spcPct val="90000"/>
        </a:lnSpc>
        <a:spcBef>
          <a:spcPts val="850"/>
        </a:spcBef>
        <a:buFont typeface="Arial" panose="020B0604020202020204" pitchFamily="34" charset="0"/>
        <a:buChar char="•"/>
        <a:defRPr sz="3400" kern="1200">
          <a:solidFill>
            <a:schemeClr val="tx1"/>
          </a:solidFill>
          <a:latin typeface="+mn-lt"/>
          <a:ea typeface="+mn-ea"/>
          <a:cs typeface="+mn-cs"/>
        </a:defRPr>
      </a:lvl3pPr>
      <a:lvl4pPr marL="27203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4pPr>
      <a:lvl5pPr marL="349758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5pPr>
      <a:lvl6pPr marL="427482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6pPr>
      <a:lvl7pPr marL="505206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7pPr>
      <a:lvl8pPr marL="582930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8pPr>
      <a:lvl9pPr marL="66065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9pPr>
    </p:bodyStyle>
    <p:otherStyle>
      <a:defPPr>
        <a:defRPr lang="en-US"/>
      </a:defPPr>
      <a:lvl1pPr marL="0" algn="l" defTabSz="1554480" rtl="0" eaLnBrk="1" latinLnBrk="0" hangingPunct="1">
        <a:defRPr sz="3060" kern="1200">
          <a:solidFill>
            <a:schemeClr val="tx1"/>
          </a:solidFill>
          <a:latin typeface="+mn-lt"/>
          <a:ea typeface="+mn-ea"/>
          <a:cs typeface="+mn-cs"/>
        </a:defRPr>
      </a:lvl1pPr>
      <a:lvl2pPr marL="777240" algn="l" defTabSz="1554480" rtl="0" eaLnBrk="1" latinLnBrk="0" hangingPunct="1">
        <a:defRPr sz="3060" kern="1200">
          <a:solidFill>
            <a:schemeClr val="tx1"/>
          </a:solidFill>
          <a:latin typeface="+mn-lt"/>
          <a:ea typeface="+mn-ea"/>
          <a:cs typeface="+mn-cs"/>
        </a:defRPr>
      </a:lvl2pPr>
      <a:lvl3pPr marL="1554480" algn="l" defTabSz="1554480" rtl="0" eaLnBrk="1" latinLnBrk="0" hangingPunct="1">
        <a:defRPr sz="3060" kern="1200">
          <a:solidFill>
            <a:schemeClr val="tx1"/>
          </a:solidFill>
          <a:latin typeface="+mn-lt"/>
          <a:ea typeface="+mn-ea"/>
          <a:cs typeface="+mn-cs"/>
        </a:defRPr>
      </a:lvl3pPr>
      <a:lvl4pPr marL="2331720" algn="l" defTabSz="1554480" rtl="0" eaLnBrk="1" latinLnBrk="0" hangingPunct="1">
        <a:defRPr sz="3060" kern="1200">
          <a:solidFill>
            <a:schemeClr val="tx1"/>
          </a:solidFill>
          <a:latin typeface="+mn-lt"/>
          <a:ea typeface="+mn-ea"/>
          <a:cs typeface="+mn-cs"/>
        </a:defRPr>
      </a:lvl4pPr>
      <a:lvl5pPr marL="3108960" algn="l" defTabSz="1554480" rtl="0" eaLnBrk="1" latinLnBrk="0" hangingPunct="1">
        <a:defRPr sz="3060" kern="1200">
          <a:solidFill>
            <a:schemeClr val="tx1"/>
          </a:solidFill>
          <a:latin typeface="+mn-lt"/>
          <a:ea typeface="+mn-ea"/>
          <a:cs typeface="+mn-cs"/>
        </a:defRPr>
      </a:lvl5pPr>
      <a:lvl6pPr marL="3886200" algn="l" defTabSz="1554480" rtl="0" eaLnBrk="1" latinLnBrk="0" hangingPunct="1">
        <a:defRPr sz="3060" kern="1200">
          <a:solidFill>
            <a:schemeClr val="tx1"/>
          </a:solidFill>
          <a:latin typeface="+mn-lt"/>
          <a:ea typeface="+mn-ea"/>
          <a:cs typeface="+mn-cs"/>
        </a:defRPr>
      </a:lvl6pPr>
      <a:lvl7pPr marL="4663440" algn="l" defTabSz="1554480" rtl="0" eaLnBrk="1" latinLnBrk="0" hangingPunct="1">
        <a:defRPr sz="3060" kern="1200">
          <a:solidFill>
            <a:schemeClr val="tx1"/>
          </a:solidFill>
          <a:latin typeface="+mn-lt"/>
          <a:ea typeface="+mn-ea"/>
          <a:cs typeface="+mn-cs"/>
        </a:defRPr>
      </a:lvl7pPr>
      <a:lvl8pPr marL="5440680" algn="l" defTabSz="1554480" rtl="0" eaLnBrk="1" latinLnBrk="0" hangingPunct="1">
        <a:defRPr sz="3060" kern="1200">
          <a:solidFill>
            <a:schemeClr val="tx1"/>
          </a:solidFill>
          <a:latin typeface="+mn-lt"/>
          <a:ea typeface="+mn-ea"/>
          <a:cs typeface="+mn-cs"/>
        </a:defRPr>
      </a:lvl8pPr>
      <a:lvl9pPr marL="6217920" algn="l" defTabSz="1554480" rtl="0" eaLnBrk="1" latinLnBrk="0" hangingPunct="1">
        <a:defRPr sz="30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7FABBB2-0D42-4B95-8807-4CAAAD6E9D68}"/>
              </a:ext>
            </a:extLst>
          </p:cNvPr>
          <p:cNvSpPr/>
          <p:nvPr/>
        </p:nvSpPr>
        <p:spPr>
          <a:xfrm>
            <a:off x="6610854" y="4587899"/>
            <a:ext cx="1373226" cy="30486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p>
          <a:p>
            <a:r>
              <a:rPr lang="en-US" sz="1200" b="1" dirty="0">
                <a:solidFill>
                  <a:schemeClr val="accent1">
                    <a:lumMod val="75000"/>
                  </a:schemeClr>
                </a:solidFill>
              </a:rPr>
              <a:t>jid</a:t>
            </a:r>
          </a:p>
          <a:p>
            <a:r>
              <a:rPr lang="en-US" sz="1200" dirty="0">
                <a:solidFill>
                  <a:schemeClr val="accent1">
                    <a:lumMod val="75000"/>
                  </a:schemeClr>
                </a:solidFill>
              </a:rPr>
              <a:t>year</a:t>
            </a:r>
          </a:p>
          <a:p>
            <a:r>
              <a:rPr lang="en-US" sz="1200" dirty="0">
                <a:solidFill>
                  <a:schemeClr val="accent1">
                    <a:lumMod val="75000"/>
                  </a:schemeClr>
                </a:solidFill>
              </a:rPr>
              <a:t>category</a:t>
            </a:r>
          </a:p>
          <a:p>
            <a:r>
              <a:rPr lang="en-US" sz="1200" dirty="0">
                <a:solidFill>
                  <a:schemeClr val="accent1">
                    <a:lumMod val="75000"/>
                  </a:schemeClr>
                </a:solidFill>
              </a:rPr>
              <a:t>openDate</a:t>
            </a:r>
          </a:p>
          <a:p>
            <a:r>
              <a:rPr lang="en-US" sz="1200" dirty="0">
                <a:solidFill>
                  <a:schemeClr val="accent1">
                    <a:lumMod val="75000"/>
                  </a:schemeClr>
                </a:solidFill>
              </a:rPr>
              <a:t>uid</a:t>
            </a:r>
          </a:p>
          <a:p>
            <a:r>
              <a:rPr lang="en-US" sz="1200" dirty="0">
                <a:solidFill>
                  <a:schemeClr val="accent1">
                    <a:lumMod val="75000"/>
                  </a:schemeClr>
                </a:solidFill>
              </a:rPr>
              <a:t>releaseDate</a:t>
            </a:r>
          </a:p>
          <a:p>
            <a:r>
              <a:rPr lang="en-US" sz="1200" dirty="0">
                <a:solidFill>
                  <a:schemeClr val="accent1">
                    <a:lumMod val="75000"/>
                  </a:schemeClr>
                </a:solidFill>
              </a:rPr>
              <a:t>dueDate</a:t>
            </a:r>
          </a:p>
          <a:p>
            <a:r>
              <a:rPr lang="en-US" sz="1200" dirty="0">
                <a:solidFill>
                  <a:schemeClr val="accent1">
                    <a:lumMod val="75000"/>
                  </a:schemeClr>
                </a:solidFill>
              </a:rPr>
              <a:t>plant</a:t>
            </a:r>
          </a:p>
          <a:p>
            <a:r>
              <a:rPr lang="en-US" sz="1200" dirty="0">
                <a:solidFill>
                  <a:schemeClr val="accent1">
                    <a:lumMod val="75000"/>
                  </a:schemeClr>
                </a:solidFill>
              </a:rPr>
              <a:t>description</a:t>
            </a:r>
          </a:p>
          <a:p>
            <a:r>
              <a:rPr lang="en-US" sz="1200" dirty="0">
                <a:solidFill>
                  <a:schemeClr val="accent1">
                    <a:lumMod val="75000"/>
                  </a:schemeClr>
                </a:solidFill>
              </a:rPr>
              <a:t>pm</a:t>
            </a:r>
          </a:p>
          <a:p>
            <a:r>
              <a:rPr lang="en-US" sz="1200" dirty="0">
                <a:solidFill>
                  <a:schemeClr val="accent1">
                    <a:lumMod val="75000"/>
                  </a:schemeClr>
                </a:solidFill>
              </a:rPr>
              <a:t>closeDate</a:t>
            </a:r>
          </a:p>
          <a:p>
            <a:r>
              <a:rPr lang="en-US" sz="1200" dirty="0">
                <a:solidFill>
                  <a:schemeClr val="accent1">
                    <a:lumMod val="75000"/>
                  </a:schemeClr>
                </a:solidFill>
              </a:rPr>
              <a:t>revuid</a:t>
            </a:r>
          </a:p>
          <a:p>
            <a:r>
              <a:rPr lang="en-US" sz="1200" dirty="0">
                <a:solidFill>
                  <a:schemeClr val="accent1">
                    <a:lumMod val="75000"/>
                  </a:schemeClr>
                </a:solidFill>
              </a:rPr>
              <a:t>revutc</a:t>
            </a:r>
          </a:p>
        </p:txBody>
      </p:sp>
      <p:sp>
        <p:nvSpPr>
          <p:cNvPr id="5" name="Rectangle: Rounded Corners 4">
            <a:extLst>
              <a:ext uri="{FF2B5EF4-FFF2-40B4-BE49-F238E27FC236}">
                <a16:creationId xmlns:a16="http://schemas.microsoft.com/office/drawing/2014/main" id="{49D147E9-3B92-4E9F-A8C1-EEB896E711E4}"/>
              </a:ext>
            </a:extLst>
          </p:cNvPr>
          <p:cNvSpPr/>
          <p:nvPr/>
        </p:nvSpPr>
        <p:spPr>
          <a:xfrm>
            <a:off x="6610854" y="4587899"/>
            <a:ext cx="1373226" cy="355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Jobs</a:t>
            </a:r>
          </a:p>
        </p:txBody>
      </p:sp>
      <p:grpSp>
        <p:nvGrpSpPr>
          <p:cNvPr id="48" name="Group 47">
            <a:extLst>
              <a:ext uri="{FF2B5EF4-FFF2-40B4-BE49-F238E27FC236}">
                <a16:creationId xmlns:a16="http://schemas.microsoft.com/office/drawing/2014/main" id="{17AA81B3-E67D-455B-94D8-44D36F5ABC84}"/>
              </a:ext>
            </a:extLst>
          </p:cNvPr>
          <p:cNvGrpSpPr/>
          <p:nvPr/>
        </p:nvGrpSpPr>
        <p:grpSpPr>
          <a:xfrm>
            <a:off x="8846522" y="898319"/>
            <a:ext cx="1373226" cy="2392311"/>
            <a:chOff x="6621497" y="189355"/>
            <a:chExt cx="1373226" cy="2392311"/>
          </a:xfrm>
        </p:grpSpPr>
        <p:sp>
          <p:nvSpPr>
            <p:cNvPr id="8" name="Rectangle: Rounded Corners 7">
              <a:extLst>
                <a:ext uri="{FF2B5EF4-FFF2-40B4-BE49-F238E27FC236}">
                  <a16:creationId xmlns:a16="http://schemas.microsoft.com/office/drawing/2014/main" id="{F0DE42B8-1B31-4789-B666-FE7EB3FFC5A6}"/>
                </a:ext>
              </a:extLst>
            </p:cNvPr>
            <p:cNvSpPr/>
            <p:nvPr/>
          </p:nvSpPr>
          <p:spPr>
            <a:xfrm>
              <a:off x="6621497" y="189355"/>
              <a:ext cx="1373226" cy="239231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p>
            <a:p>
              <a:r>
                <a:rPr lang="en-US" sz="1200" dirty="0">
                  <a:solidFill>
                    <a:schemeClr val="accent1">
                      <a:lumMod val="75000"/>
                    </a:schemeClr>
                  </a:solidFill>
                </a:rPr>
                <a:t>tid</a:t>
              </a:r>
            </a:p>
            <a:p>
              <a:r>
                <a:rPr lang="en-US" sz="1200" dirty="0">
                  <a:solidFill>
                    <a:schemeClr val="accent1">
                      <a:lumMod val="75000"/>
                    </a:schemeClr>
                  </a:solidFill>
                </a:rPr>
                <a:t>jid</a:t>
              </a:r>
            </a:p>
            <a:p>
              <a:r>
                <a:rPr lang="en-US" sz="1200" dirty="0">
                  <a:solidFill>
                    <a:schemeClr val="accent1">
                      <a:lumMod val="75000"/>
                    </a:schemeClr>
                  </a:solidFill>
                </a:rPr>
                <a:t>openDate</a:t>
              </a:r>
            </a:p>
            <a:p>
              <a:r>
                <a:rPr lang="en-US" sz="1200" dirty="0">
                  <a:solidFill>
                    <a:schemeClr val="accent1">
                      <a:lumMod val="75000"/>
                    </a:schemeClr>
                  </a:solidFill>
                </a:rPr>
                <a:t>closeDate</a:t>
              </a:r>
            </a:p>
            <a:p>
              <a:r>
                <a:rPr lang="en-US" sz="1200" dirty="0">
                  <a:solidFill>
                    <a:schemeClr val="accent1">
                      <a:lumMod val="75000"/>
                    </a:schemeClr>
                  </a:solidFill>
                </a:rPr>
                <a:t>dueDate</a:t>
              </a:r>
            </a:p>
            <a:p>
              <a:r>
                <a:rPr lang="en-US" sz="1200" dirty="0">
                  <a:solidFill>
                    <a:schemeClr val="accent1">
                      <a:lumMod val="75000"/>
                    </a:schemeClr>
                  </a:solidFill>
                </a:rPr>
                <a:t>description</a:t>
              </a:r>
            </a:p>
            <a:p>
              <a:r>
                <a:rPr lang="en-US" sz="1200" dirty="0">
                  <a:solidFill>
                    <a:schemeClr val="accent1">
                      <a:lumMod val="75000"/>
                    </a:schemeClr>
                  </a:solidFill>
                </a:rPr>
                <a:t>owner</a:t>
              </a:r>
            </a:p>
            <a:p>
              <a:r>
                <a:rPr lang="en-US" sz="1200" dirty="0">
                  <a:solidFill>
                    <a:schemeClr val="accent1">
                      <a:lumMod val="75000"/>
                    </a:schemeClr>
                  </a:solidFill>
                </a:rPr>
                <a:t>revuid</a:t>
              </a:r>
            </a:p>
            <a:p>
              <a:r>
                <a:rPr lang="en-US" sz="1200" dirty="0">
                  <a:solidFill>
                    <a:schemeClr val="accent1">
                      <a:lumMod val="75000"/>
                    </a:schemeClr>
                  </a:solidFill>
                </a:rPr>
                <a:t>revutc</a:t>
              </a:r>
            </a:p>
          </p:txBody>
        </p:sp>
        <p:sp>
          <p:nvSpPr>
            <p:cNvPr id="9" name="Rectangle: Rounded Corners 8">
              <a:extLst>
                <a:ext uri="{FF2B5EF4-FFF2-40B4-BE49-F238E27FC236}">
                  <a16:creationId xmlns:a16="http://schemas.microsoft.com/office/drawing/2014/main" id="{8910B6FC-C3E2-419D-9A77-DB3DEABD09C6}"/>
                </a:ext>
              </a:extLst>
            </p:cNvPr>
            <p:cNvSpPr/>
            <p:nvPr/>
          </p:nvSpPr>
          <p:spPr>
            <a:xfrm>
              <a:off x="6621497" y="189355"/>
              <a:ext cx="1373226" cy="420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Tasks</a:t>
              </a:r>
            </a:p>
          </p:txBody>
        </p:sp>
      </p:grpSp>
      <p:grpSp>
        <p:nvGrpSpPr>
          <p:cNvPr id="56" name="Group 55">
            <a:extLst>
              <a:ext uri="{FF2B5EF4-FFF2-40B4-BE49-F238E27FC236}">
                <a16:creationId xmlns:a16="http://schemas.microsoft.com/office/drawing/2014/main" id="{5676EDD4-4017-470A-B449-AC95DE59F4B6}"/>
              </a:ext>
            </a:extLst>
          </p:cNvPr>
          <p:cNvGrpSpPr/>
          <p:nvPr/>
        </p:nvGrpSpPr>
        <p:grpSpPr>
          <a:xfrm>
            <a:off x="4763353" y="399575"/>
            <a:ext cx="1373226" cy="1898110"/>
            <a:chOff x="4337583" y="1527301"/>
            <a:chExt cx="1373226" cy="1898110"/>
          </a:xfrm>
        </p:grpSpPr>
        <p:sp>
          <p:nvSpPr>
            <p:cNvPr id="13" name="Rectangle: Rounded Corners 12">
              <a:extLst>
                <a:ext uri="{FF2B5EF4-FFF2-40B4-BE49-F238E27FC236}">
                  <a16:creationId xmlns:a16="http://schemas.microsoft.com/office/drawing/2014/main" id="{D7A2EF58-8519-4867-B813-C9463187D67C}"/>
                </a:ext>
              </a:extLst>
            </p:cNvPr>
            <p:cNvSpPr/>
            <p:nvPr/>
          </p:nvSpPr>
          <p:spPr>
            <a:xfrm>
              <a:off x="4337583" y="1527301"/>
              <a:ext cx="1373226" cy="18981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p>
            <a:p>
              <a:r>
                <a:rPr lang="en-US" sz="1200" dirty="0">
                  <a:solidFill>
                    <a:schemeClr val="accent1">
                      <a:lumMod val="75000"/>
                    </a:schemeClr>
                  </a:solidFill>
                </a:rPr>
                <a:t>fName</a:t>
              </a:r>
            </a:p>
            <a:p>
              <a:r>
                <a:rPr lang="en-US" sz="1200" dirty="0">
                  <a:solidFill>
                    <a:schemeClr val="accent1">
                      <a:lumMod val="75000"/>
                    </a:schemeClr>
                  </a:solidFill>
                </a:rPr>
                <a:t>lName</a:t>
              </a:r>
            </a:p>
            <a:p>
              <a:r>
                <a:rPr lang="en-US" sz="1200" dirty="0">
                  <a:solidFill>
                    <a:schemeClr val="accent1">
                      <a:lumMod val="75000"/>
                    </a:schemeClr>
                  </a:solidFill>
                </a:rPr>
                <a:t>email</a:t>
              </a:r>
            </a:p>
            <a:p>
              <a:r>
                <a:rPr lang="en-US" sz="1200" dirty="0">
                  <a:solidFill>
                    <a:schemeClr val="accent1">
                      <a:lumMod val="75000"/>
                    </a:schemeClr>
                  </a:solidFill>
                </a:rPr>
                <a:t>custID</a:t>
              </a:r>
            </a:p>
            <a:p>
              <a:r>
                <a:rPr lang="en-US" sz="1200" dirty="0">
                  <a:solidFill>
                    <a:schemeClr val="accent1">
                      <a:lumMod val="75000"/>
                    </a:schemeClr>
                  </a:solidFill>
                </a:rPr>
                <a:t>plantID</a:t>
              </a:r>
            </a:p>
            <a:p>
              <a:r>
                <a:rPr lang="en-US" sz="1200" dirty="0">
                  <a:solidFill>
                    <a:schemeClr val="accent1">
                      <a:lumMod val="75000"/>
                    </a:schemeClr>
                  </a:solidFill>
                </a:rPr>
                <a:t>phNum</a:t>
              </a:r>
            </a:p>
          </p:txBody>
        </p:sp>
        <p:sp>
          <p:nvSpPr>
            <p:cNvPr id="14" name="Rectangle: Rounded Corners 13">
              <a:extLst>
                <a:ext uri="{FF2B5EF4-FFF2-40B4-BE49-F238E27FC236}">
                  <a16:creationId xmlns:a16="http://schemas.microsoft.com/office/drawing/2014/main" id="{38EA58C8-5AB3-4BC7-A918-ED0AD7B475A1}"/>
                </a:ext>
              </a:extLst>
            </p:cNvPr>
            <p:cNvSpPr/>
            <p:nvPr/>
          </p:nvSpPr>
          <p:spPr>
            <a:xfrm>
              <a:off x="4337583" y="1527301"/>
              <a:ext cx="1373226" cy="420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Contacts</a:t>
              </a:r>
            </a:p>
          </p:txBody>
        </p:sp>
      </p:grpSp>
      <p:grpSp>
        <p:nvGrpSpPr>
          <p:cNvPr id="60" name="Group 59">
            <a:extLst>
              <a:ext uri="{FF2B5EF4-FFF2-40B4-BE49-F238E27FC236}">
                <a16:creationId xmlns:a16="http://schemas.microsoft.com/office/drawing/2014/main" id="{7C9BE2E1-023B-4226-8297-2A5BEFD3AB32}"/>
              </a:ext>
            </a:extLst>
          </p:cNvPr>
          <p:cNvGrpSpPr/>
          <p:nvPr/>
        </p:nvGrpSpPr>
        <p:grpSpPr>
          <a:xfrm>
            <a:off x="2888312" y="4789772"/>
            <a:ext cx="1373226" cy="1148930"/>
            <a:chOff x="8096930" y="1527303"/>
            <a:chExt cx="1373226" cy="1148930"/>
          </a:xfrm>
        </p:grpSpPr>
        <p:sp>
          <p:nvSpPr>
            <p:cNvPr id="20" name="Rectangle: Rounded Corners 19">
              <a:extLst>
                <a:ext uri="{FF2B5EF4-FFF2-40B4-BE49-F238E27FC236}">
                  <a16:creationId xmlns:a16="http://schemas.microsoft.com/office/drawing/2014/main" id="{0C8CAE96-831A-42BA-BA51-3721E3363C34}"/>
                </a:ext>
              </a:extLst>
            </p:cNvPr>
            <p:cNvSpPr/>
            <p:nvPr/>
          </p:nvSpPr>
          <p:spPr>
            <a:xfrm>
              <a:off x="8096930" y="1527303"/>
              <a:ext cx="1373226" cy="11489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p>
            <a:p>
              <a:r>
                <a:rPr lang="en-US" sz="1200" dirty="0">
                  <a:solidFill>
                    <a:schemeClr val="accent1">
                      <a:lumMod val="75000"/>
                    </a:schemeClr>
                  </a:solidFill>
                </a:rPr>
                <a:t>name</a:t>
              </a:r>
            </a:p>
            <a:p>
              <a:r>
                <a:rPr lang="en-US" sz="1200" dirty="0">
                  <a:solidFill>
                    <a:schemeClr val="accent1">
                      <a:lumMod val="75000"/>
                    </a:schemeClr>
                  </a:solidFill>
                </a:rPr>
                <a:t>billAddress</a:t>
              </a:r>
            </a:p>
          </p:txBody>
        </p:sp>
        <p:sp>
          <p:nvSpPr>
            <p:cNvPr id="21" name="Rectangle: Rounded Corners 20">
              <a:extLst>
                <a:ext uri="{FF2B5EF4-FFF2-40B4-BE49-F238E27FC236}">
                  <a16:creationId xmlns:a16="http://schemas.microsoft.com/office/drawing/2014/main" id="{A5E73E85-24FB-4FA3-B2EE-6854F4BACDCA}"/>
                </a:ext>
              </a:extLst>
            </p:cNvPr>
            <p:cNvSpPr/>
            <p:nvPr/>
          </p:nvSpPr>
          <p:spPr>
            <a:xfrm>
              <a:off x="8096930" y="1527303"/>
              <a:ext cx="1373226" cy="420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Customers</a:t>
              </a:r>
            </a:p>
          </p:txBody>
        </p:sp>
      </p:grpSp>
      <p:grpSp>
        <p:nvGrpSpPr>
          <p:cNvPr id="58" name="Group 57">
            <a:extLst>
              <a:ext uri="{FF2B5EF4-FFF2-40B4-BE49-F238E27FC236}">
                <a16:creationId xmlns:a16="http://schemas.microsoft.com/office/drawing/2014/main" id="{30D12BF6-7880-47E1-A837-B25E48C805D4}"/>
              </a:ext>
            </a:extLst>
          </p:cNvPr>
          <p:cNvGrpSpPr/>
          <p:nvPr/>
        </p:nvGrpSpPr>
        <p:grpSpPr>
          <a:xfrm>
            <a:off x="1212111" y="6552171"/>
            <a:ext cx="1373226" cy="1684261"/>
            <a:chOff x="297711" y="6552170"/>
            <a:chExt cx="1373226" cy="1684261"/>
          </a:xfrm>
        </p:grpSpPr>
        <p:sp>
          <p:nvSpPr>
            <p:cNvPr id="24" name="Rectangle: Rounded Corners 23">
              <a:extLst>
                <a:ext uri="{FF2B5EF4-FFF2-40B4-BE49-F238E27FC236}">
                  <a16:creationId xmlns:a16="http://schemas.microsoft.com/office/drawing/2014/main" id="{947DF733-E3D6-4857-AD55-0A087585F5A7}"/>
                </a:ext>
              </a:extLst>
            </p:cNvPr>
            <p:cNvSpPr/>
            <p:nvPr/>
          </p:nvSpPr>
          <p:spPr>
            <a:xfrm>
              <a:off x="297711" y="6552170"/>
              <a:ext cx="1373226" cy="16842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p>
            <a:p>
              <a:r>
                <a:rPr lang="en-US" sz="1200" dirty="0">
                  <a:solidFill>
                    <a:schemeClr val="accent1">
                      <a:lumMod val="75000"/>
                    </a:schemeClr>
                  </a:solidFill>
                </a:rPr>
                <a:t>poNum</a:t>
              </a:r>
            </a:p>
            <a:p>
              <a:r>
                <a:rPr lang="en-US" sz="1200" dirty="0">
                  <a:solidFill>
                    <a:schemeClr val="accent1">
                      <a:lumMod val="75000"/>
                    </a:schemeClr>
                  </a:solidFill>
                </a:rPr>
                <a:t>releaseNum</a:t>
              </a:r>
            </a:p>
            <a:p>
              <a:r>
                <a:rPr lang="en-US" sz="1200" dirty="0">
                  <a:solidFill>
                    <a:schemeClr val="accent1">
                      <a:lumMod val="75000"/>
                    </a:schemeClr>
                  </a:solidFill>
                </a:rPr>
                <a:t>Jid</a:t>
              </a:r>
            </a:p>
            <a:p>
              <a:r>
                <a:rPr lang="en-US" sz="1200" dirty="0">
                  <a:solidFill>
                    <a:schemeClr val="accent1">
                      <a:lumMod val="75000"/>
                    </a:schemeClr>
                  </a:solidFill>
                </a:rPr>
                <a:t>revuid</a:t>
              </a:r>
            </a:p>
            <a:p>
              <a:r>
                <a:rPr lang="en-US" sz="1200" dirty="0">
                  <a:solidFill>
                    <a:schemeClr val="accent1">
                      <a:lumMod val="75000"/>
                    </a:schemeClr>
                  </a:solidFill>
                </a:rPr>
                <a:t>revutc</a:t>
              </a:r>
            </a:p>
          </p:txBody>
        </p:sp>
        <p:sp>
          <p:nvSpPr>
            <p:cNvPr id="25" name="Rectangle: Rounded Corners 24">
              <a:extLst>
                <a:ext uri="{FF2B5EF4-FFF2-40B4-BE49-F238E27FC236}">
                  <a16:creationId xmlns:a16="http://schemas.microsoft.com/office/drawing/2014/main" id="{D6B78D01-076B-4B22-9844-F93EFA5BF38F}"/>
                </a:ext>
              </a:extLst>
            </p:cNvPr>
            <p:cNvSpPr/>
            <p:nvPr/>
          </p:nvSpPr>
          <p:spPr>
            <a:xfrm>
              <a:off x="297711" y="6552170"/>
              <a:ext cx="1373226" cy="4204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POs</a:t>
              </a:r>
            </a:p>
          </p:txBody>
        </p:sp>
      </p:grpSp>
      <p:grpSp>
        <p:nvGrpSpPr>
          <p:cNvPr id="114" name="Group 113">
            <a:extLst>
              <a:ext uri="{FF2B5EF4-FFF2-40B4-BE49-F238E27FC236}">
                <a16:creationId xmlns:a16="http://schemas.microsoft.com/office/drawing/2014/main" id="{DE4BCB6E-38D6-48DF-AC95-27079E5C8D4A}"/>
              </a:ext>
            </a:extLst>
          </p:cNvPr>
          <p:cNvGrpSpPr/>
          <p:nvPr/>
        </p:nvGrpSpPr>
        <p:grpSpPr>
          <a:xfrm>
            <a:off x="10205243" y="6204492"/>
            <a:ext cx="1373226" cy="1894467"/>
            <a:chOff x="9290843" y="6204491"/>
            <a:chExt cx="1373226" cy="1894467"/>
          </a:xfrm>
        </p:grpSpPr>
        <p:sp>
          <p:nvSpPr>
            <p:cNvPr id="27" name="Rectangle: Rounded Corners 26">
              <a:extLst>
                <a:ext uri="{FF2B5EF4-FFF2-40B4-BE49-F238E27FC236}">
                  <a16:creationId xmlns:a16="http://schemas.microsoft.com/office/drawing/2014/main" id="{39A0ACA9-ADDE-4F49-9BCF-D2BF953F5F32}"/>
                </a:ext>
              </a:extLst>
            </p:cNvPr>
            <p:cNvSpPr/>
            <p:nvPr/>
          </p:nvSpPr>
          <p:spPr>
            <a:xfrm>
              <a:off x="9290843" y="6204491"/>
              <a:ext cx="1373226" cy="18944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p>
            <a:p>
              <a:r>
                <a:rPr lang="en-US" sz="1200" dirty="0">
                  <a:solidFill>
                    <a:schemeClr val="accent1">
                      <a:lumMod val="75000"/>
                    </a:schemeClr>
                  </a:solidFill>
                </a:rPr>
                <a:t>user</a:t>
              </a:r>
            </a:p>
            <a:p>
              <a:r>
                <a:rPr lang="en-US" sz="1200" dirty="0">
                  <a:solidFill>
                    <a:schemeClr val="accent1">
                      <a:lumMod val="75000"/>
                    </a:schemeClr>
                  </a:solidFill>
                </a:rPr>
                <a:t>pass</a:t>
              </a:r>
            </a:p>
            <a:p>
              <a:r>
                <a:rPr lang="en-US" sz="1200" dirty="0">
                  <a:solidFill>
                    <a:schemeClr val="accent1">
                      <a:lumMod val="75000"/>
                    </a:schemeClr>
                  </a:solidFill>
                </a:rPr>
                <a:t>fName</a:t>
              </a:r>
            </a:p>
            <a:p>
              <a:r>
                <a:rPr lang="en-US" sz="1200" dirty="0">
                  <a:solidFill>
                    <a:schemeClr val="accent1">
                      <a:lumMod val="75000"/>
                    </a:schemeClr>
                  </a:solidFill>
                </a:rPr>
                <a:t>lName</a:t>
              </a:r>
            </a:p>
            <a:p>
              <a:r>
                <a:rPr lang="en-US" sz="1200" dirty="0">
                  <a:solidFill>
                    <a:schemeClr val="accent1">
                      <a:lumMod val="75000"/>
                    </a:schemeClr>
                  </a:solidFill>
                </a:rPr>
                <a:t>email</a:t>
              </a:r>
            </a:p>
            <a:p>
              <a:r>
                <a:rPr lang="en-US" sz="1200" dirty="0">
                  <a:solidFill>
                    <a:schemeClr val="accent1">
                      <a:lumMod val="75000"/>
                    </a:schemeClr>
                  </a:solidFill>
                </a:rPr>
                <a:t>title</a:t>
              </a:r>
            </a:p>
          </p:txBody>
        </p:sp>
        <p:sp>
          <p:nvSpPr>
            <p:cNvPr id="28" name="Rectangle: Rounded Corners 27">
              <a:extLst>
                <a:ext uri="{FF2B5EF4-FFF2-40B4-BE49-F238E27FC236}">
                  <a16:creationId xmlns:a16="http://schemas.microsoft.com/office/drawing/2014/main" id="{0062A1FA-F9DF-4988-8C2F-D07F461DCE74}"/>
                </a:ext>
              </a:extLst>
            </p:cNvPr>
            <p:cNvSpPr/>
            <p:nvPr/>
          </p:nvSpPr>
          <p:spPr>
            <a:xfrm>
              <a:off x="9290843" y="6204491"/>
              <a:ext cx="1373226" cy="420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Users</a:t>
              </a:r>
            </a:p>
          </p:txBody>
        </p:sp>
      </p:grpSp>
      <p:grpSp>
        <p:nvGrpSpPr>
          <p:cNvPr id="65" name="Group 64">
            <a:extLst>
              <a:ext uri="{FF2B5EF4-FFF2-40B4-BE49-F238E27FC236}">
                <a16:creationId xmlns:a16="http://schemas.microsoft.com/office/drawing/2014/main" id="{7BB4E145-54AF-4571-9A11-7FDB65D71CA2}"/>
              </a:ext>
            </a:extLst>
          </p:cNvPr>
          <p:cNvGrpSpPr/>
          <p:nvPr/>
        </p:nvGrpSpPr>
        <p:grpSpPr>
          <a:xfrm>
            <a:off x="8488711" y="7772811"/>
            <a:ext cx="1373226" cy="978635"/>
            <a:chOff x="9094322" y="638292"/>
            <a:chExt cx="1373226" cy="978635"/>
          </a:xfrm>
        </p:grpSpPr>
        <p:sp>
          <p:nvSpPr>
            <p:cNvPr id="29" name="Rectangle: Rounded Corners 28">
              <a:extLst>
                <a:ext uri="{FF2B5EF4-FFF2-40B4-BE49-F238E27FC236}">
                  <a16:creationId xmlns:a16="http://schemas.microsoft.com/office/drawing/2014/main" id="{FA94E515-27F9-436D-B831-7DCD4E05C6A7}"/>
                </a:ext>
              </a:extLst>
            </p:cNvPr>
            <p:cNvSpPr/>
            <p:nvPr/>
          </p:nvSpPr>
          <p:spPr>
            <a:xfrm>
              <a:off x="9094322" y="638292"/>
              <a:ext cx="1373226" cy="9786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endParaRPr lang="en-US" sz="1200" dirty="0">
                <a:solidFill>
                  <a:schemeClr val="accent1">
                    <a:lumMod val="75000"/>
                  </a:schemeClr>
                </a:solidFill>
              </a:endParaRPr>
            </a:p>
            <a:p>
              <a:r>
                <a:rPr lang="en-US" sz="1200" dirty="0">
                  <a:solidFill>
                    <a:schemeClr val="accent1">
                      <a:lumMod val="75000"/>
                    </a:schemeClr>
                  </a:solidFill>
                </a:rPr>
                <a:t>description</a:t>
              </a:r>
            </a:p>
          </p:txBody>
        </p:sp>
        <p:sp>
          <p:nvSpPr>
            <p:cNvPr id="30" name="Rectangle: Rounded Corners 29">
              <a:extLst>
                <a:ext uri="{FF2B5EF4-FFF2-40B4-BE49-F238E27FC236}">
                  <a16:creationId xmlns:a16="http://schemas.microsoft.com/office/drawing/2014/main" id="{3F0A0697-DAFE-47C0-B7E5-F43B403B5241}"/>
                </a:ext>
              </a:extLst>
            </p:cNvPr>
            <p:cNvSpPr/>
            <p:nvPr/>
          </p:nvSpPr>
          <p:spPr>
            <a:xfrm>
              <a:off x="9094322" y="638292"/>
              <a:ext cx="1373226" cy="420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Categories</a:t>
              </a:r>
            </a:p>
          </p:txBody>
        </p:sp>
      </p:grpSp>
      <p:grpSp>
        <p:nvGrpSpPr>
          <p:cNvPr id="11" name="Group 10">
            <a:extLst>
              <a:ext uri="{FF2B5EF4-FFF2-40B4-BE49-F238E27FC236}">
                <a16:creationId xmlns:a16="http://schemas.microsoft.com/office/drawing/2014/main" id="{9B37D6D7-08B9-42BA-B90E-6958C570C4D7}"/>
              </a:ext>
            </a:extLst>
          </p:cNvPr>
          <p:cNvGrpSpPr/>
          <p:nvPr/>
        </p:nvGrpSpPr>
        <p:grpSpPr>
          <a:xfrm>
            <a:off x="11199763" y="8423820"/>
            <a:ext cx="1373226" cy="1728727"/>
            <a:chOff x="12401941" y="8213296"/>
            <a:chExt cx="1373226" cy="1728727"/>
          </a:xfrm>
        </p:grpSpPr>
        <p:sp>
          <p:nvSpPr>
            <p:cNvPr id="32" name="Rectangle: Rounded Corners 31">
              <a:extLst>
                <a:ext uri="{FF2B5EF4-FFF2-40B4-BE49-F238E27FC236}">
                  <a16:creationId xmlns:a16="http://schemas.microsoft.com/office/drawing/2014/main" id="{1280C094-9C4B-4CE8-B4A8-A6295594B0DF}"/>
                </a:ext>
              </a:extLst>
            </p:cNvPr>
            <p:cNvSpPr/>
            <p:nvPr/>
          </p:nvSpPr>
          <p:spPr>
            <a:xfrm>
              <a:off x="12401941" y="8213296"/>
              <a:ext cx="1373226" cy="17287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endParaRPr lang="en-US" sz="1200" dirty="0">
                <a:solidFill>
                  <a:schemeClr val="accent1">
                    <a:lumMod val="75000"/>
                  </a:schemeClr>
                </a:solidFill>
              </a:endParaRPr>
            </a:p>
            <a:p>
              <a:r>
                <a:rPr lang="en-US" sz="1200" dirty="0">
                  <a:solidFill>
                    <a:schemeClr val="accent1">
                      <a:lumMod val="75000"/>
                    </a:schemeClr>
                  </a:solidFill>
                </a:rPr>
                <a:t>uid</a:t>
              </a:r>
            </a:p>
            <a:p>
              <a:r>
                <a:rPr lang="en-US" sz="1200" dirty="0">
                  <a:solidFill>
                    <a:schemeClr val="accent1">
                      <a:lumMod val="75000"/>
                    </a:schemeClr>
                  </a:solidFill>
                </a:rPr>
                <a:t>revutc</a:t>
              </a:r>
            </a:p>
            <a:p>
              <a:r>
                <a:rPr lang="en-US" sz="1200" dirty="0">
                  <a:solidFill>
                    <a:schemeClr val="accent1">
                      <a:lumMod val="75000"/>
                    </a:schemeClr>
                  </a:solidFill>
                </a:rPr>
                <a:t>revuid</a:t>
              </a:r>
            </a:p>
            <a:p>
              <a:r>
                <a:rPr lang="en-US" sz="1200" dirty="0">
                  <a:solidFill>
                    <a:schemeClr val="accent1">
                      <a:lumMod val="75000"/>
                    </a:schemeClr>
                  </a:solidFill>
                </a:rPr>
                <a:t>permCreateUser</a:t>
              </a:r>
            </a:p>
            <a:p>
              <a:r>
                <a:rPr lang="en-US" sz="1200" dirty="0">
                  <a:solidFill>
                    <a:schemeClr val="accent1">
                      <a:lumMod val="75000"/>
                    </a:schemeClr>
                  </a:solidFill>
                </a:rPr>
                <a:t>permTest</a:t>
              </a:r>
            </a:p>
          </p:txBody>
        </p:sp>
        <p:sp>
          <p:nvSpPr>
            <p:cNvPr id="33" name="Rectangle: Rounded Corners 32">
              <a:extLst>
                <a:ext uri="{FF2B5EF4-FFF2-40B4-BE49-F238E27FC236}">
                  <a16:creationId xmlns:a16="http://schemas.microsoft.com/office/drawing/2014/main" id="{D7C8A98F-B039-4388-951F-8535CAE81791}"/>
                </a:ext>
              </a:extLst>
            </p:cNvPr>
            <p:cNvSpPr/>
            <p:nvPr/>
          </p:nvSpPr>
          <p:spPr>
            <a:xfrm>
              <a:off x="12401941" y="8213296"/>
              <a:ext cx="1373226" cy="4204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Permissions</a:t>
              </a:r>
            </a:p>
          </p:txBody>
        </p:sp>
      </p:grpSp>
      <p:grpSp>
        <p:nvGrpSpPr>
          <p:cNvPr id="61" name="Group 60">
            <a:extLst>
              <a:ext uri="{FF2B5EF4-FFF2-40B4-BE49-F238E27FC236}">
                <a16:creationId xmlns:a16="http://schemas.microsoft.com/office/drawing/2014/main" id="{AEBF5FB3-4D20-4BD5-807F-0F8D696868ED}"/>
              </a:ext>
            </a:extLst>
          </p:cNvPr>
          <p:cNvGrpSpPr/>
          <p:nvPr/>
        </p:nvGrpSpPr>
        <p:grpSpPr>
          <a:xfrm>
            <a:off x="7378129" y="11147599"/>
            <a:ext cx="1373226" cy="2079899"/>
            <a:chOff x="6463729" y="11147598"/>
            <a:chExt cx="1373226" cy="2079899"/>
          </a:xfrm>
        </p:grpSpPr>
        <p:sp>
          <p:nvSpPr>
            <p:cNvPr id="35" name="Rectangle: Rounded Corners 34">
              <a:extLst>
                <a:ext uri="{FF2B5EF4-FFF2-40B4-BE49-F238E27FC236}">
                  <a16:creationId xmlns:a16="http://schemas.microsoft.com/office/drawing/2014/main" id="{E05B2B44-5B68-4C40-BFD9-95FDF0E17EF1}"/>
                </a:ext>
              </a:extLst>
            </p:cNvPr>
            <p:cNvSpPr/>
            <p:nvPr/>
          </p:nvSpPr>
          <p:spPr>
            <a:xfrm>
              <a:off x="6463729" y="11147598"/>
              <a:ext cx="1373226" cy="20798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p>
            <a:p>
              <a:r>
                <a:rPr lang="en-US" sz="1200" dirty="0">
                  <a:solidFill>
                    <a:schemeClr val="accent1">
                      <a:lumMod val="75000"/>
                    </a:schemeClr>
                  </a:solidFill>
                </a:rPr>
                <a:t>quoteNum</a:t>
              </a:r>
            </a:p>
            <a:p>
              <a:r>
                <a:rPr lang="en-US" sz="1200" dirty="0">
                  <a:solidFill>
                    <a:schemeClr val="accent1">
                      <a:lumMod val="75000"/>
                    </a:schemeClr>
                  </a:solidFill>
                </a:rPr>
                <a:t>customer</a:t>
              </a:r>
            </a:p>
            <a:p>
              <a:r>
                <a:rPr lang="en-US" sz="1200" dirty="0">
                  <a:solidFill>
                    <a:schemeClr val="accent1">
                      <a:lumMod val="75000"/>
                    </a:schemeClr>
                  </a:solidFill>
                </a:rPr>
                <a:t>utc</a:t>
              </a:r>
            </a:p>
            <a:p>
              <a:r>
                <a:rPr lang="en-US" sz="1200" dirty="0">
                  <a:solidFill>
                    <a:schemeClr val="accent1">
                      <a:lumMod val="75000"/>
                    </a:schemeClr>
                  </a:solidFill>
                </a:rPr>
                <a:t>author</a:t>
              </a:r>
            </a:p>
            <a:p>
              <a:r>
                <a:rPr lang="en-US" sz="1200" dirty="0">
                  <a:solidFill>
                    <a:schemeClr val="accent1">
                      <a:lumMod val="75000"/>
                    </a:schemeClr>
                  </a:solidFill>
                </a:rPr>
                <a:t>jid</a:t>
              </a:r>
            </a:p>
            <a:p>
              <a:r>
                <a:rPr lang="en-US" sz="1200" dirty="0">
                  <a:solidFill>
                    <a:schemeClr val="accent1">
                      <a:lumMod val="75000"/>
                    </a:schemeClr>
                  </a:solidFill>
                </a:rPr>
                <a:t>delivery</a:t>
              </a:r>
            </a:p>
            <a:p>
              <a:r>
                <a:rPr lang="en-US" sz="1200" dirty="0">
                  <a:solidFill>
                    <a:schemeClr val="accent1">
                      <a:lumMod val="75000"/>
                    </a:schemeClr>
                  </a:solidFill>
                </a:rPr>
                <a:t>terms</a:t>
              </a:r>
            </a:p>
          </p:txBody>
        </p:sp>
        <p:sp>
          <p:nvSpPr>
            <p:cNvPr id="36" name="Rectangle: Rounded Corners 35">
              <a:extLst>
                <a:ext uri="{FF2B5EF4-FFF2-40B4-BE49-F238E27FC236}">
                  <a16:creationId xmlns:a16="http://schemas.microsoft.com/office/drawing/2014/main" id="{1E165029-5B57-44F2-B9DD-FBE1062DCBC9}"/>
                </a:ext>
              </a:extLst>
            </p:cNvPr>
            <p:cNvSpPr/>
            <p:nvPr/>
          </p:nvSpPr>
          <p:spPr>
            <a:xfrm>
              <a:off x="6463729" y="11147598"/>
              <a:ext cx="1373226" cy="420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Quotes</a:t>
              </a:r>
            </a:p>
          </p:txBody>
        </p:sp>
      </p:grpSp>
      <p:grpSp>
        <p:nvGrpSpPr>
          <p:cNvPr id="64" name="Group 63">
            <a:extLst>
              <a:ext uri="{FF2B5EF4-FFF2-40B4-BE49-F238E27FC236}">
                <a16:creationId xmlns:a16="http://schemas.microsoft.com/office/drawing/2014/main" id="{AD983119-AB38-4E6D-9586-EB555D23C025}"/>
              </a:ext>
            </a:extLst>
          </p:cNvPr>
          <p:cNvGrpSpPr/>
          <p:nvPr/>
        </p:nvGrpSpPr>
        <p:grpSpPr>
          <a:xfrm>
            <a:off x="6531935" y="1884530"/>
            <a:ext cx="1373226" cy="1148930"/>
            <a:chOff x="9976602" y="6184226"/>
            <a:chExt cx="1373226" cy="1148930"/>
          </a:xfrm>
        </p:grpSpPr>
        <p:sp>
          <p:nvSpPr>
            <p:cNvPr id="38" name="Rectangle: Rounded Corners 37">
              <a:extLst>
                <a:ext uri="{FF2B5EF4-FFF2-40B4-BE49-F238E27FC236}">
                  <a16:creationId xmlns:a16="http://schemas.microsoft.com/office/drawing/2014/main" id="{737EECDF-686A-45B3-A969-69484ABBB00A}"/>
                </a:ext>
              </a:extLst>
            </p:cNvPr>
            <p:cNvSpPr/>
            <p:nvPr/>
          </p:nvSpPr>
          <p:spPr>
            <a:xfrm>
              <a:off x="9976602" y="6184226"/>
              <a:ext cx="1373226" cy="1148930"/>
            </a:xfrm>
            <a:prstGeom prst="roundRect">
              <a:avLst/>
            </a:prstGeom>
            <a:no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rgbClr val="5B9BD5"/>
                  </a:solidFill>
                </a:rPr>
                <a:t>id</a:t>
              </a:r>
            </a:p>
            <a:p>
              <a:r>
                <a:rPr lang="en-US" sz="1200" dirty="0">
                  <a:solidFill>
                    <a:srgbClr val="5B9BD5"/>
                  </a:solidFill>
                </a:rPr>
                <a:t>contactId</a:t>
              </a:r>
            </a:p>
            <a:p>
              <a:r>
                <a:rPr lang="en-US" sz="1200" dirty="0">
                  <a:solidFill>
                    <a:srgbClr val="5B9BD5"/>
                  </a:solidFill>
                </a:rPr>
                <a:t>jid</a:t>
              </a:r>
            </a:p>
          </p:txBody>
        </p:sp>
        <p:sp>
          <p:nvSpPr>
            <p:cNvPr id="39" name="Rectangle: Rounded Corners 38">
              <a:extLst>
                <a:ext uri="{FF2B5EF4-FFF2-40B4-BE49-F238E27FC236}">
                  <a16:creationId xmlns:a16="http://schemas.microsoft.com/office/drawing/2014/main" id="{9172C365-25D3-4608-8131-24B17A1EF0CB}"/>
                </a:ext>
              </a:extLst>
            </p:cNvPr>
            <p:cNvSpPr/>
            <p:nvPr/>
          </p:nvSpPr>
          <p:spPr>
            <a:xfrm>
              <a:off x="9976602" y="6184226"/>
              <a:ext cx="1373226" cy="4204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Engineers on Jobs</a:t>
              </a:r>
            </a:p>
          </p:txBody>
        </p:sp>
      </p:grpSp>
      <p:grpSp>
        <p:nvGrpSpPr>
          <p:cNvPr id="63" name="Group 62">
            <a:extLst>
              <a:ext uri="{FF2B5EF4-FFF2-40B4-BE49-F238E27FC236}">
                <a16:creationId xmlns:a16="http://schemas.microsoft.com/office/drawing/2014/main" id="{9609153E-5655-4607-80C1-2A396365D064}"/>
              </a:ext>
            </a:extLst>
          </p:cNvPr>
          <p:cNvGrpSpPr/>
          <p:nvPr/>
        </p:nvGrpSpPr>
        <p:grpSpPr>
          <a:xfrm>
            <a:off x="12194282" y="3101972"/>
            <a:ext cx="1373226" cy="1148930"/>
            <a:chOff x="8096930" y="6184226"/>
            <a:chExt cx="1373226" cy="1148930"/>
          </a:xfrm>
        </p:grpSpPr>
        <p:sp>
          <p:nvSpPr>
            <p:cNvPr id="42" name="Rectangle: Rounded Corners 41">
              <a:extLst>
                <a:ext uri="{FF2B5EF4-FFF2-40B4-BE49-F238E27FC236}">
                  <a16:creationId xmlns:a16="http://schemas.microsoft.com/office/drawing/2014/main" id="{CA6FAC11-3F28-4B87-B375-DB17E7F5599A}"/>
                </a:ext>
              </a:extLst>
            </p:cNvPr>
            <p:cNvSpPr/>
            <p:nvPr/>
          </p:nvSpPr>
          <p:spPr>
            <a:xfrm>
              <a:off x="8096930" y="6184226"/>
              <a:ext cx="1373226" cy="1148930"/>
            </a:xfrm>
            <a:prstGeom prst="roundRect">
              <a:avLst/>
            </a:prstGeom>
            <a:no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rgbClr val="5B9BD5"/>
                  </a:solidFill>
                </a:rPr>
                <a:t>id</a:t>
              </a:r>
            </a:p>
            <a:p>
              <a:r>
                <a:rPr lang="en-US" sz="1200" dirty="0">
                  <a:solidFill>
                    <a:srgbClr val="5B9BD5"/>
                  </a:solidFill>
                </a:rPr>
                <a:t>uid</a:t>
              </a:r>
            </a:p>
            <a:p>
              <a:r>
                <a:rPr lang="en-US" sz="1200" dirty="0">
                  <a:solidFill>
                    <a:srgbClr val="5B9BD5"/>
                  </a:solidFill>
                </a:rPr>
                <a:t>jid</a:t>
              </a:r>
            </a:p>
          </p:txBody>
        </p:sp>
        <p:sp>
          <p:nvSpPr>
            <p:cNvPr id="43" name="Rectangle: Rounded Corners 42">
              <a:extLst>
                <a:ext uri="{FF2B5EF4-FFF2-40B4-BE49-F238E27FC236}">
                  <a16:creationId xmlns:a16="http://schemas.microsoft.com/office/drawing/2014/main" id="{B9620A3D-EDF1-4B3E-98DC-10673F44F11E}"/>
                </a:ext>
              </a:extLst>
            </p:cNvPr>
            <p:cNvSpPr/>
            <p:nvPr/>
          </p:nvSpPr>
          <p:spPr>
            <a:xfrm>
              <a:off x="8096930" y="6184226"/>
              <a:ext cx="1373226" cy="4204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Designers On Jobs</a:t>
              </a:r>
            </a:p>
          </p:txBody>
        </p:sp>
      </p:grpSp>
      <p:grpSp>
        <p:nvGrpSpPr>
          <p:cNvPr id="62" name="Group 61">
            <a:extLst>
              <a:ext uri="{FF2B5EF4-FFF2-40B4-BE49-F238E27FC236}">
                <a16:creationId xmlns:a16="http://schemas.microsoft.com/office/drawing/2014/main" id="{D3F03711-E13F-4715-8ADA-43714EFB3683}"/>
              </a:ext>
            </a:extLst>
          </p:cNvPr>
          <p:cNvGrpSpPr/>
          <p:nvPr/>
        </p:nvGrpSpPr>
        <p:grpSpPr>
          <a:xfrm>
            <a:off x="13060384" y="4679303"/>
            <a:ext cx="1373226" cy="1126687"/>
            <a:chOff x="6222886" y="6184225"/>
            <a:chExt cx="1373226" cy="1126687"/>
          </a:xfrm>
        </p:grpSpPr>
        <p:sp>
          <p:nvSpPr>
            <p:cNvPr id="45" name="Rectangle: Rounded Corners 44">
              <a:extLst>
                <a:ext uri="{FF2B5EF4-FFF2-40B4-BE49-F238E27FC236}">
                  <a16:creationId xmlns:a16="http://schemas.microsoft.com/office/drawing/2014/main" id="{6932A15C-7AA6-4330-817D-7463ACCDA3DE}"/>
                </a:ext>
              </a:extLst>
            </p:cNvPr>
            <p:cNvSpPr/>
            <p:nvPr/>
          </p:nvSpPr>
          <p:spPr>
            <a:xfrm>
              <a:off x="6222886" y="6184225"/>
              <a:ext cx="1373226" cy="1126687"/>
            </a:xfrm>
            <a:prstGeom prst="roundRect">
              <a:avLst/>
            </a:prstGeom>
            <a:no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rgbClr val="5B9BD5"/>
                  </a:solidFill>
                </a:rPr>
                <a:t>id</a:t>
              </a:r>
            </a:p>
            <a:p>
              <a:r>
                <a:rPr lang="en-US" sz="1200" dirty="0">
                  <a:solidFill>
                    <a:srgbClr val="5B9BD5"/>
                  </a:solidFill>
                </a:rPr>
                <a:t>uid</a:t>
              </a:r>
            </a:p>
            <a:p>
              <a:r>
                <a:rPr lang="en-US" sz="1200" dirty="0">
                  <a:solidFill>
                    <a:srgbClr val="5B9BD5"/>
                  </a:solidFill>
                </a:rPr>
                <a:t>jid</a:t>
              </a:r>
            </a:p>
          </p:txBody>
        </p:sp>
        <p:sp>
          <p:nvSpPr>
            <p:cNvPr id="46" name="Rectangle: Rounded Corners 45">
              <a:extLst>
                <a:ext uri="{FF2B5EF4-FFF2-40B4-BE49-F238E27FC236}">
                  <a16:creationId xmlns:a16="http://schemas.microsoft.com/office/drawing/2014/main" id="{69361466-D284-47AA-95BB-31DDAD842B50}"/>
                </a:ext>
              </a:extLst>
            </p:cNvPr>
            <p:cNvSpPr/>
            <p:nvPr/>
          </p:nvSpPr>
          <p:spPr>
            <a:xfrm>
              <a:off x="6222886" y="6184225"/>
              <a:ext cx="1373226" cy="4204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Controls on Jobs</a:t>
              </a:r>
            </a:p>
          </p:txBody>
        </p:sp>
      </p:grpSp>
      <p:cxnSp>
        <p:nvCxnSpPr>
          <p:cNvPr id="83" name="Straight Connector 82">
            <a:extLst>
              <a:ext uri="{FF2B5EF4-FFF2-40B4-BE49-F238E27FC236}">
                <a16:creationId xmlns:a16="http://schemas.microsoft.com/office/drawing/2014/main" id="{A3FB9E41-4A81-4869-96A3-81CD2DAFDC87}"/>
              </a:ext>
            </a:extLst>
          </p:cNvPr>
          <p:cNvCxnSpPr>
            <a:cxnSpLocks/>
            <a:stCxn id="21" idx="0"/>
            <a:endCxn id="13" idx="2"/>
          </p:cNvCxnSpPr>
          <p:nvPr/>
        </p:nvCxnSpPr>
        <p:spPr>
          <a:xfrm flipV="1">
            <a:off x="3574926" y="2297686"/>
            <a:ext cx="1875041" cy="2492087"/>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cxnSp>
        <p:nvCxnSpPr>
          <p:cNvPr id="84" name="Straight Connector 83">
            <a:extLst>
              <a:ext uri="{FF2B5EF4-FFF2-40B4-BE49-F238E27FC236}">
                <a16:creationId xmlns:a16="http://schemas.microsoft.com/office/drawing/2014/main" id="{B7A6BC68-8B03-494B-97F8-565D18995B00}"/>
              </a:ext>
            </a:extLst>
          </p:cNvPr>
          <p:cNvCxnSpPr>
            <a:cxnSpLocks/>
            <a:stCxn id="20" idx="2"/>
            <a:endCxn id="19" idx="0"/>
          </p:cNvCxnSpPr>
          <p:nvPr/>
        </p:nvCxnSpPr>
        <p:spPr>
          <a:xfrm>
            <a:off x="3574926" y="5938703"/>
            <a:ext cx="1081969" cy="5453975"/>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cxnSp>
        <p:nvCxnSpPr>
          <p:cNvPr id="89" name="Straight Connector 88">
            <a:extLst>
              <a:ext uri="{FF2B5EF4-FFF2-40B4-BE49-F238E27FC236}">
                <a16:creationId xmlns:a16="http://schemas.microsoft.com/office/drawing/2014/main" id="{1AF1637B-5AC1-42B8-898A-9DD4C1979AB1}"/>
              </a:ext>
            </a:extLst>
          </p:cNvPr>
          <p:cNvCxnSpPr>
            <a:cxnSpLocks/>
            <a:stCxn id="20" idx="2"/>
            <a:endCxn id="35" idx="1"/>
          </p:cNvCxnSpPr>
          <p:nvPr/>
        </p:nvCxnSpPr>
        <p:spPr>
          <a:xfrm>
            <a:off x="3574925" y="5938702"/>
            <a:ext cx="3803204" cy="6248846"/>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grpSp>
        <p:nvGrpSpPr>
          <p:cNvPr id="97" name="Group 96">
            <a:extLst>
              <a:ext uri="{FF2B5EF4-FFF2-40B4-BE49-F238E27FC236}">
                <a16:creationId xmlns:a16="http://schemas.microsoft.com/office/drawing/2014/main" id="{79F237B9-80A0-49E4-89A0-FC56F6015262}"/>
              </a:ext>
            </a:extLst>
          </p:cNvPr>
          <p:cNvGrpSpPr/>
          <p:nvPr/>
        </p:nvGrpSpPr>
        <p:grpSpPr>
          <a:xfrm>
            <a:off x="1121998" y="1746181"/>
            <a:ext cx="1373226" cy="1308003"/>
            <a:chOff x="2825114" y="6754329"/>
            <a:chExt cx="1373226" cy="1308003"/>
          </a:xfrm>
        </p:grpSpPr>
        <p:sp>
          <p:nvSpPr>
            <p:cNvPr id="95" name="Rectangle: Rounded Corners 94">
              <a:extLst>
                <a:ext uri="{FF2B5EF4-FFF2-40B4-BE49-F238E27FC236}">
                  <a16:creationId xmlns:a16="http://schemas.microsoft.com/office/drawing/2014/main" id="{8EA46E42-D34B-4531-A12F-E6AD06E63D58}"/>
                </a:ext>
              </a:extLst>
            </p:cNvPr>
            <p:cNvSpPr/>
            <p:nvPr/>
          </p:nvSpPr>
          <p:spPr>
            <a:xfrm>
              <a:off x="2825114" y="6754330"/>
              <a:ext cx="1373226" cy="1308002"/>
            </a:xfrm>
            <a:prstGeom prst="roundRect">
              <a:avLst/>
            </a:prstGeom>
            <a:no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rgbClr val="5B9BD5"/>
                  </a:solidFill>
                </a:rPr>
                <a:t>id</a:t>
              </a:r>
            </a:p>
            <a:p>
              <a:r>
                <a:rPr lang="en-US" sz="1200" dirty="0">
                  <a:solidFill>
                    <a:srgbClr val="5B9BD5"/>
                  </a:solidFill>
                </a:rPr>
                <a:t>poId</a:t>
              </a:r>
            </a:p>
            <a:p>
              <a:r>
                <a:rPr lang="en-US" sz="1200" dirty="0">
                  <a:solidFill>
                    <a:srgbClr val="5B9BD5"/>
                  </a:solidFill>
                </a:rPr>
                <a:t>contactId</a:t>
              </a:r>
            </a:p>
            <a:p>
              <a:r>
                <a:rPr lang="en-US" sz="1200" dirty="0">
                  <a:solidFill>
                    <a:srgbClr val="5B9BD5"/>
                  </a:solidFill>
                </a:rPr>
                <a:t>relationship</a:t>
              </a:r>
            </a:p>
          </p:txBody>
        </p:sp>
        <p:sp>
          <p:nvSpPr>
            <p:cNvPr id="96" name="Rectangle: Rounded Corners 95">
              <a:extLst>
                <a:ext uri="{FF2B5EF4-FFF2-40B4-BE49-F238E27FC236}">
                  <a16:creationId xmlns:a16="http://schemas.microsoft.com/office/drawing/2014/main" id="{995AA735-D39E-4E62-893A-18015DFEC830}"/>
                </a:ext>
              </a:extLst>
            </p:cNvPr>
            <p:cNvSpPr/>
            <p:nvPr/>
          </p:nvSpPr>
          <p:spPr>
            <a:xfrm>
              <a:off x="2825114" y="6754329"/>
              <a:ext cx="1373226" cy="42044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Contacts on POs</a:t>
              </a:r>
            </a:p>
          </p:txBody>
        </p:sp>
      </p:grpSp>
      <p:cxnSp>
        <p:nvCxnSpPr>
          <p:cNvPr id="100" name="Straight Connector 99">
            <a:extLst>
              <a:ext uri="{FF2B5EF4-FFF2-40B4-BE49-F238E27FC236}">
                <a16:creationId xmlns:a16="http://schemas.microsoft.com/office/drawing/2014/main" id="{C9AE5C8C-D748-4517-9A73-FE8A54FBF3A6}"/>
              </a:ext>
            </a:extLst>
          </p:cNvPr>
          <p:cNvCxnSpPr>
            <a:cxnSpLocks/>
            <a:stCxn id="25" idx="0"/>
            <a:endCxn id="95" idx="2"/>
          </p:cNvCxnSpPr>
          <p:nvPr/>
        </p:nvCxnSpPr>
        <p:spPr>
          <a:xfrm flipH="1" flipV="1">
            <a:off x="1808612" y="3054184"/>
            <a:ext cx="90113" cy="3497987"/>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cxnSp>
        <p:nvCxnSpPr>
          <p:cNvPr id="103" name="Straight Connector 102">
            <a:extLst>
              <a:ext uri="{FF2B5EF4-FFF2-40B4-BE49-F238E27FC236}">
                <a16:creationId xmlns:a16="http://schemas.microsoft.com/office/drawing/2014/main" id="{24DC1128-A3CC-4D9A-B828-85C6CD237689}"/>
              </a:ext>
            </a:extLst>
          </p:cNvPr>
          <p:cNvCxnSpPr>
            <a:cxnSpLocks/>
            <a:stCxn id="4" idx="1"/>
            <a:endCxn id="24" idx="3"/>
          </p:cNvCxnSpPr>
          <p:nvPr/>
        </p:nvCxnSpPr>
        <p:spPr>
          <a:xfrm flipH="1">
            <a:off x="2585338" y="6112219"/>
            <a:ext cx="4025517" cy="1282083"/>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cxnSp>
        <p:nvCxnSpPr>
          <p:cNvPr id="106" name="Straight Connector 105">
            <a:extLst>
              <a:ext uri="{FF2B5EF4-FFF2-40B4-BE49-F238E27FC236}">
                <a16:creationId xmlns:a16="http://schemas.microsoft.com/office/drawing/2014/main" id="{24A4BBD8-8BE7-4502-94D8-5C6A586B26BB}"/>
              </a:ext>
            </a:extLst>
          </p:cNvPr>
          <p:cNvCxnSpPr>
            <a:cxnSpLocks/>
            <a:stCxn id="5" idx="0"/>
            <a:endCxn id="8" idx="2"/>
          </p:cNvCxnSpPr>
          <p:nvPr/>
        </p:nvCxnSpPr>
        <p:spPr>
          <a:xfrm flipV="1">
            <a:off x="7297467" y="3290630"/>
            <a:ext cx="2235668" cy="1297269"/>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cxnSp>
        <p:nvCxnSpPr>
          <p:cNvPr id="109" name="Straight Connector 108">
            <a:extLst>
              <a:ext uri="{FF2B5EF4-FFF2-40B4-BE49-F238E27FC236}">
                <a16:creationId xmlns:a16="http://schemas.microsoft.com/office/drawing/2014/main" id="{B2F0D28A-972E-4514-93B0-E55C149233DE}"/>
              </a:ext>
            </a:extLst>
          </p:cNvPr>
          <p:cNvCxnSpPr>
            <a:cxnSpLocks/>
            <a:stCxn id="8" idx="2"/>
            <a:endCxn id="27" idx="1"/>
          </p:cNvCxnSpPr>
          <p:nvPr/>
        </p:nvCxnSpPr>
        <p:spPr>
          <a:xfrm>
            <a:off x="9533135" y="3290629"/>
            <a:ext cx="672108" cy="3861096"/>
          </a:xfrm>
          <a:prstGeom prst="line">
            <a:avLst/>
          </a:prstGeom>
          <a:ln>
            <a:solidFill>
              <a:schemeClr val="accent1"/>
            </a:solidFill>
            <a:tailEnd type="none" w="lg" len="lg"/>
          </a:ln>
        </p:spPr>
        <p:style>
          <a:lnRef idx="3">
            <a:schemeClr val="dk1"/>
          </a:lnRef>
          <a:fillRef idx="0">
            <a:schemeClr val="dk1"/>
          </a:fillRef>
          <a:effectRef idx="2">
            <a:schemeClr val="dk1"/>
          </a:effectRef>
          <a:fontRef idx="minor">
            <a:schemeClr val="tx1"/>
          </a:fontRef>
        </p:style>
      </p:cxnSp>
      <p:cxnSp>
        <p:nvCxnSpPr>
          <p:cNvPr id="112" name="Straight Connector 111">
            <a:extLst>
              <a:ext uri="{FF2B5EF4-FFF2-40B4-BE49-F238E27FC236}">
                <a16:creationId xmlns:a16="http://schemas.microsoft.com/office/drawing/2014/main" id="{7F7DE5DF-9F6B-4B7E-AB72-983BE6EAA1C0}"/>
              </a:ext>
            </a:extLst>
          </p:cNvPr>
          <p:cNvCxnSpPr>
            <a:cxnSpLocks/>
            <a:stCxn id="95" idx="3"/>
            <a:endCxn id="13" idx="1"/>
          </p:cNvCxnSpPr>
          <p:nvPr/>
        </p:nvCxnSpPr>
        <p:spPr>
          <a:xfrm flipV="1">
            <a:off x="2495225" y="1348630"/>
            <a:ext cx="2268129" cy="1051552"/>
          </a:xfrm>
          <a:prstGeom prst="line">
            <a:avLst/>
          </a:prstGeom>
          <a:ln>
            <a:solidFill>
              <a:schemeClr val="accent1"/>
            </a:solidFill>
            <a:headEnd type="arrow" w="lg" len="lg"/>
            <a:tailEnd type="none" w="lg" len="lg"/>
          </a:ln>
        </p:spPr>
        <p:style>
          <a:lnRef idx="3">
            <a:schemeClr val="dk1"/>
          </a:lnRef>
          <a:fillRef idx="0">
            <a:schemeClr val="dk1"/>
          </a:fillRef>
          <a:effectRef idx="2">
            <a:schemeClr val="dk1"/>
          </a:effectRef>
          <a:fontRef idx="minor">
            <a:schemeClr val="tx1"/>
          </a:fontRef>
        </p:style>
      </p:cxnSp>
      <p:cxnSp>
        <p:nvCxnSpPr>
          <p:cNvPr id="118" name="Straight Connector 117">
            <a:extLst>
              <a:ext uri="{FF2B5EF4-FFF2-40B4-BE49-F238E27FC236}">
                <a16:creationId xmlns:a16="http://schemas.microsoft.com/office/drawing/2014/main" id="{B769EAB7-D5A9-4E90-B675-76E1B9B45E9D}"/>
              </a:ext>
            </a:extLst>
          </p:cNvPr>
          <p:cNvCxnSpPr>
            <a:cxnSpLocks/>
            <a:stCxn id="38" idx="1"/>
            <a:endCxn id="13" idx="2"/>
          </p:cNvCxnSpPr>
          <p:nvPr/>
        </p:nvCxnSpPr>
        <p:spPr>
          <a:xfrm flipH="1" flipV="1">
            <a:off x="5449967" y="2297685"/>
            <a:ext cx="1081969" cy="161310"/>
          </a:xfrm>
          <a:prstGeom prst="line">
            <a:avLst/>
          </a:prstGeom>
          <a:ln>
            <a:solidFill>
              <a:schemeClr val="accent1"/>
            </a:solidFill>
            <a:headEnd type="arrow" w="lg" len="lg"/>
            <a:tailEnd type="none" w="lg" len="lg"/>
          </a:ln>
        </p:spPr>
        <p:style>
          <a:lnRef idx="3">
            <a:schemeClr val="dk1"/>
          </a:lnRef>
          <a:fillRef idx="0">
            <a:schemeClr val="dk1"/>
          </a:fillRef>
          <a:effectRef idx="2">
            <a:schemeClr val="dk1"/>
          </a:effectRef>
          <a:fontRef idx="minor">
            <a:schemeClr val="tx1"/>
          </a:fontRef>
        </p:style>
      </p:cxnSp>
      <p:cxnSp>
        <p:nvCxnSpPr>
          <p:cNvPr id="121" name="Straight Connector 120">
            <a:extLst>
              <a:ext uri="{FF2B5EF4-FFF2-40B4-BE49-F238E27FC236}">
                <a16:creationId xmlns:a16="http://schemas.microsoft.com/office/drawing/2014/main" id="{FE5C3567-74E5-4EFE-BC82-DC88959B3F32}"/>
              </a:ext>
            </a:extLst>
          </p:cNvPr>
          <p:cNvCxnSpPr>
            <a:cxnSpLocks/>
            <a:stCxn id="38" idx="2"/>
            <a:endCxn id="5" idx="0"/>
          </p:cNvCxnSpPr>
          <p:nvPr/>
        </p:nvCxnSpPr>
        <p:spPr>
          <a:xfrm>
            <a:off x="7218549" y="3033460"/>
            <a:ext cx="78919" cy="1554438"/>
          </a:xfrm>
          <a:prstGeom prst="line">
            <a:avLst/>
          </a:prstGeom>
          <a:ln>
            <a:solidFill>
              <a:schemeClr val="accent1"/>
            </a:solidFill>
            <a:headEnd type="arrow" w="lg" len="lg"/>
            <a:tailEnd type="none" w="lg" len="lg"/>
          </a:ln>
        </p:spPr>
        <p:style>
          <a:lnRef idx="3">
            <a:schemeClr val="dk1"/>
          </a:lnRef>
          <a:fillRef idx="0">
            <a:schemeClr val="dk1"/>
          </a:fillRef>
          <a:effectRef idx="2">
            <a:schemeClr val="dk1"/>
          </a:effectRef>
          <a:fontRef idx="minor">
            <a:schemeClr val="tx1"/>
          </a:fontRef>
        </p:style>
      </p:cxnSp>
      <p:cxnSp>
        <p:nvCxnSpPr>
          <p:cNvPr id="124" name="Straight Connector 123">
            <a:extLst>
              <a:ext uri="{FF2B5EF4-FFF2-40B4-BE49-F238E27FC236}">
                <a16:creationId xmlns:a16="http://schemas.microsoft.com/office/drawing/2014/main" id="{7F310D42-9770-4D01-AA69-3A59FC724C1F}"/>
              </a:ext>
            </a:extLst>
          </p:cNvPr>
          <p:cNvCxnSpPr>
            <a:cxnSpLocks/>
            <a:stCxn id="18" idx="3"/>
            <a:endCxn id="13" idx="2"/>
          </p:cNvCxnSpPr>
          <p:nvPr/>
        </p:nvCxnSpPr>
        <p:spPr>
          <a:xfrm flipV="1">
            <a:off x="5343508" y="2297685"/>
            <a:ext cx="106459" cy="9770394"/>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cxnSp>
        <p:nvCxnSpPr>
          <p:cNvPr id="127" name="Straight Connector 126">
            <a:extLst>
              <a:ext uri="{FF2B5EF4-FFF2-40B4-BE49-F238E27FC236}">
                <a16:creationId xmlns:a16="http://schemas.microsoft.com/office/drawing/2014/main" id="{4E2E1F19-B2C7-4351-8BB9-8C192FF6F7A2}"/>
              </a:ext>
            </a:extLst>
          </p:cNvPr>
          <p:cNvCxnSpPr>
            <a:cxnSpLocks/>
            <a:stCxn id="18" idx="3"/>
            <a:endCxn id="4" idx="2"/>
          </p:cNvCxnSpPr>
          <p:nvPr/>
        </p:nvCxnSpPr>
        <p:spPr>
          <a:xfrm flipV="1">
            <a:off x="5343507" y="7636537"/>
            <a:ext cx="1953960" cy="4431542"/>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cxnSp>
        <p:nvCxnSpPr>
          <p:cNvPr id="130" name="Straight Connector 129">
            <a:extLst>
              <a:ext uri="{FF2B5EF4-FFF2-40B4-BE49-F238E27FC236}">
                <a16:creationId xmlns:a16="http://schemas.microsoft.com/office/drawing/2014/main" id="{26C6653D-6AEA-40E0-866C-2C02F0DBD906}"/>
              </a:ext>
            </a:extLst>
          </p:cNvPr>
          <p:cNvCxnSpPr>
            <a:cxnSpLocks/>
            <a:stCxn id="5" idx="0"/>
            <a:endCxn id="42" idx="1"/>
          </p:cNvCxnSpPr>
          <p:nvPr/>
        </p:nvCxnSpPr>
        <p:spPr>
          <a:xfrm flipV="1">
            <a:off x="7297468" y="3676438"/>
            <a:ext cx="4896815" cy="911461"/>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cxnSp>
        <p:nvCxnSpPr>
          <p:cNvPr id="133" name="Straight Connector 132">
            <a:extLst>
              <a:ext uri="{FF2B5EF4-FFF2-40B4-BE49-F238E27FC236}">
                <a16:creationId xmlns:a16="http://schemas.microsoft.com/office/drawing/2014/main" id="{6CF88D70-BE77-46A1-BFCF-8BBF5DE62084}"/>
              </a:ext>
            </a:extLst>
          </p:cNvPr>
          <p:cNvCxnSpPr>
            <a:cxnSpLocks/>
            <a:stCxn id="27" idx="3"/>
            <a:endCxn id="42" idx="1"/>
          </p:cNvCxnSpPr>
          <p:nvPr/>
        </p:nvCxnSpPr>
        <p:spPr>
          <a:xfrm flipV="1">
            <a:off x="11578470" y="3676437"/>
            <a:ext cx="615813" cy="3475288"/>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cxnSp>
        <p:nvCxnSpPr>
          <p:cNvPr id="136" name="Straight Connector 135">
            <a:extLst>
              <a:ext uri="{FF2B5EF4-FFF2-40B4-BE49-F238E27FC236}">
                <a16:creationId xmlns:a16="http://schemas.microsoft.com/office/drawing/2014/main" id="{B3B488CC-69A3-4A7A-BE2D-D68FC2DE1633}"/>
              </a:ext>
            </a:extLst>
          </p:cNvPr>
          <p:cNvCxnSpPr>
            <a:cxnSpLocks/>
            <a:stCxn id="5" idx="0"/>
            <a:endCxn id="45" idx="1"/>
          </p:cNvCxnSpPr>
          <p:nvPr/>
        </p:nvCxnSpPr>
        <p:spPr>
          <a:xfrm>
            <a:off x="7297468" y="4587898"/>
            <a:ext cx="5762917" cy="654748"/>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cxnSp>
        <p:nvCxnSpPr>
          <p:cNvPr id="139" name="Straight Connector 138">
            <a:extLst>
              <a:ext uri="{FF2B5EF4-FFF2-40B4-BE49-F238E27FC236}">
                <a16:creationId xmlns:a16="http://schemas.microsoft.com/office/drawing/2014/main" id="{B7AE818A-691F-4E7A-828D-1C8EC4F1F85C}"/>
              </a:ext>
            </a:extLst>
          </p:cNvPr>
          <p:cNvCxnSpPr>
            <a:cxnSpLocks/>
            <a:stCxn id="27" idx="3"/>
            <a:endCxn id="45" idx="1"/>
          </p:cNvCxnSpPr>
          <p:nvPr/>
        </p:nvCxnSpPr>
        <p:spPr>
          <a:xfrm flipV="1">
            <a:off x="11578470" y="5242647"/>
            <a:ext cx="1481915" cy="1909079"/>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cxnSp>
        <p:nvCxnSpPr>
          <p:cNvPr id="142" name="Straight Connector 141">
            <a:extLst>
              <a:ext uri="{FF2B5EF4-FFF2-40B4-BE49-F238E27FC236}">
                <a16:creationId xmlns:a16="http://schemas.microsoft.com/office/drawing/2014/main" id="{171DD0BD-B189-42BD-BF30-988F3375B0D6}"/>
              </a:ext>
            </a:extLst>
          </p:cNvPr>
          <p:cNvCxnSpPr>
            <a:cxnSpLocks/>
            <a:stCxn id="30" idx="0"/>
            <a:endCxn id="4" idx="3"/>
          </p:cNvCxnSpPr>
          <p:nvPr/>
        </p:nvCxnSpPr>
        <p:spPr>
          <a:xfrm flipH="1" flipV="1">
            <a:off x="7984080" y="6112218"/>
            <a:ext cx="1191244" cy="1660592"/>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cxnSp>
        <p:nvCxnSpPr>
          <p:cNvPr id="145" name="Straight Connector 144">
            <a:extLst>
              <a:ext uri="{FF2B5EF4-FFF2-40B4-BE49-F238E27FC236}">
                <a16:creationId xmlns:a16="http://schemas.microsoft.com/office/drawing/2014/main" id="{9DF61E5D-E841-4FD1-9531-AAEF92171046}"/>
              </a:ext>
            </a:extLst>
          </p:cNvPr>
          <p:cNvCxnSpPr>
            <a:cxnSpLocks/>
            <a:stCxn id="27" idx="3"/>
            <a:endCxn id="33" idx="0"/>
          </p:cNvCxnSpPr>
          <p:nvPr/>
        </p:nvCxnSpPr>
        <p:spPr>
          <a:xfrm>
            <a:off x="11578469" y="7151726"/>
            <a:ext cx="307907" cy="1272094"/>
          </a:xfrm>
          <a:prstGeom prst="line">
            <a:avLst/>
          </a:prstGeom>
          <a:ln>
            <a:solidFill>
              <a:schemeClr val="accent1"/>
            </a:solidFill>
            <a:tailEnd type="none" w="lg" len="lg"/>
          </a:ln>
        </p:spPr>
        <p:style>
          <a:lnRef idx="3">
            <a:schemeClr val="dk1"/>
          </a:lnRef>
          <a:fillRef idx="0">
            <a:schemeClr val="dk1"/>
          </a:fillRef>
          <a:effectRef idx="2">
            <a:schemeClr val="dk1"/>
          </a:effectRef>
          <a:fontRef idx="minor">
            <a:schemeClr val="tx1"/>
          </a:fontRef>
        </p:style>
      </p:cxnSp>
      <p:cxnSp>
        <p:nvCxnSpPr>
          <p:cNvPr id="148" name="Straight Connector 147">
            <a:extLst>
              <a:ext uri="{FF2B5EF4-FFF2-40B4-BE49-F238E27FC236}">
                <a16:creationId xmlns:a16="http://schemas.microsoft.com/office/drawing/2014/main" id="{7049B9B1-86BC-4F98-B63B-7BBD5535038B}"/>
              </a:ext>
            </a:extLst>
          </p:cNvPr>
          <p:cNvCxnSpPr>
            <a:cxnSpLocks/>
            <a:stCxn id="36" idx="0"/>
            <a:endCxn id="4" idx="2"/>
          </p:cNvCxnSpPr>
          <p:nvPr/>
        </p:nvCxnSpPr>
        <p:spPr>
          <a:xfrm flipH="1" flipV="1">
            <a:off x="7297468" y="7636538"/>
            <a:ext cx="767275" cy="3511061"/>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cxnSp>
        <p:nvCxnSpPr>
          <p:cNvPr id="153" name="Straight Connector 152">
            <a:extLst>
              <a:ext uri="{FF2B5EF4-FFF2-40B4-BE49-F238E27FC236}">
                <a16:creationId xmlns:a16="http://schemas.microsoft.com/office/drawing/2014/main" id="{2F52C4B7-95B1-4299-9D19-05858EA6187F}"/>
              </a:ext>
            </a:extLst>
          </p:cNvPr>
          <p:cNvCxnSpPr>
            <a:cxnSpLocks/>
            <a:stCxn id="36" idx="0"/>
            <a:endCxn id="27" idx="2"/>
          </p:cNvCxnSpPr>
          <p:nvPr/>
        </p:nvCxnSpPr>
        <p:spPr>
          <a:xfrm flipV="1">
            <a:off x="8064742" y="8098958"/>
            <a:ext cx="2827114" cy="3048640"/>
          </a:xfrm>
          <a:prstGeom prst="line">
            <a:avLst/>
          </a:prstGeom>
          <a:ln>
            <a:solidFill>
              <a:schemeClr val="accent1"/>
            </a:solidFill>
            <a:tailEnd type="none" w="lg" len="lg"/>
          </a:ln>
        </p:spPr>
        <p:style>
          <a:lnRef idx="3">
            <a:schemeClr val="dk1"/>
          </a:lnRef>
          <a:fillRef idx="0">
            <a:schemeClr val="dk1"/>
          </a:fillRef>
          <a:effectRef idx="2">
            <a:schemeClr val="dk1"/>
          </a:effectRef>
          <a:fontRef idx="minor">
            <a:schemeClr val="tx1"/>
          </a:fontRef>
        </p:style>
      </p:cxnSp>
      <p:cxnSp>
        <p:nvCxnSpPr>
          <p:cNvPr id="156" name="Straight Connector 155">
            <a:extLst>
              <a:ext uri="{FF2B5EF4-FFF2-40B4-BE49-F238E27FC236}">
                <a16:creationId xmlns:a16="http://schemas.microsoft.com/office/drawing/2014/main" id="{AA23DEE7-CBFF-498F-936F-295183A96C89}"/>
              </a:ext>
            </a:extLst>
          </p:cNvPr>
          <p:cNvCxnSpPr>
            <a:cxnSpLocks/>
            <a:stCxn id="27" idx="1"/>
            <a:endCxn id="4" idx="3"/>
          </p:cNvCxnSpPr>
          <p:nvPr/>
        </p:nvCxnSpPr>
        <p:spPr>
          <a:xfrm flipH="1" flipV="1">
            <a:off x="7984081" y="6112219"/>
            <a:ext cx="2221163" cy="1039507"/>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grpSp>
        <p:nvGrpSpPr>
          <p:cNvPr id="23" name="Group 22">
            <a:extLst>
              <a:ext uri="{FF2B5EF4-FFF2-40B4-BE49-F238E27FC236}">
                <a16:creationId xmlns:a16="http://schemas.microsoft.com/office/drawing/2014/main" id="{7CE57A79-C26B-4B2C-B5EE-FA85782C9E71}"/>
              </a:ext>
            </a:extLst>
          </p:cNvPr>
          <p:cNvGrpSpPr/>
          <p:nvPr/>
        </p:nvGrpSpPr>
        <p:grpSpPr>
          <a:xfrm>
            <a:off x="13736188" y="6303812"/>
            <a:ext cx="1489059" cy="3916632"/>
            <a:chOff x="13518711" y="8826850"/>
            <a:chExt cx="1489059" cy="3916632"/>
          </a:xfrm>
        </p:grpSpPr>
        <p:sp>
          <p:nvSpPr>
            <p:cNvPr id="213" name="Rectangle: Rounded Corners 212">
              <a:extLst>
                <a:ext uri="{FF2B5EF4-FFF2-40B4-BE49-F238E27FC236}">
                  <a16:creationId xmlns:a16="http://schemas.microsoft.com/office/drawing/2014/main" id="{EC1D2F20-A6C8-4A83-85F7-4C1107E3F9BE}"/>
                </a:ext>
              </a:extLst>
            </p:cNvPr>
            <p:cNvSpPr/>
            <p:nvPr/>
          </p:nvSpPr>
          <p:spPr>
            <a:xfrm>
              <a:off x="13518711" y="8844262"/>
              <a:ext cx="1489059" cy="38992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p>
            <a:p>
              <a:r>
                <a:rPr lang="en-US" sz="1200" dirty="0">
                  <a:solidFill>
                    <a:schemeClr val="accent1">
                      <a:lumMod val="75000"/>
                    </a:schemeClr>
                  </a:solidFill>
                </a:rPr>
                <a:t>category</a:t>
              </a:r>
            </a:p>
            <a:p>
              <a:r>
                <a:rPr lang="en-US" sz="1200" dirty="0">
                  <a:solidFill>
                    <a:schemeClr val="accent1">
                      <a:lumMod val="75000"/>
                    </a:schemeClr>
                  </a:solidFill>
                </a:rPr>
                <a:t>spare</a:t>
              </a:r>
            </a:p>
            <a:p>
              <a:r>
                <a:rPr lang="en-US" sz="1200" dirty="0">
                  <a:solidFill>
                    <a:schemeClr val="accent1">
                      <a:lumMod val="75000"/>
                    </a:schemeClr>
                  </a:solidFill>
                </a:rPr>
                <a:t>description</a:t>
              </a:r>
            </a:p>
            <a:p>
              <a:r>
                <a:rPr lang="en-US" sz="1200" dirty="0">
                  <a:solidFill>
                    <a:schemeClr val="accent1">
                      <a:lumMod val="75000"/>
                    </a:schemeClr>
                  </a:solidFill>
                </a:rPr>
                <a:t>commonCode</a:t>
              </a:r>
            </a:p>
            <a:p>
              <a:r>
                <a:rPr lang="en-US" sz="1200" dirty="0">
                  <a:solidFill>
                    <a:schemeClr val="accent1">
                      <a:lumMod val="75000"/>
                    </a:schemeClr>
                  </a:solidFill>
                </a:rPr>
                <a:t>vendor</a:t>
              </a:r>
            </a:p>
            <a:p>
              <a:r>
                <a:rPr lang="en-US" sz="1200" dirty="0">
                  <a:solidFill>
                    <a:schemeClr val="accent1">
                      <a:lumMod val="75000"/>
                    </a:schemeClr>
                  </a:solidFill>
                </a:rPr>
                <a:t>vendorPartNo</a:t>
              </a:r>
            </a:p>
            <a:p>
              <a:r>
                <a:rPr lang="en-US" sz="1200" dirty="0">
                  <a:solidFill>
                    <a:schemeClr val="accent1">
                      <a:lumMod val="75000"/>
                    </a:schemeClr>
                  </a:solidFill>
                </a:rPr>
                <a:t>cost</a:t>
              </a:r>
            </a:p>
            <a:p>
              <a:r>
                <a:rPr lang="en-US" sz="1200" dirty="0">
                  <a:solidFill>
                    <a:schemeClr val="accent1">
                      <a:lumMod val="75000"/>
                    </a:schemeClr>
                  </a:solidFill>
                </a:rPr>
                <a:t>price</a:t>
              </a:r>
            </a:p>
            <a:p>
              <a:r>
                <a:rPr lang="en-US" sz="1200" dirty="0">
                  <a:solidFill>
                    <a:schemeClr val="accent1">
                      <a:lumMod val="75000"/>
                    </a:schemeClr>
                  </a:solidFill>
                </a:rPr>
                <a:t>vendorLeadTime</a:t>
              </a:r>
            </a:p>
            <a:p>
              <a:r>
                <a:rPr lang="en-US" sz="1200" dirty="0">
                  <a:solidFill>
                    <a:schemeClr val="accent1">
                      <a:lumMod val="75000"/>
                    </a:schemeClr>
                  </a:solidFill>
                </a:rPr>
                <a:t>mortechLeadTime</a:t>
              </a:r>
            </a:p>
            <a:p>
              <a:r>
                <a:rPr lang="en-US" sz="1200" dirty="0">
                  <a:solidFill>
                    <a:schemeClr val="accent1">
                      <a:lumMod val="75000"/>
                    </a:schemeClr>
                  </a:solidFill>
                </a:rPr>
                <a:t>sd1500</a:t>
              </a:r>
            </a:p>
            <a:p>
              <a:r>
                <a:rPr lang="en-US" sz="1200" dirty="0">
                  <a:solidFill>
                    <a:schemeClr val="accent1">
                      <a:lumMod val="75000"/>
                    </a:schemeClr>
                  </a:solidFill>
                </a:rPr>
                <a:t>sd1500s</a:t>
              </a:r>
            </a:p>
            <a:p>
              <a:r>
                <a:rPr lang="en-US" sz="1200" dirty="0">
                  <a:solidFill>
                    <a:schemeClr val="accent1">
                      <a:lumMod val="75000"/>
                    </a:schemeClr>
                  </a:solidFill>
                </a:rPr>
                <a:t>sdx</a:t>
              </a:r>
            </a:p>
            <a:p>
              <a:r>
                <a:rPr lang="en-US" sz="1200" dirty="0">
                  <a:solidFill>
                    <a:schemeClr val="accent1">
                      <a:lumMod val="75000"/>
                    </a:schemeClr>
                  </a:solidFill>
                </a:rPr>
                <a:t>hd2500</a:t>
              </a:r>
            </a:p>
            <a:p>
              <a:r>
                <a:rPr lang="en-US" sz="1200" dirty="0">
                  <a:solidFill>
                    <a:schemeClr val="accent1">
                      <a:lumMod val="75000"/>
                    </a:schemeClr>
                  </a:solidFill>
                </a:rPr>
                <a:t>hdx</a:t>
              </a:r>
            </a:p>
            <a:p>
              <a:r>
                <a:rPr lang="en-US" sz="1200" dirty="0">
                  <a:solidFill>
                    <a:schemeClr val="accent1">
                      <a:lumMod val="75000"/>
                    </a:schemeClr>
                  </a:solidFill>
                </a:rPr>
                <a:t>minOrderReq</a:t>
              </a:r>
            </a:p>
            <a:p>
              <a:r>
                <a:rPr lang="en-US" sz="1200" dirty="0">
                  <a:solidFill>
                    <a:schemeClr val="accent1">
                      <a:lumMod val="75000"/>
                    </a:schemeClr>
                  </a:solidFill>
                </a:rPr>
                <a:t>uom</a:t>
              </a:r>
            </a:p>
          </p:txBody>
        </p:sp>
        <p:sp>
          <p:nvSpPr>
            <p:cNvPr id="214" name="Rectangle: Rounded Corners 213">
              <a:extLst>
                <a:ext uri="{FF2B5EF4-FFF2-40B4-BE49-F238E27FC236}">
                  <a16:creationId xmlns:a16="http://schemas.microsoft.com/office/drawing/2014/main" id="{7F717DEE-5F6D-4B81-93CD-FCCAEC71DF2B}"/>
                </a:ext>
              </a:extLst>
            </p:cNvPr>
            <p:cNvSpPr/>
            <p:nvPr/>
          </p:nvSpPr>
          <p:spPr>
            <a:xfrm>
              <a:off x="13518711" y="8826850"/>
              <a:ext cx="1489059" cy="420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Parts</a:t>
              </a:r>
            </a:p>
          </p:txBody>
        </p:sp>
      </p:grpSp>
      <p:cxnSp>
        <p:nvCxnSpPr>
          <p:cNvPr id="216" name="Straight Connector 215">
            <a:extLst>
              <a:ext uri="{FF2B5EF4-FFF2-40B4-BE49-F238E27FC236}">
                <a16:creationId xmlns:a16="http://schemas.microsoft.com/office/drawing/2014/main" id="{7A92E491-A7B8-4306-888E-094959591BE4}"/>
              </a:ext>
            </a:extLst>
          </p:cNvPr>
          <p:cNvCxnSpPr>
            <a:cxnSpLocks/>
            <a:stCxn id="213" idx="2"/>
            <a:endCxn id="105" idx="3"/>
          </p:cNvCxnSpPr>
          <p:nvPr/>
        </p:nvCxnSpPr>
        <p:spPr>
          <a:xfrm flipH="1">
            <a:off x="10816834" y="10220444"/>
            <a:ext cx="3663884" cy="1176507"/>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grpSp>
        <p:nvGrpSpPr>
          <p:cNvPr id="26" name="Group 25">
            <a:extLst>
              <a:ext uri="{FF2B5EF4-FFF2-40B4-BE49-F238E27FC236}">
                <a16:creationId xmlns:a16="http://schemas.microsoft.com/office/drawing/2014/main" id="{7AD4BDEE-F290-4FD3-A5C5-1420CF4852D0}"/>
              </a:ext>
            </a:extLst>
          </p:cNvPr>
          <p:cNvGrpSpPr/>
          <p:nvPr/>
        </p:nvGrpSpPr>
        <p:grpSpPr>
          <a:xfrm>
            <a:off x="1904802" y="9345259"/>
            <a:ext cx="1373226" cy="1529268"/>
            <a:chOff x="990402" y="9345259"/>
            <a:chExt cx="1373226" cy="1529268"/>
          </a:xfrm>
        </p:grpSpPr>
        <p:sp>
          <p:nvSpPr>
            <p:cNvPr id="87" name="Rectangle: Rounded Corners 86">
              <a:extLst>
                <a:ext uri="{FF2B5EF4-FFF2-40B4-BE49-F238E27FC236}">
                  <a16:creationId xmlns:a16="http://schemas.microsoft.com/office/drawing/2014/main" id="{31DAE76B-46F7-441F-8AF1-6356F9C96F27}"/>
                </a:ext>
              </a:extLst>
            </p:cNvPr>
            <p:cNvSpPr/>
            <p:nvPr/>
          </p:nvSpPr>
          <p:spPr>
            <a:xfrm>
              <a:off x="990402" y="9345259"/>
              <a:ext cx="1373226" cy="15292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p>
            <a:p>
              <a:r>
                <a:rPr lang="en-US" sz="1200" dirty="0">
                  <a:solidFill>
                    <a:schemeClr val="accent1">
                      <a:lumMod val="75000"/>
                    </a:schemeClr>
                  </a:solidFill>
                </a:rPr>
                <a:t>city</a:t>
              </a:r>
            </a:p>
            <a:p>
              <a:r>
                <a:rPr lang="en-US" sz="1200" dirty="0">
                  <a:solidFill>
                    <a:schemeClr val="accent1">
                      <a:lumMod val="75000"/>
                    </a:schemeClr>
                  </a:solidFill>
                </a:rPr>
                <a:t>state</a:t>
              </a:r>
            </a:p>
            <a:p>
              <a:r>
                <a:rPr lang="en-US" sz="1200" dirty="0">
                  <a:solidFill>
                    <a:schemeClr val="accent1">
                      <a:lumMod val="75000"/>
                    </a:schemeClr>
                  </a:solidFill>
                </a:rPr>
                <a:t>zip</a:t>
              </a:r>
            </a:p>
            <a:p>
              <a:r>
                <a:rPr lang="en-US" sz="1200" dirty="0">
                  <a:solidFill>
                    <a:schemeClr val="accent1">
                      <a:lumMod val="75000"/>
                    </a:schemeClr>
                  </a:solidFill>
                </a:rPr>
                <a:t>country</a:t>
              </a:r>
            </a:p>
          </p:txBody>
        </p:sp>
        <p:sp>
          <p:nvSpPr>
            <p:cNvPr id="88" name="Rectangle: Rounded Corners 87">
              <a:extLst>
                <a:ext uri="{FF2B5EF4-FFF2-40B4-BE49-F238E27FC236}">
                  <a16:creationId xmlns:a16="http://schemas.microsoft.com/office/drawing/2014/main" id="{578B0232-FAD7-4917-9DBB-71716A4C9975}"/>
                </a:ext>
              </a:extLst>
            </p:cNvPr>
            <p:cNvSpPr/>
            <p:nvPr/>
          </p:nvSpPr>
          <p:spPr>
            <a:xfrm>
              <a:off x="990402" y="9345259"/>
              <a:ext cx="1373226" cy="420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Addresses</a:t>
              </a:r>
            </a:p>
          </p:txBody>
        </p:sp>
      </p:grpSp>
      <p:cxnSp>
        <p:nvCxnSpPr>
          <p:cNvPr id="98" name="Straight Connector 97">
            <a:extLst>
              <a:ext uri="{FF2B5EF4-FFF2-40B4-BE49-F238E27FC236}">
                <a16:creationId xmlns:a16="http://schemas.microsoft.com/office/drawing/2014/main" id="{965B1282-7E4B-46A6-97CF-F0700465616A}"/>
              </a:ext>
            </a:extLst>
          </p:cNvPr>
          <p:cNvCxnSpPr>
            <a:cxnSpLocks/>
            <a:stCxn id="87" idx="2"/>
            <a:endCxn id="18" idx="1"/>
          </p:cNvCxnSpPr>
          <p:nvPr/>
        </p:nvCxnSpPr>
        <p:spPr>
          <a:xfrm>
            <a:off x="2591415" y="10874527"/>
            <a:ext cx="1378866" cy="1193552"/>
          </a:xfrm>
          <a:prstGeom prst="line">
            <a:avLst/>
          </a:prstGeom>
          <a:ln>
            <a:solidFill>
              <a:schemeClr val="accent1"/>
            </a:solidFill>
            <a:tailEnd type="none" w="lg" len="lg"/>
          </a:ln>
        </p:spPr>
        <p:style>
          <a:lnRef idx="3">
            <a:schemeClr val="dk1"/>
          </a:lnRef>
          <a:fillRef idx="0">
            <a:schemeClr val="dk1"/>
          </a:fillRef>
          <a:effectRef idx="2">
            <a:schemeClr val="dk1"/>
          </a:effectRef>
          <a:fontRef idx="minor">
            <a:schemeClr val="tx1"/>
          </a:fontRef>
        </p:style>
      </p:cxnSp>
      <p:cxnSp>
        <p:nvCxnSpPr>
          <p:cNvPr id="101" name="Straight Connector 100">
            <a:extLst>
              <a:ext uri="{FF2B5EF4-FFF2-40B4-BE49-F238E27FC236}">
                <a16:creationId xmlns:a16="http://schemas.microsoft.com/office/drawing/2014/main" id="{D724C727-B7BE-40C3-9BCF-39E0DC722991}"/>
              </a:ext>
            </a:extLst>
          </p:cNvPr>
          <p:cNvCxnSpPr>
            <a:cxnSpLocks/>
            <a:stCxn id="20" idx="2"/>
            <a:endCxn id="88" idx="0"/>
          </p:cNvCxnSpPr>
          <p:nvPr/>
        </p:nvCxnSpPr>
        <p:spPr>
          <a:xfrm flipH="1">
            <a:off x="2591415" y="5938703"/>
            <a:ext cx="983510" cy="3406557"/>
          </a:xfrm>
          <a:prstGeom prst="line">
            <a:avLst/>
          </a:prstGeom>
          <a:ln>
            <a:solidFill>
              <a:schemeClr val="accent1"/>
            </a:solidFill>
            <a:tailEnd type="none" w="lg" len="lg"/>
          </a:ln>
        </p:spPr>
        <p:style>
          <a:lnRef idx="3">
            <a:schemeClr val="dk1"/>
          </a:lnRef>
          <a:fillRef idx="0">
            <a:schemeClr val="dk1"/>
          </a:fillRef>
          <a:effectRef idx="2">
            <a:schemeClr val="dk1"/>
          </a:effectRef>
          <a:fontRef idx="minor">
            <a:schemeClr val="tx1"/>
          </a:fontRef>
        </p:style>
      </p:cxnSp>
      <p:grpSp>
        <p:nvGrpSpPr>
          <p:cNvPr id="104" name="Group 103">
            <a:extLst>
              <a:ext uri="{FF2B5EF4-FFF2-40B4-BE49-F238E27FC236}">
                <a16:creationId xmlns:a16="http://schemas.microsoft.com/office/drawing/2014/main" id="{5154D56B-0653-44E6-A80B-CE3FD08F6E5C}"/>
              </a:ext>
            </a:extLst>
          </p:cNvPr>
          <p:cNvGrpSpPr/>
          <p:nvPr/>
        </p:nvGrpSpPr>
        <p:grpSpPr>
          <a:xfrm>
            <a:off x="9443608" y="10833607"/>
            <a:ext cx="1373226" cy="1126687"/>
            <a:chOff x="6222886" y="6184225"/>
            <a:chExt cx="1373226" cy="1126687"/>
          </a:xfrm>
        </p:grpSpPr>
        <p:sp>
          <p:nvSpPr>
            <p:cNvPr id="105" name="Rectangle: Rounded Corners 104">
              <a:extLst>
                <a:ext uri="{FF2B5EF4-FFF2-40B4-BE49-F238E27FC236}">
                  <a16:creationId xmlns:a16="http://schemas.microsoft.com/office/drawing/2014/main" id="{B489F546-B453-4B9D-9BE8-A44BA91AB4D2}"/>
                </a:ext>
              </a:extLst>
            </p:cNvPr>
            <p:cNvSpPr/>
            <p:nvPr/>
          </p:nvSpPr>
          <p:spPr>
            <a:xfrm>
              <a:off x="6222886" y="6184225"/>
              <a:ext cx="1373226" cy="1126687"/>
            </a:xfrm>
            <a:prstGeom prst="roundRect">
              <a:avLst/>
            </a:prstGeom>
            <a:no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rgbClr val="5B9BD5"/>
                  </a:solidFill>
                </a:rPr>
                <a:t>id</a:t>
              </a:r>
            </a:p>
            <a:p>
              <a:r>
                <a:rPr lang="en-US" sz="1200" dirty="0">
                  <a:solidFill>
                    <a:srgbClr val="5B9BD5"/>
                  </a:solidFill>
                </a:rPr>
                <a:t>partId</a:t>
              </a:r>
            </a:p>
            <a:p>
              <a:r>
                <a:rPr lang="en-US" sz="1200" dirty="0">
                  <a:solidFill>
                    <a:srgbClr val="5B9BD5"/>
                  </a:solidFill>
                </a:rPr>
                <a:t>jid</a:t>
              </a:r>
            </a:p>
          </p:txBody>
        </p:sp>
        <p:sp>
          <p:nvSpPr>
            <p:cNvPr id="107" name="Rectangle: Rounded Corners 106">
              <a:extLst>
                <a:ext uri="{FF2B5EF4-FFF2-40B4-BE49-F238E27FC236}">
                  <a16:creationId xmlns:a16="http://schemas.microsoft.com/office/drawing/2014/main" id="{C1DD3EB8-29D2-4928-8302-0F38C38A2309}"/>
                </a:ext>
              </a:extLst>
            </p:cNvPr>
            <p:cNvSpPr/>
            <p:nvPr/>
          </p:nvSpPr>
          <p:spPr>
            <a:xfrm>
              <a:off x="6222886" y="6184225"/>
              <a:ext cx="1373226" cy="4204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Parts on Jobs</a:t>
              </a:r>
            </a:p>
          </p:txBody>
        </p:sp>
      </p:grpSp>
      <p:cxnSp>
        <p:nvCxnSpPr>
          <p:cNvPr id="108" name="Straight Connector 107">
            <a:extLst>
              <a:ext uri="{FF2B5EF4-FFF2-40B4-BE49-F238E27FC236}">
                <a16:creationId xmlns:a16="http://schemas.microsoft.com/office/drawing/2014/main" id="{5D252D12-B608-48BF-9A34-AB3307C28880}"/>
              </a:ext>
            </a:extLst>
          </p:cNvPr>
          <p:cNvCxnSpPr>
            <a:cxnSpLocks/>
            <a:stCxn id="4" idx="2"/>
            <a:endCxn id="107" idx="0"/>
          </p:cNvCxnSpPr>
          <p:nvPr/>
        </p:nvCxnSpPr>
        <p:spPr>
          <a:xfrm>
            <a:off x="7297467" y="7636538"/>
            <a:ext cx="2832754" cy="3197069"/>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sp>
        <p:nvSpPr>
          <p:cNvPr id="126" name="Rectangle: Rounded Corners 125">
            <a:extLst>
              <a:ext uri="{FF2B5EF4-FFF2-40B4-BE49-F238E27FC236}">
                <a16:creationId xmlns:a16="http://schemas.microsoft.com/office/drawing/2014/main" id="{5BCE1B8D-B0C3-4CDC-8D93-0E7A82518196}"/>
              </a:ext>
            </a:extLst>
          </p:cNvPr>
          <p:cNvSpPr/>
          <p:nvPr/>
        </p:nvSpPr>
        <p:spPr>
          <a:xfrm>
            <a:off x="2919032" y="568032"/>
            <a:ext cx="1373226" cy="9308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p>
          <a:p>
            <a:r>
              <a:rPr lang="en-US" sz="1200" dirty="0">
                <a:solidFill>
                  <a:schemeClr val="accent1">
                    <a:lumMod val="75000"/>
                  </a:schemeClr>
                </a:solidFill>
              </a:rPr>
              <a:t>title</a:t>
            </a:r>
          </a:p>
        </p:txBody>
      </p:sp>
      <p:sp>
        <p:nvSpPr>
          <p:cNvPr id="128" name="Rectangle: Rounded Corners 127">
            <a:extLst>
              <a:ext uri="{FF2B5EF4-FFF2-40B4-BE49-F238E27FC236}">
                <a16:creationId xmlns:a16="http://schemas.microsoft.com/office/drawing/2014/main" id="{D7E02C41-E320-4666-A7E1-CBF67356D31D}"/>
              </a:ext>
            </a:extLst>
          </p:cNvPr>
          <p:cNvSpPr/>
          <p:nvPr/>
        </p:nvSpPr>
        <p:spPr>
          <a:xfrm>
            <a:off x="2919032" y="568032"/>
            <a:ext cx="1373226" cy="4204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Relationships</a:t>
            </a:r>
          </a:p>
        </p:txBody>
      </p:sp>
      <p:cxnSp>
        <p:nvCxnSpPr>
          <p:cNvPr id="129" name="Straight Connector 128">
            <a:extLst>
              <a:ext uri="{FF2B5EF4-FFF2-40B4-BE49-F238E27FC236}">
                <a16:creationId xmlns:a16="http://schemas.microsoft.com/office/drawing/2014/main" id="{774402B4-CC4D-435E-A12D-29356F997546}"/>
              </a:ext>
            </a:extLst>
          </p:cNvPr>
          <p:cNvCxnSpPr>
            <a:cxnSpLocks/>
            <a:stCxn id="96" idx="0"/>
          </p:cNvCxnSpPr>
          <p:nvPr/>
        </p:nvCxnSpPr>
        <p:spPr>
          <a:xfrm flipV="1">
            <a:off x="1808612" y="1020110"/>
            <a:ext cx="1110421" cy="726070"/>
          </a:xfrm>
          <a:prstGeom prst="line">
            <a:avLst/>
          </a:prstGeom>
          <a:ln>
            <a:solidFill>
              <a:schemeClr val="accent1"/>
            </a:solidFill>
            <a:headEnd type="arrow" w="lg" len="lg"/>
            <a:tailEnd type="none" w="lg" len="lg"/>
          </a:ln>
        </p:spPr>
        <p:style>
          <a:lnRef idx="3">
            <a:schemeClr val="dk1"/>
          </a:lnRef>
          <a:fillRef idx="0">
            <a:schemeClr val="dk1"/>
          </a:fillRef>
          <a:effectRef idx="2">
            <a:schemeClr val="dk1"/>
          </a:effectRef>
          <a:fontRef idx="minor">
            <a:schemeClr val="tx1"/>
          </a:fontRef>
        </p:style>
      </p:cxnSp>
      <p:grpSp>
        <p:nvGrpSpPr>
          <p:cNvPr id="17" name="Group 16">
            <a:extLst>
              <a:ext uri="{FF2B5EF4-FFF2-40B4-BE49-F238E27FC236}">
                <a16:creationId xmlns:a16="http://schemas.microsoft.com/office/drawing/2014/main" id="{AC0E9D51-8E6C-4C18-AA4A-C8509D054564}"/>
              </a:ext>
            </a:extLst>
          </p:cNvPr>
          <p:cNvGrpSpPr/>
          <p:nvPr/>
        </p:nvGrpSpPr>
        <p:grpSpPr>
          <a:xfrm>
            <a:off x="3970281" y="11392677"/>
            <a:ext cx="1373226" cy="1350804"/>
            <a:chOff x="3055881" y="11392677"/>
            <a:chExt cx="1373226" cy="1350804"/>
          </a:xfrm>
        </p:grpSpPr>
        <p:sp>
          <p:nvSpPr>
            <p:cNvPr id="18" name="Rectangle: Rounded Corners 17">
              <a:extLst>
                <a:ext uri="{FF2B5EF4-FFF2-40B4-BE49-F238E27FC236}">
                  <a16:creationId xmlns:a16="http://schemas.microsoft.com/office/drawing/2014/main" id="{A29FDDA4-28AC-4B0F-AFD1-EA224F9FB05A}"/>
                </a:ext>
              </a:extLst>
            </p:cNvPr>
            <p:cNvSpPr/>
            <p:nvPr/>
          </p:nvSpPr>
          <p:spPr>
            <a:xfrm>
              <a:off x="3055881" y="11392677"/>
              <a:ext cx="1373226" cy="13508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p>
            <a:p>
              <a:r>
                <a:rPr lang="en-US" sz="1200" dirty="0">
                  <a:solidFill>
                    <a:schemeClr val="accent1">
                      <a:lumMod val="75000"/>
                    </a:schemeClr>
                  </a:solidFill>
                </a:rPr>
                <a:t>name</a:t>
              </a:r>
            </a:p>
            <a:p>
              <a:r>
                <a:rPr lang="en-US" sz="1200" dirty="0">
                  <a:solidFill>
                    <a:schemeClr val="accent1">
                      <a:lumMod val="75000"/>
                    </a:schemeClr>
                  </a:solidFill>
                </a:rPr>
                <a:t>custID</a:t>
              </a:r>
            </a:p>
            <a:p>
              <a:r>
                <a:rPr lang="en-US" sz="1200" dirty="0">
                  <a:solidFill>
                    <a:schemeClr val="accent1">
                      <a:lumMod val="75000"/>
                    </a:schemeClr>
                  </a:solidFill>
                </a:rPr>
                <a:t>shipAddress</a:t>
              </a:r>
            </a:p>
          </p:txBody>
        </p:sp>
        <p:sp>
          <p:nvSpPr>
            <p:cNvPr id="19" name="Rectangle: Rounded Corners 18">
              <a:extLst>
                <a:ext uri="{FF2B5EF4-FFF2-40B4-BE49-F238E27FC236}">
                  <a16:creationId xmlns:a16="http://schemas.microsoft.com/office/drawing/2014/main" id="{F8B12B13-7323-4FEE-98DF-5B0EB9B32BCD}"/>
                </a:ext>
              </a:extLst>
            </p:cNvPr>
            <p:cNvSpPr/>
            <p:nvPr/>
          </p:nvSpPr>
          <p:spPr>
            <a:xfrm>
              <a:off x="3055881" y="11392677"/>
              <a:ext cx="1373226" cy="420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Plants</a:t>
              </a:r>
            </a:p>
          </p:txBody>
        </p:sp>
      </p:grpSp>
      <p:grpSp>
        <p:nvGrpSpPr>
          <p:cNvPr id="67" name="Group 66">
            <a:extLst>
              <a:ext uri="{FF2B5EF4-FFF2-40B4-BE49-F238E27FC236}">
                <a16:creationId xmlns:a16="http://schemas.microsoft.com/office/drawing/2014/main" id="{5781137B-3215-4719-B454-F36BC83F6EC0}"/>
              </a:ext>
            </a:extLst>
          </p:cNvPr>
          <p:cNvGrpSpPr/>
          <p:nvPr/>
        </p:nvGrpSpPr>
        <p:grpSpPr>
          <a:xfrm>
            <a:off x="11082189" y="893827"/>
            <a:ext cx="1373226" cy="1168832"/>
            <a:chOff x="11082189" y="893827"/>
            <a:chExt cx="1373226" cy="1168832"/>
          </a:xfrm>
        </p:grpSpPr>
        <p:sp>
          <p:nvSpPr>
            <p:cNvPr id="111" name="Rectangle: Rounded Corners 110">
              <a:extLst>
                <a:ext uri="{FF2B5EF4-FFF2-40B4-BE49-F238E27FC236}">
                  <a16:creationId xmlns:a16="http://schemas.microsoft.com/office/drawing/2014/main" id="{3E548A06-44CE-4C60-B8C9-B681F4996398}"/>
                </a:ext>
              </a:extLst>
            </p:cNvPr>
            <p:cNvSpPr/>
            <p:nvPr/>
          </p:nvSpPr>
          <p:spPr>
            <a:xfrm>
              <a:off x="11082189" y="893827"/>
              <a:ext cx="1373226" cy="11688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p>
            <a:p>
              <a:r>
                <a:rPr lang="en-US" sz="1200" b="1" dirty="0">
                  <a:solidFill>
                    <a:schemeClr val="accent1">
                      <a:lumMod val="75000"/>
                    </a:schemeClr>
                  </a:solidFill>
                </a:rPr>
                <a:t>tid</a:t>
              </a:r>
              <a:endParaRPr lang="en-US" sz="1200" dirty="0">
                <a:solidFill>
                  <a:schemeClr val="accent1">
                    <a:lumMod val="75000"/>
                  </a:schemeClr>
                </a:solidFill>
              </a:endParaRPr>
            </a:p>
            <a:p>
              <a:r>
                <a:rPr lang="en-US" sz="1200" dirty="0">
                  <a:solidFill>
                    <a:schemeClr val="accent1">
                      <a:lumMod val="75000"/>
                    </a:schemeClr>
                  </a:solidFill>
                </a:rPr>
                <a:t>text</a:t>
              </a:r>
            </a:p>
          </p:txBody>
        </p:sp>
        <p:sp>
          <p:nvSpPr>
            <p:cNvPr id="113" name="Rectangle: Rounded Corners 112">
              <a:extLst>
                <a:ext uri="{FF2B5EF4-FFF2-40B4-BE49-F238E27FC236}">
                  <a16:creationId xmlns:a16="http://schemas.microsoft.com/office/drawing/2014/main" id="{FA970A5F-9916-4D04-AAB5-DBF49CDFF50A}"/>
                </a:ext>
              </a:extLst>
            </p:cNvPr>
            <p:cNvSpPr/>
            <p:nvPr/>
          </p:nvSpPr>
          <p:spPr>
            <a:xfrm>
              <a:off x="11082189" y="893827"/>
              <a:ext cx="1373226" cy="420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Task Notes</a:t>
              </a:r>
            </a:p>
          </p:txBody>
        </p:sp>
      </p:grpSp>
      <p:grpSp>
        <p:nvGrpSpPr>
          <p:cNvPr id="115" name="Group 114">
            <a:extLst>
              <a:ext uri="{FF2B5EF4-FFF2-40B4-BE49-F238E27FC236}">
                <a16:creationId xmlns:a16="http://schemas.microsoft.com/office/drawing/2014/main" id="{DB22B81D-8A2A-47F4-97F8-551843DE42ED}"/>
              </a:ext>
            </a:extLst>
          </p:cNvPr>
          <p:cNvGrpSpPr/>
          <p:nvPr/>
        </p:nvGrpSpPr>
        <p:grpSpPr>
          <a:xfrm>
            <a:off x="5580935" y="3091461"/>
            <a:ext cx="1373226" cy="1168832"/>
            <a:chOff x="11082189" y="893827"/>
            <a:chExt cx="1373226" cy="1168832"/>
          </a:xfrm>
        </p:grpSpPr>
        <p:sp>
          <p:nvSpPr>
            <p:cNvPr id="116" name="Rectangle: Rounded Corners 115">
              <a:extLst>
                <a:ext uri="{FF2B5EF4-FFF2-40B4-BE49-F238E27FC236}">
                  <a16:creationId xmlns:a16="http://schemas.microsoft.com/office/drawing/2014/main" id="{A4DF4ED2-BC86-401C-B3E1-FD33E5F7CD6D}"/>
                </a:ext>
              </a:extLst>
            </p:cNvPr>
            <p:cNvSpPr/>
            <p:nvPr/>
          </p:nvSpPr>
          <p:spPr>
            <a:xfrm>
              <a:off x="11082189" y="893827"/>
              <a:ext cx="1373226" cy="11688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p>
            <a:p>
              <a:r>
                <a:rPr lang="en-US" sz="1200" b="1" dirty="0">
                  <a:solidFill>
                    <a:schemeClr val="accent1">
                      <a:lumMod val="75000"/>
                    </a:schemeClr>
                  </a:solidFill>
                </a:rPr>
                <a:t>jid</a:t>
              </a:r>
              <a:endParaRPr lang="en-US" sz="1200" dirty="0">
                <a:solidFill>
                  <a:schemeClr val="accent1">
                    <a:lumMod val="75000"/>
                  </a:schemeClr>
                </a:solidFill>
              </a:endParaRPr>
            </a:p>
            <a:p>
              <a:r>
                <a:rPr lang="en-US" sz="1200" dirty="0">
                  <a:solidFill>
                    <a:schemeClr val="accent1">
                      <a:lumMod val="75000"/>
                    </a:schemeClr>
                  </a:solidFill>
                </a:rPr>
                <a:t>text</a:t>
              </a:r>
            </a:p>
          </p:txBody>
        </p:sp>
        <p:sp>
          <p:nvSpPr>
            <p:cNvPr id="117" name="Rectangle: Rounded Corners 116">
              <a:extLst>
                <a:ext uri="{FF2B5EF4-FFF2-40B4-BE49-F238E27FC236}">
                  <a16:creationId xmlns:a16="http://schemas.microsoft.com/office/drawing/2014/main" id="{1F826D0E-107C-485F-BD42-78DF152DF524}"/>
                </a:ext>
              </a:extLst>
            </p:cNvPr>
            <p:cNvSpPr/>
            <p:nvPr/>
          </p:nvSpPr>
          <p:spPr>
            <a:xfrm>
              <a:off x="11082189" y="893827"/>
              <a:ext cx="1373226" cy="420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Job Notes</a:t>
              </a:r>
            </a:p>
          </p:txBody>
        </p:sp>
      </p:grpSp>
      <p:cxnSp>
        <p:nvCxnSpPr>
          <p:cNvPr id="119" name="Straight Connector 118">
            <a:extLst>
              <a:ext uri="{FF2B5EF4-FFF2-40B4-BE49-F238E27FC236}">
                <a16:creationId xmlns:a16="http://schemas.microsoft.com/office/drawing/2014/main" id="{63BD160B-6967-4EAD-8C4B-78FC5604F6F3}"/>
              </a:ext>
            </a:extLst>
          </p:cNvPr>
          <p:cNvCxnSpPr>
            <a:cxnSpLocks/>
            <a:stCxn id="8" idx="3"/>
            <a:endCxn id="111" idx="1"/>
          </p:cNvCxnSpPr>
          <p:nvPr/>
        </p:nvCxnSpPr>
        <p:spPr>
          <a:xfrm flipV="1">
            <a:off x="10219748" y="1478243"/>
            <a:ext cx="862441" cy="616232"/>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cxnSp>
        <p:nvCxnSpPr>
          <p:cNvPr id="120" name="Straight Connector 119">
            <a:extLst>
              <a:ext uri="{FF2B5EF4-FFF2-40B4-BE49-F238E27FC236}">
                <a16:creationId xmlns:a16="http://schemas.microsoft.com/office/drawing/2014/main" id="{BCFB3D1D-FC2E-4B0E-B5A2-9EBC0A7F83D0}"/>
              </a:ext>
            </a:extLst>
          </p:cNvPr>
          <p:cNvCxnSpPr>
            <a:cxnSpLocks/>
            <a:endCxn id="116" idx="2"/>
          </p:cNvCxnSpPr>
          <p:nvPr/>
        </p:nvCxnSpPr>
        <p:spPr>
          <a:xfrm flipH="1" flipV="1">
            <a:off x="6267548" y="4260293"/>
            <a:ext cx="1110582" cy="268760"/>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grpSp>
        <p:nvGrpSpPr>
          <p:cNvPr id="2" name="Group 1">
            <a:extLst>
              <a:ext uri="{FF2B5EF4-FFF2-40B4-BE49-F238E27FC236}">
                <a16:creationId xmlns:a16="http://schemas.microsoft.com/office/drawing/2014/main" id="{514CF235-D407-42AA-B2EC-30135771EEA2}"/>
              </a:ext>
            </a:extLst>
          </p:cNvPr>
          <p:cNvGrpSpPr/>
          <p:nvPr/>
        </p:nvGrpSpPr>
        <p:grpSpPr>
          <a:xfrm>
            <a:off x="12455415" y="12258828"/>
            <a:ext cx="1373226" cy="1126689"/>
            <a:chOff x="11762556" y="11424641"/>
            <a:chExt cx="1373226" cy="1126689"/>
          </a:xfrm>
        </p:grpSpPr>
        <p:sp>
          <p:nvSpPr>
            <p:cNvPr id="91" name="Rectangle: Rounded Corners 90">
              <a:extLst>
                <a:ext uri="{FF2B5EF4-FFF2-40B4-BE49-F238E27FC236}">
                  <a16:creationId xmlns:a16="http://schemas.microsoft.com/office/drawing/2014/main" id="{2F823ACA-5DFC-4003-950F-E3333F45D7A8}"/>
                </a:ext>
              </a:extLst>
            </p:cNvPr>
            <p:cNvSpPr/>
            <p:nvPr/>
          </p:nvSpPr>
          <p:spPr>
            <a:xfrm>
              <a:off x="11762556" y="11424642"/>
              <a:ext cx="1373226" cy="11266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p>
            <a:p>
              <a:r>
                <a:rPr lang="en-US" sz="1200" dirty="0">
                  <a:solidFill>
                    <a:schemeClr val="accent1">
                      <a:lumMod val="75000"/>
                    </a:schemeClr>
                  </a:solidFill>
                </a:rPr>
                <a:t>partId</a:t>
              </a:r>
            </a:p>
            <a:p>
              <a:r>
                <a:rPr lang="en-US" sz="1200" dirty="0">
                  <a:solidFill>
                    <a:schemeClr val="accent1">
                      <a:lumMod val="75000"/>
                    </a:schemeClr>
                  </a:solidFill>
                </a:rPr>
                <a:t>alias</a:t>
              </a:r>
            </a:p>
          </p:txBody>
        </p:sp>
        <p:sp>
          <p:nvSpPr>
            <p:cNvPr id="92" name="Rectangle: Rounded Corners 91">
              <a:extLst>
                <a:ext uri="{FF2B5EF4-FFF2-40B4-BE49-F238E27FC236}">
                  <a16:creationId xmlns:a16="http://schemas.microsoft.com/office/drawing/2014/main" id="{EDC08078-636D-4156-828A-6BE61B82301B}"/>
                </a:ext>
              </a:extLst>
            </p:cNvPr>
            <p:cNvSpPr/>
            <p:nvPr/>
          </p:nvSpPr>
          <p:spPr>
            <a:xfrm>
              <a:off x="11762556" y="11424641"/>
              <a:ext cx="1373226" cy="420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Part_Aliases</a:t>
              </a:r>
            </a:p>
          </p:txBody>
        </p:sp>
      </p:grpSp>
      <p:cxnSp>
        <p:nvCxnSpPr>
          <p:cNvPr id="93" name="Straight Connector 92">
            <a:extLst>
              <a:ext uri="{FF2B5EF4-FFF2-40B4-BE49-F238E27FC236}">
                <a16:creationId xmlns:a16="http://schemas.microsoft.com/office/drawing/2014/main" id="{BB8662DC-CE2D-44D2-ACDC-290FCF69247F}"/>
              </a:ext>
            </a:extLst>
          </p:cNvPr>
          <p:cNvCxnSpPr>
            <a:cxnSpLocks/>
            <a:stCxn id="213" idx="2"/>
            <a:endCxn id="92" idx="0"/>
          </p:cNvCxnSpPr>
          <p:nvPr/>
        </p:nvCxnSpPr>
        <p:spPr>
          <a:xfrm flipH="1">
            <a:off x="13142028" y="10220444"/>
            <a:ext cx="1338690" cy="2038384"/>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grpSp>
        <p:nvGrpSpPr>
          <p:cNvPr id="7" name="Group 6">
            <a:extLst>
              <a:ext uri="{FF2B5EF4-FFF2-40B4-BE49-F238E27FC236}">
                <a16:creationId xmlns:a16="http://schemas.microsoft.com/office/drawing/2014/main" id="{86F49829-AE7B-44CD-9E7F-CDDD332A40CB}"/>
              </a:ext>
            </a:extLst>
          </p:cNvPr>
          <p:cNvGrpSpPr/>
          <p:nvPr/>
        </p:nvGrpSpPr>
        <p:grpSpPr>
          <a:xfrm>
            <a:off x="13852021" y="11114397"/>
            <a:ext cx="1373226" cy="976999"/>
            <a:chOff x="13518711" y="6916049"/>
            <a:chExt cx="1373226" cy="976999"/>
          </a:xfrm>
        </p:grpSpPr>
        <p:sp>
          <p:nvSpPr>
            <p:cNvPr id="102" name="Rectangle: Rounded Corners 101">
              <a:extLst>
                <a:ext uri="{FF2B5EF4-FFF2-40B4-BE49-F238E27FC236}">
                  <a16:creationId xmlns:a16="http://schemas.microsoft.com/office/drawing/2014/main" id="{313B0992-B048-41F8-B7FD-62222D19CA97}"/>
                </a:ext>
              </a:extLst>
            </p:cNvPr>
            <p:cNvSpPr/>
            <p:nvPr/>
          </p:nvSpPr>
          <p:spPr>
            <a:xfrm>
              <a:off x="13518711" y="6916050"/>
              <a:ext cx="1373226" cy="9769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p>
            <a:p>
              <a:r>
                <a:rPr lang="en-US" sz="1200" dirty="0">
                  <a:solidFill>
                    <a:schemeClr val="accent1">
                      <a:lumMod val="75000"/>
                    </a:schemeClr>
                  </a:solidFill>
                </a:rPr>
                <a:t>name</a:t>
              </a:r>
            </a:p>
          </p:txBody>
        </p:sp>
        <p:sp>
          <p:nvSpPr>
            <p:cNvPr id="110" name="Rectangle: Rounded Corners 109">
              <a:extLst>
                <a:ext uri="{FF2B5EF4-FFF2-40B4-BE49-F238E27FC236}">
                  <a16:creationId xmlns:a16="http://schemas.microsoft.com/office/drawing/2014/main" id="{581F3252-48E0-4F97-8221-18B08AC44162}"/>
                </a:ext>
              </a:extLst>
            </p:cNvPr>
            <p:cNvSpPr/>
            <p:nvPr/>
          </p:nvSpPr>
          <p:spPr>
            <a:xfrm>
              <a:off x="13518711" y="6916049"/>
              <a:ext cx="1373226" cy="420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Vendor</a:t>
              </a:r>
            </a:p>
          </p:txBody>
        </p:sp>
      </p:grpSp>
      <p:cxnSp>
        <p:nvCxnSpPr>
          <p:cNvPr id="122" name="Straight Connector 121">
            <a:extLst>
              <a:ext uri="{FF2B5EF4-FFF2-40B4-BE49-F238E27FC236}">
                <a16:creationId xmlns:a16="http://schemas.microsoft.com/office/drawing/2014/main" id="{5F80A2A9-7658-4482-B549-3D13AFCE99FB}"/>
              </a:ext>
            </a:extLst>
          </p:cNvPr>
          <p:cNvCxnSpPr>
            <a:cxnSpLocks/>
            <a:stCxn id="110" idx="0"/>
            <a:endCxn id="213" idx="2"/>
          </p:cNvCxnSpPr>
          <p:nvPr/>
        </p:nvCxnSpPr>
        <p:spPr>
          <a:xfrm flipH="1" flipV="1">
            <a:off x="14480718" y="10220444"/>
            <a:ext cx="57916" cy="893953"/>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grpSp>
        <p:nvGrpSpPr>
          <p:cNvPr id="10" name="Group 9">
            <a:extLst>
              <a:ext uri="{FF2B5EF4-FFF2-40B4-BE49-F238E27FC236}">
                <a16:creationId xmlns:a16="http://schemas.microsoft.com/office/drawing/2014/main" id="{7F141DB6-62A5-4B8B-A9E7-DEA68A5D03A3}"/>
              </a:ext>
            </a:extLst>
          </p:cNvPr>
          <p:cNvGrpSpPr/>
          <p:nvPr/>
        </p:nvGrpSpPr>
        <p:grpSpPr>
          <a:xfrm>
            <a:off x="10738883" y="12063812"/>
            <a:ext cx="1373226" cy="1126689"/>
            <a:chOff x="10738883" y="12063812"/>
            <a:chExt cx="1373226" cy="1126689"/>
          </a:xfrm>
        </p:grpSpPr>
        <p:sp>
          <p:nvSpPr>
            <p:cNvPr id="123" name="Rectangle: Rounded Corners 122">
              <a:extLst>
                <a:ext uri="{FF2B5EF4-FFF2-40B4-BE49-F238E27FC236}">
                  <a16:creationId xmlns:a16="http://schemas.microsoft.com/office/drawing/2014/main" id="{B783B05B-971B-46F7-8D8C-C1ABBB5602FC}"/>
                </a:ext>
              </a:extLst>
            </p:cNvPr>
            <p:cNvSpPr/>
            <p:nvPr/>
          </p:nvSpPr>
          <p:spPr>
            <a:xfrm>
              <a:off x="10738883" y="12063813"/>
              <a:ext cx="1373226" cy="11266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p>
            <a:p>
              <a:r>
                <a:rPr lang="en-US" sz="1200" dirty="0">
                  <a:solidFill>
                    <a:schemeClr val="accent1">
                      <a:lumMod val="75000"/>
                    </a:schemeClr>
                  </a:solidFill>
                </a:rPr>
                <a:t>letter</a:t>
              </a:r>
            </a:p>
            <a:p>
              <a:r>
                <a:rPr lang="en-US" sz="1200" dirty="0">
                  <a:solidFill>
                    <a:schemeClr val="accent1">
                      <a:lumMod val="75000"/>
                    </a:schemeClr>
                  </a:solidFill>
                </a:rPr>
                <a:t>category</a:t>
              </a:r>
            </a:p>
          </p:txBody>
        </p:sp>
        <p:sp>
          <p:nvSpPr>
            <p:cNvPr id="125" name="Rectangle: Rounded Corners 124">
              <a:extLst>
                <a:ext uri="{FF2B5EF4-FFF2-40B4-BE49-F238E27FC236}">
                  <a16:creationId xmlns:a16="http://schemas.microsoft.com/office/drawing/2014/main" id="{9027C89A-F2E8-45BE-9D72-2326FAB628D1}"/>
                </a:ext>
              </a:extLst>
            </p:cNvPr>
            <p:cNvSpPr/>
            <p:nvPr/>
          </p:nvSpPr>
          <p:spPr>
            <a:xfrm>
              <a:off x="10738883" y="12063812"/>
              <a:ext cx="1373226" cy="420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err="1"/>
                <a:t>Part_Categories</a:t>
              </a:r>
              <a:endParaRPr lang="en-US" sz="1200" dirty="0"/>
            </a:p>
          </p:txBody>
        </p:sp>
      </p:grpSp>
      <p:cxnSp>
        <p:nvCxnSpPr>
          <p:cNvPr id="131" name="Straight Connector 130">
            <a:extLst>
              <a:ext uri="{FF2B5EF4-FFF2-40B4-BE49-F238E27FC236}">
                <a16:creationId xmlns:a16="http://schemas.microsoft.com/office/drawing/2014/main" id="{76E1A233-8C5D-4D49-94A9-493C1FB12A1F}"/>
              </a:ext>
            </a:extLst>
          </p:cNvPr>
          <p:cNvCxnSpPr>
            <a:cxnSpLocks/>
            <a:stCxn id="125" idx="0"/>
            <a:endCxn id="213" idx="2"/>
          </p:cNvCxnSpPr>
          <p:nvPr/>
        </p:nvCxnSpPr>
        <p:spPr>
          <a:xfrm flipV="1">
            <a:off x="11425496" y="10220444"/>
            <a:ext cx="3055222" cy="1843368"/>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08404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4077059168"/>
              </p:ext>
            </p:extLst>
          </p:nvPr>
        </p:nvGraphicFramePr>
        <p:xfrm>
          <a:off x="1388226" y="1165850"/>
          <a:ext cx="12768349" cy="885444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4212076426"/>
                    </a:ext>
                  </a:extLst>
                </a:gridCol>
                <a:gridCol w="1280160">
                  <a:extLst>
                    <a:ext uri="{9D8B030D-6E8A-4147-A177-3AD203B41FA5}">
                      <a16:colId xmlns:a16="http://schemas.microsoft.com/office/drawing/2014/main" val="3194676290"/>
                    </a:ext>
                  </a:extLst>
                </a:gridCol>
                <a:gridCol w="2061556">
                  <a:extLst>
                    <a:ext uri="{9D8B030D-6E8A-4147-A177-3AD203B41FA5}">
                      <a16:colId xmlns:a16="http://schemas.microsoft.com/office/drawing/2014/main" val="1043220631"/>
                    </a:ext>
                  </a:extLst>
                </a:gridCol>
                <a:gridCol w="2310938">
                  <a:extLst>
                    <a:ext uri="{9D8B030D-6E8A-4147-A177-3AD203B41FA5}">
                      <a16:colId xmlns:a16="http://schemas.microsoft.com/office/drawing/2014/main" val="2850652227"/>
                    </a:ext>
                  </a:extLst>
                </a:gridCol>
                <a:gridCol w="4921135">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r>
                        <a:rPr lang="en-US" sz="2800" kern="1200" dirty="0">
                          <a:solidFill>
                            <a:schemeClr val="accent1">
                              <a:lumMod val="75000"/>
                            </a:schemeClr>
                          </a:solidFill>
                          <a:latin typeface="+mn-lt"/>
                          <a:ea typeface="+mn-ea"/>
                          <a:cs typeface="+mn-cs"/>
                        </a:rPr>
                        <a:t>tid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052542108"/>
                  </a:ext>
                </a:extLst>
              </a:tr>
              <a:tr h="370840">
                <a:tc>
                  <a:txBody>
                    <a:bodyPr/>
                    <a:lstStyle/>
                    <a:p>
                      <a:r>
                        <a:rPr lang="en-US" sz="2800" kern="1200" dirty="0">
                          <a:solidFill>
                            <a:schemeClr val="accent1">
                              <a:lumMod val="75000"/>
                            </a:schemeClr>
                          </a:solidFill>
                          <a:latin typeface="+mn-lt"/>
                          <a:ea typeface="+mn-ea"/>
                          <a:cs typeface="+mn-cs"/>
                        </a:rPr>
                        <a:t>jid</a:t>
                      </a:r>
                    </a:p>
                  </a:txBody>
                  <a:tcPr/>
                </a:tc>
                <a:tc>
                  <a:txBody>
                    <a:bodyPr/>
                    <a:lstStyle/>
                    <a:p>
                      <a:r>
                        <a:rPr lang="en-US" dirty="0"/>
                        <a:t>INT</a:t>
                      </a:r>
                    </a:p>
                  </a:txBody>
                  <a:tcPr/>
                </a:tc>
                <a:tc>
                  <a:txBody>
                    <a:bodyPr/>
                    <a:lstStyle/>
                    <a:p>
                      <a:endParaRPr lang="en-US" dirty="0"/>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KEY(jid) REFERENCES jobs(id)</a:t>
                      </a:r>
                    </a:p>
                  </a:txBody>
                  <a:tcPr/>
                </a:tc>
                <a:extLst>
                  <a:ext uri="{0D108BD9-81ED-4DB2-BD59-A6C34878D82A}">
                    <a16:rowId xmlns:a16="http://schemas.microsoft.com/office/drawing/2014/main" val="3170761660"/>
                  </a:ext>
                </a:extLst>
              </a:tr>
              <a:tr h="206334">
                <a:tc>
                  <a:txBody>
                    <a:bodyPr/>
                    <a:lstStyle/>
                    <a:p>
                      <a:r>
                        <a:rPr lang="en-US" sz="2800" kern="1200" dirty="0">
                          <a:solidFill>
                            <a:schemeClr val="accent1">
                              <a:lumMod val="75000"/>
                            </a:schemeClr>
                          </a:solidFill>
                          <a:latin typeface="+mn-lt"/>
                          <a:ea typeface="+mn-ea"/>
                          <a:cs typeface="+mn-cs"/>
                        </a:rPr>
                        <a:t>openDate</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5353269"/>
                  </a:ext>
                </a:extLst>
              </a:tr>
              <a:tr h="370840">
                <a:tc>
                  <a:txBody>
                    <a:bodyPr/>
                    <a:lstStyle/>
                    <a:p>
                      <a:r>
                        <a:rPr lang="en-US" sz="2800" kern="1200" dirty="0">
                          <a:solidFill>
                            <a:schemeClr val="accent1">
                              <a:lumMod val="75000"/>
                            </a:schemeClr>
                          </a:solidFill>
                          <a:latin typeface="+mn-lt"/>
                          <a:ea typeface="+mn-ea"/>
                          <a:cs typeface="+mn-cs"/>
                        </a:rPr>
                        <a:t>closeDate</a:t>
                      </a:r>
                    </a:p>
                  </a:txBody>
                  <a:tcPr/>
                </a:tc>
                <a:tc>
                  <a:txBody>
                    <a:bodyPr/>
                    <a:lstStyle/>
                    <a:p>
                      <a:r>
                        <a:rPr lang="en-US" dirty="0"/>
                        <a:t>INT</a:t>
                      </a:r>
                    </a:p>
                  </a:txBody>
                  <a:tcPr/>
                </a:tc>
                <a:tc>
                  <a:txBody>
                    <a:bodyPr/>
                    <a:lstStyle/>
                    <a:p>
                      <a:endParaRPr lang="en-US" dirty="0"/>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415565037"/>
                  </a:ext>
                </a:extLst>
              </a:tr>
              <a:tr h="370840">
                <a:tc>
                  <a:txBody>
                    <a:bodyPr/>
                    <a:lstStyle/>
                    <a:p>
                      <a:r>
                        <a:rPr lang="en-US" sz="2800" kern="1200" dirty="0">
                          <a:solidFill>
                            <a:schemeClr val="accent1">
                              <a:lumMod val="75000"/>
                            </a:schemeClr>
                          </a:solidFill>
                          <a:latin typeface="+mn-lt"/>
                          <a:ea typeface="+mn-ea"/>
                          <a:cs typeface="+mn-cs"/>
                        </a:rPr>
                        <a:t>dueDate</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01846611"/>
                  </a:ext>
                </a:extLst>
              </a:tr>
              <a:tr h="370840">
                <a:tc>
                  <a:txBody>
                    <a:bodyPr/>
                    <a:lstStyle/>
                    <a:p>
                      <a:r>
                        <a:rPr lang="en-US" sz="2800" kern="1200" dirty="0">
                          <a:solidFill>
                            <a:schemeClr val="accent1">
                              <a:lumMod val="75000"/>
                            </a:schemeClr>
                          </a:solidFill>
                          <a:latin typeface="+mn-lt"/>
                          <a:ea typeface="+mn-ea"/>
                          <a:cs typeface="+mn-cs"/>
                        </a:rPr>
                        <a:t>description</a:t>
                      </a:r>
                    </a:p>
                    <a:p>
                      <a:endParaRPr lang="en-US" sz="2800" kern="1200" dirty="0">
                        <a:solidFill>
                          <a:schemeClr val="accent1">
                            <a:lumMod val="75000"/>
                          </a:schemeClr>
                        </a:solidFill>
                        <a:latin typeface="+mn-lt"/>
                        <a:ea typeface="+mn-ea"/>
                        <a:cs typeface="+mn-cs"/>
                      </a:endParaRPr>
                    </a:p>
                  </a:txBody>
                  <a:tcPr/>
                </a:tc>
                <a:tc>
                  <a:txBody>
                    <a:bodyPr/>
                    <a:lstStyle/>
                    <a:p>
                      <a:r>
                        <a:rPr lang="en-US" dirty="0"/>
                        <a:t>TEXT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28588975"/>
                  </a:ext>
                </a:extLst>
              </a:tr>
              <a:tr h="223299">
                <a:tc>
                  <a:txBody>
                    <a:bodyPr/>
                    <a:lstStyle/>
                    <a:p>
                      <a:r>
                        <a:rPr lang="en-US" sz="2800" kern="1200" dirty="0">
                          <a:solidFill>
                            <a:schemeClr val="accent1">
                              <a:lumMod val="75000"/>
                            </a:schemeClr>
                          </a:solidFill>
                          <a:latin typeface="+mn-lt"/>
                          <a:ea typeface="+mn-ea"/>
                          <a:cs typeface="+mn-cs"/>
                        </a:rPr>
                        <a:t>owner</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KEY(owner) REFERENCES users(id)</a:t>
                      </a:r>
                    </a:p>
                  </a:txBody>
                  <a:tcPr/>
                </a:tc>
                <a:extLst>
                  <a:ext uri="{0D108BD9-81ED-4DB2-BD59-A6C34878D82A}">
                    <a16:rowId xmlns:a16="http://schemas.microsoft.com/office/drawing/2014/main" val="211786608"/>
                  </a:ext>
                </a:extLst>
              </a:tr>
              <a:tr h="223299">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800" kern="1200" dirty="0">
                          <a:solidFill>
                            <a:schemeClr val="accent1">
                              <a:lumMod val="75000"/>
                            </a:schemeClr>
                          </a:solidFill>
                          <a:latin typeface="+mn-lt"/>
                          <a:ea typeface="+mn-ea"/>
                          <a:cs typeface="+mn-cs"/>
                        </a:rPr>
                        <a:t>revuid</a:t>
                      </a:r>
                    </a:p>
                  </a:txBody>
                  <a:tcPr/>
                </a:tc>
                <a:tc>
                  <a:txBody>
                    <a:bodyPr/>
                    <a:lstStyle/>
                    <a:p>
                      <a:r>
                        <a:rPr lang="en-US" dirty="0"/>
                        <a:t>INT</a:t>
                      </a:r>
                    </a:p>
                  </a:txBody>
                  <a:tcPr/>
                </a:tc>
                <a:tc>
                  <a:txBody>
                    <a:bodyPr/>
                    <a:lstStyle/>
                    <a:p>
                      <a:endParaRPr lang="en-US" dirty="0"/>
                    </a:p>
                  </a:txBody>
                  <a:tcPr/>
                </a:tc>
                <a:tc>
                  <a:txBody>
                    <a:bodyPr/>
                    <a:lstStyle/>
                    <a:p>
                      <a:endParaRPr lang="en-US" dirty="0"/>
                    </a:p>
                  </a:txBody>
                  <a:tcPr/>
                </a:tc>
                <a:tc>
                  <a:txBody>
                    <a:bodyPr/>
                    <a:lstStyle/>
                    <a:p>
                      <a:r>
                        <a:rPr lang="en-US" dirty="0"/>
                        <a:t>FOREIGN KEY(revuid) REFERENCES users(id)</a:t>
                      </a:r>
                    </a:p>
                  </a:txBody>
                  <a:tcPr/>
                </a:tc>
                <a:extLst>
                  <a:ext uri="{0D108BD9-81ED-4DB2-BD59-A6C34878D82A}">
                    <a16:rowId xmlns:a16="http://schemas.microsoft.com/office/drawing/2014/main" val="2757295291"/>
                  </a:ext>
                </a:extLst>
              </a:tr>
              <a:tr h="223299">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800" kern="1200" dirty="0">
                          <a:solidFill>
                            <a:schemeClr val="accent1">
                              <a:lumMod val="75000"/>
                            </a:schemeClr>
                          </a:solidFill>
                          <a:latin typeface="+mn-lt"/>
                          <a:ea typeface="+mn-ea"/>
                          <a:cs typeface="+mn-cs"/>
                        </a:rPr>
                        <a:t>revutc</a:t>
                      </a:r>
                    </a:p>
                  </a:txBody>
                  <a:tcPr/>
                </a:tc>
                <a:tc>
                  <a:txBody>
                    <a:bodyPr/>
                    <a:lstStyle/>
                    <a:p>
                      <a:r>
                        <a:rPr lang="en-US" dirty="0"/>
                        <a:t>INT</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30199636"/>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6587835" y="336922"/>
            <a:ext cx="2369128" cy="830997"/>
          </a:xfrm>
          <a:prstGeom prst="rect">
            <a:avLst/>
          </a:prstGeom>
          <a:noFill/>
        </p:spPr>
        <p:txBody>
          <a:bodyPr wrap="square" rtlCol="0">
            <a:spAutoFit/>
          </a:bodyPr>
          <a:lstStyle/>
          <a:p>
            <a:pPr algn="ctr"/>
            <a:r>
              <a:rPr lang="en-US" sz="4800" dirty="0">
                <a:solidFill>
                  <a:schemeClr val="accent1">
                    <a:lumMod val="75000"/>
                  </a:schemeClr>
                </a:solidFill>
              </a:rPr>
              <a:t>Tasks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52501" y="9809020"/>
            <a:ext cx="10839797" cy="1200329"/>
          </a:xfrm>
          <a:prstGeom prst="rect">
            <a:avLst/>
          </a:prstGeom>
          <a:noFill/>
        </p:spPr>
        <p:txBody>
          <a:bodyPr wrap="square" rtlCol="0">
            <a:spAutoFit/>
          </a:bodyPr>
          <a:lstStyle/>
          <a:p>
            <a:r>
              <a:rPr lang="en-US" dirty="0"/>
              <a:t>CREATE TABLE tasks (id INT AUTO_INCREMENT PRIMARY KEY, tid INT NOT NULL, jid INT, openDate INT NOT NULL, closeDate INT, dueDate INT NOT NULL, description TEXT NOT NULL, owner INT NOT NULL, revuid INT, revutc INT, FOREIGN KEY(jid) REFERENCES jobs(id), FOREIGN KEY(owner) REFERENCES users(id), FOREIGN KEY(revuid) REFERENCES users(id));</a:t>
            </a:r>
          </a:p>
        </p:txBody>
      </p:sp>
    </p:spTree>
    <p:extLst>
      <p:ext uri="{BB962C8B-B14F-4D97-AF65-F5344CB8AC3E}">
        <p14:creationId xmlns:p14="http://schemas.microsoft.com/office/powerpoint/2010/main" val="3080523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3701206287"/>
              </p:ext>
            </p:extLst>
          </p:nvPr>
        </p:nvGraphicFramePr>
        <p:xfrm>
          <a:off x="1388226" y="1165850"/>
          <a:ext cx="12768349" cy="4096512"/>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4212076426"/>
                    </a:ext>
                  </a:extLst>
                </a:gridCol>
                <a:gridCol w="1280160">
                  <a:extLst>
                    <a:ext uri="{9D8B030D-6E8A-4147-A177-3AD203B41FA5}">
                      <a16:colId xmlns:a16="http://schemas.microsoft.com/office/drawing/2014/main" val="3194676290"/>
                    </a:ext>
                  </a:extLst>
                </a:gridCol>
                <a:gridCol w="2061556">
                  <a:extLst>
                    <a:ext uri="{9D8B030D-6E8A-4147-A177-3AD203B41FA5}">
                      <a16:colId xmlns:a16="http://schemas.microsoft.com/office/drawing/2014/main" val="1043220631"/>
                    </a:ext>
                  </a:extLst>
                </a:gridCol>
                <a:gridCol w="2310938">
                  <a:extLst>
                    <a:ext uri="{9D8B030D-6E8A-4147-A177-3AD203B41FA5}">
                      <a16:colId xmlns:a16="http://schemas.microsoft.com/office/drawing/2014/main" val="2850652227"/>
                    </a:ext>
                  </a:extLst>
                </a:gridCol>
                <a:gridCol w="4921135">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r>
                        <a:rPr lang="en-US" sz="2800" kern="1200" dirty="0">
                          <a:solidFill>
                            <a:schemeClr val="accent1">
                              <a:lumMod val="75000"/>
                            </a:schemeClr>
                          </a:solidFill>
                          <a:latin typeface="+mn-lt"/>
                          <a:ea typeface="+mn-ea"/>
                          <a:cs typeface="+mn-cs"/>
                        </a:rPr>
                        <a:t>contactId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KEY(contactId) REFERENCES contacts(id)</a:t>
                      </a:r>
                    </a:p>
                  </a:txBody>
                  <a:tcPr/>
                </a:tc>
                <a:extLst>
                  <a:ext uri="{0D108BD9-81ED-4DB2-BD59-A6C34878D82A}">
                    <a16:rowId xmlns:a16="http://schemas.microsoft.com/office/drawing/2014/main" val="2052542108"/>
                  </a:ext>
                </a:extLst>
              </a:tr>
              <a:tr h="370840">
                <a:tc>
                  <a:txBody>
                    <a:bodyPr/>
                    <a:lstStyle/>
                    <a:p>
                      <a:r>
                        <a:rPr lang="en-US" sz="2800" kern="1200" dirty="0">
                          <a:solidFill>
                            <a:schemeClr val="accent1">
                              <a:lumMod val="75000"/>
                            </a:schemeClr>
                          </a:solidFill>
                          <a:latin typeface="+mn-lt"/>
                          <a:ea typeface="+mn-ea"/>
                          <a:cs typeface="+mn-cs"/>
                        </a:rPr>
                        <a:t>jid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KEY(jid) REFERENCES jobs(id)</a:t>
                      </a:r>
                    </a:p>
                  </a:txBody>
                  <a:tcPr/>
                </a:tc>
                <a:extLst>
                  <a:ext uri="{0D108BD9-81ED-4DB2-BD59-A6C34878D82A}">
                    <a16:rowId xmlns:a16="http://schemas.microsoft.com/office/drawing/2014/main" val="3170761660"/>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5180906" y="386799"/>
            <a:ext cx="5182987" cy="830997"/>
          </a:xfrm>
          <a:prstGeom prst="rect">
            <a:avLst/>
          </a:prstGeom>
          <a:noFill/>
        </p:spPr>
        <p:txBody>
          <a:bodyPr wrap="square" rtlCol="0">
            <a:spAutoFit/>
          </a:bodyPr>
          <a:lstStyle/>
          <a:p>
            <a:pPr algn="ctr"/>
            <a:r>
              <a:rPr lang="en-US" sz="4800" dirty="0">
                <a:solidFill>
                  <a:schemeClr val="accent1">
                    <a:lumMod val="75000"/>
                  </a:schemeClr>
                </a:solidFill>
              </a:rPr>
              <a:t>Engineers_On_Jobs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5"/>
            <a:ext cx="10839797" cy="646331"/>
          </a:xfrm>
          <a:prstGeom prst="rect">
            <a:avLst/>
          </a:prstGeom>
          <a:noFill/>
        </p:spPr>
        <p:txBody>
          <a:bodyPr wrap="square" rtlCol="0">
            <a:spAutoFit/>
          </a:bodyPr>
          <a:lstStyle/>
          <a:p>
            <a:r>
              <a:rPr lang="en-US" dirty="0"/>
              <a:t>CREATE TABLE engineers_on_jobs (id INT AUTO_INCREMENT PRIMARY KEY, contactId INT NOT NULL, jid INT NOT NULL, FOREIGN KEY(contactId) REFERENCES contacts(id), FOREIGN KEY(jid) REFERENCES jobs(id));</a:t>
            </a:r>
          </a:p>
        </p:txBody>
      </p:sp>
    </p:spTree>
    <p:extLst>
      <p:ext uri="{BB962C8B-B14F-4D97-AF65-F5344CB8AC3E}">
        <p14:creationId xmlns:p14="http://schemas.microsoft.com/office/powerpoint/2010/main" val="649510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390649330"/>
              </p:ext>
            </p:extLst>
          </p:nvPr>
        </p:nvGraphicFramePr>
        <p:xfrm>
          <a:off x="1388226" y="1165850"/>
          <a:ext cx="12768349" cy="4096512"/>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4212076426"/>
                    </a:ext>
                  </a:extLst>
                </a:gridCol>
                <a:gridCol w="1280160">
                  <a:extLst>
                    <a:ext uri="{9D8B030D-6E8A-4147-A177-3AD203B41FA5}">
                      <a16:colId xmlns:a16="http://schemas.microsoft.com/office/drawing/2014/main" val="3194676290"/>
                    </a:ext>
                  </a:extLst>
                </a:gridCol>
                <a:gridCol w="2061556">
                  <a:extLst>
                    <a:ext uri="{9D8B030D-6E8A-4147-A177-3AD203B41FA5}">
                      <a16:colId xmlns:a16="http://schemas.microsoft.com/office/drawing/2014/main" val="1043220631"/>
                    </a:ext>
                  </a:extLst>
                </a:gridCol>
                <a:gridCol w="2310938">
                  <a:extLst>
                    <a:ext uri="{9D8B030D-6E8A-4147-A177-3AD203B41FA5}">
                      <a16:colId xmlns:a16="http://schemas.microsoft.com/office/drawing/2014/main" val="2850652227"/>
                    </a:ext>
                  </a:extLst>
                </a:gridCol>
                <a:gridCol w="4921135">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r>
                        <a:rPr lang="en-US" sz="2800" kern="1200" dirty="0">
                          <a:solidFill>
                            <a:schemeClr val="accent1">
                              <a:lumMod val="75000"/>
                            </a:schemeClr>
                          </a:solidFill>
                          <a:latin typeface="+mn-lt"/>
                          <a:ea typeface="+mn-ea"/>
                          <a:cs typeface="+mn-cs"/>
                        </a:rPr>
                        <a:t>uid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KEY(uid) REFERENCES users(id)</a:t>
                      </a:r>
                    </a:p>
                  </a:txBody>
                  <a:tcPr/>
                </a:tc>
                <a:extLst>
                  <a:ext uri="{0D108BD9-81ED-4DB2-BD59-A6C34878D82A}">
                    <a16:rowId xmlns:a16="http://schemas.microsoft.com/office/drawing/2014/main" val="2052542108"/>
                  </a:ext>
                </a:extLst>
              </a:tr>
              <a:tr h="370840">
                <a:tc>
                  <a:txBody>
                    <a:bodyPr/>
                    <a:lstStyle/>
                    <a:p>
                      <a:r>
                        <a:rPr lang="en-US" sz="2800" kern="1200" dirty="0">
                          <a:solidFill>
                            <a:schemeClr val="accent1">
                              <a:lumMod val="75000"/>
                            </a:schemeClr>
                          </a:solidFill>
                          <a:latin typeface="+mn-lt"/>
                          <a:ea typeface="+mn-ea"/>
                          <a:cs typeface="+mn-cs"/>
                        </a:rPr>
                        <a:t>jid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KEY(jid) REFERENCES jobs(id)</a:t>
                      </a:r>
                    </a:p>
                  </a:txBody>
                  <a:tcPr/>
                </a:tc>
                <a:extLst>
                  <a:ext uri="{0D108BD9-81ED-4DB2-BD59-A6C34878D82A}">
                    <a16:rowId xmlns:a16="http://schemas.microsoft.com/office/drawing/2014/main" val="3170761660"/>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5180906" y="453301"/>
            <a:ext cx="5182987" cy="830997"/>
          </a:xfrm>
          <a:prstGeom prst="rect">
            <a:avLst/>
          </a:prstGeom>
          <a:noFill/>
        </p:spPr>
        <p:txBody>
          <a:bodyPr wrap="square" rtlCol="0">
            <a:spAutoFit/>
          </a:bodyPr>
          <a:lstStyle/>
          <a:p>
            <a:pPr algn="ctr"/>
            <a:r>
              <a:rPr lang="en-US" sz="4800" dirty="0">
                <a:solidFill>
                  <a:schemeClr val="accent1">
                    <a:lumMod val="75000"/>
                  </a:schemeClr>
                </a:solidFill>
              </a:rPr>
              <a:t>Designers_On_Jobs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5"/>
            <a:ext cx="10839797" cy="646331"/>
          </a:xfrm>
          <a:prstGeom prst="rect">
            <a:avLst/>
          </a:prstGeom>
          <a:noFill/>
        </p:spPr>
        <p:txBody>
          <a:bodyPr wrap="square" rtlCol="0">
            <a:spAutoFit/>
          </a:bodyPr>
          <a:lstStyle/>
          <a:p>
            <a:r>
              <a:rPr lang="en-US" dirty="0"/>
              <a:t>CREATE TABLE designers_on_jobs (id INT AUTO_INCREMENT PRIMARY KEY, uid INT NOT NULL, jid INT NOT NULL, FOREIGN KEY(uid) REFERENCES users(id), FOREIGN KEY(jid) REFERENCES jobs(id));</a:t>
            </a:r>
          </a:p>
        </p:txBody>
      </p:sp>
    </p:spTree>
    <p:extLst>
      <p:ext uri="{BB962C8B-B14F-4D97-AF65-F5344CB8AC3E}">
        <p14:creationId xmlns:p14="http://schemas.microsoft.com/office/powerpoint/2010/main" val="2236172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nvPr>
        </p:nvGraphicFramePr>
        <p:xfrm>
          <a:off x="1388226" y="1165850"/>
          <a:ext cx="12768349" cy="4096512"/>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4212076426"/>
                    </a:ext>
                  </a:extLst>
                </a:gridCol>
                <a:gridCol w="1280160">
                  <a:extLst>
                    <a:ext uri="{9D8B030D-6E8A-4147-A177-3AD203B41FA5}">
                      <a16:colId xmlns:a16="http://schemas.microsoft.com/office/drawing/2014/main" val="3194676290"/>
                    </a:ext>
                  </a:extLst>
                </a:gridCol>
                <a:gridCol w="2061556">
                  <a:extLst>
                    <a:ext uri="{9D8B030D-6E8A-4147-A177-3AD203B41FA5}">
                      <a16:colId xmlns:a16="http://schemas.microsoft.com/office/drawing/2014/main" val="1043220631"/>
                    </a:ext>
                  </a:extLst>
                </a:gridCol>
                <a:gridCol w="2310938">
                  <a:extLst>
                    <a:ext uri="{9D8B030D-6E8A-4147-A177-3AD203B41FA5}">
                      <a16:colId xmlns:a16="http://schemas.microsoft.com/office/drawing/2014/main" val="2850652227"/>
                    </a:ext>
                  </a:extLst>
                </a:gridCol>
                <a:gridCol w="4921135">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r>
                        <a:rPr lang="en-US" sz="2800" kern="1200" dirty="0">
                          <a:solidFill>
                            <a:schemeClr val="accent1">
                              <a:lumMod val="75000"/>
                            </a:schemeClr>
                          </a:solidFill>
                          <a:latin typeface="+mn-lt"/>
                          <a:ea typeface="+mn-ea"/>
                          <a:cs typeface="+mn-cs"/>
                        </a:rPr>
                        <a:t>uid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KEY(uid) REFERENCES users(id)</a:t>
                      </a:r>
                    </a:p>
                  </a:txBody>
                  <a:tcPr/>
                </a:tc>
                <a:extLst>
                  <a:ext uri="{0D108BD9-81ED-4DB2-BD59-A6C34878D82A}">
                    <a16:rowId xmlns:a16="http://schemas.microsoft.com/office/drawing/2014/main" val="2052542108"/>
                  </a:ext>
                </a:extLst>
              </a:tr>
              <a:tr h="370840">
                <a:tc>
                  <a:txBody>
                    <a:bodyPr/>
                    <a:lstStyle/>
                    <a:p>
                      <a:r>
                        <a:rPr lang="en-US" sz="2800" kern="1200" dirty="0">
                          <a:solidFill>
                            <a:schemeClr val="accent1">
                              <a:lumMod val="75000"/>
                            </a:schemeClr>
                          </a:solidFill>
                          <a:latin typeface="+mn-lt"/>
                          <a:ea typeface="+mn-ea"/>
                          <a:cs typeface="+mn-cs"/>
                        </a:rPr>
                        <a:t>jid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KEY(jid) REFERENCES jobs(id)</a:t>
                      </a:r>
                    </a:p>
                  </a:txBody>
                  <a:tcPr/>
                </a:tc>
                <a:extLst>
                  <a:ext uri="{0D108BD9-81ED-4DB2-BD59-A6C34878D82A}">
                    <a16:rowId xmlns:a16="http://schemas.microsoft.com/office/drawing/2014/main" val="3170761660"/>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5180906" y="334854"/>
            <a:ext cx="5182987" cy="830997"/>
          </a:xfrm>
          <a:prstGeom prst="rect">
            <a:avLst/>
          </a:prstGeom>
          <a:noFill/>
        </p:spPr>
        <p:txBody>
          <a:bodyPr wrap="square" rtlCol="0">
            <a:spAutoFit/>
          </a:bodyPr>
          <a:lstStyle/>
          <a:p>
            <a:pPr algn="ctr"/>
            <a:r>
              <a:rPr lang="en-US" sz="4800" dirty="0">
                <a:solidFill>
                  <a:schemeClr val="accent1">
                    <a:lumMod val="75000"/>
                  </a:schemeClr>
                </a:solidFill>
              </a:rPr>
              <a:t>Controls_On_Jobs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5"/>
            <a:ext cx="10839797" cy="646331"/>
          </a:xfrm>
          <a:prstGeom prst="rect">
            <a:avLst/>
          </a:prstGeom>
          <a:noFill/>
        </p:spPr>
        <p:txBody>
          <a:bodyPr wrap="square" rtlCol="0">
            <a:spAutoFit/>
          </a:bodyPr>
          <a:lstStyle/>
          <a:p>
            <a:r>
              <a:rPr lang="en-US" dirty="0"/>
              <a:t>CREATE TABLE controls_on_jobs (id INT AUTO_INCREMENT PRIMARY KEY, uid INT NOT NULL, jid INT NOT NULL, FOREIGN KEY(uid) REFERENCES users(id), FOREIGN KEY(jid) REFERENCES jobs(id));</a:t>
            </a:r>
          </a:p>
        </p:txBody>
      </p:sp>
    </p:spTree>
    <p:extLst>
      <p:ext uri="{BB962C8B-B14F-4D97-AF65-F5344CB8AC3E}">
        <p14:creationId xmlns:p14="http://schemas.microsoft.com/office/powerpoint/2010/main" val="1893346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134254653"/>
              </p:ext>
            </p:extLst>
          </p:nvPr>
        </p:nvGraphicFramePr>
        <p:xfrm>
          <a:off x="1388226" y="1165850"/>
          <a:ext cx="12768349" cy="6327648"/>
        </p:xfrm>
        <a:graphic>
          <a:graphicData uri="http://schemas.openxmlformats.org/drawingml/2006/table">
            <a:tbl>
              <a:tblPr firstRow="1" bandRow="1">
                <a:tableStyleId>{5C22544A-7EE6-4342-B048-85BDC9FD1C3A}</a:tableStyleId>
              </a:tblPr>
              <a:tblGrid>
                <a:gridCol w="1820488">
                  <a:extLst>
                    <a:ext uri="{9D8B030D-6E8A-4147-A177-3AD203B41FA5}">
                      <a16:colId xmlns:a16="http://schemas.microsoft.com/office/drawing/2014/main" val="4212076426"/>
                    </a:ext>
                  </a:extLst>
                </a:gridCol>
                <a:gridCol w="2310938">
                  <a:extLst>
                    <a:ext uri="{9D8B030D-6E8A-4147-A177-3AD203B41FA5}">
                      <a16:colId xmlns:a16="http://schemas.microsoft.com/office/drawing/2014/main" val="3194676290"/>
                    </a:ext>
                  </a:extLst>
                </a:gridCol>
                <a:gridCol w="2959331">
                  <a:extLst>
                    <a:ext uri="{9D8B030D-6E8A-4147-A177-3AD203B41FA5}">
                      <a16:colId xmlns:a16="http://schemas.microsoft.com/office/drawing/2014/main" val="1043220631"/>
                    </a:ext>
                  </a:extLst>
                </a:gridCol>
                <a:gridCol w="2477193">
                  <a:extLst>
                    <a:ext uri="{9D8B030D-6E8A-4147-A177-3AD203B41FA5}">
                      <a16:colId xmlns:a16="http://schemas.microsoft.com/office/drawing/2014/main" val="2850652227"/>
                    </a:ext>
                  </a:extLst>
                </a:gridCol>
                <a:gridCol w="3200399">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pPr marL="0" algn="l" defTabSz="1371600" rtl="0" eaLnBrk="1" latinLnBrk="0" hangingPunct="1"/>
                      <a:r>
                        <a:rPr lang="en-US" sz="2800" kern="1200" dirty="0">
                          <a:solidFill>
                            <a:schemeClr val="accent1">
                              <a:lumMod val="75000"/>
                            </a:schemeClr>
                          </a:solidFill>
                          <a:latin typeface="+mn-lt"/>
                          <a:ea typeface="+mn-ea"/>
                          <a:cs typeface="+mn-cs"/>
                        </a:rPr>
                        <a:t>user</a:t>
                      </a:r>
                    </a:p>
                  </a:txBody>
                  <a:tcPr/>
                </a:tc>
                <a:tc>
                  <a:txBody>
                    <a:bodyPr/>
                    <a:lstStyle/>
                    <a:p>
                      <a:r>
                        <a:rPr lang="en-US" dirty="0"/>
                        <a:t>VARCHAR(255)</a:t>
                      </a:r>
                    </a:p>
                  </a:txBody>
                  <a:tcPr/>
                </a:tc>
                <a:tc>
                  <a:txBody>
                    <a:bodyPr/>
                    <a:lstStyle/>
                    <a:p>
                      <a:r>
                        <a:rPr lang="en-US" dirty="0"/>
                        <a:t>UNIQUE 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80673268"/>
                  </a:ext>
                </a:extLst>
              </a:tr>
              <a:tr h="370840">
                <a:tc>
                  <a:txBody>
                    <a:bodyPr/>
                    <a:lstStyle/>
                    <a:p>
                      <a:pPr marL="0" algn="l" defTabSz="1371600" rtl="0" eaLnBrk="1" latinLnBrk="0" hangingPunct="1"/>
                      <a:r>
                        <a:rPr lang="en-US" sz="2800" kern="1200" dirty="0">
                          <a:solidFill>
                            <a:schemeClr val="accent1">
                              <a:lumMod val="75000"/>
                            </a:schemeClr>
                          </a:solidFill>
                          <a:latin typeface="+mn-lt"/>
                          <a:ea typeface="+mn-ea"/>
                          <a:cs typeface="+mn-cs"/>
                        </a:rPr>
                        <a:t>pass</a:t>
                      </a: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VARCHAR(255)</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1195831"/>
                  </a:ext>
                </a:extLst>
              </a:tr>
              <a:tr h="370840">
                <a:tc>
                  <a:txBody>
                    <a:bodyPr/>
                    <a:lstStyle/>
                    <a:p>
                      <a:r>
                        <a:rPr lang="en-US" sz="2800" kern="1200" dirty="0">
                          <a:solidFill>
                            <a:schemeClr val="accent1">
                              <a:lumMod val="75000"/>
                            </a:schemeClr>
                          </a:solidFill>
                          <a:latin typeface="+mn-lt"/>
                          <a:ea typeface="+mn-ea"/>
                          <a:cs typeface="+mn-cs"/>
                        </a:rPr>
                        <a:t>fName</a:t>
                      </a:r>
                    </a:p>
                  </a:txBody>
                  <a:tcPr/>
                </a:tc>
                <a:tc>
                  <a:txBody>
                    <a:bodyPr/>
                    <a:lstStyle/>
                    <a:p>
                      <a:r>
                        <a:rPr lang="en-US" dirty="0"/>
                        <a:t>TEXT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52542108"/>
                  </a:ext>
                </a:extLst>
              </a:tr>
              <a:tr h="370840">
                <a:tc>
                  <a:txBody>
                    <a:bodyPr/>
                    <a:lstStyle/>
                    <a:p>
                      <a:r>
                        <a:rPr lang="en-US" sz="2800" kern="1200" dirty="0">
                          <a:solidFill>
                            <a:schemeClr val="accent1">
                              <a:lumMod val="75000"/>
                            </a:schemeClr>
                          </a:solidFill>
                          <a:latin typeface="+mn-lt"/>
                          <a:ea typeface="+mn-ea"/>
                          <a:cs typeface="+mn-cs"/>
                        </a:rPr>
                        <a:t>lName</a:t>
                      </a:r>
                    </a:p>
                  </a:txBody>
                  <a:tcPr/>
                </a:tc>
                <a:tc>
                  <a:txBody>
                    <a:bodyPr/>
                    <a:lstStyle/>
                    <a:p>
                      <a:r>
                        <a:rPr lang="en-US" dirty="0"/>
                        <a:t>TEXT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70761660"/>
                  </a:ext>
                </a:extLst>
              </a:tr>
              <a:tr h="206334">
                <a:tc>
                  <a:txBody>
                    <a:bodyPr/>
                    <a:lstStyle/>
                    <a:p>
                      <a:r>
                        <a:rPr lang="en-US" sz="2800" kern="1200" dirty="0">
                          <a:solidFill>
                            <a:schemeClr val="accent1">
                              <a:lumMod val="75000"/>
                            </a:schemeClr>
                          </a:solidFill>
                          <a:latin typeface="+mn-lt"/>
                          <a:ea typeface="+mn-ea"/>
                          <a:cs typeface="+mn-cs"/>
                        </a:rPr>
                        <a:t>email</a:t>
                      </a:r>
                    </a:p>
                  </a:txBody>
                  <a:tcPr/>
                </a:tc>
                <a:tc>
                  <a:txBody>
                    <a:bodyPr/>
                    <a:lstStyle/>
                    <a:p>
                      <a:r>
                        <a:rPr lang="en-US" dirty="0"/>
                        <a:t>TEXT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5353269"/>
                  </a:ext>
                </a:extLst>
              </a:tr>
              <a:tr h="370840">
                <a:tc>
                  <a:txBody>
                    <a:bodyPr/>
                    <a:lstStyle/>
                    <a:p>
                      <a:r>
                        <a:rPr lang="en-US" sz="2800" kern="1200" dirty="0">
                          <a:solidFill>
                            <a:schemeClr val="accent1">
                              <a:lumMod val="75000"/>
                            </a:schemeClr>
                          </a:solidFill>
                          <a:latin typeface="+mn-lt"/>
                          <a:ea typeface="+mn-ea"/>
                          <a:cs typeface="+mn-cs"/>
                        </a:rPr>
                        <a:t>title</a:t>
                      </a:r>
                    </a:p>
                  </a:txBody>
                  <a:tcPr/>
                </a:tc>
                <a:tc>
                  <a:txBody>
                    <a:bodyPr/>
                    <a:lstStyle/>
                    <a:p>
                      <a:r>
                        <a:rPr lang="en-US" dirty="0"/>
                        <a:t>TEXT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415565037"/>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6587835" y="336922"/>
            <a:ext cx="2369128" cy="830997"/>
          </a:xfrm>
          <a:prstGeom prst="rect">
            <a:avLst/>
          </a:prstGeom>
          <a:noFill/>
        </p:spPr>
        <p:txBody>
          <a:bodyPr wrap="square" rtlCol="0">
            <a:spAutoFit/>
          </a:bodyPr>
          <a:lstStyle/>
          <a:p>
            <a:pPr algn="ctr"/>
            <a:r>
              <a:rPr lang="en-US" sz="4800" dirty="0">
                <a:solidFill>
                  <a:schemeClr val="accent1">
                    <a:lumMod val="75000"/>
                  </a:schemeClr>
                </a:solidFill>
              </a:rPr>
              <a:t>Users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4"/>
            <a:ext cx="10839797" cy="923330"/>
          </a:xfrm>
          <a:prstGeom prst="rect">
            <a:avLst/>
          </a:prstGeom>
          <a:noFill/>
        </p:spPr>
        <p:txBody>
          <a:bodyPr wrap="square" rtlCol="0">
            <a:spAutoFit/>
          </a:bodyPr>
          <a:lstStyle/>
          <a:p>
            <a:r>
              <a:rPr lang="en-US" dirty="0"/>
              <a:t>CREATE TABLE users(id INT AUTO_INCREMENT PRIMARY KEY, user VARCHAR(255) UNIQUE NOT NULL, pass VARCHAR(255) NOT NULL, fName TEXT NOT NULL, lName TEXT NOT NULL, email TEXT NOT NULL, title TEXT NOT NULL);  </a:t>
            </a:r>
          </a:p>
        </p:txBody>
      </p:sp>
    </p:spTree>
    <p:extLst>
      <p:ext uri="{BB962C8B-B14F-4D97-AF65-F5344CB8AC3E}">
        <p14:creationId xmlns:p14="http://schemas.microsoft.com/office/powerpoint/2010/main" val="3279019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2313205095"/>
              </p:ext>
            </p:extLst>
          </p:nvPr>
        </p:nvGraphicFramePr>
        <p:xfrm>
          <a:off x="1388226" y="1165850"/>
          <a:ext cx="12768349" cy="3072384"/>
        </p:xfrm>
        <a:graphic>
          <a:graphicData uri="http://schemas.openxmlformats.org/drawingml/2006/table">
            <a:tbl>
              <a:tblPr firstRow="1" bandRow="1">
                <a:tableStyleId>{5C22544A-7EE6-4342-B048-85BDC9FD1C3A}</a:tableStyleId>
              </a:tblPr>
              <a:tblGrid>
                <a:gridCol w="1820488">
                  <a:extLst>
                    <a:ext uri="{9D8B030D-6E8A-4147-A177-3AD203B41FA5}">
                      <a16:colId xmlns:a16="http://schemas.microsoft.com/office/drawing/2014/main" val="4212076426"/>
                    </a:ext>
                  </a:extLst>
                </a:gridCol>
                <a:gridCol w="2310938">
                  <a:extLst>
                    <a:ext uri="{9D8B030D-6E8A-4147-A177-3AD203B41FA5}">
                      <a16:colId xmlns:a16="http://schemas.microsoft.com/office/drawing/2014/main" val="3194676290"/>
                    </a:ext>
                  </a:extLst>
                </a:gridCol>
                <a:gridCol w="2959331">
                  <a:extLst>
                    <a:ext uri="{9D8B030D-6E8A-4147-A177-3AD203B41FA5}">
                      <a16:colId xmlns:a16="http://schemas.microsoft.com/office/drawing/2014/main" val="1043220631"/>
                    </a:ext>
                  </a:extLst>
                </a:gridCol>
                <a:gridCol w="2477193">
                  <a:extLst>
                    <a:ext uri="{9D8B030D-6E8A-4147-A177-3AD203B41FA5}">
                      <a16:colId xmlns:a16="http://schemas.microsoft.com/office/drawing/2014/main" val="2850652227"/>
                    </a:ext>
                  </a:extLst>
                </a:gridCol>
                <a:gridCol w="3200399">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pPr marL="0" algn="l" defTabSz="1371600" rtl="0" eaLnBrk="1" latinLnBrk="0" hangingPunct="1"/>
                      <a:r>
                        <a:rPr lang="en-US" sz="2800" kern="1200" dirty="0">
                          <a:solidFill>
                            <a:schemeClr val="accent1">
                              <a:lumMod val="75000"/>
                            </a:schemeClr>
                          </a:solidFill>
                          <a:latin typeface="+mn-lt"/>
                          <a:ea typeface="+mn-ea"/>
                          <a:cs typeface="+mn-cs"/>
                        </a:rPr>
                        <a:t>description</a:t>
                      </a:r>
                    </a:p>
                  </a:txBody>
                  <a:tcPr/>
                </a:tc>
                <a:tc>
                  <a:txBody>
                    <a:bodyPr/>
                    <a:lstStyle/>
                    <a:p>
                      <a:r>
                        <a:rPr lang="en-US" dirty="0"/>
                        <a:t>VARCHAR(255)</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80673268"/>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6319749" y="334854"/>
            <a:ext cx="2905300" cy="830997"/>
          </a:xfrm>
          <a:prstGeom prst="rect">
            <a:avLst/>
          </a:prstGeom>
          <a:noFill/>
        </p:spPr>
        <p:txBody>
          <a:bodyPr wrap="square" rtlCol="0">
            <a:spAutoFit/>
          </a:bodyPr>
          <a:lstStyle/>
          <a:p>
            <a:pPr algn="ctr"/>
            <a:r>
              <a:rPr lang="en-US" sz="4800" dirty="0">
                <a:solidFill>
                  <a:schemeClr val="accent1">
                    <a:lumMod val="75000"/>
                  </a:schemeClr>
                </a:solidFill>
              </a:rPr>
              <a:t>Categories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4"/>
            <a:ext cx="10839797" cy="369332"/>
          </a:xfrm>
          <a:prstGeom prst="rect">
            <a:avLst/>
          </a:prstGeom>
          <a:noFill/>
        </p:spPr>
        <p:txBody>
          <a:bodyPr wrap="square" rtlCol="0">
            <a:spAutoFit/>
          </a:bodyPr>
          <a:lstStyle/>
          <a:p>
            <a:r>
              <a:rPr lang="en-US" dirty="0"/>
              <a:t>CREATE TABLE categories(id INT AUTO_INCREMENT PRIMARY KEY, description VARCHAR(255) NOT NULL);  </a:t>
            </a:r>
          </a:p>
        </p:txBody>
      </p:sp>
    </p:spTree>
    <p:extLst>
      <p:ext uri="{BB962C8B-B14F-4D97-AF65-F5344CB8AC3E}">
        <p14:creationId xmlns:p14="http://schemas.microsoft.com/office/powerpoint/2010/main" val="56318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2874900805"/>
              </p:ext>
            </p:extLst>
          </p:nvPr>
        </p:nvGraphicFramePr>
        <p:xfrm>
          <a:off x="1388226" y="1165850"/>
          <a:ext cx="12768349" cy="6236208"/>
        </p:xfrm>
        <a:graphic>
          <a:graphicData uri="http://schemas.openxmlformats.org/drawingml/2006/table">
            <a:tbl>
              <a:tblPr firstRow="1" bandRow="1">
                <a:tableStyleId>{5C22544A-7EE6-4342-B048-85BDC9FD1C3A}</a:tableStyleId>
              </a:tblPr>
              <a:tblGrid>
                <a:gridCol w="2568633">
                  <a:extLst>
                    <a:ext uri="{9D8B030D-6E8A-4147-A177-3AD203B41FA5}">
                      <a16:colId xmlns:a16="http://schemas.microsoft.com/office/drawing/2014/main" val="4212076426"/>
                    </a:ext>
                  </a:extLst>
                </a:gridCol>
                <a:gridCol w="1579418">
                  <a:extLst>
                    <a:ext uri="{9D8B030D-6E8A-4147-A177-3AD203B41FA5}">
                      <a16:colId xmlns:a16="http://schemas.microsoft.com/office/drawing/2014/main" val="3194676290"/>
                    </a:ext>
                  </a:extLst>
                </a:gridCol>
                <a:gridCol w="2294313">
                  <a:extLst>
                    <a:ext uri="{9D8B030D-6E8A-4147-A177-3AD203B41FA5}">
                      <a16:colId xmlns:a16="http://schemas.microsoft.com/office/drawing/2014/main" val="1043220631"/>
                    </a:ext>
                  </a:extLst>
                </a:gridCol>
                <a:gridCol w="1546167">
                  <a:extLst>
                    <a:ext uri="{9D8B030D-6E8A-4147-A177-3AD203B41FA5}">
                      <a16:colId xmlns:a16="http://schemas.microsoft.com/office/drawing/2014/main" val="2850652227"/>
                    </a:ext>
                  </a:extLst>
                </a:gridCol>
                <a:gridCol w="4779818">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14739">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r>
                        <a:rPr lang="en-US" sz="2800" kern="1200" dirty="0">
                          <a:solidFill>
                            <a:schemeClr val="accent1">
                              <a:lumMod val="75000"/>
                            </a:schemeClr>
                          </a:solidFill>
                          <a:latin typeface="+mn-lt"/>
                          <a:ea typeface="+mn-ea"/>
                          <a:cs typeface="+mn-cs"/>
                        </a:rPr>
                        <a:t>uid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KEY(uid) REFERENCES users(id)</a:t>
                      </a:r>
                    </a:p>
                  </a:txBody>
                  <a:tcPr/>
                </a:tc>
                <a:extLst>
                  <a:ext uri="{0D108BD9-81ED-4DB2-BD59-A6C34878D82A}">
                    <a16:rowId xmlns:a16="http://schemas.microsoft.com/office/drawing/2014/main" val="1998684875"/>
                  </a:ext>
                </a:extLst>
              </a:tr>
              <a:tr h="370840">
                <a:tc>
                  <a:txBody>
                    <a:bodyPr/>
                    <a:lstStyle/>
                    <a:p>
                      <a:r>
                        <a:rPr lang="en-US" sz="2800" kern="1200" dirty="0">
                          <a:solidFill>
                            <a:schemeClr val="accent1">
                              <a:lumMod val="75000"/>
                            </a:schemeClr>
                          </a:solidFill>
                          <a:latin typeface="+mn-lt"/>
                          <a:ea typeface="+mn-ea"/>
                          <a:cs typeface="+mn-cs"/>
                        </a:rPr>
                        <a:t>permCreateUser</a:t>
                      </a:r>
                    </a:p>
                  </a:txBody>
                  <a:tcPr/>
                </a:tc>
                <a:tc>
                  <a:txBody>
                    <a:bodyPr/>
                    <a:lstStyle/>
                    <a:p>
                      <a:r>
                        <a:rPr lang="en-US" dirty="0"/>
                        <a:t>BOOLEAN</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484963362"/>
                  </a:ext>
                </a:extLst>
              </a:tr>
              <a:tr h="370840">
                <a:tc>
                  <a:txBody>
                    <a:bodyPr/>
                    <a:lstStyle/>
                    <a:p>
                      <a:r>
                        <a:rPr lang="en-US" sz="2800" kern="1200" dirty="0">
                          <a:solidFill>
                            <a:schemeClr val="accent1">
                              <a:lumMod val="75000"/>
                            </a:schemeClr>
                          </a:solidFill>
                          <a:latin typeface="+mn-lt"/>
                          <a:ea typeface="+mn-ea"/>
                          <a:cs typeface="+mn-cs"/>
                        </a:rPr>
                        <a:t>permTest</a:t>
                      </a:r>
                    </a:p>
                  </a:txBody>
                  <a:tcPr/>
                </a:tc>
                <a:tc>
                  <a:txBody>
                    <a:bodyPr/>
                    <a:lstStyle/>
                    <a:p>
                      <a:r>
                        <a:rPr lang="en-US" dirty="0"/>
                        <a:t>BOOLEAN</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598765460"/>
                  </a:ext>
                </a:extLst>
              </a:tr>
              <a:tr h="370840">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800" kern="1200" dirty="0">
                          <a:solidFill>
                            <a:schemeClr val="accent1">
                              <a:lumMod val="75000"/>
                            </a:schemeClr>
                          </a:solidFill>
                          <a:latin typeface="+mn-lt"/>
                          <a:ea typeface="+mn-ea"/>
                          <a:cs typeface="+mn-cs"/>
                        </a:rPr>
                        <a:t>revuid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r>
                        <a:rPr lang="en-US" dirty="0"/>
                        <a:t>FOREIGN KEY(revuid) REFERENCES users(id)</a:t>
                      </a:r>
                    </a:p>
                  </a:txBody>
                  <a:tcPr/>
                </a:tc>
                <a:extLst>
                  <a:ext uri="{0D108BD9-81ED-4DB2-BD59-A6C34878D82A}">
                    <a16:rowId xmlns:a16="http://schemas.microsoft.com/office/drawing/2014/main" val="1851973065"/>
                  </a:ext>
                </a:extLst>
              </a:tr>
              <a:tr h="370840">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800" kern="1200" dirty="0">
                          <a:solidFill>
                            <a:schemeClr val="accent1">
                              <a:lumMod val="75000"/>
                            </a:schemeClr>
                          </a:solidFill>
                          <a:latin typeface="+mn-lt"/>
                          <a:ea typeface="+mn-ea"/>
                          <a:cs typeface="+mn-cs"/>
                        </a:rPr>
                        <a:t>revutc</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58246640"/>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5180906" y="334854"/>
            <a:ext cx="5182987" cy="830997"/>
          </a:xfrm>
          <a:prstGeom prst="rect">
            <a:avLst/>
          </a:prstGeom>
          <a:noFill/>
        </p:spPr>
        <p:txBody>
          <a:bodyPr wrap="square" rtlCol="0">
            <a:spAutoFit/>
          </a:bodyPr>
          <a:lstStyle/>
          <a:p>
            <a:pPr algn="ctr"/>
            <a:r>
              <a:rPr lang="en-US" sz="4800" dirty="0">
                <a:solidFill>
                  <a:schemeClr val="accent1">
                    <a:lumMod val="75000"/>
                  </a:schemeClr>
                </a:solidFill>
              </a:rPr>
              <a:t>Permissions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4"/>
            <a:ext cx="10839797" cy="923330"/>
          </a:xfrm>
          <a:prstGeom prst="rect">
            <a:avLst/>
          </a:prstGeom>
          <a:noFill/>
        </p:spPr>
        <p:txBody>
          <a:bodyPr wrap="square" rtlCol="0">
            <a:spAutoFit/>
          </a:bodyPr>
          <a:lstStyle/>
          <a:p>
            <a:r>
              <a:rPr lang="en-US" dirty="0"/>
              <a:t>CREATE TABLE permissions (id INT AUTO_INCREMENT PRIMARY KEY, uid INT NOT NULL, permCreateUser BOOLEAN NOT NULL, permTest BOOLEAN NOT NULL, revuid INT NOT NULL, revutc INT NOT NULL, FOREIGN KEY(uid) REFERENCES users(id), FOREIGN KEY(revuid) REFERENCES users(id));</a:t>
            </a:r>
          </a:p>
        </p:txBody>
      </p:sp>
    </p:spTree>
    <p:extLst>
      <p:ext uri="{BB962C8B-B14F-4D97-AF65-F5344CB8AC3E}">
        <p14:creationId xmlns:p14="http://schemas.microsoft.com/office/powerpoint/2010/main" val="3401855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3775310019"/>
              </p:ext>
            </p:extLst>
          </p:nvPr>
        </p:nvGraphicFramePr>
        <p:xfrm>
          <a:off x="601138" y="1165851"/>
          <a:ext cx="14342522" cy="10454640"/>
        </p:xfrm>
        <a:graphic>
          <a:graphicData uri="http://schemas.openxmlformats.org/drawingml/2006/table">
            <a:tbl>
              <a:tblPr firstRow="1" bandRow="1">
                <a:tableStyleId>{5C22544A-7EE6-4342-B048-85BDC9FD1C3A}</a:tableStyleId>
              </a:tblPr>
              <a:tblGrid>
                <a:gridCol w="3085918">
                  <a:extLst>
                    <a:ext uri="{9D8B030D-6E8A-4147-A177-3AD203B41FA5}">
                      <a16:colId xmlns:a16="http://schemas.microsoft.com/office/drawing/2014/main" val="4212076426"/>
                    </a:ext>
                  </a:extLst>
                </a:gridCol>
                <a:gridCol w="2959330">
                  <a:extLst>
                    <a:ext uri="{9D8B030D-6E8A-4147-A177-3AD203B41FA5}">
                      <a16:colId xmlns:a16="http://schemas.microsoft.com/office/drawing/2014/main" val="3194676290"/>
                    </a:ext>
                  </a:extLst>
                </a:gridCol>
                <a:gridCol w="3046254">
                  <a:extLst>
                    <a:ext uri="{9D8B030D-6E8A-4147-A177-3AD203B41FA5}">
                      <a16:colId xmlns:a16="http://schemas.microsoft.com/office/drawing/2014/main" val="1043220631"/>
                    </a:ext>
                  </a:extLst>
                </a:gridCol>
                <a:gridCol w="1895302">
                  <a:extLst>
                    <a:ext uri="{9D8B030D-6E8A-4147-A177-3AD203B41FA5}">
                      <a16:colId xmlns:a16="http://schemas.microsoft.com/office/drawing/2014/main" val="2850652227"/>
                    </a:ext>
                  </a:extLst>
                </a:gridCol>
                <a:gridCol w="3355718">
                  <a:extLst>
                    <a:ext uri="{9D8B030D-6E8A-4147-A177-3AD203B41FA5}">
                      <a16:colId xmlns:a16="http://schemas.microsoft.com/office/drawing/2014/main" val="1109386841"/>
                    </a:ext>
                  </a:extLst>
                </a:gridCol>
              </a:tblGrid>
              <a:tr h="273858">
                <a:tc>
                  <a:txBody>
                    <a:bodyPr/>
                    <a:lstStyle/>
                    <a:p>
                      <a:r>
                        <a:rPr lang="en-US" sz="2800" dirty="0"/>
                        <a:t>Field name</a:t>
                      </a:r>
                    </a:p>
                  </a:txBody>
                  <a:tcPr/>
                </a:tc>
                <a:tc>
                  <a:txBody>
                    <a:bodyPr/>
                    <a:lstStyle/>
                    <a:p>
                      <a:r>
                        <a:rPr lang="en-US" sz="2800" dirty="0"/>
                        <a:t>Type</a:t>
                      </a:r>
                    </a:p>
                  </a:txBody>
                  <a:tcPr/>
                </a:tc>
                <a:tc>
                  <a:txBody>
                    <a:bodyPr/>
                    <a:lstStyle/>
                    <a:p>
                      <a:r>
                        <a:rPr lang="en-US" sz="2800" dirty="0"/>
                        <a:t>Null</a:t>
                      </a:r>
                    </a:p>
                  </a:txBody>
                  <a:tcPr/>
                </a:tc>
                <a:tc>
                  <a:txBody>
                    <a:bodyPr/>
                    <a:lstStyle/>
                    <a:p>
                      <a:r>
                        <a:rPr lang="en-US" sz="2800" dirty="0"/>
                        <a:t>PK</a:t>
                      </a:r>
                    </a:p>
                  </a:txBody>
                  <a:tcPr/>
                </a:tc>
                <a:tc>
                  <a:txBody>
                    <a:bodyPr/>
                    <a:lstStyle/>
                    <a:p>
                      <a:r>
                        <a:rPr lang="en-US" sz="2800" dirty="0"/>
                        <a:t>FK</a:t>
                      </a:r>
                    </a:p>
                  </a:txBody>
                  <a:tcPr/>
                </a:tc>
                <a:extLst>
                  <a:ext uri="{0D108BD9-81ED-4DB2-BD59-A6C34878D82A}">
                    <a16:rowId xmlns:a16="http://schemas.microsoft.com/office/drawing/2014/main" val="1161880616"/>
                  </a:ext>
                </a:extLst>
              </a:tr>
              <a:tr h="370840">
                <a:tc>
                  <a:txBody>
                    <a:bodyPr/>
                    <a:lstStyle/>
                    <a:p>
                      <a:r>
                        <a:rPr lang="en-US" sz="2400" b="1" dirty="0">
                          <a:solidFill>
                            <a:schemeClr val="accent1">
                              <a:lumMod val="75000"/>
                            </a:schemeClr>
                          </a:solidFill>
                        </a:rPr>
                        <a:t>id</a:t>
                      </a:r>
                    </a:p>
                  </a:txBody>
                  <a:tcPr/>
                </a:tc>
                <a:tc>
                  <a:txBody>
                    <a:bodyPr/>
                    <a:lstStyle/>
                    <a:p>
                      <a:r>
                        <a:rPr lang="en-US" sz="2800" dirty="0"/>
                        <a:t>INT</a:t>
                      </a:r>
                    </a:p>
                  </a:txBody>
                  <a:tcPr/>
                </a:tc>
                <a:tc>
                  <a:txBody>
                    <a:bodyPr/>
                    <a:lstStyle/>
                    <a:p>
                      <a:r>
                        <a:rPr lang="en-US" sz="2800" dirty="0"/>
                        <a:t>AUTO-INCREMENT</a:t>
                      </a:r>
                    </a:p>
                  </a:txBody>
                  <a:tcPr/>
                </a:tc>
                <a:tc>
                  <a:txBody>
                    <a:bodyPr/>
                    <a:lstStyle/>
                    <a:p>
                      <a:r>
                        <a:rPr lang="en-US" sz="2800" dirty="0"/>
                        <a:t>PRIMARY KEY</a:t>
                      </a:r>
                    </a:p>
                  </a:txBody>
                  <a:tcPr/>
                </a:tc>
                <a:tc>
                  <a:txBody>
                    <a:bodyPr/>
                    <a:lstStyle/>
                    <a:p>
                      <a:endParaRPr lang="en-US" sz="2800" dirty="0"/>
                    </a:p>
                  </a:txBody>
                  <a:tcPr/>
                </a:tc>
                <a:extLst>
                  <a:ext uri="{0D108BD9-81ED-4DB2-BD59-A6C34878D82A}">
                    <a16:rowId xmlns:a16="http://schemas.microsoft.com/office/drawing/2014/main" val="416920414"/>
                  </a:ext>
                </a:extLst>
              </a:tr>
              <a:tr h="370840">
                <a:tc>
                  <a:txBody>
                    <a:bodyPr/>
                    <a:lstStyle/>
                    <a:p>
                      <a:pPr marL="0" algn="l" defTabSz="1371600" rtl="0" eaLnBrk="1" latinLnBrk="0" hangingPunct="1"/>
                      <a:r>
                        <a:rPr lang="en-US" sz="2400" kern="1200" dirty="0">
                          <a:solidFill>
                            <a:schemeClr val="accent1">
                              <a:lumMod val="75000"/>
                            </a:schemeClr>
                          </a:solidFill>
                          <a:latin typeface="+mn-lt"/>
                          <a:ea typeface="+mn-ea"/>
                          <a:cs typeface="+mn-cs"/>
                        </a:rPr>
                        <a:t>category</a:t>
                      </a:r>
                    </a:p>
                  </a:txBody>
                  <a:tcPr/>
                </a:tc>
                <a:tc>
                  <a:txBody>
                    <a:bodyPr/>
                    <a:lstStyle/>
                    <a:p>
                      <a:r>
                        <a:rPr lang="en-US" sz="2800" dirty="0"/>
                        <a:t>TINYINT</a:t>
                      </a:r>
                    </a:p>
                  </a:txBody>
                  <a:tcPr/>
                </a:tc>
                <a:tc>
                  <a:txBody>
                    <a:bodyPr/>
                    <a:lstStyle/>
                    <a:p>
                      <a:r>
                        <a:rPr lang="en-US" sz="2800" dirty="0"/>
                        <a:t>NOT NULL</a:t>
                      </a:r>
                    </a:p>
                  </a:txBody>
                  <a:tcPr/>
                </a:tc>
                <a:tc>
                  <a:txBody>
                    <a:bodyPr/>
                    <a:lstStyle/>
                    <a:p>
                      <a:endParaRPr lang="en-US" sz="2800" dirty="0"/>
                    </a:p>
                  </a:txBody>
                  <a:tcPr/>
                </a:tc>
                <a:tc>
                  <a:txBody>
                    <a:bodyPr/>
                    <a:lstStyle/>
                    <a:p>
                      <a:endParaRPr lang="en-US" sz="2800" dirty="0"/>
                    </a:p>
                  </a:txBody>
                  <a:tcPr/>
                </a:tc>
                <a:extLst>
                  <a:ext uri="{0D108BD9-81ED-4DB2-BD59-A6C34878D82A}">
                    <a16:rowId xmlns:a16="http://schemas.microsoft.com/office/drawing/2014/main" val="1502645460"/>
                  </a:ext>
                </a:extLst>
              </a:tr>
              <a:tr h="370840">
                <a:tc>
                  <a:txBody>
                    <a:bodyPr/>
                    <a:lstStyle/>
                    <a:p>
                      <a:pPr marL="0" algn="l" defTabSz="1371600" rtl="0" eaLnBrk="1" latinLnBrk="0" hangingPunct="1"/>
                      <a:r>
                        <a:rPr lang="en-US" sz="2400" kern="1200" dirty="0">
                          <a:solidFill>
                            <a:schemeClr val="accent1">
                              <a:lumMod val="75000"/>
                            </a:schemeClr>
                          </a:solidFill>
                          <a:latin typeface="+mn-lt"/>
                          <a:ea typeface="+mn-ea"/>
                          <a:cs typeface="+mn-cs"/>
                        </a:rPr>
                        <a:t>spare</a:t>
                      </a:r>
                    </a:p>
                  </a:txBody>
                  <a:tcPr/>
                </a:tc>
                <a:tc>
                  <a:txBody>
                    <a:bodyPr/>
                    <a:lstStyle/>
                    <a:p>
                      <a:r>
                        <a:rPr lang="en-US" sz="2800" dirty="0"/>
                        <a:t>BOOLEAN</a:t>
                      </a:r>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extLst>
                  <a:ext uri="{0D108BD9-81ED-4DB2-BD59-A6C34878D82A}">
                    <a16:rowId xmlns:a16="http://schemas.microsoft.com/office/drawing/2014/main" val="2980673268"/>
                  </a:ext>
                </a:extLst>
              </a:tr>
              <a:tr h="370840">
                <a:tc>
                  <a:txBody>
                    <a:bodyPr/>
                    <a:lstStyle/>
                    <a:p>
                      <a:pPr marL="0" algn="l" defTabSz="1371600" rtl="0" eaLnBrk="1" latinLnBrk="0" hangingPunct="1"/>
                      <a:r>
                        <a:rPr lang="en-US" sz="2400" kern="1200" dirty="0">
                          <a:solidFill>
                            <a:schemeClr val="accent1">
                              <a:lumMod val="75000"/>
                            </a:schemeClr>
                          </a:solidFill>
                          <a:latin typeface="+mn-lt"/>
                          <a:ea typeface="+mn-ea"/>
                          <a:cs typeface="+mn-cs"/>
                        </a:rPr>
                        <a:t>description</a:t>
                      </a:r>
                    </a:p>
                  </a:txBody>
                  <a:tcPr/>
                </a:tc>
                <a:tc>
                  <a:txBody>
                    <a:bodyPr/>
                    <a:lstStyle/>
                    <a:p>
                      <a:r>
                        <a:rPr lang="en-US" sz="2800" dirty="0"/>
                        <a:t>VARCHAR(255)</a:t>
                      </a:r>
                    </a:p>
                  </a:txBody>
                  <a:tcPr/>
                </a:tc>
                <a:tc>
                  <a:txBody>
                    <a:bodyPr/>
                    <a:lstStyle/>
                    <a:p>
                      <a:r>
                        <a:rPr lang="en-US" sz="2800" dirty="0"/>
                        <a:t>NOT NULL</a:t>
                      </a:r>
                    </a:p>
                  </a:txBody>
                  <a:tcPr/>
                </a:tc>
                <a:tc>
                  <a:txBody>
                    <a:bodyPr/>
                    <a:lstStyle/>
                    <a:p>
                      <a:endParaRPr lang="en-US" sz="2800" dirty="0"/>
                    </a:p>
                  </a:txBody>
                  <a:tcPr/>
                </a:tc>
                <a:tc>
                  <a:txBody>
                    <a:bodyPr/>
                    <a:lstStyle/>
                    <a:p>
                      <a:endParaRPr lang="en-US" sz="2800" dirty="0"/>
                    </a:p>
                  </a:txBody>
                  <a:tcPr/>
                </a:tc>
                <a:extLst>
                  <a:ext uri="{0D108BD9-81ED-4DB2-BD59-A6C34878D82A}">
                    <a16:rowId xmlns:a16="http://schemas.microsoft.com/office/drawing/2014/main" val="3107569031"/>
                  </a:ext>
                </a:extLst>
              </a:tr>
              <a:tr h="370840">
                <a:tc>
                  <a:txBody>
                    <a:bodyPr/>
                    <a:lstStyle/>
                    <a:p>
                      <a:pPr marL="0" algn="l" defTabSz="1371600" rtl="0" eaLnBrk="1" latinLnBrk="0" hangingPunct="1"/>
                      <a:r>
                        <a:rPr lang="en-US" sz="2400" kern="1200" dirty="0">
                          <a:solidFill>
                            <a:schemeClr val="accent1">
                              <a:lumMod val="75000"/>
                            </a:schemeClr>
                          </a:solidFill>
                          <a:latin typeface="+mn-lt"/>
                          <a:ea typeface="+mn-ea"/>
                          <a:cs typeface="+mn-cs"/>
                        </a:rPr>
                        <a:t>commonCode</a:t>
                      </a:r>
                    </a:p>
                  </a:txBody>
                  <a:tcPr/>
                </a:tc>
                <a:tc>
                  <a:txBody>
                    <a:bodyPr/>
                    <a:lstStyle/>
                    <a:p>
                      <a:r>
                        <a:rPr lang="en-US" sz="2800" dirty="0"/>
                        <a:t>VARCHAR(255)</a:t>
                      </a:r>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extLst>
                  <a:ext uri="{0D108BD9-81ED-4DB2-BD59-A6C34878D82A}">
                    <a16:rowId xmlns:a16="http://schemas.microsoft.com/office/drawing/2014/main" val="3981685889"/>
                  </a:ext>
                </a:extLst>
              </a:tr>
              <a:tr h="370840">
                <a:tc>
                  <a:txBody>
                    <a:bodyPr/>
                    <a:lstStyle/>
                    <a:p>
                      <a:pPr marL="0" algn="l" defTabSz="1371600" rtl="0" eaLnBrk="1" latinLnBrk="0" hangingPunct="1"/>
                      <a:r>
                        <a:rPr lang="en-US" sz="2400" kern="1200" dirty="0">
                          <a:solidFill>
                            <a:schemeClr val="accent1">
                              <a:lumMod val="75000"/>
                            </a:schemeClr>
                          </a:solidFill>
                          <a:latin typeface="+mn-lt"/>
                          <a:ea typeface="+mn-ea"/>
                          <a:cs typeface="+mn-cs"/>
                        </a:rPr>
                        <a:t>vendor</a:t>
                      </a:r>
                    </a:p>
                  </a:txBody>
                  <a:tcPr/>
                </a:tc>
                <a:tc>
                  <a:txBody>
                    <a:bodyPr/>
                    <a:lstStyle/>
                    <a:p>
                      <a:r>
                        <a:rPr lang="en-US" sz="2800" dirty="0"/>
                        <a:t>INT</a:t>
                      </a:r>
                    </a:p>
                  </a:txBody>
                  <a:tcPr/>
                </a:tc>
                <a:tc>
                  <a:txBody>
                    <a:bodyPr/>
                    <a:lstStyle/>
                    <a:p>
                      <a:endParaRPr lang="en-US" sz="2800" dirty="0"/>
                    </a:p>
                  </a:txBody>
                  <a:tcPr/>
                </a:tc>
                <a:tc>
                  <a:txBody>
                    <a:bodyPr/>
                    <a:lstStyle/>
                    <a:p>
                      <a:endParaRPr lang="en-US" sz="2800" dirty="0"/>
                    </a:p>
                  </a:txBody>
                  <a:tcPr/>
                </a:tc>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2000" dirty="0"/>
                        <a:t>FOREIGN KEY(vendor) REFERENCES vendors(id)</a:t>
                      </a:r>
                    </a:p>
                  </a:txBody>
                  <a:tcPr/>
                </a:tc>
                <a:extLst>
                  <a:ext uri="{0D108BD9-81ED-4DB2-BD59-A6C34878D82A}">
                    <a16:rowId xmlns:a16="http://schemas.microsoft.com/office/drawing/2014/main" val="436311873"/>
                  </a:ext>
                </a:extLst>
              </a:tr>
              <a:tr h="370840">
                <a:tc>
                  <a:txBody>
                    <a:bodyPr/>
                    <a:lstStyle/>
                    <a:p>
                      <a:pPr marL="0" algn="l" defTabSz="1371600" rtl="0" eaLnBrk="1" latinLnBrk="0" hangingPunct="1"/>
                      <a:r>
                        <a:rPr lang="en-US" sz="2400" kern="1200" dirty="0">
                          <a:solidFill>
                            <a:schemeClr val="accent1">
                              <a:lumMod val="75000"/>
                            </a:schemeClr>
                          </a:solidFill>
                          <a:latin typeface="+mn-lt"/>
                          <a:ea typeface="+mn-ea"/>
                          <a:cs typeface="+mn-cs"/>
                        </a:rPr>
                        <a:t>vendorPartNo</a:t>
                      </a:r>
                    </a:p>
                  </a:txBody>
                  <a:tcPr/>
                </a:tc>
                <a:tc>
                  <a:txBody>
                    <a:bodyPr/>
                    <a:lstStyle/>
                    <a:p>
                      <a:r>
                        <a:rPr lang="en-US" sz="2800" b="0" i="0" kern="1200" dirty="0">
                          <a:solidFill>
                            <a:schemeClr val="dk1"/>
                          </a:solidFill>
                          <a:effectLst/>
                          <a:latin typeface="+mn-lt"/>
                          <a:ea typeface="+mn-ea"/>
                          <a:cs typeface="+mn-cs"/>
                        </a:rPr>
                        <a:t>VARCHAR(255)</a:t>
                      </a:r>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extLst>
                  <a:ext uri="{0D108BD9-81ED-4DB2-BD59-A6C34878D82A}">
                    <a16:rowId xmlns:a16="http://schemas.microsoft.com/office/drawing/2014/main" val="890360591"/>
                  </a:ext>
                </a:extLst>
              </a:tr>
              <a:tr h="370840">
                <a:tc>
                  <a:txBody>
                    <a:bodyPr/>
                    <a:lstStyle/>
                    <a:p>
                      <a:pPr marL="0" algn="l" defTabSz="1371600" rtl="0" eaLnBrk="1" latinLnBrk="0" hangingPunct="1"/>
                      <a:r>
                        <a:rPr lang="en-US" sz="2400" kern="1200" dirty="0">
                          <a:solidFill>
                            <a:schemeClr val="accent1">
                              <a:lumMod val="75000"/>
                            </a:schemeClr>
                          </a:solidFill>
                          <a:latin typeface="+mn-lt"/>
                          <a:ea typeface="+mn-ea"/>
                          <a:cs typeface="+mn-cs"/>
                        </a:rPr>
                        <a:t>vendorLeadTime</a:t>
                      </a:r>
                    </a:p>
                  </a:txBody>
                  <a:tcPr/>
                </a:tc>
                <a:tc>
                  <a:txBody>
                    <a:bodyPr/>
                    <a:lstStyle/>
                    <a:p>
                      <a:r>
                        <a:rPr lang="en-US" sz="2800" b="0" i="0" kern="1200" dirty="0">
                          <a:solidFill>
                            <a:schemeClr val="dk1"/>
                          </a:solidFill>
                          <a:effectLst/>
                          <a:latin typeface="+mn-lt"/>
                          <a:ea typeface="+mn-ea"/>
                          <a:cs typeface="+mn-cs"/>
                        </a:rPr>
                        <a:t>VARCHAR(255)</a:t>
                      </a:r>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extLst>
                  <a:ext uri="{0D108BD9-81ED-4DB2-BD59-A6C34878D82A}">
                    <a16:rowId xmlns:a16="http://schemas.microsoft.com/office/drawing/2014/main" val="2823692099"/>
                  </a:ext>
                </a:extLst>
              </a:tr>
              <a:tr h="370840">
                <a:tc>
                  <a:txBody>
                    <a:bodyPr/>
                    <a:lstStyle/>
                    <a:p>
                      <a:pPr marL="0" algn="l" defTabSz="1371600" rtl="0" eaLnBrk="1" latinLnBrk="0" hangingPunct="1"/>
                      <a:r>
                        <a:rPr lang="en-US" sz="2400" kern="1200" dirty="0">
                          <a:solidFill>
                            <a:schemeClr val="accent1">
                              <a:lumMod val="75000"/>
                            </a:schemeClr>
                          </a:solidFill>
                          <a:latin typeface="+mn-lt"/>
                          <a:ea typeface="+mn-ea"/>
                          <a:cs typeface="+mn-cs"/>
                        </a:rPr>
                        <a:t>mortechLeadTime</a:t>
                      </a:r>
                    </a:p>
                  </a:txBody>
                  <a:tcPr/>
                </a:tc>
                <a:tc>
                  <a:txBody>
                    <a:bodyPr/>
                    <a:lstStyle/>
                    <a:p>
                      <a:r>
                        <a:rPr lang="en-US" sz="2800" dirty="0"/>
                        <a:t>VARCHAR(255)</a:t>
                      </a:r>
                    </a:p>
                  </a:txBody>
                  <a:tcPr/>
                </a:tc>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endParaRPr lang="en-US" sz="2800" dirty="0"/>
                    </a:p>
                  </a:txBody>
                  <a:tcPr/>
                </a:tc>
                <a:tc>
                  <a:txBody>
                    <a:bodyPr/>
                    <a:lstStyle/>
                    <a:p>
                      <a:endParaRPr lang="en-US" sz="2800" dirty="0"/>
                    </a:p>
                  </a:txBody>
                  <a:tcPr/>
                </a:tc>
                <a:tc>
                  <a:txBody>
                    <a:bodyPr/>
                    <a:lstStyle/>
                    <a:p>
                      <a:endParaRPr lang="en-US" sz="2800" dirty="0"/>
                    </a:p>
                  </a:txBody>
                  <a:tcPr/>
                </a:tc>
                <a:extLst>
                  <a:ext uri="{0D108BD9-81ED-4DB2-BD59-A6C34878D82A}">
                    <a16:rowId xmlns:a16="http://schemas.microsoft.com/office/drawing/2014/main" val="210894724"/>
                  </a:ext>
                </a:extLst>
              </a:tr>
              <a:tr h="370840">
                <a:tc>
                  <a:txBody>
                    <a:bodyPr/>
                    <a:lstStyle/>
                    <a:p>
                      <a:pPr marL="0" algn="l" defTabSz="1371600" rtl="0" eaLnBrk="1" latinLnBrk="0" hangingPunct="1"/>
                      <a:r>
                        <a:rPr lang="en-US" sz="2400" kern="1200" dirty="0">
                          <a:solidFill>
                            <a:schemeClr val="accent1">
                              <a:lumMod val="75000"/>
                            </a:schemeClr>
                          </a:solidFill>
                          <a:latin typeface="+mn-lt"/>
                          <a:ea typeface="+mn-ea"/>
                          <a:cs typeface="+mn-cs"/>
                        </a:rPr>
                        <a:t>cost</a:t>
                      </a:r>
                    </a:p>
                  </a:txBody>
                  <a:tcPr/>
                </a:tc>
                <a:tc>
                  <a:txBody>
                    <a:bodyPr/>
                    <a:lstStyle/>
                    <a:p>
                      <a:r>
                        <a:rPr lang="en-US" sz="2800" b="0" i="0" kern="1200" dirty="0">
                          <a:solidFill>
                            <a:schemeClr val="dk1"/>
                          </a:solidFill>
                          <a:effectLst/>
                          <a:latin typeface="+mn-lt"/>
                          <a:ea typeface="+mn-ea"/>
                          <a:cs typeface="+mn-cs"/>
                        </a:rPr>
                        <a:t>DECIMAL(13,2)</a:t>
                      </a:r>
                      <a:endParaRPr lang="en-US" sz="2800" dirty="0"/>
                    </a:p>
                  </a:txBody>
                  <a:tcPr/>
                </a:tc>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2800" dirty="0"/>
                        <a:t>NOT NULL</a:t>
                      </a:r>
                    </a:p>
                  </a:txBody>
                  <a:tcPr/>
                </a:tc>
                <a:tc>
                  <a:txBody>
                    <a:bodyPr/>
                    <a:lstStyle/>
                    <a:p>
                      <a:endParaRPr lang="en-US" sz="2800" dirty="0"/>
                    </a:p>
                  </a:txBody>
                  <a:tcPr/>
                </a:tc>
                <a:tc>
                  <a:txBody>
                    <a:bodyPr/>
                    <a:lstStyle/>
                    <a:p>
                      <a:endParaRPr lang="en-US" sz="2800" dirty="0"/>
                    </a:p>
                  </a:txBody>
                  <a:tcPr/>
                </a:tc>
                <a:extLst>
                  <a:ext uri="{0D108BD9-81ED-4DB2-BD59-A6C34878D82A}">
                    <a16:rowId xmlns:a16="http://schemas.microsoft.com/office/drawing/2014/main" val="1050337446"/>
                  </a:ext>
                </a:extLst>
              </a:tr>
              <a:tr h="267459">
                <a:tc>
                  <a:txBody>
                    <a:bodyPr/>
                    <a:lstStyle/>
                    <a:p>
                      <a:pPr marL="0" algn="l" defTabSz="1371600" rtl="0" eaLnBrk="1" latinLnBrk="0" hangingPunct="1"/>
                      <a:r>
                        <a:rPr lang="en-US" sz="2400" kern="1200" dirty="0">
                          <a:solidFill>
                            <a:schemeClr val="accent1">
                              <a:lumMod val="75000"/>
                            </a:schemeClr>
                          </a:solidFill>
                          <a:latin typeface="+mn-lt"/>
                          <a:ea typeface="+mn-ea"/>
                          <a:cs typeface="+mn-cs"/>
                        </a:rPr>
                        <a:t>price</a:t>
                      </a:r>
                    </a:p>
                  </a:txBody>
                  <a:tcPr/>
                </a:tc>
                <a:tc>
                  <a:txBody>
                    <a:bodyPr/>
                    <a:lstStyle/>
                    <a:p>
                      <a:r>
                        <a:rPr lang="en-US" sz="2800" b="0" i="0" kern="1200" dirty="0">
                          <a:solidFill>
                            <a:schemeClr val="dk1"/>
                          </a:solidFill>
                          <a:effectLst/>
                          <a:latin typeface="+mn-lt"/>
                          <a:ea typeface="+mn-ea"/>
                          <a:cs typeface="+mn-cs"/>
                        </a:rPr>
                        <a:t>DECIMAL(13,2)</a:t>
                      </a:r>
                      <a:endParaRPr lang="en-US" sz="2800" dirty="0"/>
                    </a:p>
                  </a:txBody>
                  <a:tcPr/>
                </a:tc>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endParaRPr lang="en-US" sz="2800" dirty="0"/>
                    </a:p>
                  </a:txBody>
                  <a:tcPr/>
                </a:tc>
                <a:tc>
                  <a:txBody>
                    <a:bodyPr/>
                    <a:lstStyle/>
                    <a:p>
                      <a:endParaRPr lang="en-US" sz="2800" dirty="0"/>
                    </a:p>
                  </a:txBody>
                  <a:tcPr/>
                </a:tc>
                <a:tc>
                  <a:txBody>
                    <a:bodyPr/>
                    <a:lstStyle/>
                    <a:p>
                      <a:endParaRPr lang="en-US" sz="2800" dirty="0"/>
                    </a:p>
                  </a:txBody>
                  <a:tcPr/>
                </a:tc>
                <a:extLst>
                  <a:ext uri="{0D108BD9-81ED-4DB2-BD59-A6C34878D82A}">
                    <a16:rowId xmlns:a16="http://schemas.microsoft.com/office/drawing/2014/main" val="886939396"/>
                  </a:ext>
                </a:extLst>
              </a:tr>
              <a:tr h="267459">
                <a:tc>
                  <a:txBody>
                    <a:bodyPr/>
                    <a:lstStyle/>
                    <a:p>
                      <a:pPr marL="0" algn="l" defTabSz="1371600" rtl="0" eaLnBrk="1" latinLnBrk="0" hangingPunct="1"/>
                      <a:r>
                        <a:rPr lang="en-US" sz="2400" kern="1200" dirty="0">
                          <a:solidFill>
                            <a:schemeClr val="accent1">
                              <a:lumMod val="75000"/>
                            </a:schemeClr>
                          </a:solidFill>
                          <a:latin typeface="+mn-lt"/>
                          <a:ea typeface="+mn-ea"/>
                          <a:cs typeface="+mn-cs"/>
                        </a:rPr>
                        <a:t>sd1500</a:t>
                      </a:r>
                    </a:p>
                  </a:txBody>
                  <a:tcPr/>
                </a:tc>
                <a:tc>
                  <a:txBody>
                    <a:bodyPr/>
                    <a:lstStyle/>
                    <a:p>
                      <a:r>
                        <a:rPr lang="en-US" sz="2800" dirty="0"/>
                        <a:t>BOOLEAN</a:t>
                      </a:r>
                    </a:p>
                  </a:txBody>
                  <a:tcPr/>
                </a:tc>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endParaRPr lang="en-US" sz="2800" dirty="0"/>
                    </a:p>
                  </a:txBody>
                  <a:tcPr/>
                </a:tc>
                <a:tc>
                  <a:txBody>
                    <a:bodyPr/>
                    <a:lstStyle/>
                    <a:p>
                      <a:endParaRPr lang="en-US" sz="2800" dirty="0"/>
                    </a:p>
                  </a:txBody>
                  <a:tcPr/>
                </a:tc>
                <a:tc>
                  <a:txBody>
                    <a:bodyPr/>
                    <a:lstStyle/>
                    <a:p>
                      <a:endParaRPr lang="en-US" sz="2800" dirty="0"/>
                    </a:p>
                  </a:txBody>
                  <a:tcPr/>
                </a:tc>
                <a:extLst>
                  <a:ext uri="{0D108BD9-81ED-4DB2-BD59-A6C34878D82A}">
                    <a16:rowId xmlns:a16="http://schemas.microsoft.com/office/drawing/2014/main" val="2262167138"/>
                  </a:ext>
                </a:extLst>
              </a:tr>
              <a:tr h="267459">
                <a:tc>
                  <a:txBody>
                    <a:bodyPr/>
                    <a:lstStyle/>
                    <a:p>
                      <a:pPr marL="0" algn="l" defTabSz="1371600" rtl="0" eaLnBrk="1" latinLnBrk="0" hangingPunct="1"/>
                      <a:r>
                        <a:rPr lang="en-US" sz="2400" kern="1200" dirty="0">
                          <a:solidFill>
                            <a:schemeClr val="accent1">
                              <a:lumMod val="75000"/>
                            </a:schemeClr>
                          </a:solidFill>
                          <a:latin typeface="+mn-lt"/>
                          <a:ea typeface="+mn-ea"/>
                          <a:cs typeface="+mn-cs"/>
                        </a:rPr>
                        <a:t>sd1500s</a:t>
                      </a:r>
                    </a:p>
                  </a:txBody>
                  <a:tcPr/>
                </a:tc>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2800" dirty="0"/>
                        <a:t>BOOLEAN</a:t>
                      </a:r>
                    </a:p>
                  </a:txBody>
                  <a:tcPr/>
                </a:tc>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endParaRPr lang="en-US" sz="2800" dirty="0"/>
                    </a:p>
                  </a:txBody>
                  <a:tcPr/>
                </a:tc>
                <a:tc>
                  <a:txBody>
                    <a:bodyPr/>
                    <a:lstStyle/>
                    <a:p>
                      <a:endParaRPr lang="en-US" sz="2800" dirty="0"/>
                    </a:p>
                  </a:txBody>
                  <a:tcPr/>
                </a:tc>
                <a:tc>
                  <a:txBody>
                    <a:bodyPr/>
                    <a:lstStyle/>
                    <a:p>
                      <a:endParaRPr lang="en-US" sz="2800" dirty="0"/>
                    </a:p>
                  </a:txBody>
                  <a:tcPr/>
                </a:tc>
                <a:extLst>
                  <a:ext uri="{0D108BD9-81ED-4DB2-BD59-A6C34878D82A}">
                    <a16:rowId xmlns:a16="http://schemas.microsoft.com/office/drawing/2014/main" val="327024077"/>
                  </a:ext>
                </a:extLst>
              </a:tr>
              <a:tr h="267459">
                <a:tc>
                  <a:txBody>
                    <a:bodyPr/>
                    <a:lstStyle/>
                    <a:p>
                      <a:pPr marL="0" algn="l" defTabSz="1371600" rtl="0" eaLnBrk="1" latinLnBrk="0" hangingPunct="1"/>
                      <a:r>
                        <a:rPr lang="en-US" sz="2400" kern="1200" dirty="0">
                          <a:solidFill>
                            <a:schemeClr val="accent1">
                              <a:lumMod val="75000"/>
                            </a:schemeClr>
                          </a:solidFill>
                          <a:latin typeface="+mn-lt"/>
                          <a:ea typeface="+mn-ea"/>
                          <a:cs typeface="+mn-cs"/>
                        </a:rPr>
                        <a:t>sdx</a:t>
                      </a:r>
                    </a:p>
                  </a:txBody>
                  <a:tcPr/>
                </a:tc>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2800" dirty="0"/>
                        <a:t>BOOLEAN</a:t>
                      </a:r>
                    </a:p>
                  </a:txBody>
                  <a:tcPr/>
                </a:tc>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endParaRPr lang="en-US" sz="2800" dirty="0"/>
                    </a:p>
                  </a:txBody>
                  <a:tcPr/>
                </a:tc>
                <a:tc>
                  <a:txBody>
                    <a:bodyPr/>
                    <a:lstStyle/>
                    <a:p>
                      <a:endParaRPr lang="en-US" sz="2800" dirty="0"/>
                    </a:p>
                  </a:txBody>
                  <a:tcPr/>
                </a:tc>
                <a:tc>
                  <a:txBody>
                    <a:bodyPr/>
                    <a:lstStyle/>
                    <a:p>
                      <a:endParaRPr lang="en-US" sz="2800" dirty="0"/>
                    </a:p>
                  </a:txBody>
                  <a:tcPr/>
                </a:tc>
                <a:extLst>
                  <a:ext uri="{0D108BD9-81ED-4DB2-BD59-A6C34878D82A}">
                    <a16:rowId xmlns:a16="http://schemas.microsoft.com/office/drawing/2014/main" val="2336510107"/>
                  </a:ext>
                </a:extLst>
              </a:tr>
              <a:tr h="267459">
                <a:tc>
                  <a:txBody>
                    <a:bodyPr/>
                    <a:lstStyle/>
                    <a:p>
                      <a:pPr marL="0" algn="l" defTabSz="1371600" rtl="0" eaLnBrk="1" latinLnBrk="0" hangingPunct="1"/>
                      <a:r>
                        <a:rPr lang="en-US" sz="2400" kern="1200" dirty="0">
                          <a:solidFill>
                            <a:schemeClr val="accent1">
                              <a:lumMod val="75000"/>
                            </a:schemeClr>
                          </a:solidFill>
                          <a:latin typeface="+mn-lt"/>
                          <a:ea typeface="+mn-ea"/>
                          <a:cs typeface="+mn-cs"/>
                        </a:rPr>
                        <a:t>hd2500</a:t>
                      </a:r>
                    </a:p>
                  </a:txBody>
                  <a:tcPr/>
                </a:tc>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2800" dirty="0"/>
                        <a:t>BOOLEAN</a:t>
                      </a:r>
                    </a:p>
                  </a:txBody>
                  <a:tcPr/>
                </a:tc>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endParaRPr lang="en-US" sz="2800" dirty="0"/>
                    </a:p>
                  </a:txBody>
                  <a:tcPr/>
                </a:tc>
                <a:tc>
                  <a:txBody>
                    <a:bodyPr/>
                    <a:lstStyle/>
                    <a:p>
                      <a:endParaRPr lang="en-US" sz="2800" dirty="0"/>
                    </a:p>
                  </a:txBody>
                  <a:tcPr/>
                </a:tc>
                <a:tc>
                  <a:txBody>
                    <a:bodyPr/>
                    <a:lstStyle/>
                    <a:p>
                      <a:endParaRPr lang="en-US" sz="2800" dirty="0"/>
                    </a:p>
                  </a:txBody>
                  <a:tcPr/>
                </a:tc>
                <a:extLst>
                  <a:ext uri="{0D108BD9-81ED-4DB2-BD59-A6C34878D82A}">
                    <a16:rowId xmlns:a16="http://schemas.microsoft.com/office/drawing/2014/main" val="1474352588"/>
                  </a:ext>
                </a:extLst>
              </a:tr>
              <a:tr h="267459">
                <a:tc>
                  <a:txBody>
                    <a:bodyPr/>
                    <a:lstStyle/>
                    <a:p>
                      <a:pPr marL="0" algn="l" defTabSz="1371600" rtl="0" eaLnBrk="1" latinLnBrk="0" hangingPunct="1"/>
                      <a:r>
                        <a:rPr lang="en-US" sz="2400" kern="1200" dirty="0">
                          <a:solidFill>
                            <a:schemeClr val="accent1">
                              <a:lumMod val="75000"/>
                            </a:schemeClr>
                          </a:solidFill>
                          <a:latin typeface="+mn-lt"/>
                          <a:ea typeface="+mn-ea"/>
                          <a:cs typeface="+mn-cs"/>
                        </a:rPr>
                        <a:t>hdx</a:t>
                      </a:r>
                    </a:p>
                  </a:txBody>
                  <a:tcPr/>
                </a:tc>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2800" dirty="0"/>
                        <a:t>BOOLEAN</a:t>
                      </a:r>
                    </a:p>
                  </a:txBody>
                  <a:tcPr/>
                </a:tc>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endParaRPr lang="en-US" sz="2800" dirty="0"/>
                    </a:p>
                  </a:txBody>
                  <a:tcPr/>
                </a:tc>
                <a:tc>
                  <a:txBody>
                    <a:bodyPr/>
                    <a:lstStyle/>
                    <a:p>
                      <a:endParaRPr lang="en-US" sz="2800" dirty="0"/>
                    </a:p>
                  </a:txBody>
                  <a:tcPr/>
                </a:tc>
                <a:tc>
                  <a:txBody>
                    <a:bodyPr/>
                    <a:lstStyle/>
                    <a:p>
                      <a:endParaRPr lang="en-US" sz="2800" dirty="0"/>
                    </a:p>
                  </a:txBody>
                  <a:tcPr/>
                </a:tc>
                <a:extLst>
                  <a:ext uri="{0D108BD9-81ED-4DB2-BD59-A6C34878D82A}">
                    <a16:rowId xmlns:a16="http://schemas.microsoft.com/office/drawing/2014/main" val="1811404756"/>
                  </a:ext>
                </a:extLst>
              </a:tr>
              <a:tr h="267459">
                <a:tc>
                  <a:txBody>
                    <a:bodyPr/>
                    <a:lstStyle/>
                    <a:p>
                      <a:pPr marL="0" algn="l" defTabSz="1371600" rtl="0" eaLnBrk="1" latinLnBrk="0" hangingPunct="1"/>
                      <a:r>
                        <a:rPr lang="en-US" sz="2400" kern="1200" dirty="0">
                          <a:solidFill>
                            <a:schemeClr val="accent1">
                              <a:lumMod val="75000"/>
                            </a:schemeClr>
                          </a:solidFill>
                          <a:latin typeface="+mn-lt"/>
                          <a:ea typeface="+mn-ea"/>
                          <a:cs typeface="+mn-cs"/>
                        </a:rPr>
                        <a:t>minOrderReq</a:t>
                      </a:r>
                    </a:p>
                  </a:txBody>
                  <a:tcPr/>
                </a:tc>
                <a:tc>
                  <a:txBody>
                    <a:bodyPr/>
                    <a:lstStyle/>
                    <a:p>
                      <a:r>
                        <a:rPr lang="en-US" sz="2800" dirty="0"/>
                        <a:t>INT</a:t>
                      </a:r>
                    </a:p>
                  </a:txBody>
                  <a:tcPr/>
                </a:tc>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endParaRPr lang="en-US" sz="2800" dirty="0"/>
                    </a:p>
                  </a:txBody>
                  <a:tcPr/>
                </a:tc>
                <a:tc>
                  <a:txBody>
                    <a:bodyPr/>
                    <a:lstStyle/>
                    <a:p>
                      <a:endParaRPr lang="en-US" sz="2800" dirty="0"/>
                    </a:p>
                  </a:txBody>
                  <a:tcPr/>
                </a:tc>
                <a:tc>
                  <a:txBody>
                    <a:bodyPr/>
                    <a:lstStyle/>
                    <a:p>
                      <a:endParaRPr lang="en-US" sz="2800" dirty="0"/>
                    </a:p>
                  </a:txBody>
                  <a:tcPr/>
                </a:tc>
                <a:extLst>
                  <a:ext uri="{0D108BD9-81ED-4DB2-BD59-A6C34878D82A}">
                    <a16:rowId xmlns:a16="http://schemas.microsoft.com/office/drawing/2014/main" val="2044672436"/>
                  </a:ext>
                </a:extLst>
              </a:tr>
              <a:tr h="267459">
                <a:tc>
                  <a:txBody>
                    <a:bodyPr/>
                    <a:lstStyle/>
                    <a:p>
                      <a:pPr marL="0" algn="l" defTabSz="1371600" rtl="0" eaLnBrk="1" latinLnBrk="0" hangingPunct="1"/>
                      <a:r>
                        <a:rPr lang="en-US" sz="2400" kern="1200" dirty="0">
                          <a:solidFill>
                            <a:schemeClr val="accent1">
                              <a:lumMod val="75000"/>
                            </a:schemeClr>
                          </a:solidFill>
                          <a:latin typeface="+mn-lt"/>
                          <a:ea typeface="+mn-ea"/>
                          <a:cs typeface="+mn-cs"/>
                        </a:rPr>
                        <a:t>uom</a:t>
                      </a:r>
                    </a:p>
                  </a:txBody>
                  <a:tcPr/>
                </a:tc>
                <a:tc>
                  <a:txBody>
                    <a:bodyPr/>
                    <a:lstStyle/>
                    <a:p>
                      <a:r>
                        <a:rPr lang="en-US" sz="2800" dirty="0"/>
                        <a:t>VARCHAR(255)</a:t>
                      </a:r>
                    </a:p>
                  </a:txBody>
                  <a:tcPr/>
                </a:tc>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endParaRPr lang="en-US" sz="2800" dirty="0"/>
                    </a:p>
                  </a:txBody>
                  <a:tcPr/>
                </a:tc>
                <a:tc>
                  <a:txBody>
                    <a:bodyPr/>
                    <a:lstStyle/>
                    <a:p>
                      <a:endParaRPr lang="en-US" sz="2800" dirty="0"/>
                    </a:p>
                  </a:txBody>
                  <a:tcPr/>
                </a:tc>
                <a:tc>
                  <a:txBody>
                    <a:bodyPr/>
                    <a:lstStyle/>
                    <a:p>
                      <a:endParaRPr lang="en-US" sz="2800" dirty="0"/>
                    </a:p>
                  </a:txBody>
                  <a:tcPr/>
                </a:tc>
                <a:extLst>
                  <a:ext uri="{0D108BD9-81ED-4DB2-BD59-A6C34878D82A}">
                    <a16:rowId xmlns:a16="http://schemas.microsoft.com/office/drawing/2014/main" val="2478531256"/>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6319749" y="334854"/>
            <a:ext cx="2905300" cy="830997"/>
          </a:xfrm>
          <a:prstGeom prst="rect">
            <a:avLst/>
          </a:prstGeom>
          <a:noFill/>
        </p:spPr>
        <p:txBody>
          <a:bodyPr wrap="square" rtlCol="0">
            <a:spAutoFit/>
          </a:bodyPr>
          <a:lstStyle/>
          <a:p>
            <a:pPr algn="ctr"/>
            <a:r>
              <a:rPr lang="en-US" sz="4800" dirty="0">
                <a:solidFill>
                  <a:schemeClr val="accent1">
                    <a:lumMod val="75000"/>
                  </a:schemeClr>
                </a:solidFill>
              </a:rPr>
              <a:t>Parts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52500" y="11903818"/>
            <a:ext cx="10839797" cy="1477328"/>
          </a:xfrm>
          <a:prstGeom prst="rect">
            <a:avLst/>
          </a:prstGeom>
          <a:noFill/>
        </p:spPr>
        <p:txBody>
          <a:bodyPr wrap="square" rtlCol="0">
            <a:spAutoFit/>
          </a:bodyPr>
          <a:lstStyle/>
          <a:p>
            <a:r>
              <a:rPr lang="en-US" dirty="0"/>
              <a:t>CREATE TABLE parts(id INT AUTO_INCREMENT PRIMARY KEY, category TINYINT NOT NULL, spare BOOLEAN, description VARCHAR(255) NOT NULL, commonCode VARCHAR(255), vendor INT, vendorPartNo VARCHAR(255), vendorLeadTime VARCHAR(255), mortechLeadTime VARCHAR(255), cost DECIMAL(13,2) NOT NULL, price DECIMAL(13,2), sd1500 BOOLEAN, sd1500s BOOLEAN, sdx BOOLEAN, hd2500 BOOLEAN, hdx BOOLEAN, minOrderReq INT, uom VARCHAR(255), FOREIGN KEY(vendor) REFERENCES vendors(id));  </a:t>
            </a:r>
          </a:p>
        </p:txBody>
      </p:sp>
    </p:spTree>
    <p:extLst>
      <p:ext uri="{BB962C8B-B14F-4D97-AF65-F5344CB8AC3E}">
        <p14:creationId xmlns:p14="http://schemas.microsoft.com/office/powerpoint/2010/main" val="1089431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301918097"/>
              </p:ext>
            </p:extLst>
          </p:nvPr>
        </p:nvGraphicFramePr>
        <p:xfrm>
          <a:off x="1388226" y="1165850"/>
          <a:ext cx="12768349" cy="4096512"/>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4212076426"/>
                    </a:ext>
                  </a:extLst>
                </a:gridCol>
                <a:gridCol w="1280160">
                  <a:extLst>
                    <a:ext uri="{9D8B030D-6E8A-4147-A177-3AD203B41FA5}">
                      <a16:colId xmlns:a16="http://schemas.microsoft.com/office/drawing/2014/main" val="3194676290"/>
                    </a:ext>
                  </a:extLst>
                </a:gridCol>
                <a:gridCol w="2061556">
                  <a:extLst>
                    <a:ext uri="{9D8B030D-6E8A-4147-A177-3AD203B41FA5}">
                      <a16:colId xmlns:a16="http://schemas.microsoft.com/office/drawing/2014/main" val="1043220631"/>
                    </a:ext>
                  </a:extLst>
                </a:gridCol>
                <a:gridCol w="2310938">
                  <a:extLst>
                    <a:ext uri="{9D8B030D-6E8A-4147-A177-3AD203B41FA5}">
                      <a16:colId xmlns:a16="http://schemas.microsoft.com/office/drawing/2014/main" val="2850652227"/>
                    </a:ext>
                  </a:extLst>
                </a:gridCol>
                <a:gridCol w="4921135">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r>
                        <a:rPr lang="en-US" sz="2800" kern="1200" dirty="0">
                          <a:solidFill>
                            <a:schemeClr val="accent1">
                              <a:lumMod val="75000"/>
                            </a:schemeClr>
                          </a:solidFill>
                          <a:latin typeface="+mn-lt"/>
                          <a:ea typeface="+mn-ea"/>
                          <a:cs typeface="+mn-cs"/>
                        </a:rPr>
                        <a:t>partId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KEY(partId) REFERENCES parts(id)</a:t>
                      </a:r>
                    </a:p>
                  </a:txBody>
                  <a:tcPr/>
                </a:tc>
                <a:extLst>
                  <a:ext uri="{0D108BD9-81ED-4DB2-BD59-A6C34878D82A}">
                    <a16:rowId xmlns:a16="http://schemas.microsoft.com/office/drawing/2014/main" val="2052542108"/>
                  </a:ext>
                </a:extLst>
              </a:tr>
              <a:tr h="370840">
                <a:tc>
                  <a:txBody>
                    <a:bodyPr/>
                    <a:lstStyle/>
                    <a:p>
                      <a:r>
                        <a:rPr lang="en-US" sz="2800" kern="1200" dirty="0">
                          <a:solidFill>
                            <a:schemeClr val="accent1">
                              <a:lumMod val="75000"/>
                            </a:schemeClr>
                          </a:solidFill>
                          <a:latin typeface="+mn-lt"/>
                          <a:ea typeface="+mn-ea"/>
                          <a:cs typeface="+mn-cs"/>
                        </a:rPr>
                        <a:t>jid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KEY(jid) REFERENCES jobs(id)</a:t>
                      </a:r>
                    </a:p>
                  </a:txBody>
                  <a:tcPr/>
                </a:tc>
                <a:extLst>
                  <a:ext uri="{0D108BD9-81ED-4DB2-BD59-A6C34878D82A}">
                    <a16:rowId xmlns:a16="http://schemas.microsoft.com/office/drawing/2014/main" val="3170761660"/>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5180906" y="334854"/>
            <a:ext cx="5182987" cy="830997"/>
          </a:xfrm>
          <a:prstGeom prst="rect">
            <a:avLst/>
          </a:prstGeom>
          <a:noFill/>
        </p:spPr>
        <p:txBody>
          <a:bodyPr wrap="square" rtlCol="0">
            <a:spAutoFit/>
          </a:bodyPr>
          <a:lstStyle/>
          <a:p>
            <a:pPr algn="ctr"/>
            <a:r>
              <a:rPr lang="en-US" sz="4800" dirty="0">
                <a:solidFill>
                  <a:schemeClr val="accent1">
                    <a:lumMod val="75000"/>
                  </a:schemeClr>
                </a:solidFill>
              </a:rPr>
              <a:t>Parts_On_Jobs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5"/>
            <a:ext cx="10839797" cy="646331"/>
          </a:xfrm>
          <a:prstGeom prst="rect">
            <a:avLst/>
          </a:prstGeom>
          <a:noFill/>
        </p:spPr>
        <p:txBody>
          <a:bodyPr wrap="square" rtlCol="0">
            <a:spAutoFit/>
          </a:bodyPr>
          <a:lstStyle/>
          <a:p>
            <a:r>
              <a:rPr lang="en-US" dirty="0"/>
              <a:t>CREATE TABLE parts_on_jobs (id INT AUTO_INCREMENT PRIMARY KEY, partId INT NOT NULL, jid INT NOT NULL, FOREIGN KEY(partId) REFERENCES parts(id), FOREIGN KEY(jid) REFERENCES jobs(id));</a:t>
            </a:r>
          </a:p>
        </p:txBody>
      </p:sp>
    </p:spTree>
    <p:extLst>
      <p:ext uri="{BB962C8B-B14F-4D97-AF65-F5344CB8AC3E}">
        <p14:creationId xmlns:p14="http://schemas.microsoft.com/office/powerpoint/2010/main" val="703012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1452892803"/>
              </p:ext>
            </p:extLst>
          </p:nvPr>
        </p:nvGraphicFramePr>
        <p:xfrm>
          <a:off x="1388226" y="1165850"/>
          <a:ext cx="12768349" cy="269748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4212076426"/>
                    </a:ext>
                  </a:extLst>
                </a:gridCol>
                <a:gridCol w="2568632">
                  <a:extLst>
                    <a:ext uri="{9D8B030D-6E8A-4147-A177-3AD203B41FA5}">
                      <a16:colId xmlns:a16="http://schemas.microsoft.com/office/drawing/2014/main" val="3194676290"/>
                    </a:ext>
                  </a:extLst>
                </a:gridCol>
                <a:gridCol w="2793077">
                  <a:extLst>
                    <a:ext uri="{9D8B030D-6E8A-4147-A177-3AD203B41FA5}">
                      <a16:colId xmlns:a16="http://schemas.microsoft.com/office/drawing/2014/main" val="1043220631"/>
                    </a:ext>
                  </a:extLst>
                </a:gridCol>
                <a:gridCol w="2377440">
                  <a:extLst>
                    <a:ext uri="{9D8B030D-6E8A-4147-A177-3AD203B41FA5}">
                      <a16:colId xmlns:a16="http://schemas.microsoft.com/office/drawing/2014/main" val="2850652227"/>
                    </a:ext>
                  </a:extLst>
                </a:gridCol>
                <a:gridCol w="2834640">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r>
                        <a:rPr lang="en-US" sz="2800" kern="1200" dirty="0">
                          <a:solidFill>
                            <a:schemeClr val="accent1">
                              <a:lumMod val="75000"/>
                            </a:schemeClr>
                          </a:solidFill>
                          <a:latin typeface="+mn-lt"/>
                          <a:ea typeface="+mn-ea"/>
                          <a:cs typeface="+mn-cs"/>
                        </a:rPr>
                        <a:t>letter</a:t>
                      </a:r>
                    </a:p>
                  </a:txBody>
                  <a:tcPr/>
                </a:tc>
                <a:tc>
                  <a:txBody>
                    <a:bodyPr/>
                    <a:lstStyle/>
                    <a:p>
                      <a:r>
                        <a:rPr lang="en-US" dirty="0"/>
                        <a:t>CHAR(1)</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052542108"/>
                  </a:ext>
                </a:extLst>
              </a:tr>
              <a:tr h="370840">
                <a:tc>
                  <a:txBody>
                    <a:bodyPr/>
                    <a:lstStyle/>
                    <a:p>
                      <a:r>
                        <a:rPr lang="en-US" sz="2800" kern="1200" dirty="0">
                          <a:solidFill>
                            <a:schemeClr val="accent1">
                              <a:lumMod val="75000"/>
                            </a:schemeClr>
                          </a:solidFill>
                          <a:latin typeface="+mn-lt"/>
                          <a:ea typeface="+mn-ea"/>
                          <a:cs typeface="+mn-cs"/>
                        </a:rPr>
                        <a:t>name</a:t>
                      </a:r>
                    </a:p>
                  </a:txBody>
                  <a:tcPr/>
                </a:tc>
                <a:tc>
                  <a:txBody>
                    <a:bodyPr/>
                    <a:lstStyle/>
                    <a:p>
                      <a:r>
                        <a:rPr lang="en-US" dirty="0"/>
                        <a:t>VARCHAR(255)</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283336918"/>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5180906" y="334854"/>
            <a:ext cx="5182987" cy="830997"/>
          </a:xfrm>
          <a:prstGeom prst="rect">
            <a:avLst/>
          </a:prstGeom>
          <a:noFill/>
        </p:spPr>
        <p:txBody>
          <a:bodyPr wrap="square" rtlCol="0">
            <a:spAutoFit/>
          </a:bodyPr>
          <a:lstStyle/>
          <a:p>
            <a:pPr algn="ctr"/>
            <a:r>
              <a:rPr lang="en-US" sz="4800" dirty="0" err="1">
                <a:solidFill>
                  <a:schemeClr val="accent1">
                    <a:lumMod val="75000"/>
                  </a:schemeClr>
                </a:solidFill>
              </a:rPr>
              <a:t>Part_Categories</a:t>
            </a:r>
            <a:endParaRPr lang="en-US" sz="4800"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5"/>
            <a:ext cx="10839797" cy="646331"/>
          </a:xfrm>
          <a:prstGeom prst="rect">
            <a:avLst/>
          </a:prstGeom>
          <a:noFill/>
        </p:spPr>
        <p:txBody>
          <a:bodyPr wrap="square" rtlCol="0">
            <a:spAutoFit/>
          </a:bodyPr>
          <a:lstStyle/>
          <a:p>
            <a:r>
              <a:rPr lang="en-US" dirty="0"/>
              <a:t>CREATE TABLE </a:t>
            </a:r>
            <a:r>
              <a:rPr lang="en-US" dirty="0" err="1"/>
              <a:t>part_categories</a:t>
            </a:r>
            <a:r>
              <a:rPr lang="en-US" dirty="0"/>
              <a:t> (id INT AUTO_INCREMENT PRIMARY KEY, letter CHAR(1) NOT NULL, name VARCHAR(255) NOT NULL);</a:t>
            </a:r>
          </a:p>
        </p:txBody>
      </p:sp>
    </p:spTree>
    <p:extLst>
      <p:ext uri="{BB962C8B-B14F-4D97-AF65-F5344CB8AC3E}">
        <p14:creationId xmlns:p14="http://schemas.microsoft.com/office/powerpoint/2010/main" val="86799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991066075"/>
              </p:ext>
            </p:extLst>
          </p:nvPr>
        </p:nvGraphicFramePr>
        <p:xfrm>
          <a:off x="1388226" y="1165850"/>
          <a:ext cx="12768349" cy="12018264"/>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4212076426"/>
                    </a:ext>
                  </a:extLst>
                </a:gridCol>
                <a:gridCol w="1280160">
                  <a:extLst>
                    <a:ext uri="{9D8B030D-6E8A-4147-A177-3AD203B41FA5}">
                      <a16:colId xmlns:a16="http://schemas.microsoft.com/office/drawing/2014/main" val="3194676290"/>
                    </a:ext>
                  </a:extLst>
                </a:gridCol>
                <a:gridCol w="2061556">
                  <a:extLst>
                    <a:ext uri="{9D8B030D-6E8A-4147-A177-3AD203B41FA5}">
                      <a16:colId xmlns:a16="http://schemas.microsoft.com/office/drawing/2014/main" val="1043220631"/>
                    </a:ext>
                  </a:extLst>
                </a:gridCol>
                <a:gridCol w="2310938">
                  <a:extLst>
                    <a:ext uri="{9D8B030D-6E8A-4147-A177-3AD203B41FA5}">
                      <a16:colId xmlns:a16="http://schemas.microsoft.com/office/drawing/2014/main" val="2850652227"/>
                    </a:ext>
                  </a:extLst>
                </a:gridCol>
                <a:gridCol w="4921135">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r>
                        <a:rPr lang="en-US" sz="2800" kern="1200" dirty="0">
                          <a:solidFill>
                            <a:schemeClr val="accent1">
                              <a:lumMod val="75000"/>
                            </a:schemeClr>
                          </a:solidFill>
                          <a:latin typeface="+mn-lt"/>
                          <a:ea typeface="+mn-ea"/>
                          <a:cs typeface="+mn-cs"/>
                        </a:rPr>
                        <a:t>jid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4928147"/>
                  </a:ext>
                </a:extLst>
              </a:tr>
              <a:tr h="370840">
                <a:tc>
                  <a:txBody>
                    <a:bodyPr/>
                    <a:lstStyle/>
                    <a:p>
                      <a:r>
                        <a:rPr lang="en-US" sz="2800" kern="1200" dirty="0">
                          <a:solidFill>
                            <a:schemeClr val="accent1">
                              <a:lumMod val="75000"/>
                            </a:schemeClr>
                          </a:solidFill>
                          <a:latin typeface="+mn-lt"/>
                          <a:ea typeface="+mn-ea"/>
                          <a:cs typeface="+mn-cs"/>
                        </a:rPr>
                        <a:t>year</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52542108"/>
                  </a:ext>
                </a:extLst>
              </a:tr>
              <a:tr h="370840">
                <a:tc>
                  <a:txBody>
                    <a:bodyPr/>
                    <a:lstStyle/>
                    <a:p>
                      <a:r>
                        <a:rPr lang="en-US" sz="2800" kern="1200" dirty="0">
                          <a:solidFill>
                            <a:schemeClr val="accent1">
                              <a:lumMod val="75000"/>
                            </a:schemeClr>
                          </a:solidFill>
                          <a:latin typeface="+mn-lt"/>
                          <a:ea typeface="+mn-ea"/>
                          <a:cs typeface="+mn-cs"/>
                        </a:rPr>
                        <a:t>category</a:t>
                      </a:r>
                    </a:p>
                  </a:txBody>
                  <a:tcPr/>
                </a:tc>
                <a:tc>
                  <a:txBody>
                    <a:bodyPr/>
                    <a:lstStyle/>
                    <a:p>
                      <a:r>
                        <a:rPr lang="en-US" dirty="0"/>
                        <a:t>INT </a:t>
                      </a:r>
                    </a:p>
                  </a:txBody>
                  <a:tcPr/>
                </a:tc>
                <a:tc>
                  <a:txBody>
                    <a:bodyPr/>
                    <a:lstStyle/>
                    <a:p>
                      <a:r>
                        <a:rPr lang="en-US" dirty="0"/>
                        <a:t>NOT NULL</a:t>
                      </a:r>
                    </a:p>
                  </a:txBody>
                  <a:tcPr/>
                </a:tc>
                <a:tc>
                  <a:txBody>
                    <a:bodyPr/>
                    <a:lstStyle/>
                    <a:p>
                      <a:endParaRPr lang="en-US" dirty="0"/>
                    </a:p>
                  </a:txBody>
                  <a:tcPr/>
                </a:tc>
                <a:tc>
                  <a:txBody>
                    <a:bodyPr/>
                    <a:lstStyle/>
                    <a:p>
                      <a:r>
                        <a:rPr lang="en-US" dirty="0"/>
                        <a:t>FOREIGN KEY(category) REFERENCES Categories(id)</a:t>
                      </a:r>
                    </a:p>
                  </a:txBody>
                  <a:tcPr/>
                </a:tc>
                <a:extLst>
                  <a:ext uri="{0D108BD9-81ED-4DB2-BD59-A6C34878D82A}">
                    <a16:rowId xmlns:a16="http://schemas.microsoft.com/office/drawing/2014/main" val="3170761660"/>
                  </a:ext>
                </a:extLst>
              </a:tr>
              <a:tr h="370840">
                <a:tc>
                  <a:txBody>
                    <a:bodyPr/>
                    <a:lstStyle/>
                    <a:p>
                      <a:r>
                        <a:rPr lang="en-US" sz="2800" kern="1200" dirty="0">
                          <a:solidFill>
                            <a:schemeClr val="accent1">
                              <a:lumMod val="75000"/>
                            </a:schemeClr>
                          </a:solidFill>
                          <a:latin typeface="+mn-lt"/>
                          <a:ea typeface="+mn-ea"/>
                          <a:cs typeface="+mn-cs"/>
                        </a:rPr>
                        <a:t>openDate</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15565037"/>
                  </a:ext>
                </a:extLst>
              </a:tr>
              <a:tr h="370840">
                <a:tc>
                  <a:txBody>
                    <a:bodyPr/>
                    <a:lstStyle/>
                    <a:p>
                      <a:r>
                        <a:rPr lang="en-US" sz="2800" kern="1200" dirty="0">
                          <a:solidFill>
                            <a:schemeClr val="accent1">
                              <a:lumMod val="75000"/>
                            </a:schemeClr>
                          </a:solidFill>
                          <a:latin typeface="+mn-lt"/>
                          <a:ea typeface="+mn-ea"/>
                          <a:cs typeface="+mn-cs"/>
                        </a:rPr>
                        <a:t>uid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r>
                        <a:rPr lang="en-US" dirty="0"/>
                        <a:t>FOREIGN KEY(uid) REFERENCES users(id)</a:t>
                      </a:r>
                    </a:p>
                  </a:txBody>
                  <a:tcPr/>
                </a:tc>
                <a:extLst>
                  <a:ext uri="{0D108BD9-81ED-4DB2-BD59-A6C34878D82A}">
                    <a16:rowId xmlns:a16="http://schemas.microsoft.com/office/drawing/2014/main" val="901846611"/>
                  </a:ext>
                </a:extLst>
              </a:tr>
              <a:tr h="370840">
                <a:tc>
                  <a:txBody>
                    <a:bodyPr/>
                    <a:lstStyle/>
                    <a:p>
                      <a:r>
                        <a:rPr lang="en-US" sz="2800" kern="1200" dirty="0">
                          <a:solidFill>
                            <a:schemeClr val="accent1">
                              <a:lumMod val="75000"/>
                            </a:schemeClr>
                          </a:solidFill>
                          <a:latin typeface="+mn-lt"/>
                          <a:ea typeface="+mn-ea"/>
                          <a:cs typeface="+mn-cs"/>
                        </a:rPr>
                        <a:t>releaseDate</a:t>
                      </a:r>
                    </a:p>
                    <a:p>
                      <a:endParaRPr lang="en-US" sz="2800" kern="1200" dirty="0">
                        <a:solidFill>
                          <a:schemeClr val="accent1">
                            <a:lumMod val="75000"/>
                          </a:schemeClr>
                        </a:solidFill>
                        <a:latin typeface="+mn-lt"/>
                        <a:ea typeface="+mn-ea"/>
                        <a:cs typeface="+mn-cs"/>
                      </a:endParaRP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28588975"/>
                  </a:ext>
                </a:extLst>
              </a:tr>
              <a:tr h="370840">
                <a:tc>
                  <a:txBody>
                    <a:bodyPr/>
                    <a:lstStyle/>
                    <a:p>
                      <a:r>
                        <a:rPr lang="en-US" sz="2800" kern="1200" dirty="0">
                          <a:solidFill>
                            <a:schemeClr val="accent1">
                              <a:lumMod val="75000"/>
                            </a:schemeClr>
                          </a:solidFill>
                          <a:latin typeface="+mn-lt"/>
                          <a:ea typeface="+mn-ea"/>
                          <a:cs typeface="+mn-cs"/>
                        </a:rPr>
                        <a:t>dueDate</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43427717"/>
                  </a:ext>
                </a:extLst>
              </a:tr>
              <a:tr h="370840">
                <a:tc>
                  <a:txBody>
                    <a:bodyPr/>
                    <a:lstStyle/>
                    <a:p>
                      <a:r>
                        <a:rPr lang="en-US" sz="2800" kern="1200" dirty="0">
                          <a:solidFill>
                            <a:schemeClr val="accent1">
                              <a:lumMod val="75000"/>
                            </a:schemeClr>
                          </a:solidFill>
                          <a:latin typeface="+mn-lt"/>
                          <a:ea typeface="+mn-ea"/>
                          <a:cs typeface="+mn-cs"/>
                        </a:rPr>
                        <a:t>plant</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KEY(plant) REFERENCES plants(id)</a:t>
                      </a:r>
                    </a:p>
                  </a:txBody>
                  <a:tcPr/>
                </a:tc>
                <a:extLst>
                  <a:ext uri="{0D108BD9-81ED-4DB2-BD59-A6C34878D82A}">
                    <a16:rowId xmlns:a16="http://schemas.microsoft.com/office/drawing/2014/main" val="4196653958"/>
                  </a:ext>
                </a:extLst>
              </a:tr>
              <a:tr h="370840">
                <a:tc>
                  <a:txBody>
                    <a:bodyPr/>
                    <a:lstStyle/>
                    <a:p>
                      <a:r>
                        <a:rPr lang="en-US" sz="2800" kern="1200" dirty="0">
                          <a:solidFill>
                            <a:schemeClr val="accent1">
                              <a:lumMod val="75000"/>
                            </a:schemeClr>
                          </a:solidFill>
                          <a:latin typeface="+mn-lt"/>
                          <a:ea typeface="+mn-ea"/>
                          <a:cs typeface="+mn-cs"/>
                        </a:rPr>
                        <a:t>description</a:t>
                      </a:r>
                    </a:p>
                  </a:txBody>
                  <a:tcPr/>
                </a:tc>
                <a:tc>
                  <a:txBody>
                    <a:bodyPr/>
                    <a:lstStyle/>
                    <a:p>
                      <a:r>
                        <a:rPr lang="en-US" dirty="0"/>
                        <a:t>TEXT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92778389"/>
                  </a:ext>
                </a:extLst>
              </a:tr>
              <a:tr h="370840">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800" kern="1200" dirty="0">
                          <a:solidFill>
                            <a:schemeClr val="accent1">
                              <a:lumMod val="75000"/>
                            </a:schemeClr>
                          </a:solidFill>
                          <a:latin typeface="+mn-lt"/>
                          <a:ea typeface="+mn-ea"/>
                          <a:cs typeface="+mn-cs"/>
                        </a:rPr>
                        <a:t>pm</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r>
                        <a:rPr lang="en-US" dirty="0"/>
                        <a:t>FOREIGN KEY REFERENCES users(id)</a:t>
                      </a:r>
                    </a:p>
                  </a:txBody>
                  <a:tcPr/>
                </a:tc>
                <a:extLst>
                  <a:ext uri="{0D108BD9-81ED-4DB2-BD59-A6C34878D82A}">
                    <a16:rowId xmlns:a16="http://schemas.microsoft.com/office/drawing/2014/main" val="4029813163"/>
                  </a:ext>
                </a:extLst>
              </a:tr>
              <a:tr h="370840">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800" kern="1200" dirty="0">
                          <a:solidFill>
                            <a:schemeClr val="accent1">
                              <a:lumMod val="75000"/>
                            </a:schemeClr>
                          </a:solidFill>
                          <a:latin typeface="+mn-lt"/>
                          <a:ea typeface="+mn-ea"/>
                          <a:cs typeface="+mn-cs"/>
                        </a:rPr>
                        <a:t>closeDate</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26065082"/>
                  </a:ext>
                </a:extLst>
              </a:tr>
              <a:tr h="370840">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800" kern="1200" dirty="0">
                          <a:solidFill>
                            <a:schemeClr val="accent1">
                              <a:lumMod val="75000"/>
                            </a:schemeClr>
                          </a:solidFill>
                          <a:latin typeface="+mn-lt"/>
                          <a:ea typeface="+mn-ea"/>
                          <a:cs typeface="+mn-cs"/>
                        </a:rPr>
                        <a:t>revuid</a:t>
                      </a:r>
                    </a:p>
                  </a:txBody>
                  <a:tcPr/>
                </a:tc>
                <a:tc>
                  <a:txBody>
                    <a:bodyPr/>
                    <a:lstStyle/>
                    <a:p>
                      <a:r>
                        <a:rPr lang="en-US" dirty="0"/>
                        <a:t>INT</a:t>
                      </a:r>
                    </a:p>
                  </a:txBody>
                  <a:tcPr/>
                </a:tc>
                <a:tc>
                  <a:txBody>
                    <a:bodyPr/>
                    <a:lstStyle/>
                    <a:p>
                      <a:endParaRPr lang="en-US" dirty="0"/>
                    </a:p>
                  </a:txBody>
                  <a:tcPr/>
                </a:tc>
                <a:tc>
                  <a:txBody>
                    <a:bodyPr/>
                    <a:lstStyle/>
                    <a:p>
                      <a:endParaRPr lang="en-US" dirty="0"/>
                    </a:p>
                  </a:txBody>
                  <a:tcPr/>
                </a:tc>
                <a:tc>
                  <a:txBody>
                    <a:bodyPr/>
                    <a:lstStyle/>
                    <a:p>
                      <a:r>
                        <a:rPr lang="en-US" dirty="0"/>
                        <a:t>FOREIGN KEY REFERENCES users(id)</a:t>
                      </a:r>
                    </a:p>
                  </a:txBody>
                  <a:tcPr/>
                </a:tc>
                <a:extLst>
                  <a:ext uri="{0D108BD9-81ED-4DB2-BD59-A6C34878D82A}">
                    <a16:rowId xmlns:a16="http://schemas.microsoft.com/office/drawing/2014/main" val="3149320601"/>
                  </a:ext>
                </a:extLst>
              </a:tr>
              <a:tr h="370840">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800" kern="1200" dirty="0">
                          <a:solidFill>
                            <a:schemeClr val="accent1">
                              <a:lumMod val="75000"/>
                            </a:schemeClr>
                          </a:solidFill>
                          <a:latin typeface="+mn-lt"/>
                          <a:ea typeface="+mn-ea"/>
                          <a:cs typeface="+mn-cs"/>
                        </a:rPr>
                        <a:t>revutc</a:t>
                      </a:r>
                    </a:p>
                  </a:txBody>
                  <a:tcPr/>
                </a:tc>
                <a:tc>
                  <a:txBody>
                    <a:bodyPr/>
                    <a:lstStyle/>
                    <a:p>
                      <a:r>
                        <a:rPr lang="en-US" dirty="0"/>
                        <a:t>INT</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88697652"/>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7124007" y="334854"/>
            <a:ext cx="1296784" cy="830997"/>
          </a:xfrm>
          <a:prstGeom prst="rect">
            <a:avLst/>
          </a:prstGeom>
          <a:noFill/>
        </p:spPr>
        <p:txBody>
          <a:bodyPr wrap="square" rtlCol="0">
            <a:spAutoFit/>
          </a:bodyPr>
          <a:lstStyle/>
          <a:p>
            <a:pPr algn="ctr"/>
            <a:r>
              <a:rPr lang="en-US" sz="4800" dirty="0">
                <a:solidFill>
                  <a:schemeClr val="accent1">
                    <a:lumMod val="75000"/>
                  </a:schemeClr>
                </a:solidFill>
              </a:rPr>
              <a:t>Jobs</a:t>
            </a:r>
            <a:endParaRPr lang="en-US" dirty="0">
              <a:solidFill>
                <a:schemeClr val="accent1">
                  <a:lumMod val="75000"/>
                </a:schemeClr>
              </a:solidFill>
            </a:endParaRPr>
          </a:p>
        </p:txBody>
      </p:sp>
    </p:spTree>
    <p:extLst>
      <p:ext uri="{BB962C8B-B14F-4D97-AF65-F5344CB8AC3E}">
        <p14:creationId xmlns:p14="http://schemas.microsoft.com/office/powerpoint/2010/main" val="929811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3965488819"/>
              </p:ext>
            </p:extLst>
          </p:nvPr>
        </p:nvGraphicFramePr>
        <p:xfrm>
          <a:off x="1388226" y="1165850"/>
          <a:ext cx="12768349" cy="4096512"/>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4212076426"/>
                    </a:ext>
                  </a:extLst>
                </a:gridCol>
                <a:gridCol w="2053243">
                  <a:extLst>
                    <a:ext uri="{9D8B030D-6E8A-4147-A177-3AD203B41FA5}">
                      <a16:colId xmlns:a16="http://schemas.microsoft.com/office/drawing/2014/main" val="3194676290"/>
                    </a:ext>
                  </a:extLst>
                </a:gridCol>
                <a:gridCol w="1928553">
                  <a:extLst>
                    <a:ext uri="{9D8B030D-6E8A-4147-A177-3AD203B41FA5}">
                      <a16:colId xmlns:a16="http://schemas.microsoft.com/office/drawing/2014/main" val="1043220631"/>
                    </a:ext>
                  </a:extLst>
                </a:gridCol>
                <a:gridCol w="1670858">
                  <a:extLst>
                    <a:ext uri="{9D8B030D-6E8A-4147-A177-3AD203B41FA5}">
                      <a16:colId xmlns:a16="http://schemas.microsoft.com/office/drawing/2014/main" val="2850652227"/>
                    </a:ext>
                  </a:extLst>
                </a:gridCol>
                <a:gridCol w="4921135">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r>
                        <a:rPr lang="en-US" sz="2800" kern="1200" dirty="0">
                          <a:solidFill>
                            <a:schemeClr val="accent1">
                              <a:lumMod val="75000"/>
                            </a:schemeClr>
                          </a:solidFill>
                          <a:latin typeface="+mn-lt"/>
                          <a:ea typeface="+mn-ea"/>
                          <a:cs typeface="+mn-cs"/>
                        </a:rPr>
                        <a:t>partId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KEY(partId) REFERENCES parts(id)</a:t>
                      </a:r>
                    </a:p>
                  </a:txBody>
                  <a:tcPr/>
                </a:tc>
                <a:extLst>
                  <a:ext uri="{0D108BD9-81ED-4DB2-BD59-A6C34878D82A}">
                    <a16:rowId xmlns:a16="http://schemas.microsoft.com/office/drawing/2014/main" val="2052542108"/>
                  </a:ext>
                </a:extLst>
              </a:tr>
              <a:tr h="428623">
                <a:tc>
                  <a:txBody>
                    <a:bodyPr/>
                    <a:lstStyle/>
                    <a:p>
                      <a:r>
                        <a:rPr lang="en-US" sz="2800" kern="1200" dirty="0">
                          <a:solidFill>
                            <a:schemeClr val="accent1">
                              <a:lumMod val="75000"/>
                            </a:schemeClr>
                          </a:solidFill>
                          <a:latin typeface="+mn-lt"/>
                          <a:ea typeface="+mn-ea"/>
                          <a:cs typeface="+mn-cs"/>
                        </a:rPr>
                        <a:t>alias</a:t>
                      </a:r>
                    </a:p>
                  </a:txBody>
                  <a:tcPr/>
                </a:tc>
                <a:tc>
                  <a:txBody>
                    <a:bodyPr/>
                    <a:lstStyle/>
                    <a:p>
                      <a:r>
                        <a:rPr lang="en-US" dirty="0"/>
                        <a:t>VARCHAR(255)</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170761660"/>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5180906" y="334854"/>
            <a:ext cx="5182987" cy="830997"/>
          </a:xfrm>
          <a:prstGeom prst="rect">
            <a:avLst/>
          </a:prstGeom>
          <a:noFill/>
        </p:spPr>
        <p:txBody>
          <a:bodyPr wrap="square" rtlCol="0">
            <a:spAutoFit/>
          </a:bodyPr>
          <a:lstStyle/>
          <a:p>
            <a:pPr algn="ctr"/>
            <a:r>
              <a:rPr lang="en-US" sz="4800" dirty="0">
                <a:solidFill>
                  <a:schemeClr val="accent1">
                    <a:lumMod val="75000"/>
                  </a:schemeClr>
                </a:solidFill>
              </a:rPr>
              <a:t>Part_Aliases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5"/>
            <a:ext cx="10839797" cy="646331"/>
          </a:xfrm>
          <a:prstGeom prst="rect">
            <a:avLst/>
          </a:prstGeom>
          <a:noFill/>
        </p:spPr>
        <p:txBody>
          <a:bodyPr wrap="square" rtlCol="0">
            <a:spAutoFit/>
          </a:bodyPr>
          <a:lstStyle/>
          <a:p>
            <a:r>
              <a:rPr lang="en-US" dirty="0"/>
              <a:t>CREATE TABLE </a:t>
            </a:r>
            <a:r>
              <a:rPr lang="en-US" dirty="0" err="1"/>
              <a:t>part_aliases</a:t>
            </a:r>
            <a:r>
              <a:rPr lang="en-US" dirty="0"/>
              <a:t> (id INT AUTO_INCREMENT PRIMARY KEY, partId INT NOT NULL, alias VARCHAR(255) NOT NULL, FOREIGN KEY(partId) REFERENCES parts(id));</a:t>
            </a:r>
          </a:p>
        </p:txBody>
      </p:sp>
    </p:spTree>
    <p:extLst>
      <p:ext uri="{BB962C8B-B14F-4D97-AF65-F5344CB8AC3E}">
        <p14:creationId xmlns:p14="http://schemas.microsoft.com/office/powerpoint/2010/main" val="1903048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438569070"/>
              </p:ext>
            </p:extLst>
          </p:nvPr>
        </p:nvGraphicFramePr>
        <p:xfrm>
          <a:off x="1388226" y="1165850"/>
          <a:ext cx="12768349" cy="1673352"/>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4212076426"/>
                    </a:ext>
                  </a:extLst>
                </a:gridCol>
                <a:gridCol w="2734887">
                  <a:extLst>
                    <a:ext uri="{9D8B030D-6E8A-4147-A177-3AD203B41FA5}">
                      <a16:colId xmlns:a16="http://schemas.microsoft.com/office/drawing/2014/main" val="3194676290"/>
                    </a:ext>
                  </a:extLst>
                </a:gridCol>
                <a:gridCol w="3707476">
                  <a:extLst>
                    <a:ext uri="{9D8B030D-6E8A-4147-A177-3AD203B41FA5}">
                      <a16:colId xmlns:a16="http://schemas.microsoft.com/office/drawing/2014/main" val="1043220631"/>
                    </a:ext>
                  </a:extLst>
                </a:gridCol>
                <a:gridCol w="2377440">
                  <a:extLst>
                    <a:ext uri="{9D8B030D-6E8A-4147-A177-3AD203B41FA5}">
                      <a16:colId xmlns:a16="http://schemas.microsoft.com/office/drawing/2014/main" val="2850652227"/>
                    </a:ext>
                  </a:extLst>
                </a:gridCol>
                <a:gridCol w="1753986">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r>
                        <a:rPr lang="en-US" sz="2800" kern="1200" dirty="0">
                          <a:solidFill>
                            <a:schemeClr val="accent1">
                              <a:lumMod val="75000"/>
                            </a:schemeClr>
                          </a:solidFill>
                          <a:latin typeface="+mn-lt"/>
                          <a:ea typeface="+mn-ea"/>
                          <a:cs typeface="+mn-cs"/>
                        </a:rPr>
                        <a:t>name</a:t>
                      </a:r>
                    </a:p>
                  </a:txBody>
                  <a:tcPr/>
                </a:tc>
                <a:tc>
                  <a:txBody>
                    <a:bodyPr/>
                    <a:lstStyle/>
                    <a:p>
                      <a:r>
                        <a:rPr lang="en-US" dirty="0"/>
                        <a:t>VARCHAR(255)</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170761660"/>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5180906" y="334854"/>
            <a:ext cx="5182987" cy="830997"/>
          </a:xfrm>
          <a:prstGeom prst="rect">
            <a:avLst/>
          </a:prstGeom>
          <a:noFill/>
        </p:spPr>
        <p:txBody>
          <a:bodyPr wrap="square" rtlCol="0">
            <a:spAutoFit/>
          </a:bodyPr>
          <a:lstStyle/>
          <a:p>
            <a:pPr algn="ctr"/>
            <a:r>
              <a:rPr lang="en-US" sz="4800" dirty="0">
                <a:solidFill>
                  <a:schemeClr val="accent1">
                    <a:lumMod val="75000"/>
                  </a:schemeClr>
                </a:solidFill>
              </a:rPr>
              <a:t>Vendors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5"/>
            <a:ext cx="10839797" cy="369332"/>
          </a:xfrm>
          <a:prstGeom prst="rect">
            <a:avLst/>
          </a:prstGeom>
          <a:noFill/>
        </p:spPr>
        <p:txBody>
          <a:bodyPr wrap="square" rtlCol="0">
            <a:spAutoFit/>
          </a:bodyPr>
          <a:lstStyle/>
          <a:p>
            <a:r>
              <a:rPr lang="en-US" dirty="0"/>
              <a:t>CREATE TABLE vendors (id INT AUTO_INCREMENT PRIMARY KEY, name VARCHAR(255) NOT NULL);</a:t>
            </a:r>
          </a:p>
        </p:txBody>
      </p:sp>
    </p:spTree>
    <p:extLst>
      <p:ext uri="{BB962C8B-B14F-4D97-AF65-F5344CB8AC3E}">
        <p14:creationId xmlns:p14="http://schemas.microsoft.com/office/powerpoint/2010/main" val="2562666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970050095"/>
              </p:ext>
            </p:extLst>
          </p:nvPr>
        </p:nvGraphicFramePr>
        <p:xfrm>
          <a:off x="1388225" y="1165850"/>
          <a:ext cx="12768349" cy="7738872"/>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4212076426"/>
                    </a:ext>
                  </a:extLst>
                </a:gridCol>
                <a:gridCol w="1280160">
                  <a:extLst>
                    <a:ext uri="{9D8B030D-6E8A-4147-A177-3AD203B41FA5}">
                      <a16:colId xmlns:a16="http://schemas.microsoft.com/office/drawing/2014/main" val="3194676290"/>
                    </a:ext>
                  </a:extLst>
                </a:gridCol>
                <a:gridCol w="2061556">
                  <a:extLst>
                    <a:ext uri="{9D8B030D-6E8A-4147-A177-3AD203B41FA5}">
                      <a16:colId xmlns:a16="http://schemas.microsoft.com/office/drawing/2014/main" val="1043220631"/>
                    </a:ext>
                  </a:extLst>
                </a:gridCol>
                <a:gridCol w="2310938">
                  <a:extLst>
                    <a:ext uri="{9D8B030D-6E8A-4147-A177-3AD203B41FA5}">
                      <a16:colId xmlns:a16="http://schemas.microsoft.com/office/drawing/2014/main" val="2850652227"/>
                    </a:ext>
                  </a:extLst>
                </a:gridCol>
                <a:gridCol w="4921135">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r>
                        <a:rPr lang="en-US" sz="2800" kern="1200" dirty="0">
                          <a:solidFill>
                            <a:schemeClr val="accent1">
                              <a:lumMod val="75000"/>
                            </a:schemeClr>
                          </a:solidFill>
                          <a:latin typeface="+mn-lt"/>
                          <a:ea typeface="+mn-ea"/>
                          <a:cs typeface="+mn-cs"/>
                        </a:rPr>
                        <a:t>quoteNum</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052542108"/>
                  </a:ext>
                </a:extLst>
              </a:tr>
              <a:tr h="370840">
                <a:tc>
                  <a:txBody>
                    <a:bodyPr/>
                    <a:lstStyle/>
                    <a:p>
                      <a:r>
                        <a:rPr lang="en-US" sz="2800" kern="1200" dirty="0">
                          <a:solidFill>
                            <a:schemeClr val="accent1">
                              <a:lumMod val="75000"/>
                            </a:schemeClr>
                          </a:solidFill>
                          <a:latin typeface="+mn-lt"/>
                          <a:ea typeface="+mn-ea"/>
                          <a:cs typeface="+mn-cs"/>
                        </a:rPr>
                        <a:t>customer</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KEY(customer) REFERENCES customers(id)</a:t>
                      </a:r>
                    </a:p>
                  </a:txBody>
                  <a:tcPr/>
                </a:tc>
                <a:extLst>
                  <a:ext uri="{0D108BD9-81ED-4DB2-BD59-A6C34878D82A}">
                    <a16:rowId xmlns:a16="http://schemas.microsoft.com/office/drawing/2014/main" val="3170761660"/>
                  </a:ext>
                </a:extLst>
              </a:tr>
              <a:tr h="206334">
                <a:tc>
                  <a:txBody>
                    <a:bodyPr/>
                    <a:lstStyle/>
                    <a:p>
                      <a:r>
                        <a:rPr lang="en-US" sz="2800" kern="1200" dirty="0">
                          <a:solidFill>
                            <a:schemeClr val="accent1">
                              <a:lumMod val="75000"/>
                            </a:schemeClr>
                          </a:solidFill>
                          <a:latin typeface="+mn-lt"/>
                          <a:ea typeface="+mn-ea"/>
                          <a:cs typeface="+mn-cs"/>
                        </a:rPr>
                        <a:t>utc</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5353269"/>
                  </a:ext>
                </a:extLst>
              </a:tr>
              <a:tr h="370840">
                <a:tc>
                  <a:txBody>
                    <a:bodyPr/>
                    <a:lstStyle/>
                    <a:p>
                      <a:r>
                        <a:rPr lang="en-US" sz="2800" kern="1200" dirty="0">
                          <a:solidFill>
                            <a:schemeClr val="accent1">
                              <a:lumMod val="75000"/>
                            </a:schemeClr>
                          </a:solidFill>
                          <a:latin typeface="+mn-lt"/>
                          <a:ea typeface="+mn-ea"/>
                          <a:cs typeface="+mn-cs"/>
                        </a:rPr>
                        <a:t>author</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KEY(author) REFRENCES users(id)</a:t>
                      </a:r>
                    </a:p>
                  </a:txBody>
                  <a:tcPr/>
                </a:tc>
                <a:extLst>
                  <a:ext uri="{0D108BD9-81ED-4DB2-BD59-A6C34878D82A}">
                    <a16:rowId xmlns:a16="http://schemas.microsoft.com/office/drawing/2014/main" val="3415565037"/>
                  </a:ext>
                </a:extLst>
              </a:tr>
              <a:tr h="370840">
                <a:tc>
                  <a:txBody>
                    <a:bodyPr/>
                    <a:lstStyle/>
                    <a:p>
                      <a:r>
                        <a:rPr lang="en-US" sz="2800" kern="1200" dirty="0">
                          <a:solidFill>
                            <a:schemeClr val="accent1">
                              <a:lumMod val="75000"/>
                            </a:schemeClr>
                          </a:solidFill>
                          <a:latin typeface="+mn-lt"/>
                          <a:ea typeface="+mn-ea"/>
                          <a:cs typeface="+mn-cs"/>
                        </a:rPr>
                        <a:t>jid</a:t>
                      </a:r>
                    </a:p>
                  </a:txBody>
                  <a:tcPr/>
                </a:tc>
                <a:tc>
                  <a:txBody>
                    <a:bodyPr/>
                    <a:lstStyle/>
                    <a:p>
                      <a:r>
                        <a:rPr lang="en-US" dirty="0"/>
                        <a:t>INT</a:t>
                      </a:r>
                    </a:p>
                  </a:txBody>
                  <a:tcPr/>
                </a:tc>
                <a:tc>
                  <a:txBody>
                    <a:bodyPr/>
                    <a:lstStyle/>
                    <a:p>
                      <a:endParaRPr lang="en-US" dirty="0"/>
                    </a:p>
                  </a:txBody>
                  <a:tcPr/>
                </a:tc>
                <a:tc>
                  <a:txBody>
                    <a:bodyPr/>
                    <a:lstStyle/>
                    <a:p>
                      <a:endParaRPr lang="en-US" dirty="0"/>
                    </a:p>
                  </a:txBody>
                  <a:tcPr/>
                </a:tc>
                <a:tc>
                  <a:txBody>
                    <a:bodyPr/>
                    <a:lstStyle/>
                    <a:p>
                      <a:r>
                        <a:rPr lang="en-US" dirty="0"/>
                        <a:t>FOREIGN KEY(jid) REFERENCES jobs(id)</a:t>
                      </a:r>
                    </a:p>
                  </a:txBody>
                  <a:tcPr/>
                </a:tc>
                <a:extLst>
                  <a:ext uri="{0D108BD9-81ED-4DB2-BD59-A6C34878D82A}">
                    <a16:rowId xmlns:a16="http://schemas.microsoft.com/office/drawing/2014/main" val="3520493804"/>
                  </a:ext>
                </a:extLst>
              </a:tr>
              <a:tr h="370840">
                <a:tc>
                  <a:txBody>
                    <a:bodyPr/>
                    <a:lstStyle/>
                    <a:p>
                      <a:r>
                        <a:rPr lang="en-US" sz="2800" kern="1200" dirty="0">
                          <a:solidFill>
                            <a:schemeClr val="accent1">
                              <a:lumMod val="75000"/>
                            </a:schemeClr>
                          </a:solidFill>
                          <a:latin typeface="+mn-lt"/>
                          <a:ea typeface="+mn-ea"/>
                          <a:cs typeface="+mn-cs"/>
                        </a:rPr>
                        <a:t>delivery</a:t>
                      </a:r>
                    </a:p>
                  </a:txBody>
                  <a:tcPr/>
                </a:tc>
                <a:tc>
                  <a:txBody>
                    <a:bodyPr/>
                    <a:lstStyle/>
                    <a:p>
                      <a:r>
                        <a:rPr lang="en-US" dirty="0"/>
                        <a:t>TEXT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01846611"/>
                  </a:ext>
                </a:extLst>
              </a:tr>
              <a:tr h="370840">
                <a:tc>
                  <a:txBody>
                    <a:bodyPr/>
                    <a:lstStyle/>
                    <a:p>
                      <a:r>
                        <a:rPr lang="en-US" sz="2800" kern="1200" dirty="0">
                          <a:solidFill>
                            <a:schemeClr val="accent1">
                              <a:lumMod val="75000"/>
                            </a:schemeClr>
                          </a:solidFill>
                          <a:latin typeface="+mn-lt"/>
                          <a:ea typeface="+mn-ea"/>
                          <a:cs typeface="+mn-cs"/>
                        </a:rPr>
                        <a:t>terms</a:t>
                      </a:r>
                    </a:p>
                    <a:p>
                      <a:endParaRPr lang="en-US" sz="2800" kern="1200" dirty="0">
                        <a:solidFill>
                          <a:schemeClr val="accent1">
                            <a:lumMod val="75000"/>
                          </a:schemeClr>
                        </a:solidFill>
                        <a:latin typeface="+mn-lt"/>
                        <a:ea typeface="+mn-ea"/>
                        <a:cs typeface="+mn-cs"/>
                      </a:endParaRPr>
                    </a:p>
                  </a:txBody>
                  <a:tcPr/>
                </a:tc>
                <a:tc>
                  <a:txBody>
                    <a:bodyPr/>
                    <a:lstStyle/>
                    <a:p>
                      <a:r>
                        <a:rPr lang="en-US" dirty="0"/>
                        <a:t>TEXT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28588975"/>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6587835" y="334854"/>
            <a:ext cx="2369128" cy="830997"/>
          </a:xfrm>
          <a:prstGeom prst="rect">
            <a:avLst/>
          </a:prstGeom>
          <a:noFill/>
        </p:spPr>
        <p:txBody>
          <a:bodyPr wrap="square" rtlCol="0">
            <a:spAutoFit/>
          </a:bodyPr>
          <a:lstStyle/>
          <a:p>
            <a:pPr algn="ctr"/>
            <a:r>
              <a:rPr lang="en-US" sz="4800" dirty="0">
                <a:solidFill>
                  <a:schemeClr val="accent1">
                    <a:lumMod val="75000"/>
                  </a:schemeClr>
                </a:solidFill>
              </a:rPr>
              <a:t>Quotes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52500" y="8545485"/>
            <a:ext cx="10839797" cy="1200329"/>
          </a:xfrm>
          <a:prstGeom prst="rect">
            <a:avLst/>
          </a:prstGeom>
          <a:noFill/>
        </p:spPr>
        <p:txBody>
          <a:bodyPr wrap="square" rtlCol="0">
            <a:spAutoFit/>
          </a:bodyPr>
          <a:lstStyle/>
          <a:p>
            <a:r>
              <a:rPr lang="en-US" dirty="0"/>
              <a:t>CREATE TABLE quotes(id INT AUTO_INCREMENT PRIMARY KEY, quoteNum INT NOT NULL, customer INT NOT NULL, utc INT NOT NULL, author INT NOT NULL, jid INT, delivery TEXT NOT NULL, terms TEXT NOT NULL, FOREIGN KEY(customer) REFERENCES customers(id), FOREIGN KEY(author) REFRENCES users(id), FOREIGN KEY(jid) REFERENCES jobs(id));</a:t>
            </a:r>
          </a:p>
        </p:txBody>
      </p:sp>
    </p:spTree>
    <p:extLst>
      <p:ext uri="{BB962C8B-B14F-4D97-AF65-F5344CB8AC3E}">
        <p14:creationId xmlns:p14="http://schemas.microsoft.com/office/powerpoint/2010/main" val="1857612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2620509351"/>
              </p:ext>
            </p:extLst>
          </p:nvPr>
        </p:nvGraphicFramePr>
        <p:xfrm>
          <a:off x="1388226" y="1165850"/>
          <a:ext cx="12768349" cy="3072384"/>
        </p:xfrm>
        <a:graphic>
          <a:graphicData uri="http://schemas.openxmlformats.org/drawingml/2006/table">
            <a:tbl>
              <a:tblPr firstRow="1" bandRow="1">
                <a:tableStyleId>{5C22544A-7EE6-4342-B048-85BDC9FD1C3A}</a:tableStyleId>
              </a:tblPr>
              <a:tblGrid>
                <a:gridCol w="1820488">
                  <a:extLst>
                    <a:ext uri="{9D8B030D-6E8A-4147-A177-3AD203B41FA5}">
                      <a16:colId xmlns:a16="http://schemas.microsoft.com/office/drawing/2014/main" val="4212076426"/>
                    </a:ext>
                  </a:extLst>
                </a:gridCol>
                <a:gridCol w="2310938">
                  <a:extLst>
                    <a:ext uri="{9D8B030D-6E8A-4147-A177-3AD203B41FA5}">
                      <a16:colId xmlns:a16="http://schemas.microsoft.com/office/drawing/2014/main" val="3194676290"/>
                    </a:ext>
                  </a:extLst>
                </a:gridCol>
                <a:gridCol w="2959331">
                  <a:extLst>
                    <a:ext uri="{9D8B030D-6E8A-4147-A177-3AD203B41FA5}">
                      <a16:colId xmlns:a16="http://schemas.microsoft.com/office/drawing/2014/main" val="1043220631"/>
                    </a:ext>
                  </a:extLst>
                </a:gridCol>
                <a:gridCol w="2477193">
                  <a:extLst>
                    <a:ext uri="{9D8B030D-6E8A-4147-A177-3AD203B41FA5}">
                      <a16:colId xmlns:a16="http://schemas.microsoft.com/office/drawing/2014/main" val="2850652227"/>
                    </a:ext>
                  </a:extLst>
                </a:gridCol>
                <a:gridCol w="3200399">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pPr marL="0" algn="l" defTabSz="1371600" rtl="0" eaLnBrk="1" latinLnBrk="0" hangingPunct="1"/>
                      <a:r>
                        <a:rPr lang="en-US" sz="2800" kern="1200" dirty="0">
                          <a:solidFill>
                            <a:schemeClr val="accent1">
                              <a:lumMod val="75000"/>
                            </a:schemeClr>
                          </a:solidFill>
                          <a:latin typeface="+mn-lt"/>
                          <a:ea typeface="+mn-ea"/>
                          <a:cs typeface="+mn-cs"/>
                        </a:rPr>
                        <a:t>title</a:t>
                      </a:r>
                    </a:p>
                  </a:txBody>
                  <a:tcPr/>
                </a:tc>
                <a:tc>
                  <a:txBody>
                    <a:bodyPr/>
                    <a:lstStyle/>
                    <a:p>
                      <a:r>
                        <a:rPr lang="en-US" dirty="0"/>
                        <a:t>VARCHAR(255)</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80673268"/>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6002826" y="334854"/>
            <a:ext cx="3539146" cy="830997"/>
          </a:xfrm>
          <a:prstGeom prst="rect">
            <a:avLst/>
          </a:prstGeom>
          <a:noFill/>
        </p:spPr>
        <p:txBody>
          <a:bodyPr wrap="square" rtlCol="0">
            <a:spAutoFit/>
          </a:bodyPr>
          <a:lstStyle/>
          <a:p>
            <a:pPr algn="ctr"/>
            <a:r>
              <a:rPr lang="en-US" sz="4800" dirty="0">
                <a:solidFill>
                  <a:schemeClr val="accent1">
                    <a:lumMod val="75000"/>
                  </a:schemeClr>
                </a:solidFill>
              </a:rPr>
              <a:t>Relationships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4"/>
            <a:ext cx="10839797" cy="369332"/>
          </a:xfrm>
          <a:prstGeom prst="rect">
            <a:avLst/>
          </a:prstGeom>
          <a:noFill/>
        </p:spPr>
        <p:txBody>
          <a:bodyPr wrap="square" rtlCol="0">
            <a:spAutoFit/>
          </a:bodyPr>
          <a:lstStyle/>
          <a:p>
            <a:r>
              <a:rPr lang="en-US" dirty="0"/>
              <a:t>CREATE TABLE relationships(id INT AUTO_INCREMENT PRIMARY KEY, title VARCHAR(255) NOT NULL);  </a:t>
            </a:r>
          </a:p>
        </p:txBody>
      </p:sp>
    </p:spTree>
    <p:extLst>
      <p:ext uri="{BB962C8B-B14F-4D97-AF65-F5344CB8AC3E}">
        <p14:creationId xmlns:p14="http://schemas.microsoft.com/office/powerpoint/2010/main" val="1217299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1265498044"/>
              </p:ext>
            </p:extLst>
          </p:nvPr>
        </p:nvGraphicFramePr>
        <p:xfrm>
          <a:off x="1388226" y="1165850"/>
          <a:ext cx="12768349" cy="4096512"/>
        </p:xfrm>
        <a:graphic>
          <a:graphicData uri="http://schemas.openxmlformats.org/drawingml/2006/table">
            <a:tbl>
              <a:tblPr firstRow="1" bandRow="1">
                <a:tableStyleId>{5C22544A-7EE6-4342-B048-85BDC9FD1C3A}</a:tableStyleId>
              </a:tblPr>
              <a:tblGrid>
                <a:gridCol w="1820488">
                  <a:extLst>
                    <a:ext uri="{9D8B030D-6E8A-4147-A177-3AD203B41FA5}">
                      <a16:colId xmlns:a16="http://schemas.microsoft.com/office/drawing/2014/main" val="4212076426"/>
                    </a:ext>
                  </a:extLst>
                </a:gridCol>
                <a:gridCol w="2310938">
                  <a:extLst>
                    <a:ext uri="{9D8B030D-6E8A-4147-A177-3AD203B41FA5}">
                      <a16:colId xmlns:a16="http://schemas.microsoft.com/office/drawing/2014/main" val="3194676290"/>
                    </a:ext>
                  </a:extLst>
                </a:gridCol>
                <a:gridCol w="2959331">
                  <a:extLst>
                    <a:ext uri="{9D8B030D-6E8A-4147-A177-3AD203B41FA5}">
                      <a16:colId xmlns:a16="http://schemas.microsoft.com/office/drawing/2014/main" val="1043220631"/>
                    </a:ext>
                  </a:extLst>
                </a:gridCol>
                <a:gridCol w="2477193">
                  <a:extLst>
                    <a:ext uri="{9D8B030D-6E8A-4147-A177-3AD203B41FA5}">
                      <a16:colId xmlns:a16="http://schemas.microsoft.com/office/drawing/2014/main" val="2850652227"/>
                    </a:ext>
                  </a:extLst>
                </a:gridCol>
                <a:gridCol w="3200399">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pPr marL="0" algn="l" defTabSz="1371600" rtl="0" eaLnBrk="1" latinLnBrk="0" hangingPunct="1"/>
                      <a:r>
                        <a:rPr lang="en-US" sz="2800" kern="1200" dirty="0">
                          <a:solidFill>
                            <a:schemeClr val="accent1">
                              <a:lumMod val="75000"/>
                            </a:schemeClr>
                          </a:solidFill>
                          <a:latin typeface="+mn-lt"/>
                          <a:ea typeface="+mn-ea"/>
                          <a:cs typeface="+mn-cs"/>
                        </a:rPr>
                        <a:t>jid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r>
                        <a:rPr lang="en-US" dirty="0"/>
                        <a:t>FOREIGN KEY(jid) REFERENCES tasks(id)</a:t>
                      </a:r>
                    </a:p>
                  </a:txBody>
                  <a:tcPr/>
                </a:tc>
                <a:extLst>
                  <a:ext uri="{0D108BD9-81ED-4DB2-BD59-A6C34878D82A}">
                    <a16:rowId xmlns:a16="http://schemas.microsoft.com/office/drawing/2014/main" val="2980673268"/>
                  </a:ext>
                </a:extLst>
              </a:tr>
              <a:tr h="370840">
                <a:tc>
                  <a:txBody>
                    <a:bodyPr/>
                    <a:lstStyle/>
                    <a:p>
                      <a:pPr marL="0" algn="l" defTabSz="1371600" rtl="0" eaLnBrk="1" latinLnBrk="0" hangingPunct="1"/>
                      <a:r>
                        <a:rPr lang="en-US" sz="2800" kern="1200" dirty="0">
                          <a:solidFill>
                            <a:schemeClr val="accent1">
                              <a:lumMod val="75000"/>
                            </a:schemeClr>
                          </a:solidFill>
                          <a:latin typeface="+mn-lt"/>
                          <a:ea typeface="+mn-ea"/>
                          <a:cs typeface="+mn-cs"/>
                        </a:rPr>
                        <a:t>text</a:t>
                      </a:r>
                    </a:p>
                  </a:txBody>
                  <a:tcPr/>
                </a:tc>
                <a:tc>
                  <a:txBody>
                    <a:bodyPr/>
                    <a:lstStyle/>
                    <a:p>
                      <a:r>
                        <a:rPr lang="en-US" dirty="0"/>
                        <a:t>TEXT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46886669"/>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6002826" y="334854"/>
            <a:ext cx="3539146" cy="830997"/>
          </a:xfrm>
          <a:prstGeom prst="rect">
            <a:avLst/>
          </a:prstGeom>
          <a:noFill/>
        </p:spPr>
        <p:txBody>
          <a:bodyPr wrap="square" rtlCol="0">
            <a:spAutoFit/>
          </a:bodyPr>
          <a:lstStyle/>
          <a:p>
            <a:pPr algn="ctr"/>
            <a:r>
              <a:rPr lang="en-US" sz="4800" dirty="0">
                <a:solidFill>
                  <a:schemeClr val="accent1">
                    <a:lumMod val="75000"/>
                  </a:schemeClr>
                </a:solidFill>
              </a:rPr>
              <a:t>Job Notes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4"/>
            <a:ext cx="10839797" cy="646331"/>
          </a:xfrm>
          <a:prstGeom prst="rect">
            <a:avLst/>
          </a:prstGeom>
          <a:noFill/>
        </p:spPr>
        <p:txBody>
          <a:bodyPr wrap="square" rtlCol="0">
            <a:spAutoFit/>
          </a:bodyPr>
          <a:lstStyle/>
          <a:p>
            <a:r>
              <a:rPr lang="en-US" dirty="0"/>
              <a:t>CREATE TABLE job_notes(id INT AUTO_INCREMENT PRIMARY KEY, jid INT NOT NULL, text TEXT NOT NULL, FOREIGN KEY(jid) REFERENCES jobs(id));</a:t>
            </a:r>
          </a:p>
        </p:txBody>
      </p:sp>
    </p:spTree>
    <p:extLst>
      <p:ext uri="{BB962C8B-B14F-4D97-AF65-F5344CB8AC3E}">
        <p14:creationId xmlns:p14="http://schemas.microsoft.com/office/powerpoint/2010/main" val="4096947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2755510965"/>
              </p:ext>
            </p:extLst>
          </p:nvPr>
        </p:nvGraphicFramePr>
        <p:xfrm>
          <a:off x="1388226" y="1165850"/>
          <a:ext cx="12768349" cy="4096512"/>
        </p:xfrm>
        <a:graphic>
          <a:graphicData uri="http://schemas.openxmlformats.org/drawingml/2006/table">
            <a:tbl>
              <a:tblPr firstRow="1" bandRow="1">
                <a:tableStyleId>{5C22544A-7EE6-4342-B048-85BDC9FD1C3A}</a:tableStyleId>
              </a:tblPr>
              <a:tblGrid>
                <a:gridCol w="1820488">
                  <a:extLst>
                    <a:ext uri="{9D8B030D-6E8A-4147-A177-3AD203B41FA5}">
                      <a16:colId xmlns:a16="http://schemas.microsoft.com/office/drawing/2014/main" val="4212076426"/>
                    </a:ext>
                  </a:extLst>
                </a:gridCol>
                <a:gridCol w="2310938">
                  <a:extLst>
                    <a:ext uri="{9D8B030D-6E8A-4147-A177-3AD203B41FA5}">
                      <a16:colId xmlns:a16="http://schemas.microsoft.com/office/drawing/2014/main" val="3194676290"/>
                    </a:ext>
                  </a:extLst>
                </a:gridCol>
                <a:gridCol w="2959331">
                  <a:extLst>
                    <a:ext uri="{9D8B030D-6E8A-4147-A177-3AD203B41FA5}">
                      <a16:colId xmlns:a16="http://schemas.microsoft.com/office/drawing/2014/main" val="1043220631"/>
                    </a:ext>
                  </a:extLst>
                </a:gridCol>
                <a:gridCol w="2477193">
                  <a:extLst>
                    <a:ext uri="{9D8B030D-6E8A-4147-A177-3AD203B41FA5}">
                      <a16:colId xmlns:a16="http://schemas.microsoft.com/office/drawing/2014/main" val="2850652227"/>
                    </a:ext>
                  </a:extLst>
                </a:gridCol>
                <a:gridCol w="3200399">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pPr marL="0" algn="l" defTabSz="1371600" rtl="0" eaLnBrk="1" latinLnBrk="0" hangingPunct="1"/>
                      <a:r>
                        <a:rPr lang="en-US" sz="2800" kern="1200" dirty="0">
                          <a:solidFill>
                            <a:schemeClr val="accent1">
                              <a:lumMod val="75000"/>
                            </a:schemeClr>
                          </a:solidFill>
                          <a:latin typeface="+mn-lt"/>
                          <a:ea typeface="+mn-ea"/>
                          <a:cs typeface="+mn-cs"/>
                        </a:rPr>
                        <a:t>tid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r>
                        <a:rPr lang="en-US" dirty="0"/>
                        <a:t>FOREIGN KEY(tid) REFERENCES jobs(id)</a:t>
                      </a:r>
                    </a:p>
                  </a:txBody>
                  <a:tcPr/>
                </a:tc>
                <a:extLst>
                  <a:ext uri="{0D108BD9-81ED-4DB2-BD59-A6C34878D82A}">
                    <a16:rowId xmlns:a16="http://schemas.microsoft.com/office/drawing/2014/main" val="2980673268"/>
                  </a:ext>
                </a:extLst>
              </a:tr>
              <a:tr h="370840">
                <a:tc>
                  <a:txBody>
                    <a:bodyPr/>
                    <a:lstStyle/>
                    <a:p>
                      <a:pPr marL="0" algn="l" defTabSz="1371600" rtl="0" eaLnBrk="1" latinLnBrk="0" hangingPunct="1"/>
                      <a:r>
                        <a:rPr lang="en-US" sz="2800" kern="1200" dirty="0">
                          <a:solidFill>
                            <a:schemeClr val="accent1">
                              <a:lumMod val="75000"/>
                            </a:schemeClr>
                          </a:solidFill>
                          <a:latin typeface="+mn-lt"/>
                          <a:ea typeface="+mn-ea"/>
                          <a:cs typeface="+mn-cs"/>
                        </a:rPr>
                        <a:t>text</a:t>
                      </a:r>
                    </a:p>
                  </a:txBody>
                  <a:tcPr/>
                </a:tc>
                <a:tc>
                  <a:txBody>
                    <a:bodyPr/>
                    <a:lstStyle/>
                    <a:p>
                      <a:r>
                        <a:rPr lang="en-US" dirty="0"/>
                        <a:t>TEXT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46886669"/>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6002826" y="334854"/>
            <a:ext cx="3539146" cy="830997"/>
          </a:xfrm>
          <a:prstGeom prst="rect">
            <a:avLst/>
          </a:prstGeom>
          <a:noFill/>
        </p:spPr>
        <p:txBody>
          <a:bodyPr wrap="square" rtlCol="0">
            <a:spAutoFit/>
          </a:bodyPr>
          <a:lstStyle/>
          <a:p>
            <a:pPr algn="ctr"/>
            <a:r>
              <a:rPr lang="en-US" sz="4800" dirty="0">
                <a:solidFill>
                  <a:schemeClr val="accent1">
                    <a:lumMod val="75000"/>
                  </a:schemeClr>
                </a:solidFill>
              </a:rPr>
              <a:t>Task Notes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4"/>
            <a:ext cx="10839797" cy="646331"/>
          </a:xfrm>
          <a:prstGeom prst="rect">
            <a:avLst/>
          </a:prstGeom>
          <a:noFill/>
        </p:spPr>
        <p:txBody>
          <a:bodyPr wrap="square" rtlCol="0">
            <a:spAutoFit/>
          </a:bodyPr>
          <a:lstStyle/>
          <a:p>
            <a:r>
              <a:rPr lang="en-US" dirty="0"/>
              <a:t>CREATE TABLE task_notes(id INT AUTO_INCREMENT PRIMARY KEY, tid INT NOT NULL, text TEXT NOT NULL, FOREIGN KEY(tid) REFERENCES tasks(id));</a:t>
            </a:r>
          </a:p>
        </p:txBody>
      </p:sp>
    </p:spTree>
    <p:extLst>
      <p:ext uri="{BB962C8B-B14F-4D97-AF65-F5344CB8AC3E}">
        <p14:creationId xmlns:p14="http://schemas.microsoft.com/office/powerpoint/2010/main" val="2327807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CACDE0-640D-4AD4-A919-E99E8A575A89}"/>
              </a:ext>
            </a:extLst>
          </p:cNvPr>
          <p:cNvSpPr/>
          <p:nvPr/>
        </p:nvSpPr>
        <p:spPr>
          <a:xfrm>
            <a:off x="2194560" y="5426839"/>
            <a:ext cx="11122429" cy="1477328"/>
          </a:xfrm>
          <a:prstGeom prst="rect">
            <a:avLst/>
          </a:prstGeom>
        </p:spPr>
        <p:txBody>
          <a:bodyPr wrap="square">
            <a:spAutoFit/>
          </a:bodyPr>
          <a:lstStyle/>
          <a:p>
            <a:r>
              <a:rPr lang="en-US" dirty="0"/>
              <a:t>CREATE TABLE jobs (id INT AUTO_INCREMENT PRIMARY KEY, jid INT NOT NULL, year INT NOT NULL, category INT  NOT NULL, openDate INT NOT NULL, uid INT NOT NULL, releaseDate INT NOT NULL, dueDate INT NOT NULL, plant INT NOT NULL, description TEXT NOT NULL, pm INT NOT NULL, closeDate INT NOT NULL, revuid INT, revutc INT, FOREIGN KEY(category) REFERENCES categories(id), FOREIGN KEY(user) REFERENCES users(id), FOREIGN KEY(plant) REFERENCES plants(id), FOREIGN KEY(pm) REFERENCES users(id), FOREIGN KEY(revuid) REFERENCES users(id));</a:t>
            </a:r>
          </a:p>
        </p:txBody>
      </p:sp>
      <p:sp>
        <p:nvSpPr>
          <p:cNvPr id="4" name="TextBox 3">
            <a:extLst>
              <a:ext uri="{FF2B5EF4-FFF2-40B4-BE49-F238E27FC236}">
                <a16:creationId xmlns:a16="http://schemas.microsoft.com/office/drawing/2014/main" id="{D7B6C13B-B68A-43C8-9128-1635A2C7AE17}"/>
              </a:ext>
            </a:extLst>
          </p:cNvPr>
          <p:cNvSpPr txBox="1"/>
          <p:nvPr/>
        </p:nvSpPr>
        <p:spPr>
          <a:xfrm>
            <a:off x="7124007" y="334854"/>
            <a:ext cx="1296784" cy="830997"/>
          </a:xfrm>
          <a:prstGeom prst="rect">
            <a:avLst/>
          </a:prstGeom>
          <a:noFill/>
        </p:spPr>
        <p:txBody>
          <a:bodyPr wrap="square" rtlCol="0">
            <a:spAutoFit/>
          </a:bodyPr>
          <a:lstStyle/>
          <a:p>
            <a:pPr algn="ctr"/>
            <a:r>
              <a:rPr lang="en-US" sz="4800" dirty="0">
                <a:solidFill>
                  <a:schemeClr val="accent1">
                    <a:lumMod val="75000"/>
                  </a:schemeClr>
                </a:solidFill>
              </a:rPr>
              <a:t>Jobs</a:t>
            </a:r>
            <a:endParaRPr lang="en-US" dirty="0">
              <a:solidFill>
                <a:schemeClr val="accent1">
                  <a:lumMod val="75000"/>
                </a:schemeClr>
              </a:solidFill>
            </a:endParaRPr>
          </a:p>
        </p:txBody>
      </p:sp>
    </p:spTree>
    <p:extLst>
      <p:ext uri="{BB962C8B-B14F-4D97-AF65-F5344CB8AC3E}">
        <p14:creationId xmlns:p14="http://schemas.microsoft.com/office/powerpoint/2010/main" val="268138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1012735861"/>
              </p:ext>
            </p:extLst>
          </p:nvPr>
        </p:nvGraphicFramePr>
        <p:xfrm>
          <a:off x="1388226" y="1165850"/>
          <a:ext cx="12768349" cy="6714744"/>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4212076426"/>
                    </a:ext>
                  </a:extLst>
                </a:gridCol>
                <a:gridCol w="1280160">
                  <a:extLst>
                    <a:ext uri="{9D8B030D-6E8A-4147-A177-3AD203B41FA5}">
                      <a16:colId xmlns:a16="http://schemas.microsoft.com/office/drawing/2014/main" val="3194676290"/>
                    </a:ext>
                  </a:extLst>
                </a:gridCol>
                <a:gridCol w="2061556">
                  <a:extLst>
                    <a:ext uri="{9D8B030D-6E8A-4147-A177-3AD203B41FA5}">
                      <a16:colId xmlns:a16="http://schemas.microsoft.com/office/drawing/2014/main" val="1043220631"/>
                    </a:ext>
                  </a:extLst>
                </a:gridCol>
                <a:gridCol w="2310938">
                  <a:extLst>
                    <a:ext uri="{9D8B030D-6E8A-4147-A177-3AD203B41FA5}">
                      <a16:colId xmlns:a16="http://schemas.microsoft.com/office/drawing/2014/main" val="2850652227"/>
                    </a:ext>
                  </a:extLst>
                </a:gridCol>
                <a:gridCol w="4921135">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r>
                        <a:rPr lang="en-US" sz="2800" kern="1200" dirty="0">
                          <a:solidFill>
                            <a:schemeClr val="accent1">
                              <a:lumMod val="75000"/>
                            </a:schemeClr>
                          </a:solidFill>
                          <a:latin typeface="+mn-lt"/>
                          <a:ea typeface="+mn-ea"/>
                          <a:cs typeface="+mn-cs"/>
                        </a:rPr>
                        <a:t>fName</a:t>
                      </a:r>
                    </a:p>
                  </a:txBody>
                  <a:tcPr/>
                </a:tc>
                <a:tc>
                  <a:txBody>
                    <a:bodyPr/>
                    <a:lstStyle/>
                    <a:p>
                      <a:r>
                        <a:rPr lang="en-US" dirty="0"/>
                        <a:t>TEXT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52542108"/>
                  </a:ext>
                </a:extLst>
              </a:tr>
              <a:tr h="370840">
                <a:tc>
                  <a:txBody>
                    <a:bodyPr/>
                    <a:lstStyle/>
                    <a:p>
                      <a:r>
                        <a:rPr lang="en-US" sz="2800" kern="1200" dirty="0">
                          <a:solidFill>
                            <a:schemeClr val="accent1">
                              <a:lumMod val="75000"/>
                            </a:schemeClr>
                          </a:solidFill>
                          <a:latin typeface="+mn-lt"/>
                          <a:ea typeface="+mn-ea"/>
                          <a:cs typeface="+mn-cs"/>
                        </a:rPr>
                        <a:t>lName</a:t>
                      </a:r>
                    </a:p>
                  </a:txBody>
                  <a:tcPr/>
                </a:tc>
                <a:tc>
                  <a:txBody>
                    <a:bodyPr/>
                    <a:lstStyle/>
                    <a:p>
                      <a:r>
                        <a:rPr lang="en-US" dirty="0"/>
                        <a:t>TEXT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70761660"/>
                  </a:ext>
                </a:extLst>
              </a:tr>
              <a:tr h="206334">
                <a:tc>
                  <a:txBody>
                    <a:bodyPr/>
                    <a:lstStyle/>
                    <a:p>
                      <a:r>
                        <a:rPr lang="en-US" sz="2800" kern="1200" dirty="0">
                          <a:solidFill>
                            <a:schemeClr val="accent1">
                              <a:lumMod val="75000"/>
                            </a:schemeClr>
                          </a:solidFill>
                          <a:latin typeface="+mn-lt"/>
                          <a:ea typeface="+mn-ea"/>
                          <a:cs typeface="+mn-cs"/>
                        </a:rPr>
                        <a:t>email</a:t>
                      </a:r>
                    </a:p>
                  </a:txBody>
                  <a:tcPr/>
                </a:tc>
                <a:tc>
                  <a:txBody>
                    <a:bodyPr/>
                    <a:lstStyle/>
                    <a:p>
                      <a:r>
                        <a:rPr lang="en-US" dirty="0"/>
                        <a:t>TEXT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5353269"/>
                  </a:ext>
                </a:extLst>
              </a:tr>
              <a:tr h="370840">
                <a:tc>
                  <a:txBody>
                    <a:bodyPr/>
                    <a:lstStyle/>
                    <a:p>
                      <a:r>
                        <a:rPr lang="en-US" sz="2800" kern="1200" dirty="0">
                          <a:solidFill>
                            <a:schemeClr val="accent1">
                              <a:lumMod val="75000"/>
                            </a:schemeClr>
                          </a:solidFill>
                          <a:latin typeface="+mn-lt"/>
                          <a:ea typeface="+mn-ea"/>
                          <a:cs typeface="+mn-cs"/>
                        </a:rPr>
                        <a:t>custId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KEY(custId) REFERENCES Customers(id)</a:t>
                      </a:r>
                    </a:p>
                  </a:txBody>
                  <a:tcPr/>
                </a:tc>
                <a:extLst>
                  <a:ext uri="{0D108BD9-81ED-4DB2-BD59-A6C34878D82A}">
                    <a16:rowId xmlns:a16="http://schemas.microsoft.com/office/drawing/2014/main" val="3415565037"/>
                  </a:ext>
                </a:extLst>
              </a:tr>
              <a:tr h="370840">
                <a:tc>
                  <a:txBody>
                    <a:bodyPr/>
                    <a:lstStyle/>
                    <a:p>
                      <a:r>
                        <a:rPr lang="en-US" sz="2800" kern="1200" dirty="0">
                          <a:solidFill>
                            <a:schemeClr val="accent1">
                              <a:lumMod val="75000"/>
                            </a:schemeClr>
                          </a:solidFill>
                          <a:latin typeface="+mn-lt"/>
                          <a:ea typeface="+mn-ea"/>
                          <a:cs typeface="+mn-cs"/>
                        </a:rPr>
                        <a:t>plantId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r>
                        <a:rPr lang="en-US" dirty="0"/>
                        <a:t>FOREIGN KEY(plantId) REFERENCES plants(id)</a:t>
                      </a:r>
                    </a:p>
                  </a:txBody>
                  <a:tcPr/>
                </a:tc>
                <a:extLst>
                  <a:ext uri="{0D108BD9-81ED-4DB2-BD59-A6C34878D82A}">
                    <a16:rowId xmlns:a16="http://schemas.microsoft.com/office/drawing/2014/main" val="901846611"/>
                  </a:ext>
                </a:extLst>
              </a:tr>
              <a:tr h="370840">
                <a:tc>
                  <a:txBody>
                    <a:bodyPr/>
                    <a:lstStyle/>
                    <a:p>
                      <a:r>
                        <a:rPr lang="en-US" sz="2800" kern="1200" dirty="0">
                          <a:solidFill>
                            <a:schemeClr val="accent1">
                              <a:lumMod val="75000"/>
                            </a:schemeClr>
                          </a:solidFill>
                          <a:latin typeface="+mn-lt"/>
                          <a:ea typeface="+mn-ea"/>
                          <a:cs typeface="+mn-cs"/>
                        </a:rPr>
                        <a:t>phNum</a:t>
                      </a:r>
                    </a:p>
                    <a:p>
                      <a:endParaRPr lang="en-US" sz="2800" kern="1200" dirty="0">
                        <a:solidFill>
                          <a:schemeClr val="accent1">
                            <a:lumMod val="75000"/>
                          </a:schemeClr>
                        </a:solidFill>
                        <a:latin typeface="+mn-lt"/>
                        <a:ea typeface="+mn-ea"/>
                        <a:cs typeface="+mn-cs"/>
                      </a:endParaRPr>
                    </a:p>
                  </a:txBody>
                  <a:tcPr/>
                </a:tc>
                <a:tc>
                  <a:txBody>
                    <a:bodyPr/>
                    <a:lstStyle/>
                    <a:p>
                      <a:r>
                        <a:rPr lang="en-US" dirty="0"/>
                        <a:t>TEXT</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28588975"/>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6587835" y="336922"/>
            <a:ext cx="2369128" cy="830997"/>
          </a:xfrm>
          <a:prstGeom prst="rect">
            <a:avLst/>
          </a:prstGeom>
          <a:noFill/>
        </p:spPr>
        <p:txBody>
          <a:bodyPr wrap="square" rtlCol="0">
            <a:spAutoFit/>
          </a:bodyPr>
          <a:lstStyle/>
          <a:p>
            <a:pPr algn="ctr"/>
            <a:r>
              <a:rPr lang="en-US" sz="4800" dirty="0">
                <a:solidFill>
                  <a:schemeClr val="accent1">
                    <a:lumMod val="75000"/>
                  </a:schemeClr>
                </a:solidFill>
              </a:rPr>
              <a:t>Contacts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5"/>
            <a:ext cx="10839797" cy="1200329"/>
          </a:xfrm>
          <a:prstGeom prst="rect">
            <a:avLst/>
          </a:prstGeom>
          <a:noFill/>
        </p:spPr>
        <p:txBody>
          <a:bodyPr wrap="square" rtlCol="0">
            <a:spAutoFit/>
          </a:bodyPr>
          <a:lstStyle/>
          <a:p>
            <a:r>
              <a:rPr lang="en-US" dirty="0"/>
              <a:t>CREATE TABLE contacts (id INT AUTO_INCREMENT PRIMARY KEY, fName TEXT NOT NULL, lName TEXT NOT NULL, email TEXT NOT NULL, custId INT NOT NULL, plantId INT NOT NULL, phNum TEXT, FOREIGN KEY(custId) REFERENCES Customers(id), FOREIGN KEY(plantId) REFERENCES plants(id));</a:t>
            </a:r>
          </a:p>
          <a:p>
            <a:r>
              <a:rPr lang="en-US" dirty="0"/>
              <a:t>  </a:t>
            </a:r>
          </a:p>
        </p:txBody>
      </p:sp>
    </p:spTree>
    <p:extLst>
      <p:ext uri="{BB962C8B-B14F-4D97-AF65-F5344CB8AC3E}">
        <p14:creationId xmlns:p14="http://schemas.microsoft.com/office/powerpoint/2010/main" val="2128838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390535882"/>
              </p:ext>
            </p:extLst>
          </p:nvPr>
        </p:nvGraphicFramePr>
        <p:xfrm>
          <a:off x="1388226" y="1165850"/>
          <a:ext cx="12768349" cy="512064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4212076426"/>
                    </a:ext>
                  </a:extLst>
                </a:gridCol>
                <a:gridCol w="2435630">
                  <a:extLst>
                    <a:ext uri="{9D8B030D-6E8A-4147-A177-3AD203B41FA5}">
                      <a16:colId xmlns:a16="http://schemas.microsoft.com/office/drawing/2014/main" val="3194676290"/>
                    </a:ext>
                  </a:extLst>
                </a:gridCol>
                <a:gridCol w="1945178">
                  <a:extLst>
                    <a:ext uri="{9D8B030D-6E8A-4147-A177-3AD203B41FA5}">
                      <a16:colId xmlns:a16="http://schemas.microsoft.com/office/drawing/2014/main" val="1043220631"/>
                    </a:ext>
                  </a:extLst>
                </a:gridCol>
                <a:gridCol w="1662545">
                  <a:extLst>
                    <a:ext uri="{9D8B030D-6E8A-4147-A177-3AD203B41FA5}">
                      <a16:colId xmlns:a16="http://schemas.microsoft.com/office/drawing/2014/main" val="2850652227"/>
                    </a:ext>
                  </a:extLst>
                </a:gridCol>
                <a:gridCol w="4530436">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r>
                        <a:rPr lang="en-US" sz="2800" kern="1200" dirty="0">
                          <a:solidFill>
                            <a:schemeClr val="accent1">
                              <a:lumMod val="75000"/>
                            </a:schemeClr>
                          </a:solidFill>
                          <a:latin typeface="+mn-lt"/>
                          <a:ea typeface="+mn-ea"/>
                          <a:cs typeface="+mn-cs"/>
                        </a:rPr>
                        <a:t>name</a:t>
                      </a:r>
                    </a:p>
                  </a:txBody>
                  <a:tcPr/>
                </a:tc>
                <a:tc>
                  <a:txBody>
                    <a:bodyPr/>
                    <a:lstStyle/>
                    <a:p>
                      <a:r>
                        <a:rPr lang="en-US" dirty="0"/>
                        <a:t>VARCHAR(255)</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567965962"/>
                  </a:ext>
                </a:extLst>
              </a:tr>
              <a:tr h="370840">
                <a:tc>
                  <a:txBody>
                    <a:bodyPr/>
                    <a:lstStyle/>
                    <a:p>
                      <a:r>
                        <a:rPr lang="en-US" sz="2800" kern="1200" dirty="0">
                          <a:solidFill>
                            <a:schemeClr val="accent1">
                              <a:lumMod val="75000"/>
                            </a:schemeClr>
                          </a:solidFill>
                          <a:latin typeface="+mn-lt"/>
                          <a:ea typeface="+mn-ea"/>
                          <a:cs typeface="+mn-cs"/>
                        </a:rPr>
                        <a:t>custId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KEY(custId) REFERENCES customers(id)</a:t>
                      </a:r>
                    </a:p>
                  </a:txBody>
                  <a:tcPr/>
                </a:tc>
                <a:extLst>
                  <a:ext uri="{0D108BD9-81ED-4DB2-BD59-A6C34878D82A}">
                    <a16:rowId xmlns:a16="http://schemas.microsoft.com/office/drawing/2014/main" val="3415565037"/>
                  </a:ext>
                </a:extLst>
              </a:tr>
              <a:tr h="370840">
                <a:tc>
                  <a:txBody>
                    <a:bodyPr/>
                    <a:lstStyle/>
                    <a:p>
                      <a:r>
                        <a:rPr lang="en-US" sz="2800" kern="1200" dirty="0">
                          <a:solidFill>
                            <a:schemeClr val="accent1">
                              <a:lumMod val="75000"/>
                            </a:schemeClr>
                          </a:solidFill>
                          <a:latin typeface="+mn-lt"/>
                          <a:ea typeface="+mn-ea"/>
                          <a:cs typeface="+mn-cs"/>
                        </a:rPr>
                        <a:t>shipAddress</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KEY(shipAddress) REFERENCES addresses(id)</a:t>
                      </a:r>
                    </a:p>
                  </a:txBody>
                  <a:tcPr/>
                </a:tc>
                <a:extLst>
                  <a:ext uri="{0D108BD9-81ED-4DB2-BD59-A6C34878D82A}">
                    <a16:rowId xmlns:a16="http://schemas.microsoft.com/office/drawing/2014/main" val="901846611"/>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6587835" y="336922"/>
            <a:ext cx="2369128" cy="830997"/>
          </a:xfrm>
          <a:prstGeom prst="rect">
            <a:avLst/>
          </a:prstGeom>
          <a:noFill/>
        </p:spPr>
        <p:txBody>
          <a:bodyPr wrap="square" rtlCol="0">
            <a:spAutoFit/>
          </a:bodyPr>
          <a:lstStyle/>
          <a:p>
            <a:pPr algn="ctr"/>
            <a:r>
              <a:rPr lang="en-US" sz="4800" dirty="0">
                <a:solidFill>
                  <a:schemeClr val="accent1">
                    <a:lumMod val="75000"/>
                  </a:schemeClr>
                </a:solidFill>
              </a:rPr>
              <a:t>Plants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4"/>
            <a:ext cx="10839797" cy="923330"/>
          </a:xfrm>
          <a:prstGeom prst="rect">
            <a:avLst/>
          </a:prstGeom>
          <a:noFill/>
        </p:spPr>
        <p:txBody>
          <a:bodyPr wrap="square" rtlCol="0">
            <a:spAutoFit/>
          </a:bodyPr>
          <a:lstStyle/>
          <a:p>
            <a:r>
              <a:rPr lang="en-US" dirty="0"/>
              <a:t>CREATE TABLE plants (id INT AUTO_INCREMENT PRIMARY KEY, name VARCHAR(255) NOT NULL, custId INT NOT NULL, shipAddress TEXT NOT NULL, FOREIGN KEY(custId) REFERENCES customers(id), FOREIGN KEY(shipAddress) REFERENCES addresses(id));</a:t>
            </a:r>
          </a:p>
        </p:txBody>
      </p:sp>
    </p:spTree>
    <p:extLst>
      <p:ext uri="{BB962C8B-B14F-4D97-AF65-F5344CB8AC3E}">
        <p14:creationId xmlns:p14="http://schemas.microsoft.com/office/powerpoint/2010/main" val="333595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1736696124"/>
              </p:ext>
            </p:extLst>
          </p:nvPr>
        </p:nvGraphicFramePr>
        <p:xfrm>
          <a:off x="1388226" y="1165850"/>
          <a:ext cx="12768349" cy="4279392"/>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4212076426"/>
                    </a:ext>
                  </a:extLst>
                </a:gridCol>
                <a:gridCol w="1280160">
                  <a:extLst>
                    <a:ext uri="{9D8B030D-6E8A-4147-A177-3AD203B41FA5}">
                      <a16:colId xmlns:a16="http://schemas.microsoft.com/office/drawing/2014/main" val="3194676290"/>
                    </a:ext>
                  </a:extLst>
                </a:gridCol>
                <a:gridCol w="2061556">
                  <a:extLst>
                    <a:ext uri="{9D8B030D-6E8A-4147-A177-3AD203B41FA5}">
                      <a16:colId xmlns:a16="http://schemas.microsoft.com/office/drawing/2014/main" val="1043220631"/>
                    </a:ext>
                  </a:extLst>
                </a:gridCol>
                <a:gridCol w="2310938">
                  <a:extLst>
                    <a:ext uri="{9D8B030D-6E8A-4147-A177-3AD203B41FA5}">
                      <a16:colId xmlns:a16="http://schemas.microsoft.com/office/drawing/2014/main" val="2850652227"/>
                    </a:ext>
                  </a:extLst>
                </a:gridCol>
                <a:gridCol w="4921135">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r>
                        <a:rPr lang="en-US" sz="2800" kern="1200" dirty="0">
                          <a:solidFill>
                            <a:schemeClr val="accent1">
                              <a:lumMod val="75000"/>
                            </a:schemeClr>
                          </a:solidFill>
                          <a:latin typeface="+mn-lt"/>
                          <a:ea typeface="+mn-ea"/>
                          <a:cs typeface="+mn-cs"/>
                        </a:rPr>
                        <a:t>city</a:t>
                      </a:r>
                    </a:p>
                  </a:txBody>
                  <a:tcPr/>
                </a:tc>
                <a:tc>
                  <a:txBody>
                    <a:bodyPr/>
                    <a:lstStyle/>
                    <a:p>
                      <a:r>
                        <a:rPr lang="en-US" dirty="0"/>
                        <a:t>TEXT</a:t>
                      </a: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70669373"/>
                  </a:ext>
                </a:extLst>
              </a:tr>
              <a:tr h="370840">
                <a:tc>
                  <a:txBody>
                    <a:bodyPr/>
                    <a:lstStyle/>
                    <a:p>
                      <a:r>
                        <a:rPr lang="en-US" sz="2800" kern="1200" dirty="0">
                          <a:solidFill>
                            <a:schemeClr val="accent1">
                              <a:lumMod val="75000"/>
                            </a:schemeClr>
                          </a:solidFill>
                          <a:latin typeface="+mn-lt"/>
                          <a:ea typeface="+mn-ea"/>
                          <a:cs typeface="+mn-cs"/>
                        </a:rPr>
                        <a:t>state</a:t>
                      </a:r>
                    </a:p>
                  </a:txBody>
                  <a:tcPr/>
                </a:tc>
                <a:tc>
                  <a:txBody>
                    <a:bodyPr/>
                    <a:lstStyle/>
                    <a:p>
                      <a:r>
                        <a:rPr lang="en-US" dirty="0"/>
                        <a:t>TEXT</a:t>
                      </a: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19734540"/>
                  </a:ext>
                </a:extLst>
              </a:tr>
              <a:tr h="370840">
                <a:tc>
                  <a:txBody>
                    <a:bodyPr/>
                    <a:lstStyle/>
                    <a:p>
                      <a:r>
                        <a:rPr lang="en-US" sz="2800" kern="1200" dirty="0">
                          <a:solidFill>
                            <a:schemeClr val="accent1">
                              <a:lumMod val="75000"/>
                            </a:schemeClr>
                          </a:solidFill>
                          <a:latin typeface="+mn-lt"/>
                          <a:ea typeface="+mn-ea"/>
                          <a:cs typeface="+mn-cs"/>
                        </a:rPr>
                        <a:t>zip</a:t>
                      </a:r>
                    </a:p>
                  </a:txBody>
                  <a:tcPr/>
                </a:tc>
                <a:tc>
                  <a:txBody>
                    <a:bodyPr/>
                    <a:lstStyle/>
                    <a:p>
                      <a:r>
                        <a:rPr lang="en-US" dirty="0"/>
                        <a:t>TEXT</a:t>
                      </a: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62837807"/>
                  </a:ext>
                </a:extLst>
              </a:tr>
              <a:tr h="370840">
                <a:tc>
                  <a:txBody>
                    <a:bodyPr/>
                    <a:lstStyle/>
                    <a:p>
                      <a:r>
                        <a:rPr lang="en-US" sz="2800" kern="1200" dirty="0">
                          <a:solidFill>
                            <a:schemeClr val="accent1">
                              <a:lumMod val="75000"/>
                            </a:schemeClr>
                          </a:solidFill>
                          <a:latin typeface="+mn-lt"/>
                          <a:ea typeface="+mn-ea"/>
                          <a:cs typeface="+mn-cs"/>
                        </a:rPr>
                        <a:t>country</a:t>
                      </a:r>
                    </a:p>
                  </a:txBody>
                  <a:tcPr/>
                </a:tc>
                <a:tc>
                  <a:txBody>
                    <a:bodyPr/>
                    <a:lstStyle/>
                    <a:p>
                      <a:r>
                        <a:rPr lang="en-US" dirty="0"/>
                        <a:t>INT</a:t>
                      </a: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33450162"/>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6353000" y="334854"/>
            <a:ext cx="2838798" cy="830997"/>
          </a:xfrm>
          <a:prstGeom prst="rect">
            <a:avLst/>
          </a:prstGeom>
          <a:noFill/>
        </p:spPr>
        <p:txBody>
          <a:bodyPr wrap="square" rtlCol="0">
            <a:spAutoFit/>
          </a:bodyPr>
          <a:lstStyle/>
          <a:p>
            <a:pPr algn="ctr"/>
            <a:r>
              <a:rPr lang="en-US" sz="4800" dirty="0">
                <a:solidFill>
                  <a:schemeClr val="accent1">
                    <a:lumMod val="75000"/>
                  </a:schemeClr>
                </a:solidFill>
              </a:rPr>
              <a:t>Addresses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5"/>
            <a:ext cx="10839797" cy="646331"/>
          </a:xfrm>
          <a:prstGeom prst="rect">
            <a:avLst/>
          </a:prstGeom>
          <a:noFill/>
        </p:spPr>
        <p:txBody>
          <a:bodyPr wrap="square" rtlCol="0">
            <a:spAutoFit/>
          </a:bodyPr>
          <a:lstStyle/>
          <a:p>
            <a:r>
              <a:rPr lang="en-US" dirty="0"/>
              <a:t>CREATE TABLE addresses (id INT AUTO_INCREMENT PRIMARY KEY, city TEXT NOT NULL, state TEXT NOT NULL, zip TEXT NOT NULL, country INT NOT NULL);</a:t>
            </a:r>
          </a:p>
        </p:txBody>
      </p:sp>
    </p:spTree>
    <p:extLst>
      <p:ext uri="{BB962C8B-B14F-4D97-AF65-F5344CB8AC3E}">
        <p14:creationId xmlns:p14="http://schemas.microsoft.com/office/powerpoint/2010/main" val="3260332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1367019393"/>
              </p:ext>
            </p:extLst>
          </p:nvPr>
        </p:nvGraphicFramePr>
        <p:xfrm>
          <a:off x="1388225" y="1165850"/>
          <a:ext cx="12768349" cy="6236208"/>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4212076426"/>
                    </a:ext>
                  </a:extLst>
                </a:gridCol>
                <a:gridCol w="2568633">
                  <a:extLst>
                    <a:ext uri="{9D8B030D-6E8A-4147-A177-3AD203B41FA5}">
                      <a16:colId xmlns:a16="http://schemas.microsoft.com/office/drawing/2014/main" val="3194676290"/>
                    </a:ext>
                  </a:extLst>
                </a:gridCol>
                <a:gridCol w="2128058">
                  <a:extLst>
                    <a:ext uri="{9D8B030D-6E8A-4147-A177-3AD203B41FA5}">
                      <a16:colId xmlns:a16="http://schemas.microsoft.com/office/drawing/2014/main" val="1043220631"/>
                    </a:ext>
                  </a:extLst>
                </a:gridCol>
                <a:gridCol w="2061558">
                  <a:extLst>
                    <a:ext uri="{9D8B030D-6E8A-4147-A177-3AD203B41FA5}">
                      <a16:colId xmlns:a16="http://schemas.microsoft.com/office/drawing/2014/main" val="2850652227"/>
                    </a:ext>
                  </a:extLst>
                </a:gridCol>
                <a:gridCol w="3815540">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r>
                        <a:rPr lang="en-US" sz="2800" kern="1200" dirty="0">
                          <a:solidFill>
                            <a:schemeClr val="accent1">
                              <a:lumMod val="75000"/>
                            </a:schemeClr>
                          </a:solidFill>
                          <a:latin typeface="+mn-lt"/>
                          <a:ea typeface="+mn-ea"/>
                          <a:cs typeface="+mn-cs"/>
                        </a:rPr>
                        <a:t>poNum</a:t>
                      </a:r>
                    </a:p>
                  </a:txBody>
                  <a:tcPr/>
                </a:tc>
                <a:tc>
                  <a:txBody>
                    <a:bodyPr/>
                    <a:lstStyle/>
                    <a:p>
                      <a:r>
                        <a:rPr lang="en-US" dirty="0"/>
                        <a:t>VARCHAR(255)</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01846611"/>
                  </a:ext>
                </a:extLst>
              </a:tr>
              <a:tr h="370840">
                <a:tc>
                  <a:txBody>
                    <a:bodyPr/>
                    <a:lstStyle/>
                    <a:p>
                      <a:r>
                        <a:rPr lang="en-US" sz="2800" kern="1200" dirty="0">
                          <a:solidFill>
                            <a:schemeClr val="accent1">
                              <a:lumMod val="75000"/>
                            </a:schemeClr>
                          </a:solidFill>
                          <a:latin typeface="+mn-lt"/>
                          <a:ea typeface="+mn-ea"/>
                          <a:cs typeface="+mn-cs"/>
                        </a:rPr>
                        <a:t>releaseNum</a:t>
                      </a:r>
                    </a:p>
                  </a:txBody>
                  <a:tcPr/>
                </a:tc>
                <a:tc>
                  <a:txBody>
                    <a:bodyPr/>
                    <a:lstStyle/>
                    <a:p>
                      <a:r>
                        <a:rPr lang="en-US" dirty="0"/>
                        <a:t>TEXT</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0176387"/>
                  </a:ext>
                </a:extLst>
              </a:tr>
              <a:tr h="370840">
                <a:tc>
                  <a:txBody>
                    <a:bodyPr/>
                    <a:lstStyle/>
                    <a:p>
                      <a:r>
                        <a:rPr lang="en-US" sz="2800" kern="1200" dirty="0">
                          <a:solidFill>
                            <a:schemeClr val="accent1">
                              <a:lumMod val="75000"/>
                            </a:schemeClr>
                          </a:solidFill>
                          <a:latin typeface="+mn-lt"/>
                          <a:ea typeface="+mn-ea"/>
                          <a:cs typeface="+mn-cs"/>
                        </a:rPr>
                        <a:t>jid</a:t>
                      </a:r>
                    </a:p>
                  </a:txBody>
                  <a:tcPr/>
                </a:tc>
                <a:tc>
                  <a:txBody>
                    <a:bodyPr/>
                    <a:lstStyle/>
                    <a:p>
                      <a:r>
                        <a:rPr lang="en-US" dirty="0"/>
                        <a:t>INT</a:t>
                      </a: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KEY(country) REFERENCES countries(id)</a:t>
                      </a:r>
                    </a:p>
                    <a:p>
                      <a:endParaRPr lang="en-US" dirty="0"/>
                    </a:p>
                  </a:txBody>
                  <a:tcPr/>
                </a:tc>
                <a:extLst>
                  <a:ext uri="{0D108BD9-81ED-4DB2-BD59-A6C34878D82A}">
                    <a16:rowId xmlns:a16="http://schemas.microsoft.com/office/drawing/2014/main" val="2670669373"/>
                  </a:ext>
                </a:extLst>
              </a:tr>
              <a:tr h="370840">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800" kern="1200" dirty="0">
                          <a:solidFill>
                            <a:schemeClr val="accent1">
                              <a:lumMod val="75000"/>
                            </a:schemeClr>
                          </a:solidFill>
                          <a:latin typeface="+mn-lt"/>
                          <a:ea typeface="+mn-ea"/>
                          <a:cs typeface="+mn-cs"/>
                        </a:rPr>
                        <a:t>revuid</a:t>
                      </a:r>
                    </a:p>
                  </a:txBody>
                  <a:tcPr/>
                </a:tc>
                <a:tc>
                  <a:txBody>
                    <a:bodyPr/>
                    <a:lstStyle/>
                    <a:p>
                      <a:r>
                        <a:rPr lang="en-US" dirty="0"/>
                        <a:t>INT</a:t>
                      </a:r>
                    </a:p>
                  </a:txBody>
                  <a:tcPr/>
                </a:tc>
                <a:tc>
                  <a:txBody>
                    <a:bodyPr/>
                    <a:lstStyle/>
                    <a:p>
                      <a:endParaRPr lang="en-US" dirty="0"/>
                    </a:p>
                  </a:txBody>
                  <a:tcPr/>
                </a:tc>
                <a:tc>
                  <a:txBody>
                    <a:bodyPr/>
                    <a:lstStyle/>
                    <a:p>
                      <a:endParaRPr lang="en-US" dirty="0"/>
                    </a:p>
                  </a:txBody>
                  <a:tcPr/>
                </a:tc>
                <a:tc>
                  <a:txBody>
                    <a:bodyPr/>
                    <a:lstStyle/>
                    <a:p>
                      <a:r>
                        <a:rPr lang="en-US" dirty="0"/>
                        <a:t>FOREIGN KEY(revuid) REFERENCES users(id)</a:t>
                      </a:r>
                    </a:p>
                  </a:txBody>
                  <a:tcPr/>
                </a:tc>
                <a:extLst>
                  <a:ext uri="{0D108BD9-81ED-4DB2-BD59-A6C34878D82A}">
                    <a16:rowId xmlns:a16="http://schemas.microsoft.com/office/drawing/2014/main" val="3273091811"/>
                  </a:ext>
                </a:extLst>
              </a:tr>
              <a:tr h="370840">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800" kern="1200" dirty="0">
                          <a:solidFill>
                            <a:schemeClr val="accent1">
                              <a:lumMod val="75000"/>
                            </a:schemeClr>
                          </a:solidFill>
                          <a:latin typeface="+mn-lt"/>
                          <a:ea typeface="+mn-ea"/>
                          <a:cs typeface="+mn-cs"/>
                        </a:rPr>
                        <a:t>revutc</a:t>
                      </a:r>
                    </a:p>
                  </a:txBody>
                  <a:tcPr/>
                </a:tc>
                <a:tc>
                  <a:txBody>
                    <a:bodyPr/>
                    <a:lstStyle/>
                    <a:p>
                      <a:r>
                        <a:rPr lang="en-US" dirty="0"/>
                        <a:t>INT</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17624861"/>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6353000" y="334854"/>
            <a:ext cx="2838798" cy="830997"/>
          </a:xfrm>
          <a:prstGeom prst="rect">
            <a:avLst/>
          </a:prstGeom>
          <a:noFill/>
        </p:spPr>
        <p:txBody>
          <a:bodyPr wrap="square" rtlCol="0">
            <a:spAutoFit/>
          </a:bodyPr>
          <a:lstStyle/>
          <a:p>
            <a:pPr algn="ctr"/>
            <a:r>
              <a:rPr lang="en-US" sz="4800" dirty="0">
                <a:solidFill>
                  <a:schemeClr val="accent1">
                    <a:lumMod val="75000"/>
                  </a:schemeClr>
                </a:solidFill>
              </a:rPr>
              <a:t>POs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4"/>
            <a:ext cx="10839797" cy="923330"/>
          </a:xfrm>
          <a:prstGeom prst="rect">
            <a:avLst/>
          </a:prstGeom>
          <a:noFill/>
        </p:spPr>
        <p:txBody>
          <a:bodyPr wrap="square" rtlCol="0">
            <a:spAutoFit/>
          </a:bodyPr>
          <a:lstStyle/>
          <a:p>
            <a:r>
              <a:rPr lang="en-US" dirty="0"/>
              <a:t>CREATE TABLE pos (id INT AUTO_INCREMENT PRIMARY KEY, poNum TEXT NOT NULL, releaseNum VARCHAR(255), jid INT NOT NULL, revuid INT, revutc INT, FOREIGN KEY(jid) REFERENCES jobs(id), FOREIGN KEY(revuid) REFERENCES users(id));</a:t>
            </a:r>
          </a:p>
        </p:txBody>
      </p:sp>
    </p:spTree>
    <p:extLst>
      <p:ext uri="{BB962C8B-B14F-4D97-AF65-F5344CB8AC3E}">
        <p14:creationId xmlns:p14="http://schemas.microsoft.com/office/powerpoint/2010/main" val="1998335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455265128"/>
              </p:ext>
            </p:extLst>
          </p:nvPr>
        </p:nvGraphicFramePr>
        <p:xfrm>
          <a:off x="1388226" y="1165850"/>
          <a:ext cx="12768349" cy="4096512"/>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4212076426"/>
                    </a:ext>
                  </a:extLst>
                </a:gridCol>
                <a:gridCol w="1280160">
                  <a:extLst>
                    <a:ext uri="{9D8B030D-6E8A-4147-A177-3AD203B41FA5}">
                      <a16:colId xmlns:a16="http://schemas.microsoft.com/office/drawing/2014/main" val="3194676290"/>
                    </a:ext>
                  </a:extLst>
                </a:gridCol>
                <a:gridCol w="2061556">
                  <a:extLst>
                    <a:ext uri="{9D8B030D-6E8A-4147-A177-3AD203B41FA5}">
                      <a16:colId xmlns:a16="http://schemas.microsoft.com/office/drawing/2014/main" val="1043220631"/>
                    </a:ext>
                  </a:extLst>
                </a:gridCol>
                <a:gridCol w="2310938">
                  <a:extLst>
                    <a:ext uri="{9D8B030D-6E8A-4147-A177-3AD203B41FA5}">
                      <a16:colId xmlns:a16="http://schemas.microsoft.com/office/drawing/2014/main" val="2850652227"/>
                    </a:ext>
                  </a:extLst>
                </a:gridCol>
                <a:gridCol w="4921135">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r>
                        <a:rPr lang="en-US" sz="2800" kern="1200" dirty="0">
                          <a:solidFill>
                            <a:schemeClr val="accent1">
                              <a:lumMod val="75000"/>
                            </a:schemeClr>
                          </a:solidFill>
                          <a:latin typeface="+mn-lt"/>
                          <a:ea typeface="+mn-ea"/>
                          <a:cs typeface="+mn-cs"/>
                        </a:rPr>
                        <a:t>name</a:t>
                      </a:r>
                    </a:p>
                  </a:txBody>
                  <a:tcPr/>
                </a:tc>
                <a:tc>
                  <a:txBody>
                    <a:bodyPr/>
                    <a:lstStyle/>
                    <a:p>
                      <a:r>
                        <a:rPr lang="en-US" dirty="0"/>
                        <a:t>TEXT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01846611"/>
                  </a:ext>
                </a:extLst>
              </a:tr>
              <a:tr h="370840">
                <a:tc>
                  <a:txBody>
                    <a:bodyPr/>
                    <a:lstStyle/>
                    <a:p>
                      <a:r>
                        <a:rPr lang="en-US" sz="2800" kern="1200" dirty="0">
                          <a:solidFill>
                            <a:schemeClr val="accent1">
                              <a:lumMod val="75000"/>
                            </a:schemeClr>
                          </a:solidFill>
                          <a:latin typeface="+mn-lt"/>
                          <a:ea typeface="+mn-ea"/>
                          <a:cs typeface="+mn-cs"/>
                        </a:rPr>
                        <a:t>billAddress</a:t>
                      </a:r>
                    </a:p>
                  </a:txBody>
                  <a:tcPr/>
                </a:tc>
                <a:tc>
                  <a:txBody>
                    <a:bodyPr/>
                    <a:lstStyle/>
                    <a:p>
                      <a:r>
                        <a:rPr lang="en-US" dirty="0"/>
                        <a:t>INT</a:t>
                      </a: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KEY(billAddress) REFERENCES addresses(id)</a:t>
                      </a:r>
                    </a:p>
                    <a:p>
                      <a:endParaRPr lang="en-US" dirty="0"/>
                    </a:p>
                  </a:txBody>
                  <a:tcPr/>
                </a:tc>
                <a:extLst>
                  <a:ext uri="{0D108BD9-81ED-4DB2-BD59-A6C34878D82A}">
                    <a16:rowId xmlns:a16="http://schemas.microsoft.com/office/drawing/2014/main" val="2670669373"/>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6353000" y="334854"/>
            <a:ext cx="2838798" cy="830997"/>
          </a:xfrm>
          <a:prstGeom prst="rect">
            <a:avLst/>
          </a:prstGeom>
          <a:noFill/>
        </p:spPr>
        <p:txBody>
          <a:bodyPr wrap="square" rtlCol="0">
            <a:spAutoFit/>
          </a:bodyPr>
          <a:lstStyle/>
          <a:p>
            <a:pPr algn="ctr"/>
            <a:r>
              <a:rPr lang="en-US" sz="4800" dirty="0">
                <a:solidFill>
                  <a:schemeClr val="accent1">
                    <a:lumMod val="75000"/>
                  </a:schemeClr>
                </a:solidFill>
              </a:rPr>
              <a:t>Customers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5"/>
            <a:ext cx="10839797" cy="646331"/>
          </a:xfrm>
          <a:prstGeom prst="rect">
            <a:avLst/>
          </a:prstGeom>
          <a:noFill/>
        </p:spPr>
        <p:txBody>
          <a:bodyPr wrap="square" rtlCol="0">
            <a:spAutoFit/>
          </a:bodyPr>
          <a:lstStyle/>
          <a:p>
            <a:r>
              <a:rPr lang="en-US" dirty="0"/>
              <a:t>CREATE TABLE customers (id INT AUTO_INCREMENT PRIMARY KEY, name TEXT NOT NULL, billAddress INT NOT NULL, FOREIGN KEY(billAddress) REFERENCES addresses(id));</a:t>
            </a:r>
          </a:p>
        </p:txBody>
      </p:sp>
    </p:spTree>
    <p:extLst>
      <p:ext uri="{BB962C8B-B14F-4D97-AF65-F5344CB8AC3E}">
        <p14:creationId xmlns:p14="http://schemas.microsoft.com/office/powerpoint/2010/main" val="3340817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969732915"/>
              </p:ext>
            </p:extLst>
          </p:nvPr>
        </p:nvGraphicFramePr>
        <p:xfrm>
          <a:off x="1388226" y="1165850"/>
          <a:ext cx="12768349" cy="512064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4212076426"/>
                    </a:ext>
                  </a:extLst>
                </a:gridCol>
                <a:gridCol w="1280160">
                  <a:extLst>
                    <a:ext uri="{9D8B030D-6E8A-4147-A177-3AD203B41FA5}">
                      <a16:colId xmlns:a16="http://schemas.microsoft.com/office/drawing/2014/main" val="3194676290"/>
                    </a:ext>
                  </a:extLst>
                </a:gridCol>
                <a:gridCol w="2061556">
                  <a:extLst>
                    <a:ext uri="{9D8B030D-6E8A-4147-A177-3AD203B41FA5}">
                      <a16:colId xmlns:a16="http://schemas.microsoft.com/office/drawing/2014/main" val="1043220631"/>
                    </a:ext>
                  </a:extLst>
                </a:gridCol>
                <a:gridCol w="2310938">
                  <a:extLst>
                    <a:ext uri="{9D8B030D-6E8A-4147-A177-3AD203B41FA5}">
                      <a16:colId xmlns:a16="http://schemas.microsoft.com/office/drawing/2014/main" val="2850652227"/>
                    </a:ext>
                  </a:extLst>
                </a:gridCol>
                <a:gridCol w="4921135">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r>
                        <a:rPr lang="en-US" sz="2800" kern="1200" dirty="0">
                          <a:solidFill>
                            <a:schemeClr val="accent1">
                              <a:lumMod val="75000"/>
                            </a:schemeClr>
                          </a:solidFill>
                          <a:latin typeface="+mn-lt"/>
                          <a:ea typeface="+mn-ea"/>
                          <a:cs typeface="+mn-cs"/>
                        </a:rPr>
                        <a:t>poid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KEY(poid) REFERENCES pos(id)</a:t>
                      </a:r>
                    </a:p>
                  </a:txBody>
                  <a:tcPr/>
                </a:tc>
                <a:extLst>
                  <a:ext uri="{0D108BD9-81ED-4DB2-BD59-A6C34878D82A}">
                    <a16:rowId xmlns:a16="http://schemas.microsoft.com/office/drawing/2014/main" val="901846611"/>
                  </a:ext>
                </a:extLst>
              </a:tr>
              <a:tr h="370840">
                <a:tc>
                  <a:txBody>
                    <a:bodyPr/>
                    <a:lstStyle/>
                    <a:p>
                      <a:r>
                        <a:rPr lang="en-US" sz="2800" kern="1200" dirty="0">
                          <a:solidFill>
                            <a:schemeClr val="accent1">
                              <a:lumMod val="75000"/>
                            </a:schemeClr>
                          </a:solidFill>
                          <a:latin typeface="+mn-lt"/>
                          <a:ea typeface="+mn-ea"/>
                          <a:cs typeface="+mn-cs"/>
                        </a:rPr>
                        <a:t>contactId</a:t>
                      </a:r>
                    </a:p>
                  </a:txBody>
                  <a:tcPr/>
                </a:tc>
                <a:tc>
                  <a:txBody>
                    <a:bodyPr/>
                    <a:lstStyle/>
                    <a:p>
                      <a:r>
                        <a:rPr lang="en-US" dirty="0"/>
                        <a:t>INT</a:t>
                      </a: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KEY(contactId) REFERENCES contacts(id)</a:t>
                      </a:r>
                    </a:p>
                  </a:txBody>
                  <a:tcPr/>
                </a:tc>
                <a:extLst>
                  <a:ext uri="{0D108BD9-81ED-4DB2-BD59-A6C34878D82A}">
                    <a16:rowId xmlns:a16="http://schemas.microsoft.com/office/drawing/2014/main" val="2670669373"/>
                  </a:ext>
                </a:extLst>
              </a:tr>
              <a:tr h="370840">
                <a:tc>
                  <a:txBody>
                    <a:bodyPr/>
                    <a:lstStyle/>
                    <a:p>
                      <a:r>
                        <a:rPr lang="en-US" sz="2800" kern="1200" dirty="0">
                          <a:solidFill>
                            <a:schemeClr val="accent1">
                              <a:lumMod val="75000"/>
                            </a:schemeClr>
                          </a:solidFill>
                          <a:latin typeface="+mn-lt"/>
                          <a:ea typeface="+mn-ea"/>
                          <a:cs typeface="+mn-cs"/>
                        </a:rPr>
                        <a:t>relationship</a:t>
                      </a:r>
                    </a:p>
                  </a:txBody>
                  <a:tcPr/>
                </a:tc>
                <a:tc>
                  <a:txBody>
                    <a:bodyPr/>
                    <a:lstStyle/>
                    <a:p>
                      <a:r>
                        <a:rPr lang="en-US" dirty="0"/>
                        <a:t>INT</a:t>
                      </a: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NOT NULL</a:t>
                      </a:r>
                    </a:p>
                  </a:txBody>
                  <a:tcPr/>
                </a:tc>
                <a:tc>
                  <a:txBody>
                    <a:bodyPr/>
                    <a:lstStyle/>
                    <a:p>
                      <a:endParaRPr lang="en-US" dirty="0"/>
                    </a:p>
                  </a:txBody>
                  <a:tcPr/>
                </a:tc>
                <a:tc>
                  <a:txBody>
                    <a:bodyPr/>
                    <a:lstStyle/>
                    <a:p>
                      <a:r>
                        <a:rPr lang="en-US" dirty="0"/>
                        <a:t>FOREIGN KEY(relationship) REFERENCES relationships(id)</a:t>
                      </a:r>
                    </a:p>
                  </a:txBody>
                  <a:tcPr/>
                </a:tc>
                <a:extLst>
                  <a:ext uri="{0D108BD9-81ED-4DB2-BD59-A6C34878D82A}">
                    <a16:rowId xmlns:a16="http://schemas.microsoft.com/office/drawing/2014/main" val="1386350840"/>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5395997" y="334854"/>
            <a:ext cx="4752804" cy="830997"/>
          </a:xfrm>
          <a:prstGeom prst="rect">
            <a:avLst/>
          </a:prstGeom>
          <a:noFill/>
        </p:spPr>
        <p:txBody>
          <a:bodyPr wrap="square" rtlCol="0">
            <a:spAutoFit/>
          </a:bodyPr>
          <a:lstStyle/>
          <a:p>
            <a:pPr algn="ctr"/>
            <a:r>
              <a:rPr lang="en-US" sz="4800" dirty="0">
                <a:solidFill>
                  <a:schemeClr val="accent1">
                    <a:lumMod val="75000"/>
                  </a:schemeClr>
                </a:solidFill>
              </a:rPr>
              <a:t>Contacts_On_POs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4"/>
            <a:ext cx="10839797" cy="923330"/>
          </a:xfrm>
          <a:prstGeom prst="rect">
            <a:avLst/>
          </a:prstGeom>
          <a:noFill/>
        </p:spPr>
        <p:txBody>
          <a:bodyPr wrap="square" rtlCol="0">
            <a:spAutoFit/>
          </a:bodyPr>
          <a:lstStyle/>
          <a:p>
            <a:r>
              <a:rPr lang="en-US" dirty="0"/>
              <a:t>CREATE TABLE contacts_on_pos (id INT AUTO_INCREMENT PRIMARY KEY, poid INT NOT NULL, contactId INT NOT NULL, relationship INT NOT NULL, FOREIGN KEY(poid) REFERENCES pos(id), FOREIGN KEY(contactId) REFERENCES contacts(id), FOREIGN KEY(relationship) REFERENCES relationships(id));</a:t>
            </a:r>
          </a:p>
        </p:txBody>
      </p:sp>
    </p:spTree>
    <p:extLst>
      <p:ext uri="{BB962C8B-B14F-4D97-AF65-F5344CB8AC3E}">
        <p14:creationId xmlns:p14="http://schemas.microsoft.com/office/powerpoint/2010/main" val="28205109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8301</TotalTime>
  <Words>2357</Words>
  <Application>Microsoft Office PowerPoint</Application>
  <PresentationFormat>Custom</PresentationFormat>
  <Paragraphs>707</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Clements</dc:creator>
  <cp:lastModifiedBy>Sarah Clements</cp:lastModifiedBy>
  <cp:revision>73</cp:revision>
  <cp:lastPrinted>2018-07-03T20:19:45Z</cp:lastPrinted>
  <dcterms:created xsi:type="dcterms:W3CDTF">2018-07-02T14:03:17Z</dcterms:created>
  <dcterms:modified xsi:type="dcterms:W3CDTF">2018-07-31T21:39:13Z</dcterms:modified>
</cp:coreProperties>
</file>