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43200625" cx="432006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hpkq8aoHyNwn1lLnG5dTbDPstz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3240048" y="7070108"/>
            <a:ext cx="36720542" cy="15040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347"/>
              <a:buFont typeface="Calibri"/>
              <a:buNone/>
              <a:defRPr sz="2834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5400080" y="22690338"/>
            <a:ext cx="32400479" cy="10430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sz="11339"/>
            </a:lvl1pPr>
            <a:lvl2pPr lvl="1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None/>
              <a:defRPr sz="9449"/>
            </a:lvl2pPr>
            <a:lvl3pPr lvl="2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3pPr>
            <a:lvl4pPr lvl="3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4pPr>
            <a:lvl5pPr lvl="4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5pPr>
            <a:lvl6pPr lvl="5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6pPr>
            <a:lvl7pPr lvl="6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7pPr>
            <a:lvl8pPr lvl="7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8pPr>
            <a:lvl9pPr lvl="8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970044" y="2300044"/>
            <a:ext cx="3726055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7895115" y="6575099"/>
            <a:ext cx="27410408" cy="3726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17267756" y="15947737"/>
            <a:ext cx="36610544" cy="9315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-1632523" y="6902604"/>
            <a:ext cx="36610544" cy="2740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970044" y="2300044"/>
            <a:ext cx="3726055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2970044" y="11500170"/>
            <a:ext cx="37260550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947546" y="10770172"/>
            <a:ext cx="37260550" cy="1797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347"/>
              <a:buFont typeface="Calibri"/>
              <a:buNone/>
              <a:defRPr sz="2834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2947546" y="28910440"/>
            <a:ext cx="37260550" cy="945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sz="1133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9449"/>
              <a:buNone/>
              <a:defRPr sz="944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8504"/>
              <a:buNone/>
              <a:defRPr sz="850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2970044" y="2300044"/>
            <a:ext cx="3726055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970044" y="11500170"/>
            <a:ext cx="18360271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21870323" y="11500170"/>
            <a:ext cx="18360271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975671" y="2300044"/>
            <a:ext cx="3726055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2975675" y="10590160"/>
            <a:ext cx="18275892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b="1" sz="11339"/>
            </a:lvl1pPr>
            <a:lvl2pPr indent="-2286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None/>
              <a:defRPr b="1" sz="9449"/>
            </a:lvl2pPr>
            <a:lvl3pPr indent="-2286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3pPr>
            <a:lvl4pPr indent="-2286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4pPr>
            <a:lvl5pPr indent="-2286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5pPr>
            <a:lvl6pPr indent="-2286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6pPr>
            <a:lvl7pPr indent="-2286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7pPr>
            <a:lvl8pPr indent="-2286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8pPr>
            <a:lvl9pPr indent="-2286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2975675" y="15780233"/>
            <a:ext cx="18275892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21870325" y="10590160"/>
            <a:ext cx="18365898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b="1" sz="11339"/>
            </a:lvl1pPr>
            <a:lvl2pPr indent="-2286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None/>
              <a:defRPr b="1" sz="9449"/>
            </a:lvl2pPr>
            <a:lvl3pPr indent="-2286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3pPr>
            <a:lvl4pPr indent="-2286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4pPr>
            <a:lvl5pPr indent="-2286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5pPr>
            <a:lvl6pPr indent="-2286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6pPr>
            <a:lvl7pPr indent="-2286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7pPr>
            <a:lvl8pPr indent="-2286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8pPr>
            <a:lvl9pPr indent="-2286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21870325" y="15780233"/>
            <a:ext cx="18365898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970044" y="2300044"/>
            <a:ext cx="3726055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2975671" y="2880042"/>
            <a:ext cx="13933330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18"/>
              <a:buFont typeface="Calibri"/>
              <a:buNone/>
              <a:defRPr sz="1511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8365898" y="6220102"/>
            <a:ext cx="21870323" cy="30700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188593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5118"/>
              <a:buChar char="•"/>
              <a:defRPr sz="15117"/>
            </a:lvl1pPr>
            <a:lvl2pPr indent="-1068641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3229"/>
              <a:buChar char="•"/>
              <a:defRPr sz="13228"/>
            </a:lvl2pPr>
            <a:lvl3pPr indent="-948626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1339"/>
              <a:buChar char="•"/>
              <a:defRPr sz="11339"/>
            </a:lvl3pPr>
            <a:lvl4pPr indent="-828611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4pPr>
            <a:lvl5pPr indent="-828611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5pPr>
            <a:lvl6pPr indent="-828611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6pPr>
            <a:lvl7pPr indent="-828611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7pPr>
            <a:lvl8pPr indent="-828611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8pPr>
            <a:lvl9pPr indent="-828611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2975671" y="12960191"/>
            <a:ext cx="13933330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1pPr>
            <a:lvl2pPr indent="-2286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2pPr>
            <a:lvl3pPr indent="-2286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3pPr>
            <a:lvl4pPr indent="-2286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4pPr>
            <a:lvl5pPr indent="-2286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5pPr>
            <a:lvl6pPr indent="-2286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6pPr>
            <a:lvl7pPr indent="-2286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7pPr>
            <a:lvl8pPr indent="-2286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8pPr>
            <a:lvl9pPr indent="-2286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2975671" y="2880042"/>
            <a:ext cx="13933330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18"/>
              <a:buFont typeface="Calibri"/>
              <a:buNone/>
              <a:defRPr sz="1511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8365898" y="6220102"/>
            <a:ext cx="21870323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975671" y="12960191"/>
            <a:ext cx="13933330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1pPr>
            <a:lvl2pPr indent="-228600" lvl="1" marL="914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2pPr>
            <a:lvl3pPr indent="-228600" lvl="2" marL="1371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3pPr>
            <a:lvl4pPr indent="-228600" lvl="3" marL="1828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4pPr>
            <a:lvl5pPr indent="-228600" lvl="4" marL="22860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5pPr>
            <a:lvl6pPr indent="-228600" lvl="5" marL="2743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6pPr>
            <a:lvl7pPr indent="-228600" lvl="6" marL="32004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7pPr>
            <a:lvl8pPr indent="-228600" lvl="7" marL="3657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8pPr>
            <a:lvl9pPr indent="-228600" lvl="8" marL="41148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2970044" y="2300044"/>
            <a:ext cx="3726055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88"/>
              <a:buFont typeface="Calibri"/>
              <a:buNone/>
              <a:defRPr b="0" i="0" sz="207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2970044" y="11500170"/>
            <a:ext cx="37260550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68641" lvl="0" marL="457200" marR="0" rtl="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3229"/>
              <a:buFont typeface="Arial"/>
              <a:buChar char="•"/>
              <a:defRPr b="0" i="0" sz="132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48626" lvl="1" marL="9144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1339"/>
              <a:buFont typeface="Arial"/>
              <a:buChar char="•"/>
              <a:defRPr b="0" i="0" sz="113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8611" lvl="2" marL="13716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Char char="•"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8604" lvl="3" marL="18288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8604" lvl="4" marL="22860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8604" lvl="5" marL="27432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8604" lvl="6" marL="32004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8604" lvl="7" marL="36576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8603" lvl="8" marL="41148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6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8.png"/><Relationship Id="rId13" Type="http://schemas.openxmlformats.org/officeDocument/2006/relationships/image" Target="../media/image17.jp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8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0388" y="18322550"/>
            <a:ext cx="15156657" cy="249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6065" y="22045969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3417" y="22045969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6064" y="26791771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93417" y="26911403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96063" y="31411367"/>
            <a:ext cx="7259306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93416" y="31411367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471822" y="32514737"/>
            <a:ext cx="76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76772" y="22831911"/>
            <a:ext cx="2511820" cy="47096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448222" y="21988819"/>
            <a:ext cx="3345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942865" y="21977275"/>
            <a:ext cx="51863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-TR" sz="4800">
                <a:solidFill>
                  <a:srgbClr val="02FF00"/>
                </a:solidFill>
                <a:latin typeface="Calibri"/>
                <a:ea typeface="Calibri"/>
                <a:cs typeface="Calibri"/>
                <a:sym typeface="Calibri"/>
              </a:rPr>
              <a:t>tmem-145p::gfp</a:t>
            </a:r>
            <a:endParaRPr i="1" sz="4800">
              <a:solidFill>
                <a:srgbClr val="02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57164" y="26855917"/>
            <a:ext cx="51863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-TR" sz="4800">
                <a:solidFill>
                  <a:srgbClr val="02FF00"/>
                </a:solidFill>
                <a:latin typeface="Calibri"/>
                <a:ea typeface="Calibri"/>
                <a:cs typeface="Calibri"/>
                <a:sym typeface="Calibri"/>
              </a:rPr>
              <a:t>zchc-1ap::gfp</a:t>
            </a:r>
            <a:endParaRPr i="1" sz="4800">
              <a:solidFill>
                <a:srgbClr val="02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057165" y="31411367"/>
            <a:ext cx="4219608" cy="85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-TR" sz="4800">
                <a:solidFill>
                  <a:srgbClr val="02FF00"/>
                </a:solidFill>
                <a:latin typeface="Calibri"/>
                <a:ea typeface="Calibri"/>
                <a:cs typeface="Calibri"/>
                <a:sym typeface="Calibri"/>
              </a:rPr>
              <a:t>wdr-54p::gfp</a:t>
            </a:r>
            <a:endParaRPr i="1" sz="4800">
              <a:solidFill>
                <a:srgbClr val="02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11896296" y="22765085"/>
            <a:ext cx="1570177" cy="29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5854" y="27872978"/>
            <a:ext cx="2511820" cy="47096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7212899" y="27053156"/>
            <a:ext cx="27471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12070490" y="27798599"/>
            <a:ext cx="1570177" cy="29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11285401" y="32148389"/>
            <a:ext cx="1570177" cy="29440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11446266" y="22000914"/>
            <a:ext cx="3345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1446266" y="27062736"/>
            <a:ext cx="3345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48222" y="32358048"/>
            <a:ext cx="2511820" cy="47096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7451574" y="31521350"/>
            <a:ext cx="27471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0931592" y="31349640"/>
            <a:ext cx="3345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79102" y="685305"/>
            <a:ext cx="17304388" cy="153217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8" name="Google Shape;108;p1"/>
          <p:cNvCxnSpPr/>
          <p:nvPr/>
        </p:nvCxnSpPr>
        <p:spPr>
          <a:xfrm>
            <a:off x="14575855" y="3738174"/>
            <a:ext cx="4489068" cy="10279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"/>
          <p:cNvSpPr/>
          <p:nvPr/>
        </p:nvSpPr>
        <p:spPr>
          <a:xfrm>
            <a:off x="19064923" y="3716981"/>
            <a:ext cx="3353283" cy="2123658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8548022" y="3704316"/>
            <a:ext cx="416375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IFT and BBSome components 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9041803" y="5932286"/>
            <a:ext cx="321530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TZ components </a:t>
            </a:r>
            <a:endParaRPr/>
          </a:p>
        </p:txBody>
      </p:sp>
      <p:cxnSp>
        <p:nvCxnSpPr>
          <p:cNvPr id="112" name="Google Shape;112;p1"/>
          <p:cNvCxnSpPr/>
          <p:nvPr/>
        </p:nvCxnSpPr>
        <p:spPr>
          <a:xfrm>
            <a:off x="14560010" y="1212967"/>
            <a:ext cx="0" cy="3694923"/>
          </a:xfrm>
          <a:prstGeom prst="straightConnector1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"/>
          <p:cNvCxnSpPr/>
          <p:nvPr/>
        </p:nvCxnSpPr>
        <p:spPr>
          <a:xfrm>
            <a:off x="14846414" y="4868236"/>
            <a:ext cx="0" cy="14040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"/>
          <p:cNvCxnSpPr/>
          <p:nvPr/>
        </p:nvCxnSpPr>
        <p:spPr>
          <a:xfrm>
            <a:off x="14850635" y="6345189"/>
            <a:ext cx="1" cy="2784531"/>
          </a:xfrm>
          <a:prstGeom prst="straightConnector1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"/>
          <p:cNvSpPr txBox="1"/>
          <p:nvPr/>
        </p:nvSpPr>
        <p:spPr>
          <a:xfrm>
            <a:off x="19022248" y="7860457"/>
            <a:ext cx="321530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Ciliary genes</a:t>
            </a:r>
            <a:endParaRPr/>
          </a:p>
        </p:txBody>
      </p:sp>
      <p:cxnSp>
        <p:nvCxnSpPr>
          <p:cNvPr id="116" name="Google Shape;116;p1"/>
          <p:cNvCxnSpPr/>
          <p:nvPr/>
        </p:nvCxnSpPr>
        <p:spPr>
          <a:xfrm>
            <a:off x="14847489" y="9349387"/>
            <a:ext cx="0" cy="4119339"/>
          </a:xfrm>
          <a:prstGeom prst="straightConnector1">
            <a:avLst/>
          </a:prstGeom>
          <a:noFill/>
          <a:ln cap="flat" cmpd="sng" w="412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"/>
          <p:cNvSpPr/>
          <p:nvPr/>
        </p:nvSpPr>
        <p:spPr>
          <a:xfrm>
            <a:off x="19050105" y="10044323"/>
            <a:ext cx="3443951" cy="24838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064923" y="5944951"/>
            <a:ext cx="3350497" cy="152553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102465" y="7649326"/>
            <a:ext cx="3312955" cy="125364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/>
          <p:nvPr/>
        </p:nvCxnSpPr>
        <p:spPr>
          <a:xfrm>
            <a:off x="14834306" y="5569561"/>
            <a:ext cx="4207497" cy="88876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"/>
          <p:cNvCxnSpPr>
            <a:endCxn id="115" idx="1"/>
          </p:cNvCxnSpPr>
          <p:nvPr/>
        </p:nvCxnSpPr>
        <p:spPr>
          <a:xfrm>
            <a:off x="14930848" y="7562678"/>
            <a:ext cx="4091400" cy="682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1"/>
          <p:cNvSpPr txBox="1"/>
          <p:nvPr/>
        </p:nvSpPr>
        <p:spPr>
          <a:xfrm>
            <a:off x="19022248" y="10197967"/>
            <a:ext cx="339317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Ciliary candidate genes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"/>
          <p:cNvCxnSpPr>
            <a:endCxn id="122" idx="1"/>
          </p:cNvCxnSpPr>
          <p:nvPr/>
        </p:nvCxnSpPr>
        <p:spPr>
          <a:xfrm>
            <a:off x="14871148" y="11107096"/>
            <a:ext cx="4151100" cy="152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"/>
          <p:cNvSpPr txBox="1"/>
          <p:nvPr/>
        </p:nvSpPr>
        <p:spPr>
          <a:xfrm>
            <a:off x="0" y="499241"/>
            <a:ext cx="16965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22699841" y="1191720"/>
            <a:ext cx="16965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0" y="17491553"/>
            <a:ext cx="16965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"/>
          <p:cNvCxnSpPr/>
          <p:nvPr/>
        </p:nvCxnSpPr>
        <p:spPr>
          <a:xfrm flipH="1">
            <a:off x="10793416" y="19771144"/>
            <a:ext cx="4275613" cy="233776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"/>
          <p:cNvCxnSpPr/>
          <p:nvPr/>
        </p:nvCxnSpPr>
        <p:spPr>
          <a:xfrm rot="10800000">
            <a:off x="16147473" y="20024892"/>
            <a:ext cx="1905248" cy="1976022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"/>
          <p:cNvCxnSpPr/>
          <p:nvPr/>
        </p:nvCxnSpPr>
        <p:spPr>
          <a:xfrm rot="10800000">
            <a:off x="4403406" y="19369552"/>
            <a:ext cx="5751963" cy="2676417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"/>
          <p:cNvCxnSpPr/>
          <p:nvPr/>
        </p:nvCxnSpPr>
        <p:spPr>
          <a:xfrm rot="10800000">
            <a:off x="2660064" y="19958255"/>
            <a:ext cx="235999" cy="2109515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descr="Chart&#10;&#10;Description automatically generated with low confidence" id="131" name="Google Shape;131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871194" y="896850"/>
            <a:ext cx="19362602" cy="1613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 txBox="1"/>
          <p:nvPr/>
        </p:nvSpPr>
        <p:spPr>
          <a:xfrm>
            <a:off x="38348702" y="20556935"/>
            <a:ext cx="2910968" cy="8894743"/>
          </a:xfrm>
          <a:prstGeom prst="rect">
            <a:avLst/>
          </a:prstGeom>
          <a:noFill/>
          <a:ln cap="flat" cmpd="sng" w="508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CYB561</a:t>
            </a:r>
            <a:endParaRPr b="1" sz="4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FAIM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FHAD1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HIPK1</a:t>
            </a:r>
            <a:endParaRPr b="1" sz="4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LMLN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MAPK10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NWD1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STK33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FAM102A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BAIAP3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SPA17</a:t>
            </a:r>
            <a:endParaRPr b="1" sz="4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WDR54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ZC2HC1A</a:t>
            </a:r>
            <a:endParaRPr b="1" sz="4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28131611" y="20636584"/>
            <a:ext cx="2999646" cy="8894743"/>
          </a:xfrm>
          <a:prstGeom prst="rect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CLUAP1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TRAF3IP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WDR19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IFT122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IFT140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IFT172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IFT22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IFT80 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IFT81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FT88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BBIP1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DYNC2H1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DYNC2LI1</a:t>
            </a:r>
            <a:r>
              <a:rPr b="1" lang="tr-TR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31408287" y="20570917"/>
            <a:ext cx="2999646" cy="3477875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CC2D2A </a:t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TMEM67</a:t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TMEM231</a:t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TCTN1</a:t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NPHP1</a:t>
            </a:r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34637163" y="20563668"/>
            <a:ext cx="3482309" cy="7540526"/>
          </a:xfrm>
          <a:prstGeom prst="rect">
            <a:avLst/>
          </a:prstGeom>
          <a:noFill/>
          <a:ln cap="flat" cmpd="sng" w="508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TOGARAM1</a:t>
            </a:r>
            <a:endParaRPr b="1" sz="4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RP1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DOC2A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GAS8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DCDC2B</a:t>
            </a:r>
            <a:endParaRPr b="1" sz="4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NEK10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OSCP1</a:t>
            </a:r>
            <a:endParaRPr b="1" sz="4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SAXO2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KIF19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CROCC</a:t>
            </a:r>
            <a:r>
              <a:rPr b="1" lang="tr-TR" sz="4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" name="Google Shape;136;p1"/>
          <p:cNvSpPr txBox="1"/>
          <p:nvPr/>
        </p:nvSpPr>
        <p:spPr>
          <a:xfrm>
            <a:off x="28405014" y="18887738"/>
            <a:ext cx="203270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Genes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35161495" y="18887738"/>
            <a:ext cx="231432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Ciliary Genes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31408287" y="18887738"/>
            <a:ext cx="27366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Genes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37507867" y="18210630"/>
            <a:ext cx="375180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Ciliary Candidate Genes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"/>
          <p:cNvCxnSpPr/>
          <p:nvPr/>
        </p:nvCxnSpPr>
        <p:spPr>
          <a:xfrm flipH="1">
            <a:off x="28115877" y="10152803"/>
            <a:ext cx="5118969" cy="1048378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"/>
          <p:cNvSpPr txBox="1"/>
          <p:nvPr/>
        </p:nvSpPr>
        <p:spPr>
          <a:xfrm>
            <a:off x="33195237" y="9229473"/>
            <a:ext cx="1086906" cy="923330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"/>
          <p:cNvCxnSpPr/>
          <p:nvPr/>
        </p:nvCxnSpPr>
        <p:spPr>
          <a:xfrm>
            <a:off x="34261820" y="10152802"/>
            <a:ext cx="6997850" cy="1048378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"/>
          <p:cNvSpPr txBox="1"/>
          <p:nvPr/>
        </p:nvSpPr>
        <p:spPr>
          <a:xfrm>
            <a:off x="1226286" y="16354665"/>
            <a:ext cx="529943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(Amphid ciliated cells)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4072488" y="16730607"/>
            <a:ext cx="473153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(Phasmid ciiliated cells)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8297" y="21360894"/>
            <a:ext cx="15156657" cy="249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3974" y="25084313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71326" y="25084313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3973" y="29830115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71326" y="29949747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111454" y="25310378"/>
            <a:ext cx="7259306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008807" y="25310378"/>
            <a:ext cx="725930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687213" y="26413748"/>
            <a:ext cx="76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54681" y="25870255"/>
            <a:ext cx="2511820" cy="47096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8726131" y="25027163"/>
            <a:ext cx="3345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4220774" y="25015619"/>
            <a:ext cx="51863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-TR" sz="4800">
                <a:solidFill>
                  <a:srgbClr val="02FF00"/>
                </a:solidFill>
                <a:latin typeface="Calibri"/>
                <a:ea typeface="Calibri"/>
                <a:cs typeface="Calibri"/>
                <a:sym typeface="Calibri"/>
              </a:rPr>
              <a:t>tmem-145p::gfp</a:t>
            </a:r>
            <a:endParaRPr i="1" sz="4800">
              <a:solidFill>
                <a:srgbClr val="02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4335073" y="29894261"/>
            <a:ext cx="51863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-TR" sz="4800">
                <a:solidFill>
                  <a:srgbClr val="02FF00"/>
                </a:solidFill>
                <a:latin typeface="Calibri"/>
                <a:ea typeface="Calibri"/>
                <a:cs typeface="Calibri"/>
                <a:sym typeface="Calibri"/>
              </a:rPr>
              <a:t>zchc-1ap::gfp</a:t>
            </a:r>
            <a:endParaRPr i="1" sz="4800">
              <a:solidFill>
                <a:srgbClr val="02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23272556" y="25310378"/>
            <a:ext cx="4219608" cy="85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-TR" sz="4800">
                <a:solidFill>
                  <a:srgbClr val="02FF00"/>
                </a:solidFill>
                <a:latin typeface="Calibri"/>
                <a:ea typeface="Calibri"/>
                <a:cs typeface="Calibri"/>
                <a:sym typeface="Calibri"/>
              </a:rPr>
              <a:t>wdr-54p::gfp</a:t>
            </a:r>
            <a:endParaRPr i="1" sz="4800">
              <a:solidFill>
                <a:srgbClr val="02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13174205" y="25803429"/>
            <a:ext cx="1570177" cy="29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33763" y="30911322"/>
            <a:ext cx="2511820" cy="470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/>
        </p:nvSpPr>
        <p:spPr>
          <a:xfrm>
            <a:off x="8490808" y="30091500"/>
            <a:ext cx="27471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pic>
        <p:nvPicPr>
          <p:cNvPr id="165" name="Google Shape;16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13348399" y="30836943"/>
            <a:ext cx="1570177" cy="29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31500792" y="26047400"/>
            <a:ext cx="1570177" cy="294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 txBox="1"/>
          <p:nvPr/>
        </p:nvSpPr>
        <p:spPr>
          <a:xfrm>
            <a:off x="12724175" y="25039258"/>
            <a:ext cx="3345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sp>
        <p:nvSpPr>
          <p:cNvPr id="168" name="Google Shape;168;p2"/>
          <p:cNvSpPr txBox="1"/>
          <p:nvPr/>
        </p:nvSpPr>
        <p:spPr>
          <a:xfrm>
            <a:off x="12724175" y="30101080"/>
            <a:ext cx="3345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663613" y="26257059"/>
            <a:ext cx="2511820" cy="47096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/>
        </p:nvSpPr>
        <p:spPr>
          <a:xfrm>
            <a:off x="27666965" y="25420361"/>
            <a:ext cx="27471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sp>
        <p:nvSpPr>
          <p:cNvPr id="171" name="Google Shape;171;p2"/>
          <p:cNvSpPr txBox="1"/>
          <p:nvPr/>
        </p:nvSpPr>
        <p:spPr>
          <a:xfrm>
            <a:off x="31146983" y="25248651"/>
            <a:ext cx="33451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Soma</a:t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15566424" y="1483681"/>
            <a:ext cx="1042751" cy="126384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0" y="499241"/>
            <a:ext cx="16965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22699841" y="1191720"/>
            <a:ext cx="16965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1095029" y="19158297"/>
            <a:ext cx="16965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"/>
          <p:cNvCxnSpPr/>
          <p:nvPr/>
        </p:nvCxnSpPr>
        <p:spPr>
          <a:xfrm flipH="1">
            <a:off x="12071325" y="22809488"/>
            <a:ext cx="4275613" cy="233776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"/>
          <p:cNvCxnSpPr/>
          <p:nvPr/>
        </p:nvCxnSpPr>
        <p:spPr>
          <a:xfrm rot="10800000">
            <a:off x="17425382" y="23063236"/>
            <a:ext cx="1905248" cy="1976022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"/>
          <p:cNvCxnSpPr/>
          <p:nvPr/>
        </p:nvCxnSpPr>
        <p:spPr>
          <a:xfrm rot="10800000">
            <a:off x="5681315" y="22407896"/>
            <a:ext cx="5751963" cy="2676417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"/>
          <p:cNvCxnSpPr/>
          <p:nvPr/>
        </p:nvCxnSpPr>
        <p:spPr>
          <a:xfrm rot="10800000">
            <a:off x="3937973" y="22996599"/>
            <a:ext cx="235999" cy="2109515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2"/>
          <p:cNvSpPr txBox="1"/>
          <p:nvPr/>
        </p:nvSpPr>
        <p:spPr>
          <a:xfrm>
            <a:off x="2504195" y="19393009"/>
            <a:ext cx="529943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(Amphid ciliated cells)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15350397" y="19768951"/>
            <a:ext cx="473153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(Phasmid ciiliated cells)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17603425" y="537879"/>
            <a:ext cx="1890257" cy="3404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7458040" y="946101"/>
            <a:ext cx="1890257" cy="7616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"/>
          <p:cNvPicPr preferRelativeResize="0"/>
          <p:nvPr/>
        </p:nvPicPr>
        <p:blipFill rotWithShape="1">
          <a:blip r:embed="rId12">
            <a:alphaModFix/>
          </a:blip>
          <a:srcRect b="16144" l="76339" r="2401" t="325"/>
          <a:stretch/>
        </p:blipFill>
        <p:spPr>
          <a:xfrm>
            <a:off x="16120597" y="720612"/>
            <a:ext cx="3678797" cy="1279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"/>
          <p:cNvPicPr preferRelativeResize="0"/>
          <p:nvPr/>
        </p:nvPicPr>
        <p:blipFill rotWithShape="1">
          <a:blip r:embed="rId12">
            <a:alphaModFix/>
          </a:blip>
          <a:srcRect b="16144" l="-111" r="29674" t="325"/>
          <a:stretch/>
        </p:blipFill>
        <p:spPr>
          <a:xfrm>
            <a:off x="1305236" y="783200"/>
            <a:ext cx="14423417" cy="1514498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"/>
          <p:cNvSpPr/>
          <p:nvPr/>
        </p:nvSpPr>
        <p:spPr>
          <a:xfrm>
            <a:off x="18049114" y="3392124"/>
            <a:ext cx="2577688" cy="10532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6897880" y="837412"/>
            <a:ext cx="1890257" cy="3404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16897880" y="2452860"/>
            <a:ext cx="1890257" cy="3404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7604609" y="1060395"/>
            <a:ext cx="2577688" cy="10532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7574435" y="2712452"/>
            <a:ext cx="2577688" cy="10532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3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17060207" y="3047990"/>
            <a:ext cx="645865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Putative ciliary genes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 txBox="1"/>
          <p:nvPr/>
        </p:nvSpPr>
        <p:spPr>
          <a:xfrm>
            <a:off x="16032676" y="442779"/>
            <a:ext cx="4242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Types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 txBox="1"/>
          <p:nvPr/>
        </p:nvSpPr>
        <p:spPr>
          <a:xfrm>
            <a:off x="16500464" y="2084169"/>
            <a:ext cx="353626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 Type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17574435" y="956663"/>
            <a:ext cx="514356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Non-ciliated cells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16932149" y="1431206"/>
            <a:ext cx="645865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ciliary genes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17549287" y="2552514"/>
            <a:ext cx="401625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Ciliated cells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"/>
          <p:cNvCxnSpPr/>
          <p:nvPr/>
        </p:nvCxnSpPr>
        <p:spPr>
          <a:xfrm flipH="1">
            <a:off x="17708741" y="6208726"/>
            <a:ext cx="7987743" cy="47085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"/>
          <p:cNvSpPr/>
          <p:nvPr/>
        </p:nvSpPr>
        <p:spPr>
          <a:xfrm>
            <a:off x="33049699" y="927735"/>
            <a:ext cx="38972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Genes</a:t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26712936" y="1067155"/>
            <a:ext cx="37914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 Standart </a:t>
            </a: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38565514" y="2836976"/>
            <a:ext cx="430758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cilia</a:t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(C. elegans </a:t>
            </a: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only)</a:t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19975596" y="5520173"/>
            <a:ext cx="427373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Motile cilia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(Lung +Trachea)</a:t>
            </a:r>
            <a:endParaRPr/>
          </a:p>
        </p:txBody>
      </p:sp>
      <p:sp>
        <p:nvSpPr>
          <p:cNvPr id="202" name="Google Shape;202;p2"/>
          <p:cNvSpPr txBox="1"/>
          <p:nvPr/>
        </p:nvSpPr>
        <p:spPr>
          <a:xfrm>
            <a:off x="36401351" y="11028038"/>
            <a:ext cx="6211991" cy="6903867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22813686" y="453539"/>
            <a:ext cx="18036649" cy="13172085"/>
            <a:chOff x="25334765" y="3990393"/>
            <a:chExt cx="18036649" cy="13172085"/>
          </a:xfrm>
        </p:grpSpPr>
        <p:sp>
          <p:nvSpPr>
            <p:cNvPr id="204" name="Google Shape;204;p2"/>
            <p:cNvSpPr/>
            <p:nvPr/>
          </p:nvSpPr>
          <p:spPr>
            <a:xfrm rot="3378601">
              <a:off x="33885288" y="5942681"/>
              <a:ext cx="6276310" cy="11074416"/>
            </a:xfrm>
            <a:prstGeom prst="ellipse">
              <a:avLst/>
            </a:prstGeom>
            <a:solidFill>
              <a:srgbClr val="B77B1C">
                <a:alpha val="27450"/>
              </a:srgbClr>
            </a:solidFill>
            <a:ln cap="flat" cmpd="sng" w="12700">
              <a:solidFill>
                <a:srgbClr val="31538F">
                  <a:alpha val="1764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 rot="3307632">
              <a:off x="32076393" y="3845041"/>
              <a:ext cx="5618905" cy="11443452"/>
            </a:xfrm>
            <a:prstGeom prst="ellipse">
              <a:avLst/>
            </a:prstGeom>
            <a:solidFill>
              <a:srgbClr val="A8D08C">
                <a:alpha val="27843"/>
              </a:srgbClr>
            </a:solidFill>
            <a:ln cap="flat" cmpd="sng" w="12700">
              <a:solidFill>
                <a:srgbClr val="31538F">
                  <a:alpha val="1764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 rot="7421505">
              <a:off x="28614638" y="5859037"/>
              <a:ext cx="6067743" cy="11131230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 cap="flat" cmpd="sng" w="12700">
              <a:solidFill>
                <a:srgbClr val="31538F">
                  <a:alpha val="1764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 rot="7551714">
              <a:off x="31481688" y="4065844"/>
              <a:ext cx="5422785" cy="10918552"/>
            </a:xfrm>
            <a:prstGeom prst="ellipse">
              <a:avLst/>
            </a:prstGeom>
            <a:solidFill>
              <a:srgbClr val="00B0F0">
                <a:alpha val="27450"/>
              </a:srgbClr>
            </a:solidFill>
            <a:ln cap="flat" cmpd="sng" w="12700">
              <a:solidFill>
                <a:srgbClr val="31538F">
                  <a:alpha val="1764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34217852" y="3102920"/>
            <a:ext cx="10310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957</a:t>
            </a: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37272576" y="6307825"/>
            <a:ext cx="10310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156</a:t>
            </a: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31697450" y="4253322"/>
            <a:ext cx="4667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33746140" y="6047966"/>
            <a:ext cx="4667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29447281" y="5768014"/>
            <a:ext cx="4667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30147483" y="9065725"/>
            <a:ext cx="4667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25807465" y="6085021"/>
            <a:ext cx="10310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</a:t>
            </a: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27670409" y="4539773"/>
            <a:ext cx="99988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119</a:t>
            </a: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31790458" y="7760795"/>
            <a:ext cx="4667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28255179" y="8003895"/>
            <a:ext cx="4667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18" name="Google Shape;218;p2"/>
          <p:cNvSpPr/>
          <p:nvPr/>
        </p:nvSpPr>
        <p:spPr>
          <a:xfrm>
            <a:off x="31855446" y="10308068"/>
            <a:ext cx="4667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32951851" y="8877184"/>
            <a:ext cx="7489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34642188" y="8223151"/>
            <a:ext cx="7489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28702633" y="2979237"/>
            <a:ext cx="10310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506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25740907" y="6124364"/>
            <a:ext cx="1091158" cy="769441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31504365" y="10266602"/>
            <a:ext cx="1091158" cy="769441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 txBox="1"/>
          <p:nvPr/>
        </p:nvSpPr>
        <p:spPr>
          <a:xfrm>
            <a:off x="30655556" y="12284877"/>
            <a:ext cx="2853903" cy="2950955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 txBox="1"/>
          <p:nvPr/>
        </p:nvSpPr>
        <p:spPr>
          <a:xfrm>
            <a:off x="30866565" y="12360795"/>
            <a:ext cx="264289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WDR54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DCDC2B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MAPK10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OSCP1</a:t>
            </a:r>
            <a:endParaRPr/>
          </a:p>
        </p:txBody>
      </p:sp>
      <p:sp>
        <p:nvSpPr>
          <p:cNvPr id="226" name="Google Shape;226;p2"/>
          <p:cNvSpPr txBox="1"/>
          <p:nvPr/>
        </p:nvSpPr>
        <p:spPr>
          <a:xfrm>
            <a:off x="17772887" y="10942552"/>
            <a:ext cx="9443012" cy="7215976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"/>
          <p:cNvSpPr txBox="1"/>
          <p:nvPr/>
        </p:nvSpPr>
        <p:spPr>
          <a:xfrm>
            <a:off x="17990022" y="11141703"/>
            <a:ext cx="3197924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WDR38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TMEM190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SPATA17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ZC2HC1A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ARMC3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C1ORF87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C4ORF47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C6ORF118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TMEM232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CCDC17</a:t>
            </a:r>
            <a:endParaRPr/>
          </a:p>
        </p:txBody>
      </p:sp>
      <p:sp>
        <p:nvSpPr>
          <p:cNvPr id="228" name="Google Shape;228;p2"/>
          <p:cNvSpPr txBox="1"/>
          <p:nvPr/>
        </p:nvSpPr>
        <p:spPr>
          <a:xfrm>
            <a:off x="21142402" y="11106204"/>
            <a:ext cx="3197924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CCDC17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CCDC57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FAM81B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FAM166B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ZC2HC1A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FAM227A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NEK5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RIBC2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TSPAN1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UBXN11</a:t>
            </a:r>
            <a:endParaRPr/>
          </a:p>
        </p:txBody>
      </p:sp>
      <p:sp>
        <p:nvSpPr>
          <p:cNvPr id="229" name="Google Shape;229;p2"/>
          <p:cNvSpPr txBox="1"/>
          <p:nvPr/>
        </p:nvSpPr>
        <p:spPr>
          <a:xfrm>
            <a:off x="24249330" y="11059981"/>
            <a:ext cx="3198000" cy="6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WDR93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ZNF273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VWA3B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OMG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MAK3K19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LRRC71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LRRC4</a:t>
            </a:r>
            <a:r>
              <a:rPr b="1" lang="tr-TR" sz="4400">
                <a:solidFill>
                  <a:srgbClr val="833C0B"/>
                </a:solidFill>
              </a:rPr>
              <a:t>6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LRRIQ1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KCNE1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HAGHL</a:t>
            </a:r>
            <a:endParaRPr/>
          </a:p>
        </p:txBody>
      </p:sp>
      <p:cxnSp>
        <p:nvCxnSpPr>
          <p:cNvPr id="230" name="Google Shape;230;p2"/>
          <p:cNvCxnSpPr/>
          <p:nvPr/>
        </p:nvCxnSpPr>
        <p:spPr>
          <a:xfrm>
            <a:off x="26725263" y="6909489"/>
            <a:ext cx="448597" cy="411499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2"/>
          <p:cNvCxnSpPr/>
          <p:nvPr/>
        </p:nvCxnSpPr>
        <p:spPr>
          <a:xfrm flipH="1">
            <a:off x="30675250" y="11058910"/>
            <a:ext cx="826628" cy="125048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2"/>
          <p:cNvCxnSpPr/>
          <p:nvPr/>
        </p:nvCxnSpPr>
        <p:spPr>
          <a:xfrm>
            <a:off x="32572036" y="11009883"/>
            <a:ext cx="826628" cy="12995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2"/>
          <p:cNvSpPr txBox="1"/>
          <p:nvPr/>
        </p:nvSpPr>
        <p:spPr>
          <a:xfrm>
            <a:off x="36573988" y="11150091"/>
            <a:ext cx="3198000" cy="6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ZNF474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TMEM145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TTLL11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BAIAP3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CD151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UPP1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CDKL1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CDC34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OTX2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PAX6</a:t>
            </a:r>
            <a:endParaRPr/>
          </a:p>
        </p:txBody>
      </p:sp>
      <p:sp>
        <p:nvSpPr>
          <p:cNvPr id="234" name="Google Shape;234;p2"/>
          <p:cNvSpPr txBox="1"/>
          <p:nvPr/>
        </p:nvSpPr>
        <p:spPr>
          <a:xfrm>
            <a:off x="39675093" y="11141723"/>
            <a:ext cx="3198000" cy="6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WDR31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KIF28B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HECA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STOM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PDE10A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NIM1K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TTC39C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FAAH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FAXC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PRCP</a:t>
            </a:r>
            <a:endParaRPr/>
          </a:p>
        </p:txBody>
      </p:sp>
      <p:cxnSp>
        <p:nvCxnSpPr>
          <p:cNvPr id="235" name="Google Shape;235;p2"/>
          <p:cNvCxnSpPr/>
          <p:nvPr/>
        </p:nvCxnSpPr>
        <p:spPr>
          <a:xfrm>
            <a:off x="38303627" y="6979611"/>
            <a:ext cx="4348056" cy="40978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2"/>
          <p:cNvSpPr txBox="1"/>
          <p:nvPr/>
        </p:nvSpPr>
        <p:spPr>
          <a:xfrm>
            <a:off x="37242522" y="6235258"/>
            <a:ext cx="1091158" cy="769441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"/>
          <p:cNvCxnSpPr/>
          <p:nvPr/>
        </p:nvCxnSpPr>
        <p:spPr>
          <a:xfrm flipH="1">
            <a:off x="36231589" y="6987572"/>
            <a:ext cx="1022552" cy="398155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8" name="Google Shape;2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6103" y="21538767"/>
            <a:ext cx="15156657" cy="2490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"/>
          <p:cNvCxnSpPr/>
          <p:nvPr/>
        </p:nvCxnSpPr>
        <p:spPr>
          <a:xfrm rot="10800000">
            <a:off x="36323188" y="23241109"/>
            <a:ext cx="1905248" cy="1976022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2"/>
          <p:cNvCxnSpPr/>
          <p:nvPr/>
        </p:nvCxnSpPr>
        <p:spPr>
          <a:xfrm rot="10800000">
            <a:off x="24579121" y="22585769"/>
            <a:ext cx="5751963" cy="2676417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2"/>
          <p:cNvCxnSpPr/>
          <p:nvPr/>
        </p:nvCxnSpPr>
        <p:spPr>
          <a:xfrm rot="10800000">
            <a:off x="22835779" y="23174472"/>
            <a:ext cx="235999" cy="2109515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2"/>
          <p:cNvSpPr txBox="1"/>
          <p:nvPr/>
        </p:nvSpPr>
        <p:spPr>
          <a:xfrm>
            <a:off x="21402001" y="19570882"/>
            <a:ext cx="529943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(Amphid ciliated cells)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34248203" y="19946824"/>
            <a:ext cx="473153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(Phasmid ciiliated cells)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"/>
          <p:cNvCxnSpPr/>
          <p:nvPr/>
        </p:nvCxnSpPr>
        <p:spPr>
          <a:xfrm flipH="1">
            <a:off x="30866565" y="23054231"/>
            <a:ext cx="4275613" cy="233776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2022-09-23T06:26:31Z</dcterms:created>
  <dc:creator>Microsoft Office User</dc:creator>
</cp:coreProperties>
</file>