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1" r:id="rId2"/>
    <p:sldId id="257" r:id="rId3"/>
    <p:sldId id="258" r:id="rId4"/>
    <p:sldId id="274" r:id="rId5"/>
    <p:sldId id="259" r:id="rId6"/>
    <p:sldId id="270" r:id="rId7"/>
    <p:sldId id="276" r:id="rId8"/>
    <p:sldId id="260" r:id="rId9"/>
    <p:sldId id="261" r:id="rId10"/>
    <p:sldId id="263" r:id="rId11"/>
    <p:sldId id="275" r:id="rId12"/>
    <p:sldId id="264" r:id="rId13"/>
    <p:sldId id="266" r:id="rId14"/>
    <p:sldId id="267" r:id="rId15"/>
    <p:sldId id="277" r:id="rId16"/>
    <p:sldId id="278" r:id="rId17"/>
    <p:sldId id="279" r:id="rId18"/>
    <p:sldId id="280" r:id="rId19"/>
    <p:sldId id="281" r:id="rId20"/>
    <p:sldId id="282" r:id="rId21"/>
    <p:sldId id="283" r:id="rId22"/>
    <p:sldId id="284" r:id="rId23"/>
    <p:sldId id="285"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p:cViewPr varScale="1">
        <p:scale>
          <a:sx n="82" d="100"/>
          <a:sy n="82" d="100"/>
        </p:scale>
        <p:origin x="-1421"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98E6B-193E-4DB8-A731-FFEA891FC639}" type="datetimeFigureOut">
              <a:rPr lang="en-IN" smtClean="0"/>
              <a:t>15-09-2023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0062A9-2AED-43E5-85C7-392464DE60F5}" type="slidenum">
              <a:rPr lang="en-IN" smtClean="0"/>
              <a:t>‹#›</a:t>
            </a:fld>
            <a:endParaRPr lang="en-IN" dirty="0"/>
          </a:p>
        </p:txBody>
      </p:sp>
    </p:spTree>
    <p:extLst>
      <p:ext uri="{BB962C8B-B14F-4D97-AF65-F5344CB8AC3E}">
        <p14:creationId xmlns:p14="http://schemas.microsoft.com/office/powerpoint/2010/main" val="256872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0062A9-2AED-43E5-85C7-392464DE60F5}" type="slidenum">
              <a:rPr lang="en-IN" smtClean="0"/>
              <a:t>1</a:t>
            </a:fld>
            <a:endParaRPr lang="en-IN" dirty="0"/>
          </a:p>
        </p:txBody>
      </p:sp>
    </p:spTree>
    <p:extLst>
      <p:ext uri="{BB962C8B-B14F-4D97-AF65-F5344CB8AC3E}">
        <p14:creationId xmlns:p14="http://schemas.microsoft.com/office/powerpoint/2010/main" val="4143240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9912" y="311728"/>
            <a:ext cx="5514730" cy="623454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10" name="TextBox 9"/>
          <p:cNvSpPr txBox="1"/>
          <p:nvPr/>
        </p:nvSpPr>
        <p:spPr>
          <a:xfrm>
            <a:off x="3779912" y="-2"/>
            <a:ext cx="5514730" cy="584775"/>
          </a:xfrm>
          <a:prstGeom prst="rect">
            <a:avLst/>
          </a:prstGeom>
        </p:spPr>
        <p:style>
          <a:lnRef idx="0">
            <a:schemeClr val="accent5"/>
          </a:lnRef>
          <a:fillRef idx="1001">
            <a:schemeClr val="dk2"/>
          </a:fillRef>
          <a:effectRef idx="3">
            <a:schemeClr val="accent5"/>
          </a:effectRef>
          <a:fontRef idx="minor">
            <a:schemeClr val="lt1"/>
          </a:fontRef>
        </p:style>
        <p:txBody>
          <a:bodyPr wrap="square" rtlCol="0">
            <a:spAutoFit/>
          </a:bodyPr>
          <a:lstStyle/>
          <a:p>
            <a:pPr algn="ctr"/>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EDUBRIDGE LEARNING PVT  LTD</a:t>
            </a:r>
          </a:p>
          <a:p>
            <a:pPr algn="ctr"/>
            <a:endParaRPr lang="en-US" sz="1600"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TextBox 11"/>
          <p:cNvSpPr txBox="1"/>
          <p:nvPr/>
        </p:nvSpPr>
        <p:spPr>
          <a:xfrm>
            <a:off x="3848561" y="1590021"/>
            <a:ext cx="5439107" cy="923330"/>
          </a:xfrm>
          <a:prstGeom prst="rect">
            <a:avLst/>
          </a:prstGeom>
          <a:noFill/>
        </p:spPr>
        <p:txBody>
          <a:bodyPr wrap="square" rtlCol="0">
            <a:spAutoFit/>
          </a:bodyP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r>
            <a:b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EDUBRIDGE LEARNING PVT LTD</a:t>
            </a:r>
            <a:r>
              <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r>
            <a:br>
              <a:rPr 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p>
        </p:txBody>
      </p:sp>
      <p:sp>
        <p:nvSpPr>
          <p:cNvPr id="13" name="TextBox 12"/>
          <p:cNvSpPr txBox="1"/>
          <p:nvPr/>
        </p:nvSpPr>
        <p:spPr>
          <a:xfrm>
            <a:off x="5011552" y="2492896"/>
            <a:ext cx="3113128" cy="461665"/>
          </a:xfrm>
          <a:prstGeom prst="rect">
            <a:avLst/>
          </a:prstGeom>
          <a:noFill/>
        </p:spPr>
        <p:txBody>
          <a:bodyPr wrap="square" rtlCol="0">
            <a:spAutoFit/>
          </a:bodyPr>
          <a:lstStyle/>
          <a:p>
            <a:r>
              <a:rPr lang="en-US" sz="2400" b="1" dirty="0">
                <a:latin typeface="Times New Roman" pitchFamily="18" charset="0"/>
                <a:cs typeface="Times New Roman" pitchFamily="18" charset="0"/>
              </a:rPr>
              <a:t>PRESENTATION ON</a:t>
            </a:r>
            <a:endParaRPr lang="en-US" sz="2400" b="1" dirty="0"/>
          </a:p>
        </p:txBody>
      </p:sp>
      <p:sp>
        <p:nvSpPr>
          <p:cNvPr id="14" name="TextBox 13"/>
          <p:cNvSpPr txBox="1"/>
          <p:nvPr/>
        </p:nvSpPr>
        <p:spPr>
          <a:xfrm>
            <a:off x="3837341" y="3129366"/>
            <a:ext cx="5399871" cy="369332"/>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a typeface="Tahoma" panose="020B0604030504040204" pitchFamily="34" charset="0"/>
                <a:cs typeface="Times New Roman" panose="02020603050405020304" pitchFamily="18" charset="0"/>
              </a:rPr>
              <a:t>ONLINE EXAMINATION SYSTEM</a:t>
            </a:r>
          </a:p>
        </p:txBody>
      </p:sp>
      <p:sp>
        <p:nvSpPr>
          <p:cNvPr id="15" name="TextBox 14"/>
          <p:cNvSpPr txBox="1"/>
          <p:nvPr/>
        </p:nvSpPr>
        <p:spPr>
          <a:xfrm>
            <a:off x="5308222" y="3544484"/>
            <a:ext cx="251978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p>
        </p:txBody>
      </p:sp>
      <p:sp>
        <p:nvSpPr>
          <p:cNvPr id="16" name="TextBox 15"/>
          <p:cNvSpPr txBox="1"/>
          <p:nvPr/>
        </p:nvSpPr>
        <p:spPr>
          <a:xfrm>
            <a:off x="4944928" y="4006149"/>
            <a:ext cx="3150221" cy="1477328"/>
          </a:xfrm>
          <a:prstGeom prst="rect">
            <a:avLst/>
          </a:prstGeom>
          <a:noFill/>
        </p:spPr>
        <p:txBody>
          <a:bodyPr wrap="none" rtlCol="0">
            <a:spAutoFit/>
          </a:bodyPr>
          <a:lstStyle/>
          <a:p>
            <a:pPr algn="ctr"/>
            <a:r>
              <a:rPr lang="en-US" altLang="en-US" sz="2400" dirty="0" smtClean="0">
                <a:solidFill>
                  <a:schemeClr val="bg1"/>
                </a:solidFill>
                <a:latin typeface="Times New Roman" pitchFamily="18" charset="0"/>
                <a:cs typeface="Times New Roman" pitchFamily="18" charset="0"/>
              </a:rPr>
              <a:t>  Karan </a:t>
            </a:r>
            <a:r>
              <a:rPr lang="en-US" altLang="en-US" sz="2400" dirty="0">
                <a:solidFill>
                  <a:schemeClr val="bg1"/>
                </a:solidFill>
                <a:latin typeface="Times New Roman" pitchFamily="18" charset="0"/>
                <a:cs typeface="Times New Roman" pitchFamily="18" charset="0"/>
              </a:rPr>
              <a:t>Mohan Mane </a:t>
            </a:r>
          </a:p>
          <a:p>
            <a:pPr algn="ctr"/>
            <a:endParaRPr lang="en-US" altLang="en-US" sz="2400" dirty="0" smtClean="0">
              <a:solidFill>
                <a:schemeClr val="bg1"/>
              </a:solidFill>
              <a:latin typeface="Times New Roman" pitchFamily="18" charset="0"/>
              <a:cs typeface="Times New Roman" pitchFamily="18" charset="0"/>
            </a:endParaRPr>
          </a:p>
          <a:p>
            <a:pPr algn="ctr"/>
            <a:endParaRPr lang="en-IN" altLang="en-US" sz="2400" dirty="0">
              <a:solidFill>
                <a:schemeClr val="bg1"/>
              </a:solidFill>
              <a:latin typeface="Times New Roman" pitchFamily="18" charset="0"/>
              <a:cs typeface="Times New Roman" pitchFamily="18" charset="0"/>
            </a:endParaRPr>
          </a:p>
          <a:p>
            <a:endParaRPr lang="en-US" dirty="0">
              <a:solidFill>
                <a:schemeClr val="bg1"/>
              </a:solidFill>
            </a:endParaRPr>
          </a:p>
        </p:txBody>
      </p:sp>
      <p:sp>
        <p:nvSpPr>
          <p:cNvPr id="17" name="TextBox 16"/>
          <p:cNvSpPr txBox="1"/>
          <p:nvPr/>
        </p:nvSpPr>
        <p:spPr>
          <a:xfrm>
            <a:off x="4984966" y="4744813"/>
            <a:ext cx="3070144" cy="1477328"/>
          </a:xfrm>
          <a:prstGeom prst="rect">
            <a:avLst/>
          </a:prstGeom>
          <a:noFill/>
        </p:spPr>
        <p:txBody>
          <a:bodyPr wrap="square" rtlCol="0">
            <a:spAutoFit/>
          </a:bodyPr>
          <a:lstStyle/>
          <a:p>
            <a:pPr algn="ctr"/>
            <a:r>
              <a:rPr lang="en-US" altLang="en-US" sz="2400" b="1" dirty="0" smtClean="0">
                <a:latin typeface="Times New Roman" pitchFamily="18" charset="0"/>
                <a:cs typeface="Times New Roman" pitchFamily="18" charset="0"/>
              </a:rPr>
              <a:t>UNDER GUIDANCE OF</a:t>
            </a:r>
            <a:endParaRPr lang="en-US" altLang="en-US" sz="2400" b="1" dirty="0">
              <a:latin typeface="Times New Roman" pitchFamily="18" charset="0"/>
              <a:cs typeface="Times New Roman" pitchFamily="18" charset="0"/>
            </a:endParaRPr>
          </a:p>
          <a:p>
            <a:pPr algn="ctr"/>
            <a:r>
              <a:rPr lang="en-US" altLang="en-US" sz="2400" dirty="0">
                <a:solidFill>
                  <a:srgbClr val="0E6DCC"/>
                </a:solidFill>
                <a:latin typeface="Times New Roman" pitchFamily="18" charset="0"/>
                <a:cs typeface="Times New Roman" pitchFamily="18" charset="0"/>
              </a:rPr>
              <a:t> </a:t>
            </a:r>
            <a:r>
              <a:rPr lang="en-US" altLang="en-US" sz="2400" dirty="0">
                <a:solidFill>
                  <a:schemeClr val="bg1"/>
                </a:solidFill>
                <a:latin typeface="Times New Roman" pitchFamily="18" charset="0"/>
                <a:cs typeface="Times New Roman" pitchFamily="18" charset="0"/>
              </a:rPr>
              <a:t>Prof. </a:t>
            </a:r>
            <a:r>
              <a:rPr lang="en-US" altLang="en-US" sz="2400" dirty="0" smtClean="0">
                <a:solidFill>
                  <a:schemeClr val="bg1"/>
                </a:solidFill>
                <a:latin typeface="Times New Roman" pitchFamily="18" charset="0"/>
                <a:cs typeface="Times New Roman" pitchFamily="18" charset="0"/>
              </a:rPr>
              <a:t>Rohit Sutare</a:t>
            </a:r>
            <a:endParaRPr lang="en-IN" altLang="en-US" sz="2400" dirty="0">
              <a:solidFill>
                <a:schemeClr val="bg1"/>
              </a:solidFill>
              <a:latin typeface="Times New Roman" pitchFamily="18" charset="0"/>
              <a:cs typeface="Times New Roman" pitchFamily="18" charset="0"/>
            </a:endParaRPr>
          </a:p>
          <a:p>
            <a:endParaRPr lang="en-US" dirty="0"/>
          </a:p>
        </p:txBody>
      </p:sp>
      <p:sp>
        <p:nvSpPr>
          <p:cNvPr id="18" name="TextBox 17"/>
          <p:cNvSpPr txBox="1"/>
          <p:nvPr/>
        </p:nvSpPr>
        <p:spPr>
          <a:xfrm>
            <a:off x="3779301" y="6519446"/>
            <a:ext cx="5514730" cy="338554"/>
          </a:xfrm>
          <a:prstGeom prst="rect">
            <a:avLst/>
          </a:prstGeom>
        </p:spPr>
        <p:style>
          <a:lnRef idx="0">
            <a:schemeClr val="accent5"/>
          </a:lnRef>
          <a:fillRef idx="1001">
            <a:schemeClr val="dk2"/>
          </a:fillRef>
          <a:effectRef idx="3">
            <a:schemeClr val="accent5"/>
          </a:effectRef>
          <a:fontRef idx="minor">
            <a:schemeClr val="lt1"/>
          </a:fontRef>
        </p:style>
        <p:txBody>
          <a:bodyPr wrap="square" rtlCol="0">
            <a:spAutoFit/>
          </a:bodyPr>
          <a:lstStyle/>
          <a:p>
            <a:pPr algn="ctr"/>
            <a:endParaRPr lang="en-US" sz="1600"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TextBox 18"/>
          <p:cNvSpPr txBox="1"/>
          <p:nvPr/>
        </p:nvSpPr>
        <p:spPr>
          <a:xfrm>
            <a:off x="5027475" y="6497921"/>
            <a:ext cx="3264149" cy="369332"/>
          </a:xfrm>
          <a:prstGeom prst="rect">
            <a:avLst/>
          </a:prstGeom>
          <a:noFill/>
        </p:spPr>
        <p:txBody>
          <a:bodyPr wrap="square" rtlCol="0">
            <a:spAutoFit/>
          </a:bodyPr>
          <a:lstStyle/>
          <a:p>
            <a:r>
              <a:rPr lang="en-US" b="1" u="sng" dirty="0">
                <a:solidFill>
                  <a:schemeClr val="bg1"/>
                </a:solidFill>
                <a:latin typeface="Times New Roman" pitchFamily="18" charset="0"/>
                <a:cs typeface="Times New Roman" pitchFamily="18" charset="0"/>
              </a:rPr>
              <a:t> ACADEMIC YEAR </a:t>
            </a:r>
            <a:r>
              <a:rPr lang="en-US" b="1" u="sng" dirty="0" smtClean="0">
                <a:solidFill>
                  <a:schemeClr val="bg1"/>
                </a:solidFill>
                <a:latin typeface="Times New Roman" pitchFamily="18" charset="0"/>
                <a:cs typeface="Times New Roman" pitchFamily="18" charset="0"/>
              </a:rPr>
              <a:t>2022-23 </a:t>
            </a:r>
            <a:endParaRPr lang="en-US" b="1" u="sng"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2" y="908720"/>
            <a:ext cx="2016224" cy="7920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2601"/>
            <a:ext cx="3778690" cy="296290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241755"/>
            <a:ext cx="3707905" cy="3429000"/>
          </a:xfrm>
          <a:prstGeom prst="rect">
            <a:avLst/>
          </a:prstGeom>
        </p:spPr>
      </p:pic>
    </p:spTree>
    <p:extLst>
      <p:ext uri="{BB962C8B-B14F-4D97-AF65-F5344CB8AC3E}">
        <p14:creationId xmlns:p14="http://schemas.microsoft.com/office/powerpoint/2010/main" val="3430073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3491880" y="1016376"/>
            <a:ext cx="273630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USER </a:t>
            </a:r>
            <a:r>
              <a:rPr lang="en-US" sz="2800" dirty="0" smtClean="0"/>
              <a:t>EXAM LIST</a:t>
            </a:r>
            <a:endParaRPr lang="en-US" sz="2800" dirty="0" smtClean="0"/>
          </a:p>
        </p:txBody>
      </p:sp>
      <p:sp>
        <p:nvSpPr>
          <p:cNvPr id="3" name="Rectangle 2"/>
          <p:cNvSpPr/>
          <p:nvPr/>
        </p:nvSpPr>
        <p:spPr>
          <a:xfrm>
            <a:off x="26267" y="1228877"/>
            <a:ext cx="3537621" cy="98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 name="Rectangle 3"/>
          <p:cNvSpPr/>
          <p:nvPr/>
        </p:nvSpPr>
        <p:spPr>
          <a:xfrm>
            <a:off x="6029199" y="1228878"/>
            <a:ext cx="3114801" cy="12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76" y="1844824"/>
            <a:ext cx="849694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446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3635896" y="1016376"/>
            <a:ext cx="201622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USER  EXAM</a:t>
            </a:r>
          </a:p>
        </p:txBody>
      </p:sp>
      <p:sp>
        <p:nvSpPr>
          <p:cNvPr id="3" name="Rectangle 2"/>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 name="Rectangle 3"/>
          <p:cNvSpPr/>
          <p:nvPr/>
        </p:nvSpPr>
        <p:spPr>
          <a:xfrm>
            <a:off x="5534370" y="1228877"/>
            <a:ext cx="360963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10" y="1916832"/>
            <a:ext cx="8528193" cy="379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581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374" y="2386325"/>
            <a:ext cx="7774806" cy="398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35896" y="1016376"/>
            <a:ext cx="201622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USER SCORE</a:t>
            </a:r>
          </a:p>
        </p:txBody>
      </p:sp>
      <p:sp>
        <p:nvSpPr>
          <p:cNvPr id="5" name="Rectangle 4"/>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6" name="Rectangle 5"/>
          <p:cNvSpPr/>
          <p:nvPr/>
        </p:nvSpPr>
        <p:spPr>
          <a:xfrm>
            <a:off x="5534370" y="1228877"/>
            <a:ext cx="360963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286729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46" y="1988840"/>
            <a:ext cx="7942200" cy="433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635896" y="1016376"/>
            <a:ext cx="266429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ADMIN LOGIN</a:t>
            </a:r>
          </a:p>
        </p:txBody>
      </p:sp>
      <p:sp>
        <p:nvSpPr>
          <p:cNvPr id="4" name="Rectangle 3"/>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p:cNvSpPr/>
          <p:nvPr/>
        </p:nvSpPr>
        <p:spPr>
          <a:xfrm flipV="1">
            <a:off x="5868144" y="1228877"/>
            <a:ext cx="3275856"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730465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8195341" cy="398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91880" y="1016376"/>
            <a:ext cx="316835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ADMIN ADD EXAM</a:t>
            </a:r>
          </a:p>
        </p:txBody>
      </p:sp>
      <p:sp>
        <p:nvSpPr>
          <p:cNvPr id="4" name="Rectangle 3"/>
          <p:cNvSpPr/>
          <p:nvPr/>
        </p:nvSpPr>
        <p:spPr>
          <a:xfrm>
            <a:off x="26267" y="1228877"/>
            <a:ext cx="339360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p:cNvSpPr/>
          <p:nvPr/>
        </p:nvSpPr>
        <p:spPr>
          <a:xfrm flipV="1">
            <a:off x="6351714" y="1202880"/>
            <a:ext cx="2771800" cy="1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971444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586838" cy="435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91880" y="1016376"/>
            <a:ext cx="316835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ADMIN EXAM LIST</a:t>
            </a:r>
          </a:p>
        </p:txBody>
      </p:sp>
      <p:sp>
        <p:nvSpPr>
          <p:cNvPr id="6" name="Rectangle 5"/>
          <p:cNvSpPr/>
          <p:nvPr/>
        </p:nvSpPr>
        <p:spPr>
          <a:xfrm>
            <a:off x="26267" y="1228877"/>
            <a:ext cx="339360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p:cNvSpPr/>
          <p:nvPr/>
        </p:nvSpPr>
        <p:spPr>
          <a:xfrm flipV="1">
            <a:off x="6351714" y="1202880"/>
            <a:ext cx="2771800" cy="116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2928756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61406"/>
            <a:ext cx="8462567" cy="451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87824" y="935180"/>
            <a:ext cx="388843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ADMIN ADD QUESTIONS</a:t>
            </a:r>
          </a:p>
        </p:txBody>
      </p:sp>
      <p:sp>
        <p:nvSpPr>
          <p:cNvPr id="6" name="Rectangle 5"/>
          <p:cNvSpPr/>
          <p:nvPr/>
        </p:nvSpPr>
        <p:spPr>
          <a:xfrm>
            <a:off x="0" y="1134683"/>
            <a:ext cx="3006282" cy="124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p:cNvSpPr/>
          <p:nvPr/>
        </p:nvSpPr>
        <p:spPr>
          <a:xfrm flipV="1">
            <a:off x="6732240" y="1134681"/>
            <a:ext cx="2411760" cy="1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2485067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4" y="1700808"/>
            <a:ext cx="8714458" cy="446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19872" y="935180"/>
            <a:ext cx="388843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ADMIN VIEW USER</a:t>
            </a:r>
          </a:p>
        </p:txBody>
      </p:sp>
      <p:sp>
        <p:nvSpPr>
          <p:cNvPr id="6" name="Rectangle 5"/>
          <p:cNvSpPr/>
          <p:nvPr/>
        </p:nvSpPr>
        <p:spPr>
          <a:xfrm>
            <a:off x="0" y="1134681"/>
            <a:ext cx="3347864" cy="1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p:cNvSpPr/>
          <p:nvPr/>
        </p:nvSpPr>
        <p:spPr>
          <a:xfrm flipV="1">
            <a:off x="6300192" y="1134681"/>
            <a:ext cx="2843808" cy="1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3854105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91" y="1772816"/>
            <a:ext cx="8776937" cy="470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49082" y="910041"/>
            <a:ext cx="446449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SPRING BOOT APPLICATION</a:t>
            </a:r>
          </a:p>
        </p:txBody>
      </p:sp>
      <p:sp>
        <p:nvSpPr>
          <p:cNvPr id="6" name="Rectangle 5"/>
          <p:cNvSpPr/>
          <p:nvPr/>
        </p:nvSpPr>
        <p:spPr>
          <a:xfrm>
            <a:off x="0" y="1134681"/>
            <a:ext cx="2699792" cy="1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p:cNvSpPr/>
          <p:nvPr/>
        </p:nvSpPr>
        <p:spPr>
          <a:xfrm flipV="1">
            <a:off x="6732240" y="1134681"/>
            <a:ext cx="2411760" cy="1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2021177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8264908" cy="446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67944" y="1016376"/>
            <a:ext cx="133214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MySQL</a:t>
            </a:r>
          </a:p>
        </p:txBody>
      </p:sp>
      <p:sp>
        <p:nvSpPr>
          <p:cNvPr id="6" name="Rectangle 5"/>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p:cNvSpPr/>
          <p:nvPr/>
        </p:nvSpPr>
        <p:spPr>
          <a:xfrm flipV="1">
            <a:off x="5868144" y="1228877"/>
            <a:ext cx="3275856"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3950410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500" y="73967"/>
            <a:ext cx="1905000" cy="461665"/>
          </a:xfrm>
          <a:prstGeom prst="rect">
            <a:avLst/>
          </a:prstGeom>
          <a:noFill/>
        </p:spPr>
        <p:txBody>
          <a:bodyPr wrap="square" rtlCol="0">
            <a:sp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CONTENTS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8" name="TextBox 3"/>
          <p:cNvSpPr txBox="1"/>
          <p:nvPr/>
        </p:nvSpPr>
        <p:spPr>
          <a:xfrm>
            <a:off x="3680318" y="529916"/>
            <a:ext cx="201622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smtClean="0">
                <a:latin typeface="Times New Roman" pitchFamily="18" charset="0"/>
                <a:cs typeface="Times New Roman" pitchFamily="18" charset="0"/>
              </a:rPr>
              <a:t>CONTENT </a:t>
            </a:r>
            <a:endParaRPr lang="en-IN" sz="2800" b="1" dirty="0">
              <a:latin typeface="Times New Roman" pitchFamily="18" charset="0"/>
              <a:cs typeface="Times New Roman" pitchFamily="18" charset="0"/>
            </a:endParaRPr>
          </a:p>
        </p:txBody>
      </p:sp>
      <p:cxnSp>
        <p:nvCxnSpPr>
          <p:cNvPr id="9" name="Straight Connector 8"/>
          <p:cNvCxnSpPr>
            <a:endCxn id="8" idx="1"/>
          </p:cNvCxnSpPr>
          <p:nvPr/>
        </p:nvCxnSpPr>
        <p:spPr>
          <a:xfrm>
            <a:off x="107504" y="791526"/>
            <a:ext cx="3572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80112" y="791526"/>
            <a:ext cx="349188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734784"/>
            <a:ext cx="3730115" cy="113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2" name="Rectangle 11"/>
          <p:cNvSpPr/>
          <p:nvPr/>
        </p:nvSpPr>
        <p:spPr>
          <a:xfrm>
            <a:off x="5580112" y="759259"/>
            <a:ext cx="3563888" cy="8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 name="Content Placeholder 2">
            <a:extLst>
              <a:ext uri="{FF2B5EF4-FFF2-40B4-BE49-F238E27FC236}">
                <a16:creationId xmlns="" xmlns:a16="http://schemas.microsoft.com/office/drawing/2014/main" xmlns:lc="http://schemas.openxmlformats.org/drawingml/2006/lockedCanvas" id="{1EF4011E-430D-41A3-A791-F024331ED598}"/>
              </a:ext>
            </a:extLst>
          </p:cNvPr>
          <p:cNvSpPr>
            <a:spLocks noGrp="1"/>
          </p:cNvSpPr>
          <p:nvPr/>
        </p:nvSpPr>
        <p:spPr>
          <a:xfrm>
            <a:off x="611560" y="1470130"/>
            <a:ext cx="4320479" cy="388077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a:t>
            </a:r>
          </a:p>
          <a:p>
            <a:r>
              <a:rPr lang="en-US" dirty="0" smtClean="0"/>
              <a:t>Technologies Used</a:t>
            </a:r>
            <a:endParaRPr lang="en-US" dirty="0"/>
          </a:p>
          <a:p>
            <a:r>
              <a:rPr lang="en-US" dirty="0" smtClean="0"/>
              <a:t>Architecture</a:t>
            </a:r>
            <a:endParaRPr lang="en-US" dirty="0"/>
          </a:p>
          <a:p>
            <a:r>
              <a:rPr lang="en-US" dirty="0" smtClean="0"/>
              <a:t>CURD Operations</a:t>
            </a:r>
            <a:endParaRPr lang="en-US" dirty="0"/>
          </a:p>
          <a:p>
            <a:r>
              <a:rPr lang="en-US" dirty="0" smtClean="0"/>
              <a:t>Screenshots</a:t>
            </a:r>
            <a:endParaRPr lang="en-US" dirty="0"/>
          </a:p>
          <a:p>
            <a:r>
              <a:rPr lang="en-US" dirty="0" smtClean="0"/>
              <a:t>Spring Boot Application</a:t>
            </a:r>
            <a:endParaRPr lang="en-US" dirty="0"/>
          </a:p>
          <a:p>
            <a:r>
              <a:rPr lang="en-US" dirty="0" smtClean="0"/>
              <a:t>MySQL Code</a:t>
            </a:r>
          </a:p>
          <a:p>
            <a:r>
              <a:rPr lang="en-US" dirty="0" smtClean="0"/>
              <a:t>Frontend-Angular</a:t>
            </a:r>
          </a:p>
          <a:p>
            <a:r>
              <a:rPr lang="en-US" dirty="0" smtClean="0"/>
              <a:t>Postman-API Testing</a:t>
            </a:r>
            <a:endParaRPr lang="en-US" dirty="0"/>
          </a:p>
          <a:p>
            <a:r>
              <a:rPr lang="en-US" dirty="0"/>
              <a:t>Conclusion</a:t>
            </a:r>
          </a:p>
          <a:p>
            <a:r>
              <a:rPr lang="en-US" dirty="0"/>
              <a:t>Future Enhancement</a:t>
            </a:r>
          </a:p>
          <a:p>
            <a:r>
              <a:rPr lang="en-US" dirty="0" smtClean="0"/>
              <a:t>GitHub Link</a:t>
            </a:r>
            <a:endParaRPr lang="en-IN"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0131" y="1749658"/>
            <a:ext cx="4578426" cy="457842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1006385"/>
            <a:ext cx="176419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ANGULAR</a:t>
            </a:r>
          </a:p>
        </p:txBody>
      </p:sp>
      <p:sp>
        <p:nvSpPr>
          <p:cNvPr id="5" name="Rectangle 4"/>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6" name="Rectangle 5"/>
          <p:cNvSpPr/>
          <p:nvPr/>
        </p:nvSpPr>
        <p:spPr>
          <a:xfrm flipV="1">
            <a:off x="5868144" y="1228877"/>
            <a:ext cx="3275856"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61195"/>
            <a:ext cx="803098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320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8352672" cy="451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23928" y="1006385"/>
            <a:ext cx="176419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POSTMAN</a:t>
            </a:r>
          </a:p>
        </p:txBody>
      </p:sp>
      <p:sp>
        <p:nvSpPr>
          <p:cNvPr id="6" name="Rectangle 5"/>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Rectangle 6"/>
          <p:cNvSpPr/>
          <p:nvPr/>
        </p:nvSpPr>
        <p:spPr>
          <a:xfrm flipV="1">
            <a:off x="5868144" y="1228877"/>
            <a:ext cx="3275856"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 name="TextBox 3"/>
          <p:cNvSpPr txBox="1"/>
          <p:nvPr/>
        </p:nvSpPr>
        <p:spPr>
          <a:xfrm>
            <a:off x="3891068" y="1529605"/>
            <a:ext cx="2448272"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API-Testing</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28076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6" name="Rectangle 5"/>
          <p:cNvSpPr/>
          <p:nvPr/>
        </p:nvSpPr>
        <p:spPr>
          <a:xfrm flipV="1">
            <a:off x="5868144" y="1228877"/>
            <a:ext cx="3275856"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TextBox 6"/>
          <p:cNvSpPr txBox="1"/>
          <p:nvPr/>
        </p:nvSpPr>
        <p:spPr>
          <a:xfrm>
            <a:off x="3779912" y="1016376"/>
            <a:ext cx="2160240" cy="523220"/>
          </a:xfrm>
          <a:prstGeom prst="rect">
            <a:avLst/>
          </a:prstGeom>
          <a:noFill/>
        </p:spPr>
        <p:txBody>
          <a:bodyPr wrap="square" rtlCol="0">
            <a:spAutoFit/>
          </a:bodyPr>
          <a:lstStyle/>
          <a:p>
            <a:r>
              <a:rPr lang="en-US" sz="2800" dirty="0" smtClean="0"/>
              <a:t>CONCLUSION</a:t>
            </a:r>
            <a:endParaRPr lang="en-US" sz="2800" dirty="0"/>
          </a:p>
        </p:txBody>
      </p:sp>
      <p:sp>
        <p:nvSpPr>
          <p:cNvPr id="8" name="TextBox 7"/>
          <p:cNvSpPr txBox="1"/>
          <p:nvPr/>
        </p:nvSpPr>
        <p:spPr>
          <a:xfrm>
            <a:off x="755576" y="2564904"/>
            <a:ext cx="7848872"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online examination systems offer convenience, scalability, security, and data-driven insights, revolutionizing the assessment process in education and corporate settings. They enhance efficiency, reduce costs, and promote accessibility, making them indispensable tools for modern evaluation needs.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53984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67058"/>
            <a:ext cx="2781029" cy="14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p:cNvSpPr/>
          <p:nvPr/>
        </p:nvSpPr>
        <p:spPr>
          <a:xfrm flipV="1">
            <a:off x="6470580" y="1199427"/>
            <a:ext cx="2674841" cy="122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6" name="TextBox 5"/>
          <p:cNvSpPr txBox="1"/>
          <p:nvPr/>
        </p:nvSpPr>
        <p:spPr>
          <a:xfrm>
            <a:off x="2781029" y="999247"/>
            <a:ext cx="3891474" cy="523220"/>
          </a:xfrm>
          <a:prstGeom prst="rect">
            <a:avLst/>
          </a:prstGeom>
          <a:noFill/>
        </p:spPr>
        <p:txBody>
          <a:bodyPr wrap="square" rtlCol="0">
            <a:spAutoFit/>
          </a:bodyPr>
          <a:lstStyle/>
          <a:p>
            <a:r>
              <a:rPr lang="en-US" sz="2800" dirty="0" smtClean="0"/>
              <a:t>FUTURE ENHANCEMENT</a:t>
            </a:r>
            <a:endParaRPr lang="en-US" sz="2800" dirty="0"/>
          </a:p>
        </p:txBody>
      </p:sp>
      <p:sp>
        <p:nvSpPr>
          <p:cNvPr id="7" name="TextBox 6"/>
          <p:cNvSpPr txBox="1"/>
          <p:nvPr/>
        </p:nvSpPr>
        <p:spPr>
          <a:xfrm>
            <a:off x="395536" y="1772816"/>
            <a:ext cx="8424936" cy="4801314"/>
          </a:xfrm>
          <a:prstGeom prst="rect">
            <a:avLst/>
          </a:prstGeom>
          <a:noFill/>
        </p:spPr>
        <p:txBody>
          <a:bodyPr wrap="square" rtlCol="0">
            <a:spAutoFit/>
          </a:bodyPr>
          <a:lstStyle/>
          <a:p>
            <a:pPr algn="just"/>
            <a:r>
              <a:rPr lang="en-US" dirty="0">
                <a:latin typeface="Times New Roman" pitchFamily="18" charset="0"/>
                <a:cs typeface="Times New Roman" pitchFamily="18" charset="0"/>
              </a:rPr>
              <a:t>The future of online examination systems holds several exciting possibilities for enhancement and improvement. Here are some potential areas of development</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AI-Powered Proctoring</a:t>
            </a:r>
            <a:r>
              <a:rPr lang="en-US" dirty="0">
                <a:latin typeface="Times New Roman" pitchFamily="18" charset="0"/>
                <a:cs typeface="Times New Roman" pitchFamily="18" charset="0"/>
              </a:rPr>
              <a:t>: Further advancement in artificial intelligence can enhance remote proctoring capabilities. AI can better detect cheating behaviors and ensure the integrity of online exams, making it even more reliable and accurate.</a:t>
            </a:r>
          </a:p>
          <a:p>
            <a:pPr algn="just"/>
            <a:r>
              <a:rPr lang="en-US" b="1" dirty="0">
                <a:latin typeface="Times New Roman" pitchFamily="18" charset="0"/>
                <a:cs typeface="Times New Roman" pitchFamily="18" charset="0"/>
              </a:rPr>
              <a:t>Blockchain for Security</a:t>
            </a:r>
            <a:r>
              <a:rPr lang="en-US" dirty="0">
                <a:latin typeface="Times New Roman" pitchFamily="18" charset="0"/>
                <a:cs typeface="Times New Roman" pitchFamily="18" charset="0"/>
              </a:rPr>
              <a:t>: Integration with blockchain technology can provide an immutable and transparent record of exam results, enhancing the security and trustworthiness of the system.</a:t>
            </a:r>
          </a:p>
          <a:p>
            <a:pPr algn="just"/>
            <a:r>
              <a:rPr lang="en-US" b="1" dirty="0">
                <a:latin typeface="Times New Roman" pitchFamily="18" charset="0"/>
                <a:cs typeface="Times New Roman" pitchFamily="18" charset="0"/>
              </a:rPr>
              <a:t>Adaptive Testing</a:t>
            </a:r>
            <a:r>
              <a:rPr lang="en-US" dirty="0">
                <a:latin typeface="Times New Roman" pitchFamily="18" charset="0"/>
                <a:cs typeface="Times New Roman" pitchFamily="18" charset="0"/>
              </a:rPr>
              <a:t>: Enhanced algorithms can create adaptive tests that adjust the difficulty of questions based on the participant's responses. This ensures a more accurate assessment of knowledge and skills.</a:t>
            </a:r>
          </a:p>
          <a:p>
            <a:pPr algn="just"/>
            <a:r>
              <a:rPr lang="en-US" b="1" dirty="0">
                <a:latin typeface="Times New Roman" pitchFamily="18" charset="0"/>
                <a:cs typeface="Times New Roman" pitchFamily="18" charset="0"/>
              </a:rPr>
              <a:t>Virtual Reality (VR) Exams</a:t>
            </a:r>
            <a:r>
              <a:rPr lang="en-US" dirty="0">
                <a:latin typeface="Times New Roman" pitchFamily="18" charset="0"/>
                <a:cs typeface="Times New Roman" pitchFamily="18" charset="0"/>
              </a:rPr>
              <a:t>: The integration of VR technology can create immersive exam experiences, particularly in fields where hands-on skills are crucial, such as healthcare or engineering.</a:t>
            </a:r>
          </a:p>
          <a:p>
            <a:pPr algn="just"/>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18057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7" y="6000768"/>
            <a:ext cx="9144000" cy="829522"/>
          </a:xfrm>
          <a:prstGeom prst="rect">
            <a:avLst/>
          </a:prstGeom>
        </p:spPr>
        <p:style>
          <a:lnRef idx="0">
            <a:schemeClr val="accent5"/>
          </a:lnRef>
          <a:fillRef idx="1001">
            <a:schemeClr val="dk2"/>
          </a:fillRef>
          <a:effectRef idx="3">
            <a:schemeClr val="accent5"/>
          </a:effectRef>
          <a:fontRef idx="minor">
            <a:schemeClr val="lt1"/>
          </a:fontRef>
        </p:style>
        <p:txBody>
          <a:bodyPr vert="horz" lIns="91440" tIns="45720" rIns="91440" bIns="45720" rtlCol="0" anchor="ctr">
            <a:normAutofit fontScale="40000" lnSpcReduction="20000"/>
          </a:bodyPr>
          <a:lstStyle/>
          <a:p>
            <a:pPr lvl="0" algn="ctr">
              <a:spcBef>
                <a:spcPct val="0"/>
              </a:spcBef>
              <a:defRPr/>
            </a:pPr>
            <a:r>
              <a:rPr kumimoji="0" lang="en-US" sz="4400" b="0" i="0" u="none" strike="noStrike" kern="1200" cap="none" spc="0" normalizeH="0" baseline="0" noProof="0" dirty="0">
                <a:ln>
                  <a:noFill/>
                </a:ln>
                <a:solidFill>
                  <a:schemeClr val="lt1"/>
                </a:solidFill>
                <a:effectLst/>
                <a:uLnTx/>
                <a:uFillTx/>
                <a:latin typeface="+mn-lt"/>
                <a:ea typeface="+mn-ea"/>
                <a:cs typeface="+mn-cs"/>
              </a:rPr>
              <a:t/>
            </a:r>
            <a:br>
              <a:rPr kumimoji="0" lang="en-US" sz="4400" b="0" i="0" u="none" strike="noStrike" kern="1200" cap="none" spc="0" normalizeH="0" baseline="0" noProof="0" dirty="0">
                <a:ln>
                  <a:noFill/>
                </a:ln>
                <a:solidFill>
                  <a:schemeClr val="lt1"/>
                </a:solidFill>
                <a:effectLst/>
                <a:uLnTx/>
                <a:uFillTx/>
                <a:latin typeface="+mn-lt"/>
                <a:ea typeface="+mn-ea"/>
                <a:cs typeface="+mn-cs"/>
              </a:rPr>
            </a:br>
            <a:r>
              <a:rPr kumimoji="0" lang="en-US" sz="4400" b="0" i="0" u="none" strike="noStrike" kern="1200" cap="none" spc="0" normalizeH="0" baseline="0" noProof="0" dirty="0">
                <a:ln>
                  <a:noFill/>
                </a:ln>
                <a:solidFill>
                  <a:schemeClr val="lt1"/>
                </a:solidFill>
                <a:effectLst/>
                <a:uLnTx/>
                <a:uFillTx/>
                <a:latin typeface="+mn-lt"/>
                <a:ea typeface="+mn-ea"/>
                <a:cs typeface="+mn-cs"/>
              </a:rPr>
              <a:t/>
            </a:r>
            <a:br>
              <a:rPr kumimoji="0" lang="en-US" sz="4400" b="0" i="0" u="none" strike="noStrike" kern="1200" cap="none" spc="0" normalizeH="0" baseline="0" noProof="0" dirty="0">
                <a:ln>
                  <a:noFill/>
                </a:ln>
                <a:solidFill>
                  <a:schemeClr val="lt1"/>
                </a:solidFill>
                <a:effectLst/>
                <a:uLnTx/>
                <a:uFillTx/>
                <a:latin typeface="+mn-lt"/>
                <a:ea typeface="+mn-ea"/>
                <a:cs typeface="+mn-cs"/>
              </a:rPr>
            </a:br>
            <a:endParaRPr kumimoji="0" lang="en-US"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Title 1"/>
          <p:cNvSpPr txBox="1">
            <a:spLocks/>
          </p:cNvSpPr>
          <p:nvPr/>
        </p:nvSpPr>
        <p:spPr>
          <a:xfrm>
            <a:off x="-6927" y="0"/>
            <a:ext cx="9144000" cy="857232"/>
          </a:xfrm>
          <a:prstGeom prst="rect">
            <a:avLst/>
          </a:prstGeom>
        </p:spPr>
        <p:style>
          <a:lnRef idx="0">
            <a:schemeClr val="accent5"/>
          </a:lnRef>
          <a:fillRef idx="1001">
            <a:schemeClr val="dk2"/>
          </a:fillRef>
          <a:effectRef idx="3">
            <a:schemeClr val="accent5"/>
          </a:effectRef>
          <a:fontRef idx="minor">
            <a:schemeClr val="lt1"/>
          </a:fontRef>
        </p:style>
        <p:txBody>
          <a:bodyPr vert="horz" lIns="91440" tIns="45720" rIns="91440" bIns="45720" rtlCol="0" anchor="ctr">
            <a:normAutofit fontScale="40000" lnSpcReduction="20000"/>
          </a:bodyPr>
          <a:lstStyle/>
          <a:p>
            <a:pPr lvl="0" algn="ctr">
              <a:spcBef>
                <a:spcPct val="0"/>
              </a:spcBef>
              <a:defRPr/>
            </a:pPr>
            <a:r>
              <a:rPr kumimoji="0" lang="en-US" sz="4400" b="0" i="0" u="none" strike="noStrike" kern="1200" cap="none" spc="0" normalizeH="0" baseline="0" noProof="0" dirty="0">
                <a:ln>
                  <a:noFill/>
                </a:ln>
                <a:solidFill>
                  <a:schemeClr val="lt1"/>
                </a:solidFill>
                <a:effectLst/>
                <a:uLnTx/>
                <a:uFillTx/>
                <a:latin typeface="+mn-lt"/>
                <a:ea typeface="+mn-ea"/>
                <a:cs typeface="+mn-cs"/>
              </a:rPr>
              <a:t/>
            </a:r>
            <a:br>
              <a:rPr kumimoji="0" lang="en-US" sz="4400" b="0" i="0" u="none" strike="noStrike" kern="1200" cap="none" spc="0" normalizeH="0" baseline="0" noProof="0" dirty="0">
                <a:ln>
                  <a:noFill/>
                </a:ln>
                <a:solidFill>
                  <a:schemeClr val="lt1"/>
                </a:solidFill>
                <a:effectLst/>
                <a:uLnTx/>
                <a:uFillTx/>
                <a:latin typeface="+mn-lt"/>
                <a:ea typeface="+mn-ea"/>
                <a:cs typeface="+mn-cs"/>
              </a:rPr>
            </a:br>
            <a:r>
              <a:rPr kumimoji="0" lang="en-US" sz="4400" b="0" i="0" u="none" strike="noStrike" kern="1200" cap="none" spc="0" normalizeH="0" baseline="0" noProof="0" dirty="0">
                <a:ln>
                  <a:noFill/>
                </a:ln>
                <a:solidFill>
                  <a:schemeClr val="lt1"/>
                </a:solidFill>
                <a:effectLst/>
                <a:uLnTx/>
                <a:uFillTx/>
                <a:latin typeface="+mn-lt"/>
                <a:ea typeface="+mn-ea"/>
                <a:cs typeface="+mn-cs"/>
              </a:rPr>
              <a:t/>
            </a:r>
            <a:br>
              <a:rPr kumimoji="0" lang="en-US" sz="4400" b="0" i="0" u="none" strike="noStrike" kern="1200" cap="none" spc="0" normalizeH="0" baseline="0" noProof="0" dirty="0">
                <a:ln>
                  <a:noFill/>
                </a:ln>
                <a:solidFill>
                  <a:schemeClr val="lt1"/>
                </a:solidFill>
                <a:effectLst/>
                <a:uLnTx/>
                <a:uFillTx/>
                <a:latin typeface="+mn-lt"/>
                <a:ea typeface="+mn-ea"/>
                <a:cs typeface="+mn-cs"/>
              </a:rPr>
            </a:br>
            <a:endParaRPr kumimoji="0" lang="en-US" sz="44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Rectangle 7"/>
          <p:cNvSpPr/>
          <p:nvPr/>
        </p:nvSpPr>
        <p:spPr>
          <a:xfrm>
            <a:off x="0" y="857232"/>
            <a:ext cx="9144000" cy="5170646"/>
          </a:xfrm>
          <a:prstGeom prst="rect">
            <a:avLst/>
          </a:prstGeom>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endPar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a:p>
            <a:pPr algn="ctr"/>
            <a:endPar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endParaRPr>
          </a:p>
          <a:p>
            <a:pPr algn="ctr"/>
            <a:r>
              <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THANK YOU..!</a:t>
            </a:r>
          </a:p>
          <a:p>
            <a:pPr algn="ctr"/>
            <a:endPar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a:p>
            <a:pPr algn="ctr"/>
            <a:endParaRPr lang="en-US" sz="6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64673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p:nvPr/>
        </p:nvSpPr>
        <p:spPr>
          <a:xfrm>
            <a:off x="3149588" y="992279"/>
            <a:ext cx="309634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smtClean="0">
                <a:latin typeface="Times New Roman" pitchFamily="18" charset="0"/>
                <a:cs typeface="Times New Roman" pitchFamily="18" charset="0"/>
              </a:rPr>
              <a:t>INTRODUCTION</a:t>
            </a:r>
            <a:endParaRPr lang="en-IN" sz="2800" b="1" dirty="0">
              <a:latin typeface="Times New Roman" pitchFamily="18" charset="0"/>
              <a:cs typeface="Times New Roman" pitchFamily="18" charset="0"/>
            </a:endParaRPr>
          </a:p>
        </p:txBody>
      </p:sp>
      <p:sp>
        <p:nvSpPr>
          <p:cNvPr id="9" name="Rectangle 8"/>
          <p:cNvSpPr/>
          <p:nvPr/>
        </p:nvSpPr>
        <p:spPr>
          <a:xfrm>
            <a:off x="26267" y="1228877"/>
            <a:ext cx="319005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0" name="Rectangle 9"/>
          <p:cNvSpPr/>
          <p:nvPr/>
        </p:nvSpPr>
        <p:spPr>
          <a:xfrm>
            <a:off x="6093398" y="1228877"/>
            <a:ext cx="3024336"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1" name="TextBox 6"/>
          <p:cNvSpPr txBox="1"/>
          <p:nvPr/>
        </p:nvSpPr>
        <p:spPr>
          <a:xfrm>
            <a:off x="417029" y="2348880"/>
            <a:ext cx="8352928"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smtClean="0">
                <a:latin typeface="Times New Roman" pitchFamily="18" charset="0"/>
                <a:cs typeface="Times New Roman" pitchFamily="18" charset="0"/>
              </a:rPr>
              <a:t>Online Examination System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often referred to as an online testing or e-assessment system, is a digital platform designed to facilitate the creation, administration, and evaluation of tests, quizzes, assessments, or exams via the internet. It has gained significant popularity in recent years due to its convenience, scalability, and efficiency, particularly in educational institutions, corporate training, and certification programs. </a:t>
            </a:r>
          </a:p>
        </p:txBody>
      </p:sp>
      <p:sp>
        <p:nvSpPr>
          <p:cNvPr id="12" name="TextBox 7"/>
          <p:cNvSpPr txBox="1"/>
          <p:nvPr/>
        </p:nvSpPr>
        <p:spPr>
          <a:xfrm>
            <a:off x="417029" y="3933056"/>
            <a:ext cx="842493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dirty="0">
                <a:latin typeface="Times New Roman" pitchFamily="18" charset="0"/>
                <a:cs typeface="Times New Roman" pitchFamily="18" charset="0"/>
              </a:rPr>
              <a:t>In summary, online examination systems offer a flexible, secure, and efficient way to conduct assessments and examinations in various educational and professional settings. They leverage technology to streamline the testing process, improve accessibility, and provide valuable insights into participant performance.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p:nvPr/>
        </p:nvSpPr>
        <p:spPr>
          <a:xfrm>
            <a:off x="2987377" y="992279"/>
            <a:ext cx="338437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TECHNOLOGIES USED</a:t>
            </a:r>
          </a:p>
        </p:txBody>
      </p:sp>
      <p:sp>
        <p:nvSpPr>
          <p:cNvPr id="9" name="Rectangle 8"/>
          <p:cNvSpPr/>
          <p:nvPr/>
        </p:nvSpPr>
        <p:spPr>
          <a:xfrm>
            <a:off x="26267" y="1228877"/>
            <a:ext cx="303356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0" name="Rectangle 9"/>
          <p:cNvSpPr/>
          <p:nvPr/>
        </p:nvSpPr>
        <p:spPr>
          <a:xfrm>
            <a:off x="6228184" y="1228877"/>
            <a:ext cx="288955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 name="Rounded Rectangle 1"/>
          <p:cNvSpPr/>
          <p:nvPr/>
        </p:nvSpPr>
        <p:spPr>
          <a:xfrm>
            <a:off x="251519" y="3634730"/>
            <a:ext cx="3600847"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Full Stack Application</a:t>
            </a:r>
            <a:endParaRPr lang="en-IN" dirty="0"/>
          </a:p>
        </p:txBody>
      </p:sp>
      <p:sp>
        <p:nvSpPr>
          <p:cNvPr id="14" name="Rounded Rectangle 13"/>
          <p:cNvSpPr/>
          <p:nvPr/>
        </p:nvSpPr>
        <p:spPr>
          <a:xfrm>
            <a:off x="4548223" y="1844824"/>
            <a:ext cx="380759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Angular </a:t>
            </a:r>
          </a:p>
          <a:p>
            <a:pPr algn="ctr"/>
            <a:r>
              <a:rPr lang="en-US" dirty="0" smtClean="0"/>
              <a:t>CLI</a:t>
            </a:r>
            <a:endParaRPr lang="en-IN" dirty="0"/>
          </a:p>
        </p:txBody>
      </p:sp>
      <p:sp>
        <p:nvSpPr>
          <p:cNvPr id="15" name="Rounded Rectangle 14"/>
          <p:cNvSpPr/>
          <p:nvPr/>
        </p:nvSpPr>
        <p:spPr>
          <a:xfrm>
            <a:off x="4548223" y="2780928"/>
            <a:ext cx="380759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p>
        </p:txBody>
      </p:sp>
      <p:sp>
        <p:nvSpPr>
          <p:cNvPr id="16" name="Rounded Rectangle 15"/>
          <p:cNvSpPr/>
          <p:nvPr/>
        </p:nvSpPr>
        <p:spPr>
          <a:xfrm>
            <a:off x="4546734" y="3645024"/>
            <a:ext cx="380759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a:t>
            </a:r>
          </a:p>
        </p:txBody>
      </p:sp>
      <p:sp>
        <p:nvSpPr>
          <p:cNvPr id="17" name="Rounded Rectangle 16"/>
          <p:cNvSpPr/>
          <p:nvPr/>
        </p:nvSpPr>
        <p:spPr>
          <a:xfrm>
            <a:off x="4548223" y="4581128"/>
            <a:ext cx="380759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Hibernet</a:t>
            </a:r>
          </a:p>
        </p:txBody>
      </p:sp>
      <p:sp>
        <p:nvSpPr>
          <p:cNvPr id="18" name="Rounded Rectangle 17"/>
          <p:cNvSpPr/>
          <p:nvPr/>
        </p:nvSpPr>
        <p:spPr>
          <a:xfrm>
            <a:off x="4546735" y="5603279"/>
            <a:ext cx="380759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Boot Framework</a:t>
            </a:r>
          </a:p>
        </p:txBody>
      </p:sp>
    </p:spTree>
    <p:extLst>
      <p:ext uri="{BB962C8B-B14F-4D97-AF65-F5344CB8AC3E}">
        <p14:creationId xmlns:p14="http://schemas.microsoft.com/office/powerpoint/2010/main" val="2907633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3203848" y="1016376"/>
            <a:ext cx="309634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ARCHITECTURE</a:t>
            </a:r>
            <a:endParaRPr lang="en-US" sz="2800" dirty="0">
              <a:latin typeface="Times New Roman" pitchFamily="18" charset="0"/>
              <a:cs typeface="Times New Roman" pitchFamily="18" charset="0"/>
            </a:endParaRPr>
          </a:p>
        </p:txBody>
      </p:sp>
      <p:sp>
        <p:nvSpPr>
          <p:cNvPr id="11" name="Rectangle 10"/>
          <p:cNvSpPr/>
          <p:nvPr/>
        </p:nvSpPr>
        <p:spPr>
          <a:xfrm>
            <a:off x="26267" y="1228877"/>
            <a:ext cx="303356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2" name="Rectangle 11"/>
          <p:cNvSpPr/>
          <p:nvPr/>
        </p:nvSpPr>
        <p:spPr>
          <a:xfrm>
            <a:off x="6228184" y="1228877"/>
            <a:ext cx="288955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9" name="Picture 18">
            <a:extLst>
              <a:ext uri="{FF2B5EF4-FFF2-40B4-BE49-F238E27FC236}">
                <a16:creationId xmlns="" xmlns:a16="http://schemas.microsoft.com/office/drawing/2014/main" xmlns:lc="http://schemas.openxmlformats.org/drawingml/2006/lockedCanvas" id="{090C4569-6456-4605-8CBD-88EC459337EA}"/>
              </a:ext>
            </a:extLst>
          </p:cNvPr>
          <p:cNvPicPr>
            <a:picLocks noChangeAspect="1"/>
          </p:cNvPicPr>
          <p:nvPr/>
        </p:nvPicPr>
        <p:blipFill>
          <a:blip r:embed="rId2"/>
          <a:stretch>
            <a:fillRect/>
          </a:stretch>
        </p:blipFill>
        <p:spPr>
          <a:xfrm>
            <a:off x="467544" y="2060848"/>
            <a:ext cx="8239444" cy="3516931"/>
          </a:xfrm>
          <a:prstGeom prst="rect">
            <a:avLst/>
          </a:prstGeom>
        </p:spPr>
      </p:pic>
      <p:sp>
        <p:nvSpPr>
          <p:cNvPr id="2" name="Rounded Rectangle 1"/>
          <p:cNvSpPr/>
          <p:nvPr/>
        </p:nvSpPr>
        <p:spPr>
          <a:xfrm>
            <a:off x="7236296" y="2780928"/>
            <a:ext cx="1224136" cy="21602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7405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3203848" y="1000429"/>
            <a:ext cx="338437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CURD OPERATIONS</a:t>
            </a:r>
          </a:p>
        </p:txBody>
      </p:sp>
      <p:sp>
        <p:nvSpPr>
          <p:cNvPr id="8" name="Rectangle 7"/>
          <p:cNvSpPr/>
          <p:nvPr/>
        </p:nvSpPr>
        <p:spPr>
          <a:xfrm>
            <a:off x="26267" y="1228877"/>
            <a:ext cx="303356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 name="Rectangle 8"/>
          <p:cNvSpPr/>
          <p:nvPr/>
        </p:nvSpPr>
        <p:spPr>
          <a:xfrm>
            <a:off x="6228184" y="1228877"/>
            <a:ext cx="288955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 name="Rounded Rectangle 1"/>
          <p:cNvSpPr/>
          <p:nvPr/>
        </p:nvSpPr>
        <p:spPr>
          <a:xfrm>
            <a:off x="3635896" y="1607865"/>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 Exam</a:t>
            </a:r>
            <a:endParaRPr lang="en-IN" dirty="0"/>
          </a:p>
        </p:txBody>
      </p:sp>
      <p:sp>
        <p:nvSpPr>
          <p:cNvPr id="16" name="Rounded Rectangle 15"/>
          <p:cNvSpPr/>
          <p:nvPr/>
        </p:nvSpPr>
        <p:spPr>
          <a:xfrm>
            <a:off x="3641923" y="3076600"/>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Exam</a:t>
            </a:r>
            <a:endParaRPr lang="en-IN" dirty="0"/>
          </a:p>
        </p:txBody>
      </p:sp>
      <p:sp>
        <p:nvSpPr>
          <p:cNvPr id="17" name="Rounded Rectangle 16"/>
          <p:cNvSpPr/>
          <p:nvPr/>
        </p:nvSpPr>
        <p:spPr>
          <a:xfrm>
            <a:off x="3641923" y="2351559"/>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Update Exam </a:t>
            </a:r>
            <a:endParaRPr lang="en-IN" dirty="0"/>
          </a:p>
        </p:txBody>
      </p:sp>
      <p:sp>
        <p:nvSpPr>
          <p:cNvPr id="18" name="Rounded Rectangle 17"/>
          <p:cNvSpPr/>
          <p:nvPr/>
        </p:nvSpPr>
        <p:spPr>
          <a:xfrm>
            <a:off x="3635896" y="3795886"/>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Delete Exam</a:t>
            </a:r>
            <a:endParaRPr lang="en-IN" dirty="0"/>
          </a:p>
        </p:txBody>
      </p:sp>
      <p:sp>
        <p:nvSpPr>
          <p:cNvPr id="19" name="Rounded Rectangle 18"/>
          <p:cNvSpPr/>
          <p:nvPr/>
        </p:nvSpPr>
        <p:spPr>
          <a:xfrm>
            <a:off x="3624275" y="4523184"/>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Add Question</a:t>
            </a:r>
            <a:endParaRPr lang="en-IN" dirty="0"/>
          </a:p>
        </p:txBody>
      </p:sp>
      <p:sp>
        <p:nvSpPr>
          <p:cNvPr id="20" name="Rounded Rectangle 19"/>
          <p:cNvSpPr/>
          <p:nvPr/>
        </p:nvSpPr>
        <p:spPr>
          <a:xfrm>
            <a:off x="3636466" y="6013276"/>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Question</a:t>
            </a:r>
            <a:endParaRPr lang="en-IN" dirty="0"/>
          </a:p>
        </p:txBody>
      </p:sp>
      <p:sp>
        <p:nvSpPr>
          <p:cNvPr id="21" name="Rounded Rectangle 20"/>
          <p:cNvSpPr/>
          <p:nvPr/>
        </p:nvSpPr>
        <p:spPr>
          <a:xfrm>
            <a:off x="3635896" y="5237584"/>
            <a:ext cx="194421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 User</a:t>
            </a:r>
            <a:endParaRPr lang="en-IN" dirty="0"/>
          </a:p>
        </p:txBody>
      </p:sp>
      <p:sp>
        <p:nvSpPr>
          <p:cNvPr id="22" name="Rounded Rectangle 21"/>
          <p:cNvSpPr/>
          <p:nvPr/>
        </p:nvSpPr>
        <p:spPr>
          <a:xfrm>
            <a:off x="765201" y="3076600"/>
            <a:ext cx="194421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Admin</a:t>
            </a:r>
            <a:endParaRPr lang="en-IN" dirty="0"/>
          </a:p>
        </p:txBody>
      </p:sp>
      <p:sp>
        <p:nvSpPr>
          <p:cNvPr id="23" name="Rounded Rectangle 22"/>
          <p:cNvSpPr/>
          <p:nvPr/>
        </p:nvSpPr>
        <p:spPr>
          <a:xfrm>
            <a:off x="731243" y="3759696"/>
            <a:ext cx="194421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Admin</a:t>
            </a:r>
            <a:endParaRPr lang="en-IN" dirty="0"/>
          </a:p>
        </p:txBody>
      </p:sp>
      <p:sp>
        <p:nvSpPr>
          <p:cNvPr id="24" name="Rounded Rectangle 23"/>
          <p:cNvSpPr/>
          <p:nvPr/>
        </p:nvSpPr>
        <p:spPr>
          <a:xfrm>
            <a:off x="731243" y="4523184"/>
            <a:ext cx="194421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Admin</a:t>
            </a:r>
            <a:endParaRPr lang="en-IN" dirty="0"/>
          </a:p>
        </p:txBody>
      </p:sp>
      <p:sp>
        <p:nvSpPr>
          <p:cNvPr id="25" name="Rounded Rectangle 24"/>
          <p:cNvSpPr/>
          <p:nvPr/>
        </p:nvSpPr>
        <p:spPr>
          <a:xfrm>
            <a:off x="731243" y="5252839"/>
            <a:ext cx="194421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Admin</a:t>
            </a:r>
            <a:endParaRPr lang="en-IN" dirty="0"/>
          </a:p>
        </p:txBody>
      </p:sp>
      <p:sp>
        <p:nvSpPr>
          <p:cNvPr id="26" name="Rounded Rectangle 25"/>
          <p:cNvSpPr/>
          <p:nvPr/>
        </p:nvSpPr>
        <p:spPr>
          <a:xfrm>
            <a:off x="774007" y="1600647"/>
            <a:ext cx="1944216"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t>Admin</a:t>
            </a:r>
            <a:endParaRPr lang="en-IN" dirty="0"/>
          </a:p>
        </p:txBody>
      </p:sp>
      <p:sp>
        <p:nvSpPr>
          <p:cNvPr id="27" name="Rounded Rectangle 26"/>
          <p:cNvSpPr/>
          <p:nvPr/>
        </p:nvSpPr>
        <p:spPr>
          <a:xfrm>
            <a:off x="765201" y="2351559"/>
            <a:ext cx="194421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Admin</a:t>
            </a:r>
            <a:endParaRPr lang="en-IN" dirty="0"/>
          </a:p>
        </p:txBody>
      </p:sp>
      <p:sp>
        <p:nvSpPr>
          <p:cNvPr id="28" name="Rounded Rectangle 27"/>
          <p:cNvSpPr/>
          <p:nvPr/>
        </p:nvSpPr>
        <p:spPr>
          <a:xfrm>
            <a:off x="774007" y="6013276"/>
            <a:ext cx="1944216"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User</a:t>
            </a:r>
            <a:endParaRPr lang="en-IN" dirty="0"/>
          </a:p>
        </p:txBody>
      </p:sp>
      <p:cxnSp>
        <p:nvCxnSpPr>
          <p:cNvPr id="29" name="Straight Arrow Connector 28"/>
          <p:cNvCxnSpPr>
            <a:stCxn id="26" idx="3"/>
            <a:endCxn id="2" idx="1"/>
          </p:cNvCxnSpPr>
          <p:nvPr/>
        </p:nvCxnSpPr>
        <p:spPr>
          <a:xfrm>
            <a:off x="2718223" y="1888679"/>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718793" y="2629694"/>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718793" y="3349774"/>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706602" y="4803998"/>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723382" y="4059535"/>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18222" y="5537262"/>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24250" y="6287913"/>
            <a:ext cx="917673" cy="7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012160" y="1607865"/>
            <a:ext cx="1944216"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Create </a:t>
            </a:r>
            <a:endParaRPr lang="en-IN" dirty="0"/>
          </a:p>
        </p:txBody>
      </p:sp>
      <p:sp>
        <p:nvSpPr>
          <p:cNvPr id="37" name="Rounded Rectangle 36"/>
          <p:cNvSpPr/>
          <p:nvPr/>
        </p:nvSpPr>
        <p:spPr>
          <a:xfrm>
            <a:off x="6012160" y="2351559"/>
            <a:ext cx="1944216" cy="576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Update </a:t>
            </a:r>
            <a:endParaRPr lang="en-IN" dirty="0"/>
          </a:p>
        </p:txBody>
      </p:sp>
      <p:sp>
        <p:nvSpPr>
          <p:cNvPr id="38" name="Rounded Rectangle 37"/>
          <p:cNvSpPr/>
          <p:nvPr/>
        </p:nvSpPr>
        <p:spPr>
          <a:xfrm>
            <a:off x="6012160" y="3076600"/>
            <a:ext cx="1944216"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 Read</a:t>
            </a:r>
            <a:endParaRPr lang="en-IN" dirty="0"/>
          </a:p>
        </p:txBody>
      </p:sp>
      <p:sp>
        <p:nvSpPr>
          <p:cNvPr id="39" name="Rounded Rectangle 38"/>
          <p:cNvSpPr/>
          <p:nvPr/>
        </p:nvSpPr>
        <p:spPr>
          <a:xfrm>
            <a:off x="6006025" y="3795886"/>
            <a:ext cx="1944216"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Delete </a:t>
            </a:r>
            <a:endParaRPr lang="en-IN" dirty="0"/>
          </a:p>
        </p:txBody>
      </p:sp>
      <p:sp>
        <p:nvSpPr>
          <p:cNvPr id="40" name="Rounded Rectangle 39"/>
          <p:cNvSpPr/>
          <p:nvPr/>
        </p:nvSpPr>
        <p:spPr>
          <a:xfrm>
            <a:off x="6012160" y="4515966"/>
            <a:ext cx="1944216"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Create </a:t>
            </a:r>
            <a:endParaRPr lang="en-IN" dirty="0"/>
          </a:p>
        </p:txBody>
      </p:sp>
      <p:sp>
        <p:nvSpPr>
          <p:cNvPr id="41" name="Rounded Rectangle 40"/>
          <p:cNvSpPr/>
          <p:nvPr/>
        </p:nvSpPr>
        <p:spPr>
          <a:xfrm>
            <a:off x="6006025" y="5237584"/>
            <a:ext cx="1944216"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 Read</a:t>
            </a:r>
            <a:endParaRPr lang="en-IN" dirty="0"/>
          </a:p>
        </p:txBody>
      </p:sp>
      <p:sp>
        <p:nvSpPr>
          <p:cNvPr id="42" name="Rounded Rectangle 41"/>
          <p:cNvSpPr/>
          <p:nvPr/>
        </p:nvSpPr>
        <p:spPr>
          <a:xfrm>
            <a:off x="6006025" y="5999881"/>
            <a:ext cx="1944216"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 Read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86" y="1700808"/>
            <a:ext cx="8131301" cy="461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3"/>
          <p:cNvSpPr txBox="1"/>
          <p:nvPr/>
        </p:nvSpPr>
        <p:spPr>
          <a:xfrm>
            <a:off x="3203848" y="1000429"/>
            <a:ext cx="338437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USER HOME PAGE</a:t>
            </a:r>
          </a:p>
        </p:txBody>
      </p:sp>
      <p:sp>
        <p:nvSpPr>
          <p:cNvPr id="4" name="Rectangle 3"/>
          <p:cNvSpPr/>
          <p:nvPr/>
        </p:nvSpPr>
        <p:spPr>
          <a:xfrm>
            <a:off x="26267" y="1228877"/>
            <a:ext cx="303356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p:cNvSpPr/>
          <p:nvPr/>
        </p:nvSpPr>
        <p:spPr>
          <a:xfrm>
            <a:off x="6228184" y="1228877"/>
            <a:ext cx="288955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extLst>
      <p:ext uri="{BB962C8B-B14F-4D97-AF65-F5344CB8AC3E}">
        <p14:creationId xmlns:p14="http://schemas.microsoft.com/office/powerpoint/2010/main" val="321071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3059832" y="1000429"/>
            <a:ext cx="338437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USER REGISTRATION</a:t>
            </a:r>
          </a:p>
        </p:txBody>
      </p:sp>
      <p:sp>
        <p:nvSpPr>
          <p:cNvPr id="3" name="Rectangle 2"/>
          <p:cNvSpPr/>
          <p:nvPr/>
        </p:nvSpPr>
        <p:spPr>
          <a:xfrm>
            <a:off x="26267" y="1228877"/>
            <a:ext cx="3033565"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 name="Rectangle 3"/>
          <p:cNvSpPr/>
          <p:nvPr/>
        </p:nvSpPr>
        <p:spPr>
          <a:xfrm>
            <a:off x="6228184" y="1228877"/>
            <a:ext cx="288955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63" y="1844824"/>
            <a:ext cx="8378874" cy="456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845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635896" y="1016376"/>
            <a:ext cx="201622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smtClean="0"/>
              <a:t>USER LOGIN</a:t>
            </a:r>
          </a:p>
        </p:txBody>
      </p:sp>
      <p:sp>
        <p:nvSpPr>
          <p:cNvPr id="4" name="Rectangle 3"/>
          <p:cNvSpPr/>
          <p:nvPr/>
        </p:nvSpPr>
        <p:spPr>
          <a:xfrm>
            <a:off x="26267" y="1228877"/>
            <a:ext cx="3681637"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 name="Rectangle 4"/>
          <p:cNvSpPr/>
          <p:nvPr/>
        </p:nvSpPr>
        <p:spPr>
          <a:xfrm>
            <a:off x="5508104" y="1228877"/>
            <a:ext cx="3609630" cy="9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32248"/>
            <a:ext cx="8480554" cy="438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40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453</Words>
  <Application>Microsoft Office PowerPoint</Application>
  <PresentationFormat>On-screen Show (4:3)</PresentationFormat>
  <Paragraphs>90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dc:title>
  <dc:creator>Shruti Bhongale</dc:creator>
  <cp:lastModifiedBy>Karan Mane</cp:lastModifiedBy>
  <cp:revision>107</cp:revision>
  <dcterms:created xsi:type="dcterms:W3CDTF">2006-08-16T00:00:00Z</dcterms:created>
  <dcterms:modified xsi:type="dcterms:W3CDTF">2023-09-15T16:08:39Z</dcterms:modified>
</cp:coreProperties>
</file>