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5"/>
    <p:restoredTop sz="86432"/>
  </p:normalViewPr>
  <p:slideViewPr>
    <p:cSldViewPr snapToGrid="0" snapToObjects="1" showGuides="1">
      <p:cViewPr varScale="1">
        <p:scale>
          <a:sx n="104" d="100"/>
          <a:sy n="104" d="100"/>
        </p:scale>
        <p:origin x="216" y="2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00E9A-302B-6641-872D-2082ABE5B11B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9C05B-B82A-4546-B162-5DAFE2136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78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9C05B-B82A-4546-B162-5DAFE213670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9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8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066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65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3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44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89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1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5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2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5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6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4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2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17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DD877-6817-3B45-8749-06C2C9E7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121090" cy="23876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r>
              <a:rPr lang="ru-RU" sz="27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Что такое </a:t>
            </a:r>
            <a:br>
              <a:rPr lang="en-US" sz="6000" dirty="0">
                <a:effectLst/>
                <a:latin typeface="Helvetica Neue" panose="02000503000000020004" pitchFamily="2" charset="0"/>
              </a:rPr>
            </a:br>
            <a:r>
              <a:rPr lang="en" sz="6000" dirty="0">
                <a:effectLst/>
                <a:latin typeface="Helvetica Neue" panose="02000503000000020004" pitchFamily="2" charset="0"/>
              </a:rPr>
              <a:t>Django Framework?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E99B75-AE98-EC44-B512-C32B7FDC7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ru-RU" dirty="0" err="1">
                <a:solidFill>
                  <a:schemeClr val="accent3"/>
                </a:solidFill>
              </a:rPr>
              <a:t>Хачатрян</a:t>
            </a:r>
            <a:r>
              <a:rPr lang="ru-RU" dirty="0">
                <a:solidFill>
                  <a:schemeClr val="accent3"/>
                </a:solidFill>
              </a:rPr>
              <a:t> Э.К.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ru-RU" dirty="0">
                <a:solidFill>
                  <a:schemeClr val="accent3"/>
                </a:solidFill>
              </a:rPr>
              <a:t>ИКБО-25-20</a:t>
            </a:r>
          </a:p>
        </p:txBody>
      </p:sp>
    </p:spTree>
    <p:extLst>
      <p:ext uri="{BB962C8B-B14F-4D97-AF65-F5344CB8AC3E}">
        <p14:creationId xmlns:p14="http://schemas.microsoft.com/office/powerpoint/2010/main" val="13720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BC39D-39C3-2443-BEE8-BC94C785A08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&lt;p&gt;</a:t>
            </a:r>
            <a:r>
              <a:rPr lang="ru-RU" dirty="0"/>
              <a:t>Преимущества</a:t>
            </a:r>
            <a:r>
              <a:rPr lang="en-US" cap="none" dirty="0">
                <a:solidFill>
                  <a:schemeClr val="bg1"/>
                </a:solidFill>
              </a:rPr>
              <a:t>&lt;/p&gt;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AF7345-48AF-6145-B5E4-67E715B9ECDF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sz="2800" b="1" dirty="0">
                <a:effectLst/>
              </a:rPr>
              <a:t>Скорость разработки</a:t>
            </a:r>
            <a:r>
              <a:rPr lang="en-US" sz="2800" b="1" dirty="0">
                <a:effectLst/>
              </a:rPr>
              <a:t>;</a:t>
            </a:r>
            <a:endParaRPr lang="ru-RU" sz="2800" b="1" dirty="0">
              <a:effectLst/>
            </a:endParaRPr>
          </a:p>
          <a:p>
            <a:pPr>
              <a:buClr>
                <a:schemeClr val="bg1"/>
              </a:buClr>
            </a:pPr>
            <a:r>
              <a:rPr lang="ru-RU" sz="2800" b="1" dirty="0">
                <a:effectLst/>
              </a:rPr>
              <a:t>Масштабирование</a:t>
            </a:r>
            <a:r>
              <a:rPr lang="en-US" sz="2800" b="1" dirty="0"/>
              <a:t>;</a:t>
            </a:r>
            <a:endParaRPr lang="ru-RU" sz="2800" dirty="0">
              <a:effectLst/>
            </a:endParaRPr>
          </a:p>
          <a:p>
            <a:pPr>
              <a:buClr>
                <a:schemeClr val="bg1"/>
              </a:buClr>
            </a:pPr>
            <a:r>
              <a:rPr lang="ru-RU" sz="2800" b="1" dirty="0">
                <a:effectLst/>
              </a:rPr>
              <a:t>Безопасность</a:t>
            </a:r>
            <a:r>
              <a:rPr lang="en-US" sz="2800" b="1" dirty="0"/>
              <a:t>;</a:t>
            </a:r>
            <a:endParaRPr lang="ru-RU" sz="2800" dirty="0">
              <a:effectLst/>
            </a:endParaRPr>
          </a:p>
          <a:p>
            <a:pPr>
              <a:buClr>
                <a:schemeClr val="bg1"/>
              </a:buClr>
            </a:pPr>
            <a:r>
              <a:rPr lang="ru-RU" sz="2800" b="1" dirty="0">
                <a:effectLst/>
              </a:rPr>
              <a:t>Библиотеки и расширения</a:t>
            </a:r>
            <a:r>
              <a:rPr lang="ru-RU" sz="2800" dirty="0"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473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6C441-345A-C64E-A8FB-56DC5394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ru-RU" sz="6600" dirty="0"/>
              <a:t>Благодарю </a:t>
            </a:r>
            <a:br>
              <a:rPr lang="ru-RU" sz="6600" dirty="0"/>
            </a:br>
            <a:r>
              <a:rPr lang="ru-RU" sz="6600" dirty="0"/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5599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F7393-9D38-AD4F-B863-DB57EAE0011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cap="none" dirty="0">
                <a:solidFill>
                  <a:schemeClr val="bg1"/>
                </a:solidFill>
              </a:rPr>
              <a:t>header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/>
              <a:t>введение</a:t>
            </a: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cap="none" dirty="0">
                <a:solidFill>
                  <a:schemeClr val="bg1"/>
                </a:solidFill>
              </a:rPr>
              <a:t> header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91CE3-E2AC-A24A-BA29-6ED3B47E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4200" b="1" dirty="0">
                <a:solidFill>
                  <a:schemeClr val="accent3"/>
                </a:solidFill>
                <a:effectLst>
                  <a:outerShdw blurRad="50800" dist="50800" dir="9300000" algn="ctr" rotWithShape="0">
                    <a:srgbClr val="000000">
                      <a:alpha val="43137"/>
                    </a:srgbClr>
                  </a:outerShdw>
                </a:effectLst>
                <a:ea typeface="Krungthep" panose="02000400000000000000" pitchFamily="2" charset="-34"/>
                <a:cs typeface="Krungthep" panose="02000400000000000000" pitchFamily="2" charset="-34"/>
              </a:rPr>
              <a:t>Веб-сервис</a:t>
            </a:r>
            <a:r>
              <a:rPr lang="ru-RU" sz="4200" dirty="0">
                <a:effectLst>
                  <a:outerShdw blurRad="50800" dist="50800" dir="9300000" algn="ctr" rotWithShape="0">
                    <a:srgbClr val="000000">
                      <a:alpha val="43137"/>
                    </a:srgbClr>
                  </a:outerShdw>
                </a:effectLst>
                <a:ea typeface="Krungthep" panose="02000400000000000000" pitchFamily="2" charset="-34"/>
                <a:cs typeface="Krungthep" panose="02000400000000000000" pitchFamily="2" charset="-34"/>
              </a:rPr>
              <a:t> или </a:t>
            </a:r>
            <a:r>
              <a:rPr lang="ru-RU" sz="4200" dirty="0">
                <a:solidFill>
                  <a:schemeClr val="accent3"/>
                </a:solidFill>
                <a:effectLst>
                  <a:outerShdw blurRad="50800" dist="50800" dir="9300000" algn="ctr" rotWithShape="0">
                    <a:srgbClr val="000000">
                      <a:alpha val="43137"/>
                    </a:srgbClr>
                  </a:outerShdw>
                </a:effectLst>
                <a:ea typeface="Krungthep" panose="02000400000000000000" pitchFamily="2" charset="-34"/>
                <a:cs typeface="Krungthep" panose="02000400000000000000" pitchFamily="2" charset="-34"/>
              </a:rPr>
              <a:t>веб-приложение</a:t>
            </a:r>
            <a:r>
              <a:rPr lang="ru-RU" sz="4200" dirty="0">
                <a:effectLst>
                  <a:outerShdw blurRad="50800" dist="50800" dir="9300000" algn="ctr" rotWithShape="0">
                    <a:srgbClr val="000000">
                      <a:alpha val="43137"/>
                    </a:srgbClr>
                  </a:outerShdw>
                </a:effectLst>
                <a:ea typeface="Krungthep" panose="02000400000000000000" pitchFamily="2" charset="-34"/>
                <a:cs typeface="Krungthep" panose="02000400000000000000" pitchFamily="2" charset="-34"/>
              </a:rPr>
              <a:t> — это программа, которая делает что-то полезное через ваш браузер. </a:t>
            </a:r>
          </a:p>
          <a:p>
            <a:pPr marL="0" indent="0">
              <a:buNone/>
            </a:pPr>
            <a:r>
              <a:rPr lang="ru-RU" sz="4200" b="1" dirty="0">
                <a:solidFill>
                  <a:schemeClr val="accent3"/>
                </a:solidFill>
                <a:effectLst>
                  <a:outerShdw blurRad="50800" dist="50800" dir="9300000" algn="ctr" rotWithShape="0">
                    <a:srgbClr val="000000">
                      <a:alpha val="43137"/>
                    </a:srgbClr>
                  </a:outerShdw>
                </a:effectLst>
                <a:ea typeface="Krungthep" panose="02000400000000000000" pitchFamily="2" charset="-34"/>
                <a:cs typeface="Krungthep" panose="02000400000000000000" pitchFamily="2" charset="-34"/>
              </a:rPr>
              <a:t>Фреймворк</a:t>
            </a:r>
            <a:r>
              <a:rPr lang="ru-RU" sz="4200" dirty="0">
                <a:effectLst>
                  <a:outerShdw blurRad="50800" dist="50800" dir="9300000" algn="ctr" rotWithShape="0">
                    <a:srgbClr val="000000">
                      <a:alpha val="43137"/>
                    </a:srgbClr>
                  </a:outerShdw>
                </a:effectLst>
                <a:ea typeface="Krungthep" panose="02000400000000000000" pitchFamily="2" charset="-34"/>
                <a:cs typeface="Krungthep" panose="02000400000000000000" pitchFamily="2" charset="-34"/>
              </a:rPr>
              <a:t> — это надстройка над языком программирования, которая упрощает разработку. </a:t>
            </a:r>
            <a:endParaRPr lang="ru-RU" dirty="0">
              <a:effectLst>
                <a:outerShdw blurRad="50800" dist="50800" dir="9300000" algn="ctr" rotWithShape="0">
                  <a:srgbClr val="000000">
                    <a:alpha val="43137"/>
                  </a:srgbClr>
                </a:outerShdw>
              </a:effectLst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263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7C889-9350-3848-BAD7-39333BF3F45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cap="none" dirty="0">
                <a:solidFill>
                  <a:schemeClr val="bg1"/>
                </a:solidFill>
              </a:rPr>
              <a:t>body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/>
              <a:t>Что же такое </a:t>
            </a:r>
            <a:r>
              <a:rPr lang="en-US" dirty="0"/>
              <a:t>Django?</a:t>
            </a: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cap="none" dirty="0">
                <a:solidFill>
                  <a:schemeClr val="bg1"/>
                </a:solidFill>
              </a:rPr>
              <a:t>body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B4661-FB91-084D-B458-BB6811A1C59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3600" dirty="0">
                <a:solidFill>
                  <a:schemeClr val="accent3"/>
                </a:solidFill>
                <a:effectLst/>
              </a:rPr>
              <a:t>Django</a:t>
            </a:r>
            <a:r>
              <a:rPr lang="en" sz="3600" dirty="0">
                <a:effectLst/>
              </a:rPr>
              <a:t> — </a:t>
            </a:r>
            <a:r>
              <a:rPr lang="ru-RU" sz="3600" dirty="0">
                <a:effectLst/>
              </a:rPr>
              <a:t>свободный кроссплатформенный </a:t>
            </a:r>
            <a:r>
              <a:rPr lang="ru-RU" sz="3600" dirty="0" err="1">
                <a:effectLst/>
              </a:rPr>
              <a:t>фреймворк</a:t>
            </a:r>
            <a:r>
              <a:rPr lang="ru-RU" sz="3600" dirty="0">
                <a:effectLst/>
              </a:rPr>
              <a:t> для веб-приложений на языке </a:t>
            </a:r>
            <a:r>
              <a:rPr lang="en" sz="3600" dirty="0">
                <a:solidFill>
                  <a:schemeClr val="accent3"/>
                </a:solidFill>
                <a:effectLst/>
              </a:rPr>
              <a:t>Python</a:t>
            </a:r>
            <a:r>
              <a:rPr lang="en" sz="3600" dirty="0">
                <a:effectLst/>
              </a:rPr>
              <a:t>, </a:t>
            </a:r>
            <a:r>
              <a:rPr lang="ru-RU" sz="3600" dirty="0">
                <a:effectLst/>
              </a:rPr>
              <a:t>использующий шаблон проектирования </a:t>
            </a:r>
            <a:r>
              <a:rPr lang="en" sz="3600" dirty="0">
                <a:solidFill>
                  <a:schemeClr val="accent3"/>
                </a:solidFill>
                <a:effectLst/>
              </a:rPr>
              <a:t>MVC</a:t>
            </a:r>
            <a:r>
              <a:rPr lang="en" sz="3600" dirty="0">
                <a:effectLst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9256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6F952-9EE4-3C41-9D81-8534BAE7273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cap="none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/>
              <a:t>Актуальность</a:t>
            </a: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cap="none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4980F-C9FD-F643-A0FF-FB2D95926702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Autofit/>
          </a:bodyPr>
          <a:lstStyle/>
          <a:p>
            <a:pPr marL="0" indent="0" algn="l">
              <a:buClr>
                <a:schemeClr val="bg1"/>
              </a:buClr>
              <a:buNone/>
            </a:pPr>
            <a:r>
              <a:rPr lang="ru-RU" sz="2800" b="0" i="0" dirty="0">
                <a:effectLst/>
              </a:rPr>
              <a:t>Сейчас на </a:t>
            </a:r>
            <a:r>
              <a:rPr lang="en" sz="2800" b="0" i="0" dirty="0">
                <a:solidFill>
                  <a:schemeClr val="accent3"/>
                </a:solidFill>
                <a:effectLst/>
              </a:rPr>
              <a:t>Django</a:t>
            </a:r>
            <a:r>
              <a:rPr lang="en" sz="2800" b="0" i="0" dirty="0">
                <a:effectLst/>
              </a:rPr>
              <a:t> </a:t>
            </a:r>
            <a:r>
              <a:rPr lang="ru-RU" sz="2800" b="0" i="0" dirty="0">
                <a:effectLst/>
              </a:rPr>
              <a:t>работает много популярных проектов: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800" b="0" i="0" dirty="0">
                <a:effectLst/>
              </a:rPr>
              <a:t>YouTube</a:t>
            </a:r>
            <a:r>
              <a:rPr lang="en" sz="2800" dirty="0"/>
              <a:t> </a:t>
            </a:r>
            <a:r>
              <a:rPr lang="ru-RU" sz="2800" dirty="0"/>
              <a:t>и </a:t>
            </a:r>
            <a:r>
              <a:rPr lang="en" sz="2800" b="0" i="0" dirty="0">
                <a:effectLst/>
              </a:rPr>
              <a:t>Google (</a:t>
            </a:r>
            <a:r>
              <a:rPr lang="ru-RU" sz="2800" b="0" i="0" dirty="0">
                <a:effectLst/>
              </a:rPr>
              <a:t>для вывода результатов по шаблону);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800" b="0" i="0" dirty="0">
                <a:effectLst/>
              </a:rPr>
              <a:t>Dropbox</a:t>
            </a:r>
            <a:r>
              <a:rPr lang="en-US" sz="2800" dirty="0"/>
              <a:t>, </a:t>
            </a:r>
            <a:r>
              <a:rPr lang="en" sz="2800" b="0" i="0" dirty="0">
                <a:effectLst/>
              </a:rPr>
              <a:t>Quora </a:t>
            </a:r>
            <a:r>
              <a:rPr lang="ru-RU" sz="2800" b="0" i="0" dirty="0">
                <a:effectLst/>
              </a:rPr>
              <a:t>и </a:t>
            </a:r>
            <a:r>
              <a:rPr lang="en" sz="2800" b="0" i="0" dirty="0">
                <a:effectLst/>
              </a:rPr>
              <a:t>Mozilla;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2800" b="0" i="0" dirty="0">
                <a:effectLst/>
              </a:rPr>
              <a:t>Spotify</a:t>
            </a:r>
            <a:r>
              <a:rPr lang="ru-RU" sz="2800" dirty="0"/>
              <a:t> и </a:t>
            </a:r>
            <a:r>
              <a:rPr lang="en" sz="2800" b="0" i="0" dirty="0">
                <a:effectLst/>
              </a:rPr>
              <a:t>Reddit.</a:t>
            </a:r>
          </a:p>
          <a:p>
            <a:pPr>
              <a:buClr>
                <a:schemeClr val="bg1"/>
              </a:buClr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0454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97A58-9BB2-A04A-A8AD-27DABE644A2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cap="none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EED4A-21D0-234F-A915-6218A74D0E8F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effectLst/>
                <a:latin typeface="Helvetica Neue" panose="02000503000000020004" pitchFamily="2" charset="0"/>
              </a:rPr>
              <a:t>Архитектура </a:t>
            </a:r>
            <a:r>
              <a:rPr lang="en" sz="2800" dirty="0">
                <a:solidFill>
                  <a:schemeClr val="accent3"/>
                </a:solidFill>
                <a:effectLst/>
                <a:latin typeface="Helvetica Neue" panose="02000503000000020004" pitchFamily="2" charset="0"/>
              </a:rPr>
              <a:t>Django</a:t>
            </a:r>
            <a:r>
              <a:rPr lang="en" sz="2800" dirty="0">
                <a:effectLst/>
                <a:latin typeface="Helvetica Neue" panose="02000503000000020004" pitchFamily="2" charset="0"/>
              </a:rPr>
              <a:t> </a:t>
            </a:r>
            <a:r>
              <a:rPr lang="ru-RU" sz="2800" dirty="0">
                <a:effectLst/>
                <a:latin typeface="Helvetica Neue" panose="02000503000000020004" pitchFamily="2" charset="0"/>
              </a:rPr>
              <a:t>похожа на </a:t>
            </a:r>
            <a:r>
              <a:rPr lang="en" sz="2800" b="1" dirty="0">
                <a:solidFill>
                  <a:schemeClr val="accent3"/>
                </a:solidFill>
                <a:effectLst/>
                <a:latin typeface="Helvetica Neue" panose="02000503000000020004" pitchFamily="2" charset="0"/>
              </a:rPr>
              <a:t>MVC</a:t>
            </a:r>
            <a:r>
              <a:rPr lang="en" sz="2800" dirty="0">
                <a:effectLst/>
                <a:latin typeface="Helvetica Neue" panose="02000503000000020004" pitchFamily="2" charset="0"/>
              </a:rPr>
              <a:t>. </a:t>
            </a:r>
            <a:r>
              <a:rPr lang="ru-RU" sz="2800" dirty="0">
                <a:effectLst/>
                <a:latin typeface="Helvetica Neue" panose="02000503000000020004" pitchFamily="2" charset="0"/>
              </a:rPr>
              <a:t>Контроллер классической модели </a:t>
            </a:r>
            <a:r>
              <a:rPr lang="en" sz="2800" dirty="0">
                <a:effectLst/>
                <a:latin typeface="Helvetica Neue" panose="02000503000000020004" pitchFamily="2" charset="0"/>
              </a:rPr>
              <a:t>MVC </a:t>
            </a:r>
            <a:r>
              <a:rPr lang="ru-RU" sz="2800" dirty="0">
                <a:effectLst/>
                <a:latin typeface="Helvetica Neue" panose="02000503000000020004" pitchFamily="2" charset="0"/>
              </a:rPr>
              <a:t>примерно соответствует уровню, который в </a:t>
            </a:r>
            <a:r>
              <a:rPr lang="en" sz="2800" dirty="0">
                <a:solidFill>
                  <a:schemeClr val="accent3"/>
                </a:solidFill>
                <a:effectLst/>
                <a:latin typeface="Helvetica Neue" panose="02000503000000020004" pitchFamily="2" charset="0"/>
              </a:rPr>
              <a:t>Django</a:t>
            </a:r>
            <a:r>
              <a:rPr lang="en" sz="2800" dirty="0">
                <a:effectLst/>
                <a:latin typeface="Helvetica Neue" panose="02000503000000020004" pitchFamily="2" charset="0"/>
              </a:rPr>
              <a:t> </a:t>
            </a:r>
            <a:r>
              <a:rPr lang="ru-RU" sz="2800" dirty="0">
                <a:effectLst/>
                <a:latin typeface="Helvetica Neue" panose="02000503000000020004" pitchFamily="2" charset="0"/>
              </a:rPr>
              <a:t>называется Представление, а презентационная логика Представления реализуется в </a:t>
            </a:r>
            <a:r>
              <a:rPr lang="en" sz="2800" dirty="0">
                <a:solidFill>
                  <a:schemeClr val="accent3"/>
                </a:solidFill>
                <a:effectLst/>
                <a:latin typeface="Helvetica Neue" panose="02000503000000020004" pitchFamily="2" charset="0"/>
              </a:rPr>
              <a:t>Django</a:t>
            </a:r>
            <a:r>
              <a:rPr lang="en" sz="2800" dirty="0">
                <a:effectLst/>
                <a:latin typeface="Helvetica Neue" panose="02000503000000020004" pitchFamily="2" charset="0"/>
              </a:rPr>
              <a:t> </a:t>
            </a:r>
            <a:r>
              <a:rPr lang="ru-RU" sz="2800" dirty="0">
                <a:effectLst/>
                <a:latin typeface="Helvetica Neue" panose="02000503000000020004" pitchFamily="2" charset="0"/>
              </a:rPr>
              <a:t>уровнем Шаблонов. Из-за этого уровневую архитектуру </a:t>
            </a:r>
            <a:r>
              <a:rPr lang="en" sz="2800" dirty="0">
                <a:solidFill>
                  <a:schemeClr val="accent3"/>
                </a:solidFill>
                <a:effectLst/>
                <a:latin typeface="Helvetica Neue" panose="02000503000000020004" pitchFamily="2" charset="0"/>
              </a:rPr>
              <a:t>Django</a:t>
            </a:r>
            <a:r>
              <a:rPr lang="en" sz="2800" dirty="0">
                <a:effectLst/>
                <a:latin typeface="Helvetica Neue" panose="02000503000000020004" pitchFamily="2" charset="0"/>
              </a:rPr>
              <a:t> </a:t>
            </a:r>
            <a:r>
              <a:rPr lang="ru-RU" sz="2800" dirty="0">
                <a:effectLst/>
                <a:latin typeface="Helvetica Neue" panose="02000503000000020004" pitchFamily="2" charset="0"/>
              </a:rPr>
              <a:t>часто называют </a:t>
            </a:r>
            <a:r>
              <a:rPr lang="en" sz="2800" b="1" dirty="0">
                <a:solidFill>
                  <a:schemeClr val="accent3"/>
                </a:solidFill>
                <a:effectLst/>
                <a:latin typeface="Helvetica Neue" panose="02000503000000020004" pitchFamily="2" charset="0"/>
              </a:rPr>
              <a:t>MTV</a:t>
            </a:r>
            <a:r>
              <a:rPr lang="en" sz="2800" dirty="0">
                <a:effectLst/>
                <a:latin typeface="Helvetica Neue" panose="02000503000000020004" pitchFamily="2" charset="0"/>
              </a:rPr>
              <a:t>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472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82649-7DEF-4448-B02B-9A86D300EEF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ru-RU" dirty="0"/>
              <a:t>Архитектура</a:t>
            </a: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cap="none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C4D93-5288-C64F-BE10-BA0FE18D9CC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3"/>
                </a:solidFill>
                <a:effectLst/>
              </a:rPr>
              <a:t>Модель</a:t>
            </a:r>
            <a:r>
              <a:rPr lang="ru-RU" dirty="0">
                <a:effectLst/>
              </a:rPr>
              <a:t> отвечает за логику работы, методы, свойства объектов и то, как они взаимодействуют между собой.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3"/>
                </a:solidFill>
                <a:effectLst/>
              </a:rPr>
              <a:t>Представление</a:t>
            </a:r>
            <a:r>
              <a:rPr lang="ru-RU" dirty="0">
                <a:effectLst/>
              </a:rPr>
              <a:t> занимается тем, что подготавливает данные, которые должен увидеть пользователь, и отправляет их в нужные места.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3"/>
                </a:solidFill>
                <a:effectLst/>
              </a:rPr>
              <a:t>Шаблон</a:t>
            </a:r>
            <a:r>
              <a:rPr lang="ru-RU" dirty="0">
                <a:effectLst/>
              </a:rPr>
              <a:t> — это каркас </a:t>
            </a:r>
            <a:r>
              <a:rPr lang="en" dirty="0">
                <a:effectLst/>
              </a:rPr>
              <a:t>HTML-</a:t>
            </a:r>
            <a:r>
              <a:rPr lang="ru-RU" dirty="0">
                <a:effectLst/>
              </a:rPr>
              <a:t>страницы, который потом можно наполнить разным контентом. В шаблонах обычно прописывают типовые страницы, экраны и элементы, с которыми работает пользователь.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62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D179C-022A-C64F-95BE-B93D07C1AFC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&lt;p&gt;</a:t>
            </a:r>
            <a:r>
              <a:rPr lang="ru-RU" dirty="0"/>
              <a:t>возможности</a:t>
            </a:r>
            <a:r>
              <a:rPr lang="en-US" cap="none" dirty="0">
                <a:solidFill>
                  <a:schemeClr val="bg1"/>
                </a:solidFill>
              </a:rPr>
              <a:t>&lt;/p&gt;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FE6BA0-4753-204C-BD16-8888105753A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accent3"/>
                </a:solidFill>
                <a:effectLst/>
              </a:rPr>
              <a:t>ORM</a:t>
            </a:r>
            <a:r>
              <a:rPr lang="en-US" sz="1800" dirty="0">
                <a:effectLst/>
              </a:rPr>
              <a:t>, </a:t>
            </a:r>
            <a:r>
              <a:rPr lang="en-US" sz="1800" dirty="0">
                <a:solidFill>
                  <a:schemeClr val="accent3"/>
                </a:solidFill>
                <a:effectLst/>
              </a:rPr>
              <a:t>API</a:t>
            </a:r>
            <a:r>
              <a:rPr lang="en" sz="1800" dirty="0">
                <a:effectLst/>
              </a:rPr>
              <a:t> </a:t>
            </a:r>
            <a:r>
              <a:rPr lang="ru-RU" sz="1800" dirty="0">
                <a:effectLst/>
              </a:rPr>
              <a:t>доступа к БД</a:t>
            </a:r>
            <a:r>
              <a:rPr lang="ru-RU" sz="1800" dirty="0">
                <a:solidFill>
                  <a:srgbClr val="DCA10D"/>
                </a:solidFill>
                <a:effectLst/>
              </a:rPr>
              <a:t> </a:t>
            </a:r>
            <a:r>
              <a:rPr lang="ru-RU" sz="1800" dirty="0">
                <a:effectLst/>
              </a:rPr>
              <a:t>с поддержкой транзакций</a:t>
            </a:r>
            <a:r>
              <a:rPr lang="en-US" sz="1800" dirty="0">
                <a:effectLst/>
              </a:rPr>
              <a:t>;</a:t>
            </a:r>
            <a:endParaRPr lang="ru-RU" sz="1800" dirty="0">
              <a:effectLst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</a:rPr>
              <a:t>встроенный интерфейс администратора, с уже имеющимися переводами на многие языки</a:t>
            </a:r>
            <a:r>
              <a:rPr lang="en-US" sz="1800" dirty="0">
                <a:effectLst/>
              </a:rPr>
              <a:t>;</a:t>
            </a:r>
            <a:endParaRPr lang="ru-RU" sz="1800" dirty="0">
              <a:effectLst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</a:rPr>
              <a:t>диспетчер </a:t>
            </a:r>
            <a:r>
              <a:rPr lang="en" sz="1800" dirty="0">
                <a:solidFill>
                  <a:schemeClr val="accent3"/>
                </a:solidFill>
                <a:effectLst/>
              </a:rPr>
              <a:t>URL</a:t>
            </a:r>
            <a:r>
              <a:rPr lang="en" sz="1800" dirty="0">
                <a:effectLst/>
              </a:rPr>
              <a:t> </a:t>
            </a:r>
            <a:r>
              <a:rPr lang="ru-RU" sz="1800" dirty="0">
                <a:effectLst/>
              </a:rPr>
              <a:t>на основе регулярных выражений</a:t>
            </a:r>
            <a:r>
              <a:rPr lang="en-US" sz="1800" dirty="0">
                <a:effectLst/>
              </a:rPr>
              <a:t>;</a:t>
            </a:r>
            <a:endParaRPr lang="ru-RU" sz="1800" dirty="0">
              <a:effectLst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</a:rPr>
              <a:t>расширяемая система шаблонов с тегами и наследованием</a:t>
            </a:r>
            <a:r>
              <a:rPr lang="en-US" sz="1800" dirty="0">
                <a:effectLst/>
              </a:rPr>
              <a:t>;</a:t>
            </a:r>
            <a:endParaRPr lang="ru-RU" sz="1800" dirty="0">
              <a:effectLst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</a:rPr>
              <a:t>система кеширования</a:t>
            </a:r>
            <a:r>
              <a:rPr lang="en-US" sz="1800" dirty="0">
                <a:effectLst/>
              </a:rPr>
              <a:t>;</a:t>
            </a:r>
            <a:endParaRPr lang="ru-RU" sz="1800" dirty="0">
              <a:effectLst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</a:rPr>
              <a:t>авторизация и аутентификация</a:t>
            </a:r>
            <a:r>
              <a:rPr lang="en-US" sz="1800" dirty="0">
                <a:effectLst/>
              </a:rPr>
              <a:t>;</a:t>
            </a:r>
            <a:endParaRPr lang="ru-RU" sz="1800" dirty="0">
              <a:effectLst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</a:rPr>
              <a:t>библиотека для работы с формами</a:t>
            </a:r>
            <a:r>
              <a:rPr lang="en-US" sz="1800" dirty="0"/>
              <a:t>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</a:rPr>
              <a:t>встроенная автоматическая документация по тегам шаблонов и моделям данных</a:t>
            </a:r>
            <a:r>
              <a:rPr lang="en-US" sz="1800" dirty="0"/>
              <a:t>.</a:t>
            </a:r>
            <a:endParaRPr lang="ru-RU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720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8E3F2-D721-FB43-9D26-FB67BA6B577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&lt;p&gt;</a:t>
            </a:r>
            <a:r>
              <a:rPr lang="ru-RU" dirty="0"/>
              <a:t>Панель управления</a:t>
            </a:r>
            <a:r>
              <a:rPr lang="en-US" cap="none" dirty="0">
                <a:solidFill>
                  <a:schemeClr val="bg1"/>
                </a:solidFill>
              </a:rPr>
              <a:t>&lt;/p&gt;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D83B4-340A-A24B-B846-5E9960B986F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>
                <a:effectLst/>
              </a:rPr>
              <a:t>В панели управления сайтом можно: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настраивать структуру сайта;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управлять пользователями;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работать с фильтрами и выгрузить все необходимые данные;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поправить код и сразу увидеть изменения на сайте;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работать с базой данных сайта;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смотреть статистику.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5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CAA84-D2C8-4A4F-84CB-A88F6D00C7E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&lt;p&gt;</a:t>
            </a:r>
            <a:r>
              <a:rPr lang="ru-RU" dirty="0"/>
              <a:t>РАЗРАБОТКА</a:t>
            </a:r>
            <a:r>
              <a:rPr lang="en-US" cap="none" dirty="0">
                <a:solidFill>
                  <a:schemeClr val="bg1"/>
                </a:solidFill>
              </a:rPr>
              <a:t>&lt;/p&gt;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312516-B892-ED43-916F-82CBD6E60F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9300000" algn="ctr" rotWithShape="0">
              <a:srgbClr val="000000">
                <a:alpha val="43137"/>
              </a:srgbClr>
            </a:outerShdw>
          </a:effectLst>
        </p:spPr>
        <p:txBody>
          <a:bodyPr>
            <a:normAutofit fontScale="62500" lnSpcReduction="20000"/>
          </a:bodyPr>
          <a:lstStyle/>
          <a:p>
            <a:pPr>
              <a:buClr>
                <a:schemeClr val="bg1"/>
              </a:buClr>
            </a:pPr>
            <a:r>
              <a:rPr lang="ru-RU" sz="2900" dirty="0">
                <a:effectLst/>
              </a:rPr>
              <a:t>Сайт на </a:t>
            </a:r>
            <a:r>
              <a:rPr lang="en" sz="2900" dirty="0">
                <a:solidFill>
                  <a:schemeClr val="accent3"/>
                </a:solidFill>
                <a:effectLst/>
              </a:rPr>
              <a:t>Django</a:t>
            </a:r>
            <a:r>
              <a:rPr lang="en" sz="2900" dirty="0">
                <a:effectLst/>
              </a:rPr>
              <a:t> </a:t>
            </a:r>
            <a:r>
              <a:rPr lang="ru-RU" sz="2900" dirty="0">
                <a:effectLst/>
              </a:rPr>
              <a:t>строится из одного или нескольких приложений, которые рекомендуется делать отчуждаемыми и подключаемыми. </a:t>
            </a:r>
          </a:p>
          <a:p>
            <a:pPr>
              <a:buClr>
                <a:schemeClr val="bg1"/>
              </a:buClr>
            </a:pPr>
            <a:r>
              <a:rPr lang="ru-RU" sz="2900" dirty="0">
                <a:effectLst/>
              </a:rPr>
              <a:t>Один из основных принципов </a:t>
            </a:r>
            <a:r>
              <a:rPr lang="ru-RU" sz="2900" dirty="0" err="1">
                <a:effectLst/>
              </a:rPr>
              <a:t>фреймворка</a:t>
            </a:r>
            <a:r>
              <a:rPr lang="ru-RU" sz="2900" dirty="0">
                <a:effectLst/>
              </a:rPr>
              <a:t> — </a:t>
            </a:r>
            <a:r>
              <a:rPr lang="en-US" sz="2900" dirty="0">
                <a:solidFill>
                  <a:schemeClr val="accent3"/>
                </a:solidFill>
                <a:effectLst/>
              </a:rPr>
              <a:t>DRY</a:t>
            </a:r>
            <a:r>
              <a:rPr lang="en-US" sz="2900" dirty="0">
                <a:effectLst/>
              </a:rPr>
              <a:t> </a:t>
            </a:r>
            <a:r>
              <a:rPr lang="en" sz="2900" dirty="0">
                <a:effectLst/>
              </a:rPr>
              <a:t>(</a:t>
            </a:r>
            <a:r>
              <a:rPr lang="en" sz="2900" i="1" dirty="0">
                <a:effectLst/>
              </a:rPr>
              <a:t>Don't repeat yourself</a:t>
            </a:r>
            <a:r>
              <a:rPr lang="en" sz="2900" dirty="0">
                <a:effectLst/>
              </a:rPr>
              <a:t>)</a:t>
            </a:r>
          </a:p>
          <a:p>
            <a:pPr>
              <a:buClr>
                <a:schemeClr val="bg1"/>
              </a:buClr>
            </a:pPr>
            <a:r>
              <a:rPr lang="ru-RU" sz="2900" dirty="0">
                <a:effectLst/>
              </a:rPr>
              <a:t>Также, в отличие от других </a:t>
            </a:r>
            <a:r>
              <a:rPr lang="ru-RU" sz="2900" dirty="0" err="1">
                <a:effectLst/>
              </a:rPr>
              <a:t>фреймворков</a:t>
            </a:r>
            <a:r>
              <a:rPr lang="ru-RU" sz="2900" dirty="0">
                <a:effectLst/>
              </a:rPr>
              <a:t>, обработчики</a:t>
            </a:r>
            <a:r>
              <a:rPr lang="en-US" sz="2900" dirty="0">
                <a:effectLst/>
              </a:rPr>
              <a:t> URL </a:t>
            </a:r>
            <a:r>
              <a:rPr lang="ru-RU" sz="2900" dirty="0">
                <a:effectLst/>
              </a:rPr>
              <a:t>в </a:t>
            </a:r>
            <a:r>
              <a:rPr lang="en" sz="2900" dirty="0">
                <a:effectLst/>
              </a:rPr>
              <a:t>Django </a:t>
            </a:r>
            <a:r>
              <a:rPr lang="ru-RU" sz="2900" dirty="0">
                <a:effectLst/>
              </a:rPr>
              <a:t>конфигурируются явно при помощи регулярных выражений.</a:t>
            </a:r>
          </a:p>
          <a:p>
            <a:pPr>
              <a:buClr>
                <a:schemeClr val="bg1"/>
              </a:buClr>
            </a:pPr>
            <a:r>
              <a:rPr lang="ru-RU" sz="2900" dirty="0">
                <a:effectLst/>
              </a:rPr>
              <a:t>Для работы с БД </a:t>
            </a:r>
            <a:r>
              <a:rPr lang="en" sz="2900" dirty="0">
                <a:solidFill>
                  <a:schemeClr val="accent3"/>
                </a:solidFill>
                <a:effectLst/>
              </a:rPr>
              <a:t>Django</a:t>
            </a:r>
            <a:r>
              <a:rPr lang="en" sz="2900" dirty="0">
                <a:effectLst/>
              </a:rPr>
              <a:t> </a:t>
            </a:r>
            <a:r>
              <a:rPr lang="ru-RU" sz="2900" dirty="0">
                <a:effectLst/>
              </a:rPr>
              <a:t>использует собственный </a:t>
            </a:r>
            <a:r>
              <a:rPr lang="en-US" sz="2900" dirty="0">
                <a:solidFill>
                  <a:schemeClr val="accent3"/>
                </a:solidFill>
                <a:effectLst/>
              </a:rPr>
              <a:t>ORM</a:t>
            </a:r>
            <a:r>
              <a:rPr lang="en" sz="2900" dirty="0">
                <a:effectLst/>
              </a:rPr>
              <a:t>, </a:t>
            </a:r>
            <a:r>
              <a:rPr lang="ru-RU" sz="2900" dirty="0">
                <a:effectLst/>
              </a:rPr>
              <a:t>в котором модель данных описывается классами </a:t>
            </a:r>
            <a:r>
              <a:rPr lang="en" sz="2900" dirty="0">
                <a:solidFill>
                  <a:schemeClr val="accent3"/>
                </a:solidFill>
                <a:effectLst/>
              </a:rPr>
              <a:t>Python</a:t>
            </a:r>
            <a:r>
              <a:rPr lang="en" sz="2900" dirty="0">
                <a:effectLst/>
              </a:rPr>
              <a:t>, </a:t>
            </a:r>
            <a:r>
              <a:rPr lang="ru-RU" sz="2900" dirty="0">
                <a:effectLst/>
              </a:rPr>
              <a:t>и по ней генерируется схема БД.</a:t>
            </a:r>
          </a:p>
          <a:p>
            <a:pPr>
              <a:buClr>
                <a:schemeClr val="bg1"/>
              </a:buClr>
            </a:pPr>
            <a:r>
              <a:rPr lang="ru-RU" sz="2900" dirty="0">
                <a:effectLst/>
              </a:rPr>
              <a:t>В настоящее время, помимо базы данных </a:t>
            </a:r>
            <a:r>
              <a:rPr lang="en-US" sz="2900" dirty="0">
                <a:effectLst/>
              </a:rPr>
              <a:t>PostgreSQ</a:t>
            </a:r>
            <a:r>
              <a:rPr lang="en-US" sz="2900" dirty="0"/>
              <a:t>L</a:t>
            </a:r>
            <a:r>
              <a:rPr lang="en" sz="2900" dirty="0">
                <a:effectLst/>
              </a:rPr>
              <a:t>, Django </a:t>
            </a:r>
            <a:r>
              <a:rPr lang="ru-RU" sz="2900" dirty="0">
                <a:effectLst/>
              </a:rPr>
              <a:t>может работать с другим</a:t>
            </a:r>
            <a:r>
              <a:rPr lang="ru-RU" sz="2900" dirty="0"/>
              <a:t>и СУБД</a:t>
            </a:r>
            <a:r>
              <a:rPr lang="ru-RU" sz="2900" dirty="0">
                <a:effectLst/>
              </a:rPr>
              <a:t>: </a:t>
            </a:r>
            <a:r>
              <a:rPr lang="en-US" sz="2900" dirty="0">
                <a:effectLst/>
              </a:rPr>
              <a:t>MySQL</a:t>
            </a:r>
            <a:r>
              <a:rPr lang="en" sz="2900" dirty="0">
                <a:effectLst/>
              </a:rPr>
              <a:t>, SQLite, Microsoft SQL Server, DB2, Firebird, SQL Anywhere </a:t>
            </a:r>
            <a:r>
              <a:rPr lang="ru-RU" sz="2900" dirty="0">
                <a:effectLst/>
              </a:rPr>
              <a:t>и</a:t>
            </a:r>
            <a:r>
              <a:rPr lang="en-US" sz="2900" dirty="0">
                <a:effectLst/>
              </a:rPr>
              <a:t> Oracle.</a:t>
            </a:r>
            <a:endParaRPr lang="en" sz="2900" dirty="0">
              <a:effectLst/>
            </a:endParaRPr>
          </a:p>
          <a:p>
            <a:pPr>
              <a:buClr>
                <a:schemeClr val="bg1"/>
              </a:buClr>
            </a:pPr>
            <a:r>
              <a:rPr lang="ru-RU" sz="2900" dirty="0">
                <a:effectLst/>
              </a:rPr>
              <a:t>В составе </a:t>
            </a:r>
            <a:r>
              <a:rPr lang="en" sz="2900" dirty="0">
                <a:solidFill>
                  <a:schemeClr val="accent3"/>
                </a:solidFill>
                <a:effectLst/>
              </a:rPr>
              <a:t>Django</a:t>
            </a:r>
            <a:r>
              <a:rPr lang="en" sz="2900" dirty="0">
                <a:effectLst/>
              </a:rPr>
              <a:t> </a:t>
            </a:r>
            <a:r>
              <a:rPr lang="ru-RU" sz="2900" dirty="0">
                <a:effectLst/>
              </a:rPr>
              <a:t>присутствует собственный веб-сервер для разработки. 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328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{34A24AE1-F44A-414D-AAF1-06565899951C}tf10001122</Template>
  <TotalTime>95</TotalTime>
  <Words>484</Words>
  <Application>Microsoft Macintosh PowerPoint</Application>
  <PresentationFormat>Широкоэкранный</PresentationFormat>
  <Paragraphs>49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 Neue</vt:lpstr>
      <vt:lpstr>Tw Cen MT</vt:lpstr>
      <vt:lpstr>Контур</vt:lpstr>
      <vt:lpstr>Что такое  Django Framework?</vt:lpstr>
      <vt:lpstr>&lt;header&gt;введение&lt;/ header &gt;</vt:lpstr>
      <vt:lpstr>&lt;body&gt;Что же такое Django?&lt;/body&gt;</vt:lpstr>
      <vt:lpstr>&lt;p&gt;Актуальность&lt;/p&gt; </vt:lpstr>
      <vt:lpstr>&lt;p&gt;Архитектура</vt:lpstr>
      <vt:lpstr>Архитектура&lt;/p&gt;</vt:lpstr>
      <vt:lpstr>&lt;p&gt;возможности&lt;/p&gt;</vt:lpstr>
      <vt:lpstr>&lt;p&gt;Панель управления&lt;/p&gt;</vt:lpstr>
      <vt:lpstr>&lt;p&gt;РАЗРАБОТКА&lt;/p&gt;</vt:lpstr>
      <vt:lpstr>&lt;p&gt;Преимущества&lt;/p&gt; </vt:lpstr>
      <vt:lpstr>Благодарю 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 Django Framework?</dc:title>
  <dc:creator>Erik Khachatryan</dc:creator>
  <cp:lastModifiedBy>Erik Khachatryan</cp:lastModifiedBy>
  <cp:revision>35</cp:revision>
  <dcterms:created xsi:type="dcterms:W3CDTF">2022-12-04T23:54:29Z</dcterms:created>
  <dcterms:modified xsi:type="dcterms:W3CDTF">2022-12-06T23:31:27Z</dcterms:modified>
</cp:coreProperties>
</file>