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27"/>
    <p:restoredTop sz="86432"/>
  </p:normalViewPr>
  <p:slideViewPr>
    <p:cSldViewPr snapToGrid="0" snapToObjects="1" showGuides="1">
      <p:cViewPr varScale="1">
        <p:scale>
          <a:sx n="106" d="100"/>
          <a:sy n="106" d="100"/>
        </p:scale>
        <p:origin x="200" y="2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00E9A-302B-6641-872D-2082ABE5B11B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9C05B-B82A-4546-B162-5DAFE21367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786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9C05B-B82A-4546-B162-5DAFE213670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49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6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4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982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8066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865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03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244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89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51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2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558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82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05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6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44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2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7170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6DD877-6817-3B45-8749-06C2C9E7A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121090" cy="2387600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50800" dist="50800" dir="9300000" algn="ctr" rotWithShape="0">
              <a:srgbClr val="000000">
                <a:alpha val="43137"/>
              </a:srgbClr>
            </a:outerShdw>
          </a:effectLst>
        </p:spPr>
        <p:txBody>
          <a:bodyPr>
            <a:normAutofit/>
          </a:bodyPr>
          <a:lstStyle/>
          <a:p>
            <a:r>
              <a:rPr lang="ru-RU" sz="27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Что такое </a:t>
            </a:r>
            <a:br>
              <a:rPr lang="en-US" sz="6000" dirty="0">
                <a:effectLst/>
                <a:latin typeface="Helvetica Neue" panose="02000503000000020004" pitchFamily="2" charset="0"/>
              </a:rPr>
            </a:br>
            <a:r>
              <a:rPr lang="en" sz="6000" dirty="0">
                <a:effectLst/>
                <a:latin typeface="Helvetica Neue" panose="02000503000000020004" pitchFamily="2" charset="0"/>
              </a:rPr>
              <a:t>Django Framework?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E99B75-AE98-EC44-B512-C32B7FDC7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effectLst>
            <a:outerShdw blurRad="50800" dist="50800" dir="9300000" algn="ctr" rotWithShape="0">
              <a:srgbClr val="000000">
                <a:alpha val="43137"/>
              </a:srgbClr>
            </a:outerShdw>
          </a:effectLst>
        </p:spPr>
        <p:txBody>
          <a:bodyPr/>
          <a:lstStyle/>
          <a:p>
            <a:r>
              <a:rPr lang="ru-RU" dirty="0" err="1">
                <a:solidFill>
                  <a:schemeClr val="accent3"/>
                </a:solidFill>
              </a:rPr>
              <a:t>Хачатрян</a:t>
            </a:r>
            <a:r>
              <a:rPr lang="ru-RU" dirty="0">
                <a:solidFill>
                  <a:schemeClr val="accent3"/>
                </a:solidFill>
              </a:rPr>
              <a:t> Э.К.</a:t>
            </a:r>
            <a:r>
              <a:rPr lang="en-US" dirty="0">
                <a:solidFill>
                  <a:schemeClr val="accent3"/>
                </a:solidFill>
              </a:rPr>
              <a:t>, </a:t>
            </a:r>
            <a:r>
              <a:rPr lang="ru-RU" dirty="0">
                <a:solidFill>
                  <a:schemeClr val="accent3"/>
                </a:solidFill>
              </a:rPr>
              <a:t>ИКБО-25-20</a:t>
            </a:r>
          </a:p>
        </p:txBody>
      </p:sp>
    </p:spTree>
    <p:extLst>
      <p:ext uri="{BB962C8B-B14F-4D97-AF65-F5344CB8AC3E}">
        <p14:creationId xmlns:p14="http://schemas.microsoft.com/office/powerpoint/2010/main" val="137207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2CAA84-D2C8-4A4F-84CB-A88F6D00C7EF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50800" dir="9300000" algn="ctr" rotWithShape="0">
              <a:srgbClr val="000000">
                <a:alpha val="43137"/>
              </a:srgbClr>
            </a:outerShdw>
          </a:effectLst>
        </p:spPr>
        <p:txBody>
          <a:bodyPr/>
          <a:lstStyle/>
          <a:p>
            <a:r>
              <a:rPr lang="en-US" cap="none" dirty="0">
                <a:solidFill>
                  <a:schemeClr val="bg1"/>
                </a:solidFill>
              </a:rPr>
              <a:t>&lt;p&gt;</a:t>
            </a:r>
            <a:r>
              <a:rPr lang="ru-RU" dirty="0"/>
              <a:t>структура каталога проектов</a:t>
            </a:r>
            <a:r>
              <a:rPr lang="en-US" cap="none" dirty="0">
                <a:solidFill>
                  <a:schemeClr val="bg1"/>
                </a:solidFill>
              </a:rPr>
              <a:t>&lt;/p&gt;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312516-B892-ED43-916F-82CBD6E60FDD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50800" dir="9300000" algn="ctr" rotWithShape="0">
              <a:srgbClr val="000000">
                <a:alpha val="43137"/>
              </a:srgbClr>
            </a:outerShdw>
          </a:effectLst>
        </p:spPr>
        <p:txBody>
          <a:bodyPr>
            <a:noAutofit/>
          </a:bodyPr>
          <a:lstStyle/>
          <a:p>
            <a:pPr marL="342900" lvl="0" indent="-342900">
              <a:buClr>
                <a:schemeClr val="bg1"/>
              </a:buClr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ru-RU" sz="2000" b="1" dirty="0">
                <a:solidFill>
                  <a:schemeClr val="accent3"/>
                </a:solidFill>
                <a:effectLst>
                  <a:outerShdw blurRad="50800" dist="50800" dir="9300000" algn="ctr" rotWithShape="0">
                    <a:srgbClr val="000000">
                      <a:alpha val="43000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manage.py :</a:t>
            </a:r>
            <a:r>
              <a:rPr lang="ru-RU" sz="2000" dirty="0">
                <a:effectLst>
                  <a:outerShdw blurRad="50800" dist="50800" dir="9300000" algn="ctr" rotWithShape="0">
                    <a:srgbClr val="000000">
                      <a:alpha val="43000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 Это утилита командной строки, позволяющая пользователям взаимодействовать со своим проектом Django</a:t>
            </a:r>
            <a:r>
              <a:rPr lang="en-US" sz="2000" dirty="0">
                <a:effectLst>
                  <a:outerShdw blurRad="50800" dist="50800" dir="9300000" algn="ctr" rotWithShape="0">
                    <a:srgbClr val="000000">
                      <a:alpha val="43000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effectLst>
                <a:outerShdw blurRad="50800" dist="50800" dir="9300000" algn="ctr" rotWithShape="0">
                  <a:srgbClr val="000000">
                    <a:alpha val="43000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Clr>
                <a:schemeClr val="bg1"/>
              </a:buClr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ru-RU" sz="2000" b="1" dirty="0">
                <a:solidFill>
                  <a:schemeClr val="accent3"/>
                </a:solidFill>
                <a:effectLst>
                  <a:outerShdw blurRad="50800" dist="50800" dir="9300000" algn="ctr" rotWithShape="0">
                    <a:srgbClr val="000000">
                      <a:alpha val="43000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__init__.py :</a:t>
            </a:r>
            <a:r>
              <a:rPr lang="ru-RU" sz="2000" dirty="0">
                <a:solidFill>
                  <a:schemeClr val="accent3"/>
                </a:solidFill>
                <a:effectLst>
                  <a:outerShdw blurRad="50800" dist="50800" dir="9300000" algn="ctr" rotWithShape="0">
                    <a:srgbClr val="000000">
                      <a:alpha val="43000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dirty="0">
                <a:effectLst>
                  <a:outerShdw blurRad="50800" dist="50800" dir="9300000" algn="ctr" rotWithShape="0">
                    <a:srgbClr val="000000">
                      <a:alpha val="43000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Пустой файл, указывающий текущий каталог, как пакета Python</a:t>
            </a:r>
            <a:r>
              <a:rPr lang="en-US" sz="2000" dirty="0">
                <a:effectLst>
                  <a:outerShdw blurRad="50800" dist="50800" dir="9300000" algn="ctr" rotWithShape="0">
                    <a:srgbClr val="000000">
                      <a:alpha val="43000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effectLst>
                <a:outerShdw blurRad="50800" dist="50800" dir="9300000" algn="ctr" rotWithShape="0">
                  <a:srgbClr val="000000">
                    <a:alpha val="43000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Clr>
                <a:schemeClr val="bg1"/>
              </a:buClr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ru-RU" sz="2000" b="1" dirty="0">
                <a:solidFill>
                  <a:schemeClr val="accent3"/>
                </a:solidFill>
                <a:effectLst>
                  <a:outerShdw blurRad="50800" dist="50800" dir="9300000" algn="ctr" rotWithShape="0">
                    <a:srgbClr val="000000">
                      <a:alpha val="43000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settings.py</a:t>
            </a:r>
            <a:r>
              <a:rPr lang="en-US" sz="2000" b="1" dirty="0">
                <a:solidFill>
                  <a:schemeClr val="accent3"/>
                </a:solidFill>
                <a:effectLst>
                  <a:outerShdw blurRad="50800" dist="50800" dir="9300000" algn="ctr" rotWithShape="0">
                    <a:srgbClr val="000000">
                      <a:alpha val="43000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solidFill>
                  <a:schemeClr val="accent3"/>
                </a:solidFill>
                <a:effectLst>
                  <a:outerShdw blurRad="50800" dist="50800" dir="9300000" algn="ctr" rotWithShape="0">
                    <a:srgbClr val="000000">
                      <a:alpha val="43000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b="1" dirty="0">
                <a:effectLst>
                  <a:outerShdw blurRad="50800" dist="50800" dir="9300000" algn="ctr" rotWithShape="0">
                    <a:srgbClr val="000000">
                      <a:alpha val="43000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>
                  <a:outerShdw blurRad="50800" dist="50800" dir="9300000" algn="ctr" rotWithShape="0">
                    <a:srgbClr val="000000">
                      <a:alpha val="43000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Он содержит необходимые конфигурации проекта, такие как </a:t>
            </a:r>
            <a:r>
              <a:rPr lang="ru-RU" sz="2000" dirty="0">
                <a:effectLst>
                  <a:outerShdw blurRad="50800" dist="50800" dir="9300000" algn="ctr" rotWithShape="0">
                    <a:srgbClr val="000000">
                      <a:alpha val="43000"/>
                    </a:srgbClr>
                  </a:outerShdw>
                </a:effectLst>
                <a:ea typeface="Times New Roman" panose="02020603050405020304" pitchFamily="18" charset="0"/>
              </a:rPr>
              <a:t>база данных, серверный движок, движки шаблонов, адреса статических файлов, ключи безопасности, конфигурации URL</a:t>
            </a:r>
            <a:r>
              <a:rPr lang="en-US" sz="2000" dirty="0">
                <a:effectLst>
                  <a:outerShdw blurRad="50800" dist="50800" dir="9300000" algn="ctr" rotWithShape="0">
                    <a:srgbClr val="000000">
                      <a:alpha val="43000"/>
                    </a:srgbClr>
                  </a:outerShdw>
                </a:effectLst>
                <a:ea typeface="Times New Roman" panose="02020603050405020304" pitchFamily="18" charset="0"/>
              </a:rPr>
              <a:t>;</a:t>
            </a:r>
            <a:endParaRPr lang="ru-RU" sz="2000" dirty="0">
              <a:effectLst>
                <a:outerShdw blurRad="50800" dist="50800" dir="9300000" algn="ctr" rotWithShape="0">
                  <a:srgbClr val="000000">
                    <a:alpha val="43000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Clr>
                <a:schemeClr val="bg1"/>
              </a:buClr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ru-RU" sz="2000" b="1" dirty="0">
                <a:solidFill>
                  <a:schemeClr val="accent3"/>
                </a:solidFill>
                <a:effectLst>
                  <a:outerShdw blurRad="50800" dist="50800" dir="9300000" algn="ctr" rotWithShape="0">
                    <a:srgbClr val="000000">
                      <a:alpha val="43000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urls.py :</a:t>
            </a:r>
            <a:r>
              <a:rPr lang="ru-RU" sz="2000" dirty="0">
                <a:effectLst>
                  <a:outerShdw blurRad="50800" dist="50800" dir="9300000" algn="ctr" rotWithShape="0">
                    <a:srgbClr val="000000">
                      <a:alpha val="43000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 Он содержит все URL-адреса проекта</a:t>
            </a:r>
            <a:r>
              <a:rPr lang="en-US" sz="2000" dirty="0">
                <a:effectLst>
                  <a:outerShdw blurRad="50800" dist="50800" dir="9300000" algn="ctr" rotWithShape="0">
                    <a:srgbClr val="000000">
                      <a:alpha val="43000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effectLst>
                <a:outerShdw blurRad="50800" dist="50800" dir="9300000" algn="ctr" rotWithShape="0">
                  <a:srgbClr val="000000">
                    <a:alpha val="43000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Clr>
                <a:schemeClr val="bg1"/>
              </a:buClr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ru-RU" sz="2000" b="1" dirty="0">
                <a:solidFill>
                  <a:schemeClr val="accent3"/>
                </a:solidFill>
                <a:effectLst>
                  <a:outerShdw blurRad="50800" dist="50800" dir="9300000" algn="ctr" rotWithShape="0">
                    <a:srgbClr val="000000">
                      <a:alpha val="43000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wsgi.py :</a:t>
            </a:r>
            <a:r>
              <a:rPr lang="ru-RU" sz="2000" dirty="0">
                <a:solidFill>
                  <a:schemeClr val="accent3"/>
                </a:solidFill>
                <a:effectLst>
                  <a:outerShdw blurRad="50800" dist="50800" dir="9300000" algn="ctr" rotWithShape="0">
                    <a:srgbClr val="000000">
                      <a:alpha val="43000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dirty="0">
                <a:effectLst>
                  <a:outerShdw blurRad="50800" dist="50800" dir="9300000" algn="ctr" rotWithShape="0">
                    <a:srgbClr val="000000">
                      <a:alpha val="43000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Это точка входа приложения, используемая веб-серверами для обслуживания проекта.</a:t>
            </a:r>
            <a:endParaRPr lang="ru-RU" sz="2000" dirty="0">
              <a:effectLst>
                <a:outerShdw blurRad="50800" dist="50800" dir="9300000" algn="ctr" rotWithShape="0">
                  <a:srgbClr val="000000">
                    <a:alpha val="43000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bg1"/>
              </a:buClr>
              <a:buNone/>
            </a:pPr>
            <a:endParaRPr lang="ru-RU" sz="2000" dirty="0">
              <a:effectLst>
                <a:outerShdw blurRad="50800" dist="50800" dir="9300000" algn="ctr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9033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BC39D-39C3-2443-BEE8-BC94C785A08F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50800" dir="9300000" algn="ctr" rotWithShape="0">
              <a:srgbClr val="000000">
                <a:alpha val="43137"/>
              </a:srgbClr>
            </a:outerShdw>
          </a:effectLst>
        </p:spPr>
        <p:txBody>
          <a:bodyPr/>
          <a:lstStyle/>
          <a:p>
            <a:r>
              <a:rPr lang="en-US" cap="none" dirty="0">
                <a:solidFill>
                  <a:schemeClr val="bg1"/>
                </a:solidFill>
              </a:rPr>
              <a:t>&lt;p&gt;</a:t>
            </a:r>
            <a:r>
              <a:rPr lang="ru-RU" dirty="0"/>
              <a:t>Преимущества</a:t>
            </a:r>
            <a:r>
              <a:rPr lang="en-US" cap="none" dirty="0">
                <a:solidFill>
                  <a:schemeClr val="bg1"/>
                </a:solidFill>
              </a:rPr>
              <a:t>&lt;/p&gt;</a:t>
            </a: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AF7345-48AF-6145-B5E4-67E715B9ECDF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50800" dir="9300000" algn="ctr" rotWithShape="0">
              <a:srgbClr val="000000">
                <a:alpha val="43137"/>
              </a:srgbClr>
            </a:outerShdw>
          </a:effectLst>
        </p:spPr>
        <p:txBody>
          <a:bodyPr>
            <a:normAutofit fontScale="85000" lnSpcReduction="20000"/>
          </a:bodyPr>
          <a:lstStyle/>
          <a:p>
            <a:pPr>
              <a:buClr>
                <a:schemeClr val="bg1"/>
              </a:buClr>
            </a:pPr>
            <a:r>
              <a:rPr lang="ru-RU" sz="2800" b="1" dirty="0"/>
              <a:t>Отличная </a:t>
            </a:r>
            <a:r>
              <a:rPr lang="ru-RU" sz="2800" b="1" dirty="0">
                <a:solidFill>
                  <a:schemeClr val="accent3"/>
                </a:solidFill>
              </a:rPr>
              <a:t>документация</a:t>
            </a:r>
            <a:r>
              <a:rPr lang="en-US" sz="2800" b="1" dirty="0"/>
              <a:t>;</a:t>
            </a:r>
            <a:endParaRPr lang="ru-RU" sz="2800" b="1" dirty="0">
              <a:effectLst/>
            </a:endParaRPr>
          </a:p>
          <a:p>
            <a:pPr>
              <a:buClr>
                <a:schemeClr val="bg1"/>
              </a:buClr>
            </a:pPr>
            <a:r>
              <a:rPr lang="ru-RU" sz="2800" b="1" dirty="0">
                <a:solidFill>
                  <a:schemeClr val="accent3"/>
                </a:solidFill>
                <a:effectLst/>
              </a:rPr>
              <a:t>Скорость</a:t>
            </a:r>
            <a:r>
              <a:rPr lang="ru-RU" sz="2800" b="1" dirty="0">
                <a:effectLst/>
              </a:rPr>
              <a:t> разработки</a:t>
            </a:r>
            <a:r>
              <a:rPr lang="en-US" sz="2800" b="1" dirty="0">
                <a:effectLst/>
              </a:rPr>
              <a:t>;</a:t>
            </a:r>
            <a:endParaRPr lang="ru-RU" sz="2800" b="1" dirty="0">
              <a:effectLst/>
            </a:endParaRPr>
          </a:p>
          <a:p>
            <a:pPr>
              <a:buClr>
                <a:schemeClr val="bg1"/>
              </a:buClr>
            </a:pPr>
            <a:r>
              <a:rPr lang="ru-RU" sz="2800" b="1" dirty="0">
                <a:solidFill>
                  <a:schemeClr val="accent3"/>
                </a:solidFill>
                <a:effectLst/>
              </a:rPr>
              <a:t>Масштабирование</a:t>
            </a:r>
            <a:r>
              <a:rPr lang="en-US" sz="2800" b="1" dirty="0"/>
              <a:t>;</a:t>
            </a:r>
            <a:endParaRPr lang="ru-RU" sz="2800" dirty="0">
              <a:effectLst/>
            </a:endParaRPr>
          </a:p>
          <a:p>
            <a:pPr>
              <a:buClr>
                <a:schemeClr val="bg1"/>
              </a:buClr>
            </a:pPr>
            <a:r>
              <a:rPr lang="ru-RU" sz="2800" b="1" dirty="0">
                <a:solidFill>
                  <a:schemeClr val="accent3"/>
                </a:solidFill>
                <a:effectLst/>
              </a:rPr>
              <a:t>Безопасность</a:t>
            </a:r>
            <a:r>
              <a:rPr lang="en-US" sz="2800" b="1" dirty="0"/>
              <a:t>;</a:t>
            </a:r>
            <a:endParaRPr lang="ru-RU" sz="2800" dirty="0">
              <a:effectLst/>
            </a:endParaRPr>
          </a:p>
          <a:p>
            <a:pPr>
              <a:buClr>
                <a:schemeClr val="bg1"/>
              </a:buClr>
            </a:pPr>
            <a:r>
              <a:rPr lang="ru-RU" sz="2800" b="1" dirty="0">
                <a:effectLst/>
              </a:rPr>
              <a:t>Библиотеки и </a:t>
            </a:r>
            <a:r>
              <a:rPr lang="ru-RU" sz="2800" b="1" dirty="0">
                <a:solidFill>
                  <a:schemeClr val="accent3"/>
                </a:solidFill>
                <a:effectLst/>
              </a:rPr>
              <a:t>расширения</a:t>
            </a:r>
            <a:r>
              <a:rPr lang="en-US" sz="2800" b="1" dirty="0">
                <a:effectLst/>
              </a:rPr>
              <a:t>; </a:t>
            </a:r>
            <a:endParaRPr lang="ru-RU" sz="2800" b="1" dirty="0"/>
          </a:p>
          <a:p>
            <a:pPr>
              <a:buClr>
                <a:schemeClr val="bg1"/>
              </a:buClr>
            </a:pPr>
            <a:r>
              <a:rPr lang="ru-RU" sz="2800" b="1" dirty="0">
                <a:effectLst/>
              </a:rPr>
              <a:t>Машинное обучение</a:t>
            </a:r>
            <a:r>
              <a:rPr lang="en-US" sz="2800" b="1" dirty="0">
                <a:effectLst/>
              </a:rPr>
              <a:t> </a:t>
            </a:r>
            <a:r>
              <a:rPr lang="ru-RU" sz="2800" b="1" dirty="0">
                <a:effectLst/>
              </a:rPr>
              <a:t>(</a:t>
            </a:r>
            <a:r>
              <a:rPr lang="en-US" sz="2800" b="1" dirty="0">
                <a:solidFill>
                  <a:schemeClr val="accent3"/>
                </a:solidFill>
                <a:effectLst/>
              </a:rPr>
              <a:t>ML</a:t>
            </a:r>
            <a:r>
              <a:rPr lang="ru-RU" sz="2800" b="1" dirty="0">
                <a:effectLst/>
              </a:rPr>
              <a:t>)</a:t>
            </a:r>
            <a:r>
              <a:rPr lang="en-US" sz="2800" b="1" dirty="0">
                <a:effectLst/>
              </a:rPr>
              <a:t>;</a:t>
            </a:r>
            <a:endParaRPr lang="ru-RU" sz="2800" b="1" dirty="0">
              <a:effectLst/>
            </a:endParaRPr>
          </a:p>
          <a:p>
            <a:pPr>
              <a:buClr>
                <a:schemeClr val="bg1"/>
              </a:buClr>
            </a:pPr>
            <a:r>
              <a:rPr lang="en-US" sz="2800" b="1" dirty="0">
                <a:solidFill>
                  <a:schemeClr val="accent3"/>
                </a:solidFill>
              </a:rPr>
              <a:t>API</a:t>
            </a:r>
            <a:r>
              <a:rPr lang="en-US" sz="2800" b="1" dirty="0"/>
              <a:t>.</a:t>
            </a:r>
            <a:endParaRPr lang="en-US" sz="2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24730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BC39D-39C3-2443-BEE8-BC94C785A08F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50800" dir="9300000" algn="ctr" rotWithShape="0">
              <a:srgbClr val="000000">
                <a:alpha val="43137"/>
              </a:srgbClr>
            </a:outerShdw>
          </a:effectLst>
        </p:spPr>
        <p:txBody>
          <a:bodyPr/>
          <a:lstStyle/>
          <a:p>
            <a:r>
              <a:rPr lang="en-US" cap="none" dirty="0">
                <a:solidFill>
                  <a:schemeClr val="bg1"/>
                </a:solidFill>
              </a:rPr>
              <a:t>&lt;p&gt;</a:t>
            </a:r>
            <a:r>
              <a:rPr lang="ru-RU" dirty="0"/>
              <a:t>каковы приложения </a:t>
            </a:r>
            <a:r>
              <a:rPr lang="en-US" dirty="0"/>
              <a:t>Django?</a:t>
            </a:r>
            <a:r>
              <a:rPr lang="en-US" cap="none" dirty="0">
                <a:solidFill>
                  <a:schemeClr val="bg1"/>
                </a:solidFill>
              </a:rPr>
              <a:t>&lt;/p&gt;</a:t>
            </a: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AF7345-48AF-6145-B5E4-67E715B9ECDF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50800" dir="9300000" algn="ctr" rotWithShape="0">
              <a:srgbClr val="000000">
                <a:alpha val="43000"/>
              </a:srgbClr>
            </a:outerShdw>
          </a:effectLst>
        </p:spPr>
        <p:txBody>
          <a:bodyPr>
            <a:normAutofit fontScale="77500" lnSpcReduction="20000"/>
          </a:bodyPr>
          <a:lstStyle/>
          <a:p>
            <a:pPr lvl="0">
              <a:buClr>
                <a:schemeClr val="bg1"/>
              </a:buClr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ru-RU" sz="2800" b="1" dirty="0">
                <a:solidFill>
                  <a:schemeClr val="accent3"/>
                </a:solidFill>
                <a:effectLst>
                  <a:outerShdw blurRad="50800" dist="50800" dir="5400000" sx="1000" sy="1000" algn="ctr" rotWithShape="0">
                    <a:srgbClr val="000000">
                      <a:alpha val="52000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Финансовые </a:t>
            </a:r>
            <a:r>
              <a:rPr lang="ru-RU" sz="2800" b="1" dirty="0">
                <a:effectLst>
                  <a:outerShdw blurRad="50800" dist="50800" dir="5400000" sx="1000" sy="1000" algn="ctr" rotWithShape="0">
                    <a:srgbClr val="000000">
                      <a:alpha val="52000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платформы</a:t>
            </a:r>
            <a:r>
              <a:rPr lang="ru-RU" sz="2800" b="1" dirty="0">
                <a:solidFill>
                  <a:schemeClr val="accent3"/>
                </a:solidFill>
                <a:effectLst>
                  <a:outerShdw blurRad="50800" dist="50800" dir="5400000" sx="1000" sy="1000" algn="ctr" rotWithShape="0">
                    <a:srgbClr val="000000">
                      <a:alpha val="52000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effectLst>
                  <a:outerShdw blurRad="50800" dist="50800" dir="5400000" sx="1000" sy="1000" algn="ctr" rotWithShape="0">
                    <a:srgbClr val="000000">
                      <a:alpha val="52000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с различными функциями, такими как анализ и расчет выходных данных на основе данных</a:t>
            </a:r>
            <a:r>
              <a:rPr lang="en-US" sz="2800" b="1" dirty="0">
                <a:effectLst>
                  <a:outerShdw blurRad="50800" dist="50800" dir="5400000" sx="1000" sy="1000" algn="ctr" rotWithShape="0">
                    <a:srgbClr val="000000">
                      <a:alpha val="52000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b="1" dirty="0">
              <a:effectLst>
                <a:outerShdw blurRad="50800" dist="50800" dir="5400000" sx="1000" sy="1000" algn="ctr" rotWithShape="0">
                  <a:srgbClr val="000000">
                    <a:alpha val="52000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Clr>
                <a:schemeClr val="bg1"/>
              </a:buClr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ru-RU" sz="2800" b="1" dirty="0">
                <a:effectLst>
                  <a:outerShdw blurRad="50800" dist="50800" dir="5400000" sx="1000" sy="1000" algn="ctr" rotWithShape="0">
                    <a:srgbClr val="000000">
                      <a:alpha val="52000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Сайты для </a:t>
            </a:r>
            <a:r>
              <a:rPr lang="ru-RU" sz="2800" b="1" dirty="0">
                <a:solidFill>
                  <a:schemeClr val="accent3"/>
                </a:solidFill>
                <a:effectLst>
                  <a:outerShdw blurRad="50800" dist="50800" dir="5400000" sx="1000" sy="1000" algn="ctr" rotWithShape="0">
                    <a:srgbClr val="000000">
                      <a:alpha val="52000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покупок</a:t>
            </a:r>
            <a:r>
              <a:rPr lang="en-US" sz="2800" b="1" dirty="0">
                <a:effectLst>
                  <a:outerShdw blurRad="50800" dist="50800" dir="5400000" sx="1000" sy="1000" algn="ctr" rotWithShape="0">
                    <a:srgbClr val="000000">
                      <a:alpha val="52000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b="1" dirty="0">
              <a:effectLst>
                <a:outerShdw blurRad="50800" dist="50800" dir="5400000" sx="1000" sy="1000" algn="ctr" rotWithShape="0">
                  <a:srgbClr val="000000">
                    <a:alpha val="52000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Clr>
                <a:schemeClr val="bg1"/>
              </a:buClr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ru-RU" sz="2800" b="1" dirty="0">
                <a:effectLst>
                  <a:outerShdw blurRad="50800" dist="50800" dir="5400000" sx="1000" sy="1000" algn="ctr" rotWithShape="0">
                    <a:srgbClr val="000000">
                      <a:alpha val="52000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Система оценки </a:t>
            </a:r>
            <a:r>
              <a:rPr lang="ru-RU" sz="2800" b="1" dirty="0">
                <a:solidFill>
                  <a:schemeClr val="accent3"/>
                </a:solidFill>
                <a:effectLst>
                  <a:outerShdw blurRad="50800" dist="50800" dir="5400000" sx="1000" sy="1000" algn="ctr" rotWithShape="0">
                    <a:srgbClr val="000000">
                      <a:alpha val="52000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недвижимости</a:t>
            </a:r>
            <a:r>
              <a:rPr lang="en-US" sz="2800" b="1" dirty="0">
                <a:effectLst>
                  <a:outerShdw blurRad="50800" dist="50800" dir="5400000" sx="1000" sy="1000" algn="ctr" rotWithShape="0">
                    <a:srgbClr val="000000">
                      <a:alpha val="52000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b="1" dirty="0">
              <a:effectLst>
                <a:outerShdw blurRad="50800" dist="50800" dir="5400000" sx="1000" sy="1000" algn="ctr" rotWithShape="0">
                  <a:srgbClr val="000000">
                    <a:alpha val="52000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Clr>
                <a:schemeClr val="bg1"/>
              </a:buClr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ru-RU" sz="2800" b="1" dirty="0">
                <a:effectLst>
                  <a:outerShdw blurRad="50800" dist="50800" dir="5400000" sx="1000" sy="1000" algn="ctr" rotWithShape="0">
                    <a:srgbClr val="000000">
                      <a:alpha val="52000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Система управления </a:t>
            </a:r>
            <a:r>
              <a:rPr lang="ru-RU" sz="2800" b="1" dirty="0">
                <a:solidFill>
                  <a:schemeClr val="accent3"/>
                </a:solidFill>
                <a:effectLst>
                  <a:outerShdw blurRad="50800" dist="50800" dir="5400000" sx="1000" sy="1000" algn="ctr" rotWithShape="0">
                    <a:srgbClr val="000000">
                      <a:alpha val="52000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документами</a:t>
            </a:r>
            <a:r>
              <a:rPr lang="en-US" sz="2800" b="1" dirty="0">
                <a:effectLst>
                  <a:outerShdw blurRad="50800" dist="50800" dir="5400000" sx="1000" sy="1000" algn="ctr" rotWithShape="0">
                    <a:srgbClr val="000000">
                      <a:alpha val="52000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b="1" dirty="0">
              <a:effectLst>
                <a:outerShdw blurRad="50800" dist="50800" dir="5400000" sx="1000" sy="1000" algn="ctr" rotWithShape="0">
                  <a:srgbClr val="000000">
                    <a:alpha val="52000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Clr>
                <a:schemeClr val="bg1"/>
              </a:buClr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ru-RU" sz="2800" b="1" dirty="0">
                <a:effectLst>
                  <a:outerShdw blurRad="50800" dist="50800" dir="5400000" sx="1000" sy="1000" algn="ctr" rotWithShape="0">
                    <a:srgbClr val="000000">
                      <a:alpha val="52000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Создание системы электронной </a:t>
            </a:r>
            <a:r>
              <a:rPr lang="ru-RU" sz="2800" b="1" dirty="0">
                <a:solidFill>
                  <a:schemeClr val="accent3"/>
                </a:solidFill>
                <a:effectLst>
                  <a:outerShdw blurRad="50800" dist="50800" dir="5400000" sx="1000" sy="1000" algn="ctr" rotWithShape="0">
                    <a:srgbClr val="000000">
                      <a:alpha val="52000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почты</a:t>
            </a:r>
            <a:r>
              <a:rPr lang="ru-RU" sz="2800" b="1" dirty="0">
                <a:effectLst>
                  <a:outerShdw blurRad="50800" dist="50800" dir="5400000" sx="1000" sy="1000" algn="ctr" rotWithShape="0">
                    <a:srgbClr val="000000">
                      <a:alpha val="52000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 для отправки </a:t>
            </a:r>
            <a:r>
              <a:rPr lang="ru-RU" sz="2800" b="1" dirty="0">
                <a:solidFill>
                  <a:schemeClr val="accent3"/>
                </a:solidFill>
                <a:effectLst>
                  <a:outerShdw blurRad="50800" dist="50800" dir="5400000" sx="1000" sy="1000" algn="ctr" rotWithShape="0">
                    <a:srgbClr val="000000">
                      <a:alpha val="52000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уведомлений</a:t>
            </a:r>
            <a:r>
              <a:rPr lang="en-US" sz="2800" b="1" dirty="0">
                <a:effectLst>
                  <a:outerShdw blurRad="50800" dist="50800" dir="5400000" sx="1000" sy="1000" algn="ctr" rotWithShape="0">
                    <a:srgbClr val="000000">
                      <a:alpha val="52000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b="1" dirty="0">
              <a:effectLst>
                <a:outerShdw blurRad="50800" dist="50800" dir="5400000" sx="1000" sy="1000" algn="ctr" rotWithShape="0">
                  <a:srgbClr val="000000">
                    <a:alpha val="52000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Clr>
                <a:schemeClr val="bg1"/>
              </a:buClr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ru-RU" sz="2800" b="1" dirty="0">
                <a:effectLst>
                  <a:outerShdw blurRad="50800" dist="50800" dir="5400000" sx="1000" sy="1000" algn="ctr" rotWithShape="0">
                    <a:srgbClr val="000000">
                      <a:alpha val="52000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Система проверки на основе </a:t>
            </a:r>
            <a:r>
              <a:rPr lang="ru-RU" sz="2800" b="1" dirty="0">
                <a:solidFill>
                  <a:schemeClr val="accent3"/>
                </a:solidFill>
                <a:effectLst>
                  <a:outerShdw blurRad="50800" dist="50800" dir="5400000" sx="1000" sy="1000" algn="ctr" rotWithShape="0">
                    <a:srgbClr val="000000">
                      <a:alpha val="52000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фотографий</a:t>
            </a:r>
            <a:r>
              <a:rPr lang="en-US" sz="2800" b="1" dirty="0">
                <a:effectLst>
                  <a:outerShdw blurRad="50800" dist="50800" dir="5400000" sx="1000" sy="1000" algn="ctr" rotWithShape="0">
                    <a:srgbClr val="000000">
                      <a:alpha val="52000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b="1" dirty="0">
              <a:effectLst>
                <a:outerShdw blurRad="50800" dist="50800" dir="5400000" sx="1000" sy="1000" algn="ctr" rotWithShape="0">
                  <a:srgbClr val="000000">
                    <a:alpha val="52000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Clr>
                <a:schemeClr val="bg1"/>
              </a:buClr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ru-RU" sz="2800" b="1" dirty="0">
                <a:effectLst>
                  <a:outerShdw blurRad="50800" dist="50800" dir="5400000" sx="1000" sy="1000" algn="ctr" rotWithShape="0">
                    <a:srgbClr val="000000">
                      <a:alpha val="52000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Платформы для управления </a:t>
            </a:r>
            <a:r>
              <a:rPr lang="ru-RU" sz="2800" b="1" dirty="0">
                <a:solidFill>
                  <a:schemeClr val="accent3"/>
                </a:solidFill>
                <a:effectLst>
                  <a:outerShdw blurRad="50800" dist="50800" dir="5400000" sx="1000" sy="1000" algn="ctr" rotWithShape="0">
                    <a:srgbClr val="000000">
                      <a:alpha val="52000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инвестиционными фондами</a:t>
            </a:r>
            <a:r>
              <a:rPr lang="en-US" sz="2800" b="1" dirty="0">
                <a:effectLst>
                  <a:outerShdw blurRad="50800" dist="50800" dir="5400000" sx="1000" sy="1000" algn="ctr" rotWithShape="0">
                    <a:srgbClr val="000000">
                      <a:alpha val="52000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b="1" dirty="0">
              <a:effectLst>
                <a:outerShdw blurRad="50800" dist="50800" dir="5400000" sx="1000" sy="1000" algn="ctr" rotWithShape="0">
                  <a:srgbClr val="000000">
                    <a:alpha val="52000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</a:pPr>
            <a:endParaRPr lang="ru-RU" sz="2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72638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B6C441-345A-C64E-A8FB-56DC5394B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  <a:effectLst>
            <a:outerShdw blurRad="50800" dist="50800" dir="9300000" algn="ctr" rotWithShape="0">
              <a:srgbClr val="000000">
                <a:alpha val="43137"/>
              </a:srgb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ru-RU" sz="6600" dirty="0">
                <a:solidFill>
                  <a:schemeClr val="accent3"/>
                </a:solidFill>
              </a:rPr>
              <a:t>Благодарю</a:t>
            </a:r>
            <a:r>
              <a:rPr lang="ru-RU" sz="6600" dirty="0"/>
              <a:t> </a:t>
            </a:r>
            <a:br>
              <a:rPr lang="ru-RU" sz="6600" dirty="0"/>
            </a:br>
            <a:r>
              <a:rPr lang="ru-RU" sz="6600" dirty="0"/>
              <a:t>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75599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F7393-9D38-AD4F-B863-DB57EAE00112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50800" dir="9300000" algn="ctr" rotWithShape="0">
              <a:srgbClr val="000000">
                <a:alpha val="43137"/>
              </a:srgb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cap="none" dirty="0">
                <a:solidFill>
                  <a:schemeClr val="bg1"/>
                </a:solidFill>
              </a:rPr>
              <a:t>header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/>
              <a:t>введение</a:t>
            </a:r>
            <a:r>
              <a:rPr lang="en-US" dirty="0">
                <a:solidFill>
                  <a:schemeClr val="bg1"/>
                </a:solidFill>
              </a:rPr>
              <a:t>&lt;/</a:t>
            </a:r>
            <a:r>
              <a:rPr lang="en-US" cap="none" dirty="0">
                <a:solidFill>
                  <a:schemeClr val="bg1"/>
                </a:solidFill>
              </a:rPr>
              <a:t> header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B91CE3-E2AC-A24A-BA29-6ED3B47E2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4200" b="1" dirty="0">
                <a:solidFill>
                  <a:schemeClr val="accent3"/>
                </a:solidFill>
                <a:effectLst>
                  <a:outerShdw blurRad="50800" dist="50800" dir="9300000" algn="ctr" rotWithShape="0">
                    <a:srgbClr val="000000">
                      <a:alpha val="43137"/>
                    </a:srgbClr>
                  </a:outerShdw>
                </a:effectLst>
                <a:ea typeface="Krungthep" panose="02000400000000000000" pitchFamily="2" charset="-34"/>
                <a:cs typeface="Krungthep" panose="02000400000000000000" pitchFamily="2" charset="-34"/>
              </a:rPr>
              <a:t>Веб-сервис</a:t>
            </a:r>
            <a:r>
              <a:rPr lang="ru-RU" sz="4200" dirty="0">
                <a:effectLst>
                  <a:outerShdw blurRad="50800" dist="50800" dir="9300000" algn="ctr" rotWithShape="0">
                    <a:srgbClr val="000000">
                      <a:alpha val="43137"/>
                    </a:srgbClr>
                  </a:outerShdw>
                </a:effectLst>
                <a:ea typeface="Krungthep" panose="02000400000000000000" pitchFamily="2" charset="-34"/>
                <a:cs typeface="Krungthep" panose="02000400000000000000" pitchFamily="2" charset="-34"/>
              </a:rPr>
              <a:t> или </a:t>
            </a:r>
            <a:r>
              <a:rPr lang="ru-RU" sz="4200" dirty="0">
                <a:solidFill>
                  <a:schemeClr val="accent3"/>
                </a:solidFill>
                <a:effectLst>
                  <a:outerShdw blurRad="50800" dist="50800" dir="9300000" algn="ctr" rotWithShape="0">
                    <a:srgbClr val="000000">
                      <a:alpha val="43137"/>
                    </a:srgbClr>
                  </a:outerShdw>
                </a:effectLst>
                <a:ea typeface="Krungthep" panose="02000400000000000000" pitchFamily="2" charset="-34"/>
                <a:cs typeface="Krungthep" panose="02000400000000000000" pitchFamily="2" charset="-34"/>
              </a:rPr>
              <a:t>веб-приложение</a:t>
            </a:r>
            <a:r>
              <a:rPr lang="ru-RU" sz="4200" dirty="0">
                <a:effectLst>
                  <a:outerShdw blurRad="50800" dist="50800" dir="9300000" algn="ctr" rotWithShape="0">
                    <a:srgbClr val="000000">
                      <a:alpha val="43137"/>
                    </a:srgbClr>
                  </a:outerShdw>
                </a:effectLst>
                <a:ea typeface="Krungthep" panose="02000400000000000000" pitchFamily="2" charset="-34"/>
                <a:cs typeface="Krungthep" panose="02000400000000000000" pitchFamily="2" charset="-34"/>
              </a:rPr>
              <a:t> — это программа, которая делает что-то полезное через ваш браузер. </a:t>
            </a:r>
          </a:p>
          <a:p>
            <a:pPr marL="0" indent="0">
              <a:buNone/>
            </a:pPr>
            <a:r>
              <a:rPr lang="ru-RU" sz="4200" b="1" dirty="0">
                <a:solidFill>
                  <a:schemeClr val="accent3"/>
                </a:solidFill>
                <a:effectLst>
                  <a:outerShdw blurRad="50800" dist="50800" dir="9300000" algn="ctr" rotWithShape="0">
                    <a:srgbClr val="000000">
                      <a:alpha val="43137"/>
                    </a:srgbClr>
                  </a:outerShdw>
                </a:effectLst>
                <a:ea typeface="Krungthep" panose="02000400000000000000" pitchFamily="2" charset="-34"/>
                <a:cs typeface="Krungthep" panose="02000400000000000000" pitchFamily="2" charset="-34"/>
              </a:rPr>
              <a:t>Фреймворк</a:t>
            </a:r>
            <a:r>
              <a:rPr lang="ru-RU" sz="4200" dirty="0">
                <a:effectLst>
                  <a:outerShdw blurRad="50800" dist="50800" dir="9300000" algn="ctr" rotWithShape="0">
                    <a:srgbClr val="000000">
                      <a:alpha val="43137"/>
                    </a:srgbClr>
                  </a:outerShdw>
                </a:effectLst>
                <a:ea typeface="Krungthep" panose="02000400000000000000" pitchFamily="2" charset="-34"/>
                <a:cs typeface="Krungthep" panose="02000400000000000000" pitchFamily="2" charset="-34"/>
              </a:rPr>
              <a:t> — это надстройка над языком программирования, которая упрощает разработку. </a:t>
            </a:r>
            <a:endParaRPr lang="ru-RU" dirty="0">
              <a:effectLst>
                <a:outerShdw blurRad="50800" dist="50800" dir="9300000" algn="ctr" rotWithShape="0">
                  <a:srgbClr val="000000">
                    <a:alpha val="43137"/>
                  </a:srgbClr>
                </a:outerShdw>
              </a:effectLst>
              <a:ea typeface="Krungthep" panose="02000400000000000000" pitchFamily="2" charset="-34"/>
              <a:cs typeface="Krungthep" panose="020004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4263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37C889-9350-3848-BAD7-39333BF3F458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50800" dir="9300000" algn="ctr" rotWithShape="0">
              <a:srgbClr val="000000">
                <a:alpha val="43137"/>
              </a:srgb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cap="none" dirty="0">
                <a:solidFill>
                  <a:schemeClr val="bg1"/>
                </a:solidFill>
              </a:rPr>
              <a:t>body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/>
              <a:t>Что же такое </a:t>
            </a:r>
            <a:r>
              <a:rPr lang="en-US" dirty="0"/>
              <a:t>Django?</a:t>
            </a:r>
            <a:r>
              <a:rPr lang="en-US" dirty="0">
                <a:solidFill>
                  <a:schemeClr val="bg1"/>
                </a:solidFill>
              </a:rPr>
              <a:t>&lt;/</a:t>
            </a:r>
            <a:r>
              <a:rPr lang="en-US" cap="none" dirty="0">
                <a:solidFill>
                  <a:schemeClr val="bg1"/>
                </a:solidFill>
              </a:rPr>
              <a:t>body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EB4661-FB91-084D-B458-BB6811A1C59B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50800" dir="9300000" algn="ctr" rotWithShape="0">
              <a:srgbClr val="000000">
                <a:alpha val="43137"/>
              </a:srgbClr>
            </a:outerShd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sz="3600" dirty="0">
                <a:solidFill>
                  <a:schemeClr val="accent3"/>
                </a:solidFill>
                <a:effectLst/>
              </a:rPr>
              <a:t>Django</a:t>
            </a:r>
            <a:r>
              <a:rPr lang="en" sz="3600" dirty="0">
                <a:effectLst/>
              </a:rPr>
              <a:t> — </a:t>
            </a:r>
            <a:r>
              <a:rPr lang="ru-RU" sz="3600" dirty="0">
                <a:effectLst/>
              </a:rPr>
              <a:t>свободный кроссплатформенный </a:t>
            </a:r>
            <a:r>
              <a:rPr lang="ru-RU" sz="3600" dirty="0" err="1">
                <a:effectLst/>
              </a:rPr>
              <a:t>фреймворк</a:t>
            </a:r>
            <a:r>
              <a:rPr lang="ru-RU" sz="3600" dirty="0">
                <a:effectLst/>
              </a:rPr>
              <a:t> для веб-приложений на языке </a:t>
            </a:r>
            <a:r>
              <a:rPr lang="en" sz="3600" dirty="0">
                <a:solidFill>
                  <a:schemeClr val="accent3"/>
                </a:solidFill>
                <a:effectLst/>
              </a:rPr>
              <a:t>Python</a:t>
            </a:r>
            <a:r>
              <a:rPr lang="en" sz="3600" dirty="0">
                <a:effectLst/>
              </a:rPr>
              <a:t>, </a:t>
            </a:r>
            <a:r>
              <a:rPr lang="ru-RU" sz="3600" dirty="0">
                <a:effectLst/>
              </a:rPr>
              <a:t>использующий шаблон проектирования </a:t>
            </a:r>
            <a:r>
              <a:rPr lang="en" sz="3600" dirty="0">
                <a:solidFill>
                  <a:schemeClr val="accent3"/>
                </a:solidFill>
                <a:effectLst/>
              </a:rPr>
              <a:t>MVC</a:t>
            </a:r>
            <a:r>
              <a:rPr lang="en" sz="3600" dirty="0">
                <a:effectLst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492560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D6F952-9EE4-3C41-9D81-8534BAE7273D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50800" dir="9300000" algn="ctr" rotWithShape="0">
              <a:srgbClr val="000000">
                <a:alpha val="43137"/>
              </a:srgb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cap="none" dirty="0">
                <a:solidFill>
                  <a:schemeClr val="bg1"/>
                </a:solidFill>
              </a:rPr>
              <a:t>p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/>
              <a:t>Актуальность</a:t>
            </a:r>
            <a:r>
              <a:rPr lang="en-US" dirty="0">
                <a:solidFill>
                  <a:schemeClr val="bg1"/>
                </a:solidFill>
              </a:rPr>
              <a:t>&lt;/</a:t>
            </a:r>
            <a:r>
              <a:rPr lang="en-US" cap="none" dirty="0">
                <a:solidFill>
                  <a:schemeClr val="bg1"/>
                </a:solidFill>
              </a:rPr>
              <a:t>p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74980F-C9FD-F643-A0FF-FB2D95926702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50800" dir="9300000" algn="ctr" rotWithShape="0">
              <a:srgbClr val="000000">
                <a:alpha val="43137"/>
              </a:srgbClr>
            </a:outerShdw>
          </a:effectLst>
        </p:spPr>
        <p:txBody>
          <a:bodyPr>
            <a:noAutofit/>
          </a:bodyPr>
          <a:lstStyle/>
          <a:p>
            <a:pPr marL="0" indent="0" algn="l">
              <a:buClr>
                <a:schemeClr val="bg1"/>
              </a:buClr>
              <a:buNone/>
            </a:pPr>
            <a:r>
              <a:rPr lang="ru-RU" sz="2800" b="0" i="0" dirty="0">
                <a:effectLst/>
              </a:rPr>
              <a:t>Сейчас на </a:t>
            </a:r>
            <a:r>
              <a:rPr lang="en" sz="2800" b="0" i="0" dirty="0">
                <a:solidFill>
                  <a:schemeClr val="accent3"/>
                </a:solidFill>
                <a:effectLst/>
              </a:rPr>
              <a:t>Django</a:t>
            </a:r>
            <a:r>
              <a:rPr lang="en" sz="2800" b="0" i="0" dirty="0">
                <a:effectLst/>
              </a:rPr>
              <a:t> </a:t>
            </a:r>
            <a:r>
              <a:rPr lang="ru-RU" sz="2800" b="0" i="0" dirty="0">
                <a:effectLst/>
              </a:rPr>
              <a:t>работает много популярных проектов: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2800" b="0" i="0" dirty="0">
                <a:effectLst/>
              </a:rPr>
              <a:t>YouTube</a:t>
            </a:r>
            <a:r>
              <a:rPr lang="en" sz="2800" dirty="0"/>
              <a:t> </a:t>
            </a:r>
            <a:r>
              <a:rPr lang="ru-RU" sz="2800" dirty="0"/>
              <a:t>и </a:t>
            </a:r>
            <a:r>
              <a:rPr lang="en" sz="2800" b="0" i="0" dirty="0">
                <a:effectLst/>
              </a:rPr>
              <a:t>Google (</a:t>
            </a:r>
            <a:r>
              <a:rPr lang="ru-RU" sz="2800" b="0" i="0" dirty="0">
                <a:effectLst/>
              </a:rPr>
              <a:t>для вывода результатов по шаблону);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2800" b="0" i="0" dirty="0">
                <a:effectLst/>
              </a:rPr>
              <a:t>Dropbox</a:t>
            </a:r>
            <a:r>
              <a:rPr lang="en-US" sz="2800" dirty="0"/>
              <a:t>, </a:t>
            </a:r>
            <a:r>
              <a:rPr lang="en" sz="2800" b="0" i="0" dirty="0">
                <a:effectLst/>
              </a:rPr>
              <a:t>Quora </a:t>
            </a:r>
            <a:r>
              <a:rPr lang="ru-RU" sz="2800" b="0" i="0" dirty="0">
                <a:effectLst/>
              </a:rPr>
              <a:t>и </a:t>
            </a:r>
            <a:r>
              <a:rPr lang="en" sz="2800" b="0" i="0" dirty="0">
                <a:effectLst/>
              </a:rPr>
              <a:t>Mozilla;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2800" b="0" i="0" dirty="0">
                <a:effectLst/>
              </a:rPr>
              <a:t>Spotify</a:t>
            </a:r>
            <a:r>
              <a:rPr lang="ru-RU" sz="2800" dirty="0"/>
              <a:t> и </a:t>
            </a:r>
            <a:r>
              <a:rPr lang="en" sz="2800" b="0" i="0" dirty="0">
                <a:effectLst/>
              </a:rPr>
              <a:t>Reddit.</a:t>
            </a:r>
          </a:p>
          <a:p>
            <a:pPr>
              <a:buClr>
                <a:schemeClr val="bg1"/>
              </a:buClr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04543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97A58-9BB2-A04A-A8AD-27DABE644A2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50800" dir="9300000" algn="ctr" rotWithShape="0">
              <a:srgbClr val="000000">
                <a:alpha val="43137"/>
              </a:srgb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cap="none" dirty="0">
                <a:solidFill>
                  <a:schemeClr val="bg1"/>
                </a:solidFill>
              </a:rPr>
              <a:t>p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/>
              <a:t>Архитектура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2EED4A-21D0-234F-A915-6218A74D0E8F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50800" dir="9300000" algn="ctr" rotWithShape="0">
              <a:srgbClr val="000000">
                <a:alpha val="43137"/>
              </a:srgbClr>
            </a:outerShd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effectLst/>
                <a:latin typeface="Helvetica Neue" panose="02000503000000020004" pitchFamily="2" charset="0"/>
              </a:rPr>
              <a:t>Архитектура </a:t>
            </a:r>
            <a:r>
              <a:rPr lang="en" sz="2800" dirty="0">
                <a:solidFill>
                  <a:schemeClr val="accent3"/>
                </a:solidFill>
                <a:effectLst/>
                <a:latin typeface="Helvetica Neue" panose="02000503000000020004" pitchFamily="2" charset="0"/>
              </a:rPr>
              <a:t>Django</a:t>
            </a:r>
            <a:r>
              <a:rPr lang="en" sz="2800" dirty="0">
                <a:effectLst/>
                <a:latin typeface="Helvetica Neue" panose="02000503000000020004" pitchFamily="2" charset="0"/>
              </a:rPr>
              <a:t> </a:t>
            </a:r>
            <a:r>
              <a:rPr lang="ru-RU" sz="2800" dirty="0">
                <a:effectLst/>
                <a:latin typeface="Helvetica Neue" panose="02000503000000020004" pitchFamily="2" charset="0"/>
              </a:rPr>
              <a:t>похожа на </a:t>
            </a:r>
            <a:r>
              <a:rPr lang="en" sz="2800" b="1" dirty="0">
                <a:solidFill>
                  <a:schemeClr val="accent3"/>
                </a:solidFill>
                <a:effectLst/>
                <a:latin typeface="Helvetica Neue" panose="02000503000000020004" pitchFamily="2" charset="0"/>
              </a:rPr>
              <a:t>MVC</a:t>
            </a:r>
            <a:r>
              <a:rPr lang="en" sz="2800" dirty="0">
                <a:effectLst/>
                <a:latin typeface="Helvetica Neue" panose="02000503000000020004" pitchFamily="2" charset="0"/>
              </a:rPr>
              <a:t>. </a:t>
            </a:r>
            <a:r>
              <a:rPr lang="ru-RU" sz="2800" dirty="0">
                <a:effectLst/>
                <a:latin typeface="Helvetica Neue" panose="02000503000000020004" pitchFamily="2" charset="0"/>
              </a:rPr>
              <a:t>Контроллер классической модели </a:t>
            </a:r>
            <a:r>
              <a:rPr lang="en" sz="2800" dirty="0">
                <a:effectLst/>
                <a:latin typeface="Helvetica Neue" panose="02000503000000020004" pitchFamily="2" charset="0"/>
              </a:rPr>
              <a:t>MVC </a:t>
            </a:r>
            <a:r>
              <a:rPr lang="ru-RU" sz="2800" dirty="0">
                <a:effectLst/>
                <a:latin typeface="Helvetica Neue" panose="02000503000000020004" pitchFamily="2" charset="0"/>
              </a:rPr>
              <a:t>примерно соответствует уровню, который в </a:t>
            </a:r>
            <a:r>
              <a:rPr lang="en" sz="2800" dirty="0">
                <a:solidFill>
                  <a:schemeClr val="accent3"/>
                </a:solidFill>
                <a:effectLst/>
                <a:latin typeface="Helvetica Neue" panose="02000503000000020004" pitchFamily="2" charset="0"/>
              </a:rPr>
              <a:t>Django</a:t>
            </a:r>
            <a:r>
              <a:rPr lang="en" sz="2800" dirty="0">
                <a:effectLst/>
                <a:latin typeface="Helvetica Neue" panose="02000503000000020004" pitchFamily="2" charset="0"/>
              </a:rPr>
              <a:t> </a:t>
            </a:r>
            <a:r>
              <a:rPr lang="ru-RU" sz="2800" dirty="0">
                <a:effectLst/>
                <a:latin typeface="Helvetica Neue" panose="02000503000000020004" pitchFamily="2" charset="0"/>
              </a:rPr>
              <a:t>называется Представление, а презентационная логика Представления реализуется в </a:t>
            </a:r>
            <a:r>
              <a:rPr lang="en" sz="2800" dirty="0">
                <a:solidFill>
                  <a:schemeClr val="accent3"/>
                </a:solidFill>
                <a:effectLst/>
                <a:latin typeface="Helvetica Neue" panose="02000503000000020004" pitchFamily="2" charset="0"/>
              </a:rPr>
              <a:t>Django</a:t>
            </a:r>
            <a:r>
              <a:rPr lang="en" sz="2800" dirty="0">
                <a:effectLst/>
                <a:latin typeface="Helvetica Neue" panose="02000503000000020004" pitchFamily="2" charset="0"/>
              </a:rPr>
              <a:t> </a:t>
            </a:r>
            <a:r>
              <a:rPr lang="ru-RU" sz="2800" dirty="0">
                <a:effectLst/>
                <a:latin typeface="Helvetica Neue" panose="02000503000000020004" pitchFamily="2" charset="0"/>
              </a:rPr>
              <a:t>уровнем Шаблонов. Из-за этого уровневую архитектуру </a:t>
            </a:r>
            <a:r>
              <a:rPr lang="en" sz="2800" dirty="0">
                <a:solidFill>
                  <a:schemeClr val="accent3"/>
                </a:solidFill>
                <a:effectLst/>
                <a:latin typeface="Helvetica Neue" panose="02000503000000020004" pitchFamily="2" charset="0"/>
              </a:rPr>
              <a:t>Django</a:t>
            </a:r>
            <a:r>
              <a:rPr lang="en" sz="2800" dirty="0">
                <a:effectLst/>
                <a:latin typeface="Helvetica Neue" panose="02000503000000020004" pitchFamily="2" charset="0"/>
              </a:rPr>
              <a:t> </a:t>
            </a:r>
            <a:r>
              <a:rPr lang="ru-RU" sz="2800" dirty="0">
                <a:effectLst/>
                <a:latin typeface="Helvetica Neue" panose="02000503000000020004" pitchFamily="2" charset="0"/>
              </a:rPr>
              <a:t>часто называют </a:t>
            </a:r>
            <a:r>
              <a:rPr lang="en" sz="2800" b="1" dirty="0">
                <a:solidFill>
                  <a:schemeClr val="accent3"/>
                </a:solidFill>
                <a:effectLst/>
                <a:latin typeface="Helvetica Neue" panose="02000503000000020004" pitchFamily="2" charset="0"/>
              </a:rPr>
              <a:t>MTV</a:t>
            </a:r>
            <a:r>
              <a:rPr lang="en" sz="2800" dirty="0">
                <a:effectLst/>
                <a:latin typeface="Helvetica Neue" panose="02000503000000020004" pitchFamily="2" charset="0"/>
              </a:rPr>
              <a:t>.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4720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82649-7DEF-4448-B02B-9A86D300EEF8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50800" dir="9300000" algn="ctr" rotWithShape="0">
              <a:srgbClr val="000000">
                <a:alpha val="43137"/>
              </a:srgbClr>
            </a:outerShdw>
          </a:effectLst>
        </p:spPr>
        <p:txBody>
          <a:bodyPr/>
          <a:lstStyle/>
          <a:p>
            <a:r>
              <a:rPr lang="ru-RU" dirty="0"/>
              <a:t>Архитектура</a:t>
            </a:r>
            <a:r>
              <a:rPr lang="en-US" dirty="0">
                <a:solidFill>
                  <a:schemeClr val="bg1"/>
                </a:solidFill>
              </a:rPr>
              <a:t>&lt;/</a:t>
            </a:r>
            <a:r>
              <a:rPr lang="en-US" cap="none" dirty="0">
                <a:solidFill>
                  <a:schemeClr val="bg1"/>
                </a:solidFill>
              </a:rPr>
              <a:t>p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0C4D93-5288-C64F-BE10-BA0FE18D9CCB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50800" dir="9300000" algn="ctr" rotWithShape="0">
              <a:srgbClr val="000000">
                <a:alpha val="43137"/>
              </a:srgbClr>
            </a:outerShd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chemeClr val="accent3"/>
                </a:solidFill>
                <a:effectLst/>
              </a:rPr>
              <a:t>Модель</a:t>
            </a:r>
            <a:r>
              <a:rPr lang="ru-RU" dirty="0">
                <a:effectLst/>
              </a:rPr>
              <a:t> отвечает за логику работы, методы, свойства объектов и то, как они взаимодействуют между собой.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accent3"/>
                </a:solidFill>
                <a:effectLst/>
              </a:rPr>
              <a:t>Представление</a:t>
            </a:r>
            <a:r>
              <a:rPr lang="ru-RU" dirty="0">
                <a:effectLst/>
              </a:rPr>
              <a:t> занимается тем, что подготавливает данные, которые должен увидеть пользователь, и отправляет их в нужные места.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accent3"/>
                </a:solidFill>
                <a:effectLst/>
              </a:rPr>
              <a:t>Шаблон</a:t>
            </a:r>
            <a:r>
              <a:rPr lang="ru-RU" dirty="0">
                <a:effectLst/>
              </a:rPr>
              <a:t> — это каркас </a:t>
            </a:r>
            <a:r>
              <a:rPr lang="en" dirty="0">
                <a:effectLst/>
              </a:rPr>
              <a:t>HTML-</a:t>
            </a:r>
            <a:r>
              <a:rPr lang="ru-RU" dirty="0">
                <a:effectLst/>
              </a:rPr>
              <a:t>страницы, который потом можно наполнить разным контентом. В шаблонах обычно прописывают типовые страницы, экраны и элементы, с которыми работает пользователь.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5624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D179C-022A-C64F-95BE-B93D07C1AFC4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50800" dir="9300000" algn="ctr" rotWithShape="0">
              <a:srgbClr val="000000">
                <a:alpha val="43137"/>
              </a:srgbClr>
            </a:outerShdw>
          </a:effectLst>
        </p:spPr>
        <p:txBody>
          <a:bodyPr/>
          <a:lstStyle/>
          <a:p>
            <a:r>
              <a:rPr lang="en-US" cap="none" dirty="0">
                <a:solidFill>
                  <a:schemeClr val="bg1"/>
                </a:solidFill>
              </a:rPr>
              <a:t>&lt;p&gt;</a:t>
            </a:r>
            <a:r>
              <a:rPr lang="ru-RU" dirty="0"/>
              <a:t>возможности</a:t>
            </a:r>
            <a:r>
              <a:rPr lang="en-US" cap="none" dirty="0">
                <a:solidFill>
                  <a:schemeClr val="bg1"/>
                </a:solidFill>
              </a:rPr>
              <a:t>&lt;/p&gt;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FE6BA0-4753-204C-BD16-8888105753A5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50800" dir="9300000" algn="ctr" rotWithShape="0">
              <a:srgbClr val="000000">
                <a:alpha val="43137"/>
              </a:srgbClr>
            </a:outerShdw>
          </a:effectLst>
        </p:spPr>
        <p:txBody>
          <a:bodyPr>
            <a:noAutofit/>
          </a:bodyPr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accent3"/>
                </a:solidFill>
                <a:effectLst/>
              </a:rPr>
              <a:t>ORM</a:t>
            </a:r>
            <a:r>
              <a:rPr lang="en-US" dirty="0">
                <a:effectLst/>
              </a:rPr>
              <a:t>, </a:t>
            </a:r>
            <a:r>
              <a:rPr lang="en-US" dirty="0">
                <a:solidFill>
                  <a:schemeClr val="accent3"/>
                </a:solidFill>
                <a:effectLst/>
              </a:rPr>
              <a:t>API</a:t>
            </a:r>
            <a:r>
              <a:rPr lang="en" dirty="0">
                <a:effectLst/>
              </a:rPr>
              <a:t> </a:t>
            </a:r>
            <a:r>
              <a:rPr lang="ru-RU" dirty="0">
                <a:effectLst/>
              </a:rPr>
              <a:t>доступа к БД</a:t>
            </a:r>
            <a:r>
              <a:rPr lang="ru-RU" dirty="0">
                <a:solidFill>
                  <a:srgbClr val="DCA10D"/>
                </a:solidFill>
                <a:effectLst/>
              </a:rPr>
              <a:t> </a:t>
            </a:r>
            <a:r>
              <a:rPr lang="ru-RU" dirty="0">
                <a:effectLst/>
              </a:rPr>
              <a:t>с поддержкой транзакций</a:t>
            </a:r>
            <a:r>
              <a:rPr lang="en-US" dirty="0">
                <a:effectLst/>
              </a:rPr>
              <a:t>;</a:t>
            </a:r>
            <a:endParaRPr lang="ru-RU" dirty="0">
              <a:effectLst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>
                <a:effectLst/>
              </a:rPr>
              <a:t>встроенный интерфейс администратора</a:t>
            </a:r>
            <a:r>
              <a:rPr lang="en-US" dirty="0">
                <a:effectLst/>
              </a:rPr>
              <a:t>;</a:t>
            </a:r>
            <a:endParaRPr lang="ru-RU" dirty="0">
              <a:effectLst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>
                <a:effectLst/>
              </a:rPr>
              <a:t>диспетчер </a:t>
            </a:r>
            <a:r>
              <a:rPr lang="en" dirty="0">
                <a:solidFill>
                  <a:schemeClr val="accent3"/>
                </a:solidFill>
                <a:effectLst/>
              </a:rPr>
              <a:t>URL</a:t>
            </a:r>
            <a:r>
              <a:rPr lang="en" dirty="0">
                <a:effectLst/>
              </a:rPr>
              <a:t> </a:t>
            </a:r>
            <a:r>
              <a:rPr lang="ru-RU" dirty="0">
                <a:effectLst/>
              </a:rPr>
              <a:t>на основе регулярных выражений</a:t>
            </a:r>
            <a:r>
              <a:rPr lang="en-US" dirty="0">
                <a:effectLst/>
              </a:rPr>
              <a:t>;</a:t>
            </a:r>
            <a:endParaRPr lang="ru-RU" dirty="0">
              <a:effectLst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>
                <a:effectLst/>
              </a:rPr>
              <a:t>расширяемая система шаблонов с тегами и наследованием</a:t>
            </a:r>
            <a:r>
              <a:rPr lang="en-US" dirty="0">
                <a:effectLst/>
              </a:rPr>
              <a:t>;</a:t>
            </a:r>
            <a:endParaRPr lang="ru-RU" dirty="0">
              <a:effectLst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>
                <a:effectLst/>
              </a:rPr>
              <a:t>система кеширования</a:t>
            </a:r>
            <a:r>
              <a:rPr lang="en-US" dirty="0">
                <a:effectLst/>
              </a:rPr>
              <a:t>;</a:t>
            </a:r>
            <a:endParaRPr lang="ru-RU" dirty="0">
              <a:effectLst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>
                <a:effectLst/>
              </a:rPr>
              <a:t>авторизация и аутентификация</a:t>
            </a:r>
            <a:r>
              <a:rPr lang="en-US" dirty="0">
                <a:effectLst/>
              </a:rPr>
              <a:t>;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>
                <a:effectLst/>
              </a:rPr>
              <a:t>библиотека для работы с формами</a:t>
            </a:r>
            <a:r>
              <a:rPr lang="en-US" dirty="0">
                <a:effectLst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205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B8E3F2-D721-FB43-9D26-FB67BA6B577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50800" dir="9300000" algn="ctr" rotWithShape="0">
              <a:srgbClr val="000000">
                <a:alpha val="43137"/>
              </a:srgbClr>
            </a:outerShdw>
          </a:effectLst>
        </p:spPr>
        <p:txBody>
          <a:bodyPr/>
          <a:lstStyle/>
          <a:p>
            <a:r>
              <a:rPr lang="en-US" cap="none" dirty="0">
                <a:solidFill>
                  <a:schemeClr val="bg1"/>
                </a:solidFill>
              </a:rPr>
              <a:t>&lt;p&gt;</a:t>
            </a:r>
            <a:r>
              <a:rPr lang="ru-RU" dirty="0"/>
              <a:t>Панель управления</a:t>
            </a:r>
            <a:r>
              <a:rPr lang="en-US" cap="none" dirty="0">
                <a:solidFill>
                  <a:schemeClr val="bg1"/>
                </a:solidFill>
              </a:rPr>
              <a:t>&lt;/p&gt;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FD83B4-340A-A24B-B846-5E9960B986FB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50800" dir="9300000" algn="ctr" rotWithShape="0">
              <a:srgbClr val="000000">
                <a:alpha val="43137"/>
              </a:srgbClr>
            </a:outerShdw>
          </a:effectLst>
        </p:spPr>
        <p:txBody>
          <a:bodyPr>
            <a:noAutofit/>
          </a:bodyPr>
          <a:lstStyle/>
          <a:p>
            <a:pPr marL="0" indent="0">
              <a:buClr>
                <a:schemeClr val="bg1"/>
              </a:buClr>
              <a:buNone/>
            </a:pPr>
            <a:r>
              <a:rPr lang="ru-RU" dirty="0">
                <a:effectLst/>
              </a:rPr>
              <a:t>В панели управления сайтом можно: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>
                <a:effectLst/>
              </a:rPr>
              <a:t>настраивать структуру сайта;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>
                <a:effectLst/>
              </a:rPr>
              <a:t>управлять пользователями;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>
                <a:effectLst/>
              </a:rPr>
              <a:t>работать с фильтрами и выгрузить все необходимые данные;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>
                <a:effectLst/>
              </a:rPr>
              <a:t>поправить код и сразу увидеть изменения на сайте;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>
                <a:effectLst/>
              </a:rPr>
              <a:t>работать с базой данных сайта;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>
                <a:effectLst/>
              </a:rPr>
              <a:t>смотреть статистику.</a:t>
            </a:r>
          </a:p>
          <a:p>
            <a:pPr marL="0" indent="0">
              <a:buClr>
                <a:schemeClr val="bg1"/>
              </a:buCl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757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2CAA84-D2C8-4A4F-84CB-A88F6D00C7EF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50800" dir="9300000" algn="ctr" rotWithShape="0">
              <a:srgbClr val="000000">
                <a:alpha val="43137"/>
              </a:srgbClr>
            </a:outerShdw>
          </a:effectLst>
        </p:spPr>
        <p:txBody>
          <a:bodyPr/>
          <a:lstStyle/>
          <a:p>
            <a:r>
              <a:rPr lang="en-US" cap="none" dirty="0">
                <a:solidFill>
                  <a:schemeClr val="bg1"/>
                </a:solidFill>
              </a:rPr>
              <a:t>&lt;p&gt;</a:t>
            </a:r>
            <a:r>
              <a:rPr lang="ru-RU" dirty="0"/>
              <a:t>РАЗРАБОТКА</a:t>
            </a:r>
            <a:r>
              <a:rPr lang="en-US" cap="none" dirty="0">
                <a:solidFill>
                  <a:schemeClr val="bg1"/>
                </a:solidFill>
              </a:rPr>
              <a:t>&lt;/p&gt;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312516-B892-ED43-916F-82CBD6E60FDD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50800" dir="9300000" algn="ctr" rotWithShape="0">
              <a:srgbClr val="000000">
                <a:alpha val="43137"/>
              </a:srgbClr>
            </a:outerShdw>
          </a:effectLst>
        </p:spPr>
        <p:txBody>
          <a:bodyPr>
            <a:normAutofit fontScale="62500" lnSpcReduction="20000"/>
          </a:bodyPr>
          <a:lstStyle/>
          <a:p>
            <a:pPr>
              <a:buClr>
                <a:schemeClr val="bg1"/>
              </a:buClr>
            </a:pPr>
            <a:r>
              <a:rPr lang="ru-RU" sz="2900" dirty="0">
                <a:effectLst/>
              </a:rPr>
              <a:t>Сайт на </a:t>
            </a:r>
            <a:r>
              <a:rPr lang="en" sz="2900" dirty="0">
                <a:solidFill>
                  <a:schemeClr val="accent3"/>
                </a:solidFill>
                <a:effectLst/>
              </a:rPr>
              <a:t>Django</a:t>
            </a:r>
            <a:r>
              <a:rPr lang="en" sz="2900" dirty="0">
                <a:effectLst/>
              </a:rPr>
              <a:t> </a:t>
            </a:r>
            <a:r>
              <a:rPr lang="ru-RU" sz="2900" dirty="0">
                <a:effectLst/>
              </a:rPr>
              <a:t>строится из одного или нескольких приложений, которые рекомендуется делать отчуждаемыми и подключаемыми. </a:t>
            </a:r>
          </a:p>
          <a:p>
            <a:pPr>
              <a:buClr>
                <a:schemeClr val="bg1"/>
              </a:buClr>
            </a:pPr>
            <a:r>
              <a:rPr lang="ru-RU" sz="2900" dirty="0">
                <a:effectLst/>
              </a:rPr>
              <a:t>Один из основных принципов </a:t>
            </a:r>
            <a:r>
              <a:rPr lang="ru-RU" sz="2900" dirty="0" err="1">
                <a:effectLst/>
              </a:rPr>
              <a:t>фреймворка</a:t>
            </a:r>
            <a:r>
              <a:rPr lang="ru-RU" sz="2900" dirty="0">
                <a:effectLst/>
              </a:rPr>
              <a:t> — </a:t>
            </a:r>
            <a:r>
              <a:rPr lang="en-US" sz="2900" dirty="0">
                <a:solidFill>
                  <a:schemeClr val="accent3"/>
                </a:solidFill>
                <a:effectLst/>
              </a:rPr>
              <a:t>DRY</a:t>
            </a:r>
            <a:r>
              <a:rPr lang="en-US" sz="2900" dirty="0">
                <a:effectLst/>
              </a:rPr>
              <a:t> </a:t>
            </a:r>
            <a:r>
              <a:rPr lang="en" sz="2900" dirty="0">
                <a:effectLst/>
              </a:rPr>
              <a:t>(</a:t>
            </a:r>
            <a:r>
              <a:rPr lang="en" sz="2900" i="1" dirty="0">
                <a:effectLst/>
              </a:rPr>
              <a:t>Don't repeat yourself</a:t>
            </a:r>
            <a:r>
              <a:rPr lang="en" sz="2900" dirty="0">
                <a:effectLst/>
              </a:rPr>
              <a:t>)</a:t>
            </a:r>
          </a:p>
          <a:p>
            <a:pPr>
              <a:buClr>
                <a:schemeClr val="bg1"/>
              </a:buClr>
            </a:pPr>
            <a:r>
              <a:rPr lang="ru-RU" sz="2900" dirty="0">
                <a:effectLst/>
              </a:rPr>
              <a:t>Также, в отличие от других </a:t>
            </a:r>
            <a:r>
              <a:rPr lang="ru-RU" sz="2900" dirty="0" err="1">
                <a:effectLst/>
              </a:rPr>
              <a:t>фреймворков</a:t>
            </a:r>
            <a:r>
              <a:rPr lang="ru-RU" sz="2900" dirty="0">
                <a:effectLst/>
              </a:rPr>
              <a:t>, обработчики</a:t>
            </a:r>
            <a:r>
              <a:rPr lang="en-US" sz="2900" dirty="0">
                <a:effectLst/>
              </a:rPr>
              <a:t> URL </a:t>
            </a:r>
            <a:r>
              <a:rPr lang="ru-RU" sz="2900" dirty="0">
                <a:effectLst/>
              </a:rPr>
              <a:t>в </a:t>
            </a:r>
            <a:r>
              <a:rPr lang="en" sz="2900" dirty="0">
                <a:effectLst/>
              </a:rPr>
              <a:t>Django </a:t>
            </a:r>
            <a:r>
              <a:rPr lang="ru-RU" sz="2900" dirty="0">
                <a:effectLst/>
              </a:rPr>
              <a:t>конфигурируются явно при помощи регулярных выражений.</a:t>
            </a:r>
          </a:p>
          <a:p>
            <a:pPr>
              <a:buClr>
                <a:schemeClr val="bg1"/>
              </a:buClr>
            </a:pPr>
            <a:r>
              <a:rPr lang="ru-RU" sz="2900" dirty="0">
                <a:effectLst/>
              </a:rPr>
              <a:t>Для работы с БД </a:t>
            </a:r>
            <a:r>
              <a:rPr lang="en" sz="2900" dirty="0">
                <a:solidFill>
                  <a:schemeClr val="accent3"/>
                </a:solidFill>
                <a:effectLst/>
              </a:rPr>
              <a:t>Django</a:t>
            </a:r>
            <a:r>
              <a:rPr lang="en" sz="2900" dirty="0">
                <a:effectLst/>
              </a:rPr>
              <a:t> </a:t>
            </a:r>
            <a:r>
              <a:rPr lang="ru-RU" sz="2900" dirty="0">
                <a:effectLst/>
              </a:rPr>
              <a:t>использует собственный </a:t>
            </a:r>
            <a:r>
              <a:rPr lang="en-US" sz="2900" dirty="0">
                <a:solidFill>
                  <a:schemeClr val="accent3"/>
                </a:solidFill>
                <a:effectLst/>
              </a:rPr>
              <a:t>ORM</a:t>
            </a:r>
            <a:r>
              <a:rPr lang="en" sz="2900" dirty="0">
                <a:effectLst/>
              </a:rPr>
              <a:t>, </a:t>
            </a:r>
            <a:r>
              <a:rPr lang="ru-RU" sz="2900" dirty="0">
                <a:effectLst/>
              </a:rPr>
              <a:t>в котором модель данных описывается классами </a:t>
            </a:r>
            <a:r>
              <a:rPr lang="en" sz="2900" dirty="0">
                <a:solidFill>
                  <a:schemeClr val="accent3"/>
                </a:solidFill>
                <a:effectLst/>
              </a:rPr>
              <a:t>Python</a:t>
            </a:r>
            <a:r>
              <a:rPr lang="en" sz="2900" dirty="0">
                <a:effectLst/>
              </a:rPr>
              <a:t>, </a:t>
            </a:r>
            <a:r>
              <a:rPr lang="ru-RU" sz="2900" dirty="0">
                <a:effectLst/>
              </a:rPr>
              <a:t>и по ней генерируется схема БД.</a:t>
            </a:r>
          </a:p>
          <a:p>
            <a:pPr>
              <a:buClr>
                <a:schemeClr val="bg1"/>
              </a:buClr>
            </a:pPr>
            <a:r>
              <a:rPr lang="ru-RU" sz="2900" dirty="0">
                <a:effectLst/>
              </a:rPr>
              <a:t>В настоящее время, помимо базы данных </a:t>
            </a:r>
            <a:r>
              <a:rPr lang="en-US" sz="2900" dirty="0">
                <a:effectLst/>
              </a:rPr>
              <a:t>PostgreSQ</a:t>
            </a:r>
            <a:r>
              <a:rPr lang="en-US" sz="2900" dirty="0"/>
              <a:t>L</a:t>
            </a:r>
            <a:r>
              <a:rPr lang="en" sz="2900" dirty="0">
                <a:effectLst/>
              </a:rPr>
              <a:t>, Django </a:t>
            </a:r>
            <a:r>
              <a:rPr lang="ru-RU" sz="2900" dirty="0">
                <a:effectLst/>
              </a:rPr>
              <a:t>может работать с другим</a:t>
            </a:r>
            <a:r>
              <a:rPr lang="ru-RU" sz="2900" dirty="0"/>
              <a:t>и СУБД</a:t>
            </a:r>
            <a:r>
              <a:rPr lang="ru-RU" sz="2900" dirty="0">
                <a:effectLst/>
              </a:rPr>
              <a:t>: </a:t>
            </a:r>
            <a:r>
              <a:rPr lang="en-US" sz="2900" dirty="0">
                <a:effectLst/>
              </a:rPr>
              <a:t>MySQL</a:t>
            </a:r>
            <a:r>
              <a:rPr lang="en" sz="2900" dirty="0">
                <a:effectLst/>
              </a:rPr>
              <a:t>, SQLite, Microsoft SQL Server, DB2, Firebird, SQL Anywhere </a:t>
            </a:r>
            <a:r>
              <a:rPr lang="ru-RU" sz="2900" dirty="0">
                <a:effectLst/>
              </a:rPr>
              <a:t>и</a:t>
            </a:r>
            <a:r>
              <a:rPr lang="en-US" sz="2900" dirty="0">
                <a:effectLst/>
              </a:rPr>
              <a:t> Oracle.</a:t>
            </a:r>
            <a:endParaRPr lang="en" sz="2900" dirty="0">
              <a:effectLst/>
            </a:endParaRPr>
          </a:p>
          <a:p>
            <a:pPr>
              <a:buClr>
                <a:schemeClr val="bg1"/>
              </a:buClr>
            </a:pPr>
            <a:r>
              <a:rPr lang="ru-RU" sz="2900" dirty="0">
                <a:effectLst/>
              </a:rPr>
              <a:t>В составе </a:t>
            </a:r>
            <a:r>
              <a:rPr lang="en" sz="2900" dirty="0">
                <a:solidFill>
                  <a:schemeClr val="accent3"/>
                </a:solidFill>
                <a:effectLst/>
              </a:rPr>
              <a:t>Django</a:t>
            </a:r>
            <a:r>
              <a:rPr lang="en" sz="2900" dirty="0">
                <a:effectLst/>
              </a:rPr>
              <a:t> </a:t>
            </a:r>
            <a:r>
              <a:rPr lang="ru-RU" sz="2900" dirty="0">
                <a:effectLst/>
              </a:rPr>
              <a:t>присутствует собственный веб-сервер для разработки. </a:t>
            </a:r>
          </a:p>
          <a:p>
            <a:pPr marL="0" indent="0">
              <a:buClr>
                <a:schemeClr val="bg1"/>
              </a:buCl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328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Зеленый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{34A24AE1-F44A-414D-AAF1-06565899951C}tf10001122</Template>
  <TotalTime>414</TotalTime>
  <Words>633</Words>
  <Application>Microsoft Macintosh PowerPoint</Application>
  <PresentationFormat>Широкоэкранный</PresentationFormat>
  <Paragraphs>65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Helvetica Neue</vt:lpstr>
      <vt:lpstr>Symbol</vt:lpstr>
      <vt:lpstr>Tw Cen MT</vt:lpstr>
      <vt:lpstr>Контур</vt:lpstr>
      <vt:lpstr>Что такое  Django Framework?</vt:lpstr>
      <vt:lpstr>&lt;header&gt;введение&lt;/ header &gt;</vt:lpstr>
      <vt:lpstr>&lt;body&gt;Что же такое Django?&lt;/body&gt;</vt:lpstr>
      <vt:lpstr>&lt;p&gt;Актуальность&lt;/p&gt; </vt:lpstr>
      <vt:lpstr>&lt;p&gt;Архитектура</vt:lpstr>
      <vt:lpstr>Архитектура&lt;/p&gt;</vt:lpstr>
      <vt:lpstr>&lt;p&gt;возможности&lt;/p&gt;</vt:lpstr>
      <vt:lpstr>&lt;p&gt;Панель управления&lt;/p&gt;</vt:lpstr>
      <vt:lpstr>&lt;p&gt;РАЗРАБОТКА&lt;/p&gt;</vt:lpstr>
      <vt:lpstr>&lt;p&gt;структура каталога проектов&lt;/p&gt;</vt:lpstr>
      <vt:lpstr>&lt;p&gt;Преимущества&lt;/p&gt; </vt:lpstr>
      <vt:lpstr>&lt;p&gt;каковы приложения Django?&lt;/p&gt; </vt:lpstr>
      <vt:lpstr>Благодарю 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Что такое  Django Framework?</dc:title>
  <dc:creator>Erik Khachatryan</dc:creator>
  <cp:lastModifiedBy>Erik Khachatryan</cp:lastModifiedBy>
  <cp:revision>55</cp:revision>
  <dcterms:created xsi:type="dcterms:W3CDTF">2022-12-04T23:54:29Z</dcterms:created>
  <dcterms:modified xsi:type="dcterms:W3CDTF">2022-12-21T03:48:17Z</dcterms:modified>
</cp:coreProperties>
</file>