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77"/>
      <p:regular r:id="rId14"/>
      <p:bold r:id="rId15"/>
      <p:italic r:id="rId16"/>
      <p:boldItalic r:id="rId17"/>
    </p:embeddedFont>
    <p:embeddedFont>
      <p:font typeface="Raleway" panose="020B0503030101060003" pitchFamily="34" charset="77"/>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51"/>
  </p:normalViewPr>
  <p:slideViewPr>
    <p:cSldViewPr snapToGrid="0">
      <p:cViewPr varScale="1">
        <p:scale>
          <a:sx n="140" d="100"/>
          <a:sy n="140" d="100"/>
        </p:scale>
        <p:origin x="672"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david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984165ed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984165ed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98acdea7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98acdea7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601bc33d3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601bc33d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David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601bc33d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601bc33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Nhung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601bc33d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601bc33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98acdea7a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98acdea7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98acdea7a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98acde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it is difficult to make comparisons between the accuracy of logistic regressions predicting individual class labels, and a KNN algorithm that can predict all four class labels at once, we decided to split our data into training and testing datasets, before recursively running logistic regression and feature selection on the player positions. During individual logistic regression, we found that goalkeeper had the highest predictive accuracy, attack and defence had relatively similar accuracy, and midfield had the lowest accuracy. </a:t>
            </a:r>
            <a:endParaRPr/>
          </a:p>
          <a:p>
            <a:pPr marL="0" lvl="0" indent="0" algn="l" rtl="0">
              <a:spcBef>
                <a:spcPts val="0"/>
              </a:spcBef>
              <a:spcAft>
                <a:spcPts val="0"/>
              </a:spcAft>
              <a:buNone/>
            </a:pPr>
            <a:r>
              <a:rPr lang="en"/>
              <a:t>The table gives us the number of players for each position. We can see that there are much less goalkeepers, while there are a lot of midfielders. Goalkeepers have more specific predicting features, so in our complete logistic model, it makes sense that we start with keeper. Then mid has the greatest number of players, and they share many of the same predicting features with the attack and defence positions, so mid is the least accurate.</a:t>
            </a:r>
            <a:endParaRPr/>
          </a:p>
          <a:p>
            <a:pPr marL="0" lvl="0" indent="0" algn="l" rtl="0">
              <a:spcBef>
                <a:spcPts val="0"/>
              </a:spcBef>
              <a:spcAft>
                <a:spcPts val="0"/>
              </a:spcAft>
              <a:buNone/>
            </a:pPr>
            <a:r>
              <a:rPr lang="en">
                <a:solidFill>
                  <a:schemeClr val="dk1"/>
                </a:solidFill>
              </a:rPr>
              <a:t>The order in which we iteratively performed logistic regression was keeper, defence, attack, and then mid. Our accuracy was found to be 89.04%.</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This was a portion of our prediction output using the features from the test dataset, which we place next to the actual player positions for comparison. Just from the first 32 rows, we can see that the incorrect predictions are all between mid and attack positions.</a:t>
            </a:r>
            <a:endParaRPr>
              <a:solidFill>
                <a:schemeClr val="dk1"/>
              </a:solidFill>
              <a:highlight>
                <a:srgbClr val="F9CB9C"/>
              </a:highlight>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98acdea7a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98acdea7a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Lydia-</a:t>
            </a:r>
            <a:endParaRPr/>
          </a:p>
          <a:p>
            <a:pPr marL="0" lvl="0" indent="0" algn="l" rtl="0">
              <a:spcBef>
                <a:spcPts val="0"/>
              </a:spcBef>
              <a:spcAft>
                <a:spcPts val="0"/>
              </a:spcAft>
              <a:buNone/>
            </a:pPr>
            <a:r>
              <a:rPr lang="en"/>
              <a:t>This is a Crosstable of our logistic regression results. Using this method, it’s easier to make comparisons to our KNN results. The greatest number of incorrect predictions are when we predicted mid and it is actually attack, or when we predicted defence, and it is actually mid. There’s also 96 times we predicted attack when it is actually mid. In all these cases, the errors all relate to the midfield position. So as expected, mid is the weakest predictor of logistic regression.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601bc33d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601bc33d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2"/>
              </a:buClr>
              <a:buSzPts val="1200"/>
              <a:buChar char="●"/>
            </a:pPr>
            <a:r>
              <a:rPr lang="en" sz="1200">
                <a:solidFill>
                  <a:schemeClr val="dk2"/>
                </a:solidFill>
              </a:rPr>
              <a:t>Best k : 5 with accuracy rate: 0.885</a:t>
            </a:r>
            <a:endParaRPr sz="1200">
              <a:solidFill>
                <a:schemeClr val="dk2"/>
              </a:solidFill>
            </a:endParaRPr>
          </a:p>
          <a:p>
            <a:pPr marL="457200" lvl="0" indent="-304800" algn="l" rtl="0">
              <a:lnSpc>
                <a:spcPct val="115000"/>
              </a:lnSpc>
              <a:spcBef>
                <a:spcPts val="0"/>
              </a:spcBef>
              <a:spcAft>
                <a:spcPts val="0"/>
              </a:spcAft>
              <a:buClr>
                <a:schemeClr val="dk2"/>
              </a:buClr>
              <a:buSzPts val="1200"/>
              <a:buChar char="●"/>
            </a:pPr>
            <a:r>
              <a:rPr lang="en" sz="1200">
                <a:solidFill>
                  <a:schemeClr val="dk2"/>
                </a:solidFill>
              </a:rPr>
              <a:t>Choose the five nearest neighbors</a:t>
            </a:r>
            <a:endParaRPr sz="1200">
              <a:solidFill>
                <a:schemeClr val="dk2"/>
              </a:solidFill>
            </a:endParaRPr>
          </a:p>
          <a:p>
            <a:pPr marL="457200" lvl="0" indent="-304800" algn="l" rtl="0">
              <a:lnSpc>
                <a:spcPct val="115000"/>
              </a:lnSpc>
              <a:spcBef>
                <a:spcPts val="0"/>
              </a:spcBef>
              <a:spcAft>
                <a:spcPts val="0"/>
              </a:spcAft>
              <a:buClr>
                <a:schemeClr val="dk2"/>
              </a:buClr>
              <a:buSzPts val="1200"/>
              <a:buChar char="●"/>
            </a:pPr>
            <a:r>
              <a:rPr lang="en" sz="1200">
                <a:solidFill>
                  <a:schemeClr val="dk2"/>
                </a:solidFill>
              </a:rPr>
              <a:t>Keep false negative as low as possible</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9671104e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9671104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We’ve decided to select the KNN with k=5 as the more reliable classification method over the slightly more accurate logistic regression model. KNN allows us to classify data points based on feature similarity for groups, which fits our data, where we hope to group based on player position. Also, as KNN is a learning algorithm, we find this to be more robust than a more rigid logistic regression model. To re-summarize our process, we began by using KNN for the individual player positions. Then we proceeded to individual logistic regression, a recursively applied logistic regression, then finally a complete KNN for predicting 4 class labels at once.</a:t>
            </a:r>
            <a:endParaRPr/>
          </a:p>
          <a:p>
            <a:pPr marL="0" lvl="0" indent="0" algn="l" rtl="0">
              <a:spcBef>
                <a:spcPts val="0"/>
              </a:spcBef>
              <a:spcAft>
                <a:spcPts val="0"/>
              </a:spcAft>
              <a:buNone/>
            </a:pPr>
            <a:endParaRPr/>
          </a:p>
          <a:p>
            <a:pPr marL="0" lvl="0" indent="0" algn="l" rtl="0">
              <a:spcBef>
                <a:spcPts val="0"/>
              </a:spcBef>
              <a:spcAft>
                <a:spcPts val="0"/>
              </a:spcAft>
              <a:buNone/>
            </a:pPr>
            <a:r>
              <a:rPr lang="en"/>
              <a:t>For comparison purposes, we turned to logistic regression modeling, but realized that predicting one class label against three others greatly skewed our data. In the case where we predicted goalkeeper or other, there were only approximately 2,000 out of 17,000 players for a goalkeeper position. Accordingly, the results of the logistic regression modeling we found are not dependable. To address this problem, we recursively ran logistic regression and feature selection. After splitting our data into a training and testing dataset, we performed feature selection and created a logistic model using the training dataset, before predicting goalkeeper or ‘other’ from the testing dataset. Then taking a subset of the observations found to be ‘other’, we use that as a new training dataset to perform feature selection and create another logistic model, before predicting defence or ‘other’ from the testing dataset. After one more iteration of feature selection and logistic regression modeling for attack or ‘mid’, we can compare the predicted results with the actual player positions of the testing set. The accuracy we received for this type of recursive logistic regression model is approximately 89%.</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thec03u5/fifa-18-demo-player-dataset"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19250" y="811775"/>
            <a:ext cx="8520600" cy="1003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rgbClr val="FFFFFF"/>
                </a:solidFill>
                <a:highlight>
                  <a:srgbClr val="274E13"/>
                </a:highlight>
              </a:rPr>
              <a:t> FIFA</a:t>
            </a:r>
            <a:r>
              <a:rPr lang="en">
                <a:solidFill>
                  <a:srgbClr val="FFFFFF"/>
                </a:solidFill>
                <a:highlight>
                  <a:srgbClr val="274E13"/>
                </a:highlight>
              </a:rPr>
              <a:t> Player Analysis </a:t>
            </a:r>
            <a:endParaRPr>
              <a:solidFill>
                <a:srgbClr val="FFFFFF"/>
              </a:solidFill>
              <a:highlight>
                <a:srgbClr val="274E13"/>
              </a:highlight>
            </a:endParaRPr>
          </a:p>
        </p:txBody>
      </p:sp>
      <p:sp>
        <p:nvSpPr>
          <p:cNvPr id="73" name="Google Shape;73;p13"/>
          <p:cNvSpPr txBox="1">
            <a:spLocks noGrp="1"/>
          </p:cNvSpPr>
          <p:nvPr>
            <p:ph type="subTitle" idx="1"/>
          </p:nvPr>
        </p:nvSpPr>
        <p:spPr>
          <a:xfrm>
            <a:off x="219250" y="2861475"/>
            <a:ext cx="8520600" cy="1594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a:solidFill>
                  <a:srgbClr val="000000"/>
                </a:solidFill>
              </a:rPr>
              <a:t>David Amankwah</a:t>
            </a:r>
            <a:endParaRPr sz="1800">
              <a:solidFill>
                <a:srgbClr val="000000"/>
              </a:solidFill>
            </a:endParaRPr>
          </a:p>
          <a:p>
            <a:pPr marL="0" lvl="0" indent="0" algn="r" rtl="0">
              <a:spcBef>
                <a:spcPts val="0"/>
              </a:spcBef>
              <a:spcAft>
                <a:spcPts val="0"/>
              </a:spcAft>
              <a:buNone/>
            </a:pPr>
            <a:r>
              <a:rPr lang="en" sz="1800">
                <a:solidFill>
                  <a:srgbClr val="000000"/>
                </a:solidFill>
              </a:rPr>
              <a:t>Lydia Jin</a:t>
            </a:r>
            <a:endParaRPr sz="1800">
              <a:solidFill>
                <a:srgbClr val="000000"/>
              </a:solidFill>
            </a:endParaRPr>
          </a:p>
          <a:p>
            <a:pPr marL="0" lvl="0" indent="0" algn="r" rtl="0">
              <a:spcBef>
                <a:spcPts val="0"/>
              </a:spcBef>
              <a:spcAft>
                <a:spcPts val="0"/>
              </a:spcAft>
              <a:buNone/>
            </a:pPr>
            <a:r>
              <a:rPr lang="en" sz="1800">
                <a:solidFill>
                  <a:srgbClr val="000000"/>
                </a:solidFill>
              </a:rPr>
              <a:t>Avijeet Kartikay</a:t>
            </a:r>
            <a:endParaRPr sz="1800">
              <a:solidFill>
                <a:srgbClr val="000000"/>
              </a:solidFill>
            </a:endParaRPr>
          </a:p>
          <a:p>
            <a:pPr marL="0" lvl="0" indent="0" algn="r" rtl="0">
              <a:spcBef>
                <a:spcPts val="0"/>
              </a:spcBef>
              <a:spcAft>
                <a:spcPts val="0"/>
              </a:spcAft>
              <a:buNone/>
            </a:pPr>
            <a:r>
              <a:rPr lang="en" sz="1800">
                <a:solidFill>
                  <a:srgbClr val="000000"/>
                </a:solidFill>
              </a:rPr>
              <a:t>Nhung Nguyen</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40" name="Google Shape;140;p22"/>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AutoNum type="arabicPeriod"/>
            </a:pPr>
            <a:r>
              <a:rPr lang="en" sz="1500">
                <a:solidFill>
                  <a:srgbClr val="000000"/>
                </a:solidFill>
              </a:rPr>
              <a:t>Lao, D. (2018, July 27). FIFA 18 - Predict Player’s Positions. Retrieved October 20, 2018 from https://www.kaggle.com/laowingkin/fifa-18-predict-player-s-positions</a:t>
            </a:r>
            <a:endParaRPr sz="1500">
              <a:solidFill>
                <a:srgbClr val="000000"/>
              </a:solidFill>
            </a:endParaRPr>
          </a:p>
          <a:p>
            <a:pPr marL="457200" lvl="0" indent="-323850" algn="l" rtl="0">
              <a:spcBef>
                <a:spcPts val="0"/>
              </a:spcBef>
              <a:spcAft>
                <a:spcPts val="0"/>
              </a:spcAft>
              <a:buClr>
                <a:srgbClr val="000000"/>
              </a:buClr>
              <a:buSzPts val="1500"/>
              <a:buAutoNum type="arabicPeriod"/>
            </a:pPr>
            <a:r>
              <a:rPr lang="en" sz="1500">
                <a:solidFill>
                  <a:srgbClr val="000000"/>
                </a:solidFill>
              </a:rPr>
              <a:t>Razali, N. , Mustapha, A., Ahmad Yatim, F. &amp; Ab Aziz, R. (2017, August). Predicting Player Position for Talent Identification in Association Football. IOP Conference Series: Materials Science and Engineering. 226. 012087. 10.1088/1757-899X/226/1/012087.</a:t>
            </a:r>
            <a:endParaRPr sz="1500">
              <a:solidFill>
                <a:srgbClr val="000000"/>
              </a:solidFill>
            </a:endParaRPr>
          </a:p>
          <a:p>
            <a:pPr marL="0" lvl="0" indent="0" algn="l" rtl="0">
              <a:spcBef>
                <a:spcPts val="1600"/>
              </a:spcBef>
              <a:spcAft>
                <a:spcPts val="0"/>
              </a:spcAft>
              <a:buClr>
                <a:schemeClr val="dk1"/>
              </a:buClr>
              <a:buSzPts val="1100"/>
              <a:buFont typeface="Arial"/>
              <a:buNone/>
            </a:pPr>
            <a:r>
              <a:rPr lang="en" sz="1500">
                <a:solidFill>
                  <a:srgbClr val="000000"/>
                </a:solidFill>
              </a:rPr>
              <a:t>Data set: </a:t>
            </a:r>
            <a:r>
              <a:rPr lang="en" sz="1500" u="sng">
                <a:solidFill>
                  <a:srgbClr val="1C3678"/>
                </a:solidFill>
                <a:hlinkClick r:id="rId3"/>
              </a:rPr>
              <a:t>https://www.kaggle.com/thec03u5/fifa-18-demo-player-dataset</a:t>
            </a:r>
            <a:endParaRPr sz="1500">
              <a:solidFill>
                <a:srgbClr val="000000"/>
              </a:solidFill>
            </a:endParaRPr>
          </a:p>
          <a:p>
            <a:pPr marL="0" lvl="0" indent="0" algn="l" rtl="0">
              <a:spcBef>
                <a:spcPts val="160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853950" y="1304850"/>
            <a:ext cx="74361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000000"/>
                </a:solidFill>
              </a:rPr>
              <a:t>Thank You</a:t>
            </a:r>
            <a:endParaRPr sz="3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1631200" y="445025"/>
            <a:ext cx="3823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79" name="Google Shape;79;p14"/>
          <p:cNvSpPr txBox="1">
            <a:spLocks noGrp="1"/>
          </p:cNvSpPr>
          <p:nvPr>
            <p:ph type="body" idx="1"/>
          </p:nvPr>
        </p:nvSpPr>
        <p:spPr>
          <a:xfrm>
            <a:off x="2454100" y="1693400"/>
            <a:ext cx="3000300" cy="1125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rPr>
              <a:t>Predict position based on individual players’ attributes</a:t>
            </a:r>
            <a:endParaRPr>
              <a:solidFill>
                <a:srgbClr val="000000"/>
              </a:solidFill>
            </a:endParaRPr>
          </a:p>
        </p:txBody>
      </p:sp>
      <p:sp>
        <p:nvSpPr>
          <p:cNvPr id="80" name="Google Shape;80;p14"/>
          <p:cNvSpPr txBox="1">
            <a:spLocks noGrp="1"/>
          </p:cNvSpPr>
          <p:nvPr>
            <p:ph type="body" idx="2"/>
          </p:nvPr>
        </p:nvSpPr>
        <p:spPr>
          <a:xfrm>
            <a:off x="5454400" y="1579575"/>
            <a:ext cx="3487800" cy="15141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300">
                <a:solidFill>
                  <a:srgbClr val="000000"/>
                </a:solidFill>
                <a:latin typeface="Lato"/>
                <a:ea typeface="Lato"/>
                <a:cs typeface="Lato"/>
                <a:sym typeface="Lato"/>
              </a:rPr>
              <a:t>Data Set: Kaggle Dataset on the attributes of </a:t>
            </a:r>
            <a:endParaRPr sz="1300">
              <a:solidFill>
                <a:srgbClr val="000000"/>
              </a:solidFill>
              <a:latin typeface="Lato"/>
              <a:ea typeface="Lato"/>
              <a:cs typeface="Lato"/>
              <a:sym typeface="Lato"/>
            </a:endParaRPr>
          </a:p>
          <a:p>
            <a:pPr marL="0" lvl="0" indent="0" algn="ctr" rtl="0">
              <a:lnSpc>
                <a:spcPct val="100000"/>
              </a:lnSpc>
              <a:spcBef>
                <a:spcPts val="0"/>
              </a:spcBef>
              <a:spcAft>
                <a:spcPts val="0"/>
              </a:spcAft>
              <a:buNone/>
            </a:pPr>
            <a:r>
              <a:rPr lang="en" sz="1300">
                <a:solidFill>
                  <a:srgbClr val="000000"/>
                </a:solidFill>
                <a:latin typeface="Lato"/>
                <a:ea typeface="Lato"/>
                <a:cs typeface="Lato"/>
                <a:sym typeface="Lato"/>
              </a:rPr>
              <a:t>FIFA soccer players. </a:t>
            </a:r>
            <a:endParaRPr sz="1300">
              <a:solidFill>
                <a:srgbClr val="000000"/>
              </a:solidFill>
              <a:latin typeface="Lato"/>
              <a:ea typeface="Lato"/>
              <a:cs typeface="Lato"/>
              <a:sym typeface="Lato"/>
            </a:endParaRPr>
          </a:p>
          <a:p>
            <a:pPr marL="914400" lvl="0" indent="0" algn="l" rtl="0">
              <a:spcBef>
                <a:spcPts val="0"/>
              </a:spcBef>
              <a:spcAft>
                <a:spcPts val="0"/>
              </a:spcAft>
              <a:buNone/>
            </a:pPr>
            <a:endParaRPr sz="1300">
              <a:solidFill>
                <a:srgbClr val="000000"/>
              </a:solidFill>
              <a:latin typeface="Lato"/>
              <a:ea typeface="Lato"/>
              <a:cs typeface="Lato"/>
              <a:sym typeface="Lato"/>
            </a:endParaRPr>
          </a:p>
          <a:p>
            <a:pPr marL="914400" lvl="0" indent="0" algn="l" rtl="0">
              <a:spcBef>
                <a:spcPts val="1600"/>
              </a:spcBef>
              <a:spcAft>
                <a:spcPts val="0"/>
              </a:spcAft>
              <a:buNone/>
            </a:pPr>
            <a:r>
              <a:rPr lang="en" sz="1300">
                <a:solidFill>
                  <a:srgbClr val="000000"/>
                </a:solidFill>
                <a:latin typeface="Lato"/>
                <a:ea typeface="Lato"/>
                <a:cs typeface="Lato"/>
                <a:sym typeface="Lato"/>
              </a:rPr>
              <a:t>17981 observations with 45 variables</a:t>
            </a:r>
            <a:endParaRPr sz="1300">
              <a:solidFill>
                <a:srgbClr val="000000"/>
              </a:solidFill>
              <a:latin typeface="Lato"/>
              <a:ea typeface="Lato"/>
              <a:cs typeface="Lato"/>
              <a:sym typeface="Lato"/>
            </a:endParaRPr>
          </a:p>
          <a:p>
            <a:pPr marL="457200" lvl="0" indent="0" algn="l" rtl="0">
              <a:spcBef>
                <a:spcPts val="1600"/>
              </a:spcBef>
              <a:spcAft>
                <a:spcPts val="1600"/>
              </a:spcAft>
              <a:buNone/>
            </a:pPr>
            <a:endParaRPr>
              <a:solidFill>
                <a:srgbClr val="000000"/>
              </a:solidFill>
            </a:endParaRPr>
          </a:p>
        </p:txBody>
      </p:sp>
      <p:sp>
        <p:nvSpPr>
          <p:cNvPr id="81" name="Google Shape;81;p14"/>
          <p:cNvSpPr txBox="1">
            <a:spLocks noGrp="1"/>
          </p:cNvSpPr>
          <p:nvPr>
            <p:ph type="title"/>
          </p:nvPr>
        </p:nvSpPr>
        <p:spPr>
          <a:xfrm>
            <a:off x="5672975" y="445025"/>
            <a:ext cx="3269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Background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2400300" y="445025"/>
            <a:ext cx="325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Literature Review</a:t>
            </a:r>
            <a:endParaRPr/>
          </a:p>
          <a:p>
            <a:pPr marL="0" lvl="0" indent="0" algn="l" rtl="0">
              <a:spcBef>
                <a:spcPts val="0"/>
              </a:spcBef>
              <a:spcAft>
                <a:spcPts val="0"/>
              </a:spcAft>
              <a:buNone/>
            </a:pPr>
            <a:endParaRPr/>
          </a:p>
        </p:txBody>
      </p:sp>
      <p:sp>
        <p:nvSpPr>
          <p:cNvPr id="87" name="Google Shape;87;p1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a:solidFill>
                  <a:srgbClr val="000000"/>
                </a:solidFill>
              </a:rPr>
              <a:t>Lao used logistic regression, PCA, and a neural network machine learning algorithms (Lao, 2018)</a:t>
            </a:r>
            <a:endParaRPr>
              <a:solidFill>
                <a:srgbClr val="000000"/>
              </a:solidFill>
            </a:endParaRPr>
          </a:p>
          <a:p>
            <a:pPr marL="0" lvl="0" indent="0" algn="l" rtl="0">
              <a:spcBef>
                <a:spcPts val="1600"/>
              </a:spcBef>
              <a:spcAft>
                <a:spcPts val="0"/>
              </a:spcAft>
              <a:buNone/>
            </a:pPr>
            <a:endParaRPr>
              <a:solidFill>
                <a:srgbClr val="000000"/>
              </a:solidFill>
            </a:endParaRPr>
          </a:p>
          <a:p>
            <a:pPr marL="457200" lvl="0" indent="-317500" algn="l" rtl="0">
              <a:spcBef>
                <a:spcPts val="1600"/>
              </a:spcBef>
              <a:spcAft>
                <a:spcPts val="0"/>
              </a:spcAft>
              <a:buClr>
                <a:srgbClr val="000000"/>
              </a:buClr>
              <a:buSzPts val="1400"/>
              <a:buChar char="●"/>
            </a:pPr>
            <a:r>
              <a:rPr lang="en">
                <a:solidFill>
                  <a:srgbClr val="000000"/>
                </a:solidFill>
              </a:rPr>
              <a:t>A different research used Bayesian Networks, Decision Trees, and K-Nearest Neighbor to evaluate which position each individual fits in</a:t>
            </a:r>
            <a:endParaRPr>
              <a:solidFill>
                <a:srgbClr val="000000"/>
              </a:solidFill>
            </a:endParaRPr>
          </a:p>
        </p:txBody>
      </p:sp>
      <p:sp>
        <p:nvSpPr>
          <p:cNvPr id="88" name="Google Shape;88;p1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a:solidFill>
                  <a:srgbClr val="000000"/>
                </a:solidFill>
              </a:rPr>
              <a:t>K-NN approach</a:t>
            </a:r>
            <a:endParaRPr>
              <a:solidFill>
                <a:srgbClr val="000000"/>
              </a:solidFill>
            </a:endParaRPr>
          </a:p>
          <a:p>
            <a:pPr marL="457200" lvl="0" indent="-317500" algn="l" rtl="0">
              <a:spcBef>
                <a:spcPts val="0"/>
              </a:spcBef>
              <a:spcAft>
                <a:spcPts val="0"/>
              </a:spcAft>
              <a:buClr>
                <a:srgbClr val="000000"/>
              </a:buClr>
              <a:buSzPts val="1400"/>
              <a:buChar char="●"/>
            </a:pPr>
            <a:r>
              <a:rPr lang="en">
                <a:solidFill>
                  <a:srgbClr val="000000"/>
                </a:solidFill>
              </a:rPr>
              <a:t>Logistic regression model </a:t>
            </a:r>
            <a:endParaRPr>
              <a:solidFill>
                <a:srgbClr val="000000"/>
              </a:solidFill>
            </a:endParaRPr>
          </a:p>
        </p:txBody>
      </p:sp>
      <p:sp>
        <p:nvSpPr>
          <p:cNvPr id="89" name="Google Shape;89;p15"/>
          <p:cNvSpPr txBox="1">
            <a:spLocks noGrp="1"/>
          </p:cNvSpPr>
          <p:nvPr>
            <p:ph type="title"/>
          </p:nvPr>
        </p:nvSpPr>
        <p:spPr>
          <a:xfrm>
            <a:off x="5691900" y="445025"/>
            <a:ext cx="325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Methodology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2026475" y="462225"/>
            <a:ext cx="3179400" cy="47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KNN - Defense</a:t>
            </a:r>
            <a:endParaRPr sz="2000"/>
          </a:p>
        </p:txBody>
      </p:sp>
      <p:pic>
        <p:nvPicPr>
          <p:cNvPr id="95" name="Google Shape;95;p16"/>
          <p:cNvPicPr preferRelativeResize="0"/>
          <p:nvPr/>
        </p:nvPicPr>
        <p:blipFill rotWithShape="1">
          <a:blip r:embed="rId3">
            <a:alphaModFix/>
          </a:blip>
          <a:srcRect t="1460" b="-1459"/>
          <a:stretch/>
        </p:blipFill>
        <p:spPr>
          <a:xfrm>
            <a:off x="2026400" y="1017725"/>
            <a:ext cx="3179550" cy="3438450"/>
          </a:xfrm>
          <a:prstGeom prst="rect">
            <a:avLst/>
          </a:prstGeom>
          <a:noFill/>
          <a:ln>
            <a:noFill/>
          </a:ln>
        </p:spPr>
      </p:pic>
      <p:sp>
        <p:nvSpPr>
          <p:cNvPr id="96" name="Google Shape;96;p16"/>
          <p:cNvSpPr txBox="1">
            <a:spLocks noGrp="1"/>
          </p:cNvSpPr>
          <p:nvPr>
            <p:ph type="title"/>
          </p:nvPr>
        </p:nvSpPr>
        <p:spPr>
          <a:xfrm>
            <a:off x="5206025" y="462250"/>
            <a:ext cx="3463500" cy="47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KNN - Midfield</a:t>
            </a:r>
            <a:endParaRPr sz="2000"/>
          </a:p>
        </p:txBody>
      </p:sp>
      <p:pic>
        <p:nvPicPr>
          <p:cNvPr id="97" name="Google Shape;97;p16"/>
          <p:cNvPicPr preferRelativeResize="0"/>
          <p:nvPr/>
        </p:nvPicPr>
        <p:blipFill>
          <a:blip r:embed="rId4">
            <a:alphaModFix/>
          </a:blip>
          <a:stretch>
            <a:fillRect/>
          </a:stretch>
        </p:blipFill>
        <p:spPr>
          <a:xfrm>
            <a:off x="5205965" y="1017725"/>
            <a:ext cx="3463610" cy="3438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Logistic Regression - Goalkeeper &amp; Attack</a:t>
            </a:r>
            <a:endParaRPr sz="2000"/>
          </a:p>
        </p:txBody>
      </p:sp>
      <p:sp>
        <p:nvSpPr>
          <p:cNvPr id="103" name="Google Shape;103;p17"/>
          <p:cNvSpPr txBox="1">
            <a:spLocks noGrp="1"/>
          </p:cNvSpPr>
          <p:nvPr>
            <p:ph type="body" idx="1"/>
          </p:nvPr>
        </p:nvSpPr>
        <p:spPr>
          <a:xfrm>
            <a:off x="2410050" y="1345675"/>
            <a:ext cx="6321600" cy="3252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Attack:</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Subsetting the data </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Feature Selection using Overall</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Accuracy = 68.16%</a:t>
            </a:r>
            <a:endParaRPr>
              <a:solidFill>
                <a:srgbClr val="000000"/>
              </a:solidFill>
            </a:endParaRPr>
          </a:p>
          <a:p>
            <a:pPr marL="914400" lvl="0" indent="0" algn="l" rtl="0">
              <a:spcBef>
                <a:spcPts val="1600"/>
              </a:spcBef>
              <a:spcAft>
                <a:spcPts val="0"/>
              </a:spcAft>
              <a:buNone/>
            </a:pPr>
            <a:endParaRPr>
              <a:solidFill>
                <a:srgbClr val="000000"/>
              </a:solidFill>
            </a:endParaRPr>
          </a:p>
          <a:p>
            <a:pPr marL="457200" lvl="0" indent="-342900" algn="l" rtl="0">
              <a:spcBef>
                <a:spcPts val="1600"/>
              </a:spcBef>
              <a:spcAft>
                <a:spcPts val="0"/>
              </a:spcAft>
              <a:buClr>
                <a:srgbClr val="000000"/>
              </a:buClr>
              <a:buSzPts val="1800"/>
              <a:buChar char="●"/>
            </a:pPr>
            <a:r>
              <a:rPr lang="en">
                <a:solidFill>
                  <a:srgbClr val="000000"/>
                </a:solidFill>
              </a:rPr>
              <a:t>Goalkeeper:</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Subsetting the data </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Feature Selection using Overall</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Accuracy = 96.38%</a:t>
            </a:r>
            <a:endParaRPr>
              <a:solidFill>
                <a:srgbClr val="000000"/>
              </a:solidFill>
            </a:endParaRPr>
          </a:p>
          <a:p>
            <a:pPr marL="914400" lvl="0" indent="0" algn="l" rtl="0">
              <a:spcBef>
                <a:spcPts val="1600"/>
              </a:spcBef>
              <a:spcAft>
                <a:spcPts val="1600"/>
              </a:spcAft>
              <a:buNone/>
            </a:pPr>
            <a:endParaRPr>
              <a:solidFill>
                <a:srgbClr val="000000"/>
              </a:solidFill>
            </a:endParaRPr>
          </a:p>
        </p:txBody>
      </p:sp>
      <p:pic>
        <p:nvPicPr>
          <p:cNvPr id="104" name="Google Shape;104;p17"/>
          <p:cNvPicPr preferRelativeResize="0"/>
          <p:nvPr/>
        </p:nvPicPr>
        <p:blipFill>
          <a:blip r:embed="rId3">
            <a:alphaModFix/>
          </a:blip>
          <a:stretch>
            <a:fillRect/>
          </a:stretch>
        </p:blipFill>
        <p:spPr>
          <a:xfrm>
            <a:off x="5983950" y="1211350"/>
            <a:ext cx="2848349" cy="3068599"/>
          </a:xfrm>
          <a:prstGeom prst="rect">
            <a:avLst/>
          </a:prstGeom>
          <a:noFill/>
          <a:ln>
            <a:noFill/>
          </a:ln>
        </p:spPr>
      </p:pic>
      <p:sp>
        <p:nvSpPr>
          <p:cNvPr id="105" name="Google Shape;105;p17"/>
          <p:cNvSpPr txBox="1"/>
          <p:nvPr/>
        </p:nvSpPr>
        <p:spPr>
          <a:xfrm>
            <a:off x="6118125" y="4434425"/>
            <a:ext cx="2580000" cy="31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Attack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Using Logistic Regression - ONE VS. ALL</a:t>
            </a:r>
            <a:endParaRPr sz="2000"/>
          </a:p>
        </p:txBody>
      </p:sp>
      <p:pic>
        <p:nvPicPr>
          <p:cNvPr id="111" name="Google Shape;111;p18"/>
          <p:cNvPicPr preferRelativeResize="0"/>
          <p:nvPr/>
        </p:nvPicPr>
        <p:blipFill>
          <a:blip r:embed="rId3">
            <a:alphaModFix/>
          </a:blip>
          <a:stretch>
            <a:fillRect/>
          </a:stretch>
        </p:blipFill>
        <p:spPr>
          <a:xfrm>
            <a:off x="2210975" y="1365750"/>
            <a:ext cx="2304734" cy="2317550"/>
          </a:xfrm>
          <a:prstGeom prst="rect">
            <a:avLst/>
          </a:prstGeom>
          <a:noFill/>
          <a:ln>
            <a:noFill/>
          </a:ln>
        </p:spPr>
      </p:pic>
      <p:pic>
        <p:nvPicPr>
          <p:cNvPr id="112" name="Google Shape;112;p18"/>
          <p:cNvPicPr preferRelativeResize="0"/>
          <p:nvPr/>
        </p:nvPicPr>
        <p:blipFill>
          <a:blip r:embed="rId4">
            <a:alphaModFix/>
          </a:blip>
          <a:stretch>
            <a:fillRect/>
          </a:stretch>
        </p:blipFill>
        <p:spPr>
          <a:xfrm>
            <a:off x="2210975" y="4040050"/>
            <a:ext cx="2304725" cy="355550"/>
          </a:xfrm>
          <a:prstGeom prst="rect">
            <a:avLst/>
          </a:prstGeom>
          <a:noFill/>
          <a:ln>
            <a:noFill/>
          </a:ln>
        </p:spPr>
      </p:pic>
      <p:pic>
        <p:nvPicPr>
          <p:cNvPr id="113" name="Google Shape;113;p18"/>
          <p:cNvPicPr preferRelativeResize="0"/>
          <p:nvPr/>
        </p:nvPicPr>
        <p:blipFill>
          <a:blip r:embed="rId5">
            <a:alphaModFix/>
          </a:blip>
          <a:stretch>
            <a:fillRect/>
          </a:stretch>
        </p:blipFill>
        <p:spPr>
          <a:xfrm>
            <a:off x="4778225" y="1211350"/>
            <a:ext cx="1876025" cy="3184251"/>
          </a:xfrm>
          <a:prstGeom prst="rect">
            <a:avLst/>
          </a:prstGeom>
          <a:noFill/>
          <a:ln>
            <a:noFill/>
          </a:ln>
        </p:spPr>
      </p:pic>
      <p:pic>
        <p:nvPicPr>
          <p:cNvPr id="114" name="Google Shape;114;p18"/>
          <p:cNvPicPr preferRelativeResize="0"/>
          <p:nvPr/>
        </p:nvPicPr>
        <p:blipFill>
          <a:blip r:embed="rId6">
            <a:alphaModFix/>
          </a:blip>
          <a:stretch>
            <a:fillRect/>
          </a:stretch>
        </p:blipFill>
        <p:spPr>
          <a:xfrm>
            <a:off x="6891950" y="1244575"/>
            <a:ext cx="1876025" cy="315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3083950" y="443025"/>
            <a:ext cx="58911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 dataset: </a:t>
            </a:r>
            <a:r>
              <a:rPr lang="en" sz="1800"/>
              <a:t>Actual vs. Predicted</a:t>
            </a:r>
            <a:endParaRPr sz="1800"/>
          </a:p>
        </p:txBody>
      </p:sp>
      <p:pic>
        <p:nvPicPr>
          <p:cNvPr id="120" name="Google Shape;120;p19"/>
          <p:cNvPicPr preferRelativeResize="0"/>
          <p:nvPr/>
        </p:nvPicPr>
        <p:blipFill>
          <a:blip r:embed="rId3">
            <a:alphaModFix/>
          </a:blip>
          <a:stretch>
            <a:fillRect/>
          </a:stretch>
        </p:blipFill>
        <p:spPr>
          <a:xfrm>
            <a:off x="3083950" y="1151400"/>
            <a:ext cx="5891026" cy="3348899"/>
          </a:xfrm>
          <a:prstGeom prst="rect">
            <a:avLst/>
          </a:prstGeom>
          <a:noFill/>
          <a:ln>
            <a:noFill/>
          </a:ln>
        </p:spPr>
      </p:pic>
      <p:pic>
        <p:nvPicPr>
          <p:cNvPr id="121" name="Google Shape;121;p19"/>
          <p:cNvPicPr preferRelativeResize="0"/>
          <p:nvPr/>
        </p:nvPicPr>
        <p:blipFill>
          <a:blip r:embed="rId4">
            <a:alphaModFix/>
          </a:blip>
          <a:stretch>
            <a:fillRect/>
          </a:stretch>
        </p:blipFill>
        <p:spPr>
          <a:xfrm>
            <a:off x="134050" y="2506975"/>
            <a:ext cx="2779150" cy="19933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KNN - All Four Positions</a:t>
            </a:r>
            <a:endParaRPr sz="2000"/>
          </a:p>
        </p:txBody>
      </p:sp>
      <p:pic>
        <p:nvPicPr>
          <p:cNvPr id="127" name="Google Shape;127;p20"/>
          <p:cNvPicPr preferRelativeResize="0"/>
          <p:nvPr/>
        </p:nvPicPr>
        <p:blipFill>
          <a:blip r:embed="rId3">
            <a:alphaModFix/>
          </a:blip>
          <a:stretch>
            <a:fillRect/>
          </a:stretch>
        </p:blipFill>
        <p:spPr>
          <a:xfrm>
            <a:off x="5690826" y="1301550"/>
            <a:ext cx="2942148" cy="3253899"/>
          </a:xfrm>
          <a:prstGeom prst="rect">
            <a:avLst/>
          </a:prstGeom>
          <a:noFill/>
          <a:ln>
            <a:noFill/>
          </a:ln>
        </p:spPr>
      </p:pic>
      <p:pic>
        <p:nvPicPr>
          <p:cNvPr id="128" name="Google Shape;128;p20"/>
          <p:cNvPicPr preferRelativeResize="0"/>
          <p:nvPr/>
        </p:nvPicPr>
        <p:blipFill>
          <a:blip r:embed="rId4">
            <a:alphaModFix/>
          </a:blip>
          <a:stretch>
            <a:fillRect/>
          </a:stretch>
        </p:blipFill>
        <p:spPr>
          <a:xfrm>
            <a:off x="2400250" y="1301550"/>
            <a:ext cx="3226739" cy="325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a:t>
            </a:r>
            <a:endParaRPr/>
          </a:p>
        </p:txBody>
      </p:sp>
      <p:sp>
        <p:nvSpPr>
          <p:cNvPr id="134" name="Google Shape;134;p21"/>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Choose KNN with k = 5</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With the specific given k of 5, the algorithm can produce the result with accuracy of around 88.4%</a:t>
            </a:r>
            <a:endParaRPr>
              <a:solidFill>
                <a:srgbClr val="000000"/>
              </a:solidFill>
            </a:endParaRPr>
          </a:p>
          <a:p>
            <a:pPr marL="457200" lvl="0" indent="0" algn="l" rtl="0">
              <a:spcBef>
                <a:spcPts val="1600"/>
              </a:spcBef>
              <a:spcAft>
                <a:spcPts val="1600"/>
              </a:spcAft>
              <a:buNone/>
            </a:pPr>
            <a:endParaRPr>
              <a:solidFill>
                <a:srgbClr val="000000"/>
              </a:solidFill>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974</Words>
  <Application>Microsoft Macintosh PowerPoint</Application>
  <PresentationFormat>On-screen Show (16:9)</PresentationFormat>
  <Paragraphs>58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Lato</vt:lpstr>
      <vt:lpstr>Raleway</vt:lpstr>
      <vt:lpstr>Arial</vt:lpstr>
      <vt:lpstr>Swiss</vt:lpstr>
      <vt:lpstr> FIFA Player Analysis </vt:lpstr>
      <vt:lpstr>Introduction</vt:lpstr>
      <vt:lpstr>Literature Review </vt:lpstr>
      <vt:lpstr>KNN - Defense</vt:lpstr>
      <vt:lpstr>Logistic Regression - Goalkeeper &amp; Attack</vt:lpstr>
      <vt:lpstr>Using Logistic Regression - ONE VS. ALL</vt:lpstr>
      <vt:lpstr>Test dataset: Actual vs. Predicted</vt:lpstr>
      <vt:lpstr>KNN - All Four Positions</vt:lpstr>
      <vt:lpstr>Conclusion </vt:lpstr>
      <vt:lpstr>References</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FIFA Player Analysis </dc:title>
  <cp:lastModifiedBy>ljin75654@gmail.com</cp:lastModifiedBy>
  <cp:revision>1</cp:revision>
  <dcterms:modified xsi:type="dcterms:W3CDTF">2019-09-01T18:58:38Z</dcterms:modified>
</cp:coreProperties>
</file>