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7" r:id="rId9"/>
    <p:sldId id="269" r:id="rId10"/>
    <p:sldId id="268" r:id="rId11"/>
    <p:sldId id="274" r:id="rId12"/>
    <p:sldId id="273" r:id="rId13"/>
    <p:sldId id="272" r:id="rId14"/>
    <p:sldId id="275" r:id="rId15"/>
    <p:sldId id="280" r:id="rId16"/>
    <p:sldId id="281" r:id="rId17"/>
    <p:sldId id="282" r:id="rId18"/>
    <p:sldId id="283" r:id="rId19"/>
    <p:sldId id="276" r:id="rId20"/>
    <p:sldId id="284" r:id="rId21"/>
    <p:sldId id="285" r:id="rId22"/>
    <p:sldId id="286" r:id="rId23"/>
    <p:sldId id="270" r:id="rId24"/>
    <p:sldId id="287" r:id="rId25"/>
    <p:sldId id="288" r:id="rId26"/>
    <p:sldId id="289" r:id="rId27"/>
    <p:sldId id="290" r:id="rId28"/>
    <p:sldId id="291" r:id="rId29"/>
    <p:sldId id="292" r:id="rId30"/>
    <p:sldId id="266" r:id="rId31"/>
    <p:sldId id="263" r:id="rId32"/>
    <p:sldId id="264" r:id="rId3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41" autoAdjust="0"/>
    <p:restoredTop sz="94660"/>
  </p:normalViewPr>
  <p:slideViewPr>
    <p:cSldViewPr snapToGrid="0">
      <p:cViewPr varScale="1">
        <p:scale>
          <a:sx n="89" d="100"/>
          <a:sy n="89" d="100"/>
        </p:scale>
        <p:origin x="52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51E-ABE3-47BB-B44C-26F2F7953F77}" type="datetimeFigureOut">
              <a:rPr lang="th-TH" smtClean="0"/>
              <a:t>13/06/59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713CCD2-083C-4CBE-BE8F-0DE14037E684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6078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51E-ABE3-47BB-B44C-26F2F7953F77}" type="datetimeFigureOut">
              <a:rPr lang="th-TH" smtClean="0"/>
              <a:t>13/06/59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13CCD2-083C-4CBE-BE8F-0DE14037E684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7035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51E-ABE3-47BB-B44C-26F2F7953F77}" type="datetimeFigureOut">
              <a:rPr lang="th-TH" smtClean="0"/>
              <a:t>13/06/59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13CCD2-083C-4CBE-BE8F-0DE14037E684}" type="slidenum">
              <a:rPr lang="th-TH" smtClean="0"/>
              <a:t>‹#›</a:t>
            </a:fld>
            <a:endParaRPr lang="th-TH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2640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51E-ABE3-47BB-B44C-26F2F7953F77}" type="datetimeFigureOut">
              <a:rPr lang="th-TH" smtClean="0"/>
              <a:t>13/06/59</a:t>
            </a:fld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13CCD2-083C-4CBE-BE8F-0DE14037E684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85034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51E-ABE3-47BB-B44C-26F2F7953F77}" type="datetimeFigureOut">
              <a:rPr lang="th-TH" smtClean="0"/>
              <a:t>13/06/59</a:t>
            </a:fld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13CCD2-083C-4CBE-BE8F-0DE14037E684}" type="slidenum">
              <a:rPr lang="th-TH" smtClean="0"/>
              <a:t>‹#›</a:t>
            </a:fld>
            <a:endParaRPr lang="th-TH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4804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51E-ABE3-47BB-B44C-26F2F7953F77}" type="datetimeFigureOut">
              <a:rPr lang="th-TH" smtClean="0"/>
              <a:t>13/06/59</a:t>
            </a:fld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13CCD2-083C-4CBE-BE8F-0DE14037E684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73275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51E-ABE3-47BB-B44C-26F2F7953F77}" type="datetimeFigureOut">
              <a:rPr lang="th-TH" smtClean="0"/>
              <a:t>13/06/59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CD2-083C-4CBE-BE8F-0DE14037E684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86263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51E-ABE3-47BB-B44C-26F2F7953F77}" type="datetimeFigureOut">
              <a:rPr lang="th-TH" smtClean="0"/>
              <a:t>13/06/59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CD2-083C-4CBE-BE8F-0DE14037E684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2565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51E-ABE3-47BB-B44C-26F2F7953F77}" type="datetimeFigureOut">
              <a:rPr lang="th-TH" smtClean="0"/>
              <a:t>13/06/59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CD2-083C-4CBE-BE8F-0DE14037E684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4474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51E-ABE3-47BB-B44C-26F2F7953F77}" type="datetimeFigureOut">
              <a:rPr lang="th-TH" smtClean="0"/>
              <a:t>13/06/59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13CCD2-083C-4CBE-BE8F-0DE14037E684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5391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51E-ABE3-47BB-B44C-26F2F7953F77}" type="datetimeFigureOut">
              <a:rPr lang="th-TH" smtClean="0"/>
              <a:t>13/06/59</a:t>
            </a:fld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13CCD2-083C-4CBE-BE8F-0DE14037E684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4366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51E-ABE3-47BB-B44C-26F2F7953F77}" type="datetimeFigureOut">
              <a:rPr lang="th-TH" smtClean="0"/>
              <a:t>13/06/59</a:t>
            </a:fld>
            <a:endParaRPr lang="th-T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13CCD2-083C-4CBE-BE8F-0DE14037E684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4217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51E-ABE3-47BB-B44C-26F2F7953F77}" type="datetimeFigureOut">
              <a:rPr lang="th-TH" smtClean="0"/>
              <a:t>13/06/59</a:t>
            </a:fld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CD2-083C-4CBE-BE8F-0DE14037E684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6960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51E-ABE3-47BB-B44C-26F2F7953F77}" type="datetimeFigureOut">
              <a:rPr lang="th-TH" smtClean="0"/>
              <a:t>13/06/59</a:t>
            </a:fld>
            <a:endParaRPr lang="th-T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CD2-083C-4CBE-BE8F-0DE14037E684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0320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51E-ABE3-47BB-B44C-26F2F7953F77}" type="datetimeFigureOut">
              <a:rPr lang="th-TH" smtClean="0"/>
              <a:t>13/06/59</a:t>
            </a:fld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CD2-083C-4CBE-BE8F-0DE14037E684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0933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dirty="0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51E-ABE3-47BB-B44C-26F2F7953F77}" type="datetimeFigureOut">
              <a:rPr lang="th-TH" smtClean="0"/>
              <a:t>13/06/59</a:t>
            </a:fld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13CCD2-083C-4CBE-BE8F-0DE14037E684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7943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B651E-ABE3-47BB-B44C-26F2F7953F77}" type="datetimeFigureOut">
              <a:rPr lang="th-TH" smtClean="0"/>
              <a:t>13/06/59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713CCD2-083C-4CBE-BE8F-0DE14037E684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5967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0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8.jpg"/><Relationship Id="rId7" Type="http://schemas.openxmlformats.org/officeDocument/2006/relationships/image" Target="../media/image11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10.jpg"/><Relationship Id="rId4" Type="http://schemas.openxmlformats.org/officeDocument/2006/relationships/image" Target="../media/image9.jpg"/><Relationship Id="rId9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รูปภาพ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7764"/>
            <a:ext cx="12220752" cy="1480235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2075801" y="3023518"/>
            <a:ext cx="79052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b="1" dirty="0" smtClean="0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จัดทำโดย</a:t>
            </a:r>
          </a:p>
          <a:p>
            <a:pPr algn="ctr"/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นายจตุรงค์        โรจนวัฒนา	</a:t>
            </a:r>
            <a:r>
              <a:rPr lang="th-TH" sz="3600" b="1" dirty="0" smtClean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รหัสนักศึกษา</a:t>
            </a:r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5551000473</a:t>
            </a:r>
          </a:p>
          <a:p>
            <a:pPr algn="ctr"/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นายเกษมสันต์   ยินดี		</a:t>
            </a:r>
            <a:r>
              <a:rPr lang="th-TH" sz="3600" b="1" dirty="0" smtClean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รหัสนักศึกษา </a:t>
            </a:r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5551000994</a:t>
            </a:r>
            <a:endParaRPr lang="th-TH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3023196" y="4896534"/>
            <a:ext cx="6304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b="1" dirty="0" smtClean="0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อาจารย์ที่ปรึกษา</a:t>
            </a:r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	อ.</a:t>
            </a:r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ดร.บุญช่วย ศรีธรรมศักดิ์</a:t>
            </a:r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2543908" y="1778027"/>
            <a:ext cx="69690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การวิเคราะห์สินทรัพย์ตามความต้องการของลูกค้า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กรณีศึกษาบริษัท </a:t>
            </a:r>
            <a:r>
              <a:rPr lang="th-TH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เว็ลธ์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แมเนจเม้นท์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ซิสเท็ม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 จำกัด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8" name="รูปภาพ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80" y="159578"/>
            <a:ext cx="4804791" cy="162260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7019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" y="295274"/>
            <a:ext cx="7338826" cy="1123811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533400" y="596900"/>
            <a:ext cx="3466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การออกแบบระบบ (ต่อ)</a:t>
            </a:r>
            <a:endParaRPr lang="th-TH" sz="4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727" y="2535225"/>
            <a:ext cx="3945790" cy="3313781"/>
          </a:xfrm>
          <a:prstGeom prst="rect">
            <a:avLst/>
          </a:prstGeom>
        </p:spPr>
      </p:pic>
      <p:sp>
        <p:nvSpPr>
          <p:cNvPr id="7" name="ลูกศรซ้าย 6"/>
          <p:cNvSpPr/>
          <p:nvPr/>
        </p:nvSpPr>
        <p:spPr>
          <a:xfrm>
            <a:off x="8276540" y="3153103"/>
            <a:ext cx="1213945" cy="85133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กล่องข้อความ 6"/>
          <p:cNvSpPr txBox="1"/>
          <p:nvPr/>
        </p:nvSpPr>
        <p:spPr>
          <a:xfrm>
            <a:off x="915676" y="1720711"/>
            <a:ext cx="6312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การวิเคราะห์สินทรัพย์ตามความต้องการของลูกค้า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9710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" y="295274"/>
            <a:ext cx="7338826" cy="1123811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533400" y="596900"/>
            <a:ext cx="3466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การออกแบบระบบ (ต่อ)</a:t>
            </a:r>
            <a:endParaRPr lang="th-TH" sz="4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727" y="2535225"/>
            <a:ext cx="3945790" cy="3313781"/>
          </a:xfrm>
          <a:prstGeom prst="rect">
            <a:avLst/>
          </a:prstGeom>
        </p:spPr>
      </p:pic>
      <p:sp>
        <p:nvSpPr>
          <p:cNvPr id="7" name="ลูกศรซ้าย 6"/>
          <p:cNvSpPr/>
          <p:nvPr/>
        </p:nvSpPr>
        <p:spPr>
          <a:xfrm>
            <a:off x="8276540" y="3153103"/>
            <a:ext cx="1213945" cy="85133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กล่องข้อความ 6"/>
          <p:cNvSpPr txBox="1"/>
          <p:nvPr/>
        </p:nvSpPr>
        <p:spPr>
          <a:xfrm>
            <a:off x="915676" y="1720711"/>
            <a:ext cx="6312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การวิเคราะห์สินทรัพย์ตามความต้องการของลูกค้า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4072149" y="4004441"/>
            <a:ext cx="3773186" cy="488731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608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" y="295274"/>
            <a:ext cx="7338826" cy="1123811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533400" y="596900"/>
            <a:ext cx="3466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การออกแบบระบบ (ต่อ)</a:t>
            </a:r>
            <a:endParaRPr lang="th-TH" sz="4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กล่องข้อความ 6"/>
          <p:cNvSpPr txBox="1"/>
          <p:nvPr/>
        </p:nvSpPr>
        <p:spPr>
          <a:xfrm>
            <a:off x="915676" y="1363041"/>
            <a:ext cx="6960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การวิเคราะห์สินทรัพย์ตามความต้องการของลูกค้า (ต่อ)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" name="กล่องข้อความ 6"/>
          <p:cNvSpPr txBox="1"/>
          <p:nvPr/>
        </p:nvSpPr>
        <p:spPr>
          <a:xfrm>
            <a:off x="8783627" y="3595469"/>
            <a:ext cx="3297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รายการเลือกสำหรับ ทุกปี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" name="กล่องข้อความ 6"/>
          <p:cNvSpPr txBox="1"/>
          <p:nvPr/>
        </p:nvSpPr>
        <p:spPr>
          <a:xfrm>
            <a:off x="8702186" y="4895250"/>
            <a:ext cx="3379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รายการเลือกสำหรับ รายปี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3" name="กล่องข้อความ 6"/>
          <p:cNvSpPr txBox="1"/>
          <p:nvPr/>
        </p:nvSpPr>
        <p:spPr>
          <a:xfrm>
            <a:off x="8250138" y="6153714"/>
            <a:ext cx="3831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รายการเลือกสำหรับ รายเดือน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4" name="รูปภาพ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496" y="3022713"/>
            <a:ext cx="4973829" cy="5269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รูปภาพ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7" y="5542817"/>
            <a:ext cx="11977449" cy="5192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รูปภาพ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" y="4242336"/>
            <a:ext cx="11977449" cy="546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รูปภาพ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80" y="1863851"/>
            <a:ext cx="1666337" cy="2317723"/>
          </a:xfrm>
          <a:prstGeom prst="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</p:pic>
      <p:sp>
        <p:nvSpPr>
          <p:cNvPr id="20" name="กล่องข้อความ 6"/>
          <p:cNvSpPr txBox="1"/>
          <p:nvPr/>
        </p:nvSpPr>
        <p:spPr>
          <a:xfrm>
            <a:off x="3079730" y="2495308"/>
            <a:ext cx="3626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รายการเลือกสำหรับ</a:t>
            </a:r>
          </a:p>
          <a:p>
            <a:pPr algn="ctr"/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การแสดงผลรูปแบบแผนภูมิ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1" name="ลูกศรขวา 20"/>
          <p:cNvSpPr/>
          <p:nvPr/>
        </p:nvSpPr>
        <p:spPr>
          <a:xfrm>
            <a:off x="2536169" y="2936452"/>
            <a:ext cx="603849" cy="34159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ลูกศรโค้ง 24"/>
          <p:cNvSpPr/>
          <p:nvPr/>
        </p:nvSpPr>
        <p:spPr>
          <a:xfrm rot="16200000">
            <a:off x="8534567" y="3664706"/>
            <a:ext cx="335238" cy="288389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6" name="ลูกศรโค้ง 25"/>
          <p:cNvSpPr/>
          <p:nvPr/>
        </p:nvSpPr>
        <p:spPr>
          <a:xfrm rot="16200000">
            <a:off x="8411929" y="4917806"/>
            <a:ext cx="335238" cy="288389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7" name="ลูกศรโค้ง 26"/>
          <p:cNvSpPr/>
          <p:nvPr/>
        </p:nvSpPr>
        <p:spPr>
          <a:xfrm rot="16200000">
            <a:off x="7974259" y="6177138"/>
            <a:ext cx="335238" cy="288389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9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96" y="180975"/>
            <a:ext cx="7338826" cy="596900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606136" y="154070"/>
            <a:ext cx="3466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การออกแบบระบบ (ต่อ)</a:t>
            </a:r>
            <a:endParaRPr lang="th-TH" sz="4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กล่องข้อความ 6"/>
          <p:cNvSpPr txBox="1"/>
          <p:nvPr/>
        </p:nvSpPr>
        <p:spPr>
          <a:xfrm>
            <a:off x="1632015" y="747004"/>
            <a:ext cx="4552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การวิเคราะห์สินทรัพย์ทั้งหมด ทุกปี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14" y="1836099"/>
            <a:ext cx="9567392" cy="24426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14" y="1304720"/>
            <a:ext cx="4117963" cy="4362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รูปภาพ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069" y="4416725"/>
            <a:ext cx="9449548" cy="24064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17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96" y="180975"/>
            <a:ext cx="7338826" cy="596900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606136" y="154070"/>
            <a:ext cx="3466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การออกแบบระบบ (ต่อ)</a:t>
            </a:r>
            <a:endParaRPr lang="th-TH" sz="4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กล่องข้อความ 6"/>
          <p:cNvSpPr txBox="1"/>
          <p:nvPr/>
        </p:nvSpPr>
        <p:spPr>
          <a:xfrm>
            <a:off x="1632015" y="747004"/>
            <a:ext cx="5200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การวิเคราะห์สินทรัพย์ทั้งหมด ทุกปี (ต่อ)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14" y="1304720"/>
            <a:ext cx="4117963" cy="4362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รูปภาพ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13" y="1836098"/>
            <a:ext cx="9567392" cy="24426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รูปภาพ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671" y="4373809"/>
            <a:ext cx="9567392" cy="24489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895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96" y="180975"/>
            <a:ext cx="7338826" cy="596900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606136" y="154070"/>
            <a:ext cx="3466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การออกแบบระบบ (ต่อ)</a:t>
            </a:r>
            <a:endParaRPr lang="th-TH" sz="4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กล่องข้อความ 6"/>
          <p:cNvSpPr txBox="1"/>
          <p:nvPr/>
        </p:nvSpPr>
        <p:spPr>
          <a:xfrm>
            <a:off x="1632015" y="747004"/>
            <a:ext cx="4634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การวิเคราะห์สินทรัพย์ทั้งหมด </a:t>
            </a:r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ปี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8" name="รูปภาพ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9" y="1341315"/>
            <a:ext cx="11977449" cy="546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รูปภาพ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9" y="1932898"/>
            <a:ext cx="9567392" cy="2439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รูปภาพ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616" y="4416724"/>
            <a:ext cx="9448400" cy="24105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0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96" y="180975"/>
            <a:ext cx="7338826" cy="596900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606136" y="154070"/>
            <a:ext cx="3466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การออกแบบระบบ (ต่อ)</a:t>
            </a:r>
            <a:endParaRPr lang="th-TH" sz="4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กล่องข้อความ 6"/>
          <p:cNvSpPr txBox="1"/>
          <p:nvPr/>
        </p:nvSpPr>
        <p:spPr>
          <a:xfrm>
            <a:off x="1632015" y="747004"/>
            <a:ext cx="5282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การวิเคราะห์สินทรัพย์ทั้งหมด </a:t>
            </a:r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ปี (ต่อ)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1" name="รูปภาพ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3" y="1341314"/>
            <a:ext cx="11977449" cy="546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รูปภาพ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87" y="1922123"/>
            <a:ext cx="9567392" cy="24426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รูปภาพ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385" y="4398730"/>
            <a:ext cx="9567392" cy="24426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140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96" y="180975"/>
            <a:ext cx="7338826" cy="596900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606136" y="154070"/>
            <a:ext cx="3466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การออกแบบระบบ (ต่อ)</a:t>
            </a:r>
            <a:endParaRPr lang="th-TH" sz="4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กล่องข้อความ 6"/>
          <p:cNvSpPr txBox="1"/>
          <p:nvPr/>
        </p:nvSpPr>
        <p:spPr>
          <a:xfrm>
            <a:off x="1632015" y="747004"/>
            <a:ext cx="5086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การวิเคราะห์สินทรัพย์ทั้งหมด </a:t>
            </a:r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รายเดือน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2" name="รูปภาพ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9" y="1317438"/>
            <a:ext cx="11977449" cy="5192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รูปภาพ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9" y="1907020"/>
            <a:ext cx="9567392" cy="2439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รูปภาพ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250" y="4388230"/>
            <a:ext cx="9567392" cy="24390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093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96" y="180975"/>
            <a:ext cx="7338826" cy="596900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606136" y="154070"/>
            <a:ext cx="3466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การออกแบบระบบ (ต่อ)</a:t>
            </a:r>
            <a:endParaRPr lang="th-TH" sz="4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กล่องข้อความ 6"/>
          <p:cNvSpPr txBox="1"/>
          <p:nvPr/>
        </p:nvSpPr>
        <p:spPr>
          <a:xfrm>
            <a:off x="1632015" y="747004"/>
            <a:ext cx="5734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การวิเคราะห์สินทรัพย์ทั้งหมด </a:t>
            </a:r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รายเดือน (ต่อ)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8" name="รูปภาพ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9" y="1317438"/>
            <a:ext cx="11977449" cy="5192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96" y="1915646"/>
            <a:ext cx="9567392" cy="24404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384" y="4398730"/>
            <a:ext cx="9574168" cy="24404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65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" y="295274"/>
            <a:ext cx="7338826" cy="1123811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533400" y="596900"/>
            <a:ext cx="3466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การออกแบบระบบ (ต่อ)</a:t>
            </a:r>
            <a:endParaRPr lang="th-TH" sz="4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727" y="2535225"/>
            <a:ext cx="3945790" cy="3313781"/>
          </a:xfrm>
          <a:prstGeom prst="rect">
            <a:avLst/>
          </a:prstGeom>
        </p:spPr>
      </p:pic>
      <p:sp>
        <p:nvSpPr>
          <p:cNvPr id="7" name="ลูกศรซ้าย 6"/>
          <p:cNvSpPr/>
          <p:nvPr/>
        </p:nvSpPr>
        <p:spPr>
          <a:xfrm>
            <a:off x="8276540" y="3153103"/>
            <a:ext cx="1213945" cy="85133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กล่องข้อความ 6"/>
          <p:cNvSpPr txBox="1"/>
          <p:nvPr/>
        </p:nvSpPr>
        <p:spPr>
          <a:xfrm>
            <a:off x="915676" y="1720711"/>
            <a:ext cx="7008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การวิเคราะห์แต่ละสินทรัพย์ตามความต้องการของลูกค้า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4072149" y="4513399"/>
            <a:ext cx="3773186" cy="488731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8401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31" y="242963"/>
            <a:ext cx="7338826" cy="1123811"/>
          </a:xfrm>
          <a:prstGeom prst="rect">
            <a:avLst/>
          </a:prstGeom>
        </p:spPr>
      </p:pic>
      <p:sp>
        <p:nvSpPr>
          <p:cNvPr id="5" name="กล่องข้อความ 6"/>
          <p:cNvSpPr txBox="1"/>
          <p:nvPr/>
        </p:nvSpPr>
        <p:spPr>
          <a:xfrm>
            <a:off x="758349" y="1471689"/>
            <a:ext cx="372570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๐ ความสำคัญ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ของการศึกษา</a:t>
            </a:r>
          </a:p>
          <a:p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๐ วัตถุประสงค์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ของการศึกษา</a:t>
            </a:r>
          </a:p>
          <a:p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๐ ขอบเขต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ของการศึกษา</a:t>
            </a:r>
          </a:p>
          <a:p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๐ ประโยชน์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ที่คาดว่าได้รับ</a:t>
            </a:r>
          </a:p>
          <a:p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๐ การทำงานของระบบ</a:t>
            </a:r>
          </a:p>
          <a:p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๐ การออกแบบระบบ</a:t>
            </a:r>
            <a:endParaRPr lang="th-TH" sz="3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๐ สรุปและข้อเสนอแนะ</a:t>
            </a:r>
            <a:endParaRPr lang="th-TH" sz="3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6" name="Picture 2" descr="http://www.wealth.co.th/images/wcampusimage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171" y="1036796"/>
            <a:ext cx="7915829" cy="6035441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กล่องข้อความ 7"/>
          <p:cNvSpPr txBox="1"/>
          <p:nvPr/>
        </p:nvSpPr>
        <p:spPr>
          <a:xfrm>
            <a:off x="533400" y="596900"/>
            <a:ext cx="2364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หัวข้อที่นำเสนอ</a:t>
            </a:r>
            <a:endParaRPr lang="th-TH" sz="4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4351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9" y="4584884"/>
            <a:ext cx="11934316" cy="5013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รูปภาพ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9" y="2925740"/>
            <a:ext cx="11934316" cy="11181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รูปภาพ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" y="295274"/>
            <a:ext cx="7338826" cy="1123811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533400" y="596900"/>
            <a:ext cx="3466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การออกแบบระบบ (ต่อ)</a:t>
            </a:r>
            <a:endParaRPr lang="th-TH" sz="4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กล่องข้อความ 6"/>
          <p:cNvSpPr txBox="1"/>
          <p:nvPr/>
        </p:nvSpPr>
        <p:spPr>
          <a:xfrm>
            <a:off x="915676" y="1487698"/>
            <a:ext cx="7656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การวิเคราะห์แต่ละสินทรัพย์ตามความต้องการของลูกค้า (ต่อ)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3" name="กล่องข้อความ 6"/>
          <p:cNvSpPr txBox="1"/>
          <p:nvPr/>
        </p:nvSpPr>
        <p:spPr>
          <a:xfrm>
            <a:off x="5083088" y="2128707"/>
            <a:ext cx="6977702" cy="715089"/>
          </a:xfrm>
          <a:prstGeom prst="flowChartAlternateProcess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สามารถเลือกให้แสดงสำหรับ ทุกปี</a:t>
            </a: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, </a:t>
            </a:r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รายปี</a:t>
            </a:r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และรายเดือน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1725283" y="2954358"/>
            <a:ext cx="2812211" cy="435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ลูกศรซ้าย 14"/>
          <p:cNvSpPr/>
          <p:nvPr/>
        </p:nvSpPr>
        <p:spPr>
          <a:xfrm rot="20013003">
            <a:off x="4583976" y="2899934"/>
            <a:ext cx="543464" cy="336431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1725282" y="3583698"/>
            <a:ext cx="2812211" cy="43582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1742533" y="4609041"/>
            <a:ext cx="2812211" cy="43582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2" name="ลูกศรเชื่อมต่อแบบตรง 21"/>
          <p:cNvCxnSpPr/>
          <p:nvPr/>
        </p:nvCxnSpPr>
        <p:spPr>
          <a:xfrm>
            <a:off x="4546119" y="3810236"/>
            <a:ext cx="1863307" cy="13970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ลูกศรเชื่อมต่อแบบตรง 23"/>
          <p:cNvCxnSpPr/>
          <p:nvPr/>
        </p:nvCxnSpPr>
        <p:spPr>
          <a:xfrm>
            <a:off x="4563370" y="4826953"/>
            <a:ext cx="1492372" cy="5731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กล่องข้อความ 6"/>
          <p:cNvSpPr txBox="1"/>
          <p:nvPr/>
        </p:nvSpPr>
        <p:spPr>
          <a:xfrm>
            <a:off x="6047117" y="5207250"/>
            <a:ext cx="6020168" cy="1634490"/>
          </a:xfrm>
          <a:prstGeom prst="flowChartAlternateProcess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สามารถเลือกวิเคราะห์แต่ละสินทรัพย์ โดยเลือก</a:t>
            </a:r>
          </a:p>
          <a:p>
            <a:r>
              <a:rPr lang="th-TH" sz="3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ประเภทข้อมูล คือ ประเภทลูกค้า หรือ ประเภทสินทรัพย์ </a:t>
            </a:r>
          </a:p>
          <a:p>
            <a:r>
              <a:rPr lang="th-TH" sz="3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โดยต้องป้อนรหัสข้อมูลตามประเภทที่ต้องการวิเคราะห์ </a:t>
            </a:r>
          </a:p>
        </p:txBody>
      </p:sp>
    </p:spTree>
    <p:extLst>
      <p:ext uri="{BB962C8B-B14F-4D97-AF65-F5344CB8AC3E}">
        <p14:creationId xmlns:p14="http://schemas.microsoft.com/office/powerpoint/2010/main" val="248763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96" y="180975"/>
            <a:ext cx="7338826" cy="596900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606136" y="154070"/>
            <a:ext cx="3466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การออกแบบระบบ (ต่อ)</a:t>
            </a:r>
            <a:endParaRPr lang="th-TH" sz="4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กล่องข้อความ 6"/>
          <p:cNvSpPr txBox="1"/>
          <p:nvPr/>
        </p:nvSpPr>
        <p:spPr>
          <a:xfrm>
            <a:off x="1666520" y="724079"/>
            <a:ext cx="857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การวิเคราะห์แต่ละสินทรัพย์ สำหรับลูกค้า โดยเลือกช่วงเวลาเป็น </a:t>
            </a:r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ทุกปี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กล่องข้อความ 6"/>
          <p:cNvSpPr txBox="1"/>
          <p:nvPr/>
        </p:nvSpPr>
        <p:spPr>
          <a:xfrm>
            <a:off x="352429" y="1592243"/>
            <a:ext cx="5487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ตัวอย่างรูปแบบแผนภูมิวงกลม (</a:t>
            </a: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Pie</a:t>
            </a:r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Chart</a:t>
            </a:r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3863"/>
            <a:ext cx="12192000" cy="4434137"/>
          </a:xfrm>
          <a:prstGeom prst="rect">
            <a:avLst/>
          </a:prstGeom>
        </p:spPr>
      </p:pic>
      <p:sp>
        <p:nvSpPr>
          <p:cNvPr id="11" name="สี่เหลี่ยมผืนผ้า 10"/>
          <p:cNvSpPr/>
          <p:nvPr/>
        </p:nvSpPr>
        <p:spPr>
          <a:xfrm>
            <a:off x="1062099" y="2856203"/>
            <a:ext cx="1836376" cy="28381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6287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1366"/>
            <a:ext cx="12192000" cy="4426634"/>
          </a:xfrm>
          <a:prstGeom prst="rect">
            <a:avLst/>
          </a:prstGeom>
        </p:spPr>
      </p:pic>
      <p:pic>
        <p:nvPicPr>
          <p:cNvPr id="4" name="รูปภาพ 3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96" y="180975"/>
            <a:ext cx="7338826" cy="596900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606136" y="154070"/>
            <a:ext cx="3466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การออกแบบระบบ (ต่อ)</a:t>
            </a:r>
            <a:endParaRPr lang="th-TH" sz="4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กล่องข้อความ 6"/>
          <p:cNvSpPr txBox="1"/>
          <p:nvPr/>
        </p:nvSpPr>
        <p:spPr>
          <a:xfrm>
            <a:off x="1666520" y="724079"/>
            <a:ext cx="9159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การวิเคราะห์แต่ละสินทรัพย์ สำหรับสินทรัพย์ โดยเลือกช่วงเวลาเป็น </a:t>
            </a:r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ทุกปี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กล่องข้อความ 6"/>
          <p:cNvSpPr txBox="1"/>
          <p:nvPr/>
        </p:nvSpPr>
        <p:spPr>
          <a:xfrm>
            <a:off x="352429" y="1592243"/>
            <a:ext cx="5291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ตัวอย่างรูปแบบแผนภูมิเส้น (</a:t>
            </a: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L</a:t>
            </a: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ine</a:t>
            </a:r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Chart</a:t>
            </a:r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1032430" y="2881995"/>
            <a:ext cx="1836376" cy="28381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15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" y="295274"/>
            <a:ext cx="7338826" cy="1123811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533400" y="596900"/>
            <a:ext cx="3466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การออกแบบระบบ (ต่อ)</a:t>
            </a:r>
            <a:endParaRPr lang="th-TH" sz="4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ลูกศรซ้าย 6"/>
          <p:cNvSpPr/>
          <p:nvPr/>
        </p:nvSpPr>
        <p:spPr>
          <a:xfrm>
            <a:off x="8245009" y="3894082"/>
            <a:ext cx="1213945" cy="85133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กล่องข้อความ 6"/>
          <p:cNvSpPr txBox="1"/>
          <p:nvPr/>
        </p:nvSpPr>
        <p:spPr>
          <a:xfrm>
            <a:off x="915676" y="1720711"/>
            <a:ext cx="6330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การพยากรณ์สินทรัพย์ตามความต้องการของลูกค้า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8" name="รูปภาพ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727" y="2535224"/>
            <a:ext cx="3945790" cy="3313782"/>
          </a:xfrm>
          <a:prstGeom prst="rect">
            <a:avLst/>
          </a:prstGeom>
        </p:spPr>
      </p:pic>
      <p:sp>
        <p:nvSpPr>
          <p:cNvPr id="10" name="สี่เหลี่ยมผืนผ้า 9"/>
          <p:cNvSpPr/>
          <p:nvPr/>
        </p:nvSpPr>
        <p:spPr>
          <a:xfrm>
            <a:off x="4051403" y="4719542"/>
            <a:ext cx="3773186" cy="488731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6450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" y="295274"/>
            <a:ext cx="7338826" cy="1123811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533400" y="596900"/>
            <a:ext cx="3466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การออกแบบระบบ (ต่อ)</a:t>
            </a:r>
            <a:endParaRPr lang="th-TH" sz="4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กล่องข้อความ 6"/>
          <p:cNvSpPr txBox="1"/>
          <p:nvPr/>
        </p:nvSpPr>
        <p:spPr>
          <a:xfrm>
            <a:off x="915676" y="1485169"/>
            <a:ext cx="697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การพยากรณ์สินทรัพย์ตามความต้องการของลูกค้า (ต่อ)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กล่องข้อความ 6"/>
          <p:cNvSpPr txBox="1"/>
          <p:nvPr/>
        </p:nvSpPr>
        <p:spPr>
          <a:xfrm>
            <a:off x="7327925" y="4930286"/>
            <a:ext cx="3626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รายการเลือกสำหรับ</a:t>
            </a:r>
          </a:p>
          <a:p>
            <a:pPr algn="ctr"/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การแสดงผลรูปแบบแผนภูมิ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1" name="ลูกศรขวา 20"/>
          <p:cNvSpPr/>
          <p:nvPr/>
        </p:nvSpPr>
        <p:spPr>
          <a:xfrm rot="5400000">
            <a:off x="8800605" y="4285308"/>
            <a:ext cx="680955" cy="43077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26" y="2591406"/>
            <a:ext cx="4522784" cy="13317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รูปภาพ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318" y="2591406"/>
            <a:ext cx="4522784" cy="13272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กล่องข้อความ 6"/>
          <p:cNvSpPr txBox="1"/>
          <p:nvPr/>
        </p:nvSpPr>
        <p:spPr>
          <a:xfrm>
            <a:off x="1084605" y="4930286"/>
            <a:ext cx="37369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รายการเลือกสำหรับ</a:t>
            </a:r>
          </a:p>
          <a:p>
            <a:pPr algn="ctr"/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การคำนวณสูตรการพยากรณ์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3" name="ลูกศรขวา 22"/>
          <p:cNvSpPr/>
          <p:nvPr/>
        </p:nvSpPr>
        <p:spPr>
          <a:xfrm rot="5400000">
            <a:off x="2612590" y="4285308"/>
            <a:ext cx="680955" cy="43077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4778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" y="295274"/>
            <a:ext cx="7338826" cy="1123811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533400" y="596900"/>
            <a:ext cx="3466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การออกแบบระบบ (ต่อ)</a:t>
            </a:r>
            <a:endParaRPr lang="th-TH" sz="4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กล่องข้อความ 6"/>
          <p:cNvSpPr txBox="1"/>
          <p:nvPr/>
        </p:nvSpPr>
        <p:spPr>
          <a:xfrm>
            <a:off x="915676" y="1416161"/>
            <a:ext cx="8893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การพยากรณ์สินทรัพย์ทั้งหมด ตามสูตรการพยากรณ์แบบตรงไปตรงมา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" name="กล่องข้อความ 6"/>
          <p:cNvSpPr txBox="1"/>
          <p:nvPr/>
        </p:nvSpPr>
        <p:spPr>
          <a:xfrm>
            <a:off x="369682" y="1878848"/>
            <a:ext cx="5291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ตัวอย่างรูปแบบแผนภูมิเส้น (</a:t>
            </a: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L</a:t>
            </a: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ine</a:t>
            </a:r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Chart</a:t>
            </a:r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7071"/>
            <a:ext cx="12192000" cy="4427347"/>
          </a:xfrm>
          <a:prstGeom prst="rect">
            <a:avLst/>
          </a:prstGeom>
        </p:spPr>
      </p:pic>
      <p:sp>
        <p:nvSpPr>
          <p:cNvPr id="7" name="แผนผังลำดับงาน: กระบวนการ 6"/>
          <p:cNvSpPr/>
          <p:nvPr/>
        </p:nvSpPr>
        <p:spPr>
          <a:xfrm>
            <a:off x="10101532" y="2794958"/>
            <a:ext cx="2027208" cy="948906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647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" y="295274"/>
            <a:ext cx="7338826" cy="1123811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533400" y="596900"/>
            <a:ext cx="3466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การออกแบบระบบ (ต่อ)</a:t>
            </a:r>
            <a:endParaRPr lang="th-TH" sz="4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ลูกศรซ้าย 6"/>
          <p:cNvSpPr/>
          <p:nvPr/>
        </p:nvSpPr>
        <p:spPr>
          <a:xfrm>
            <a:off x="8245009" y="3894082"/>
            <a:ext cx="1213945" cy="85133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กล่องข้อความ 6"/>
          <p:cNvSpPr txBox="1"/>
          <p:nvPr/>
        </p:nvSpPr>
        <p:spPr>
          <a:xfrm>
            <a:off x="915676" y="1720711"/>
            <a:ext cx="7026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การพยากรณ์แต่ละสินทรัพย์ตามความต้องการของลูกค้า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8" name="รูปภาพ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727" y="2535224"/>
            <a:ext cx="3945790" cy="3313782"/>
          </a:xfrm>
          <a:prstGeom prst="rect">
            <a:avLst/>
          </a:prstGeom>
        </p:spPr>
      </p:pic>
      <p:sp>
        <p:nvSpPr>
          <p:cNvPr id="10" name="สี่เหลี่ยมผืนผ้า 9"/>
          <p:cNvSpPr/>
          <p:nvPr/>
        </p:nvSpPr>
        <p:spPr>
          <a:xfrm>
            <a:off x="4060029" y="5228501"/>
            <a:ext cx="3773186" cy="488731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6773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" y="295274"/>
            <a:ext cx="7338826" cy="1123811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533400" y="596900"/>
            <a:ext cx="3466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การออกแบบระบบ (ต่อ)</a:t>
            </a:r>
            <a:endParaRPr lang="th-TH" sz="4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กล่องข้อความ 6"/>
          <p:cNvSpPr txBox="1"/>
          <p:nvPr/>
        </p:nvSpPr>
        <p:spPr>
          <a:xfrm>
            <a:off x="915676" y="1485169"/>
            <a:ext cx="767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การพยากรณ์แต่ละสินทรัพย์ตามความต้องการของ</a:t>
            </a:r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ลูกค้า (ต่อ)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กล่องข้อความ 6"/>
          <p:cNvSpPr txBox="1"/>
          <p:nvPr/>
        </p:nvSpPr>
        <p:spPr>
          <a:xfrm>
            <a:off x="9849628" y="2098363"/>
            <a:ext cx="191270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29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เลือกการแสดงผล</a:t>
            </a:r>
          </a:p>
          <a:p>
            <a:pPr algn="ctr"/>
            <a:r>
              <a:rPr lang="th-TH" sz="29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รูปแบบแผนภูมิ</a:t>
            </a:r>
            <a:endParaRPr lang="en-US" sz="29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6" y="2099487"/>
            <a:ext cx="3337070" cy="9826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รูปภาพ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842" y="2093462"/>
            <a:ext cx="3307015" cy="970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กล่องข้อความ 6"/>
          <p:cNvSpPr txBox="1"/>
          <p:nvPr/>
        </p:nvSpPr>
        <p:spPr>
          <a:xfrm>
            <a:off x="3999413" y="2124631"/>
            <a:ext cx="190629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29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รายการเลือก</a:t>
            </a:r>
          </a:p>
          <a:p>
            <a:pPr algn="ctr"/>
            <a:r>
              <a:rPr lang="th-TH" sz="29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สูตรการพยากรณ์</a:t>
            </a:r>
            <a:endParaRPr lang="en-US" sz="29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3" name="ลูกศรขวา 22"/>
          <p:cNvSpPr/>
          <p:nvPr/>
        </p:nvSpPr>
        <p:spPr>
          <a:xfrm>
            <a:off x="9416995" y="2456273"/>
            <a:ext cx="477645" cy="321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6" y="3355629"/>
            <a:ext cx="6111770" cy="15241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6" y="5724497"/>
            <a:ext cx="6119390" cy="6325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ลูกศรขวา 12"/>
          <p:cNvSpPr/>
          <p:nvPr/>
        </p:nvSpPr>
        <p:spPr>
          <a:xfrm>
            <a:off x="3765503" y="2417899"/>
            <a:ext cx="477645" cy="321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1285334" y="3392709"/>
            <a:ext cx="1958198" cy="30373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1319840" y="5724497"/>
            <a:ext cx="1923692" cy="35695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กล่องข้อความ 6"/>
          <p:cNvSpPr txBox="1"/>
          <p:nvPr/>
        </p:nvSpPr>
        <p:spPr>
          <a:xfrm>
            <a:off x="6590606" y="4117695"/>
            <a:ext cx="5448501" cy="2145268"/>
          </a:xfrm>
          <a:prstGeom prst="flowChartAlternateProcess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สามารถเลือกพยากรณ์แต่ละสินทรัพย์ โดยเลือก</a:t>
            </a:r>
          </a:p>
          <a:p>
            <a:r>
              <a:rPr lang="th-TH" sz="3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ประเภทข้อมูล คือ ประเภทลูกค้า หรือ ประเภทสินทรัพย์ โดยต้องกำหนดรายการเลือกประเภทข้อมูล ตามประเภทที่ต้องการ</a:t>
            </a:r>
          </a:p>
        </p:txBody>
      </p:sp>
      <p:cxnSp>
        <p:nvCxnSpPr>
          <p:cNvPr id="19" name="ตัวเชื่อมต่อตรง 18"/>
          <p:cNvCxnSpPr/>
          <p:nvPr/>
        </p:nvCxnSpPr>
        <p:spPr>
          <a:xfrm flipH="1">
            <a:off x="2881223" y="3696441"/>
            <a:ext cx="8626" cy="202805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ลูกศรขวา 23"/>
          <p:cNvSpPr/>
          <p:nvPr/>
        </p:nvSpPr>
        <p:spPr>
          <a:xfrm>
            <a:off x="2967488" y="5106838"/>
            <a:ext cx="3536830" cy="35368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082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8448"/>
            <a:ext cx="12192000" cy="4619552"/>
          </a:xfrm>
          <a:prstGeom prst="rect">
            <a:avLst/>
          </a:prstGeom>
        </p:spPr>
      </p:pic>
      <p:pic>
        <p:nvPicPr>
          <p:cNvPr id="4" name="รูปภาพ 3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96" y="180975"/>
            <a:ext cx="7338826" cy="596900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606136" y="154070"/>
            <a:ext cx="3466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การออกแบบระบบ (ต่อ)</a:t>
            </a:r>
            <a:endParaRPr lang="th-TH" sz="4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กล่องข้อความ 6"/>
          <p:cNvSpPr txBox="1"/>
          <p:nvPr/>
        </p:nvSpPr>
        <p:spPr>
          <a:xfrm>
            <a:off x="1666520" y="724079"/>
            <a:ext cx="8630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การพยากรณ์แต่ละ</a:t>
            </a:r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สินทรัพย์ ตามสูตรการพยากรณ์แบบ</a:t>
            </a:r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ตรงไปตรงมา</a:t>
            </a:r>
          </a:p>
        </p:txBody>
      </p:sp>
      <p:sp>
        <p:nvSpPr>
          <p:cNvPr id="8" name="กล่องข้อความ 6"/>
          <p:cNvSpPr txBox="1"/>
          <p:nvPr/>
        </p:nvSpPr>
        <p:spPr>
          <a:xfrm>
            <a:off x="418565" y="1639780"/>
            <a:ext cx="5291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ตัวอย่างรูปแบบแผนภูมิเส้น (</a:t>
            </a: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Line</a:t>
            </a:r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Chart</a:t>
            </a:r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1010341" y="2650284"/>
            <a:ext cx="1836376" cy="28381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กล่องข้อความ 6"/>
          <p:cNvSpPr txBox="1"/>
          <p:nvPr/>
        </p:nvSpPr>
        <p:spPr>
          <a:xfrm>
            <a:off x="418565" y="1184996"/>
            <a:ext cx="3563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สำหรับลูกค้า แบบนิติบุคคล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8269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8448"/>
            <a:ext cx="12192000" cy="4619552"/>
          </a:xfrm>
          <a:prstGeom prst="rect">
            <a:avLst/>
          </a:prstGeom>
        </p:spPr>
      </p:pic>
      <p:pic>
        <p:nvPicPr>
          <p:cNvPr id="4" name="รูปภาพ 3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96" y="180975"/>
            <a:ext cx="7338826" cy="596900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606136" y="154070"/>
            <a:ext cx="3466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การออกแบบระบบ (ต่อ)</a:t>
            </a:r>
            <a:endParaRPr lang="th-TH" sz="4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972381" y="2638101"/>
            <a:ext cx="1865710" cy="28381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กล่องข้อความ 6"/>
          <p:cNvSpPr txBox="1"/>
          <p:nvPr/>
        </p:nvSpPr>
        <p:spPr>
          <a:xfrm>
            <a:off x="1666520" y="724079"/>
            <a:ext cx="8460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การพยากรณ์แต่ละ</a:t>
            </a:r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สินทรัพย์ ตามสูตรการพยากรณ์</a:t>
            </a:r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แบบปรับให้เรียบ</a:t>
            </a:r>
          </a:p>
        </p:txBody>
      </p:sp>
      <p:sp>
        <p:nvSpPr>
          <p:cNvPr id="12" name="กล่องข้อความ 6"/>
          <p:cNvSpPr txBox="1"/>
          <p:nvPr/>
        </p:nvSpPr>
        <p:spPr>
          <a:xfrm>
            <a:off x="418565" y="1639780"/>
            <a:ext cx="5291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ตัวอย่างรูปแบบแผนภูมิเส้น (</a:t>
            </a: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Line</a:t>
            </a:r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Chart</a:t>
            </a:r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3" name="กล่องข้อความ 6"/>
          <p:cNvSpPr txBox="1"/>
          <p:nvPr/>
        </p:nvSpPr>
        <p:spPr>
          <a:xfrm>
            <a:off x="418565" y="1184996"/>
            <a:ext cx="3336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สำหรับสินทรัพย์ แบบหุ้น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" name="แผนผังลำดับงาน: กระบวนการ 13"/>
          <p:cNvSpPr/>
          <p:nvPr/>
        </p:nvSpPr>
        <p:spPr>
          <a:xfrm>
            <a:off x="10127490" y="3053750"/>
            <a:ext cx="1975369" cy="862642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309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" y="295274"/>
            <a:ext cx="5837238" cy="1123811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533400" y="596900"/>
            <a:ext cx="3672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ความสำคัญของการศึกษา</a:t>
            </a:r>
            <a:endParaRPr lang="th-TH" sz="4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1890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" y="295274"/>
            <a:ext cx="7338826" cy="1123811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533400" y="596900"/>
            <a:ext cx="3111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สรุปและข้อเสนอแนะ</a:t>
            </a:r>
            <a:endParaRPr lang="th-TH" sz="4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กล่องข้อความ 6"/>
          <p:cNvSpPr txBox="1"/>
          <p:nvPr/>
        </p:nvSpPr>
        <p:spPr>
          <a:xfrm>
            <a:off x="915676" y="172071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สรุป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1609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" y="295274"/>
            <a:ext cx="7338826" cy="1123811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533400" y="596900"/>
            <a:ext cx="38331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สรุปและข้อเสนอแนะ (ต่อ)</a:t>
            </a:r>
            <a:endParaRPr lang="th-TH" sz="4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กล่องข้อความ 6"/>
          <p:cNvSpPr txBox="1"/>
          <p:nvPr/>
        </p:nvSpPr>
        <p:spPr>
          <a:xfrm>
            <a:off x="915676" y="1720711"/>
            <a:ext cx="1754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ข้อเสนอแนะ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4157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81901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5384799" y="351368"/>
            <a:ext cx="43059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8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จบการนำเสนอ</a:t>
            </a:r>
            <a:endParaRPr lang="th-TH" sz="8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00" y="4606653"/>
            <a:ext cx="1320800" cy="2275248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7" name="กล่องข้อความ 6"/>
          <p:cNvSpPr txBox="1"/>
          <p:nvPr/>
        </p:nvSpPr>
        <p:spPr>
          <a:xfrm>
            <a:off x="7214430" y="5558461"/>
            <a:ext cx="36567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8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ขอบคุณครับ</a:t>
            </a:r>
            <a:endParaRPr lang="th-TH" sz="8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1215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" y="295274"/>
            <a:ext cx="5837238" cy="1123811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533400" y="596900"/>
            <a:ext cx="38443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วัตถุประสงค์ของการศึกษา</a:t>
            </a:r>
            <a:endParaRPr lang="th-TH" sz="4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กล่องข้อความ 6"/>
          <p:cNvSpPr txBox="1"/>
          <p:nvPr/>
        </p:nvSpPr>
        <p:spPr>
          <a:xfrm>
            <a:off x="1108869" y="1479309"/>
            <a:ext cx="7172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กรณีศึกษา และวิเคราะห์ความต้องการสินทรัพย์ของลูกค้า</a:t>
            </a:r>
            <a:endParaRPr lang="th-TH" sz="36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" y="2185864"/>
            <a:ext cx="5837238" cy="1123811"/>
          </a:xfrm>
          <a:prstGeom prst="rect">
            <a:avLst/>
          </a:prstGeom>
        </p:spPr>
      </p:pic>
      <p:sp>
        <p:nvSpPr>
          <p:cNvPr id="8" name="กล่องข้อความ 7"/>
          <p:cNvSpPr txBox="1"/>
          <p:nvPr/>
        </p:nvSpPr>
        <p:spPr>
          <a:xfrm>
            <a:off x="533400" y="2487490"/>
            <a:ext cx="3220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ขอบเขตของการศึกษา</a:t>
            </a:r>
            <a:endParaRPr lang="th-TH" sz="4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กล่องข้อความ 6"/>
          <p:cNvSpPr txBox="1"/>
          <p:nvPr/>
        </p:nvSpPr>
        <p:spPr>
          <a:xfrm>
            <a:off x="579245" y="3369899"/>
            <a:ext cx="63498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1. 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ระบบ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สามารถแจกแจงข้อมูล </a:t>
            </a:r>
            <a:endParaRPr lang="en-US" sz="3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1.1 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ระหว่าง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สินทรัพย์ต่อลูกค้าเป็นรายเดือน</a:t>
            </a:r>
            <a:endParaRPr lang="en-US" sz="3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1.2 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ระหว่างสินทรัพย์ต่อลูกค้าเป็นรายปี</a:t>
            </a:r>
            <a:endParaRPr lang="en-US" sz="3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1.3 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ระหว่างลูกค้าต่อสินทรัพย์เป็นรายเดือน</a:t>
            </a:r>
            <a:endParaRPr lang="en-US" sz="3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1.4 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ระหว่างลูกค้าต่อสินทรัพย์เป็นรายปี</a:t>
            </a:r>
            <a:endParaRPr lang="en-US" sz="3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026" name="Picture 2" descr="http://www.bangkokgoodhome.com/images/main_1462861727/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060" y="3019245"/>
            <a:ext cx="5118051" cy="293298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68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" y="295274"/>
            <a:ext cx="5837238" cy="1123811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533400" y="596900"/>
            <a:ext cx="3942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ขอบเขตของการศึกษา (ต่อ)</a:t>
            </a:r>
            <a:endParaRPr lang="th-TH" sz="4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กล่องข้อความ 6"/>
          <p:cNvSpPr txBox="1"/>
          <p:nvPr/>
        </p:nvSpPr>
        <p:spPr>
          <a:xfrm>
            <a:off x="1108869" y="1523686"/>
            <a:ext cx="1004794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2. 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ระบบสามารถพยากรณ์ข้อมูลตามความต้องการของลูกค้าไม่รวมปัจจัยภายนอก</a:t>
            </a:r>
            <a:endParaRPr lang="en-US" sz="3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2.1 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ความเป็นไปได้ในอนาคต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ของ</a:t>
            </a:r>
          </a:p>
          <a:p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สินทรัพย์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ต่อลูกค้าเป็นรายเดือน</a:t>
            </a:r>
            <a:endParaRPr lang="en-US" sz="3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2.2 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ความเป็นไปได้ในอนาคต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ของ</a:t>
            </a:r>
          </a:p>
          <a:p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สินทรัพย์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ต่อลูกค้าเป็นรายปี</a:t>
            </a:r>
            <a:endParaRPr lang="en-US" sz="3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2.3 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ความเป็นไปได้ในอนาคต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ของ</a:t>
            </a:r>
          </a:p>
          <a:p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ลูกค้า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ต่อสินทรัพย์เป็นรายเดือน</a:t>
            </a:r>
            <a:endParaRPr lang="en-US" sz="3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2.4 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ความเป็นไปได้ในอนาคต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ของ</a:t>
            </a:r>
          </a:p>
          <a:p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ลูกค้า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ต่อสินทรัพย์เป็นรายปี</a:t>
            </a:r>
            <a:endParaRPr lang="en-US" sz="3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210" y="1924815"/>
            <a:ext cx="4974846" cy="4858339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6499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รูปภาพ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29" y="603547"/>
            <a:ext cx="4953682" cy="3299915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6" name="รูปภาพ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485" y="3735827"/>
            <a:ext cx="3934379" cy="2851268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4" name="รูปภาพ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61" y="3499004"/>
            <a:ext cx="4700302" cy="3358996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4954">
            <a:off x="-366825" y="931616"/>
            <a:ext cx="4206857" cy="2696703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4" name="รูปภาพ 3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" y="295274"/>
            <a:ext cx="7338826" cy="634657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629866" y="346101"/>
            <a:ext cx="3793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ประโยชน์ที่คาดว่าจะได้รับ</a:t>
            </a:r>
            <a:endParaRPr lang="th-TH" sz="4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0" name="รูปภาพ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264" y="124056"/>
            <a:ext cx="3650172" cy="3650172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13" name="รูปภาพ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15993">
            <a:off x="236389" y="3463335"/>
            <a:ext cx="2718420" cy="2349966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5" name="รูปภาพ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644" y="5782702"/>
            <a:ext cx="5861969" cy="1240429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83443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" y="295274"/>
            <a:ext cx="7338826" cy="1123811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533400" y="596900"/>
            <a:ext cx="30187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การทำงานของระบบ</a:t>
            </a:r>
            <a:endParaRPr lang="th-TH" sz="4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9085"/>
            <a:ext cx="12192000" cy="536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5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" y="295274"/>
            <a:ext cx="7338826" cy="1123811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533400" y="596900"/>
            <a:ext cx="2744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การออกแบบระบบ</a:t>
            </a:r>
            <a:endParaRPr lang="th-TH" sz="4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กล่องข้อความ 6"/>
          <p:cNvSpPr txBox="1"/>
          <p:nvPr/>
        </p:nvSpPr>
        <p:spPr>
          <a:xfrm>
            <a:off x="915676" y="1720711"/>
            <a:ext cx="1983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การเข้าสู่ระบบ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756" y="2668667"/>
            <a:ext cx="8955437" cy="367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4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" y="295274"/>
            <a:ext cx="7338826" cy="1123811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533400" y="596900"/>
            <a:ext cx="3466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การออกแบบ</a:t>
            </a:r>
            <a:r>
              <a:rPr lang="th-TH" sz="4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ระบบ (ต่อ)</a:t>
            </a:r>
            <a:endParaRPr lang="th-TH" sz="4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กล่องข้อความ 6"/>
          <p:cNvSpPr txBox="1"/>
          <p:nvPr/>
        </p:nvSpPr>
        <p:spPr>
          <a:xfrm>
            <a:off x="915676" y="1720711"/>
            <a:ext cx="2630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การเข้าสู่</a:t>
            </a:r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ระบบ (ต่อ)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97" y="2367042"/>
            <a:ext cx="9369972" cy="44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0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่อ">
  <a:themeElements>
    <a:clrScheme name="น้ำเงินโทนอุ่น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ช่อ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ช่อ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689</TotalTime>
  <Words>630</Words>
  <Application>Microsoft Office PowerPoint</Application>
  <PresentationFormat>แบบจอกว้าง</PresentationFormat>
  <Paragraphs>111</Paragraphs>
  <Slides>32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32</vt:i4>
      </vt:variant>
    </vt:vector>
  </HeadingPairs>
  <TitlesOfParts>
    <vt:vector size="38" baseType="lpstr">
      <vt:lpstr>Angsana New</vt:lpstr>
      <vt:lpstr>Arial</vt:lpstr>
      <vt:lpstr>Century Gothic</vt:lpstr>
      <vt:lpstr>DilleniaUPC</vt:lpstr>
      <vt:lpstr>Wingdings 3</vt:lpstr>
      <vt:lpstr>ช่อ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vViRuSs</dc:creator>
  <cp:lastModifiedBy>vViRuSs</cp:lastModifiedBy>
  <cp:revision>81</cp:revision>
  <dcterms:created xsi:type="dcterms:W3CDTF">2016-06-12T08:26:06Z</dcterms:created>
  <dcterms:modified xsi:type="dcterms:W3CDTF">2016-06-13T13:05:21Z</dcterms:modified>
</cp:coreProperties>
</file>