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61" r:id="rId5"/>
    <p:sldId id="262" r:id="rId6"/>
    <p:sldId id="263" r:id="rId7"/>
    <p:sldId id="259" r:id="rId8"/>
    <p:sldId id="260" r:id="rId9"/>
    <p:sldId id="265" r:id="rId10"/>
  </p:sldIdLst>
  <p:sldSz cx="12192000" cy="6858000"/>
  <p:notesSz cx="6858000" cy="9144000"/>
  <p:embeddedFontLst>
    <p:embeddedFont>
      <p:font typeface="SB 어그로 Medium" panose="02020603020101020101" pitchFamily="18" charset="-127"/>
      <p:regular r:id="rId12"/>
    </p:embeddedFont>
    <p:embeddedFont>
      <p:font typeface="맑은 고딕" panose="020B0503020000020004" pitchFamily="50" charset="-127"/>
      <p:regular r:id="rId13"/>
      <p:bold r:id="rId14"/>
    </p:embeddedFont>
    <p:embeddedFont>
      <p:font typeface="SB 어그로 Light" panose="02020603020101020101" pitchFamily="18" charset="-127"/>
      <p:regular r:id="rId15"/>
    </p:embeddedFont>
    <p:embeddedFont>
      <p:font typeface="SB 어그로 Bold" panose="02020603020101020101" pitchFamily="18" charset="-127"/>
      <p:regular r:id="rId16"/>
    </p:embeddedFont>
    <p:embeddedFont>
      <p:font typeface="함초롬돋움" panose="020B0604000101010101" pitchFamily="50" charset="-127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D4F8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A8F39-4819-4D1E-A94B-7A4C0FC42631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CF9E7-5E8D-4F8F-A421-D5B5902C0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81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blogs.biomedcentral.com/on-medicine/wp-content/uploads/sites/6/2019/09/iStock-1131794876.t5d482e40.m800.xtDADj9SvTVFjzuNeGuNUUGY4tm5d6UGU5tkKM0s3iPk-620x34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3871" r="95000"/>
                    </a14:imgEffect>
                    <a14:imgEffect>
                      <a14:sharpenSoften amount="-34000"/>
                    </a14:imgEffect>
                    <a14:imgEffect>
                      <a14:colorTemperature colorTemp="6600"/>
                    </a14:imgEffect>
                    <a14:imgEffect>
                      <a14:brightnessContrast brigh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122363"/>
            <a:ext cx="5905500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 b="1">
                <a:ln>
                  <a:solidFill>
                    <a:srgbClr val="002060"/>
                  </a:solidFill>
                </a:ln>
                <a:solidFill>
                  <a:srgbClr val="FFC000"/>
                </a:solidFill>
              </a:defRPr>
            </a:lvl1pPr>
          </a:lstStyle>
          <a:p>
            <a:r>
              <a:rPr lang="ko-KR" altLang="en-US" sz="6600" dirty="0" smtClean="0"/>
              <a:t>미니 프로젝트 보고서</a:t>
            </a:r>
            <a:r>
              <a:rPr lang="en-US" altLang="ko-KR" sz="6600" dirty="0" smtClean="0"/>
              <a:t/>
            </a:r>
            <a:br>
              <a:rPr lang="en-US" altLang="ko-KR" sz="6600" dirty="0" smtClean="0"/>
            </a:br>
            <a:r>
              <a:rPr lang="en-US" altLang="ko-KR" sz="4800" dirty="0" smtClean="0"/>
              <a:t>-</a:t>
            </a:r>
            <a:r>
              <a:rPr lang="ko-KR" altLang="en-US" sz="4800" dirty="0" smtClean="0"/>
              <a:t>건강지킴이</a:t>
            </a:r>
            <a:r>
              <a:rPr lang="en-US" altLang="ko-KR" sz="4800" dirty="0" smtClean="0"/>
              <a:t>-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ln>
                  <a:noFill/>
                </a:ln>
                <a:solidFill>
                  <a:srgbClr val="FFC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 smtClean="0"/>
              <a:t>&lt;</a:t>
            </a:r>
            <a:r>
              <a:rPr lang="ko-KR" altLang="en-US" dirty="0" smtClean="0"/>
              <a:t>키퍼 팀</a:t>
            </a:r>
            <a:r>
              <a:rPr lang="en-US" altLang="ko-KR" dirty="0" smtClean="0"/>
              <a:t>&gt;</a:t>
            </a:r>
          </a:p>
          <a:p>
            <a:r>
              <a:rPr lang="ko-KR" altLang="en-US" dirty="0" smtClean="0"/>
              <a:t>박영인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전소담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3FA7-BCA7-4B14-8733-EC38729BEDC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52CB-9551-4B64-B627-A5E350F56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360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3FA7-BCA7-4B14-8733-EC38729BEDC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52CB-9551-4B64-B627-A5E350F56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939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3FA7-BCA7-4B14-8733-EC38729BEDC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52CB-9551-4B64-B627-A5E350F56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31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3FA7-BCA7-4B14-8733-EC38729BEDC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52CB-9551-4B64-B627-A5E350F56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615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3FA7-BCA7-4B14-8733-EC38729BEDC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52CB-9551-4B64-B627-A5E350F56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826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3FA7-BCA7-4B14-8733-EC38729BEDC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52CB-9551-4B64-B627-A5E350F56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3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3FA7-BCA7-4B14-8733-EC38729BEDC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52CB-9551-4B64-B627-A5E350F56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68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3FA7-BCA7-4B14-8733-EC38729BEDC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52CB-9551-4B64-B627-A5E350F56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39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3FA7-BCA7-4B14-8733-EC38729BEDC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52CB-9551-4B64-B627-A5E350F56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99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3FA7-BCA7-4B14-8733-EC38729BEDC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52CB-9551-4B64-B627-A5E350F56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74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3FA7-BCA7-4B14-8733-EC38729BEDC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52CB-9551-4B64-B627-A5E350F56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56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rgbClr val="D4F8D5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A3FA7-BCA7-4B14-8733-EC38729BEDC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552CB-9551-4B64-B627-A5E350F56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349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blogs.biomedcentral.com/on-medicine/wp-content/uploads/sites/6/2019/09/iStock-1131794876.t5d482e40.m800.xtDADj9SvTVFjzuNeGuNUUGY4tm5d6UGU5tkKM0s3iPk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sharpenSoften amount="-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800" y="533231"/>
            <a:ext cx="7620000" cy="586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1"/>
          <p:cNvSpPr>
            <a:spLocks noGrp="1"/>
          </p:cNvSpPr>
          <p:nvPr>
            <p:ph type="ctrTitle" hasCustomPrompt="1"/>
          </p:nvPr>
        </p:nvSpPr>
        <p:spPr>
          <a:xfrm>
            <a:off x="1599304" y="1369788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 b="1">
                <a:ln>
                  <a:solidFill>
                    <a:srgbClr val="002060"/>
                  </a:solidFill>
                </a:ln>
                <a:solidFill>
                  <a:srgbClr val="FFC000"/>
                </a:solidFill>
              </a:defRPr>
            </a:lvl1pPr>
          </a:lstStyle>
          <a:p>
            <a:r>
              <a:rPr lang="ko-KR" altLang="en-US" sz="6600" dirty="0" smtClean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미니 프로젝트 보고서</a:t>
            </a:r>
            <a:r>
              <a:rPr lang="en-US" altLang="ko-KR" sz="6600" dirty="0" smtClean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/>
            </a:r>
            <a:br>
              <a:rPr lang="en-US" altLang="ko-KR" sz="6600" dirty="0" smtClean="0">
                <a:latin typeface="SB 어그로 Bold" panose="02020603020101020101" pitchFamily="18" charset="-127"/>
                <a:ea typeface="SB 어그로 Bold" panose="02020603020101020101" pitchFamily="18" charset="-127"/>
              </a:rPr>
            </a:br>
            <a:r>
              <a:rPr lang="en-US" altLang="ko-KR" sz="4800" dirty="0" smtClean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-</a:t>
            </a:r>
            <a:r>
              <a:rPr lang="ko-KR" altLang="en-US" sz="4800" dirty="0" smtClean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건강지킴이</a:t>
            </a:r>
            <a:r>
              <a:rPr lang="en-US" altLang="ko-KR" sz="4800" dirty="0" smtClean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-</a:t>
            </a:r>
            <a:endParaRPr lang="ko-KR" altLang="en-US" dirty="0"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</p:txBody>
      </p:sp>
      <p:sp>
        <p:nvSpPr>
          <p:cNvPr id="5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599304" y="3849463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ln>
                  <a:noFill/>
                </a:ln>
                <a:solidFill>
                  <a:srgbClr val="FFC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z="24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  <a:cs typeface="함초롬돋움" panose="020B0604000101010101" pitchFamily="50" charset="-127"/>
              </a:rPr>
              <a:t>&lt;</a:t>
            </a:r>
            <a:r>
              <a:rPr lang="ko-KR" altLang="en-US" sz="24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  <a:cs typeface="함초롬돋움" panose="020B0604000101010101" pitchFamily="50" charset="-127"/>
              </a:rPr>
              <a:t>키퍼 팀</a:t>
            </a:r>
            <a:r>
              <a:rPr lang="en-US" altLang="ko-KR" sz="24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  <a:cs typeface="함초롬돋움" panose="020B0604000101010101" pitchFamily="50" charset="-127"/>
              </a:rPr>
              <a:t>&gt;</a:t>
            </a:r>
          </a:p>
          <a:p>
            <a:r>
              <a:rPr lang="ko-KR" altLang="en-US" sz="24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  <a:cs typeface="함초롬돋움" panose="020B0604000101010101" pitchFamily="50" charset="-127"/>
              </a:rPr>
              <a:t>박영인</a:t>
            </a:r>
            <a:r>
              <a:rPr lang="en-US" altLang="ko-KR" sz="24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dirty="0" err="1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  <a:cs typeface="함초롬돋움" panose="020B0604000101010101" pitchFamily="50" charset="-127"/>
              </a:rPr>
              <a:t>전소담</a:t>
            </a:r>
            <a:endParaRPr lang="ko-KR" altLang="en-US" sz="24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SB 어그로 Medium" panose="02020603020101020101" pitchFamily="18" charset="-127"/>
              <a:ea typeface="SB 어그로 Medium" panose="02020603020101020101" pitchFamily="18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957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https://cdn-icons-png.flaticon.com/512/2738/273867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4552">
            <a:off x="10981655" y="5740276"/>
            <a:ext cx="1096193" cy="109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cdn-icons-png.flaticon.com/512/706/70616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225143"/>
            <a:ext cx="1705150" cy="17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5281127" cy="1325563"/>
          </a:xfrm>
          <a:ln>
            <a:noFill/>
          </a:ln>
        </p:spPr>
        <p:txBody>
          <a:bodyPr/>
          <a:lstStyle/>
          <a:p>
            <a:r>
              <a:rPr lang="ko-KR" altLang="en-US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기획 의도 및 </a:t>
            </a:r>
            <a:r>
              <a:rPr lang="ko-KR" altLang="en-US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특징</a:t>
            </a:r>
            <a:endParaRPr lang="ko-KR" altLang="en-US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5567" y="1434927"/>
            <a:ext cx="10974185" cy="5157066"/>
          </a:xfrm>
          <a:ln>
            <a:solidFill>
              <a:schemeClr val="bg2">
                <a:lumMod val="5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기획 의도</a:t>
            </a:r>
            <a:r>
              <a:rPr lang="en-US" altLang="ko-KR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:</a:t>
            </a:r>
          </a:p>
          <a:p>
            <a:pPr marL="0" indent="0">
              <a:buNone/>
            </a:pPr>
            <a:r>
              <a:rPr lang="en-US" altLang="ko-KR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  </a:t>
            </a:r>
            <a:r>
              <a:rPr lang="en-US" altLang="ko-KR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100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세 시대를 기대하는 현대 사회에서 개인의 건강을 지키기 위해 지속적으로 개인의 </a:t>
            </a:r>
            <a:r>
              <a:rPr lang="ko-KR" altLang="en-US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비만도를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체크하고 </a:t>
            </a:r>
            <a:r>
              <a:rPr lang="ko-KR" altLang="en-US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체중 </a:t>
            </a:r>
            <a:r>
              <a:rPr lang="ko-KR" altLang="en-US" dirty="0" err="1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트래킹과</a:t>
            </a:r>
            <a:r>
              <a:rPr lang="ko-KR" altLang="en-US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식단을 제공하는 프로그램</a:t>
            </a:r>
            <a:endParaRPr lang="en-US" altLang="ko-KR" dirty="0" smtClean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  <a:p>
            <a:r>
              <a:rPr lang="ko-KR" altLang="en-US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대상</a:t>
            </a:r>
            <a:r>
              <a:rPr lang="en-US" altLang="ko-KR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:</a:t>
            </a:r>
          </a:p>
          <a:p>
            <a:pPr marL="0" indent="0">
              <a:buNone/>
            </a:pP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</a:t>
            </a:r>
            <a:r>
              <a:rPr lang="en-US" altLang="ko-KR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</a:t>
            </a:r>
            <a:r>
              <a:rPr lang="ko-KR" altLang="en-US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건강하고자 하는 누구나</a:t>
            </a:r>
            <a:endParaRPr lang="en-US" altLang="ko-KR" dirty="0" smtClean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  <a:p>
            <a:endParaRPr lang="en-US" altLang="ko-KR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  <a:p>
            <a:r>
              <a:rPr lang="ko-KR" altLang="en-US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특징</a:t>
            </a:r>
            <a:r>
              <a:rPr lang="en-US" altLang="ko-KR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: </a:t>
            </a:r>
          </a:p>
          <a:p>
            <a:pPr marL="0" indent="0">
              <a:buNone/>
            </a:pP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</a:t>
            </a:r>
            <a:r>
              <a:rPr lang="en-US" altLang="ko-KR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</a:t>
            </a:r>
            <a:r>
              <a:rPr lang="en-US" altLang="ko-KR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1. </a:t>
            </a:r>
            <a:r>
              <a:rPr lang="ko-KR" altLang="en-US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개인의 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현재 </a:t>
            </a:r>
            <a:r>
              <a:rPr lang="ko-KR" altLang="en-US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비만도</a:t>
            </a:r>
            <a:r>
              <a:rPr lang="en-US" altLang="ko-KR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(=BMI)</a:t>
            </a:r>
            <a:r>
              <a:rPr lang="ko-KR" altLang="en-US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확인</a:t>
            </a:r>
            <a:endParaRPr lang="en-US" altLang="ko-KR" dirty="0" smtClean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</a:t>
            </a:r>
            <a:r>
              <a:rPr lang="en-US" altLang="ko-KR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2. </a:t>
            </a:r>
            <a:r>
              <a:rPr lang="ko-KR" altLang="en-US" dirty="0" err="1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날짜별</a:t>
            </a:r>
            <a:r>
              <a:rPr lang="ko-KR" altLang="en-US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체중 추적 그래프</a:t>
            </a:r>
            <a:endParaRPr lang="en-US" altLang="ko-KR" dirty="0" smtClean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</a:t>
            </a:r>
            <a:r>
              <a:rPr lang="en-US" altLang="ko-KR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3. </a:t>
            </a:r>
            <a:r>
              <a:rPr lang="ko-KR" altLang="en-US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사용자가</a:t>
            </a:r>
            <a:r>
              <a:rPr lang="ko-KR" altLang="en-US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</a:t>
            </a:r>
            <a:r>
              <a:rPr lang="ko-KR" altLang="en-US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원하는 칼로리에 맞는 </a:t>
            </a:r>
            <a:r>
              <a:rPr lang="ko-KR" altLang="en-US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식단 제공</a:t>
            </a:r>
            <a:endParaRPr lang="en-US" altLang="ko-KR" dirty="0" smtClean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pic>
        <p:nvPicPr>
          <p:cNvPr id="3076" name="Picture 4" descr="https://cdn-icons-png.flaticon.com/256/3703/370336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3664" y="131244"/>
            <a:ext cx="1342992" cy="134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65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코드 구성</a:t>
            </a:r>
            <a:endParaRPr lang="ko-KR" altLang="en-US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147156" y="1255222"/>
            <a:ext cx="2227811" cy="94765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이름 입력 </a:t>
            </a:r>
            <a:endParaRPr lang="en-US" altLang="ko-KR" sz="1600" b="1" dirty="0" smtClean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  <a:p>
            <a:pPr algn="ctr"/>
            <a:r>
              <a:rPr lang="en-US" altLang="ko-KR" sz="1400" b="1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(</a:t>
            </a:r>
            <a:r>
              <a:rPr lang="ko-KR" altLang="en-US" sz="1400" b="1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기존 회원 </a:t>
            </a:r>
            <a:endParaRPr lang="en-US" altLang="ko-KR" sz="1400" b="1" dirty="0" smtClean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  <a:p>
            <a:pPr algn="ctr"/>
            <a:r>
              <a:rPr lang="en-US" altLang="ko-KR" sz="1400" b="1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OR </a:t>
            </a:r>
            <a:r>
              <a:rPr lang="ko-KR" altLang="en-US" sz="1400" b="1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초기 회원 구분</a:t>
            </a:r>
            <a:r>
              <a:rPr lang="en-US" altLang="ko-KR" sz="1400" b="1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)</a:t>
            </a:r>
            <a:endParaRPr lang="ko-KR" altLang="en-US" sz="1400" b="1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79720" y="1325542"/>
            <a:ext cx="156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기존 회원</a:t>
            </a:r>
            <a:endParaRPr lang="ko-KR" altLang="en-US" b="1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3414127" y="1601627"/>
            <a:ext cx="5094036" cy="27132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17" name="아래쪽 화살표 16"/>
          <p:cNvSpPr/>
          <p:nvPr/>
        </p:nvSpPr>
        <p:spPr>
          <a:xfrm>
            <a:off x="2194560" y="2278323"/>
            <a:ext cx="241069" cy="44825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1305" y="1993759"/>
            <a:ext cx="461665" cy="105092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b="1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신규 회원</a:t>
            </a:r>
            <a:endParaRPr lang="ko-KR" altLang="en-US" b="1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22" name="순서도: 대체 처리 21"/>
          <p:cNvSpPr/>
          <p:nvPr/>
        </p:nvSpPr>
        <p:spPr>
          <a:xfrm>
            <a:off x="8584033" y="2696569"/>
            <a:ext cx="1883196" cy="541879"/>
          </a:xfrm>
          <a:prstGeom prst="flowChartAlternate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현재 체중 입력</a:t>
            </a:r>
            <a:endParaRPr lang="ko-KR" altLang="en-US" sz="1600" b="1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23" name="아래쪽 화살표 22"/>
          <p:cNvSpPr/>
          <p:nvPr/>
        </p:nvSpPr>
        <p:spPr>
          <a:xfrm>
            <a:off x="2194559" y="3371958"/>
            <a:ext cx="241069" cy="49467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24" name="아래쪽 화살표 23"/>
          <p:cNvSpPr/>
          <p:nvPr/>
        </p:nvSpPr>
        <p:spPr>
          <a:xfrm>
            <a:off x="9406389" y="2145757"/>
            <a:ext cx="238483" cy="48429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25" name="순서도: 대체 처리 24"/>
          <p:cNvSpPr/>
          <p:nvPr/>
        </p:nvSpPr>
        <p:spPr>
          <a:xfrm>
            <a:off x="1322970" y="3866631"/>
            <a:ext cx="2046423" cy="572366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현재 체중</a:t>
            </a:r>
            <a:r>
              <a:rPr lang="en-US" altLang="ko-KR" sz="1400" b="1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, </a:t>
            </a:r>
            <a:r>
              <a:rPr lang="ko-KR" altLang="en-US" sz="1400" b="1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키</a:t>
            </a:r>
            <a:r>
              <a:rPr lang="en-US" altLang="ko-KR" sz="1400" b="1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, </a:t>
            </a:r>
            <a:r>
              <a:rPr lang="ko-KR" altLang="en-US" sz="1400" b="1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목표 체중 입력</a:t>
            </a:r>
            <a:endParaRPr lang="en-US" altLang="ko-KR" sz="1400" b="1" dirty="0" smtClean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26" name="순서도: 카드 25"/>
          <p:cNvSpPr/>
          <p:nvPr/>
        </p:nvSpPr>
        <p:spPr>
          <a:xfrm>
            <a:off x="1322970" y="2773939"/>
            <a:ext cx="2091157" cy="521625"/>
          </a:xfrm>
          <a:prstGeom prst="flowChartPunchedCar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환영인사</a:t>
            </a:r>
            <a:endParaRPr lang="en-US" altLang="ko-KR" sz="1400" b="1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  <a:p>
            <a:pPr algn="ctr"/>
            <a:r>
              <a:rPr lang="ko-KR" altLang="en-US" sz="1400" b="1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신규 정보</a:t>
            </a:r>
            <a:r>
              <a:rPr lang="en-US" altLang="ko-KR" sz="1400" b="1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</a:t>
            </a:r>
            <a:r>
              <a:rPr lang="ko-KR" altLang="en-US" sz="1400" b="1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입력 요청</a:t>
            </a:r>
          </a:p>
        </p:txBody>
      </p:sp>
      <p:sp>
        <p:nvSpPr>
          <p:cNvPr id="27" name="순서도: 카드 26"/>
          <p:cNvSpPr/>
          <p:nvPr/>
        </p:nvSpPr>
        <p:spPr>
          <a:xfrm>
            <a:off x="8618437" y="1283784"/>
            <a:ext cx="1883196" cy="747174"/>
          </a:xfrm>
          <a:prstGeom prst="flowChartPunchedCar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환영 인사</a:t>
            </a:r>
            <a:endParaRPr lang="en-US" altLang="ko-KR" sz="1600" b="1" dirty="0" smtClean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  <a:p>
            <a:pPr algn="ctr"/>
            <a:r>
              <a:rPr lang="ko-KR" altLang="en-US" sz="1600" b="1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기존 정보 표시</a:t>
            </a:r>
            <a:endParaRPr lang="ko-KR" altLang="en-US" sz="1600" b="1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28" name="아래쪽 화살표 27"/>
          <p:cNvSpPr/>
          <p:nvPr/>
        </p:nvSpPr>
        <p:spPr>
          <a:xfrm>
            <a:off x="2190317" y="4514448"/>
            <a:ext cx="241069" cy="44825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29" name="순서도: 카드 28"/>
          <p:cNvSpPr/>
          <p:nvPr/>
        </p:nvSpPr>
        <p:spPr>
          <a:xfrm>
            <a:off x="1318727" y="5010064"/>
            <a:ext cx="2091157" cy="521625"/>
          </a:xfrm>
          <a:prstGeom prst="flowChartPunchedCar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현재 </a:t>
            </a:r>
            <a:r>
              <a:rPr lang="en-US" altLang="ko-KR" sz="1400" b="1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BMI, </a:t>
            </a:r>
            <a:r>
              <a:rPr lang="ko-KR" altLang="en-US" sz="1400" b="1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상태</a:t>
            </a:r>
            <a:r>
              <a:rPr lang="en-US" altLang="ko-KR" sz="1400" b="1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, </a:t>
            </a:r>
            <a:r>
              <a:rPr lang="ko-KR" altLang="en-US" sz="1400" b="1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감량할 체중 표시</a:t>
            </a:r>
            <a:endParaRPr lang="ko-KR" altLang="en-US" sz="1400" b="1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30" name="아래쪽 화살표 29"/>
          <p:cNvSpPr/>
          <p:nvPr/>
        </p:nvSpPr>
        <p:spPr>
          <a:xfrm>
            <a:off x="9428849" y="3304967"/>
            <a:ext cx="238483" cy="44825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31" name="순서도: 카드 30"/>
          <p:cNvSpPr/>
          <p:nvPr/>
        </p:nvSpPr>
        <p:spPr>
          <a:xfrm>
            <a:off x="8577104" y="3800583"/>
            <a:ext cx="2068726" cy="521625"/>
          </a:xfrm>
          <a:prstGeom prst="flowChartPunchedCar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현재 </a:t>
            </a:r>
            <a:r>
              <a:rPr lang="en-US" altLang="ko-KR" sz="1400" b="1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BMI, </a:t>
            </a:r>
            <a:r>
              <a:rPr lang="ko-KR" altLang="en-US" sz="1400" b="1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상태</a:t>
            </a:r>
            <a:r>
              <a:rPr lang="en-US" altLang="ko-KR" sz="1400" b="1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, </a:t>
            </a:r>
            <a:r>
              <a:rPr lang="ko-KR" altLang="en-US" sz="1400" b="1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감량할 체중 표시</a:t>
            </a:r>
            <a:endParaRPr lang="ko-KR" altLang="en-US" sz="1400" b="1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34" name="순서도: 대체 처리 33"/>
          <p:cNvSpPr/>
          <p:nvPr/>
        </p:nvSpPr>
        <p:spPr>
          <a:xfrm>
            <a:off x="4673499" y="2791098"/>
            <a:ext cx="2046423" cy="572366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원하는 식단 선택 요청</a:t>
            </a:r>
            <a:endParaRPr lang="en-US" altLang="ko-KR" sz="1400" b="1" dirty="0" smtClean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  <a:p>
            <a:pPr algn="ctr"/>
            <a:r>
              <a:rPr lang="ko-KR" altLang="en-US" sz="1400" b="1" dirty="0" err="1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일반식</a:t>
            </a:r>
            <a:r>
              <a:rPr lang="ko-KR" altLang="en-US" sz="1400" b="1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</a:t>
            </a:r>
            <a:r>
              <a:rPr lang="en-US" altLang="ko-KR" sz="1400" b="1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OR </a:t>
            </a:r>
            <a:r>
              <a:rPr lang="ko-KR" altLang="en-US" sz="1400" b="1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샐러드</a:t>
            </a:r>
            <a:r>
              <a:rPr lang="en-US" altLang="ko-KR" sz="1400" b="1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</a:t>
            </a:r>
          </a:p>
        </p:txBody>
      </p:sp>
      <p:sp>
        <p:nvSpPr>
          <p:cNvPr id="42" name="타원 41"/>
          <p:cNvSpPr/>
          <p:nvPr/>
        </p:nvSpPr>
        <p:spPr>
          <a:xfrm>
            <a:off x="4616788" y="5803440"/>
            <a:ext cx="2227811" cy="91449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트래커</a:t>
            </a:r>
            <a:r>
              <a:rPr lang="ko-KR" altLang="en-US" sz="1400" b="1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출력</a:t>
            </a:r>
            <a:endParaRPr lang="en-US" altLang="ko-KR" sz="1400" b="1" dirty="0" smtClean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  <a:p>
            <a:pPr algn="ctr"/>
            <a:r>
              <a:rPr lang="ko-KR" altLang="en-US" sz="1400" b="1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</a:t>
            </a:r>
            <a:r>
              <a:rPr lang="en-US" altLang="ko-KR" sz="1400" b="1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(</a:t>
            </a:r>
            <a:r>
              <a:rPr lang="ko-KR" altLang="en-US" sz="1400" b="1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그래프</a:t>
            </a:r>
            <a:r>
              <a:rPr lang="en-US" altLang="ko-KR" sz="1400" b="1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)</a:t>
            </a:r>
            <a:endParaRPr lang="ko-KR" altLang="en-US" sz="1400" b="1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43" name="순서도: 카드 42"/>
          <p:cNvSpPr/>
          <p:nvPr/>
        </p:nvSpPr>
        <p:spPr>
          <a:xfrm>
            <a:off x="4741466" y="4835507"/>
            <a:ext cx="1978456" cy="521625"/>
          </a:xfrm>
          <a:prstGeom prst="flowChartPunchedCar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입력한 칼로리에 맞는 추천 메뉴 표시</a:t>
            </a:r>
            <a:endParaRPr lang="ko-KR" altLang="en-US" sz="1400" b="1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44" name="순서도: 대체 처리 43"/>
          <p:cNvSpPr/>
          <p:nvPr/>
        </p:nvSpPr>
        <p:spPr>
          <a:xfrm>
            <a:off x="4673499" y="3814889"/>
            <a:ext cx="2079712" cy="572366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끼니 별 원하는 칼로리 입력 요청</a:t>
            </a:r>
            <a:endParaRPr lang="en-US" altLang="ko-KR" sz="1400" b="1" dirty="0" smtClean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48" name="굽은 화살표 47"/>
          <p:cNvSpPr/>
          <p:nvPr/>
        </p:nvSpPr>
        <p:spPr>
          <a:xfrm>
            <a:off x="3998034" y="2975821"/>
            <a:ext cx="606829" cy="2219634"/>
          </a:xfrm>
          <a:prstGeom prst="bentArrow">
            <a:avLst>
              <a:gd name="adj1" fmla="val 25000"/>
              <a:gd name="adj2" fmla="val 22945"/>
              <a:gd name="adj3" fmla="val 25000"/>
              <a:gd name="adj4" fmla="val 95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49" name="아래쪽 화살표 48"/>
          <p:cNvSpPr/>
          <p:nvPr/>
        </p:nvSpPr>
        <p:spPr>
          <a:xfrm rot="16200000">
            <a:off x="3615702" y="4904174"/>
            <a:ext cx="320463" cy="744236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50" name="굽은 화살표 49"/>
          <p:cNvSpPr/>
          <p:nvPr/>
        </p:nvSpPr>
        <p:spPr>
          <a:xfrm flipH="1">
            <a:off x="7005294" y="2911594"/>
            <a:ext cx="827574" cy="1336210"/>
          </a:xfrm>
          <a:prstGeom prst="bentArrow">
            <a:avLst>
              <a:gd name="adj1" fmla="val 20300"/>
              <a:gd name="adj2" fmla="val 18973"/>
              <a:gd name="adj3" fmla="val 25000"/>
              <a:gd name="adj4" fmla="val 106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51" name="아래쪽 화살표 50"/>
          <p:cNvSpPr/>
          <p:nvPr/>
        </p:nvSpPr>
        <p:spPr>
          <a:xfrm rot="16200000">
            <a:off x="8051468" y="3796572"/>
            <a:ext cx="307035" cy="744236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033229" y="2408028"/>
            <a:ext cx="108478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체중이 맞는지 확인 </a:t>
            </a:r>
            <a:endParaRPr lang="en-US" altLang="ko-KR" sz="1050" b="1" dirty="0" smtClean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  <a:p>
            <a:pPr algn="ctr"/>
            <a:r>
              <a:rPr lang="en-US" altLang="ko-KR" sz="1050" b="1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Y OR N </a:t>
            </a:r>
            <a:endParaRPr lang="ko-KR" altLang="en-US" sz="1050" b="1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cxnSp>
        <p:nvCxnSpPr>
          <p:cNvPr id="73" name="꺾인 연결선 72"/>
          <p:cNvCxnSpPr>
            <a:stCxn id="22" idx="3"/>
          </p:cNvCxnSpPr>
          <p:nvPr/>
        </p:nvCxnSpPr>
        <p:spPr>
          <a:xfrm flipH="1" flipV="1">
            <a:off x="10345727" y="2039271"/>
            <a:ext cx="121502" cy="928238"/>
          </a:xfrm>
          <a:prstGeom prst="bentConnector4">
            <a:avLst>
              <a:gd name="adj1" fmla="val -502861"/>
              <a:gd name="adj2" fmla="val 64594"/>
            </a:avLst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25" idx="1"/>
          </p:cNvCxnSpPr>
          <p:nvPr/>
        </p:nvCxnSpPr>
        <p:spPr>
          <a:xfrm rot="10800000" flipH="1">
            <a:off x="1322970" y="3285812"/>
            <a:ext cx="231202" cy="867002"/>
          </a:xfrm>
          <a:prstGeom prst="bentConnector4">
            <a:avLst>
              <a:gd name="adj1" fmla="val -145616"/>
              <a:gd name="adj2" fmla="val 66504"/>
            </a:avLst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-88186" y="3256533"/>
            <a:ext cx="1440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입력정보가 맞는지 </a:t>
            </a:r>
            <a:endParaRPr lang="en-US" altLang="ko-KR" sz="1200" b="1" dirty="0" smtClean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  <a:p>
            <a:pPr algn="ctr"/>
            <a:r>
              <a:rPr lang="ko-KR" altLang="en-US" sz="1200" b="1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확인 </a:t>
            </a:r>
            <a:endParaRPr lang="en-US" altLang="ko-KR" sz="1200" b="1" dirty="0" smtClean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  <a:p>
            <a:pPr algn="ctr"/>
            <a:r>
              <a:rPr lang="en-US" altLang="ko-KR" sz="1200" b="1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Y OR N </a:t>
            </a:r>
            <a:endParaRPr lang="ko-KR" altLang="en-US" sz="1200" b="1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83" name="아래쪽 화살표 82"/>
          <p:cNvSpPr/>
          <p:nvPr/>
        </p:nvSpPr>
        <p:spPr>
          <a:xfrm>
            <a:off x="5576175" y="3371958"/>
            <a:ext cx="241069" cy="44825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84" name="아래쪽 화살표 83"/>
          <p:cNvSpPr/>
          <p:nvPr/>
        </p:nvSpPr>
        <p:spPr>
          <a:xfrm>
            <a:off x="5592820" y="4377059"/>
            <a:ext cx="241069" cy="44825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85" name="아래쪽 화살표 84"/>
          <p:cNvSpPr/>
          <p:nvPr/>
        </p:nvSpPr>
        <p:spPr>
          <a:xfrm>
            <a:off x="5610158" y="5379165"/>
            <a:ext cx="241069" cy="38298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pic>
        <p:nvPicPr>
          <p:cNvPr id="37" name="Picture 6" descr="https://cdn-icons-png.flaticon.com/512/2738/273867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4552">
            <a:off x="10981655" y="5740276"/>
            <a:ext cx="1096193" cy="109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https://cdn-icons-png.flaticon.com/256/3703/370336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3664" y="131244"/>
            <a:ext cx="1342992" cy="134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https://cdn-icons-png.flaticon.com/512/706/70616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225143"/>
            <a:ext cx="1705150" cy="17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83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6" descr="https://cdn-icons-png.flaticon.com/512/2738/273867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4552">
            <a:off x="10981655" y="5740276"/>
            <a:ext cx="1096193" cy="109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cdn-icons-png.flaticon.com/512/706/70616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225143"/>
            <a:ext cx="1705150" cy="17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실제 코드</a:t>
            </a:r>
            <a:endParaRPr lang="ko-KR" altLang="en-US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33152" y="1109432"/>
            <a:ext cx="10974185" cy="522356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import = </a:t>
            </a:r>
            <a:r>
              <a:rPr lang="en-US" altLang="ko-KR" dirty="0" err="1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datetime</a:t>
            </a:r>
            <a:r>
              <a:rPr lang="en-US" altLang="ko-KR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, random, </a:t>
            </a:r>
            <a:r>
              <a:rPr lang="en-US" altLang="ko-KR" dirty="0" err="1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matplotlib</a:t>
            </a:r>
            <a:endParaRPr lang="en-US" altLang="ko-KR" dirty="0" smtClean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  <a:p>
            <a:endParaRPr lang="en-US" altLang="ko-KR" dirty="0" smtClean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  <a:p>
            <a:endParaRPr lang="en-US" altLang="ko-KR" dirty="0" smtClean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  <a:p>
            <a:endParaRPr lang="en-US" altLang="ko-KR" dirty="0" smtClean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  <a:p>
            <a:r>
              <a:rPr lang="ko-KR" altLang="en-US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사용자 함수</a:t>
            </a:r>
            <a:r>
              <a:rPr lang="en-US" altLang="ko-KR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: </a:t>
            </a:r>
            <a:r>
              <a:rPr lang="en-US" altLang="ko-KR" dirty="0" err="1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def</a:t>
            </a:r>
            <a:r>
              <a:rPr lang="en-US" altLang="ko-KR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() = </a:t>
            </a:r>
            <a:r>
              <a:rPr lang="ko-KR" altLang="en-US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인적 사항</a:t>
            </a:r>
            <a:r>
              <a:rPr lang="en-US" altLang="ko-KR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</a:t>
            </a:r>
            <a:r>
              <a:rPr lang="ko-KR" altLang="en-US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등록</a:t>
            </a:r>
            <a:r>
              <a:rPr lang="en-US" altLang="ko-KR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, BMI </a:t>
            </a:r>
            <a:r>
              <a:rPr lang="ko-KR" altLang="en-US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계산</a:t>
            </a:r>
            <a:r>
              <a:rPr lang="en-US" altLang="ko-KR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, </a:t>
            </a:r>
            <a:r>
              <a:rPr lang="ko-KR" altLang="en-US" dirty="0" err="1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칼로리별</a:t>
            </a:r>
            <a:r>
              <a:rPr lang="ko-KR" altLang="en-US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메뉴</a:t>
            </a:r>
            <a:endParaRPr lang="en-US" altLang="ko-KR" dirty="0" smtClean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  <a:p>
            <a:endParaRPr lang="en-US" altLang="ko-KR" dirty="0" smtClean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  <a:p>
            <a:endParaRPr lang="en-US" altLang="ko-KR" dirty="0" smtClean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  <a:p>
            <a:endParaRPr lang="en-US" altLang="ko-KR" dirty="0" smtClean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  <a:p>
            <a:r>
              <a:rPr lang="ko-KR" altLang="en-US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메인 코드 </a:t>
            </a:r>
            <a:r>
              <a:rPr lang="en-US" altLang="ko-KR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= input, While True, If</a:t>
            </a:r>
            <a:r>
              <a:rPr lang="ko-KR" altLang="en-US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문</a:t>
            </a:r>
            <a:r>
              <a:rPr lang="en-US" altLang="ko-KR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, </a:t>
            </a:r>
            <a:r>
              <a:rPr lang="ko-KR" altLang="en-US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리스트</a:t>
            </a:r>
            <a:r>
              <a:rPr lang="en-US" altLang="ko-KR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, </a:t>
            </a:r>
            <a:r>
              <a:rPr lang="ko-KR" altLang="en-US" dirty="0" err="1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딕셔너리</a:t>
            </a:r>
            <a:r>
              <a:rPr lang="en-US" altLang="ko-KR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, plot</a:t>
            </a:r>
          </a:p>
          <a:p>
            <a:endParaRPr lang="en-US" altLang="ko-KR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230" y="1729048"/>
            <a:ext cx="3721746" cy="99077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240" y="3721215"/>
            <a:ext cx="3895725" cy="2143125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 flipH="1">
            <a:off x="4156364" y="3624349"/>
            <a:ext cx="1101436" cy="3906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055716" y="4330931"/>
            <a:ext cx="764771" cy="174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86988" y="4330931"/>
            <a:ext cx="315883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회원 정보 </a:t>
            </a:r>
            <a:r>
              <a:rPr lang="en-US" altLang="ko-KR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=&gt; </a:t>
            </a:r>
            <a:r>
              <a:rPr lang="ko-KR" altLang="en-US" dirty="0" err="1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딕셔너리</a:t>
            </a:r>
            <a:r>
              <a:rPr lang="ko-KR" altLang="en-US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삽입</a:t>
            </a:r>
            <a:endParaRPr lang="ko-KR" altLang="en-US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6676" y="131244"/>
            <a:ext cx="6943725" cy="646747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818" y="1429327"/>
            <a:ext cx="7239000" cy="39243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80960" y="1109432"/>
            <a:ext cx="4400550" cy="435292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1" name="Picture 4" descr="https://cdn-icons-png.flaticon.com/256/3703/3703366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3664" y="131244"/>
            <a:ext cx="1342992" cy="134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62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2" animBg="1"/>
      <p:bldP spid="16" grpId="3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https://cdn-icons-png.flaticon.com/512/2738/273867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4552">
            <a:off x="10981655" y="5740276"/>
            <a:ext cx="1096193" cy="109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s://cdn-icons-png.flaticon.com/512/706/70616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225143"/>
            <a:ext cx="1705150" cy="17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https://cdn-icons-png.flaticon.com/256/3703/370336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3664" y="131244"/>
            <a:ext cx="1342992" cy="134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실제 코드</a:t>
            </a:r>
            <a:endParaRPr lang="ko-KR" altLang="en-US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33152" y="1109432"/>
            <a:ext cx="10974185" cy="522356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메인 코드 </a:t>
            </a:r>
            <a:r>
              <a:rPr lang="en-US" altLang="ko-KR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= input, While True, If</a:t>
            </a:r>
            <a:r>
              <a:rPr lang="ko-KR" altLang="en-US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문</a:t>
            </a:r>
            <a:r>
              <a:rPr lang="en-US" altLang="ko-KR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, </a:t>
            </a:r>
            <a:r>
              <a:rPr lang="ko-KR" altLang="en-US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리스트</a:t>
            </a:r>
            <a:r>
              <a:rPr lang="en-US" altLang="ko-KR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, </a:t>
            </a:r>
            <a:r>
              <a:rPr lang="ko-KR" altLang="en-US" dirty="0" err="1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딕셔너리</a:t>
            </a:r>
            <a:r>
              <a:rPr lang="en-US" altLang="ko-KR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, plot</a:t>
            </a:r>
          </a:p>
          <a:p>
            <a:endParaRPr lang="en-US" altLang="ko-KR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892" y="1517144"/>
            <a:ext cx="5035643" cy="42722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6443" y="91440"/>
            <a:ext cx="3812901" cy="668172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73892" y="1702514"/>
            <a:ext cx="1360689" cy="2410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05025" y="3087316"/>
            <a:ext cx="3882706" cy="15671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563036" y="3962400"/>
            <a:ext cx="1307692" cy="36755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오류 처리</a:t>
            </a:r>
            <a:endParaRPr lang="ko-KR" altLang="en-US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38661" y="4675874"/>
            <a:ext cx="283344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User_info</a:t>
            </a:r>
            <a:r>
              <a:rPr lang="en-US" altLang="ko-KR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</a:t>
            </a:r>
            <a:r>
              <a:rPr lang="ko-KR" altLang="en-US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함수 불러오기</a:t>
            </a:r>
            <a:endParaRPr lang="ko-KR" altLang="en-US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01739" y="5109028"/>
            <a:ext cx="2125243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BMI </a:t>
            </a:r>
            <a:r>
              <a:rPr lang="ko-KR" altLang="en-US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함수 불러오기</a:t>
            </a:r>
            <a:endParaRPr lang="ko-KR" altLang="en-US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509548" y="247798"/>
            <a:ext cx="393275" cy="1735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652027" y="1087998"/>
            <a:ext cx="3882706" cy="45921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0126245" y="3653255"/>
            <a:ext cx="1307692" cy="36755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오류 처리</a:t>
            </a:r>
            <a:endParaRPr lang="ko-KR" altLang="en-US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90258" y="5395298"/>
            <a:ext cx="283344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User_info</a:t>
            </a:r>
            <a:r>
              <a:rPr lang="en-US" altLang="ko-KR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</a:t>
            </a:r>
            <a:r>
              <a:rPr lang="ko-KR" altLang="en-US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함수 불러오기</a:t>
            </a:r>
            <a:endParaRPr lang="ko-KR" altLang="en-US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153336" y="5828452"/>
            <a:ext cx="2125243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BMI </a:t>
            </a:r>
            <a:r>
              <a:rPr lang="ko-KR" altLang="en-US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함수 불러오기</a:t>
            </a:r>
            <a:endParaRPr lang="ko-KR" altLang="en-US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7"/>
          <a:srcRect l="4800" t="17987" r="28698" b="71818"/>
          <a:stretch/>
        </p:blipFill>
        <p:spPr>
          <a:xfrm>
            <a:off x="2000929" y="1685208"/>
            <a:ext cx="2768139" cy="20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1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7" grpId="0" animBg="1"/>
      <p:bldP spid="18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https://cdn-icons-png.flaticon.com/512/2738/273867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4552">
            <a:off x="10981655" y="5740276"/>
            <a:ext cx="1096193" cy="109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cdn-icons-png.flaticon.com/512/706/70616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225143"/>
            <a:ext cx="1705150" cy="17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s://cdn-icons-png.flaticon.com/256/3703/370336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3664" y="131244"/>
            <a:ext cx="1342992" cy="134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실제 코드</a:t>
            </a:r>
            <a:endParaRPr lang="ko-KR" altLang="en-US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33152" y="1109432"/>
            <a:ext cx="10974185" cy="522356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메인 코드 </a:t>
            </a:r>
            <a:r>
              <a:rPr lang="en-US" altLang="ko-KR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= input, While True, If</a:t>
            </a:r>
            <a:r>
              <a:rPr lang="ko-KR" altLang="en-US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문</a:t>
            </a:r>
            <a:r>
              <a:rPr lang="en-US" altLang="ko-KR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, </a:t>
            </a:r>
            <a:r>
              <a:rPr lang="ko-KR" altLang="en-US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리스트</a:t>
            </a:r>
            <a:r>
              <a:rPr lang="en-US" altLang="ko-KR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, </a:t>
            </a:r>
            <a:r>
              <a:rPr lang="ko-KR" altLang="en-US" dirty="0" err="1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딕셔너리</a:t>
            </a:r>
            <a:r>
              <a:rPr lang="en-US" altLang="ko-KR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, plot</a:t>
            </a:r>
          </a:p>
          <a:p>
            <a:endParaRPr lang="en-US" altLang="ko-KR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r="16960"/>
          <a:stretch/>
        </p:blipFill>
        <p:spPr>
          <a:xfrm>
            <a:off x="1533805" y="2351555"/>
            <a:ext cx="4911819" cy="31051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4687" y="2571750"/>
            <a:ext cx="5762625" cy="17145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214687" y="2954133"/>
            <a:ext cx="5633478" cy="3897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26506" y="2571750"/>
            <a:ext cx="1250576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기존 고객</a:t>
            </a:r>
            <a:endParaRPr lang="ko-KR" altLang="en-US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14687" y="3344508"/>
            <a:ext cx="5633478" cy="5461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26506" y="3903799"/>
            <a:ext cx="1250576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신규 고객</a:t>
            </a:r>
            <a:endParaRPr lang="ko-KR" altLang="en-US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703" y="2262747"/>
            <a:ext cx="6343650" cy="216217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25" y="1494915"/>
            <a:ext cx="4697756" cy="352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35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9" grpId="0" animBg="1"/>
      <p:bldP spid="9" grpId="1" animBg="1"/>
      <p:bldP spid="23" grpId="0" animBg="1"/>
      <p:bldP spid="23" grpId="1" animBg="1"/>
      <p:bldP spid="24" grpId="0" animBg="1"/>
      <p:bldP spid="2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s://cdn-icons-png.flaticon.com/512/2738/273867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4552">
            <a:off x="10981655" y="5740276"/>
            <a:ext cx="1096193" cy="109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cdn-icons-png.flaticon.com/512/706/70616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225143"/>
            <a:ext cx="1705150" cy="17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 err="1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변경점</a:t>
            </a:r>
            <a:endParaRPr lang="ko-KR" altLang="en-US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30776" y="2036325"/>
            <a:ext cx="4024746" cy="3915588"/>
          </a:xfrm>
          <a:ln>
            <a:solidFill>
              <a:schemeClr val="bg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ko-KR" altLang="en-US" sz="1800" dirty="0" err="1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신규회원만</a:t>
            </a:r>
            <a:endParaRPr lang="en-US" altLang="ko-KR" sz="1800" dirty="0" smtClean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ko-KR" sz="1800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Turtle 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ko-KR" altLang="en-US" sz="1800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오류 처리 </a:t>
            </a:r>
            <a:r>
              <a:rPr lang="en-US" altLang="ko-KR" sz="1800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X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ko-KR" altLang="en-US" sz="1800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즉각적인 결과값 도출</a:t>
            </a:r>
            <a:endParaRPr lang="en-US" altLang="ko-KR" sz="1800" dirty="0" smtClean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ko-KR" altLang="en-US" sz="1800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함수 사용 </a:t>
            </a:r>
            <a:r>
              <a:rPr lang="en-US" altLang="ko-KR" sz="1800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X</a:t>
            </a:r>
            <a:endParaRPr lang="en-US" altLang="ko-KR" sz="18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pic>
        <p:nvPicPr>
          <p:cNvPr id="6" name="Picture 4" descr="https://cdn-icons-png.flaticon.com/256/3703/370336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3664" y="131244"/>
            <a:ext cx="1342992" cy="134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6966065" y="2008504"/>
            <a:ext cx="3998422" cy="394162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None/>
            </a:pPr>
            <a:r>
              <a:rPr lang="ko-KR" altLang="en-US" sz="1800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기존 회원 추가 진행</a:t>
            </a:r>
            <a:endParaRPr lang="en-US" altLang="ko-KR" sz="1800" dirty="0" smtClean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ko-KR" sz="1800" dirty="0" err="1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matplotlib</a:t>
            </a:r>
            <a:r>
              <a:rPr lang="en-US" altLang="ko-KR" sz="1800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ko-KR" altLang="en-US" sz="18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오류 처리 </a:t>
            </a:r>
            <a:r>
              <a:rPr lang="en-US" altLang="ko-KR" sz="1800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O</a:t>
            </a:r>
            <a:endParaRPr lang="en-US" altLang="ko-KR" sz="18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ko-KR" sz="1800" dirty="0" err="1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Time.sleep</a:t>
            </a:r>
            <a:r>
              <a:rPr lang="en-US" altLang="ko-KR" sz="1800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() </a:t>
            </a:r>
            <a:r>
              <a:rPr lang="ko-KR" altLang="en-US" sz="1800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함수 사용 </a:t>
            </a:r>
            <a:endParaRPr lang="en-US" altLang="ko-KR" sz="18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ko-KR" altLang="en-US" sz="1800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사용자 함수를 통해 전체적인 코딩 길이 축소</a:t>
            </a:r>
            <a:endParaRPr lang="en-US" altLang="ko-KR" sz="18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08665" y="2834636"/>
            <a:ext cx="217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863D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rPr>
              <a:t>그래프 구현 방식</a:t>
            </a:r>
            <a:endParaRPr lang="ko-KR" altLang="en-US" dirty="0">
              <a:solidFill>
                <a:srgbClr val="00863D"/>
              </a:solidFill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08664" y="2164461"/>
            <a:ext cx="217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863D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rPr>
              <a:t>회원 관리</a:t>
            </a:r>
            <a:endParaRPr lang="ko-KR" altLang="en-US" dirty="0">
              <a:solidFill>
                <a:srgbClr val="00863D"/>
              </a:solidFill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095497" y="1312431"/>
            <a:ext cx="1895304" cy="72389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solidFill>
                  <a:srgbClr val="00B050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rPr>
              <a:t>변경 전</a:t>
            </a:r>
            <a:endParaRPr lang="ko-KR" altLang="en-US" sz="2800" dirty="0">
              <a:solidFill>
                <a:srgbClr val="00B050"/>
              </a:solidFill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08664" y="4207717"/>
            <a:ext cx="217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863D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rPr>
              <a:t>결과값 처리 속도</a:t>
            </a:r>
            <a:endParaRPr lang="ko-KR" altLang="en-US" dirty="0">
              <a:solidFill>
                <a:srgbClr val="00863D"/>
              </a:solidFill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29217" y="3537542"/>
            <a:ext cx="217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solidFill>
                  <a:srgbClr val="00863D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rPr>
              <a:t>오류 처리 유무</a:t>
            </a:r>
            <a:endParaRPr lang="ko-KR" altLang="en-US" dirty="0">
              <a:solidFill>
                <a:srgbClr val="00863D"/>
              </a:solidFill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08663" y="4907622"/>
            <a:ext cx="2177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863D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rPr>
              <a:t>사용자 함수 사용</a:t>
            </a:r>
            <a:endParaRPr lang="en-US" altLang="ko-KR" dirty="0" smtClean="0">
              <a:solidFill>
                <a:srgbClr val="00863D"/>
              </a:solidFill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rgbClr val="00863D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rPr>
              <a:t>유무</a:t>
            </a:r>
            <a:endParaRPr lang="ko-KR" altLang="en-US" dirty="0">
              <a:solidFill>
                <a:srgbClr val="00863D"/>
              </a:solidFill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8017624" y="1288629"/>
            <a:ext cx="1895304" cy="72389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solidFill>
                  <a:srgbClr val="00B050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rPr>
              <a:t>변경 후</a:t>
            </a:r>
            <a:endParaRPr lang="ko-KR" altLang="en-US" sz="2800" dirty="0">
              <a:solidFill>
                <a:srgbClr val="00B050"/>
              </a:solidFill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657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s://cdn-icons-png.flaticon.com/512/2738/273867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4552">
            <a:off x="10981655" y="5740276"/>
            <a:ext cx="1096193" cy="109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cdn-icons-png.flaticon.com/512/706/70616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225143"/>
            <a:ext cx="1705150" cy="17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 err="1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느낀점</a:t>
            </a:r>
            <a:endParaRPr lang="ko-KR" altLang="en-US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5566" y="2267339"/>
            <a:ext cx="10974185" cy="4385388"/>
          </a:xfrm>
          <a:ln>
            <a:solidFill>
              <a:schemeClr val="bg2">
                <a:lumMod val="50000"/>
              </a:schemeClr>
            </a:solidFill>
          </a:ln>
        </p:spPr>
        <p:txBody>
          <a:bodyPr>
            <a:normAutofit lnSpcReduction="10000"/>
          </a:bodyPr>
          <a:lstStyle/>
          <a:p>
            <a:r>
              <a:rPr lang="ko-KR" altLang="en-US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박영인</a:t>
            </a:r>
            <a:r>
              <a:rPr lang="en-US" altLang="ko-KR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: </a:t>
            </a:r>
          </a:p>
          <a:p>
            <a:pPr lvl="1"/>
            <a:r>
              <a:rPr lang="ko-KR" altLang="en-US" sz="2000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더 </a:t>
            </a:r>
            <a:r>
              <a:rPr lang="ko-KR" altLang="en-US" sz="20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많은 함수를 배웠으면 좀 더 좋은 코딩을 만들 수 있었을 텐데</a:t>
            </a:r>
            <a:r>
              <a:rPr lang="en-US" altLang="ko-KR" sz="20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.. </a:t>
            </a:r>
            <a:r>
              <a:rPr lang="ko-KR" altLang="en-US" sz="20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라는 아쉬웠습니다</a:t>
            </a:r>
            <a:r>
              <a:rPr lang="en-US" altLang="ko-KR" sz="20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.</a:t>
            </a:r>
            <a:r>
              <a:rPr lang="ko-KR" altLang="en-US" sz="20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</a:t>
            </a:r>
            <a:r>
              <a:rPr lang="en-US" altLang="ko-KR" sz="20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(</a:t>
            </a:r>
            <a:r>
              <a:rPr lang="ko-KR" altLang="en-US" sz="20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예</a:t>
            </a:r>
            <a:r>
              <a:rPr lang="en-US" altLang="ko-KR" sz="20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: </a:t>
            </a:r>
            <a:r>
              <a:rPr lang="ko-KR" altLang="en-US" sz="20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기존 고객 정보에 대한 기록을 추가하고 불러오는 부분에 대해서 마지막 날 배운 </a:t>
            </a:r>
            <a:r>
              <a:rPr lang="en-US" altLang="ko-KR" sz="2000" dirty="0" err="1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pandas.Dataframe</a:t>
            </a:r>
            <a:r>
              <a:rPr lang="en-US" altLang="ko-KR" sz="20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</a:t>
            </a:r>
            <a:r>
              <a:rPr lang="ko-KR" altLang="en-US" sz="2000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등을 이용할 </a:t>
            </a:r>
            <a:r>
              <a:rPr lang="ko-KR" altLang="en-US" sz="20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수 있었겠다 </a:t>
            </a:r>
            <a:r>
              <a:rPr lang="en-US" altLang="ko-KR" sz="20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) </a:t>
            </a:r>
          </a:p>
          <a:p>
            <a:pPr lvl="1"/>
            <a:r>
              <a:rPr lang="ko-KR" altLang="en-US" sz="20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완성된 화면이나 코딩을 처음부터 생각하고 기획을 하지 않고</a:t>
            </a:r>
            <a:r>
              <a:rPr lang="en-US" altLang="ko-KR" sz="20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,</a:t>
            </a:r>
            <a:r>
              <a:rPr lang="ko-KR" altLang="en-US" sz="20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서비스 목적을 명확히 하고 사용자의 입장을 고려하며 코딩을 채워나가는 것이 중요하다고 느꼈습니다</a:t>
            </a:r>
            <a:r>
              <a:rPr lang="en-US" altLang="ko-KR" sz="2000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. </a:t>
            </a:r>
            <a:endParaRPr lang="en-US" altLang="ko-KR" sz="2000" dirty="0" smtClean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  <a:p>
            <a:pPr marL="0" indent="0">
              <a:buNone/>
            </a:pPr>
            <a:endParaRPr lang="en-US" altLang="ko-KR" dirty="0" smtClean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  <a:p>
            <a:r>
              <a:rPr lang="ko-KR" altLang="en-US" dirty="0" err="1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전소담</a:t>
            </a:r>
            <a:r>
              <a:rPr lang="en-US" altLang="ko-KR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: </a:t>
            </a:r>
          </a:p>
          <a:p>
            <a:pPr lvl="1"/>
            <a:r>
              <a:rPr lang="ko-KR" altLang="en-US" sz="2000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개발자의 입장이 되어 보니 생각보다 사용자가 오류 값 넣을 만한 곳이 많고</a:t>
            </a:r>
            <a:r>
              <a:rPr lang="en-US" altLang="ko-KR" sz="2000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, </a:t>
            </a:r>
            <a:r>
              <a:rPr lang="ko-KR" altLang="en-US" sz="2000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그 오류 값을 처리하기 위해 필요한 코드가 메인 코드보다 많다는 것을 배웠습니다</a:t>
            </a:r>
            <a:r>
              <a:rPr lang="en-US" altLang="ko-KR" sz="2000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.</a:t>
            </a:r>
          </a:p>
          <a:p>
            <a:pPr lvl="1"/>
            <a:r>
              <a:rPr lang="ko-KR" altLang="en-US" sz="2000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사용자가 바라는 것과 개발자가 구현할 수 있는 것이 상이하다는 것을 깨달았습니다</a:t>
            </a:r>
            <a:r>
              <a:rPr lang="en-US" altLang="ko-KR" sz="2000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.</a:t>
            </a:r>
          </a:p>
          <a:p>
            <a:pPr lvl="1"/>
            <a:r>
              <a:rPr lang="ko-KR" altLang="en-US" sz="2000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그리고 또 생각보다 사용할 수 있는 다양한 함수들이 있다는 것을 배웠고</a:t>
            </a:r>
            <a:r>
              <a:rPr lang="en-US" altLang="ko-KR" sz="2000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, </a:t>
            </a:r>
            <a:r>
              <a:rPr lang="ko-KR" altLang="en-US" sz="2000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라이브러리의 중요성을 알게 되었습니다</a:t>
            </a:r>
            <a:r>
              <a:rPr lang="en-US" altLang="ko-KR" sz="2000" dirty="0" smtClean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.</a:t>
            </a:r>
            <a:endParaRPr lang="en-US" altLang="ko-KR" sz="2000" dirty="0"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pic>
        <p:nvPicPr>
          <p:cNvPr id="6" name="Picture 4" descr="https://cdn-icons-png.flaticon.com/256/3703/370336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3664" y="131244"/>
            <a:ext cx="1342992" cy="134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555565" y="1211702"/>
            <a:ext cx="10974185" cy="92714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lnSpc>
                <a:spcPct val="150000"/>
              </a:lnSpc>
              <a:buNone/>
            </a:pPr>
            <a:r>
              <a:rPr lang="ko-KR" altLang="en-US" sz="3200" dirty="0" smtClean="0">
                <a:solidFill>
                  <a:srgbClr val="00863D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rPr>
              <a:t>공통 깨달음</a:t>
            </a:r>
            <a:r>
              <a:rPr lang="en-US" altLang="ko-KR" sz="3200" dirty="0" smtClean="0">
                <a:solidFill>
                  <a:srgbClr val="00863D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rPr>
              <a:t>: </a:t>
            </a:r>
            <a:r>
              <a:rPr lang="ko-KR" altLang="en-US" sz="3200" dirty="0" smtClean="0">
                <a:solidFill>
                  <a:srgbClr val="00863D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rPr>
              <a:t>코딩 할 때 중요한 것은 욕심을 버리는 것</a:t>
            </a:r>
            <a:r>
              <a:rPr lang="en-US" altLang="ko-KR" sz="3200" dirty="0" smtClean="0">
                <a:solidFill>
                  <a:srgbClr val="00863D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72644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1505998" y="220021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600" b="1" kern="1200">
                <a:ln>
                  <a:solidFill>
                    <a:srgbClr val="002060"/>
                  </a:solidFill>
                </a:ln>
                <a:solidFill>
                  <a:srgbClr val="FFC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rgbClr val="00863D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rPr>
              <a:t>감사합니다</a:t>
            </a:r>
            <a:endParaRPr lang="en-US" altLang="ko-KR" dirty="0" smtClean="0">
              <a:solidFill>
                <a:srgbClr val="00863D"/>
              </a:solidFill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  <a:p>
            <a:r>
              <a:rPr lang="en-US" altLang="ko-KR" dirty="0" smtClean="0">
                <a:solidFill>
                  <a:srgbClr val="00863D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rPr>
              <a:t>Q &amp; A</a:t>
            </a:r>
            <a:endParaRPr lang="ko-KR" altLang="en-US" dirty="0">
              <a:solidFill>
                <a:srgbClr val="00863D"/>
              </a:solidFill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075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주황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447</Words>
  <Application>Microsoft Office PowerPoint</Application>
  <PresentationFormat>와이드스크린</PresentationFormat>
  <Paragraphs>93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SB 어그로 Medium</vt:lpstr>
      <vt:lpstr>맑은 고딕</vt:lpstr>
      <vt:lpstr>Arial</vt:lpstr>
      <vt:lpstr>SB 어그로 Light</vt:lpstr>
      <vt:lpstr>SB 어그로 Bold</vt:lpstr>
      <vt:lpstr>함초롬돋움</vt:lpstr>
      <vt:lpstr>Calibri</vt:lpstr>
      <vt:lpstr>Office 테마</vt:lpstr>
      <vt:lpstr>미니 프로젝트 보고서 -건강지킴이-</vt:lpstr>
      <vt:lpstr>기획 의도 및 특징</vt:lpstr>
      <vt:lpstr>코드 구성</vt:lpstr>
      <vt:lpstr>실제 코드</vt:lpstr>
      <vt:lpstr>실제 코드</vt:lpstr>
      <vt:lpstr>실제 코드</vt:lpstr>
      <vt:lpstr>변경점</vt:lpstr>
      <vt:lpstr>느낀점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24</cp:revision>
  <dcterms:created xsi:type="dcterms:W3CDTF">2023-06-29T00:35:55Z</dcterms:created>
  <dcterms:modified xsi:type="dcterms:W3CDTF">2023-06-29T04:46:30Z</dcterms:modified>
</cp:coreProperties>
</file>