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6FD568-2B01-F73D-A32B-8008B9CC92C1}" v="240" dt="2025-10-19T15:22:47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CA495-22E0-71C1-DAAF-FC1040AE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25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GB" sz="5100" b="1">
                <a:solidFill>
                  <a:schemeClr val="bg1"/>
                </a:solidFill>
                <a:ea typeface="+mj-lt"/>
                <a:cs typeface="+mj-lt"/>
              </a:rPr>
              <a:t>Anticipating Fine-Grained Ballet Actions: Extending AnnChor for Action Anticipation Prediction</a:t>
            </a:r>
            <a:endParaRPr lang="en-US" sz="51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>
                <a:solidFill>
                  <a:schemeClr val="bg1"/>
                </a:solidFill>
                <a:ea typeface="+mn-lt"/>
                <a:cs typeface="+mn-lt"/>
              </a:rPr>
              <a:t>Kayode Daniel Akilo (222007848)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GB" sz="2000">
                <a:solidFill>
                  <a:schemeClr val="bg1"/>
                </a:solidFill>
                <a:ea typeface="+mn-lt"/>
                <a:cs typeface="+mn-lt"/>
              </a:rPr>
              <a:t>University of Johannesburg</a:t>
            </a:r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GB" sz="2000">
                <a:solidFill>
                  <a:schemeClr val="bg1"/>
                </a:solidFill>
                <a:ea typeface="+mn-lt"/>
                <a:cs typeface="+mn-lt"/>
              </a:rPr>
              <a:t>Big Data Analytics Project 2025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2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0E93D9-F13F-4097-A159-E0A6CEBA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9A287-A697-225E-FF28-92F36818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6" y="444464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GB" sz="2800" b="1"/>
              <a:t>Conclusion - Achievements</a:t>
            </a:r>
            <a:endParaRPr lang="en-US" sz="2800"/>
          </a:p>
          <a:p>
            <a:pPr algn="ctr"/>
            <a:endParaRPr lang="en-GB" sz="2800"/>
          </a:p>
        </p:txBody>
      </p:sp>
      <p:pic>
        <p:nvPicPr>
          <p:cNvPr id="5" name="Picture 4" descr="Sunset silhouette of scaffolding in construction site">
            <a:extLst>
              <a:ext uri="{FF2B5EF4-FFF2-40B4-BE49-F238E27FC236}">
                <a16:creationId xmlns:a16="http://schemas.microsoft.com/office/drawing/2014/main" id="{21FC3B6A-ABE9-7EA9-BEBE-6BA40780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48" r="8409" b="-14"/>
          <a:stretch>
            <a:fillRect/>
          </a:stretch>
        </p:blipFill>
        <p:spPr>
          <a:xfrm>
            <a:off x="20" y="2768743"/>
            <a:ext cx="4278264" cy="40892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3D150B-ADB5-401D-8304-C7845A10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65B0-7B0F-E191-BE57-7C67E41FD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646" y="678955"/>
            <a:ext cx="5586448" cy="54097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600" b="1" dirty="0">
                <a:ea typeface="+mn-lt"/>
                <a:cs typeface="+mn-lt"/>
              </a:rPr>
              <a:t>Research Contributions:</a:t>
            </a:r>
            <a:endParaRPr lang="en-GB" sz="1600" dirty="0"/>
          </a:p>
          <a:p>
            <a:r>
              <a:rPr lang="en-GB" sz="1600" dirty="0">
                <a:ea typeface="+mn-lt"/>
                <a:cs typeface="+mn-lt"/>
              </a:rPr>
              <a:t>Successfully extended </a:t>
            </a:r>
            <a:r>
              <a:rPr lang="en-GB" sz="1600" dirty="0" err="1">
                <a:ea typeface="+mn-lt"/>
                <a:cs typeface="+mn-lt"/>
              </a:rPr>
              <a:t>AnnChor</a:t>
            </a:r>
            <a:r>
              <a:rPr lang="en-GB" sz="1600" dirty="0">
                <a:ea typeface="+mn-lt"/>
                <a:cs typeface="+mn-lt"/>
              </a:rPr>
              <a:t> from localization to anticipation</a:t>
            </a:r>
            <a:endParaRPr lang="en-GB" sz="1600" dirty="0"/>
          </a:p>
          <a:p>
            <a:r>
              <a:rPr lang="en-GB" sz="1600" dirty="0">
                <a:ea typeface="+mn-lt"/>
                <a:cs typeface="+mn-lt"/>
              </a:rPr>
              <a:t>Demonstrated 66.88% accuracy on fine-grained action prediction</a:t>
            </a:r>
            <a:endParaRPr lang="en-GB" sz="1600" dirty="0"/>
          </a:p>
          <a:p>
            <a:r>
              <a:rPr lang="en-GB" sz="1600" dirty="0">
                <a:ea typeface="+mn-lt"/>
                <a:cs typeface="+mn-lt"/>
              </a:rPr>
              <a:t>Established baseline for ballet action anticipation research</a:t>
            </a:r>
            <a:endParaRPr lang="en-GB" sz="1600" dirty="0"/>
          </a:p>
          <a:p>
            <a:pPr marL="0" indent="0">
              <a:buNone/>
            </a:pPr>
            <a:r>
              <a:rPr lang="en-GB" sz="1600" b="1">
                <a:ea typeface="+mn-lt"/>
                <a:cs typeface="+mn-lt"/>
              </a:rPr>
              <a:t>Technical Achievements:</a:t>
            </a:r>
            <a:endParaRPr lang="en-GB" sz="1600"/>
          </a:p>
          <a:p>
            <a:r>
              <a:rPr lang="en-GB" sz="1600" dirty="0">
                <a:ea typeface="+mn-lt"/>
                <a:cs typeface="+mn-lt"/>
              </a:rPr>
              <a:t>Optimized GRU architecture for temporal sequence modelling</a:t>
            </a:r>
            <a:endParaRPr lang="en-GB" sz="1600" dirty="0"/>
          </a:p>
          <a:p>
            <a:r>
              <a:rPr lang="en-GB" sz="1600" dirty="0">
                <a:ea typeface="+mn-lt"/>
                <a:cs typeface="+mn-lt"/>
              </a:rPr>
              <a:t>Implemented complete end-to-end prediction system</a:t>
            </a:r>
            <a:endParaRPr lang="en-GB" sz="1600" dirty="0"/>
          </a:p>
          <a:p>
            <a:r>
              <a:rPr lang="en-GB" sz="1600" dirty="0">
                <a:ea typeface="+mn-lt"/>
                <a:cs typeface="+mn-lt"/>
              </a:rPr>
              <a:t>Achieved practical deployment with real-time performance</a:t>
            </a:r>
            <a:endParaRPr lang="en-GB" sz="1600" dirty="0"/>
          </a:p>
          <a:p>
            <a:pPr marL="0" indent="0">
              <a:buNone/>
            </a:pPr>
            <a:r>
              <a:rPr lang="en-GB" sz="1600" b="1">
                <a:ea typeface="+mn-lt"/>
                <a:cs typeface="+mn-lt"/>
              </a:rPr>
              <a:t>Methodological Insights:</a:t>
            </a:r>
            <a:endParaRPr lang="en-GB" sz="1600"/>
          </a:p>
          <a:p>
            <a:r>
              <a:rPr lang="en-GB" sz="1600" dirty="0">
                <a:ea typeface="+mn-lt"/>
                <a:cs typeface="+mn-lt"/>
              </a:rPr>
              <a:t>Extended training duration crucial for performance</a:t>
            </a:r>
            <a:endParaRPr lang="en-GB" sz="1600" dirty="0"/>
          </a:p>
          <a:p>
            <a:r>
              <a:rPr lang="en-GB" sz="1600" dirty="0">
                <a:ea typeface="+mn-lt"/>
                <a:cs typeface="+mn-lt"/>
              </a:rPr>
              <a:t>Learning rate optimization more important than model size</a:t>
            </a:r>
            <a:endParaRPr lang="en-GB" sz="1600" dirty="0"/>
          </a:p>
          <a:p>
            <a:r>
              <a:rPr lang="en-GB" sz="1600" dirty="0">
                <a:ea typeface="+mn-lt"/>
                <a:cs typeface="+mn-lt"/>
              </a:rPr>
              <a:t>GRU architecture well-suited for choreographic sequences</a:t>
            </a:r>
            <a:endParaRPr lang="en-GB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590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0E93D9-F13F-4097-A159-E0A6CEBA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08B47-BECA-AB0C-5419-D88B57243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6" y="444464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GB" sz="2800" b="1"/>
              <a:t>Conclusion - Future Work</a:t>
            </a:r>
            <a:endParaRPr lang="en-US" sz="2800"/>
          </a:p>
          <a:p>
            <a:pPr algn="ctr"/>
            <a:endParaRPr lang="en-GB" sz="28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FE26ABD4-5E02-4F7C-A60A-C225E4561E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26" r="11329" b="8"/>
          <a:stretch>
            <a:fillRect/>
          </a:stretch>
        </p:blipFill>
        <p:spPr>
          <a:xfrm>
            <a:off x="20" y="2768743"/>
            <a:ext cx="4278264" cy="40892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3D150B-ADB5-401D-8304-C7845A10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F58D-851A-30C2-1930-6941C71D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646" y="678955"/>
            <a:ext cx="5586448" cy="54097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Potential Improvements:</a:t>
            </a:r>
            <a:endParaRPr lang="en-GB" sz="1900"/>
          </a:p>
          <a:p>
            <a:r>
              <a:rPr lang="en-GB" sz="1900" dirty="0">
                <a:ea typeface="+mn-lt"/>
                <a:cs typeface="+mn-lt"/>
              </a:rPr>
              <a:t>Larger training datasets for enhanced generalization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Multi-modal features (music + temporal actions)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Attention mechanisms for complex sequences</a:t>
            </a:r>
            <a:endParaRPr lang="en-GB" sz="1900" dirty="0"/>
          </a:p>
          <a:p>
            <a:pPr marL="0" indent="0">
              <a:buNone/>
            </a:pPr>
            <a:r>
              <a:rPr lang="en-GB" sz="1900" b="1" dirty="0">
                <a:ea typeface="+mn-lt"/>
                <a:cs typeface="+mn-lt"/>
              </a:rPr>
              <a:t>Applications: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Choreographic analysis and education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Dance performance evaluation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Interactive learning systems</a:t>
            </a:r>
            <a:endParaRPr lang="en-GB" sz="1900" dirty="0"/>
          </a:p>
          <a:p>
            <a:pPr marL="0" indent="0">
              <a:buNone/>
            </a:pPr>
            <a:r>
              <a:rPr lang="en-GB" sz="1900" b="1" dirty="0">
                <a:ea typeface="+mn-lt"/>
                <a:cs typeface="+mn-lt"/>
              </a:rPr>
              <a:t>Research Impact: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Foundation for fine-grained action anticipation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Methodology applicable to other sequential domains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Open-source implementation for community use</a:t>
            </a:r>
            <a:endParaRPr lang="en-GB" sz="1900" dirty="0"/>
          </a:p>
          <a:p>
            <a:endParaRPr lang="en-GB" sz="1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590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7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C3701-BCF4-B333-8713-960FCAFB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Live System</a:t>
            </a:r>
            <a:endParaRPr lang="en-US" sz="4000">
              <a:solidFill>
                <a:srgbClr val="FFFFFF"/>
              </a:solidFill>
            </a:endParaRPr>
          </a:p>
          <a:p>
            <a:pPr algn="r"/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475F-7069-EDA6-BB82-6C95EACBC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System Components: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Backend: </a:t>
            </a:r>
            <a:r>
              <a:rPr lang="en-GB" sz="2000" dirty="0" err="1">
                <a:ea typeface="+mn-lt"/>
                <a:cs typeface="+mn-lt"/>
              </a:rPr>
              <a:t>FastAPI</a:t>
            </a:r>
            <a:r>
              <a:rPr lang="en-GB" sz="2000" dirty="0">
                <a:ea typeface="+mn-lt"/>
                <a:cs typeface="+mn-lt"/>
              </a:rPr>
              <a:t> server with ONNX model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Frontend: Next.js web application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Pipeline: Video → Features → Prediction → Display</a:t>
            </a:r>
            <a:endParaRPr lang="en-GB" sz="2000"/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Live Demonstration: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Upload ballet video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Real-time prediction updates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Confidence visualization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Top-5 action probabilities</a:t>
            </a:r>
            <a:endParaRPr lang="en-GB" sz="2000"/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Technical Stack: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Python (</a:t>
            </a:r>
            <a:r>
              <a:rPr lang="en-GB" sz="2000" dirty="0" err="1">
                <a:ea typeface="+mn-lt"/>
                <a:cs typeface="+mn-lt"/>
              </a:rPr>
              <a:t>FastAPI</a:t>
            </a:r>
            <a:r>
              <a:rPr lang="en-GB" sz="2000" dirty="0">
                <a:ea typeface="+mn-lt"/>
                <a:cs typeface="+mn-lt"/>
              </a:rPr>
              <a:t>, ONNX Runtime)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TypeScript (Next.js, React)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OpenCV (video processing)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477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B8E19-ACF1-CDDA-4FE2-E655CDB6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en-GB" sz="4800" b="1">
                <a:solidFill>
                  <a:schemeClr val="bg1"/>
                </a:solidFill>
              </a:rPr>
              <a:t>The Task - Action Anticipation Challenge</a:t>
            </a:r>
            <a:endParaRPr lang="en-US" sz="4800">
              <a:solidFill>
                <a:schemeClr val="bg1"/>
              </a:solidFill>
            </a:endParaRPr>
          </a:p>
          <a:p>
            <a:endParaRPr lang="en-GB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9AC85-F48D-2401-630C-EF90E87B0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700" b="1">
                <a:solidFill>
                  <a:schemeClr val="bg1"/>
                </a:solidFill>
                <a:ea typeface="+mn-lt"/>
                <a:cs typeface="+mn-lt"/>
              </a:rPr>
              <a:t>Problem Statement:</a:t>
            </a:r>
            <a:endParaRPr lang="en-GB" sz="1700">
              <a:solidFill>
                <a:schemeClr val="bg1"/>
              </a:solidFill>
            </a:endParaRPr>
          </a:p>
          <a:p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Predict the next ballet action before it occurs</a:t>
            </a:r>
            <a:endParaRPr lang="en-GB" sz="1700">
              <a:solidFill>
                <a:schemeClr val="bg1"/>
              </a:solidFill>
            </a:endParaRPr>
          </a:p>
          <a:p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Extend temporal action localization to anticipation</a:t>
            </a:r>
            <a:endParaRPr lang="en-GB" sz="1700">
              <a:solidFill>
                <a:schemeClr val="bg1"/>
              </a:solidFill>
            </a:endParaRPr>
          </a:p>
          <a:p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Use video sequences to forecast upcoming movements</a:t>
            </a:r>
            <a:endParaRPr lang="en-GB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700" b="1">
                <a:solidFill>
                  <a:schemeClr val="bg1"/>
                </a:solidFill>
                <a:ea typeface="+mn-lt"/>
                <a:cs typeface="+mn-lt"/>
              </a:rPr>
              <a:t>Competition Relevance:</a:t>
            </a:r>
            <a:endParaRPr lang="en-GB" sz="1700">
              <a:solidFill>
                <a:schemeClr val="bg1"/>
              </a:solidFill>
            </a:endParaRPr>
          </a:p>
          <a:p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Action anticipation is an emerging computer vision challenge</a:t>
            </a:r>
            <a:endParaRPr lang="en-GB" sz="1700">
              <a:solidFill>
                <a:schemeClr val="bg1"/>
              </a:solidFill>
            </a:endParaRPr>
          </a:p>
          <a:p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Ballet provides structured, sequential movement patterns</a:t>
            </a:r>
            <a:endParaRPr lang="en-GB" sz="1700">
              <a:solidFill>
                <a:schemeClr val="bg1"/>
              </a:solidFill>
            </a:endParaRPr>
          </a:p>
          <a:p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Fine-grained prediction requires sophisticated temporal modelling</a:t>
            </a:r>
            <a:endParaRPr lang="en-GB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700" b="1">
                <a:solidFill>
                  <a:schemeClr val="bg1"/>
                </a:solidFill>
                <a:ea typeface="+mn-lt"/>
                <a:cs typeface="+mn-lt"/>
              </a:rPr>
              <a:t>Key Challenge:</a:t>
            </a:r>
            <a:endParaRPr lang="en-GB" sz="1700">
              <a:solidFill>
                <a:schemeClr val="bg1"/>
              </a:solidFill>
            </a:endParaRPr>
          </a:p>
          <a:p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Learn from current movement context to predict future actions</a:t>
            </a:r>
            <a:endParaRPr lang="en-GB" sz="1700">
              <a:solidFill>
                <a:schemeClr val="bg1"/>
              </a:solidFill>
            </a:endParaRPr>
          </a:p>
          <a:p>
            <a:r>
              <a:rPr lang="en-GB" sz="1700" dirty="0">
                <a:solidFill>
                  <a:schemeClr val="bg1"/>
                </a:solidFill>
                <a:ea typeface="+mn-lt"/>
                <a:cs typeface="+mn-lt"/>
              </a:rPr>
              <a:t>Handle rapid transitions and subtle preparatory movements</a:t>
            </a:r>
            <a:endParaRPr lang="en-GB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13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4E71A-65E0-7A2C-F2C6-38E9648A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4000" b="1">
                <a:solidFill>
                  <a:srgbClr val="FFFFFF"/>
                </a:solidFill>
              </a:rPr>
              <a:t>Similar Work - Related Research</a:t>
            </a:r>
            <a:endParaRPr lang="en-US" sz="4000">
              <a:solidFill>
                <a:srgbClr val="FFFFFF"/>
              </a:solidFill>
            </a:endParaRPr>
          </a:p>
          <a:p>
            <a:pPr algn="r"/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1D10-CF5F-B2D7-A13C-25BA1A8A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400" b="1">
                <a:ea typeface="+mn-lt"/>
                <a:cs typeface="+mn-lt"/>
              </a:rPr>
              <a:t>Temporal Action Localization:</a:t>
            </a:r>
            <a:endParaRPr lang="en-GB" sz="1400"/>
          </a:p>
          <a:p>
            <a:r>
              <a:rPr lang="en-GB" sz="1400" dirty="0" err="1">
                <a:ea typeface="+mn-lt"/>
                <a:cs typeface="+mn-lt"/>
              </a:rPr>
              <a:t>AnnChor</a:t>
            </a:r>
            <a:r>
              <a:rPr lang="en-GB" sz="1400" dirty="0">
                <a:ea typeface="+mn-lt"/>
                <a:cs typeface="+mn-lt"/>
              </a:rPr>
              <a:t> dataset established fine-grained ballet action detection</a:t>
            </a:r>
            <a:endParaRPr lang="en-GB" sz="1400" dirty="0"/>
          </a:p>
          <a:p>
            <a:r>
              <a:rPr lang="en-GB" sz="1400" dirty="0">
                <a:ea typeface="+mn-lt"/>
                <a:cs typeface="+mn-lt"/>
              </a:rPr>
              <a:t>Course-Fine Networks achieved 11.09% </a:t>
            </a:r>
            <a:r>
              <a:rPr lang="en-GB" sz="1400" dirty="0" err="1">
                <a:ea typeface="+mn-lt"/>
                <a:cs typeface="+mn-lt"/>
              </a:rPr>
              <a:t>mAP</a:t>
            </a:r>
            <a:r>
              <a:rPr lang="en-GB" sz="1400" dirty="0">
                <a:ea typeface="+mn-lt"/>
                <a:cs typeface="+mn-lt"/>
              </a:rPr>
              <a:t> on AnnChor260 subset</a:t>
            </a:r>
            <a:endParaRPr lang="en-GB" sz="1400" dirty="0"/>
          </a:p>
          <a:p>
            <a:r>
              <a:rPr lang="en-GB" sz="1400" dirty="0" err="1">
                <a:ea typeface="+mn-lt"/>
                <a:cs typeface="+mn-lt"/>
              </a:rPr>
              <a:t>TriDet</a:t>
            </a:r>
            <a:r>
              <a:rPr lang="en-GB" sz="1400" dirty="0">
                <a:ea typeface="+mn-lt"/>
                <a:cs typeface="+mn-lt"/>
              </a:rPr>
              <a:t> models demonstrated effectiveness in temporal boundary detection</a:t>
            </a:r>
            <a:endParaRPr lang="en-GB" sz="1400" dirty="0"/>
          </a:p>
          <a:p>
            <a:pPr marL="0" indent="0">
              <a:buNone/>
            </a:pPr>
            <a:r>
              <a:rPr lang="en-GB" sz="1400" b="1">
                <a:ea typeface="+mn-lt"/>
                <a:cs typeface="+mn-lt"/>
              </a:rPr>
              <a:t>Action Anticipation Research:</a:t>
            </a:r>
            <a:endParaRPr lang="en-GB" sz="1400"/>
          </a:p>
          <a:p>
            <a:r>
              <a:rPr lang="en-GB" sz="1400" dirty="0">
                <a:ea typeface="+mn-lt"/>
                <a:cs typeface="+mn-lt"/>
              </a:rPr>
              <a:t>Early work focused on coarse-grained action prediction</a:t>
            </a:r>
            <a:endParaRPr lang="en-GB" sz="1400" dirty="0"/>
          </a:p>
          <a:p>
            <a:r>
              <a:rPr lang="en-GB" sz="1400" dirty="0">
                <a:ea typeface="+mn-lt"/>
                <a:cs typeface="+mn-lt"/>
              </a:rPr>
              <a:t>Limited research on fine-grained movement anticipation</a:t>
            </a:r>
            <a:endParaRPr lang="en-GB" sz="1400" dirty="0"/>
          </a:p>
          <a:p>
            <a:r>
              <a:rPr lang="en-GB" sz="1400" dirty="0">
                <a:ea typeface="+mn-lt"/>
                <a:cs typeface="+mn-lt"/>
              </a:rPr>
              <a:t>Most studies use short-term prediction windows </a:t>
            </a:r>
            <a:endParaRPr lang="en-GB" sz="1400" dirty="0"/>
          </a:p>
          <a:p>
            <a:pPr marL="0" indent="0">
              <a:buNone/>
            </a:pPr>
            <a:r>
              <a:rPr lang="en-GB" sz="1400" b="1">
                <a:ea typeface="+mn-lt"/>
                <a:cs typeface="+mn-lt"/>
              </a:rPr>
              <a:t>Sequence </a:t>
            </a:r>
            <a:r>
              <a:rPr lang="en-GB" sz="1400" b="1" err="1">
                <a:ea typeface="+mn-lt"/>
                <a:cs typeface="+mn-lt"/>
              </a:rPr>
              <a:t>Modeling</a:t>
            </a:r>
            <a:r>
              <a:rPr lang="en-GB" sz="1400" b="1">
                <a:ea typeface="+mn-lt"/>
                <a:cs typeface="+mn-lt"/>
              </a:rPr>
              <a:t>:</a:t>
            </a:r>
            <a:endParaRPr lang="en-GB" sz="1400"/>
          </a:p>
          <a:p>
            <a:r>
              <a:rPr lang="en-GB" sz="1400" dirty="0">
                <a:ea typeface="+mn-lt"/>
                <a:cs typeface="+mn-lt"/>
              </a:rPr>
              <a:t>GRU architectures proven effective for temporal dependencies</a:t>
            </a:r>
            <a:endParaRPr lang="en-GB" sz="1400" dirty="0"/>
          </a:p>
          <a:p>
            <a:r>
              <a:rPr lang="en-GB" sz="1400" dirty="0">
                <a:ea typeface="+mn-lt"/>
                <a:cs typeface="+mn-lt"/>
              </a:rPr>
              <a:t>Transformer models show promise but require large datasets</a:t>
            </a:r>
            <a:endParaRPr lang="en-GB" sz="1400" dirty="0"/>
          </a:p>
          <a:p>
            <a:r>
              <a:rPr lang="en-GB" sz="1400" dirty="0">
                <a:ea typeface="+mn-lt"/>
                <a:cs typeface="+mn-lt"/>
              </a:rPr>
              <a:t>I3D features provide strong spatiotemporal representations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6453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A51BF-C6A1-AA00-80D0-4DF6B1BB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GB" sz="6800" b="1">
                <a:solidFill>
                  <a:srgbClr val="FFFFFF"/>
                </a:solidFill>
              </a:rPr>
              <a:t>Dataset Properties - AnnChor Dataset</a:t>
            </a:r>
            <a:endParaRPr lang="en-US" sz="6800">
              <a:solidFill>
                <a:srgbClr val="FFFFFF"/>
              </a:solidFill>
            </a:endParaRPr>
          </a:p>
          <a:p>
            <a:endParaRPr lang="en-GB" sz="68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2E5B5-6D21-5B01-DE51-7C961FC0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Dataset Overview:</a:t>
            </a:r>
            <a:endParaRPr lang="en-GB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1,020 high-resolution ballet performance videos</a:t>
            </a:r>
            <a:endParaRPr lang="en-GB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24,665 temporal annotations across 11 action classes</a:t>
            </a:r>
            <a:endParaRPr lang="en-GB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80-20 train-test split (816 training, 204 test videos)</a:t>
            </a:r>
            <a:endParaRPr lang="en-GB" sz="16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Action Classes:</a:t>
            </a:r>
            <a:endParaRPr lang="en-GB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11 distinct ballet movements (Pirouette, Grand </a:t>
            </a:r>
            <a:r>
              <a:rPr lang="en-GB" sz="1600" dirty="0" err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Jeté</a:t>
            </a:r>
            <a:r>
              <a:rPr lang="en-GB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, etc.)</a:t>
            </a:r>
            <a:endParaRPr lang="en-GB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Varying durations and transition patterns</a:t>
            </a:r>
            <a:endParaRPr lang="en-GB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Dense temporal annotations for precise localization</a:t>
            </a:r>
            <a:endParaRPr lang="en-GB" sz="160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Features:</a:t>
            </a:r>
            <a:endParaRPr lang="en-GB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Pre-extracted I3D RGB features (10 frames × 2048 dimensions)</a:t>
            </a:r>
            <a:endParaRPr lang="en-GB" sz="16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6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Uniform temporal sampling for consistent representation</a:t>
            </a:r>
            <a:endParaRPr lang="en-GB" sz="16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73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CDD5E-32FD-8B3E-77FB-72463409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600" b="1">
                <a:solidFill>
                  <a:srgbClr val="FFFFFF"/>
                </a:solidFill>
              </a:rPr>
              <a:t>Metrics - Evaluation Framework</a:t>
            </a:r>
            <a:endParaRPr lang="en-US" sz="5600">
              <a:solidFill>
                <a:srgbClr val="FFFFFF"/>
              </a:solidFill>
            </a:endParaRPr>
          </a:p>
          <a:p>
            <a:pPr algn="ctr"/>
            <a:endParaRPr lang="en-GB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AFF5-181C-1CD2-39DE-ADA1BFE6A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9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Primary Metrics:</a:t>
            </a:r>
            <a:endParaRPr lang="en-GB" sz="1900" dirty="0">
              <a:solidFill>
                <a:srgbClr val="000000">
                  <a:alpha val="80000"/>
                </a:srgb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Top-1 Accuracy: Proportion of correct predictions</a:t>
            </a:r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Top-5 Accuracy: Ground truth within top 5 predictions</a:t>
            </a:r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Per-class Accuracy: Performance across individual actions</a:t>
            </a:r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b="1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Baseline Comparison:</a:t>
            </a:r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Random guessing: 9.09% (11 classes)</a:t>
            </a:r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Baseline model: 57.00% (5 epochs)</a:t>
            </a:r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900" dirty="0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Target improvement: 65%+ accuracy</a:t>
            </a:r>
            <a:endParaRPr lang="en-GB" sz="19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n-GB" sz="19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52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0E93D9-F13F-4097-A159-E0A6CEBA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7333D-B8E2-7D7B-AEFC-BE4ABE09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6" y="444464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GB" sz="2800" b="1"/>
              <a:t>Methods - Model Architecture</a:t>
            </a:r>
            <a:endParaRPr lang="en-US" sz="2800"/>
          </a:p>
          <a:p>
            <a:pPr algn="ctr"/>
            <a:endParaRPr lang="en-GB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4E2C3-0AC6-BF19-9492-996C1A23B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60" r="33063" b="6241"/>
          <a:stretch>
            <a:fillRect/>
          </a:stretch>
        </p:blipFill>
        <p:spPr>
          <a:xfrm>
            <a:off x="20" y="2768743"/>
            <a:ext cx="4278264" cy="40892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3D150B-ADB5-401D-8304-C7845A10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4DB6-9394-4076-E900-A465B32C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646" y="678955"/>
            <a:ext cx="5586448" cy="54097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900" b="1" dirty="0">
                <a:ea typeface="+mn-lt"/>
                <a:cs typeface="+mn-lt"/>
              </a:rPr>
              <a:t>GRU Architecture: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2-layer Gated Recurrent Unit (512 hidden units each)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Input: I3D features (10 timesteps × 2048 dimensions)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Output: 11-class probability distribution</a:t>
            </a:r>
            <a:endParaRPr lang="en-GB" sz="1900" dirty="0"/>
          </a:p>
          <a:p>
            <a:pPr marL="0" indent="0">
              <a:buNone/>
            </a:pPr>
            <a:r>
              <a:rPr lang="en-GB" sz="1900" b="1" dirty="0">
                <a:ea typeface="+mn-lt"/>
                <a:cs typeface="+mn-lt"/>
              </a:rPr>
              <a:t>Training Configuration: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Adam optimizer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Cross-entropy loss with dropout 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20 epochs with learning rate decay</a:t>
            </a:r>
            <a:endParaRPr lang="en-GB" sz="1900" dirty="0"/>
          </a:p>
          <a:p>
            <a:pPr marL="0" indent="0">
              <a:buNone/>
            </a:pPr>
            <a:r>
              <a:rPr lang="en-GB" sz="1900" b="1" dirty="0">
                <a:ea typeface="+mn-lt"/>
                <a:cs typeface="+mn-lt"/>
              </a:rPr>
              <a:t>System Implementation:</a:t>
            </a:r>
            <a:endParaRPr lang="en-GB" sz="1900" dirty="0"/>
          </a:p>
          <a:p>
            <a:r>
              <a:rPr lang="en-GB" sz="1900" dirty="0" err="1">
                <a:ea typeface="+mn-lt"/>
                <a:cs typeface="+mn-lt"/>
              </a:rPr>
              <a:t>FastAPI</a:t>
            </a:r>
            <a:r>
              <a:rPr lang="en-GB" sz="1900" dirty="0">
                <a:ea typeface="+mn-lt"/>
                <a:cs typeface="+mn-lt"/>
              </a:rPr>
              <a:t> backend with ONNX model serving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Next.js frontend for video upload and visualization</a:t>
            </a:r>
            <a:endParaRPr lang="en-GB" sz="1900" dirty="0"/>
          </a:p>
          <a:p>
            <a:r>
              <a:rPr lang="en-GB" sz="1900" dirty="0">
                <a:ea typeface="+mn-lt"/>
                <a:cs typeface="+mn-lt"/>
              </a:rPr>
              <a:t>Real-time prediction pipeline</a:t>
            </a:r>
            <a:endParaRPr lang="en-GB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590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223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0E93D9-F13F-4097-A159-E0A6CEBA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99AA1-D47A-6134-CB1B-9233CAE9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6" y="444464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GB" sz="2800" b="1"/>
              <a:t>Methods - Experimental Design</a:t>
            </a:r>
            <a:endParaRPr lang="en-US" sz="2800"/>
          </a:p>
          <a:p>
            <a:pPr algn="ctr"/>
            <a:endParaRPr lang="en-GB" sz="2800"/>
          </a:p>
        </p:txBody>
      </p:sp>
      <p:pic>
        <p:nvPicPr>
          <p:cNvPr id="5" name="Picture 4" descr="Formulae written on a blackboard">
            <a:extLst>
              <a:ext uri="{FF2B5EF4-FFF2-40B4-BE49-F238E27FC236}">
                <a16:creationId xmlns:a16="http://schemas.microsoft.com/office/drawing/2014/main" id="{7E57594E-A31B-8175-0FC5-5DD8A5DFD7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26" r="12331" b="-14"/>
          <a:stretch>
            <a:fillRect/>
          </a:stretch>
        </p:blipFill>
        <p:spPr>
          <a:xfrm>
            <a:off x="20" y="2768743"/>
            <a:ext cx="4278264" cy="40892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3D150B-ADB5-401D-8304-C7845A10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71BB-D2B7-DEB9-F6ED-E72D09C41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646" y="678955"/>
            <a:ext cx="5586448" cy="54097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Three Optimization Experiments:</a:t>
            </a:r>
            <a:endParaRPr lang="en-GB" sz="19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Experiment 1:</a:t>
            </a:r>
            <a:r>
              <a:rPr lang="en-GB" sz="1900">
                <a:ea typeface="+mn-lt"/>
                <a:cs typeface="+mn-lt"/>
              </a:rPr>
              <a:t> Extended training (20 epochs)</a:t>
            </a:r>
            <a:endParaRPr lang="en-GB" sz="1900"/>
          </a:p>
          <a:p>
            <a:r>
              <a:rPr lang="en-GB" sz="1900">
                <a:ea typeface="+mn-lt"/>
                <a:cs typeface="+mn-lt"/>
              </a:rPr>
              <a:t>Baseline: 57.00% → Result: 66.32%</a:t>
            </a:r>
            <a:endParaRPr lang="en-GB" sz="1900"/>
          </a:p>
          <a:p>
            <a:r>
              <a:rPr lang="en-GB" sz="1900">
                <a:ea typeface="+mn-lt"/>
                <a:cs typeface="+mn-lt"/>
              </a:rPr>
              <a:t>Improvement: +9.32 percentage points</a:t>
            </a:r>
            <a:endParaRPr lang="en-GB" sz="1900"/>
          </a:p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Experiment 2:</a:t>
            </a:r>
            <a:r>
              <a:rPr lang="en-GB" sz="1900">
                <a:ea typeface="+mn-lt"/>
                <a:cs typeface="+mn-lt"/>
              </a:rPr>
              <a:t> Larger model (1024 hidden units)</a:t>
            </a:r>
            <a:endParaRPr lang="en-GB" sz="1900"/>
          </a:p>
          <a:p>
            <a:r>
              <a:rPr lang="en-GB" sz="1900">
                <a:ea typeface="+mn-lt"/>
                <a:cs typeface="+mn-lt"/>
              </a:rPr>
              <a:t>Result: 66.22% accuracy</a:t>
            </a:r>
            <a:endParaRPr lang="en-GB" sz="1900"/>
          </a:p>
          <a:p>
            <a:r>
              <a:rPr lang="en-GB" sz="1900">
                <a:ea typeface="+mn-lt"/>
                <a:cs typeface="+mn-lt"/>
              </a:rPr>
              <a:t>Minimal improvement over 512-unit model</a:t>
            </a:r>
            <a:endParaRPr lang="en-GB" sz="1900"/>
          </a:p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Experiment 3:</a:t>
            </a:r>
            <a:r>
              <a:rPr lang="en-GB" sz="1900">
                <a:ea typeface="+mn-lt"/>
                <a:cs typeface="+mn-lt"/>
              </a:rPr>
              <a:t> Lower learning rate (0.0005)</a:t>
            </a:r>
            <a:endParaRPr lang="en-GB" sz="1900"/>
          </a:p>
          <a:p>
            <a:r>
              <a:rPr lang="en-GB" sz="1900">
                <a:ea typeface="+mn-lt"/>
                <a:cs typeface="+mn-lt"/>
              </a:rPr>
              <a:t>Result: 66.88% accuracy</a:t>
            </a:r>
            <a:endParaRPr lang="en-GB" sz="1900"/>
          </a:p>
          <a:p>
            <a:r>
              <a:rPr lang="en-GB" sz="1900">
                <a:ea typeface="+mn-lt"/>
                <a:cs typeface="+mn-lt"/>
              </a:rPr>
              <a:t>Best performance achieved</a:t>
            </a:r>
            <a:endParaRPr lang="en-GB" sz="1900"/>
          </a:p>
          <a:p>
            <a:pPr marL="0" indent="0">
              <a:buNone/>
            </a:pPr>
            <a:r>
              <a:rPr lang="en-GB" sz="1900" b="1">
                <a:ea typeface="+mn-lt"/>
                <a:cs typeface="+mn-lt"/>
              </a:rPr>
              <a:t>Architecture Comparison:</a:t>
            </a:r>
            <a:endParaRPr lang="en-GB" sz="1900"/>
          </a:p>
          <a:p>
            <a:r>
              <a:rPr lang="en-GB" sz="1900">
                <a:ea typeface="+mn-lt"/>
                <a:cs typeface="+mn-lt"/>
              </a:rPr>
              <a:t>GRU: 66.88% accuracy</a:t>
            </a:r>
            <a:endParaRPr lang="en-GB" sz="1900"/>
          </a:p>
          <a:p>
            <a:r>
              <a:rPr lang="en-GB" sz="1900">
                <a:ea typeface="+mn-lt"/>
                <a:cs typeface="+mn-lt"/>
              </a:rPr>
              <a:t>Transformer: 52.57% accuracy</a:t>
            </a:r>
            <a:endParaRPr lang="en-GB" sz="1900"/>
          </a:p>
          <a:p>
            <a:r>
              <a:rPr lang="en-GB" sz="1900">
                <a:ea typeface="+mn-lt"/>
                <a:cs typeface="+mn-lt"/>
              </a:rPr>
              <a:t>GRU superior for this task</a:t>
            </a:r>
            <a:endParaRPr lang="en-GB" sz="19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590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89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0E93D9-F13F-4097-A159-E0A6CEBA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41208-77C1-4E59-DCE6-936EA3FA8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6" y="444464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GB" sz="2600" b="1"/>
              <a:t>Results - Performance Analysis</a:t>
            </a:r>
            <a:endParaRPr lang="en-US" sz="2600"/>
          </a:p>
          <a:p>
            <a:pPr algn="ctr"/>
            <a:br>
              <a:rPr lang="en-US" sz="2600"/>
            </a:br>
            <a:endParaRPr lang="en-US" sz="260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E89A61D4-E31D-0B1E-AAEB-EA30B4C53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02" r="13172" b="7"/>
          <a:stretch>
            <a:fillRect/>
          </a:stretch>
        </p:blipFill>
        <p:spPr>
          <a:xfrm>
            <a:off x="20" y="2768743"/>
            <a:ext cx="4278264" cy="40892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3D150B-ADB5-401D-8304-C7845A10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1B97-84BB-B684-2E27-F9B43C11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646" y="678955"/>
            <a:ext cx="5586448" cy="54097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Overall Performance: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Best Model Accuracy: 66.88%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Top-5 Accuracy was implemented for valuable insights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Improvement over baseline: +9.88 percentage points</a:t>
            </a:r>
            <a:endParaRPr lang="en-GB" sz="2000"/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Per-Class Performance: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High-performance actions: more accuracy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Challenging actions: less accuracy due to amount of training data</a:t>
            </a:r>
            <a:endParaRPr lang="en-GB" sz="2000" dirty="0"/>
          </a:p>
          <a:p>
            <a:pPr marL="0" indent="0">
              <a:buNone/>
            </a:pPr>
            <a:r>
              <a:rPr lang="en-GB" sz="2000" b="1">
                <a:ea typeface="+mn-lt"/>
                <a:cs typeface="+mn-lt"/>
              </a:rPr>
              <a:t>Training Dynamics: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No overfitting observed</a:t>
            </a:r>
            <a:endParaRPr lang="en-GB" sz="2000"/>
          </a:p>
          <a:p>
            <a:r>
              <a:rPr lang="en-GB" sz="2000" dirty="0">
                <a:ea typeface="+mn-lt"/>
                <a:cs typeface="+mn-lt"/>
              </a:rPr>
              <a:t>Consistent validation performance</a:t>
            </a:r>
            <a:endParaRPr lang="en-GB" sz="2000"/>
          </a:p>
          <a:p>
            <a:endParaRPr lang="en-GB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590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9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0E93D9-F13F-4097-A159-E0A6CEBA8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86A90-80DB-091C-F4BB-2A3314AAE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916" y="444464"/>
            <a:ext cx="3420305" cy="1906317"/>
          </a:xfrm>
        </p:spPr>
        <p:txBody>
          <a:bodyPr>
            <a:normAutofit/>
          </a:bodyPr>
          <a:lstStyle/>
          <a:p>
            <a:pPr algn="ctr"/>
            <a:r>
              <a:rPr lang="en-GB" sz="2800" b="1"/>
              <a:t>Results - System Performance</a:t>
            </a:r>
            <a:endParaRPr lang="en-US" sz="2800"/>
          </a:p>
          <a:p>
            <a:pPr algn="ctr"/>
            <a:endParaRPr lang="en-GB" sz="2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C301A2-2D75-98F3-B0B0-52B8DCD7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18" r="35305" b="6241"/>
          <a:stretch>
            <a:fillRect/>
          </a:stretch>
        </p:blipFill>
        <p:spPr>
          <a:xfrm>
            <a:off x="20" y="2768743"/>
            <a:ext cx="4278264" cy="40892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A3D150B-ADB5-401D-8304-C7845A109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8743"/>
            <a:ext cx="4310288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D8290-8466-5599-169A-D3B6005E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646" y="678955"/>
            <a:ext cx="5586448" cy="54097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Computational Efficiency: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Inference time: &lt;1s per prediction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End-to-end processing: 3-5 seconds per video</a:t>
            </a:r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Deployment Metrics: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API response time: 150ms (features), 5s (video)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Memory usage: reduction with ONNX</a:t>
            </a:r>
            <a:endParaRPr lang="en-GB" sz="2000" dirty="0"/>
          </a:p>
          <a:p>
            <a:pPr marL="0" indent="0">
              <a:buNone/>
            </a:pPr>
            <a:r>
              <a:rPr lang="en-GB" sz="2000" b="1" dirty="0">
                <a:ea typeface="+mn-lt"/>
                <a:cs typeface="+mn-lt"/>
              </a:rPr>
              <a:t>User Experience: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Intuitive web interface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Real-time video playback with predictions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Top-5 predictions with confidence scores</a:t>
            </a:r>
            <a:endParaRPr lang="en-GB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3AB31-A71C-4414-BA05-CF667CBA3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590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0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Anticipating Fine-Grained Ballet Actions: Extending AnnChor for Action Anticipation Prediction</vt:lpstr>
      <vt:lpstr>The Task - Action Anticipation Challenge </vt:lpstr>
      <vt:lpstr>Similar Work - Related Research </vt:lpstr>
      <vt:lpstr>Dataset Properties - AnnChor Dataset </vt:lpstr>
      <vt:lpstr>Metrics - Evaluation Framework </vt:lpstr>
      <vt:lpstr>Methods - Model Architecture </vt:lpstr>
      <vt:lpstr>Methods - Experimental Design </vt:lpstr>
      <vt:lpstr>Results - Performance Analysis  </vt:lpstr>
      <vt:lpstr>Results - System Performance </vt:lpstr>
      <vt:lpstr>Conclusion - Achievements </vt:lpstr>
      <vt:lpstr>Conclusion - Future Work </vt:lpstr>
      <vt:lpstr>Live System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106</cp:revision>
  <dcterms:created xsi:type="dcterms:W3CDTF">2013-07-15T20:26:40Z</dcterms:created>
  <dcterms:modified xsi:type="dcterms:W3CDTF">2025-10-19T15:25:01Z</dcterms:modified>
</cp:coreProperties>
</file>