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>
        <p:scale>
          <a:sx n="58" d="100"/>
          <a:sy n="58" d="100"/>
        </p:scale>
        <p:origin x="2914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3512816"/>
            <a:ext cx="9144000" cy="5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cap="small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4219845"/>
            <a:ext cx="9144000" cy="48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" name="Google Shape;20;p2" descr="EKlogo_solo.png"/>
          <p:cNvPicPr preferRelativeResize="0"/>
          <p:nvPr/>
        </p:nvPicPr>
        <p:blipFill rotWithShape="1">
          <a:blip r:embed="rId2">
            <a:alphaModFix/>
          </a:blip>
          <a:srcRect r="8002"/>
          <a:stretch/>
        </p:blipFill>
        <p:spPr>
          <a:xfrm>
            <a:off x="3365644" y="2614387"/>
            <a:ext cx="5460714" cy="698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2"/>
          <p:cNvGrpSpPr/>
          <p:nvPr/>
        </p:nvGrpSpPr>
        <p:grpSpPr>
          <a:xfrm>
            <a:off x="0" y="0"/>
            <a:ext cx="12192000" cy="149087"/>
            <a:chOff x="0" y="13417827"/>
            <a:chExt cx="24384001" cy="298174"/>
          </a:xfrm>
        </p:grpSpPr>
        <p:sp>
          <p:nvSpPr>
            <p:cNvPr id="22" name="Google Shape;22;p2"/>
            <p:cNvSpPr/>
            <p:nvPr/>
          </p:nvSpPr>
          <p:spPr>
            <a:xfrm>
              <a:off x="0" y="13417827"/>
              <a:ext cx="4820034" cy="298174"/>
            </a:xfrm>
            <a:prstGeom prst="rect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0034" y="13417827"/>
              <a:ext cx="4915839" cy="298174"/>
            </a:xfrm>
            <a:prstGeom prst="rect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35873" y="13417827"/>
              <a:ext cx="4915839" cy="298174"/>
            </a:xfrm>
            <a:prstGeom prst="rect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651713" y="13417827"/>
              <a:ext cx="4915839" cy="298174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567552" y="13417827"/>
              <a:ext cx="4816449" cy="298174"/>
            </a:xfrm>
            <a:prstGeom prst="rect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body" idx="2"/>
          </p:nvPr>
        </p:nvSpPr>
        <p:spPr>
          <a:xfrm>
            <a:off x="4776651" y="5358729"/>
            <a:ext cx="2638697" cy="30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2">
  <p:cSld name="Circle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3703322" y="449882"/>
            <a:ext cx="4339072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8091823" y="449882"/>
            <a:ext cx="151931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3914147" y="407041"/>
            <a:ext cx="4128247" cy="5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2">
            <a:alphaModFix/>
          </a:blip>
          <a:srcRect l="16988" r="14170" b="3425"/>
          <a:stretch/>
        </p:blipFill>
        <p:spPr>
          <a:xfrm>
            <a:off x="-651409" y="-514615"/>
            <a:ext cx="4640580" cy="4218430"/>
          </a:xfrm>
          <a:prstGeom prst="ellipse">
            <a:avLst/>
          </a:prstGeom>
          <a:noFill/>
          <a:ln w="57150" cap="flat" cmpd="sng">
            <a:solidFill>
              <a:srgbClr val="00632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ffee Break">
  <p:cSld name="Coffee Brea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4455571" y="4226769"/>
            <a:ext cx="32808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4000" b="0" i="0" cap="small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reak</a:t>
            </a:r>
            <a:endParaRPr sz="1800" b="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ENJOY YOUR COFFEE</a:t>
            </a:r>
            <a:endParaRPr sz="1800" b="0" i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4287501" y="1736322"/>
            <a:ext cx="3616997" cy="1841174"/>
            <a:chOff x="4536403" y="1784837"/>
            <a:chExt cx="3616997" cy="1841174"/>
          </a:xfrm>
        </p:grpSpPr>
        <p:pic>
          <p:nvPicPr>
            <p:cNvPr id="151" name="Google Shape;151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21408" y="2480684"/>
              <a:ext cx="756036" cy="1145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15955" y="1784837"/>
              <a:ext cx="1737445" cy="1841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36403" y="2029667"/>
              <a:ext cx="1034226" cy="15963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3200" b="0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9"/>
            <a:ext cx="12192000" cy="6858000"/>
            <a:chOff x="0" y="13417827"/>
            <a:chExt cx="24384001" cy="298174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13417827"/>
              <a:ext cx="4820034" cy="298174"/>
            </a:xfrm>
            <a:prstGeom prst="rect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820034" y="13417827"/>
              <a:ext cx="4915839" cy="298174"/>
            </a:xfrm>
            <a:prstGeom prst="rect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9735873" y="13417827"/>
              <a:ext cx="4915839" cy="298174"/>
            </a:xfrm>
            <a:prstGeom prst="rect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651713" y="13417827"/>
              <a:ext cx="4915839" cy="298174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567552" y="13417827"/>
              <a:ext cx="4816449" cy="298174"/>
            </a:xfrm>
            <a:prstGeom prst="rect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5"/>
          <p:cNvSpPr txBox="1">
            <a:spLocks noGrp="1"/>
          </p:cNvSpPr>
          <p:nvPr>
            <p:ph type="body" idx="1"/>
          </p:nvPr>
        </p:nvSpPr>
        <p:spPr>
          <a:xfrm>
            <a:off x="2707779" y="3024338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2"/>
          </p:nvPr>
        </p:nvSpPr>
        <p:spPr>
          <a:xfrm>
            <a:off x="256459" y="3010973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3"/>
          </p:nvPr>
        </p:nvSpPr>
        <p:spPr>
          <a:xfrm>
            <a:off x="7610418" y="3010973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4"/>
          </p:nvPr>
        </p:nvSpPr>
        <p:spPr>
          <a:xfrm>
            <a:off x="5159096" y="2997609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5"/>
          </p:nvPr>
        </p:nvSpPr>
        <p:spPr>
          <a:xfrm>
            <a:off x="10061737" y="3024338"/>
            <a:ext cx="1902747" cy="8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Purple Overlay">
  <p:cSld name="Light Purple Overla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42"/>
            <a:ext cx="12192000" cy="671768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534"/>
            <a:ext cx="12192000" cy="6708913"/>
          </a:xfrm>
          <a:prstGeom prst="rect">
            <a:avLst/>
          </a:prstGeom>
          <a:solidFill>
            <a:srgbClr val="854C94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838200" y="302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Q&amp;A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3638980" y="3941008"/>
            <a:ext cx="482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cap="small">
                <a:solidFill>
                  <a:srgbClr val="384849"/>
                </a:solidFill>
                <a:latin typeface="Arial"/>
                <a:ea typeface="Arial"/>
                <a:cs typeface="Arial"/>
                <a:sym typeface="Arial"/>
              </a:rPr>
              <a:t>WE’LL BE ANSWERING QUESTIONS NOW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521206" y="2171808"/>
            <a:ext cx="1718039" cy="11510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 flipH="1">
            <a:off x="5954258" y="2204727"/>
            <a:ext cx="1606378" cy="11510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057161" y="2363673"/>
            <a:ext cx="5788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6476376" y="2363673"/>
            <a:ext cx="5621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818909" y="2487805"/>
            <a:ext cx="543819" cy="543820"/>
          </a:xfrm>
          <a:prstGeom prst="ellipse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910949" y="2579116"/>
            <a:ext cx="3597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638980" y="3690701"/>
            <a:ext cx="48227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cap="small">
                <a:solidFill>
                  <a:srgbClr val="384849"/>
                </a:solidFill>
                <a:latin typeface="Arial"/>
                <a:ea typeface="Arial"/>
                <a:cs typeface="Arial"/>
                <a:sym typeface="Arial"/>
              </a:rPr>
              <a:t>THANKS FOR LISTENING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0" y="480417"/>
            <a:ext cx="3638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 &amp; A  Session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" y="491058"/>
            <a:ext cx="42492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1588595" y="3797776"/>
            <a:ext cx="604156" cy="604156"/>
            <a:chOff x="7169794" y="5788266"/>
            <a:chExt cx="1208312" cy="1208312"/>
          </a:xfrm>
        </p:grpSpPr>
        <p:sp>
          <p:nvSpPr>
            <p:cNvPr id="188" name="Google Shape;188;p18"/>
            <p:cNvSpPr/>
            <p:nvPr/>
          </p:nvSpPr>
          <p:spPr>
            <a:xfrm>
              <a:off x="7169794" y="5788266"/>
              <a:ext cx="1208312" cy="1208312"/>
            </a:xfrm>
            <a:prstGeom prst="ellipse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68334" y="6131408"/>
              <a:ext cx="643841" cy="5193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18"/>
          <p:cNvGrpSpPr/>
          <p:nvPr/>
        </p:nvGrpSpPr>
        <p:grpSpPr>
          <a:xfrm>
            <a:off x="6298835" y="2650732"/>
            <a:ext cx="604156" cy="604156"/>
            <a:chOff x="12922894" y="4023396"/>
            <a:chExt cx="1208312" cy="1208312"/>
          </a:xfrm>
        </p:grpSpPr>
        <p:sp>
          <p:nvSpPr>
            <p:cNvPr id="191" name="Google Shape;191;p18"/>
            <p:cNvSpPr/>
            <p:nvPr/>
          </p:nvSpPr>
          <p:spPr>
            <a:xfrm>
              <a:off x="12922894" y="4023396"/>
              <a:ext cx="1208312" cy="1208312"/>
            </a:xfrm>
            <a:prstGeom prst="ellipse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21434" y="4306268"/>
              <a:ext cx="619615" cy="6196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18"/>
          <p:cNvGrpSpPr/>
          <p:nvPr/>
        </p:nvGrpSpPr>
        <p:grpSpPr>
          <a:xfrm>
            <a:off x="6298835" y="3797776"/>
            <a:ext cx="604156" cy="604156"/>
            <a:chOff x="12922894" y="5788266"/>
            <a:chExt cx="1208312" cy="1208312"/>
          </a:xfrm>
        </p:grpSpPr>
        <p:sp>
          <p:nvSpPr>
            <p:cNvPr id="194" name="Google Shape;194;p18"/>
            <p:cNvSpPr/>
            <p:nvPr/>
          </p:nvSpPr>
          <p:spPr>
            <a:xfrm>
              <a:off x="12922894" y="5788266"/>
              <a:ext cx="1208312" cy="1208312"/>
            </a:xfrm>
            <a:prstGeom prst="ellipse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232916" y="6123188"/>
              <a:ext cx="619616" cy="4884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>
            <a:off x="1588595" y="2650732"/>
            <a:ext cx="604156" cy="604156"/>
            <a:chOff x="12922894" y="7585704"/>
            <a:chExt cx="1208312" cy="1208312"/>
          </a:xfrm>
        </p:grpSpPr>
        <p:sp>
          <p:nvSpPr>
            <p:cNvPr id="197" name="Google Shape;197;p18"/>
            <p:cNvSpPr/>
            <p:nvPr/>
          </p:nvSpPr>
          <p:spPr>
            <a:xfrm>
              <a:off x="12922894" y="7585704"/>
              <a:ext cx="1208312" cy="1208312"/>
            </a:xfrm>
            <a:prstGeom prst="ellipse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278584" y="7894011"/>
              <a:ext cx="530313" cy="5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2292238" y="2804949"/>
            <a:ext cx="3739286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4F9A"/>
              </a:buClr>
              <a:buSzPts val="1400"/>
              <a:buNone/>
              <a:defRPr sz="1400" b="0" i="0" cap="small">
                <a:solidFill>
                  <a:srgbClr val="8A4F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2"/>
          </p:nvPr>
        </p:nvSpPr>
        <p:spPr>
          <a:xfrm>
            <a:off x="2342022" y="3951993"/>
            <a:ext cx="3739286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0635"/>
              </a:buClr>
              <a:buSzPts val="1400"/>
              <a:buNone/>
              <a:defRPr sz="1400" b="0" i="0" cap="small">
                <a:solidFill>
                  <a:srgbClr val="1C06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3"/>
          </p:nvPr>
        </p:nvSpPr>
        <p:spPr>
          <a:xfrm>
            <a:off x="7058001" y="3951993"/>
            <a:ext cx="3951073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32D"/>
              </a:buClr>
              <a:buSzPts val="1400"/>
              <a:buNone/>
              <a:defRPr sz="1400" b="0" i="0" cap="small">
                <a:solidFill>
                  <a:srgbClr val="0063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body" idx="4"/>
          </p:nvPr>
        </p:nvSpPr>
        <p:spPr>
          <a:xfrm>
            <a:off x="7058001" y="2804949"/>
            <a:ext cx="3951073" cy="29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1400"/>
              <a:buNone/>
              <a:defRPr sz="1400" b="0" i="0" cap="small">
                <a:solidFill>
                  <a:srgbClr val="4900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478" y="453455"/>
            <a:ext cx="4334596" cy="47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" y="491058"/>
            <a:ext cx="4242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804847" y="1840861"/>
            <a:ext cx="10279164" cy="317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None/>
              <a:defRPr sz="2000" b="0" i="0" cap="small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10036" y="0"/>
            <a:ext cx="12181964" cy="6708913"/>
            <a:chOff x="20072" y="0"/>
            <a:chExt cx="24363928" cy="13417826"/>
          </a:xfrm>
        </p:grpSpPr>
        <p:pic>
          <p:nvPicPr>
            <p:cNvPr id="47" name="Google Shape;47;p5"/>
            <p:cNvPicPr preferRelativeResize="0"/>
            <p:nvPr/>
          </p:nvPicPr>
          <p:blipFill rotWithShape="1">
            <a:blip r:embed="rId2">
              <a:alphaModFix/>
            </a:blip>
            <a:srcRect b="4270"/>
            <a:stretch/>
          </p:blipFill>
          <p:spPr>
            <a:xfrm>
              <a:off x="20072" y="0"/>
              <a:ext cx="24363927" cy="1341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5"/>
            <p:cNvSpPr/>
            <p:nvPr/>
          </p:nvSpPr>
          <p:spPr>
            <a:xfrm flipH="1">
              <a:off x="20072" y="6195060"/>
              <a:ext cx="24363928" cy="722276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94173" y="5214556"/>
            <a:ext cx="6065108" cy="57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800"/>
              <a:buFont typeface="Arial"/>
              <a:buNone/>
              <a:defRPr sz="2800" b="0" i="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Boxes">
  <p:cSld name="Five Box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" y="2537950"/>
            <a:ext cx="2410017" cy="2349362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410021" y="1733757"/>
            <a:ext cx="2457919" cy="2349362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4867940" y="3080942"/>
            <a:ext cx="2457919" cy="2349362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7325860" y="955831"/>
            <a:ext cx="2457919" cy="234936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9781983" y="2384602"/>
            <a:ext cx="2410017" cy="2349362"/>
          </a:xfrm>
          <a:prstGeom prst="rect">
            <a:avLst/>
          </a:prstGeom>
          <a:solidFill>
            <a:srgbClr val="4900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2" y="382834"/>
            <a:ext cx="4339072" cy="61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2545234" y="1858391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89107" y="2650076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14432" y="3193068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7473247" y="1067957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5"/>
          </p:nvPr>
        </p:nvSpPr>
        <p:spPr>
          <a:xfrm>
            <a:off x="9929375" y="2496728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6"/>
          </p:nvPr>
        </p:nvSpPr>
        <p:spPr>
          <a:xfrm>
            <a:off x="89107" y="1851137"/>
            <a:ext cx="2147555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4F9A"/>
              </a:buClr>
              <a:buSzPts val="2000"/>
              <a:buNone/>
              <a:defRPr sz="2000" b="0" i="0" cap="small">
                <a:solidFill>
                  <a:srgbClr val="8A4F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7"/>
          </p:nvPr>
        </p:nvSpPr>
        <p:spPr>
          <a:xfrm>
            <a:off x="2545234" y="4119490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0635"/>
              </a:buClr>
              <a:buSzPts val="2000"/>
              <a:buNone/>
              <a:defRPr sz="2000" b="0" i="0" cap="small">
                <a:solidFill>
                  <a:srgbClr val="1C06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8"/>
          </p:nvPr>
        </p:nvSpPr>
        <p:spPr>
          <a:xfrm>
            <a:off x="5014436" y="2384602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32D"/>
              </a:buClr>
              <a:buSzPts val="2000"/>
              <a:buNone/>
              <a:defRPr sz="2000" b="0" i="0" cap="small">
                <a:solidFill>
                  <a:srgbClr val="0063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9"/>
          </p:nvPr>
        </p:nvSpPr>
        <p:spPr>
          <a:xfrm>
            <a:off x="7470559" y="336363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0" i="0" cap="smal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13"/>
          </p:nvPr>
        </p:nvSpPr>
        <p:spPr>
          <a:xfrm>
            <a:off x="9905421" y="1697789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000"/>
              <a:buNone/>
              <a:defRPr sz="2000" b="0" i="0" cap="small">
                <a:solidFill>
                  <a:srgbClr val="4900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Boxes Aligned">
  <p:cSld name="Five Boxes Aligne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1" y="2559137"/>
            <a:ext cx="2410017" cy="2349362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410021" y="2559137"/>
            <a:ext cx="2457919" cy="2349362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867940" y="2559137"/>
            <a:ext cx="2457919" cy="2349362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325860" y="2559137"/>
            <a:ext cx="2457919" cy="234936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9781983" y="2559137"/>
            <a:ext cx="2410017" cy="2349362"/>
          </a:xfrm>
          <a:prstGeom prst="rect">
            <a:avLst/>
          </a:prstGeom>
          <a:solidFill>
            <a:srgbClr val="4900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1C06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2" y="382834"/>
            <a:ext cx="4339072" cy="61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2545234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89107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3"/>
          </p:nvPr>
        </p:nvSpPr>
        <p:spPr>
          <a:xfrm>
            <a:off x="5014432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4"/>
          </p:nvPr>
        </p:nvSpPr>
        <p:spPr>
          <a:xfrm>
            <a:off x="7473247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5"/>
          </p:nvPr>
        </p:nvSpPr>
        <p:spPr>
          <a:xfrm>
            <a:off x="9929375" y="2671263"/>
            <a:ext cx="2163143" cy="21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6"/>
          </p:nvPr>
        </p:nvSpPr>
        <p:spPr>
          <a:xfrm>
            <a:off x="96900" y="1786806"/>
            <a:ext cx="2147555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4F9A"/>
              </a:buClr>
              <a:buSzPts val="2000"/>
              <a:buNone/>
              <a:defRPr sz="2000" b="0" i="0" cap="small">
                <a:solidFill>
                  <a:srgbClr val="8A4F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7"/>
          </p:nvPr>
        </p:nvSpPr>
        <p:spPr>
          <a:xfrm>
            <a:off x="2542083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0635"/>
              </a:buClr>
              <a:buSzPts val="2000"/>
              <a:buNone/>
              <a:defRPr sz="2000" b="0" i="0" cap="small">
                <a:solidFill>
                  <a:srgbClr val="1C06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8"/>
          </p:nvPr>
        </p:nvSpPr>
        <p:spPr>
          <a:xfrm>
            <a:off x="5002850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32D"/>
              </a:buClr>
              <a:buSzPts val="2000"/>
              <a:buNone/>
              <a:defRPr sz="2000" b="0" i="0" cap="small">
                <a:solidFill>
                  <a:srgbClr val="0063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9"/>
          </p:nvPr>
        </p:nvSpPr>
        <p:spPr>
          <a:xfrm>
            <a:off x="7463617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0" i="0" cap="smal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3"/>
          </p:nvPr>
        </p:nvSpPr>
        <p:spPr>
          <a:xfrm>
            <a:off x="9924384" y="1786806"/>
            <a:ext cx="2163139" cy="6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000"/>
              <a:buNone/>
              <a:defRPr sz="2000" b="0" i="0" cap="small">
                <a:solidFill>
                  <a:srgbClr val="4900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0" y="473625"/>
            <a:ext cx="433907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181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388503" y="449882"/>
            <a:ext cx="151931" cy="482463"/>
          </a:xfrm>
          <a:prstGeom prst="rect">
            <a:avLst/>
          </a:prstGeom>
          <a:solidFill>
            <a:srgbClr val="854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843554" y="449882"/>
            <a:ext cx="4339072" cy="482463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642194" y="447416"/>
            <a:ext cx="151931" cy="482463"/>
          </a:xfrm>
          <a:prstGeom prst="rect">
            <a:avLst/>
          </a:prstGeom>
          <a:solidFill>
            <a:srgbClr val="006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843554" y="447416"/>
            <a:ext cx="4339072" cy="45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2" name="Google Shape;112;p9"/>
          <p:cNvCxnSpPr/>
          <p:nvPr/>
        </p:nvCxnSpPr>
        <p:spPr>
          <a:xfrm>
            <a:off x="6139043" y="2179320"/>
            <a:ext cx="0" cy="3306668"/>
          </a:xfrm>
          <a:prstGeom prst="straightConnector1">
            <a:avLst/>
          </a:prstGeom>
          <a:noFill/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-2940" y="447416"/>
            <a:ext cx="4364222" cy="48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2"/>
          </p:nvPr>
        </p:nvSpPr>
        <p:spPr>
          <a:xfrm>
            <a:off x="838199" y="1825625"/>
            <a:ext cx="481525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3"/>
          </p:nvPr>
        </p:nvSpPr>
        <p:spPr>
          <a:xfrm>
            <a:off x="6624632" y="1825625"/>
            <a:ext cx="4729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1">
  <p:cSld name="Circle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3703322" y="449882"/>
            <a:ext cx="4339072" cy="482463"/>
          </a:xfrm>
          <a:prstGeom prst="rect">
            <a:avLst/>
          </a:prstGeom>
          <a:solidFill>
            <a:srgbClr val="9052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8091823" y="449882"/>
            <a:ext cx="151931" cy="482463"/>
          </a:xfrm>
          <a:prstGeom prst="rect">
            <a:avLst/>
          </a:prstGeom>
          <a:solidFill>
            <a:srgbClr val="9052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914147" y="407041"/>
            <a:ext cx="4128247" cy="5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2">
            <a:alphaModFix/>
          </a:blip>
          <a:srcRect l="17376" r="4581"/>
          <a:stretch/>
        </p:blipFill>
        <p:spPr>
          <a:xfrm>
            <a:off x="-444604" y="-784334"/>
            <a:ext cx="4377791" cy="4265416"/>
          </a:xfrm>
          <a:prstGeom prst="ellipse">
            <a:avLst/>
          </a:prstGeom>
          <a:noFill/>
          <a:ln w="57150" cap="flat" cmpd="sng">
            <a:solidFill>
              <a:srgbClr val="9052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005C"/>
              </a:buClr>
              <a:buSzPts val="24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32D"/>
              </a:buClr>
              <a:buSzPts val="20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4C94"/>
              </a:buClr>
              <a:buSzPts val="1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C0635"/>
              </a:buClr>
              <a:buSzPts val="16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sm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6708913"/>
            <a:ext cx="12192000" cy="149087"/>
            <a:chOff x="0" y="13417827"/>
            <a:chExt cx="24384001" cy="298174"/>
          </a:xfrm>
        </p:grpSpPr>
        <p:sp>
          <p:nvSpPr>
            <p:cNvPr id="12" name="Google Shape;12;p1"/>
            <p:cNvSpPr/>
            <p:nvPr/>
          </p:nvSpPr>
          <p:spPr>
            <a:xfrm>
              <a:off x="0" y="13417827"/>
              <a:ext cx="4820034" cy="298174"/>
            </a:xfrm>
            <a:prstGeom prst="rect">
              <a:avLst/>
            </a:prstGeom>
            <a:solidFill>
              <a:srgbClr val="854C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820034" y="13417827"/>
              <a:ext cx="4915839" cy="298174"/>
            </a:xfrm>
            <a:prstGeom prst="rect">
              <a:avLst/>
            </a:prstGeom>
            <a:solidFill>
              <a:srgbClr val="1C06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9735873" y="13417827"/>
              <a:ext cx="4915839" cy="298174"/>
            </a:xfrm>
            <a:prstGeom prst="rect">
              <a:avLst/>
            </a:prstGeom>
            <a:solidFill>
              <a:srgbClr val="006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4651713" y="13417827"/>
              <a:ext cx="4915839" cy="298174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567552" y="13417827"/>
              <a:ext cx="4816449" cy="298174"/>
            </a:xfrm>
            <a:prstGeom prst="rect">
              <a:avLst/>
            </a:prstGeom>
            <a:solidFill>
              <a:srgbClr val="4900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ctrTitle"/>
          </p:nvPr>
        </p:nvSpPr>
        <p:spPr>
          <a:xfrm>
            <a:off x="1524000" y="3512816"/>
            <a:ext cx="9144000" cy="5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Data Science &amp; analysis</a:t>
            </a:r>
            <a:endParaRPr dirty="0"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1524000" y="4219845"/>
            <a:ext cx="9144000" cy="48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An overview</a:t>
            </a:r>
            <a:endParaRPr dirty="0"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2"/>
          </p:nvPr>
        </p:nvSpPr>
        <p:spPr>
          <a:xfrm>
            <a:off x="4776651" y="5358729"/>
            <a:ext cx="2638697" cy="30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Umar Khan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44E3-096D-403D-9CDC-5C4C3DA4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Scrubbing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084E-0DBB-402D-B099-0CCAC4C0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almost always messy</a:t>
            </a:r>
          </a:p>
          <a:p>
            <a:r>
              <a:rPr lang="en-US" dirty="0"/>
              <a:t>This usually has to do with how it’s generated or captured</a:t>
            </a:r>
          </a:p>
          <a:p>
            <a:pPr lvl="1"/>
            <a:r>
              <a:rPr lang="en-US" dirty="0"/>
              <a:t>Human error</a:t>
            </a:r>
          </a:p>
          <a:p>
            <a:pPr lvl="1"/>
            <a:r>
              <a:rPr lang="en-US" dirty="0"/>
              <a:t>Variations in generation process (over time or across domains)</a:t>
            </a:r>
          </a:p>
          <a:p>
            <a:pPr lvl="1"/>
            <a:r>
              <a:rPr lang="en-US" dirty="0"/>
              <a:t>Different systems used for generation/capture</a:t>
            </a:r>
          </a:p>
          <a:p>
            <a:pPr lvl="1"/>
            <a:r>
              <a:rPr lang="en-US" dirty="0"/>
              <a:t>Intrinsically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9226-DC6D-4A14-9439-430FF24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Dramatic Growth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0C3DC-6799-4483-9925-2B75BD4A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46" y="1171450"/>
            <a:ext cx="8120271" cy="5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6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CFC0-3DE9-440C-B761-786D7CBE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Data coming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F631-7CB5-404E-A213-8C923D1C7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Total number of people with internet access has grown </a:t>
            </a:r>
          </a:p>
          <a:p>
            <a:pPr lvl="1"/>
            <a:r>
              <a:rPr lang="en-US" dirty="0"/>
              <a:t>Employees are relying more on technology to do their jobs</a:t>
            </a:r>
          </a:p>
          <a:p>
            <a:r>
              <a:rPr lang="en-US" dirty="0"/>
              <a:t>Things</a:t>
            </a:r>
          </a:p>
          <a:p>
            <a:pPr lvl="1"/>
            <a:r>
              <a:rPr lang="en-US" dirty="0"/>
              <a:t>Internet of things: More and more devices are connected and sharing their data</a:t>
            </a:r>
          </a:p>
          <a:p>
            <a:pPr lvl="1"/>
            <a:r>
              <a:rPr lang="en-US" dirty="0"/>
              <a:t>Sensors have become smaller, cheaper and more widely used. </a:t>
            </a:r>
          </a:p>
        </p:txBody>
      </p:sp>
    </p:spTree>
    <p:extLst>
      <p:ext uri="{BB962C8B-B14F-4D97-AF65-F5344CB8AC3E}">
        <p14:creationId xmlns:p14="http://schemas.microsoft.com/office/powerpoint/2010/main" val="19722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9703-8BF4-4158-BDBD-33B7F705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data work</a:t>
            </a:r>
          </a:p>
        </p:txBody>
      </p:sp>
    </p:spTree>
    <p:extLst>
      <p:ext uri="{BB962C8B-B14F-4D97-AF65-F5344CB8AC3E}">
        <p14:creationId xmlns:p14="http://schemas.microsoft.com/office/powerpoint/2010/main" val="312125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FC45-D5FF-4269-83CC-D49AD05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91BC-59E6-4AF6-AFAF-2A8ADD3E3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10677"/>
            <a:ext cx="10515600" cy="3566285"/>
          </a:xfrm>
        </p:spPr>
        <p:txBody>
          <a:bodyPr/>
          <a:lstStyle/>
          <a:p>
            <a:r>
              <a:rPr lang="en-US" dirty="0"/>
              <a:t>There is tremendous value in all this data.</a:t>
            </a:r>
          </a:p>
          <a:p>
            <a:pPr lvl="1"/>
            <a:r>
              <a:rPr lang="en-US" dirty="0"/>
              <a:t>The problem is unlocking it</a:t>
            </a:r>
          </a:p>
          <a:p>
            <a:pPr marL="558800" lvl="1" indent="0">
              <a:buNone/>
            </a:pPr>
            <a:endParaRPr lang="en-US" dirty="0"/>
          </a:p>
          <a:p>
            <a:r>
              <a:rPr lang="en-US" dirty="0"/>
              <a:t>Manually processing and analyzing that much data would be impossible.</a:t>
            </a:r>
          </a:p>
        </p:txBody>
      </p:sp>
    </p:spTree>
    <p:extLst>
      <p:ext uri="{BB962C8B-B14F-4D97-AF65-F5344CB8AC3E}">
        <p14:creationId xmlns:p14="http://schemas.microsoft.com/office/powerpoint/2010/main" val="9858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EB80-C6C6-45EA-9D8A-11BD79E4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D50A-B980-4035-BE1E-2A45E9E60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lvl="1" indent="0">
              <a:buNone/>
            </a:pPr>
            <a:r>
              <a:rPr lang="en-US" dirty="0"/>
              <a:t>Lets say you are an agricultural facility growing crops over hundreds, maybe thousands of acres. </a:t>
            </a:r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You decide to deploy cameras, maybe using drones, to go over your crops to try to spot weeds or infestations. </a:t>
            </a:r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Once you have the footage, you could hire an entire team of people to review the footage to find what you are looking for.</a:t>
            </a:r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Instead, you could hire a data scientist to train a model that could do the same thing, maybe even with better accuracy than what you would get from a team of humans, at a fraction of the cost.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E914-48CF-4712-847D-45EC72B3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357615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DDCC6-42C8-4EE6-A027-9F7D77D5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2" y="714997"/>
            <a:ext cx="11863816" cy="54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F5F2-3679-4CFD-A9DC-9E56FA3D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A6E1F-DB4D-4D8F-AAA7-DA6FE38D9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hardly ever exists in an easily accessible, unified location.</a:t>
            </a:r>
          </a:p>
          <a:p>
            <a:r>
              <a:rPr lang="en-US" dirty="0"/>
              <a:t>It can be spread out over numerous sources, in many different formats</a:t>
            </a:r>
          </a:p>
          <a:p>
            <a:pPr lvl="1"/>
            <a:r>
              <a:rPr lang="en-US" dirty="0"/>
              <a:t>SQL Databases</a:t>
            </a:r>
          </a:p>
          <a:p>
            <a:pPr lvl="1"/>
            <a:r>
              <a:rPr lang="en-US" dirty="0"/>
              <a:t>NoSQL Databases</a:t>
            </a:r>
          </a:p>
          <a:p>
            <a:pPr lvl="1"/>
            <a:r>
              <a:rPr lang="en-US" dirty="0"/>
              <a:t>Spreadsheets</a:t>
            </a:r>
          </a:p>
          <a:p>
            <a:pPr lvl="1"/>
            <a:r>
              <a:rPr lang="en-US" dirty="0"/>
              <a:t>E-mails</a:t>
            </a:r>
          </a:p>
          <a:p>
            <a:pPr lvl="1"/>
            <a:r>
              <a:rPr lang="en-US" dirty="0"/>
              <a:t>Word documents</a:t>
            </a:r>
          </a:p>
          <a:p>
            <a:pPr lvl="1"/>
            <a:r>
              <a:rPr lang="en-US" dirty="0"/>
              <a:t>Folders full of images/videos</a:t>
            </a:r>
          </a:p>
          <a:p>
            <a:pPr lvl="1"/>
            <a:r>
              <a:rPr lang="en-US" dirty="0"/>
              <a:t>Sensor data </a:t>
            </a:r>
          </a:p>
          <a:p>
            <a:pPr lvl="1"/>
            <a:r>
              <a:rPr lang="en-US" dirty="0"/>
              <a:t>Proprietary formats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K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004F"/>
      </a:accent1>
      <a:accent2>
        <a:srgbClr val="854C94"/>
      </a:accent2>
      <a:accent3>
        <a:srgbClr val="1C0645"/>
      </a:accent3>
      <a:accent4>
        <a:srgbClr val="00633C"/>
      </a:accent4>
      <a:accent5>
        <a:srgbClr val="D5D5D5"/>
      </a:accent5>
      <a:accent6>
        <a:srgbClr val="49004F"/>
      </a:accent6>
      <a:hlink>
        <a:srgbClr val="854C94"/>
      </a:hlink>
      <a:folHlink>
        <a:srgbClr val="1C06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_Presentation_TEMPLATE (2)" id="{0643CA8C-A368-D143-AB84-28CFEC0BB03E}" vid="{9B30E587-7388-CE42-889D-EB39D1F012B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EK_Presentation_TEMPLATE </Template>
  <TotalTime>378</TotalTime>
  <Words>292</Words>
  <Application>Microsoft Office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Noto Sans Symbols</vt:lpstr>
      <vt:lpstr>Office Theme</vt:lpstr>
      <vt:lpstr>Data Science &amp; analysis</vt:lpstr>
      <vt:lpstr>The Dramatic Growth of Data</vt:lpstr>
      <vt:lpstr>Where is the Data coming from?</vt:lpstr>
      <vt:lpstr>Putting data work</vt:lpstr>
      <vt:lpstr>The challenge</vt:lpstr>
      <vt:lpstr>Scenario</vt:lpstr>
      <vt:lpstr>The Data Science Process</vt:lpstr>
      <vt:lpstr>PowerPoint Presentation</vt:lpstr>
      <vt:lpstr>Obtaining</vt:lpstr>
      <vt:lpstr>Scrubbing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analysis</dc:title>
  <dc:creator>Umar Khan</dc:creator>
  <cp:lastModifiedBy>Umar Khan</cp:lastModifiedBy>
  <cp:revision>13</cp:revision>
  <dcterms:created xsi:type="dcterms:W3CDTF">2021-04-25T02:57:14Z</dcterms:created>
  <dcterms:modified xsi:type="dcterms:W3CDTF">2021-04-25T09:15:35Z</dcterms:modified>
</cp:coreProperties>
</file>