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1" r:id="rId14"/>
    <p:sldId id="273" r:id="rId15"/>
    <p:sldId id="270" r:id="rId16"/>
    <p:sldId id="272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13" d="100"/>
          <a:sy n="113" d="100"/>
        </p:scale>
        <p:origin x="80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8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 error: incorrectly entered data, errant key strokes, misspellings</a:t>
            </a:r>
          </a:p>
          <a:p>
            <a:r>
              <a:rPr lang="en-US" dirty="0" err="1"/>
              <a:t>Variaiton</a:t>
            </a:r>
            <a:r>
              <a:rPr lang="en-US" dirty="0"/>
              <a:t> on process: systems can measure values on different scales </a:t>
            </a:r>
          </a:p>
          <a:p>
            <a:r>
              <a:rPr lang="en-US" dirty="0"/>
              <a:t>Varying formats: dates stored as strings or numbers</a:t>
            </a:r>
          </a:p>
        </p:txBody>
      </p:sp>
    </p:spTree>
    <p:extLst>
      <p:ext uri="{BB962C8B-B14F-4D97-AF65-F5344CB8AC3E}">
        <p14:creationId xmlns:p14="http://schemas.microsoft.com/office/powerpoint/2010/main" val="3632396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524000" y="3512816"/>
            <a:ext cx="9144000" cy="50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cap="small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524000" y="4219845"/>
            <a:ext cx="9144000" cy="488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0" name="Google Shape;20;p2" descr="EKlogo_solo.png"/>
          <p:cNvPicPr preferRelativeResize="0"/>
          <p:nvPr/>
        </p:nvPicPr>
        <p:blipFill rotWithShape="1">
          <a:blip r:embed="rId2">
            <a:alphaModFix/>
          </a:blip>
          <a:srcRect r="8002"/>
          <a:stretch/>
        </p:blipFill>
        <p:spPr>
          <a:xfrm>
            <a:off x="3365644" y="2614387"/>
            <a:ext cx="5460714" cy="6983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21;p2"/>
          <p:cNvGrpSpPr/>
          <p:nvPr/>
        </p:nvGrpSpPr>
        <p:grpSpPr>
          <a:xfrm>
            <a:off x="0" y="0"/>
            <a:ext cx="12192000" cy="149087"/>
            <a:chOff x="0" y="13417827"/>
            <a:chExt cx="24384001" cy="298174"/>
          </a:xfrm>
        </p:grpSpPr>
        <p:sp>
          <p:nvSpPr>
            <p:cNvPr id="22" name="Google Shape;22;p2"/>
            <p:cNvSpPr/>
            <p:nvPr/>
          </p:nvSpPr>
          <p:spPr>
            <a:xfrm>
              <a:off x="0" y="13417827"/>
              <a:ext cx="4820034" cy="298174"/>
            </a:xfrm>
            <a:prstGeom prst="rect">
              <a:avLst/>
            </a:prstGeom>
            <a:solidFill>
              <a:srgbClr val="854C9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0034" y="13417827"/>
              <a:ext cx="4915839" cy="298174"/>
            </a:xfrm>
            <a:prstGeom prst="rect">
              <a:avLst/>
            </a:prstGeom>
            <a:solidFill>
              <a:srgbClr val="1C06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735873" y="13417827"/>
              <a:ext cx="4915839" cy="298174"/>
            </a:xfrm>
            <a:prstGeom prst="rect">
              <a:avLst/>
            </a:prstGeom>
            <a:solidFill>
              <a:srgbClr val="006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651713" y="13417827"/>
              <a:ext cx="4915839" cy="298174"/>
            </a:xfrm>
            <a:prstGeom prst="rect">
              <a:avLst/>
            </a:pr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9567552" y="13417827"/>
              <a:ext cx="4816449" cy="298174"/>
            </a:xfrm>
            <a:prstGeom prst="rect">
              <a:avLst/>
            </a:prstGeom>
            <a:solidFill>
              <a:srgbClr val="4900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2"/>
          <p:cNvSpPr txBox="1">
            <a:spLocks noGrp="1"/>
          </p:cNvSpPr>
          <p:nvPr>
            <p:ph type="body" idx="2"/>
          </p:nvPr>
        </p:nvSpPr>
        <p:spPr>
          <a:xfrm>
            <a:off x="4776651" y="5358729"/>
            <a:ext cx="2638697" cy="30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ffee Break">
  <p:cSld name="Coffee Break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14"/>
          <p:cNvSpPr txBox="1"/>
          <p:nvPr/>
        </p:nvSpPr>
        <p:spPr>
          <a:xfrm>
            <a:off x="4455571" y="4226769"/>
            <a:ext cx="328085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4000" b="0" i="0" cap="small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reak</a:t>
            </a:r>
            <a:endParaRPr sz="1800" b="0" i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ENJOY YOUR COFFEE</a:t>
            </a:r>
            <a:endParaRPr sz="1800" b="0" i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14"/>
          <p:cNvGrpSpPr/>
          <p:nvPr/>
        </p:nvGrpSpPr>
        <p:grpSpPr>
          <a:xfrm>
            <a:off x="4287501" y="1736322"/>
            <a:ext cx="3616997" cy="1841174"/>
            <a:chOff x="4536403" y="1784837"/>
            <a:chExt cx="3616997" cy="1841174"/>
          </a:xfrm>
        </p:grpSpPr>
        <p:pic>
          <p:nvPicPr>
            <p:cNvPr id="151" name="Google Shape;151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621408" y="2480684"/>
              <a:ext cx="756036" cy="11453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415955" y="1784837"/>
              <a:ext cx="1737445" cy="18411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36403" y="2029667"/>
              <a:ext cx="1034226" cy="15963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Five 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3200" b="0" i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15"/>
          <p:cNvGrpSpPr/>
          <p:nvPr/>
        </p:nvGrpSpPr>
        <p:grpSpPr>
          <a:xfrm>
            <a:off x="0" y="9"/>
            <a:ext cx="12192000" cy="6858000"/>
            <a:chOff x="0" y="13417827"/>
            <a:chExt cx="24384001" cy="298174"/>
          </a:xfrm>
        </p:grpSpPr>
        <p:sp>
          <p:nvSpPr>
            <p:cNvPr id="157" name="Google Shape;157;p15"/>
            <p:cNvSpPr/>
            <p:nvPr/>
          </p:nvSpPr>
          <p:spPr>
            <a:xfrm>
              <a:off x="0" y="13417827"/>
              <a:ext cx="4820034" cy="298174"/>
            </a:xfrm>
            <a:prstGeom prst="rect">
              <a:avLst/>
            </a:prstGeom>
            <a:solidFill>
              <a:srgbClr val="854C9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820034" y="13417827"/>
              <a:ext cx="4915839" cy="298174"/>
            </a:xfrm>
            <a:prstGeom prst="rect">
              <a:avLst/>
            </a:prstGeom>
            <a:solidFill>
              <a:srgbClr val="1C06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9735873" y="13417827"/>
              <a:ext cx="4915839" cy="298174"/>
            </a:xfrm>
            <a:prstGeom prst="rect">
              <a:avLst/>
            </a:prstGeom>
            <a:solidFill>
              <a:srgbClr val="006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4651713" y="13417827"/>
              <a:ext cx="4915839" cy="298174"/>
            </a:xfrm>
            <a:prstGeom prst="rect">
              <a:avLst/>
            </a:pr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9567552" y="13417827"/>
              <a:ext cx="4816449" cy="298174"/>
            </a:xfrm>
            <a:prstGeom prst="rect">
              <a:avLst/>
            </a:prstGeom>
            <a:solidFill>
              <a:srgbClr val="4900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p15"/>
          <p:cNvSpPr txBox="1">
            <a:spLocks noGrp="1"/>
          </p:cNvSpPr>
          <p:nvPr>
            <p:ph type="body" idx="1"/>
          </p:nvPr>
        </p:nvSpPr>
        <p:spPr>
          <a:xfrm>
            <a:off x="2707779" y="3024338"/>
            <a:ext cx="1902747" cy="80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body" idx="2"/>
          </p:nvPr>
        </p:nvSpPr>
        <p:spPr>
          <a:xfrm>
            <a:off x="256459" y="3010973"/>
            <a:ext cx="1902747" cy="80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4" name="Google Shape;164;p15"/>
          <p:cNvSpPr txBox="1">
            <a:spLocks noGrp="1"/>
          </p:cNvSpPr>
          <p:nvPr>
            <p:ph type="body" idx="3"/>
          </p:nvPr>
        </p:nvSpPr>
        <p:spPr>
          <a:xfrm>
            <a:off x="7610418" y="3010973"/>
            <a:ext cx="1902747" cy="80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5" name="Google Shape;165;p15"/>
          <p:cNvSpPr txBox="1">
            <a:spLocks noGrp="1"/>
          </p:cNvSpPr>
          <p:nvPr>
            <p:ph type="body" idx="4"/>
          </p:nvPr>
        </p:nvSpPr>
        <p:spPr>
          <a:xfrm>
            <a:off x="5159096" y="2997609"/>
            <a:ext cx="1902747" cy="80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body" idx="5"/>
          </p:nvPr>
        </p:nvSpPr>
        <p:spPr>
          <a:xfrm>
            <a:off x="10061737" y="3024338"/>
            <a:ext cx="1902747" cy="80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 Purple Overlay">
  <p:cSld name="Light Purple Overla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242"/>
            <a:ext cx="12192000" cy="671768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/>
          <p:nvPr/>
        </p:nvSpPr>
        <p:spPr>
          <a:xfrm>
            <a:off x="0" y="6534"/>
            <a:ext cx="12192000" cy="6708913"/>
          </a:xfrm>
          <a:prstGeom prst="rect">
            <a:avLst/>
          </a:prstGeom>
          <a:solidFill>
            <a:srgbClr val="854C94">
              <a:alpha val="5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 txBox="1">
            <a:spLocks noGrp="1"/>
          </p:cNvSpPr>
          <p:nvPr>
            <p:ph type="title"/>
          </p:nvPr>
        </p:nvSpPr>
        <p:spPr>
          <a:xfrm>
            <a:off x="838200" y="30218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">
  <p:cSld name="Q&amp;A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/>
        </p:nvSpPr>
        <p:spPr>
          <a:xfrm>
            <a:off x="3638980" y="3941008"/>
            <a:ext cx="482272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cap="small">
                <a:solidFill>
                  <a:srgbClr val="384849"/>
                </a:solidFill>
                <a:latin typeface="Arial"/>
                <a:ea typeface="Arial"/>
                <a:cs typeface="Arial"/>
                <a:sym typeface="Arial"/>
              </a:rPr>
              <a:t>WE’LL BE ANSWERING QUESTIONS NOW</a:t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4521206" y="2171808"/>
            <a:ext cx="1718039" cy="1151086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854C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7"/>
          <p:cNvSpPr/>
          <p:nvPr/>
        </p:nvSpPr>
        <p:spPr>
          <a:xfrm flipH="1">
            <a:off x="5954258" y="2204727"/>
            <a:ext cx="1606378" cy="1151086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63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5057161" y="2363673"/>
            <a:ext cx="57888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6476376" y="2363673"/>
            <a:ext cx="56214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5818909" y="2487805"/>
            <a:ext cx="543819" cy="543820"/>
          </a:xfrm>
          <a:prstGeom prst="ellipse">
            <a:avLst/>
          </a:prstGeom>
          <a:solidFill>
            <a:srgbClr val="3848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5910949" y="2579116"/>
            <a:ext cx="3597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3638980" y="3690701"/>
            <a:ext cx="482272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cap="small">
                <a:solidFill>
                  <a:srgbClr val="384849"/>
                </a:solidFill>
                <a:latin typeface="Arial"/>
                <a:ea typeface="Arial"/>
                <a:cs typeface="Arial"/>
                <a:sym typeface="Arial"/>
              </a:rPr>
              <a:t>THANKS FOR LISTENING</a:t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2" y="449882"/>
            <a:ext cx="4339072" cy="482463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4388503" y="449882"/>
            <a:ext cx="151931" cy="482463"/>
          </a:xfrm>
          <a:prstGeom prst="rect">
            <a:avLst/>
          </a:prstGeom>
          <a:solidFill>
            <a:srgbClr val="854C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0" y="480417"/>
            <a:ext cx="363897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 &amp; A  Session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">
  <p:cSld name="Contact U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/>
          <p:nvPr/>
        </p:nvSpPr>
        <p:spPr>
          <a:xfrm>
            <a:off x="2" y="449882"/>
            <a:ext cx="4339072" cy="482463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4388503" y="449882"/>
            <a:ext cx="151931" cy="482463"/>
          </a:xfrm>
          <a:prstGeom prst="rect">
            <a:avLst/>
          </a:prstGeom>
          <a:solidFill>
            <a:srgbClr val="854C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2" y="491058"/>
            <a:ext cx="424926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Contact Us</a:t>
            </a:r>
            <a:endParaRPr/>
          </a:p>
        </p:txBody>
      </p:sp>
      <p:grpSp>
        <p:nvGrpSpPr>
          <p:cNvPr id="187" name="Google Shape;187;p18"/>
          <p:cNvGrpSpPr/>
          <p:nvPr/>
        </p:nvGrpSpPr>
        <p:grpSpPr>
          <a:xfrm>
            <a:off x="1588595" y="3797776"/>
            <a:ext cx="604156" cy="604156"/>
            <a:chOff x="7169794" y="5788266"/>
            <a:chExt cx="1208312" cy="1208312"/>
          </a:xfrm>
        </p:grpSpPr>
        <p:sp>
          <p:nvSpPr>
            <p:cNvPr id="188" name="Google Shape;188;p18"/>
            <p:cNvSpPr/>
            <p:nvPr/>
          </p:nvSpPr>
          <p:spPr>
            <a:xfrm>
              <a:off x="7169794" y="5788266"/>
              <a:ext cx="1208312" cy="1208312"/>
            </a:xfrm>
            <a:prstGeom prst="ellipse">
              <a:avLst/>
            </a:prstGeom>
            <a:solidFill>
              <a:srgbClr val="1C06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9" name="Google Shape;189;p1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468334" y="6131408"/>
              <a:ext cx="643841" cy="5193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0" name="Google Shape;190;p18"/>
          <p:cNvGrpSpPr/>
          <p:nvPr/>
        </p:nvGrpSpPr>
        <p:grpSpPr>
          <a:xfrm>
            <a:off x="6298835" y="2650732"/>
            <a:ext cx="604156" cy="604156"/>
            <a:chOff x="12922894" y="4023396"/>
            <a:chExt cx="1208312" cy="1208312"/>
          </a:xfrm>
        </p:grpSpPr>
        <p:sp>
          <p:nvSpPr>
            <p:cNvPr id="191" name="Google Shape;191;p18"/>
            <p:cNvSpPr/>
            <p:nvPr/>
          </p:nvSpPr>
          <p:spPr>
            <a:xfrm>
              <a:off x="12922894" y="4023396"/>
              <a:ext cx="1208312" cy="1208312"/>
            </a:xfrm>
            <a:prstGeom prst="ellipse">
              <a:avLst/>
            </a:prstGeom>
            <a:solidFill>
              <a:srgbClr val="4900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2" name="Google Shape;192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221434" y="4306268"/>
              <a:ext cx="619615" cy="6196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" name="Google Shape;193;p18"/>
          <p:cNvGrpSpPr/>
          <p:nvPr/>
        </p:nvGrpSpPr>
        <p:grpSpPr>
          <a:xfrm>
            <a:off x="6298835" y="3797776"/>
            <a:ext cx="604156" cy="604156"/>
            <a:chOff x="12922894" y="5788266"/>
            <a:chExt cx="1208312" cy="1208312"/>
          </a:xfrm>
        </p:grpSpPr>
        <p:sp>
          <p:nvSpPr>
            <p:cNvPr id="194" name="Google Shape;194;p18"/>
            <p:cNvSpPr/>
            <p:nvPr/>
          </p:nvSpPr>
          <p:spPr>
            <a:xfrm>
              <a:off x="12922894" y="5788266"/>
              <a:ext cx="1208312" cy="1208312"/>
            </a:xfrm>
            <a:prstGeom prst="ellipse">
              <a:avLst/>
            </a:prstGeom>
            <a:solidFill>
              <a:srgbClr val="006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5" name="Google Shape;195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3232916" y="6123188"/>
              <a:ext cx="619616" cy="48840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" name="Google Shape;196;p18"/>
          <p:cNvGrpSpPr/>
          <p:nvPr/>
        </p:nvGrpSpPr>
        <p:grpSpPr>
          <a:xfrm>
            <a:off x="1588595" y="2650732"/>
            <a:ext cx="604156" cy="604156"/>
            <a:chOff x="12922894" y="7585704"/>
            <a:chExt cx="1208312" cy="1208312"/>
          </a:xfrm>
        </p:grpSpPr>
        <p:sp>
          <p:nvSpPr>
            <p:cNvPr id="197" name="Google Shape;197;p18"/>
            <p:cNvSpPr/>
            <p:nvPr/>
          </p:nvSpPr>
          <p:spPr>
            <a:xfrm>
              <a:off x="12922894" y="7585704"/>
              <a:ext cx="1208312" cy="1208312"/>
            </a:xfrm>
            <a:prstGeom prst="ellipse">
              <a:avLst/>
            </a:prstGeom>
            <a:solidFill>
              <a:srgbClr val="854C9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8" name="Google Shape;198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3278584" y="7894011"/>
              <a:ext cx="530313" cy="5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18"/>
          <p:cNvSpPr txBox="1">
            <a:spLocks noGrp="1"/>
          </p:cNvSpPr>
          <p:nvPr>
            <p:ph type="body" idx="1"/>
          </p:nvPr>
        </p:nvSpPr>
        <p:spPr>
          <a:xfrm>
            <a:off x="2292238" y="2804949"/>
            <a:ext cx="3739286" cy="29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4F9A"/>
              </a:buClr>
              <a:buSzPts val="1400"/>
              <a:buNone/>
              <a:defRPr sz="1400" b="0" i="0" cap="small">
                <a:solidFill>
                  <a:srgbClr val="8A4F9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Google Shape;200;p18"/>
          <p:cNvSpPr txBox="1">
            <a:spLocks noGrp="1"/>
          </p:cNvSpPr>
          <p:nvPr>
            <p:ph type="body" idx="2"/>
          </p:nvPr>
        </p:nvSpPr>
        <p:spPr>
          <a:xfrm>
            <a:off x="2342022" y="3951993"/>
            <a:ext cx="3739286" cy="29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0635"/>
              </a:buClr>
              <a:buSzPts val="1400"/>
              <a:buNone/>
              <a:defRPr sz="1400" b="0" i="0" cap="small">
                <a:solidFill>
                  <a:srgbClr val="1C063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1" name="Google Shape;201;p18"/>
          <p:cNvSpPr txBox="1">
            <a:spLocks noGrp="1"/>
          </p:cNvSpPr>
          <p:nvPr>
            <p:ph type="body" idx="3"/>
          </p:nvPr>
        </p:nvSpPr>
        <p:spPr>
          <a:xfrm>
            <a:off x="7058001" y="3951993"/>
            <a:ext cx="3951073" cy="29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32D"/>
              </a:buClr>
              <a:buSzPts val="1400"/>
              <a:buNone/>
              <a:defRPr sz="1400" b="0" i="0" cap="small">
                <a:solidFill>
                  <a:srgbClr val="0063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Google Shape;202;p18"/>
          <p:cNvSpPr txBox="1">
            <a:spLocks noGrp="1"/>
          </p:cNvSpPr>
          <p:nvPr>
            <p:ph type="body" idx="4"/>
          </p:nvPr>
        </p:nvSpPr>
        <p:spPr>
          <a:xfrm>
            <a:off x="7058001" y="2804949"/>
            <a:ext cx="3951073" cy="29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9005C"/>
              </a:buClr>
              <a:buSzPts val="1400"/>
              <a:buNone/>
              <a:defRPr sz="1400" b="0" i="0" cap="small">
                <a:solidFill>
                  <a:srgbClr val="4900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2" y="449882"/>
            <a:ext cx="4339072" cy="482463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4388503" y="449882"/>
            <a:ext cx="151931" cy="482463"/>
          </a:xfrm>
          <a:prstGeom prst="rect">
            <a:avLst/>
          </a:prstGeom>
          <a:solidFill>
            <a:srgbClr val="854C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478" y="453455"/>
            <a:ext cx="4334596" cy="47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9005C"/>
              </a:buClr>
              <a:buSzPts val="24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32D"/>
              </a:buClr>
              <a:buSzPts val="20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54C94"/>
              </a:buClr>
              <a:buSzPts val="18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67171"/>
              </a:buClr>
              <a:buSzPts val="16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C0635"/>
              </a:buClr>
              <a:buSzPts val="16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5"/>
          <p:cNvGrpSpPr/>
          <p:nvPr/>
        </p:nvGrpSpPr>
        <p:grpSpPr>
          <a:xfrm>
            <a:off x="10036" y="0"/>
            <a:ext cx="12181964" cy="6708913"/>
            <a:chOff x="20072" y="0"/>
            <a:chExt cx="24363928" cy="13417826"/>
          </a:xfrm>
        </p:grpSpPr>
        <p:pic>
          <p:nvPicPr>
            <p:cNvPr id="47" name="Google Shape;47;p5"/>
            <p:cNvPicPr preferRelativeResize="0"/>
            <p:nvPr/>
          </p:nvPicPr>
          <p:blipFill rotWithShape="1">
            <a:blip r:embed="rId2">
              <a:alphaModFix/>
            </a:blip>
            <a:srcRect b="4270"/>
            <a:stretch/>
          </p:blipFill>
          <p:spPr>
            <a:xfrm>
              <a:off x="20072" y="0"/>
              <a:ext cx="24363927" cy="1341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8;p5"/>
            <p:cNvSpPr/>
            <p:nvPr/>
          </p:nvSpPr>
          <p:spPr>
            <a:xfrm flipH="1">
              <a:off x="20072" y="6195060"/>
              <a:ext cx="24363928" cy="7222766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5894173" y="5214556"/>
            <a:ext cx="6065108" cy="578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800"/>
              <a:buFont typeface="Arial"/>
              <a:buNone/>
              <a:defRPr sz="2800" b="0" i="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Boxes">
  <p:cSld name="Five Boxe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1" y="2537950"/>
            <a:ext cx="2410017" cy="2349362"/>
          </a:xfrm>
          <a:prstGeom prst="rect">
            <a:avLst/>
          </a:prstGeom>
          <a:solidFill>
            <a:srgbClr val="854C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2410021" y="1733757"/>
            <a:ext cx="2457919" cy="2349362"/>
          </a:xfrm>
          <a:prstGeom prst="rect">
            <a:avLst/>
          </a:prstGeom>
          <a:solidFill>
            <a:srgbClr val="1C06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4867940" y="3080942"/>
            <a:ext cx="2457919" cy="2349362"/>
          </a:xfrm>
          <a:prstGeom prst="rect">
            <a:avLst/>
          </a:prstGeom>
          <a:solidFill>
            <a:srgbClr val="0063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7325860" y="955831"/>
            <a:ext cx="2457919" cy="2349362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9781983" y="2384602"/>
            <a:ext cx="2410017" cy="2349362"/>
          </a:xfrm>
          <a:prstGeom prst="rect">
            <a:avLst/>
          </a:prstGeom>
          <a:solidFill>
            <a:srgbClr val="4900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2" y="449882"/>
            <a:ext cx="4339072" cy="482463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4388503" y="449882"/>
            <a:ext cx="151931" cy="482463"/>
          </a:xfrm>
          <a:prstGeom prst="rect">
            <a:avLst/>
          </a:prstGeom>
          <a:solidFill>
            <a:srgbClr val="1C06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2" y="382834"/>
            <a:ext cx="4339072" cy="61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1"/>
          </p:nvPr>
        </p:nvSpPr>
        <p:spPr>
          <a:xfrm>
            <a:off x="2545234" y="1858391"/>
            <a:ext cx="2163143" cy="21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2"/>
          </p:nvPr>
        </p:nvSpPr>
        <p:spPr>
          <a:xfrm>
            <a:off x="89107" y="2650076"/>
            <a:ext cx="2163143" cy="21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3"/>
          </p:nvPr>
        </p:nvSpPr>
        <p:spPr>
          <a:xfrm>
            <a:off x="5014432" y="3193068"/>
            <a:ext cx="2163143" cy="21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4"/>
          </p:nvPr>
        </p:nvSpPr>
        <p:spPr>
          <a:xfrm>
            <a:off x="7473247" y="1067957"/>
            <a:ext cx="2163143" cy="21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5"/>
          </p:nvPr>
        </p:nvSpPr>
        <p:spPr>
          <a:xfrm>
            <a:off x="9929375" y="2496728"/>
            <a:ext cx="2163143" cy="21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6"/>
          </p:nvPr>
        </p:nvSpPr>
        <p:spPr>
          <a:xfrm>
            <a:off x="89107" y="1851137"/>
            <a:ext cx="2147555" cy="63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4F9A"/>
              </a:buClr>
              <a:buSzPts val="2000"/>
              <a:buNone/>
              <a:defRPr sz="2000" b="0" i="0" cap="small">
                <a:solidFill>
                  <a:srgbClr val="8A4F9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7"/>
          </p:nvPr>
        </p:nvSpPr>
        <p:spPr>
          <a:xfrm>
            <a:off x="2545234" y="4119490"/>
            <a:ext cx="2163139" cy="63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0635"/>
              </a:buClr>
              <a:buSzPts val="2000"/>
              <a:buNone/>
              <a:defRPr sz="2000" b="0" i="0" cap="small">
                <a:solidFill>
                  <a:srgbClr val="1C063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8"/>
          </p:nvPr>
        </p:nvSpPr>
        <p:spPr>
          <a:xfrm>
            <a:off x="5014436" y="2384602"/>
            <a:ext cx="2163139" cy="63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32D"/>
              </a:buClr>
              <a:buSzPts val="2000"/>
              <a:buNone/>
              <a:defRPr sz="2000" b="0" i="0" cap="small">
                <a:solidFill>
                  <a:srgbClr val="0063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Google Shape;70;p6"/>
          <p:cNvSpPr txBox="1">
            <a:spLocks noGrp="1"/>
          </p:cNvSpPr>
          <p:nvPr>
            <p:ph type="body" idx="9"/>
          </p:nvPr>
        </p:nvSpPr>
        <p:spPr>
          <a:xfrm>
            <a:off x="7470559" y="3363636"/>
            <a:ext cx="2163139" cy="63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  <a:defRPr sz="2000" b="0" i="0" cap="small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13"/>
          </p:nvPr>
        </p:nvSpPr>
        <p:spPr>
          <a:xfrm>
            <a:off x="9905421" y="1697789"/>
            <a:ext cx="2163139" cy="63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9005C"/>
              </a:buClr>
              <a:buSzPts val="2000"/>
              <a:buNone/>
              <a:defRPr sz="2000" b="0" i="0" cap="small">
                <a:solidFill>
                  <a:srgbClr val="4900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Boxes Aligned">
  <p:cSld name="Five Boxes Aligne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1" y="2559137"/>
            <a:ext cx="2410017" cy="2349362"/>
          </a:xfrm>
          <a:prstGeom prst="rect">
            <a:avLst/>
          </a:prstGeom>
          <a:solidFill>
            <a:srgbClr val="854C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2410021" y="2559137"/>
            <a:ext cx="2457919" cy="2349362"/>
          </a:xfrm>
          <a:prstGeom prst="rect">
            <a:avLst/>
          </a:prstGeom>
          <a:solidFill>
            <a:srgbClr val="1C06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4867940" y="2559137"/>
            <a:ext cx="2457919" cy="2349362"/>
          </a:xfrm>
          <a:prstGeom prst="rect">
            <a:avLst/>
          </a:prstGeom>
          <a:solidFill>
            <a:srgbClr val="0063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7325860" y="2559137"/>
            <a:ext cx="2457919" cy="2349362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9781983" y="2559137"/>
            <a:ext cx="2410017" cy="2349362"/>
          </a:xfrm>
          <a:prstGeom prst="rect">
            <a:avLst/>
          </a:prstGeom>
          <a:solidFill>
            <a:srgbClr val="4900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2" y="449882"/>
            <a:ext cx="4339072" cy="482463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4388503" y="449882"/>
            <a:ext cx="151931" cy="482463"/>
          </a:xfrm>
          <a:prstGeom prst="rect">
            <a:avLst/>
          </a:prstGeom>
          <a:solidFill>
            <a:srgbClr val="1C06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2" y="382834"/>
            <a:ext cx="4339072" cy="61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2545234" y="2671263"/>
            <a:ext cx="2163143" cy="21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2"/>
          </p:nvPr>
        </p:nvSpPr>
        <p:spPr>
          <a:xfrm>
            <a:off x="89107" y="2671263"/>
            <a:ext cx="2163143" cy="21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Google Shape;86;p7"/>
          <p:cNvSpPr txBox="1">
            <a:spLocks noGrp="1"/>
          </p:cNvSpPr>
          <p:nvPr>
            <p:ph type="body" idx="3"/>
          </p:nvPr>
        </p:nvSpPr>
        <p:spPr>
          <a:xfrm>
            <a:off x="5014432" y="2671263"/>
            <a:ext cx="2163143" cy="21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4"/>
          </p:nvPr>
        </p:nvSpPr>
        <p:spPr>
          <a:xfrm>
            <a:off x="7473247" y="2671263"/>
            <a:ext cx="2163143" cy="21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5"/>
          </p:nvPr>
        </p:nvSpPr>
        <p:spPr>
          <a:xfrm>
            <a:off x="9929375" y="2671263"/>
            <a:ext cx="2163143" cy="21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6"/>
          </p:nvPr>
        </p:nvSpPr>
        <p:spPr>
          <a:xfrm>
            <a:off x="96900" y="1786806"/>
            <a:ext cx="2147555" cy="63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4F9A"/>
              </a:buClr>
              <a:buSzPts val="2000"/>
              <a:buNone/>
              <a:defRPr sz="2000" b="0" i="0" cap="small">
                <a:solidFill>
                  <a:srgbClr val="8A4F9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7"/>
          </p:nvPr>
        </p:nvSpPr>
        <p:spPr>
          <a:xfrm>
            <a:off x="2542083" y="1786806"/>
            <a:ext cx="2163139" cy="63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0635"/>
              </a:buClr>
              <a:buSzPts val="2000"/>
              <a:buNone/>
              <a:defRPr sz="2000" b="0" i="0" cap="small">
                <a:solidFill>
                  <a:srgbClr val="1C063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" name="Google Shape;91;p7"/>
          <p:cNvSpPr txBox="1">
            <a:spLocks noGrp="1"/>
          </p:cNvSpPr>
          <p:nvPr>
            <p:ph type="body" idx="8"/>
          </p:nvPr>
        </p:nvSpPr>
        <p:spPr>
          <a:xfrm>
            <a:off x="5002850" y="1786806"/>
            <a:ext cx="2163139" cy="63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32D"/>
              </a:buClr>
              <a:buSzPts val="2000"/>
              <a:buNone/>
              <a:defRPr sz="2000" b="0" i="0" cap="small">
                <a:solidFill>
                  <a:srgbClr val="0063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Google Shape;92;p7"/>
          <p:cNvSpPr txBox="1">
            <a:spLocks noGrp="1"/>
          </p:cNvSpPr>
          <p:nvPr>
            <p:ph type="body" idx="9"/>
          </p:nvPr>
        </p:nvSpPr>
        <p:spPr>
          <a:xfrm>
            <a:off x="7463617" y="1786806"/>
            <a:ext cx="2163139" cy="63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  <a:defRPr sz="2000" b="0" i="0" cap="small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Google Shape;93;p7"/>
          <p:cNvSpPr txBox="1">
            <a:spLocks noGrp="1"/>
          </p:cNvSpPr>
          <p:nvPr>
            <p:ph type="body" idx="13"/>
          </p:nvPr>
        </p:nvSpPr>
        <p:spPr>
          <a:xfrm>
            <a:off x="9924384" y="1786806"/>
            <a:ext cx="2163139" cy="63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9005C"/>
              </a:buClr>
              <a:buSzPts val="2000"/>
              <a:buNone/>
              <a:defRPr sz="2000" b="0" i="0" cap="small">
                <a:solidFill>
                  <a:srgbClr val="4900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9"/>
          <p:cNvSpPr/>
          <p:nvPr/>
        </p:nvSpPr>
        <p:spPr>
          <a:xfrm>
            <a:off x="2" y="449882"/>
            <a:ext cx="4339072" cy="482463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4388503" y="449882"/>
            <a:ext cx="151931" cy="482463"/>
          </a:xfrm>
          <a:prstGeom prst="rect">
            <a:avLst/>
          </a:prstGeom>
          <a:solidFill>
            <a:srgbClr val="854C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7843554" y="449882"/>
            <a:ext cx="4339072" cy="482463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7642194" y="447416"/>
            <a:ext cx="151931" cy="482463"/>
          </a:xfrm>
          <a:prstGeom prst="rect">
            <a:avLst/>
          </a:prstGeom>
          <a:solidFill>
            <a:srgbClr val="0063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7843554" y="447416"/>
            <a:ext cx="4339072" cy="455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12" name="Google Shape;112;p9"/>
          <p:cNvCxnSpPr/>
          <p:nvPr/>
        </p:nvCxnSpPr>
        <p:spPr>
          <a:xfrm>
            <a:off x="6139043" y="2179320"/>
            <a:ext cx="0" cy="3306668"/>
          </a:xfrm>
          <a:prstGeom prst="straightConnector1">
            <a:avLst/>
          </a:prstGeom>
          <a:noFill/>
          <a:ln w="12700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9"/>
          <p:cNvSpPr txBox="1">
            <a:spLocks noGrp="1"/>
          </p:cNvSpPr>
          <p:nvPr>
            <p:ph type="body" idx="1"/>
          </p:nvPr>
        </p:nvSpPr>
        <p:spPr>
          <a:xfrm>
            <a:off x="-2940" y="447416"/>
            <a:ext cx="4364222" cy="48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 b="0" i="0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4" name="Google Shape;114;p9"/>
          <p:cNvSpPr txBox="1">
            <a:spLocks noGrp="1"/>
          </p:cNvSpPr>
          <p:nvPr>
            <p:ph type="body" idx="2"/>
          </p:nvPr>
        </p:nvSpPr>
        <p:spPr>
          <a:xfrm>
            <a:off x="838199" y="1825625"/>
            <a:ext cx="481525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9005C"/>
              </a:buClr>
              <a:buSzPts val="24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32D"/>
              </a:buClr>
              <a:buSzPts val="20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54C94"/>
              </a:buClr>
              <a:buSzPts val="18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67171"/>
              </a:buClr>
              <a:buSzPts val="16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C0635"/>
              </a:buClr>
              <a:buSzPts val="16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5" name="Google Shape;115;p9"/>
          <p:cNvSpPr txBox="1">
            <a:spLocks noGrp="1"/>
          </p:cNvSpPr>
          <p:nvPr>
            <p:ph type="body" idx="3"/>
          </p:nvPr>
        </p:nvSpPr>
        <p:spPr>
          <a:xfrm>
            <a:off x="6624632" y="1825625"/>
            <a:ext cx="472916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9005C"/>
              </a:buClr>
              <a:buSzPts val="24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32D"/>
              </a:buClr>
              <a:buSzPts val="20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54C94"/>
              </a:buClr>
              <a:buSzPts val="18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67171"/>
              </a:buClr>
              <a:buSzPts val="16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C0635"/>
              </a:buClr>
              <a:buSzPts val="16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1">
  <p:cSld name="Circle 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0"/>
          <p:cNvSpPr/>
          <p:nvPr/>
        </p:nvSpPr>
        <p:spPr>
          <a:xfrm>
            <a:off x="3703322" y="449882"/>
            <a:ext cx="4339072" cy="482463"/>
          </a:xfrm>
          <a:prstGeom prst="rect">
            <a:avLst/>
          </a:prstGeom>
          <a:solidFill>
            <a:srgbClr val="9052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8091823" y="449882"/>
            <a:ext cx="151931" cy="482463"/>
          </a:xfrm>
          <a:prstGeom prst="rect">
            <a:avLst/>
          </a:prstGeom>
          <a:solidFill>
            <a:srgbClr val="9052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0"/>
          <p:cNvSpPr txBox="1">
            <a:spLocks noGrp="1"/>
          </p:cNvSpPr>
          <p:nvPr>
            <p:ph type="title"/>
          </p:nvPr>
        </p:nvSpPr>
        <p:spPr>
          <a:xfrm>
            <a:off x="3914147" y="407041"/>
            <a:ext cx="4128247" cy="56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23" name="Google Shape;123;p10"/>
          <p:cNvPicPr preferRelativeResize="0"/>
          <p:nvPr/>
        </p:nvPicPr>
        <p:blipFill rotWithShape="1">
          <a:blip r:embed="rId2">
            <a:alphaModFix/>
          </a:blip>
          <a:srcRect l="17376" r="4581"/>
          <a:stretch/>
        </p:blipFill>
        <p:spPr>
          <a:xfrm>
            <a:off x="-444604" y="-784334"/>
            <a:ext cx="4377791" cy="4265416"/>
          </a:xfrm>
          <a:prstGeom prst="ellipse">
            <a:avLst/>
          </a:prstGeom>
          <a:noFill/>
          <a:ln w="57150" cap="flat" cmpd="sng">
            <a:solidFill>
              <a:srgbClr val="9052A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4" name="Google Shape;124;p10"/>
          <p:cNvSpPr txBox="1">
            <a:spLocks noGrp="1"/>
          </p:cNvSpPr>
          <p:nvPr>
            <p:ph type="body" idx="1"/>
          </p:nvPr>
        </p:nvSpPr>
        <p:spPr>
          <a:xfrm>
            <a:off x="4038600" y="1825625"/>
            <a:ext cx="7315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9005C"/>
              </a:buClr>
              <a:buSzPts val="24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32D"/>
              </a:buClr>
              <a:buSzPts val="20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54C94"/>
              </a:buClr>
              <a:buSzPts val="18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67171"/>
              </a:buClr>
              <a:buSzPts val="16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C0635"/>
              </a:buClr>
              <a:buSzPts val="16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2">
  <p:cSld name="Circle 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1"/>
          <p:cNvSpPr/>
          <p:nvPr/>
        </p:nvSpPr>
        <p:spPr>
          <a:xfrm>
            <a:off x="3703322" y="449882"/>
            <a:ext cx="4339072" cy="482463"/>
          </a:xfrm>
          <a:prstGeom prst="rect">
            <a:avLst/>
          </a:prstGeom>
          <a:solidFill>
            <a:srgbClr val="0063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8091823" y="449882"/>
            <a:ext cx="151931" cy="482463"/>
          </a:xfrm>
          <a:prstGeom prst="rect">
            <a:avLst/>
          </a:prstGeom>
          <a:solidFill>
            <a:srgbClr val="0063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1"/>
          <p:cNvSpPr txBox="1">
            <a:spLocks noGrp="1"/>
          </p:cNvSpPr>
          <p:nvPr>
            <p:ph type="title"/>
          </p:nvPr>
        </p:nvSpPr>
        <p:spPr>
          <a:xfrm>
            <a:off x="3914147" y="407041"/>
            <a:ext cx="4128247" cy="56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2" name="Google Shape;132;p11"/>
          <p:cNvPicPr preferRelativeResize="0"/>
          <p:nvPr/>
        </p:nvPicPr>
        <p:blipFill rotWithShape="1">
          <a:blip r:embed="rId2">
            <a:alphaModFix/>
          </a:blip>
          <a:srcRect l="16988" r="14170" b="3425"/>
          <a:stretch/>
        </p:blipFill>
        <p:spPr>
          <a:xfrm>
            <a:off x="-651409" y="-514615"/>
            <a:ext cx="4640580" cy="4218430"/>
          </a:xfrm>
          <a:prstGeom prst="ellipse">
            <a:avLst/>
          </a:prstGeom>
          <a:noFill/>
          <a:ln w="57150" cap="flat" cmpd="sng">
            <a:solidFill>
              <a:srgbClr val="00632D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3" name="Google Shape;133;p11"/>
          <p:cNvSpPr txBox="1">
            <a:spLocks noGrp="1"/>
          </p:cNvSpPr>
          <p:nvPr>
            <p:ph type="body" idx="1"/>
          </p:nvPr>
        </p:nvSpPr>
        <p:spPr>
          <a:xfrm>
            <a:off x="4038600" y="1825625"/>
            <a:ext cx="7315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9005C"/>
              </a:buClr>
              <a:buSzPts val="24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32D"/>
              </a:buClr>
              <a:buSzPts val="20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54C94"/>
              </a:buClr>
              <a:buSzPts val="18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67171"/>
              </a:buClr>
              <a:buSzPts val="16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C0635"/>
              </a:buClr>
              <a:buSzPts val="16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small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6708913"/>
            <a:ext cx="12192000" cy="149087"/>
            <a:chOff x="0" y="13417827"/>
            <a:chExt cx="24384001" cy="298174"/>
          </a:xfrm>
        </p:grpSpPr>
        <p:sp>
          <p:nvSpPr>
            <p:cNvPr id="12" name="Google Shape;12;p1"/>
            <p:cNvSpPr/>
            <p:nvPr/>
          </p:nvSpPr>
          <p:spPr>
            <a:xfrm>
              <a:off x="0" y="13417827"/>
              <a:ext cx="4820034" cy="298174"/>
            </a:xfrm>
            <a:prstGeom prst="rect">
              <a:avLst/>
            </a:prstGeom>
            <a:solidFill>
              <a:srgbClr val="854C9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4820034" y="13417827"/>
              <a:ext cx="4915839" cy="298174"/>
            </a:xfrm>
            <a:prstGeom prst="rect">
              <a:avLst/>
            </a:prstGeom>
            <a:solidFill>
              <a:srgbClr val="1C06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9735873" y="13417827"/>
              <a:ext cx="4915839" cy="298174"/>
            </a:xfrm>
            <a:prstGeom prst="rect">
              <a:avLst/>
            </a:prstGeom>
            <a:solidFill>
              <a:srgbClr val="006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4651713" y="13417827"/>
              <a:ext cx="4915839" cy="298174"/>
            </a:xfrm>
            <a:prstGeom prst="rect">
              <a:avLst/>
            </a:pr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567552" y="13417827"/>
              <a:ext cx="4816449" cy="298174"/>
            </a:xfrm>
            <a:prstGeom prst="rect">
              <a:avLst/>
            </a:prstGeom>
            <a:solidFill>
              <a:srgbClr val="4900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>
            <a:spLocks noGrp="1"/>
          </p:cNvSpPr>
          <p:nvPr>
            <p:ph type="ctrTitle"/>
          </p:nvPr>
        </p:nvSpPr>
        <p:spPr>
          <a:xfrm>
            <a:off x="1524000" y="3512816"/>
            <a:ext cx="9144000" cy="50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/>
              <a:t>Data Science &amp; analysis</a:t>
            </a:r>
            <a:endParaRPr dirty="0"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1"/>
          </p:nvPr>
        </p:nvSpPr>
        <p:spPr>
          <a:xfrm>
            <a:off x="1524000" y="4219845"/>
            <a:ext cx="9144000" cy="488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An overview</a:t>
            </a:r>
            <a:endParaRPr dirty="0"/>
          </a:p>
        </p:txBody>
      </p:sp>
      <p:sp>
        <p:nvSpPr>
          <p:cNvPr id="209" name="Google Shape;209;p19"/>
          <p:cNvSpPr txBox="1">
            <a:spLocks noGrp="1"/>
          </p:cNvSpPr>
          <p:nvPr>
            <p:ph type="body" idx="2"/>
          </p:nvPr>
        </p:nvSpPr>
        <p:spPr>
          <a:xfrm>
            <a:off x="4776651" y="5358729"/>
            <a:ext cx="2638697" cy="30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/>
              <a:t>Umar Khan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44E3-096D-403D-9CDC-5C4C3DA4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Scrubbing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9084E-0DBB-402D-B099-0CCAC4C01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almost always messy</a:t>
            </a:r>
          </a:p>
          <a:p>
            <a:r>
              <a:rPr lang="en-US" dirty="0"/>
              <a:t>This usually has to do with how it’s generated or captured</a:t>
            </a:r>
          </a:p>
          <a:p>
            <a:pPr lvl="1"/>
            <a:r>
              <a:rPr lang="en-US" dirty="0"/>
              <a:t>Human error</a:t>
            </a:r>
          </a:p>
          <a:p>
            <a:pPr lvl="1"/>
            <a:r>
              <a:rPr lang="en-US" dirty="0"/>
              <a:t>Variations in generation process (over time or across domains)</a:t>
            </a:r>
          </a:p>
          <a:p>
            <a:pPr lvl="1"/>
            <a:r>
              <a:rPr lang="en-US" dirty="0"/>
              <a:t>Duplication, redundancy, overlap</a:t>
            </a:r>
          </a:p>
          <a:p>
            <a:pPr lvl="1"/>
            <a:r>
              <a:rPr lang="en-US" dirty="0"/>
              <a:t>Varying formats/types</a:t>
            </a:r>
          </a:p>
          <a:p>
            <a:pPr lvl="1"/>
            <a:r>
              <a:rPr lang="en-US" dirty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357850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66FE-5EFC-4CC4-8293-2CE8D180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B663-5822-4910-8B85-59D342544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Exploring your data to find patterns and trends</a:t>
            </a:r>
          </a:p>
          <a:p>
            <a:r>
              <a:rPr lang="en-US" dirty="0"/>
              <a:t>Calculate statistics:</a:t>
            </a:r>
          </a:p>
          <a:p>
            <a:pPr lvl="1"/>
            <a:r>
              <a:rPr lang="en-US" dirty="0"/>
              <a:t>Central tendency: Mean, Median</a:t>
            </a:r>
          </a:p>
          <a:p>
            <a:pPr lvl="1"/>
            <a:r>
              <a:rPr lang="en-US" dirty="0"/>
              <a:t>Spread: Variance, Standard Deviation</a:t>
            </a:r>
          </a:p>
          <a:p>
            <a:pPr lvl="1"/>
            <a:r>
              <a:rPr lang="en-US" dirty="0"/>
              <a:t>Distribution of Categorical variables</a:t>
            </a:r>
          </a:p>
          <a:p>
            <a:r>
              <a:rPr lang="en-US" dirty="0"/>
              <a:t>Charts!</a:t>
            </a:r>
          </a:p>
          <a:p>
            <a:r>
              <a:rPr lang="en-US" dirty="0"/>
              <a:t>Co-variance and co-relation with other variables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37826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5A88-4100-48FF-86D0-53164888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2C210-1C5B-46A2-A76E-7D66EC990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heart of modern AI and Data Science – Feeding data into algorithms</a:t>
            </a:r>
          </a:p>
          <a:p>
            <a:r>
              <a:rPr lang="en-US" dirty="0"/>
              <a:t>Large variety of algorithms available, each suitable for different </a:t>
            </a:r>
            <a:r>
              <a:rPr lang="en-US" dirty="0" err="1"/>
              <a:t>situaions</a:t>
            </a:r>
            <a:endParaRPr lang="en-US" dirty="0"/>
          </a:p>
          <a:p>
            <a:r>
              <a:rPr lang="en-US" dirty="0"/>
              <a:t>Two main categories:</a:t>
            </a:r>
          </a:p>
          <a:p>
            <a:pPr lvl="1"/>
            <a:r>
              <a:rPr lang="en-US" dirty="0"/>
              <a:t>Supervised Learning Models</a:t>
            </a:r>
          </a:p>
          <a:p>
            <a:pPr lvl="1"/>
            <a:r>
              <a:rPr lang="en-US" dirty="0"/>
              <a:t>Unsupervised learning models</a:t>
            </a:r>
          </a:p>
          <a:p>
            <a:r>
              <a:rPr lang="en-US" dirty="0"/>
              <a:t>Very finnicky: Input data needs to be processed just right</a:t>
            </a:r>
          </a:p>
          <a:p>
            <a:r>
              <a:rPr lang="en-US" dirty="0"/>
              <a:t>A Data Scientist’s job is to fit and evaluate the models and make improvements in an iterative way.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5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5020E1-B5F2-4A84-81EC-19E359C6C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13" y="224345"/>
            <a:ext cx="10677173" cy="640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86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BAC7-4DEE-4083-81E4-D71F5B1B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35CB0-355C-449B-A94F-8947DCA09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Supervised Learning Models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3137A-14F4-4C7C-AC13-758654A62FE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46946" y="1554691"/>
            <a:ext cx="4815255" cy="4351338"/>
          </a:xfrm>
        </p:spPr>
        <p:txBody>
          <a:bodyPr/>
          <a:lstStyle/>
          <a:p>
            <a:r>
              <a:rPr lang="en-US" dirty="0"/>
              <a:t>“Predictive” models. </a:t>
            </a:r>
          </a:p>
          <a:p>
            <a:r>
              <a:rPr lang="en-US" dirty="0"/>
              <a:t>Learn the relationship among input variables and the “target variable”</a:t>
            </a:r>
          </a:p>
          <a:p>
            <a:r>
              <a:rPr lang="en-US" dirty="0"/>
              <a:t>Can then predict the value of the target variable for new set of observations of input variables. </a:t>
            </a:r>
          </a:p>
          <a:p>
            <a:r>
              <a:rPr lang="en-US" dirty="0"/>
              <a:t>Two main types;</a:t>
            </a:r>
          </a:p>
          <a:p>
            <a:pPr lvl="1"/>
            <a:r>
              <a:rPr lang="en-US" dirty="0"/>
              <a:t>Regression: Target variable is “continuous” </a:t>
            </a:r>
          </a:p>
          <a:p>
            <a:pPr lvl="1"/>
            <a:r>
              <a:rPr lang="en-US" dirty="0"/>
              <a:t>Classification: Target is “categorical”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529CF-CD83-463A-B157-9EEDCA25B13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829801" y="1981411"/>
            <a:ext cx="4729167" cy="4351338"/>
          </a:xfrm>
        </p:spPr>
        <p:txBody>
          <a:bodyPr/>
          <a:lstStyle/>
          <a:p>
            <a:r>
              <a:rPr lang="en-US" dirty="0"/>
              <a:t>Used mainly to find patterns in the data and/or try to organize it </a:t>
            </a:r>
          </a:p>
          <a:p>
            <a:r>
              <a:rPr lang="en-US" dirty="0"/>
              <a:t>Does not require labeled data. </a:t>
            </a:r>
          </a:p>
          <a:p>
            <a:r>
              <a:rPr lang="en-US" dirty="0"/>
              <a:t>Two main types:</a:t>
            </a:r>
          </a:p>
          <a:p>
            <a:pPr lvl="1"/>
            <a:r>
              <a:rPr lang="en-US" dirty="0"/>
              <a:t>Cluster analysis</a:t>
            </a:r>
          </a:p>
          <a:p>
            <a:pPr lvl="1"/>
            <a:r>
              <a:rPr lang="en-US" dirty="0" err="1"/>
              <a:t>Principale</a:t>
            </a:r>
            <a:r>
              <a:rPr lang="en-US" dirty="0"/>
              <a:t>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2450927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907B77-D313-4D25-B571-9E58C9A4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79" y="715907"/>
            <a:ext cx="10661227" cy="545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44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295C-465F-4C59-A940-828EFA70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438FB-23C3-4124-8F65-92277FECD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4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9226-DC6D-4A14-9439-430FF241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Dramatic Growth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0C3DC-6799-4483-9925-2B75BD4A0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346" y="1171450"/>
            <a:ext cx="8120271" cy="54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6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CFC0-3DE9-440C-B761-786D7CBE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Data coming from?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BF631-7CB5-404E-A213-8C923D1C7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People</a:t>
            </a:r>
          </a:p>
          <a:p>
            <a:pPr lvl="1"/>
            <a:r>
              <a:rPr lang="en-US" dirty="0"/>
              <a:t>Total number of people with internet access has grown </a:t>
            </a:r>
          </a:p>
          <a:p>
            <a:pPr lvl="1"/>
            <a:r>
              <a:rPr lang="en-US" dirty="0"/>
              <a:t>Employees are relying more on technology to do their jobs</a:t>
            </a:r>
          </a:p>
          <a:p>
            <a:r>
              <a:rPr lang="en-US" dirty="0"/>
              <a:t>Things</a:t>
            </a:r>
          </a:p>
          <a:p>
            <a:pPr lvl="1"/>
            <a:r>
              <a:rPr lang="en-US" dirty="0"/>
              <a:t>Internet of things: More and more devices are connected and sharing their data</a:t>
            </a:r>
          </a:p>
          <a:p>
            <a:pPr lvl="1"/>
            <a:r>
              <a:rPr lang="en-US" dirty="0"/>
              <a:t>Sensors have become smaller, cheaper and more widely used. </a:t>
            </a:r>
          </a:p>
        </p:txBody>
      </p:sp>
    </p:spTree>
    <p:extLst>
      <p:ext uri="{BB962C8B-B14F-4D97-AF65-F5344CB8AC3E}">
        <p14:creationId xmlns:p14="http://schemas.microsoft.com/office/powerpoint/2010/main" val="19722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9703-8BF4-4158-BDBD-33B7F705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data work</a:t>
            </a:r>
          </a:p>
        </p:txBody>
      </p:sp>
    </p:spTree>
    <p:extLst>
      <p:ext uri="{BB962C8B-B14F-4D97-AF65-F5344CB8AC3E}">
        <p14:creationId xmlns:p14="http://schemas.microsoft.com/office/powerpoint/2010/main" val="312125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FC45-D5FF-4269-83CC-D49AD051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991BC-59E6-4AF6-AFAF-2A8ADD3E3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10677"/>
            <a:ext cx="10515600" cy="3566285"/>
          </a:xfrm>
        </p:spPr>
        <p:txBody>
          <a:bodyPr/>
          <a:lstStyle/>
          <a:p>
            <a:r>
              <a:rPr lang="en-US" dirty="0"/>
              <a:t>There is tremendous value in all this data.</a:t>
            </a:r>
          </a:p>
          <a:p>
            <a:pPr lvl="1"/>
            <a:r>
              <a:rPr lang="en-US" dirty="0"/>
              <a:t>The problem is unlocking it</a:t>
            </a:r>
          </a:p>
          <a:p>
            <a:pPr marL="558800" lvl="1" indent="0">
              <a:buNone/>
            </a:pPr>
            <a:endParaRPr lang="en-US" dirty="0"/>
          </a:p>
          <a:p>
            <a:r>
              <a:rPr lang="en-US" dirty="0"/>
              <a:t>Manually processing and analyzing that much data would be impossible.</a:t>
            </a:r>
          </a:p>
        </p:txBody>
      </p:sp>
    </p:spTree>
    <p:extLst>
      <p:ext uri="{BB962C8B-B14F-4D97-AF65-F5344CB8AC3E}">
        <p14:creationId xmlns:p14="http://schemas.microsoft.com/office/powerpoint/2010/main" val="98589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EB80-C6C6-45EA-9D8A-11BD79E4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2D50A-B980-4035-BE1E-2A45E9E60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58800" lvl="1" indent="0">
              <a:buNone/>
            </a:pPr>
            <a:r>
              <a:rPr lang="en-US" dirty="0"/>
              <a:t>Lets say you are an agricultural facility growing crops over hundreds, maybe thousands of acres. </a:t>
            </a:r>
          </a:p>
          <a:p>
            <a:pPr marL="558800" lvl="1" indent="0">
              <a:buNone/>
            </a:pPr>
            <a:endParaRPr lang="en-US" dirty="0"/>
          </a:p>
          <a:p>
            <a:pPr marL="558800" lvl="1" indent="0">
              <a:buNone/>
            </a:pPr>
            <a:r>
              <a:rPr lang="en-US" dirty="0"/>
              <a:t>You decide to deploy cameras, maybe using drones, to go over your crops to try to spot weeds or infestations. </a:t>
            </a:r>
          </a:p>
          <a:p>
            <a:pPr marL="558800" lvl="1" indent="0">
              <a:buNone/>
            </a:pPr>
            <a:endParaRPr lang="en-US" dirty="0"/>
          </a:p>
          <a:p>
            <a:pPr marL="558800" lvl="1" indent="0">
              <a:buNone/>
            </a:pPr>
            <a:r>
              <a:rPr lang="en-US" dirty="0"/>
              <a:t>Once you have the footage, you could hire an entire team of people to review the footage to find what you are looking for.</a:t>
            </a:r>
          </a:p>
          <a:p>
            <a:pPr marL="558800" lvl="1" indent="0">
              <a:buNone/>
            </a:pPr>
            <a:endParaRPr lang="en-US" dirty="0"/>
          </a:p>
          <a:p>
            <a:pPr marL="558800" lvl="1" indent="0">
              <a:buNone/>
            </a:pPr>
            <a:r>
              <a:rPr lang="en-US" dirty="0"/>
              <a:t>Instead, you could hire a data scientist to train a model that could do the same thing, maybe even with better accuracy than what you would get from a team of humans, at a fraction of the cost.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5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E914-48CF-4712-847D-45EC72B3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Science Process</a:t>
            </a:r>
          </a:p>
        </p:txBody>
      </p:sp>
    </p:spTree>
    <p:extLst>
      <p:ext uri="{BB962C8B-B14F-4D97-AF65-F5344CB8AC3E}">
        <p14:creationId xmlns:p14="http://schemas.microsoft.com/office/powerpoint/2010/main" val="357615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CDDCC6-42C8-4EE6-A027-9F7D77D59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92" y="714997"/>
            <a:ext cx="11863816" cy="542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8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F5F2-3679-4CFD-A9DC-9E56FA3D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A6E1F-DB4D-4D8F-AAA7-DA6FE38D93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hardly ever exists in an easily accessible, unified location.</a:t>
            </a:r>
          </a:p>
          <a:p>
            <a:r>
              <a:rPr lang="en-US" dirty="0"/>
              <a:t>It can be spread out over numerous sources, in many different formats</a:t>
            </a:r>
          </a:p>
          <a:p>
            <a:pPr lvl="1"/>
            <a:r>
              <a:rPr lang="en-US" dirty="0"/>
              <a:t>SQL Databases</a:t>
            </a:r>
          </a:p>
          <a:p>
            <a:pPr lvl="1"/>
            <a:r>
              <a:rPr lang="en-US" dirty="0"/>
              <a:t>NoSQL Databases</a:t>
            </a:r>
          </a:p>
          <a:p>
            <a:pPr lvl="1"/>
            <a:r>
              <a:rPr lang="en-US" dirty="0"/>
              <a:t>Spreadsheets</a:t>
            </a:r>
          </a:p>
          <a:p>
            <a:pPr lvl="1"/>
            <a:r>
              <a:rPr lang="en-US" dirty="0"/>
              <a:t>E-mails</a:t>
            </a:r>
          </a:p>
          <a:p>
            <a:pPr lvl="1"/>
            <a:r>
              <a:rPr lang="en-US" dirty="0"/>
              <a:t>Word documents</a:t>
            </a:r>
          </a:p>
          <a:p>
            <a:pPr lvl="1"/>
            <a:r>
              <a:rPr lang="en-US" dirty="0"/>
              <a:t>Folders full of images/videos</a:t>
            </a:r>
          </a:p>
          <a:p>
            <a:pPr lvl="1"/>
            <a:r>
              <a:rPr lang="en-US" dirty="0"/>
              <a:t>Sensor data </a:t>
            </a:r>
          </a:p>
          <a:p>
            <a:pPr lvl="1"/>
            <a:r>
              <a:rPr lang="en-US" dirty="0"/>
              <a:t>Proprietary formats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K Colo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9004F"/>
      </a:accent1>
      <a:accent2>
        <a:srgbClr val="854C94"/>
      </a:accent2>
      <a:accent3>
        <a:srgbClr val="1C0645"/>
      </a:accent3>
      <a:accent4>
        <a:srgbClr val="00633C"/>
      </a:accent4>
      <a:accent5>
        <a:srgbClr val="D5D5D5"/>
      </a:accent5>
      <a:accent6>
        <a:srgbClr val="49004F"/>
      </a:accent6>
      <a:hlink>
        <a:srgbClr val="854C94"/>
      </a:hlink>
      <a:folHlink>
        <a:srgbClr val="1C06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K_Presentation_TEMPLATE (2)" id="{0643CA8C-A368-D143-AB84-28CFEC0BB03E}" vid="{9B30E587-7388-CE42-889D-EB39D1F012B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EK_Presentation_TEMPLATE </Template>
  <TotalTime>532</TotalTime>
  <Words>523</Words>
  <Application>Microsoft Office PowerPoint</Application>
  <PresentationFormat>Widescreen</PresentationFormat>
  <Paragraphs>80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Noto Sans Symbols</vt:lpstr>
      <vt:lpstr>Office Theme</vt:lpstr>
      <vt:lpstr>Data Science &amp; analysis</vt:lpstr>
      <vt:lpstr>The Dramatic Growth of Data</vt:lpstr>
      <vt:lpstr>Where is the Data coming from?</vt:lpstr>
      <vt:lpstr>Putting data work</vt:lpstr>
      <vt:lpstr>The challenge</vt:lpstr>
      <vt:lpstr>Scenario</vt:lpstr>
      <vt:lpstr>The Data Science Process</vt:lpstr>
      <vt:lpstr>PowerPoint Presentation</vt:lpstr>
      <vt:lpstr>Obtaining</vt:lpstr>
      <vt:lpstr>Scrubbing </vt:lpstr>
      <vt:lpstr>Exploration</vt:lpstr>
      <vt:lpstr>Modeling</vt:lpstr>
      <vt:lpstr>PowerPoint Presentation</vt:lpstr>
      <vt:lpstr>Unsupervised Models</vt:lpstr>
      <vt:lpstr>PowerPoint Presentation</vt:lpstr>
      <vt:lpstr>Model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analysis</dc:title>
  <dc:creator>Umar Khan</dc:creator>
  <cp:lastModifiedBy>Umar Khan</cp:lastModifiedBy>
  <cp:revision>24</cp:revision>
  <dcterms:created xsi:type="dcterms:W3CDTF">2021-04-25T02:57:14Z</dcterms:created>
  <dcterms:modified xsi:type="dcterms:W3CDTF">2021-04-26T10:07:00Z</dcterms:modified>
</cp:coreProperties>
</file>