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Helvetica Neue Light" panose="02000403000000020004"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BB6575-C7D4-41FC-847F-6E164DC5937D}">
  <a:tblStyle styleId="{8FBB6575-C7D4-41FC-847F-6E164DC593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79"/>
    <p:restoredTop sz="76417"/>
  </p:normalViewPr>
  <p:slideViewPr>
    <p:cSldViewPr snapToGrid="0">
      <p:cViewPr varScale="1">
        <p:scale>
          <a:sx n="93" d="100"/>
          <a:sy n="93" d="100"/>
        </p:scale>
        <p:origin x="24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pdf/2005.00813.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pdf/2005.00813.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pdf/2005.00813.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xiv.org/pdf/2005.00813.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rxiv.org/pdf/2005.00813.pdf"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bookdown.org/Maxine/tidy-text-mining/weighted-log-odds-ratio.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rxiv.org/pdf/2005.00813.pdf"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bookdown.org/Maxine/tidy-text-mining/weighted-log-odds-ratio.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rxiv.org/pdf/1607.06520.pdf"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towardsdatascience.com/tackling-gender-bias-in-word-embeddings-c965f4076a10"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towardsdatascience.com/tackling-gender-bias-in-word-embeddings-c965f4076a10"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google.com/presentation/d/1wixbRzZHnDdPiR2JACFDPITo3PTRDaMF0NibhiPxCEQ/edit?usp=shar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predictivehire.com/blog/unconscious-bias-training/" TargetMode="External"/><Relationship Id="rId5" Type="http://schemas.openxmlformats.org/officeDocument/2006/relationships/hyperlink" Target="https://towardsdatascience.com/what-is-ai-bias-6606a3bcb814" TargetMode="External"/><Relationship Id="rId4" Type="http://schemas.openxmlformats.org/officeDocument/2006/relationships/hyperlink" Target="https://online.hbs.edu/blog/post/types-of-statistical-bias"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rxiv.org/pdf/1809.01496.pdf"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clanthology.org/N19-1061.pdf#page=6&amp;zoom=100,89,209"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mpass.onlinelibrary.wiley.com/doi/full/10.1111/lnc3.1243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laurahelendouglas/ai-is-not-just-learning-our-biases-it-is-amplifying-them-4d0dee75931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google.com/presentation/d/1wixbRzZHnDdPiR2JACFDPITo3PTRDaMF0NibhiPxCEQ/edit?usp=shar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i.googleblog.com/2018/12/providing-gender-specific-translations.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omes.cs.washington.edu/~msap/pdfs/sap2019risk.pdf"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arxiv.org/pdf/1707.09457.pdf" TargetMode="External"/><Relationship Id="rId4" Type="http://schemas.openxmlformats.org/officeDocument/2006/relationships/hyperlink" Target="https://gizmodo.com/amazons-secret-ai-hiring-tool-reportedly-penalized-resu-1829649346"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rxiv.org/pdf/2005.00813.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76e706e9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76e706e9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AutoNum type="arabicPeriod"/>
            </a:pPr>
            <a:r>
              <a:rPr lang="en" u="sng">
                <a:solidFill>
                  <a:schemeClr val="hlink"/>
                </a:solidFill>
                <a:hlinkClick r:id="rId3"/>
              </a:rPr>
              <a:t>https://arxiv.org/pdf/2005.00813.pdf</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76e706e9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76e706e9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Image Source: </a:t>
            </a:r>
            <a:r>
              <a:rPr lang="en" u="sng">
                <a:solidFill>
                  <a:schemeClr val="hlink"/>
                </a:solidFill>
                <a:hlinkClick r:id="rId3"/>
              </a:rPr>
              <a:t>https://arxiv.org/pdf/2005.00813.pdf</a:t>
            </a:r>
            <a:r>
              <a:rPr lang="en">
                <a:solidFill>
                  <a:schemeClr val="dk1"/>
                </a:solidFill>
              </a:rPr>
              <a:t>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76e706e9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76e706e9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References:</a:t>
            </a:r>
            <a:endParaRPr>
              <a:solidFill>
                <a:schemeClr val="dk1"/>
              </a:solidFill>
            </a:endParaRPr>
          </a:p>
          <a:p>
            <a:pPr marL="457200" lvl="0" indent="-298450" algn="l" rtl="0">
              <a:spcBef>
                <a:spcPts val="0"/>
              </a:spcBef>
              <a:spcAft>
                <a:spcPts val="0"/>
              </a:spcAft>
              <a:buClr>
                <a:schemeClr val="dk1"/>
              </a:buClr>
              <a:buSzPts val="1100"/>
              <a:buAutoNum type="arabicPeriod"/>
            </a:pPr>
            <a:r>
              <a:rPr lang="en" u="sng">
                <a:solidFill>
                  <a:schemeClr val="hlink"/>
                </a:solidFill>
                <a:hlinkClick r:id="rId3"/>
              </a:rPr>
              <a:t>https://arxiv.org/pdf/2005.00813.pdf</a:t>
            </a:r>
            <a:r>
              <a:rPr lang="en">
                <a:solidFill>
                  <a:schemeClr val="dk1"/>
                </a:solidFill>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76e706e9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76e706e9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References:</a:t>
            </a:r>
            <a:endParaRPr>
              <a:solidFill>
                <a:schemeClr val="dk1"/>
              </a:solidFill>
            </a:endParaRPr>
          </a:p>
          <a:p>
            <a:pPr marL="457200" lvl="0" indent="-298450" algn="l" rtl="0">
              <a:spcBef>
                <a:spcPts val="0"/>
              </a:spcBef>
              <a:spcAft>
                <a:spcPts val="0"/>
              </a:spcAft>
              <a:buClr>
                <a:schemeClr val="dk1"/>
              </a:buClr>
              <a:buSzPts val="1100"/>
              <a:buAutoNum type="arabicPeriod"/>
            </a:pPr>
            <a:r>
              <a:rPr lang="en" u="sng">
                <a:solidFill>
                  <a:schemeClr val="hlink"/>
                </a:solidFill>
                <a:hlinkClick r:id="rId3"/>
              </a:rPr>
              <a:t>https://arxiv.org/pdf/2005.00813.pdf</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Image Source: </a:t>
            </a:r>
            <a:r>
              <a:rPr lang="en" u="sng">
                <a:solidFill>
                  <a:schemeClr val="hlink"/>
                </a:solidFill>
                <a:hlinkClick r:id="rId3"/>
              </a:rPr>
              <a:t>https://arxiv.org/pdf/2005.00813.pdf</a:t>
            </a:r>
            <a:r>
              <a:rPr lang="en">
                <a:solidFill>
                  <a:schemeClr val="dk1"/>
                </a:solidFill>
              </a:rPr>
              <a:t>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6e706e9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76e706e9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References:</a:t>
            </a:r>
            <a:endParaRPr>
              <a:solidFill>
                <a:schemeClr val="dk1"/>
              </a:solidFill>
            </a:endParaRPr>
          </a:p>
          <a:p>
            <a:pPr marL="457200" lvl="0" indent="-298450" algn="l" rtl="0">
              <a:spcBef>
                <a:spcPts val="0"/>
              </a:spcBef>
              <a:spcAft>
                <a:spcPts val="0"/>
              </a:spcAft>
              <a:buClr>
                <a:schemeClr val="dk1"/>
              </a:buClr>
              <a:buSzPts val="1100"/>
              <a:buAutoNum type="arabicPeriod"/>
            </a:pPr>
            <a:r>
              <a:rPr lang="en" u="sng">
                <a:solidFill>
                  <a:schemeClr val="hlink"/>
                </a:solidFill>
                <a:hlinkClick r:id="rId3"/>
              </a:rPr>
              <a:t>https://arxiv.org/pdf/2005.00813.pdf</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Log-odds ratio explanation: </a:t>
            </a:r>
            <a:r>
              <a:rPr lang="en" u="sng">
                <a:solidFill>
                  <a:schemeClr val="hlink"/>
                </a:solidFill>
                <a:hlinkClick r:id="rId4"/>
              </a:rPr>
              <a:t>https://bookdown.org/Maxine/tidy-text-mining/weighted-log-odds-ratio.html</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Image Source: </a:t>
            </a:r>
            <a:r>
              <a:rPr lang="en" u="sng">
                <a:solidFill>
                  <a:schemeClr val="hlink"/>
                </a:solidFill>
                <a:hlinkClick r:id="rId3"/>
              </a:rPr>
              <a:t>https://arxiv.org/pdf/2005.00813.pdf</a:t>
            </a:r>
            <a:r>
              <a:rPr lang="en">
                <a:solidFill>
                  <a:schemeClr val="dk1"/>
                </a:solidFill>
              </a:rPr>
              <a:t>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76e706e9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76e706e9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References:</a:t>
            </a:r>
            <a:endParaRPr>
              <a:solidFill>
                <a:schemeClr val="dk1"/>
              </a:solidFill>
            </a:endParaRPr>
          </a:p>
          <a:p>
            <a:pPr marL="457200" lvl="0" indent="-298450" algn="l" rtl="0">
              <a:spcBef>
                <a:spcPts val="0"/>
              </a:spcBef>
              <a:spcAft>
                <a:spcPts val="0"/>
              </a:spcAft>
              <a:buClr>
                <a:schemeClr val="dk1"/>
              </a:buClr>
              <a:buSzPts val="1100"/>
              <a:buAutoNum type="arabicPeriod"/>
            </a:pPr>
            <a:r>
              <a:rPr lang="en" u="sng">
                <a:solidFill>
                  <a:schemeClr val="hlink"/>
                </a:solidFill>
                <a:hlinkClick r:id="rId3"/>
              </a:rPr>
              <a:t>https://arxiv.org/pdf/2005.00813.pdf</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Log-odds ratio explanation: </a:t>
            </a:r>
            <a:r>
              <a:rPr lang="en" u="sng">
                <a:solidFill>
                  <a:schemeClr val="hlink"/>
                </a:solidFill>
                <a:hlinkClick r:id="rId4"/>
              </a:rPr>
              <a:t>https://bookdown.org/Maxine/tidy-text-mining/weighted-log-odds-ratio.html</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Image Source: </a:t>
            </a:r>
            <a:r>
              <a:rPr lang="en" u="sng">
                <a:solidFill>
                  <a:schemeClr val="hlink"/>
                </a:solidFill>
                <a:hlinkClick r:id="rId3"/>
              </a:rPr>
              <a:t>https://arxiv.org/pdf/2005.00813.pdf</a:t>
            </a:r>
            <a:r>
              <a:rPr lang="en">
                <a:solidFill>
                  <a:schemeClr val="dk1"/>
                </a:solidFill>
              </a:rPr>
              <a:t>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76e706e9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76e706e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to note that we are focusing on gender related bias.</a:t>
            </a:r>
            <a:endParaRPr/>
          </a:p>
          <a:p>
            <a:pPr marL="0" lvl="0" indent="0" algn="l" rtl="0">
              <a:spcBef>
                <a:spcPts val="0"/>
              </a:spcBef>
              <a:spcAft>
                <a:spcPts val="0"/>
              </a:spcAft>
              <a:buNone/>
            </a:pPr>
            <a:r>
              <a:rPr lang="en"/>
              <a:t>Could use the same algorithms for any other type of bias.</a:t>
            </a:r>
            <a:endParaRPr/>
          </a:p>
          <a:p>
            <a:pPr marL="0" lvl="0" indent="0" algn="l" rtl="0">
              <a:spcBef>
                <a:spcPts val="0"/>
              </a:spcBef>
              <a:spcAft>
                <a:spcPts val="0"/>
              </a:spcAft>
              <a:buNone/>
            </a:pPr>
            <a:endParaRPr/>
          </a:p>
          <a:p>
            <a:pPr marL="0" lvl="0" indent="0" algn="l" rtl="0">
              <a:spcBef>
                <a:spcPts val="0"/>
              </a:spcBef>
              <a:spcAft>
                <a:spcPts val="0"/>
              </a:spcAft>
              <a:buNone/>
            </a:pPr>
            <a:r>
              <a:rPr lang="en"/>
              <a:t>Mainly going to be using facts from one paper, not the only work on the topic however.</a:t>
            </a:r>
            <a:endParaRPr/>
          </a:p>
          <a:p>
            <a:pPr marL="0" lvl="0" indent="0" algn="l" rtl="0">
              <a:spcBef>
                <a:spcPts val="0"/>
              </a:spcBef>
              <a:spcAft>
                <a:spcPts val="0"/>
              </a:spcAft>
              <a:buNone/>
            </a:pPr>
            <a:r>
              <a:rPr lang="en"/>
              <a:t>As we go i’ll point out alternative methods that some use.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76e706e9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76e706e9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Stereotypes are biases that are widely held among the community. Biases from word embeddings are very closely aligned with social conception of gender.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6e706e9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76e706e9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7ac2b1c21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7ac2b1c21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three main places in the word embeddings process that we can manipulate to remove bias.</a:t>
            </a:r>
            <a:endParaRPr/>
          </a:p>
          <a:p>
            <a:pPr marL="0" lvl="0" indent="0" algn="l" rtl="0">
              <a:spcBef>
                <a:spcPts val="0"/>
              </a:spcBef>
              <a:spcAft>
                <a:spcPts val="0"/>
              </a:spcAft>
              <a:buNone/>
            </a:pPr>
            <a:endParaRPr/>
          </a:p>
          <a:p>
            <a:pPr marL="0" lvl="0" indent="0" algn="l" rtl="0">
              <a:spcBef>
                <a:spcPts val="0"/>
              </a:spcBef>
              <a:spcAft>
                <a:spcPts val="0"/>
              </a:spcAft>
              <a:buNone/>
            </a:pPr>
            <a:r>
              <a:rPr lang="en"/>
              <a:t>Within the input corpus itself.</a:t>
            </a:r>
            <a:endParaRPr/>
          </a:p>
          <a:p>
            <a:pPr marL="0" lvl="0" indent="0" algn="l" rtl="0">
              <a:spcBef>
                <a:spcPts val="0"/>
              </a:spcBef>
              <a:spcAft>
                <a:spcPts val="0"/>
              </a:spcAft>
              <a:buNone/>
            </a:pPr>
            <a:endParaRPr/>
          </a:p>
          <a:p>
            <a:pPr marL="0" lvl="0" indent="0" algn="l" rtl="0">
              <a:spcBef>
                <a:spcPts val="0"/>
              </a:spcBef>
              <a:spcAft>
                <a:spcPts val="0"/>
              </a:spcAft>
              <a:buNone/>
            </a:pPr>
            <a:r>
              <a:rPr lang="en"/>
              <a:t>Within the training model.</a:t>
            </a:r>
            <a:endParaRPr/>
          </a:p>
          <a:p>
            <a:pPr marL="0" lvl="0" indent="0" algn="l" rtl="0">
              <a:spcBef>
                <a:spcPts val="0"/>
              </a:spcBef>
              <a:spcAft>
                <a:spcPts val="0"/>
              </a:spcAft>
              <a:buNone/>
            </a:pPr>
            <a:endParaRPr/>
          </a:p>
          <a:p>
            <a:pPr marL="0" lvl="0" indent="0" algn="l" rtl="0">
              <a:spcBef>
                <a:spcPts val="0"/>
              </a:spcBef>
              <a:spcAft>
                <a:spcPts val="0"/>
              </a:spcAft>
              <a:buNone/>
            </a:pPr>
            <a:r>
              <a:rPr lang="en"/>
              <a:t>Or we could manipulate the word embeddings themselves.</a:t>
            </a:r>
            <a:endParaRPr/>
          </a:p>
          <a:p>
            <a:pPr marL="0" lvl="0" indent="0" algn="l" rtl="0">
              <a:spcBef>
                <a:spcPts val="0"/>
              </a:spcBef>
              <a:spcAft>
                <a:spcPts val="0"/>
              </a:spcAft>
              <a:buNone/>
            </a:pPr>
            <a:endParaRPr/>
          </a:p>
          <a:p>
            <a:pPr marL="0" lvl="0" indent="0" algn="l" rtl="0">
              <a:spcBef>
                <a:spcPts val="0"/>
              </a:spcBef>
              <a:spcAft>
                <a:spcPts val="0"/>
              </a:spcAft>
              <a:buNone/>
            </a:pPr>
            <a:r>
              <a:rPr lang="en"/>
              <a:t>We’re going to briefly examine each of these locations and discuss benefits and costs.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76c6b45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76c6b4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76e706e9a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76e706e9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Attempting to curate such a corpus is nearly impossible. Would require going in and removing all stereotypic references from the </a:t>
            </a:r>
            <a:endParaRPr/>
          </a:p>
          <a:p>
            <a:pPr marL="0" lvl="0" indent="0" algn="l" rtl="0">
              <a:spcBef>
                <a:spcPts val="0"/>
              </a:spcBef>
              <a:spcAft>
                <a:spcPts val="0"/>
              </a:spcAft>
              <a:buNone/>
            </a:pPr>
            <a:r>
              <a:rPr lang="en"/>
              <a:t>Google trained their model on 100 billion words.</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7ac2b1c21_0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7ac2b1c21_0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7ac2b1c2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7ac2b1c2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7ac2b1c2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7ac2b1c2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Attempting to debias all words in the corpus is an extremely expensive operation. Instead, we will cut down the </a:t>
            </a:r>
            <a:endParaRPr/>
          </a:p>
          <a:p>
            <a:pPr marL="0" lvl="0" indent="0" algn="l" rtl="0">
              <a:spcBef>
                <a:spcPts val="0"/>
              </a:spcBef>
              <a:spcAft>
                <a:spcPts val="0"/>
              </a:spcAft>
              <a:buNone/>
            </a:pPr>
            <a:endParaRPr/>
          </a:p>
          <a:p>
            <a:pPr marL="0" lvl="0" indent="0" algn="l" rtl="0">
              <a:spcBef>
                <a:spcPts val="0"/>
              </a:spcBef>
              <a:spcAft>
                <a:spcPts val="0"/>
              </a:spcAft>
              <a:buNone/>
            </a:pPr>
            <a:r>
              <a:rPr lang="en"/>
              <a:t>Far easier to figure out which words are gender specific, then take the complement of that set. Those words are the ones that need to be debiased.</a:t>
            </a:r>
            <a:endParaRPr/>
          </a:p>
          <a:p>
            <a:pPr marL="0" lvl="0" indent="0" algn="l" rtl="0">
              <a:spcBef>
                <a:spcPts val="0"/>
              </a:spcBef>
              <a:spcAft>
                <a:spcPts val="0"/>
              </a:spcAft>
              <a:buNone/>
            </a:pPr>
            <a:r>
              <a:rPr lang="en"/>
              <a:t>Around 250ish were determined to be gender specific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7ac2b1c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7ac2b1c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gender direction calculation on whiteboard. </a:t>
            </a:r>
            <a:endParaRPr/>
          </a:p>
          <a:p>
            <a:pPr marL="0" lvl="0" indent="0" algn="l" rtl="0">
              <a:spcBef>
                <a:spcPts val="0"/>
              </a:spcBef>
              <a:spcAft>
                <a:spcPts val="0"/>
              </a:spcAft>
              <a:buNone/>
            </a:pPr>
            <a:endParaRPr/>
          </a:p>
          <a:p>
            <a:pPr marL="0" lvl="0" indent="0" algn="l" rtl="0">
              <a:spcBef>
                <a:spcPts val="0"/>
              </a:spcBef>
              <a:spcAft>
                <a:spcPts val="0"/>
              </a:spcAft>
              <a:buNone/>
            </a:pPr>
            <a:r>
              <a:rPr lang="en"/>
              <a:t>Perform principle components analysis to get gender subspace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Image Source: </a:t>
            </a:r>
            <a:r>
              <a:rPr lang="en" u="sng">
                <a:solidFill>
                  <a:schemeClr val="hlink"/>
                </a:solidFill>
                <a:hlinkClick r:id="rId3"/>
              </a:rPr>
              <a:t>https://arxiv.org/pdf/1607.06520.pdf</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76e706e9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76e706e9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could be: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Image Source: </a:t>
            </a:r>
            <a:r>
              <a:rPr lang="en" u="sng">
                <a:solidFill>
                  <a:schemeClr val="hlink"/>
                </a:solidFill>
                <a:hlinkClick r:id="rId3"/>
              </a:rPr>
              <a:t>https://towardsdatascience.com/tackling-gender-bias-in-word-embeddings-c965f4076a10</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7ac2b1c21_0_1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7ac2b1c21_0_1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76e706e9a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76e706e9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7ac2b1c21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7ac2b1c21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Computer Programmer is to Woman as Man is to ???</a:t>
            </a:r>
            <a:endParaRPr/>
          </a:p>
          <a:p>
            <a:pPr marL="0" lvl="0" indent="0" algn="l" rtl="0">
              <a:spcBef>
                <a:spcPts val="0"/>
              </a:spcBef>
              <a:spcAft>
                <a:spcPts val="0"/>
              </a:spcAft>
              <a:buNone/>
            </a:pPr>
            <a:r>
              <a:rPr lang="en"/>
              <a:t>Image Source: </a:t>
            </a:r>
            <a:r>
              <a:rPr lang="en" u="sng">
                <a:solidFill>
                  <a:schemeClr val="hlink"/>
                </a:solidFill>
                <a:hlinkClick r:id="rId3"/>
              </a:rPr>
              <a:t>https://towardsdatascience.com/tackling-gender-bias-in-word-embeddings-c965f4076a10</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7ac2b1c21_0_1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7ac2b1c21_0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RG, WS, and MSR-analogy are datasets containing word pairs / analogy pairs. The model is measured on how well it scores against the human-given answers.</a:t>
            </a:r>
            <a:endParaRPr/>
          </a:p>
          <a:p>
            <a:pPr marL="0" lvl="0" indent="0" algn="l" rtl="0">
              <a:spcBef>
                <a:spcPts val="0"/>
              </a:spcBef>
              <a:spcAft>
                <a:spcPts val="0"/>
              </a:spcAft>
              <a:buNone/>
            </a:pPr>
            <a:endParaRPr/>
          </a:p>
          <a:p>
            <a:pPr marL="0" lvl="0" indent="0" algn="l" rtl="0">
              <a:spcBef>
                <a:spcPts val="0"/>
              </a:spcBef>
              <a:spcAft>
                <a:spcPts val="0"/>
              </a:spcAft>
              <a:buNone/>
            </a:pPr>
            <a:r>
              <a:rPr lang="en"/>
              <a:t>Run on a smaller vocabulary. Main use of graph is to highlight lack of change.</a:t>
            </a:r>
            <a:endParaRPr/>
          </a:p>
          <a:p>
            <a:pPr marL="0" lvl="0" indent="0" algn="l" rtl="0">
              <a:spcBef>
                <a:spcPts val="0"/>
              </a:spcBef>
              <a:spcAft>
                <a:spcPts val="0"/>
              </a:spcAft>
              <a:buNone/>
            </a:pPr>
            <a:r>
              <a:rPr lang="en"/>
              <a:t>Scores given in spearman rank correlation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76c6b45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76c6b45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References: </a:t>
            </a:r>
            <a:endParaRPr dirty="0"/>
          </a:p>
          <a:p>
            <a:pPr marL="457200" lvl="0" indent="-298450" algn="l" rtl="0">
              <a:spcBef>
                <a:spcPts val="0"/>
              </a:spcBef>
              <a:spcAft>
                <a:spcPts val="0"/>
              </a:spcAft>
              <a:buSzPts val="1100"/>
              <a:buAutoNum type="arabicPeriod"/>
            </a:pPr>
            <a:r>
              <a:rPr lang="en" u="sng" dirty="0">
                <a:solidFill>
                  <a:schemeClr val="hlink"/>
                </a:solidFill>
                <a:hlinkClick r:id="rId3"/>
              </a:rPr>
              <a:t>https://docs.google.com/presentation/d/1wixbRzZHnDdPiR2JACFDPITo3PTRDaMF0NibhiPxCEQ/edit?usp=sharing</a:t>
            </a:r>
            <a:r>
              <a:rPr lang="en" dirty="0"/>
              <a:t> </a:t>
            </a:r>
            <a:endParaRPr dirty="0"/>
          </a:p>
          <a:p>
            <a:pPr marL="457200" lvl="0" indent="-298450" algn="l" rtl="0">
              <a:spcBef>
                <a:spcPts val="0"/>
              </a:spcBef>
              <a:spcAft>
                <a:spcPts val="0"/>
              </a:spcAft>
              <a:buSzPts val="1100"/>
              <a:buAutoNum type="arabicPeriod"/>
            </a:pPr>
            <a:r>
              <a:rPr lang="en" u="sng" dirty="0">
                <a:solidFill>
                  <a:schemeClr val="hlink"/>
                </a:solidFill>
                <a:hlinkClick r:id="rId4"/>
              </a:rPr>
              <a:t>https://online.hbs.edu/blog/post/types-of-statistical-bias</a:t>
            </a:r>
            <a:r>
              <a:rPr lang="en" dirty="0"/>
              <a:t> </a:t>
            </a:r>
            <a:endParaRPr dirty="0"/>
          </a:p>
          <a:p>
            <a:pPr marL="457200" lvl="0" indent="-298450" algn="l" rtl="0">
              <a:spcBef>
                <a:spcPts val="0"/>
              </a:spcBef>
              <a:spcAft>
                <a:spcPts val="0"/>
              </a:spcAft>
              <a:buSzPts val="1100"/>
              <a:buAutoNum type="arabicPeriod"/>
            </a:pPr>
            <a:r>
              <a:rPr lang="en" u="sng" dirty="0">
                <a:solidFill>
                  <a:schemeClr val="hlink"/>
                </a:solidFill>
                <a:hlinkClick r:id="rId5"/>
              </a:rPr>
              <a:t>https://towardsdatascience.com/what-is-ai-bias-6606a3bcb814</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Image Source: </a:t>
            </a:r>
            <a:r>
              <a:rPr lang="en" u="sng" dirty="0">
                <a:solidFill>
                  <a:schemeClr val="hlink"/>
                </a:solidFill>
                <a:hlinkClick r:id="rId6"/>
              </a:rPr>
              <a:t>https://www.predictivehire.com/blog/unconscious-bias-training/</a:t>
            </a:r>
            <a:r>
              <a:rPr lang="en" dirty="0"/>
              <a:t> </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7ac2b1c21_0_1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7ac2b1c21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More Reading: </a:t>
            </a:r>
            <a:r>
              <a:rPr lang="en" u="sng">
                <a:solidFill>
                  <a:schemeClr val="hlink"/>
                </a:solidFill>
                <a:hlinkClick r:id="rId3"/>
              </a:rPr>
              <a:t>https://arxiv.org/pdf/1809.01496.pdf</a:t>
            </a: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ac2b1c21_0_1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7ac2b1c21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Reading: </a:t>
            </a:r>
            <a:r>
              <a:rPr lang="en" u="sng">
                <a:solidFill>
                  <a:schemeClr val="hlink"/>
                </a:solidFill>
                <a:hlinkClick r:id="rId3"/>
              </a:rPr>
              <a:t>https://aclanthology.org/N19-1061.pdf#page=6&amp;zoom=100,89,209</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7ac2b1c21_0_1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7ac2b1c21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76c6b45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76c6b45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AutoNum type="arabicPeriod"/>
            </a:pPr>
            <a:r>
              <a:rPr lang="en" u="sng">
                <a:solidFill>
                  <a:schemeClr val="hlink"/>
                </a:solidFill>
                <a:hlinkClick r:id="rId3"/>
              </a:rPr>
              <a:t>https://compass.onlinelibrary.wiley.com/doi/full/10.1111/lnc3.12432</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Image Source: </a:t>
            </a:r>
            <a:r>
              <a:rPr lang="en" u="sng">
                <a:solidFill>
                  <a:schemeClr val="hlink"/>
                </a:solidFill>
                <a:hlinkClick r:id="rId3"/>
              </a:rPr>
              <a:t>https://compass.onlinelibrary.wiley.com/doi/full/10.1111/lnc3.12432</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76e706e9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76e706e9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t>
            </a:r>
            <a:r>
              <a:rPr lang="en">
                <a:solidFill>
                  <a:schemeClr val="dk1"/>
                </a:solidFill>
              </a:rPr>
              <a:t> </a:t>
            </a:r>
            <a:r>
              <a:rPr lang="en" u="sng">
                <a:solidFill>
                  <a:schemeClr val="hlink"/>
                </a:solidFill>
                <a:hlinkClick r:id="rId3"/>
              </a:rPr>
              <a:t>https://medium.com/@laurahelendouglas/ai-is-not-just-learning-our-biases-it-is-amplifying-them-4d0dee75931d</a:t>
            </a:r>
            <a:r>
              <a:rPr lang="en">
                <a:solidFill>
                  <a:schemeClr val="dk1"/>
                </a:solidFill>
              </a:rPr>
              <a:t>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Image Source: </a:t>
            </a:r>
            <a:r>
              <a:rPr lang="en" u="sng">
                <a:solidFill>
                  <a:schemeClr val="hlink"/>
                </a:solidFill>
                <a:hlinkClick r:id="rId3"/>
              </a:rPr>
              <a:t>https://medium.com/@laurahelendouglas/ai-is-not-just-learning-our-biases-it-is-amplifying-them-4d0dee75931d</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76e706e9a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76e706e9a_0_6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a:p>
            <a:pPr marL="457200" lvl="0" indent="-298450" algn="l" rtl="0">
              <a:spcBef>
                <a:spcPts val="0"/>
              </a:spcBef>
              <a:spcAft>
                <a:spcPts val="0"/>
              </a:spcAft>
              <a:buSzPts val="1100"/>
              <a:buAutoNum type="arabicPeriod"/>
            </a:pPr>
            <a:r>
              <a:rPr lang="en" u="sng">
                <a:solidFill>
                  <a:schemeClr val="hlink"/>
                </a:solidFill>
                <a:hlinkClick r:id="rId3"/>
              </a:rPr>
              <a:t>https://docs.google.com/presentation/d/1wixbRzZHnDdPiR2JACFDPITo3PTRDaMF0NibhiPxCEQ/edit?usp=sharing</a:t>
            </a:r>
            <a:r>
              <a:rPr lang="en"/>
              <a:t> </a:t>
            </a:r>
            <a:endParaRPr/>
          </a:p>
          <a:p>
            <a:pPr marL="457200" lvl="0" indent="-298450" algn="l" rtl="0">
              <a:spcBef>
                <a:spcPts val="0"/>
              </a:spcBef>
              <a:spcAft>
                <a:spcPts val="0"/>
              </a:spcAft>
              <a:buSzPts val="1100"/>
              <a:buAutoNum type="arabicPeriod"/>
            </a:pPr>
            <a:r>
              <a:rPr lang="en" u="sng">
                <a:solidFill>
                  <a:schemeClr val="hlink"/>
                </a:solidFill>
                <a:hlinkClick r:id="rId4"/>
              </a:rPr>
              <a:t>https://ai.googleblog.com/2018/12/providing-gender-specific-translations.html</a:t>
            </a:r>
            <a:r>
              <a:rPr lang="en">
                <a:solidFill>
                  <a:schemeClr val="dk1"/>
                </a:solidFill>
              </a:rPr>
              <a:t> </a:t>
            </a:r>
            <a:endParaRPr/>
          </a:p>
          <a:p>
            <a:pPr marL="0" lvl="0" indent="0" algn="l" rtl="0">
              <a:spcBef>
                <a:spcPts val="0"/>
              </a:spcBef>
              <a:spcAft>
                <a:spcPts val="0"/>
              </a:spcAft>
              <a:buNone/>
            </a:pPr>
            <a:endParaRPr/>
          </a:p>
          <a:p>
            <a:pPr marL="0" lvl="0" indent="0" algn="l" rtl="0">
              <a:spcBef>
                <a:spcPts val="0"/>
              </a:spcBef>
              <a:spcAft>
                <a:spcPts val="0"/>
              </a:spcAft>
              <a:buNone/>
            </a:pPr>
            <a:r>
              <a:rPr lang="en"/>
              <a:t>Image Source: </a:t>
            </a:r>
            <a:r>
              <a:rPr lang="en" u="sng">
                <a:solidFill>
                  <a:schemeClr val="hlink"/>
                </a:solidFill>
                <a:hlinkClick r:id="rId4"/>
              </a:rPr>
              <a:t>https://ai.googleblog.com/2018/12/providing-gender-specific-translations.html</a:t>
            </a:r>
            <a:r>
              <a:rPr lang="en"/>
              <a:t> </a:t>
            </a:r>
            <a:endParaRPr/>
          </a:p>
        </p:txBody>
      </p:sp>
      <p:sp>
        <p:nvSpPr>
          <p:cNvPr id="87" name="Google Shape;87;g1176e706e9a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76c6b455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76c6b455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u="sng">
                <a:solidFill>
                  <a:schemeClr val="hlink"/>
                </a:solidFill>
                <a:hlinkClick r:id="rId3"/>
              </a:rPr>
              <a:t>https://homes.cs.washington.edu/~msap/pdfs/sap2019risk.pdf</a:t>
            </a:r>
            <a:r>
              <a:rPr lang="en"/>
              <a:t> </a:t>
            </a:r>
            <a:endParaRPr/>
          </a:p>
          <a:p>
            <a:pPr marL="457200" lvl="0" indent="-298450" algn="l" rtl="0">
              <a:spcBef>
                <a:spcPts val="0"/>
              </a:spcBef>
              <a:spcAft>
                <a:spcPts val="0"/>
              </a:spcAft>
              <a:buSzPts val="1100"/>
              <a:buAutoNum type="arabicPeriod"/>
            </a:pPr>
            <a:r>
              <a:rPr lang="en" u="sng">
                <a:solidFill>
                  <a:schemeClr val="hlink"/>
                </a:solidFill>
                <a:hlinkClick r:id="rId4"/>
              </a:rPr>
              <a:t>https://gizmodo.com/amazons-secret-ai-hiring-tool-reportedly-penalized-resu-1829649346</a:t>
            </a:r>
            <a:r>
              <a:rPr lang="en"/>
              <a:t> </a:t>
            </a:r>
            <a:endParaRPr/>
          </a:p>
          <a:p>
            <a:pPr marL="457200" lvl="0" indent="-298450" algn="l" rtl="0">
              <a:spcBef>
                <a:spcPts val="0"/>
              </a:spcBef>
              <a:spcAft>
                <a:spcPts val="0"/>
              </a:spcAft>
              <a:buSzPts val="1100"/>
              <a:buAutoNum type="arabicPeriod"/>
            </a:pPr>
            <a:r>
              <a:rPr lang="en" u="sng">
                <a:solidFill>
                  <a:schemeClr val="hlink"/>
                </a:solidFill>
                <a:hlinkClick r:id="rId5"/>
              </a:rPr>
              <a:t>https://arxiv.org/pdf/1707.09457.pdf</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76c6b455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76c6b455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76e706e9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76e706e9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References:</a:t>
            </a:r>
            <a:endParaRPr>
              <a:solidFill>
                <a:schemeClr val="dk1"/>
              </a:solidFill>
            </a:endParaRPr>
          </a:p>
          <a:p>
            <a:pPr marL="457200" lvl="0" indent="-298450" algn="l" rtl="0">
              <a:spcBef>
                <a:spcPts val="0"/>
              </a:spcBef>
              <a:spcAft>
                <a:spcPts val="0"/>
              </a:spcAft>
              <a:buClr>
                <a:schemeClr val="dk1"/>
              </a:buClr>
              <a:buSzPts val="1100"/>
              <a:buAutoNum type="arabicPeriod"/>
            </a:pPr>
            <a:r>
              <a:rPr lang="en" u="sng">
                <a:solidFill>
                  <a:schemeClr val="hlink"/>
                </a:solidFill>
                <a:hlinkClick r:id="rId3"/>
              </a:rPr>
              <a:t>https://arxiv.org/pdf/2005.00813.pdf</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Image Source: </a:t>
            </a:r>
            <a:r>
              <a:rPr lang="en" u="sng">
                <a:solidFill>
                  <a:schemeClr val="hlink"/>
                </a:solidFill>
                <a:hlinkClick r:id="rId3"/>
              </a:rPr>
              <a:t>https://arxiv.org/pdf/2005.00813.pdf</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docs.google.com/presentation/d/1wixbRzZHnDdPiR2JACFDPITo3PTRDaMF0NibhiPxCEQ/edit?usp=shar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Bias within NLP</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a:solidFill>
                  <a:schemeClr val="dk1"/>
                </a:solidFill>
              </a:rPr>
              <a:t>Selah Bellscheidt and Theo Miller</a:t>
            </a:r>
            <a:endParaRPr sz="2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Bias</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Models:</a:t>
            </a:r>
            <a:endParaRPr>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a:solidFill>
                  <a:schemeClr val="dk1"/>
                </a:solidFill>
              </a:rPr>
              <a:t>Toxicity Prediction Model outputs score ∈ [0,1]</a:t>
            </a:r>
            <a:endParaRPr sz="1800">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a:solidFill>
                  <a:schemeClr val="dk1"/>
                </a:solidFill>
              </a:rPr>
              <a:t>Sentiment Analysis Model outputs score ∈ [-1,+1]</a:t>
            </a:r>
            <a:endParaRPr sz="1800">
              <a:solidFill>
                <a:schemeClr val="dk1"/>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1000 Sentences from the Reddit sub-corpus (Voight et al., 2018)</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Perturbation</a:t>
            </a:r>
            <a:endParaRPr>
              <a:solidFill>
                <a:schemeClr val="dk1"/>
              </a:solidFill>
            </a:endParaRPr>
          </a:p>
          <a:p>
            <a:pPr marL="457200" lvl="0" indent="0" algn="l" rtl="0">
              <a:lnSpc>
                <a:spcPct val="150000"/>
              </a:lnSpc>
              <a:spcBef>
                <a:spcPts val="1200"/>
              </a:spcBef>
              <a:spcAft>
                <a:spcPts val="1200"/>
              </a:spcAft>
              <a:buNone/>
            </a:pPr>
            <a:endParaRPr>
              <a:solidFill>
                <a:schemeClr val="dk1"/>
              </a:solidFill>
            </a:endParaRPr>
          </a:p>
        </p:txBody>
      </p:sp>
      <p:sp>
        <p:nvSpPr>
          <p:cNvPr id="122" name="Google Shape;122;p22"/>
          <p:cNvSpPr txBox="1"/>
          <p:nvPr/>
        </p:nvSpPr>
        <p:spPr>
          <a:xfrm>
            <a:off x="1002900" y="3344850"/>
            <a:ext cx="6661500" cy="6156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b="1" u="sng" dirty="0">
                <a:solidFill>
                  <a:schemeClr val="dk1"/>
                </a:solidFill>
              </a:rPr>
              <a:t>She</a:t>
            </a:r>
            <a:r>
              <a:rPr lang="en" sz="1900" dirty="0">
                <a:solidFill>
                  <a:schemeClr val="dk1"/>
                </a:solidFill>
              </a:rPr>
              <a:t> ate a sandwich.  </a:t>
            </a:r>
            <a:r>
              <a:rPr lang="en" sz="2800" b="1" dirty="0">
                <a:solidFill>
                  <a:schemeClr val="dk1"/>
                </a:solidFill>
              </a:rPr>
              <a:t>→</a:t>
            </a:r>
            <a:r>
              <a:rPr lang="en" sz="1800" b="1" dirty="0">
                <a:solidFill>
                  <a:schemeClr val="dk1"/>
                </a:solidFill>
              </a:rPr>
              <a:t>  </a:t>
            </a:r>
            <a:r>
              <a:rPr lang="en" sz="2000" b="1" u="sng" dirty="0">
                <a:solidFill>
                  <a:schemeClr val="dk1"/>
                </a:solidFill>
              </a:rPr>
              <a:t>A blind person</a:t>
            </a:r>
            <a:r>
              <a:rPr lang="en" sz="2000" dirty="0">
                <a:solidFill>
                  <a:schemeClr val="dk1"/>
                </a:solidFill>
              </a:rPr>
              <a:t> ate a sandwich.</a:t>
            </a:r>
            <a:endParaRPr sz="2000" dirty="0">
              <a:solidFill>
                <a:schemeClr val="dk1"/>
              </a:solidFill>
            </a:endParaRPr>
          </a:p>
        </p:txBody>
      </p:sp>
      <p:sp>
        <p:nvSpPr>
          <p:cNvPr id="123" name="Google Shape;123;p22"/>
          <p:cNvSpPr txBox="1"/>
          <p:nvPr/>
        </p:nvSpPr>
        <p:spPr>
          <a:xfrm>
            <a:off x="751650" y="4173725"/>
            <a:ext cx="7164000" cy="477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dirty="0">
                <a:solidFill>
                  <a:schemeClr val="dk1"/>
                </a:solidFill>
              </a:rPr>
              <a:t>Score Diff = perturbed sentence score - original sentence score</a:t>
            </a:r>
            <a:endParaRPr sz="20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29" name="Google Shape;12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0" name="Google Shape;130;p23" descr="A screenshot for two graphs. The one on the left shows toxicity mode: higher means more likely to be toxic. The right graph shows sentimental modelL lower means more negative/ "/>
          <p:cNvPicPr preferRelativeResize="0"/>
          <p:nvPr/>
        </p:nvPicPr>
        <p:blipFill rotWithShape="1">
          <a:blip r:embed="rId3">
            <a:alphaModFix/>
          </a:blip>
          <a:srcRect b="18360"/>
          <a:stretch/>
        </p:blipFill>
        <p:spPr>
          <a:xfrm>
            <a:off x="0" y="1017725"/>
            <a:ext cx="9144000" cy="3916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Bias in BERT Text Embeddings</a:t>
            </a:r>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Template-based fill-in-the-blank analysis</a:t>
            </a:r>
            <a:endParaRPr>
              <a:solidFill>
                <a:schemeClr val="dk1"/>
              </a:solidFill>
            </a:endParaRPr>
          </a:p>
          <a:p>
            <a:pPr marL="457200" lvl="0" indent="0" algn="l" rtl="0">
              <a:lnSpc>
                <a:spcPct val="150000"/>
              </a:lnSpc>
              <a:spcBef>
                <a:spcPts val="1200"/>
              </a:spcBef>
              <a:spcAft>
                <a:spcPts val="0"/>
              </a:spcAft>
              <a:buNone/>
            </a:pPr>
            <a:endParaRPr>
              <a:solidFill>
                <a:schemeClr val="dk1"/>
              </a:solidFill>
            </a:endParaRPr>
          </a:p>
          <a:p>
            <a:pPr marL="457200" lvl="0" indent="0" algn="l" rtl="0">
              <a:lnSpc>
                <a:spcPct val="150000"/>
              </a:lnSpc>
              <a:spcBef>
                <a:spcPts val="1200"/>
              </a:spcBef>
              <a:spcAft>
                <a:spcPts val="0"/>
              </a:spcAft>
              <a:buNone/>
            </a:pP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Original sentences were references to family and friends (a person, my sibling, my parent, my friend)</a:t>
            </a:r>
            <a:endParaRPr>
              <a:solidFill>
                <a:schemeClr val="dk1"/>
              </a:solidFill>
            </a:endParaRPr>
          </a:p>
          <a:p>
            <a:pPr marL="457200" lvl="0" indent="-342900" algn="l" rtl="0">
              <a:lnSpc>
                <a:spcPct val="150000"/>
              </a:lnSpc>
              <a:spcBef>
                <a:spcPts val="1000"/>
              </a:spcBef>
              <a:spcAft>
                <a:spcPts val="0"/>
              </a:spcAft>
              <a:buClr>
                <a:schemeClr val="dk1"/>
              </a:buClr>
              <a:buSzPts val="1800"/>
              <a:buChar char="●"/>
            </a:pPr>
            <a:r>
              <a:rPr lang="en" sz="1800">
                <a:solidFill>
                  <a:schemeClr val="dk1"/>
                </a:solidFill>
              </a:rPr>
              <a:t>Perturbed with</a:t>
            </a:r>
            <a:r>
              <a:rPr lang="en">
                <a:solidFill>
                  <a:schemeClr val="dk1"/>
                </a:solidFill>
              </a:rPr>
              <a:t> </a:t>
            </a:r>
            <a:r>
              <a:rPr lang="en" sz="1800" b="1">
                <a:solidFill>
                  <a:schemeClr val="dk1"/>
                </a:solidFill>
              </a:rPr>
              <a:t>recommended </a:t>
            </a:r>
            <a:r>
              <a:rPr lang="en" sz="1800">
                <a:solidFill>
                  <a:schemeClr val="dk1"/>
                </a:solidFill>
              </a:rPr>
              <a:t>disability phrases </a:t>
            </a:r>
            <a:endParaRPr sz="1800">
              <a:solidFill>
                <a:schemeClr val="dk1"/>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BERT predicts ranked list of words/phrases to fill in the blank</a:t>
            </a:r>
            <a:endParaRPr>
              <a:solidFill>
                <a:schemeClr val="dk1"/>
              </a:solidFill>
            </a:endParaRPr>
          </a:p>
        </p:txBody>
      </p:sp>
      <p:sp>
        <p:nvSpPr>
          <p:cNvPr id="137" name="Google Shape;137;p24"/>
          <p:cNvSpPr txBox="1"/>
          <p:nvPr/>
        </p:nvSpPr>
        <p:spPr>
          <a:xfrm>
            <a:off x="1065975" y="1764175"/>
            <a:ext cx="2660100" cy="477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b="1" dirty="0">
                <a:solidFill>
                  <a:schemeClr val="dk1"/>
                </a:solidFill>
              </a:rPr>
              <a:t>&lt;phrase&gt; is ______</a:t>
            </a:r>
            <a:endParaRPr sz="2000" b="1"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Bias in BERT Text Embeddings</a:t>
            </a:r>
            <a:endParaRPr/>
          </a:p>
          <a:p>
            <a:pPr marL="0" lvl="0" indent="0" algn="l" rtl="0">
              <a:spcBef>
                <a:spcPts val="0"/>
              </a:spcBef>
              <a:spcAft>
                <a:spcPts val="0"/>
              </a:spcAft>
              <a:buNone/>
            </a:pPr>
            <a:endParaRPr/>
          </a:p>
        </p:txBody>
      </p:sp>
      <p:sp>
        <p:nvSpPr>
          <p:cNvPr id="143" name="Google Shape;143;p25"/>
          <p:cNvSpPr txBox="1">
            <a:spLocks noGrp="1"/>
          </p:cNvSpPr>
          <p:nvPr>
            <p:ph type="body" idx="1"/>
          </p:nvPr>
        </p:nvSpPr>
        <p:spPr>
          <a:xfrm>
            <a:off x="311700" y="1152475"/>
            <a:ext cx="4260300" cy="3752700"/>
          </a:xfrm>
          <a:prstGeom prst="rect">
            <a:avLst/>
          </a:prstGeom>
        </p:spPr>
        <p:txBody>
          <a:bodyPr spcFirstLastPara="1" wrap="square" lIns="91425" tIns="91425" rIns="91425" bIns="91425" anchor="t" anchorCtr="0">
            <a:normAutofit lnSpcReduction="10000"/>
          </a:bodyPr>
          <a:lstStyle/>
          <a:p>
            <a:pPr marL="457200" lvl="0" indent="-334327" algn="l" rtl="0">
              <a:lnSpc>
                <a:spcPct val="150000"/>
              </a:lnSpc>
              <a:spcBef>
                <a:spcPts val="0"/>
              </a:spcBef>
              <a:spcAft>
                <a:spcPts val="0"/>
              </a:spcAft>
              <a:buClr>
                <a:schemeClr val="dk1"/>
              </a:buClr>
              <a:buSzPct val="100000"/>
              <a:buChar char="●"/>
            </a:pPr>
            <a:r>
              <a:rPr lang="en">
                <a:solidFill>
                  <a:schemeClr val="dk1"/>
                </a:solidFill>
              </a:rPr>
              <a:t>Use Google Cloud sentiment model</a:t>
            </a:r>
            <a:endParaRPr>
              <a:solidFill>
                <a:schemeClr val="dk1"/>
              </a:solidFill>
            </a:endParaRPr>
          </a:p>
          <a:p>
            <a:pPr marL="457200" lvl="0" indent="-334327" algn="l" rtl="0">
              <a:lnSpc>
                <a:spcPct val="150000"/>
              </a:lnSpc>
              <a:spcBef>
                <a:spcPts val="0"/>
              </a:spcBef>
              <a:spcAft>
                <a:spcPts val="0"/>
              </a:spcAft>
              <a:buClr>
                <a:schemeClr val="dk1"/>
              </a:buClr>
              <a:buSzPct val="100000"/>
              <a:buChar char="●"/>
            </a:pPr>
            <a:r>
              <a:rPr lang="en">
                <a:solidFill>
                  <a:schemeClr val="dk1"/>
                </a:solidFill>
              </a:rPr>
              <a:t>Input: A person is &lt;w&gt;.</a:t>
            </a:r>
            <a:endParaRPr>
              <a:solidFill>
                <a:schemeClr val="dk1"/>
              </a:solidFill>
            </a:endParaRPr>
          </a:p>
          <a:p>
            <a:pPr marL="457200" lvl="0" indent="-334327" algn="l" rtl="0">
              <a:lnSpc>
                <a:spcPct val="150000"/>
              </a:lnSpc>
              <a:spcBef>
                <a:spcPts val="0"/>
              </a:spcBef>
              <a:spcAft>
                <a:spcPts val="0"/>
              </a:spcAft>
              <a:buClr>
                <a:schemeClr val="dk1"/>
              </a:buClr>
              <a:buSzPct val="100000"/>
              <a:buChar char="●"/>
            </a:pPr>
            <a:r>
              <a:rPr lang="en">
                <a:solidFill>
                  <a:schemeClr val="dk1"/>
                </a:solidFill>
              </a:rPr>
              <a:t>Output: Sentiment score for w</a:t>
            </a:r>
            <a:endParaRPr>
              <a:solidFill>
                <a:schemeClr val="dk1"/>
              </a:solidFill>
            </a:endParaRPr>
          </a:p>
          <a:p>
            <a:pPr marL="457200" lvl="0" indent="-334327" algn="l" rtl="0">
              <a:lnSpc>
                <a:spcPct val="150000"/>
              </a:lnSpc>
              <a:spcBef>
                <a:spcPts val="1000"/>
              </a:spcBef>
              <a:spcAft>
                <a:spcPts val="0"/>
              </a:spcAft>
              <a:buClr>
                <a:schemeClr val="dk1"/>
              </a:buClr>
              <a:buSzPct val="100000"/>
              <a:buChar char="●"/>
            </a:pPr>
            <a:r>
              <a:rPr lang="en">
                <a:solidFill>
                  <a:schemeClr val="dk1"/>
                </a:solidFill>
              </a:rPr>
              <a:t>Large % of predicted words associated with negative sentiment</a:t>
            </a:r>
            <a:endParaRPr>
              <a:solidFill>
                <a:schemeClr val="dk1"/>
              </a:solidFill>
            </a:endParaRPr>
          </a:p>
          <a:p>
            <a:pPr marL="457200" lvl="0" indent="-334327" algn="l" rtl="0">
              <a:lnSpc>
                <a:spcPct val="150000"/>
              </a:lnSpc>
              <a:spcBef>
                <a:spcPts val="1000"/>
              </a:spcBef>
              <a:spcAft>
                <a:spcPts val="1000"/>
              </a:spcAft>
              <a:buClr>
                <a:schemeClr val="dk1"/>
              </a:buClr>
              <a:buSzPct val="100000"/>
              <a:buChar char="●"/>
            </a:pPr>
            <a:r>
              <a:rPr lang="en">
                <a:solidFill>
                  <a:schemeClr val="dk1"/>
                </a:solidFill>
              </a:rPr>
              <a:t>BERT associates words with negative sentiment with phrases referencing people with disabilities</a:t>
            </a:r>
            <a:endParaRPr>
              <a:solidFill>
                <a:schemeClr val="dk1"/>
              </a:solidFill>
            </a:endParaRPr>
          </a:p>
        </p:txBody>
      </p:sp>
      <p:pic>
        <p:nvPicPr>
          <p:cNvPr id="144" name="Google Shape;144;p25" descr="A bar chart showing disabilities on the y-axis, and numbers in the range of 0.00 to 0.40 on the x-axis. Note: data are reported per the annotator estimate. The data are cerebral palsy (0.35), chronic illness, cognitive, Down syndrome (0.9), epilepsy, hearing, mental health, mobility (0.35), physical, sort stature (0.35), sight (0.29), unspecified (0.20), and without (0.17). "/>
          <p:cNvPicPr preferRelativeResize="0"/>
          <p:nvPr/>
        </p:nvPicPr>
        <p:blipFill>
          <a:blip r:embed="rId3">
            <a:alphaModFix/>
          </a:blip>
          <a:stretch>
            <a:fillRect/>
          </a:stretch>
        </p:blipFill>
        <p:spPr>
          <a:xfrm>
            <a:off x="4762025" y="1152475"/>
            <a:ext cx="4267200" cy="3195588"/>
          </a:xfrm>
          <a:prstGeom prst="rect">
            <a:avLst/>
          </a:prstGeom>
          <a:noFill/>
          <a:ln>
            <a:noFill/>
          </a:ln>
        </p:spPr>
      </p:pic>
      <p:sp>
        <p:nvSpPr>
          <p:cNvPr id="145" name="Google Shape;145;p25"/>
          <p:cNvSpPr txBox="1"/>
          <p:nvPr/>
        </p:nvSpPr>
        <p:spPr>
          <a:xfrm>
            <a:off x="5958900" y="4244825"/>
            <a:ext cx="3086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Frequency with which word suggestions from BERT produce negative sentiment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Biases</a:t>
            </a:r>
            <a:endParaRPr/>
          </a:p>
        </p:txBody>
      </p:sp>
      <p:sp>
        <p:nvSpPr>
          <p:cNvPr id="151" name="Google Shape;151;p26"/>
          <p:cNvSpPr txBox="1">
            <a:spLocks noGrp="1"/>
          </p:cNvSpPr>
          <p:nvPr>
            <p:ph type="body" idx="1"/>
          </p:nvPr>
        </p:nvSpPr>
        <p:spPr>
          <a:xfrm>
            <a:off x="238350" y="9392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Dataset of 15436 comments  (Borkan et al., 2019) </a:t>
            </a:r>
            <a:endParaRPr sz="1800">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Used log-odds ratio metric for all unigrams and bigrams                   (statistically significant &gt; 1.96)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Measures how over-represented unigrams and bigrams are in the comments with disability mentions</a:t>
            </a:r>
            <a:endParaRPr>
              <a:solidFill>
                <a:schemeClr val="dk1"/>
              </a:solidFill>
            </a:endParaRPr>
          </a:p>
          <a:p>
            <a:pPr marL="457200" lvl="0" indent="0" algn="l" rtl="0">
              <a:spcBef>
                <a:spcPts val="1200"/>
              </a:spcBef>
              <a:spcAft>
                <a:spcPts val="1200"/>
              </a:spcAft>
              <a:buNone/>
            </a:pPr>
            <a:endParaRPr>
              <a:solidFill>
                <a:schemeClr val="dk1"/>
              </a:solidFill>
            </a:endParaRPr>
          </a:p>
        </p:txBody>
      </p:sp>
      <p:pic>
        <p:nvPicPr>
          <p:cNvPr id="152" name="Google Shape;152;p26" descr="A screenshot for a table with the header condition, score, treatment, score, infra, score, linguistic, score, social, score.&#10;First row is mentally ill, 23.1, help, 9.7, hospital, 6.3, people, 9.0, homeless, 12.2.&#10;Second row is mental illness, 22.1, treatment, 9.6, services, 5.3, person, 7.5, guns, 8.4.&#10;Third row is mental health, 21.8, care, 7.6, facility, 5.1, or, 7.1, gun, 7.9.&#10;The fourth row is mental, 18.7, medication, 6.2, hospitals, 4.1, a, 6.2, drugs, 6.2.&#10;The fifth row is issues, 11.3, diagnosis, 4.7, professionals, 4.0, with, 6.1, homelessness, 5.5.&#10;"/>
          <p:cNvPicPr preferRelativeResize="0"/>
          <p:nvPr/>
        </p:nvPicPr>
        <p:blipFill rotWithShape="1">
          <a:blip r:embed="rId3">
            <a:alphaModFix/>
          </a:blip>
          <a:srcRect t="3597" b="5790"/>
          <a:stretch/>
        </p:blipFill>
        <p:spPr>
          <a:xfrm>
            <a:off x="0" y="2910475"/>
            <a:ext cx="9143999" cy="2358475"/>
          </a:xfrm>
          <a:prstGeom prst="rect">
            <a:avLst/>
          </a:prstGeom>
          <a:noFill/>
          <a:ln>
            <a:noFill/>
          </a:ln>
        </p:spPr>
      </p:pic>
      <p:cxnSp>
        <p:nvCxnSpPr>
          <p:cNvPr id="153" name="Google Shape;153;p26"/>
          <p:cNvCxnSpPr>
            <a:stCxn id="154" idx="0"/>
            <a:endCxn id="154" idx="2"/>
          </p:cNvCxnSpPr>
          <p:nvPr/>
        </p:nvCxnSpPr>
        <p:spPr>
          <a:xfrm>
            <a:off x="4326175" y="1129075"/>
            <a:ext cx="0" cy="3700800"/>
          </a:xfrm>
          <a:prstGeom prst="straightConnector1">
            <a:avLst/>
          </a:prstGeom>
          <a:noFill/>
          <a:ln w="28575" cap="flat" cmpd="sng">
            <a:solidFill>
              <a:schemeClr val="lt1"/>
            </a:solidFill>
            <a:prstDash val="solid"/>
            <a:round/>
            <a:headEnd type="none" w="med" len="med"/>
            <a:tailEnd type="none" w="med" len="med"/>
          </a:ln>
        </p:spPr>
      </p:cxnSp>
      <p:cxnSp>
        <p:nvCxnSpPr>
          <p:cNvPr id="155" name="Google Shape;155;p26"/>
          <p:cNvCxnSpPr>
            <a:stCxn id="154" idx="1"/>
            <a:endCxn id="154" idx="3"/>
          </p:cNvCxnSpPr>
          <p:nvPr/>
        </p:nvCxnSpPr>
        <p:spPr>
          <a:xfrm>
            <a:off x="2017825" y="2979475"/>
            <a:ext cx="46167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Biases</a:t>
            </a:r>
            <a:endParaRPr/>
          </a:p>
        </p:txBody>
      </p:sp>
      <p:sp>
        <p:nvSpPr>
          <p:cNvPr id="161" name="Google Shape;161;p27"/>
          <p:cNvSpPr txBox="1">
            <a:spLocks noGrp="1"/>
          </p:cNvSpPr>
          <p:nvPr>
            <p:ph type="body" idx="1"/>
          </p:nvPr>
        </p:nvSpPr>
        <p:spPr>
          <a:xfrm>
            <a:off x="238350" y="9392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Dataset of 15436 comments  (Borkan et al., 2019) </a:t>
            </a:r>
            <a:endParaRPr sz="1800">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Used log-odds ratio metric for all unigrams and bigrams                   (statistically significant &gt; 1.96)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Measures how over-represented unigrams and bigrams are in the comments with disability mentions</a:t>
            </a:r>
            <a:endParaRPr>
              <a:solidFill>
                <a:schemeClr val="dk1"/>
              </a:solidFill>
            </a:endParaRPr>
          </a:p>
          <a:p>
            <a:pPr marL="457200" lvl="0" indent="0" algn="l" rtl="0">
              <a:spcBef>
                <a:spcPts val="1200"/>
              </a:spcBef>
              <a:spcAft>
                <a:spcPts val="1200"/>
              </a:spcAft>
              <a:buNone/>
            </a:pPr>
            <a:endParaRPr>
              <a:solidFill>
                <a:schemeClr val="dk1"/>
              </a:solidFill>
            </a:endParaRPr>
          </a:p>
        </p:txBody>
      </p:sp>
      <p:pic>
        <p:nvPicPr>
          <p:cNvPr id="162" name="Google Shape;162;p27" descr="A screenshot for a table with the header condition, score, treatment, score, infra, score, linguistic, score, social, score.&#10;First row is mentally ill, 23.1, help, 9.7, hospital, 6.3, people, 9.0, homeless, 12.2.&#10;Second row is mental illness, 22.1, treatment, 9.6, services, 5.3, person, 7.5, guns, 8.4.&#10;Third row is mental health, 21.8, care, 7.6, facility, 5.1, or, 7.1, gun, 7.9.&#10;The fourth row is mental, 18.7, medication, 6.2, hospitals, 4.1, a, 6.2, drugs, 6.2.&#10;The fifth row is issues, 11.3, diagnosis, 4.7, professionals, 4.0, with, 6.1, homelessness, 5.5.&#10;"/>
          <p:cNvPicPr preferRelativeResize="0"/>
          <p:nvPr/>
        </p:nvPicPr>
        <p:blipFill rotWithShape="1">
          <a:blip r:embed="rId3">
            <a:alphaModFix/>
          </a:blip>
          <a:srcRect t="3597" b="5790"/>
          <a:stretch/>
        </p:blipFill>
        <p:spPr>
          <a:xfrm>
            <a:off x="0" y="2910475"/>
            <a:ext cx="9143999" cy="2358475"/>
          </a:xfrm>
          <a:prstGeom prst="rect">
            <a:avLst/>
          </a:prstGeom>
          <a:noFill/>
          <a:ln>
            <a:noFill/>
          </a:ln>
        </p:spPr>
      </p:pic>
      <p:sp>
        <p:nvSpPr>
          <p:cNvPr id="163" name="Google Shape;163;p27"/>
          <p:cNvSpPr/>
          <p:nvPr/>
        </p:nvSpPr>
        <p:spPr>
          <a:xfrm>
            <a:off x="2017825" y="1129075"/>
            <a:ext cx="4616700" cy="3700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27"/>
          <p:cNvCxnSpPr>
            <a:stCxn id="163" idx="0"/>
            <a:endCxn id="163" idx="2"/>
          </p:cNvCxnSpPr>
          <p:nvPr/>
        </p:nvCxnSpPr>
        <p:spPr>
          <a:xfrm>
            <a:off x="4326175" y="1129075"/>
            <a:ext cx="0" cy="3700800"/>
          </a:xfrm>
          <a:prstGeom prst="straightConnector1">
            <a:avLst/>
          </a:prstGeom>
          <a:noFill/>
          <a:ln w="28575" cap="flat" cmpd="sng">
            <a:solidFill>
              <a:schemeClr val="lt1"/>
            </a:solidFill>
            <a:prstDash val="solid"/>
            <a:round/>
            <a:headEnd type="none" w="med" len="med"/>
            <a:tailEnd type="none" w="med" len="med"/>
          </a:ln>
        </p:spPr>
      </p:cxnSp>
      <p:cxnSp>
        <p:nvCxnSpPr>
          <p:cNvPr id="165" name="Google Shape;165;p27"/>
          <p:cNvCxnSpPr>
            <a:stCxn id="163" idx="1"/>
            <a:endCxn id="163" idx="3"/>
          </p:cNvCxnSpPr>
          <p:nvPr/>
        </p:nvCxnSpPr>
        <p:spPr>
          <a:xfrm>
            <a:off x="2017825" y="2979475"/>
            <a:ext cx="4616700" cy="0"/>
          </a:xfrm>
          <a:prstGeom prst="straightConnector1">
            <a:avLst/>
          </a:prstGeom>
          <a:noFill/>
          <a:ln w="38100" cap="flat" cmpd="sng">
            <a:solidFill>
              <a:schemeClr val="lt1"/>
            </a:solidFill>
            <a:prstDash val="solid"/>
            <a:round/>
            <a:headEnd type="none" w="med" len="med"/>
            <a:tailEnd type="none" w="med" len="med"/>
          </a:ln>
        </p:spPr>
      </p:cxnSp>
      <p:sp>
        <p:nvSpPr>
          <p:cNvPr id="166" name="Google Shape;166;p27"/>
          <p:cNvSpPr txBox="1"/>
          <p:nvPr/>
        </p:nvSpPr>
        <p:spPr>
          <a:xfrm>
            <a:off x="2371050" y="1229425"/>
            <a:ext cx="1605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rPr>
              <a:t>Contain mention of disability</a:t>
            </a:r>
            <a:endParaRPr sz="1800">
              <a:solidFill>
                <a:schemeClr val="lt1"/>
              </a:solidFill>
            </a:endParaRPr>
          </a:p>
          <a:p>
            <a:pPr marL="0" lvl="0" indent="0" algn="ctr" rtl="0">
              <a:spcBef>
                <a:spcPts val="0"/>
              </a:spcBef>
              <a:spcAft>
                <a:spcPts val="0"/>
              </a:spcAft>
              <a:buNone/>
            </a:pPr>
            <a:endParaRPr sz="1800">
              <a:solidFill>
                <a:schemeClr val="lt1"/>
              </a:solidFill>
            </a:endParaRPr>
          </a:p>
          <a:p>
            <a:pPr marL="0" lvl="0" indent="0" algn="ctr" rtl="0">
              <a:spcBef>
                <a:spcPts val="0"/>
              </a:spcBef>
              <a:spcAft>
                <a:spcPts val="0"/>
              </a:spcAft>
              <a:buNone/>
            </a:pPr>
            <a:r>
              <a:rPr lang="en" sz="1800">
                <a:solidFill>
                  <a:schemeClr val="lt1"/>
                </a:solidFill>
              </a:rPr>
              <a:t>Labeled toxic</a:t>
            </a:r>
            <a:endParaRPr sz="1800">
              <a:solidFill>
                <a:schemeClr val="lt1"/>
              </a:solidFill>
            </a:endParaRPr>
          </a:p>
          <a:p>
            <a:pPr marL="0" lvl="0" indent="0" algn="l" rtl="0">
              <a:spcBef>
                <a:spcPts val="0"/>
              </a:spcBef>
              <a:spcAft>
                <a:spcPts val="0"/>
              </a:spcAft>
              <a:buNone/>
            </a:pPr>
            <a:endParaRPr sz="1800">
              <a:solidFill>
                <a:schemeClr val="lt1"/>
              </a:solidFill>
            </a:endParaRPr>
          </a:p>
        </p:txBody>
      </p:sp>
      <p:sp>
        <p:nvSpPr>
          <p:cNvPr id="167" name="Google Shape;167;p27"/>
          <p:cNvSpPr txBox="1"/>
          <p:nvPr/>
        </p:nvSpPr>
        <p:spPr>
          <a:xfrm>
            <a:off x="4675400" y="1229425"/>
            <a:ext cx="1605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rPr>
              <a:t>Don’t contain mention of disability</a:t>
            </a:r>
            <a:endParaRPr sz="1800">
              <a:solidFill>
                <a:schemeClr val="lt1"/>
              </a:solidFill>
            </a:endParaRPr>
          </a:p>
          <a:p>
            <a:pPr marL="0" lvl="0" indent="0" algn="ctr" rtl="0">
              <a:spcBef>
                <a:spcPts val="0"/>
              </a:spcBef>
              <a:spcAft>
                <a:spcPts val="0"/>
              </a:spcAft>
              <a:buNone/>
            </a:pPr>
            <a:endParaRPr sz="1800">
              <a:solidFill>
                <a:schemeClr val="lt1"/>
              </a:solidFill>
            </a:endParaRPr>
          </a:p>
          <a:p>
            <a:pPr marL="0" lvl="0" indent="0" algn="ctr" rtl="0">
              <a:spcBef>
                <a:spcPts val="0"/>
              </a:spcBef>
              <a:spcAft>
                <a:spcPts val="0"/>
              </a:spcAft>
              <a:buNone/>
            </a:pPr>
            <a:r>
              <a:rPr lang="en" sz="1800">
                <a:solidFill>
                  <a:schemeClr val="lt1"/>
                </a:solidFill>
              </a:rPr>
              <a:t>Labeled toxic</a:t>
            </a:r>
            <a:endParaRPr sz="1800">
              <a:solidFill>
                <a:schemeClr val="lt1"/>
              </a:solidFill>
            </a:endParaRPr>
          </a:p>
          <a:p>
            <a:pPr marL="0" lvl="0" indent="0" algn="l" rtl="0">
              <a:spcBef>
                <a:spcPts val="0"/>
              </a:spcBef>
              <a:spcAft>
                <a:spcPts val="0"/>
              </a:spcAft>
              <a:buNone/>
            </a:pPr>
            <a:endParaRPr sz="1800">
              <a:solidFill>
                <a:schemeClr val="lt1"/>
              </a:solidFill>
            </a:endParaRPr>
          </a:p>
        </p:txBody>
      </p:sp>
      <p:sp>
        <p:nvSpPr>
          <p:cNvPr id="168" name="Google Shape;168;p27"/>
          <p:cNvSpPr txBox="1"/>
          <p:nvPr/>
        </p:nvSpPr>
        <p:spPr>
          <a:xfrm>
            <a:off x="2371050" y="3076525"/>
            <a:ext cx="1605900" cy="212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lt1"/>
                </a:solidFill>
              </a:rPr>
              <a:t>Contain mention of disability</a:t>
            </a:r>
            <a:endParaRPr sz="1800" dirty="0">
              <a:solidFill>
                <a:schemeClr val="lt1"/>
              </a:solidFill>
            </a:endParaRPr>
          </a:p>
          <a:p>
            <a:pPr marL="0" lvl="0" indent="0" algn="ctr" rtl="0">
              <a:spcBef>
                <a:spcPts val="0"/>
              </a:spcBef>
              <a:spcAft>
                <a:spcPts val="0"/>
              </a:spcAft>
              <a:buNone/>
            </a:pPr>
            <a:endParaRPr sz="1800" dirty="0">
              <a:solidFill>
                <a:schemeClr val="lt1"/>
              </a:solidFill>
            </a:endParaRPr>
          </a:p>
          <a:p>
            <a:pPr marL="0" lvl="0" indent="0" algn="ctr" rtl="0">
              <a:spcBef>
                <a:spcPts val="0"/>
              </a:spcBef>
              <a:spcAft>
                <a:spcPts val="0"/>
              </a:spcAft>
              <a:buNone/>
            </a:pPr>
            <a:r>
              <a:rPr lang="en" sz="1800" dirty="0">
                <a:solidFill>
                  <a:schemeClr val="lt1"/>
                </a:solidFill>
              </a:rPr>
              <a:t>Labeled non-toxic</a:t>
            </a:r>
            <a:endParaRPr sz="1800" dirty="0">
              <a:solidFill>
                <a:schemeClr val="lt1"/>
              </a:solidFill>
            </a:endParaRPr>
          </a:p>
          <a:p>
            <a:pPr marL="0" lvl="0" indent="0" algn="l" rtl="0">
              <a:spcBef>
                <a:spcPts val="0"/>
              </a:spcBef>
              <a:spcAft>
                <a:spcPts val="0"/>
              </a:spcAft>
              <a:buNone/>
            </a:pPr>
            <a:endParaRPr sz="1800" dirty="0">
              <a:solidFill>
                <a:schemeClr val="lt1"/>
              </a:solidFill>
            </a:endParaRPr>
          </a:p>
        </p:txBody>
      </p:sp>
      <p:sp>
        <p:nvSpPr>
          <p:cNvPr id="169" name="Google Shape;169;p27"/>
          <p:cNvSpPr txBox="1"/>
          <p:nvPr/>
        </p:nvSpPr>
        <p:spPr>
          <a:xfrm>
            <a:off x="4775775" y="3076525"/>
            <a:ext cx="1605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rPr>
              <a:t>Don’t contain mention of disability</a:t>
            </a:r>
            <a:endParaRPr sz="1800">
              <a:solidFill>
                <a:schemeClr val="lt1"/>
              </a:solidFill>
            </a:endParaRPr>
          </a:p>
          <a:p>
            <a:pPr marL="0" lvl="0" indent="0" algn="ctr" rtl="0">
              <a:spcBef>
                <a:spcPts val="0"/>
              </a:spcBef>
              <a:spcAft>
                <a:spcPts val="0"/>
              </a:spcAft>
              <a:buNone/>
            </a:pPr>
            <a:endParaRPr sz="1800">
              <a:solidFill>
                <a:schemeClr val="lt1"/>
              </a:solidFill>
            </a:endParaRPr>
          </a:p>
          <a:p>
            <a:pPr marL="0" lvl="0" indent="0" algn="ctr" rtl="0">
              <a:spcBef>
                <a:spcPts val="0"/>
              </a:spcBef>
              <a:spcAft>
                <a:spcPts val="0"/>
              </a:spcAft>
              <a:buNone/>
            </a:pPr>
            <a:r>
              <a:rPr lang="en" sz="1800">
                <a:solidFill>
                  <a:schemeClr val="lt1"/>
                </a:solidFill>
              </a:rPr>
              <a:t>Labeled toxic</a:t>
            </a:r>
            <a:endParaRPr sz="1800">
              <a:solidFill>
                <a:schemeClr val="lt1"/>
              </a:solidFill>
            </a:endParaRPr>
          </a:p>
          <a:p>
            <a:pPr marL="0" lvl="0" indent="0" algn="l" rtl="0">
              <a:spcBef>
                <a:spcPts val="0"/>
              </a:spcBef>
              <a:spcAft>
                <a:spcPts val="0"/>
              </a:spcAft>
              <a:buNone/>
            </a:pPr>
            <a:endParaRPr sz="18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par>
                                <p:cTn id="8" presetID="10" presetClass="entr" presetSubtype="0" fill="hold" nodeType="withEffect">
                                  <p:stCondLst>
                                    <p:cond delay="0"/>
                                  </p:stCondLst>
                                  <p:childTnLst>
                                    <p:set>
                                      <p:cBhvr>
                                        <p:cTn id="9" dur="1" fill="hold">
                                          <p:stCondLst>
                                            <p:cond delay="0"/>
                                          </p:stCondLst>
                                        </p:cTn>
                                        <p:tgtEl>
                                          <p:spTgt spid="168"/>
                                        </p:tgtEl>
                                        <p:attrNameLst>
                                          <p:attrName>style.visibility</p:attrName>
                                        </p:attrNameLst>
                                      </p:cBhvr>
                                      <p:to>
                                        <p:strVal val="visible"/>
                                      </p:to>
                                    </p:set>
                                    <p:animEffect transition="in" filter="fade">
                                      <p:cBhvr>
                                        <p:cTn id="10" dur="1000"/>
                                        <p:tgtEl>
                                          <p:spTgt spid="168"/>
                                        </p:tgtEl>
                                      </p:cBhvr>
                                    </p:animEffect>
                                  </p:childTnLst>
                                </p:cTn>
                              </p:par>
                              <p:par>
                                <p:cTn id="11" presetID="10" presetClass="entr" presetSubtype="0" fill="hold" nodeType="withEffect">
                                  <p:stCondLst>
                                    <p:cond delay="0"/>
                                  </p:stCondLst>
                                  <p:childTnLst>
                                    <p:set>
                                      <p:cBhvr>
                                        <p:cTn id="12" dur="1" fill="hold">
                                          <p:stCondLst>
                                            <p:cond delay="0"/>
                                          </p:stCondLst>
                                        </p:cTn>
                                        <p:tgtEl>
                                          <p:spTgt spid="166"/>
                                        </p:tgtEl>
                                        <p:attrNameLst>
                                          <p:attrName>style.visibility</p:attrName>
                                        </p:attrNameLst>
                                      </p:cBhvr>
                                      <p:to>
                                        <p:strVal val="visible"/>
                                      </p:to>
                                    </p:set>
                                    <p:animEffect transition="in" filter="fade">
                                      <p:cBhvr>
                                        <p:cTn id="13" dur="1000"/>
                                        <p:tgtEl>
                                          <p:spTgt spid="166"/>
                                        </p:tgtEl>
                                      </p:cBhvr>
                                    </p:animEffect>
                                  </p:childTnLst>
                                </p:cTn>
                              </p:par>
                              <p:par>
                                <p:cTn id="14" presetID="10" presetClass="entr" presetSubtype="0" fill="hold" nodeType="withEffect">
                                  <p:stCondLst>
                                    <p:cond delay="0"/>
                                  </p:stCondLst>
                                  <p:childTnLst>
                                    <p:set>
                                      <p:cBhvr>
                                        <p:cTn id="15" dur="1" fill="hold">
                                          <p:stCondLst>
                                            <p:cond delay="0"/>
                                          </p:stCondLst>
                                        </p:cTn>
                                        <p:tgtEl>
                                          <p:spTgt spid="167"/>
                                        </p:tgtEl>
                                        <p:attrNameLst>
                                          <p:attrName>style.visibility</p:attrName>
                                        </p:attrNameLst>
                                      </p:cBhvr>
                                      <p:to>
                                        <p:strVal val="visible"/>
                                      </p:to>
                                    </p:set>
                                    <p:animEffect transition="in" filter="fade">
                                      <p:cBhvr>
                                        <p:cTn id="16" dur="1000"/>
                                        <p:tgtEl>
                                          <p:spTgt spid="167"/>
                                        </p:tgtEl>
                                      </p:cBhvr>
                                    </p:animEffect>
                                  </p:childTnLst>
                                </p:cTn>
                              </p:par>
                              <p:par>
                                <p:cTn id="17" presetID="10"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animEffect transition="in" filter="fade">
                                      <p:cBhvr>
                                        <p:cTn id="19" dur="1000"/>
                                        <p:tgtEl>
                                          <p:spTgt spid="16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000"/>
                                        <p:tgtEl>
                                          <p:spTgt spid="163"/>
                                        </p:tgtEl>
                                      </p:cBhvr>
                                    </p:animEffect>
                                    <p:set>
                                      <p:cBhvr>
                                        <p:cTn id="24" dur="1" fill="hold">
                                          <p:stCondLst>
                                            <p:cond delay="1000"/>
                                          </p:stCondLst>
                                        </p:cTn>
                                        <p:tgtEl>
                                          <p:spTgt spid="16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900"/>
                                        <p:tgtEl>
                                          <p:spTgt spid="167"/>
                                        </p:tgtEl>
                                      </p:cBhvr>
                                    </p:animEffect>
                                    <p:set>
                                      <p:cBhvr>
                                        <p:cTn id="27" dur="1" fill="hold">
                                          <p:stCondLst>
                                            <p:cond delay="900"/>
                                          </p:stCondLst>
                                        </p:cTn>
                                        <p:tgtEl>
                                          <p:spTgt spid="16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1000"/>
                                        <p:tgtEl>
                                          <p:spTgt spid="166"/>
                                        </p:tgtEl>
                                      </p:cBhvr>
                                    </p:animEffect>
                                    <p:set>
                                      <p:cBhvr>
                                        <p:cTn id="30" dur="1" fill="hold">
                                          <p:stCondLst>
                                            <p:cond delay="1000"/>
                                          </p:stCondLst>
                                        </p:cTn>
                                        <p:tgtEl>
                                          <p:spTgt spid="16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100"/>
                                        <p:tgtEl>
                                          <p:spTgt spid="168"/>
                                        </p:tgtEl>
                                      </p:cBhvr>
                                    </p:animEffect>
                                    <p:set>
                                      <p:cBhvr>
                                        <p:cTn id="33" dur="1" fill="hold">
                                          <p:stCondLst>
                                            <p:cond delay="2100"/>
                                          </p:stCondLst>
                                        </p:cTn>
                                        <p:tgtEl>
                                          <p:spTgt spid="16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169"/>
                                        </p:tgtEl>
                                      </p:cBhvr>
                                    </p:animEffect>
                                    <p:set>
                                      <p:cBhvr>
                                        <p:cTn id="36" dur="1" fill="hold">
                                          <p:stCondLst>
                                            <p:cond delay="1000"/>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Removing Bias from Word Embeddings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Levels of Bias</a:t>
            </a:r>
            <a:endParaRPr/>
          </a:p>
        </p:txBody>
      </p:sp>
      <p:sp>
        <p:nvSpPr>
          <p:cNvPr id="180" name="Google Shape;18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Direct</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Directly correlate with gendered terms</a:t>
            </a:r>
            <a:endParaRPr sz="1600">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i="1">
                <a:solidFill>
                  <a:schemeClr val="dk1"/>
                </a:solidFill>
              </a:rPr>
              <a:t>Nurse</a:t>
            </a:r>
            <a:r>
              <a:rPr lang="en" sz="1600">
                <a:solidFill>
                  <a:schemeClr val="dk1"/>
                </a:solidFill>
              </a:rPr>
              <a:t> is closer to </a:t>
            </a:r>
            <a:r>
              <a:rPr lang="en" sz="1600" i="1">
                <a:solidFill>
                  <a:schemeClr val="dk1"/>
                </a:solidFill>
              </a:rPr>
              <a:t>woman</a:t>
            </a:r>
            <a:r>
              <a:rPr lang="en" sz="1600">
                <a:solidFill>
                  <a:schemeClr val="dk1"/>
                </a:solidFill>
              </a:rPr>
              <a:t> than </a:t>
            </a:r>
            <a:r>
              <a:rPr lang="en" sz="1600" i="1">
                <a:solidFill>
                  <a:schemeClr val="dk1"/>
                </a:solidFill>
              </a:rPr>
              <a:t>man</a:t>
            </a:r>
            <a:endParaRPr sz="1600" i="1">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Indirect</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One step out</a:t>
            </a:r>
            <a:endParaRPr sz="1600">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i="1">
                <a:solidFill>
                  <a:schemeClr val="dk1"/>
                </a:solidFill>
              </a:rPr>
              <a:t>Receptionist</a:t>
            </a:r>
            <a:r>
              <a:rPr lang="en" sz="1600">
                <a:solidFill>
                  <a:schemeClr val="dk1"/>
                </a:solidFill>
              </a:rPr>
              <a:t> is closer to </a:t>
            </a:r>
            <a:r>
              <a:rPr lang="en" sz="1600" i="1">
                <a:solidFill>
                  <a:schemeClr val="dk1"/>
                </a:solidFill>
              </a:rPr>
              <a:t>softball</a:t>
            </a:r>
            <a:r>
              <a:rPr lang="en" sz="1600">
                <a:solidFill>
                  <a:schemeClr val="dk1"/>
                </a:solidFill>
              </a:rPr>
              <a:t> than to </a:t>
            </a:r>
            <a:r>
              <a:rPr lang="en" sz="1600" i="1">
                <a:solidFill>
                  <a:schemeClr val="dk1"/>
                </a:solidFill>
              </a:rPr>
              <a:t>football</a:t>
            </a:r>
            <a:endParaRPr sz="1600" i="1">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Might arise from the female associations of both </a:t>
            </a:r>
            <a:r>
              <a:rPr lang="en" sz="1600" i="1">
                <a:solidFill>
                  <a:schemeClr val="dk1"/>
                </a:solidFill>
              </a:rPr>
              <a:t>receptionist</a:t>
            </a:r>
            <a:r>
              <a:rPr lang="en" sz="1600">
                <a:solidFill>
                  <a:schemeClr val="dk1"/>
                </a:solidFill>
              </a:rPr>
              <a:t> and </a:t>
            </a:r>
            <a:r>
              <a:rPr lang="en" sz="1600" i="1">
                <a:solidFill>
                  <a:schemeClr val="dk1"/>
                </a:solidFill>
              </a:rPr>
              <a:t>softball</a:t>
            </a:r>
            <a:endParaRPr sz="1600" i="1">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Analogies</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Analogies can be used to see bias implicit within the text.</a:t>
            </a:r>
            <a:endParaRPr sz="1600">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i="1">
                <a:solidFill>
                  <a:schemeClr val="dk1"/>
                </a:solidFill>
              </a:rPr>
              <a:t>Man</a:t>
            </a:r>
            <a:r>
              <a:rPr lang="en" sz="1600">
                <a:solidFill>
                  <a:schemeClr val="dk1"/>
                </a:solidFill>
              </a:rPr>
              <a:t> is to </a:t>
            </a:r>
            <a:r>
              <a:rPr lang="en" sz="1600" i="1">
                <a:solidFill>
                  <a:schemeClr val="dk1"/>
                </a:solidFill>
              </a:rPr>
              <a:t>computer programmer</a:t>
            </a:r>
            <a:r>
              <a:rPr lang="en" sz="1600">
                <a:solidFill>
                  <a:schemeClr val="dk1"/>
                </a:solidFill>
              </a:rPr>
              <a:t> as </a:t>
            </a:r>
            <a:r>
              <a:rPr lang="en" sz="1600" i="1">
                <a:solidFill>
                  <a:schemeClr val="dk1"/>
                </a:solidFill>
              </a:rPr>
              <a:t>woman</a:t>
            </a:r>
            <a:r>
              <a:rPr lang="en" sz="1600">
                <a:solidFill>
                  <a:schemeClr val="dk1"/>
                </a:solidFill>
              </a:rPr>
              <a:t> is to </a:t>
            </a:r>
            <a:r>
              <a:rPr lang="en" sz="1600" i="1">
                <a:solidFill>
                  <a:schemeClr val="dk1"/>
                </a:solidFill>
              </a:rPr>
              <a:t>homemaker</a:t>
            </a:r>
            <a:endParaRPr sz="1600" i="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the problem</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Reduce Bias</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Ensure gender neutral words (nurse) are equidistant between gender pairs (he, she)</a:t>
            </a:r>
            <a:endParaRPr sz="1600">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Maintain embedding usefulness</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Make sure non-gender-related associations between gender neutral words are maintained.</a:t>
            </a:r>
            <a:endParaRPr sz="1600">
              <a:solidFill>
                <a:schemeClr val="dk1"/>
              </a:solidFill>
            </a:endParaRPr>
          </a:p>
          <a:p>
            <a:pPr marL="914400" lvl="1" indent="-330200" algn="l" rtl="0">
              <a:lnSpc>
                <a:spcPct val="150000"/>
              </a:lnSpc>
              <a:spcBef>
                <a:spcPts val="0"/>
              </a:spcBef>
              <a:spcAft>
                <a:spcPts val="0"/>
              </a:spcAft>
              <a:buClr>
                <a:schemeClr val="dk1"/>
              </a:buClr>
              <a:buSzPts val="1600"/>
              <a:buChar char="○"/>
            </a:pPr>
            <a:r>
              <a:rPr lang="en" sz="1600">
                <a:solidFill>
                  <a:schemeClr val="dk1"/>
                </a:solidFill>
              </a:rPr>
              <a:t>Preserve definitional gender associations (such as between </a:t>
            </a:r>
            <a:r>
              <a:rPr lang="en" sz="1600" i="1">
                <a:solidFill>
                  <a:schemeClr val="dk1"/>
                </a:solidFill>
              </a:rPr>
              <a:t>man</a:t>
            </a:r>
            <a:r>
              <a:rPr lang="en" sz="1600">
                <a:solidFill>
                  <a:schemeClr val="dk1"/>
                </a:solidFill>
              </a:rPr>
              <a:t> and </a:t>
            </a:r>
            <a:r>
              <a:rPr lang="en" sz="1600" i="1">
                <a:solidFill>
                  <a:schemeClr val="dk1"/>
                </a:solidFill>
              </a:rPr>
              <a:t>father</a:t>
            </a:r>
            <a:r>
              <a:rPr lang="en" sz="1600">
                <a:solidFill>
                  <a:schemeClr val="dk1"/>
                </a:solidFill>
              </a:rPr>
              <a:t>)</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Removing Bias</a:t>
            </a:r>
            <a:endParaRPr/>
          </a:p>
        </p:txBody>
      </p:sp>
      <p:sp>
        <p:nvSpPr>
          <p:cNvPr id="192" name="Google Shape;19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Three main stages in word embedding process.</a:t>
            </a:r>
            <a:endParaRPr/>
          </a:p>
        </p:txBody>
      </p:sp>
      <p:grpSp>
        <p:nvGrpSpPr>
          <p:cNvPr id="193" name="Google Shape;193;p31"/>
          <p:cNvGrpSpPr/>
          <p:nvPr/>
        </p:nvGrpSpPr>
        <p:grpSpPr>
          <a:xfrm>
            <a:off x="3318482" y="2256385"/>
            <a:ext cx="1451702" cy="972367"/>
            <a:chOff x="3316100" y="2256385"/>
            <a:chExt cx="1451702" cy="972367"/>
          </a:xfrm>
        </p:grpSpPr>
        <p:sp>
          <p:nvSpPr>
            <p:cNvPr id="194" name="Google Shape;194;p31"/>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Roboto"/>
                  <a:ea typeface="Roboto"/>
                  <a:cs typeface="Roboto"/>
                  <a:sym typeface="Roboto"/>
                </a:rPr>
                <a:t>Vestibulum coe tempus</a:t>
              </a:r>
              <a:endParaRPr sz="1100">
                <a:solidFill>
                  <a:srgbClr val="FFFFFF"/>
                </a:solidFill>
                <a:latin typeface="Roboto"/>
                <a:ea typeface="Roboto"/>
                <a:cs typeface="Roboto"/>
                <a:sym typeface="Roboto"/>
              </a:endParaRPr>
            </a:p>
          </p:txBody>
        </p:sp>
        <p:sp>
          <p:nvSpPr>
            <p:cNvPr id="195" name="Google Shape;195;p31"/>
            <p:cNvSpPr txBox="1"/>
            <p:nvPr/>
          </p:nvSpPr>
          <p:spPr>
            <a:xfrm>
              <a:off x="3316100" y="2716352"/>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consectetur adipiscing elit, sed do eiusmod tempor.</a:t>
              </a:r>
              <a:endParaRPr sz="1100">
                <a:solidFill>
                  <a:srgbClr val="FFFFFF"/>
                </a:solidFill>
                <a:latin typeface="Roboto"/>
                <a:ea typeface="Roboto"/>
                <a:cs typeface="Roboto"/>
                <a:sym typeface="Roboto"/>
              </a:endParaRPr>
            </a:p>
          </p:txBody>
        </p:sp>
      </p:grpSp>
      <p:pic>
        <p:nvPicPr>
          <p:cNvPr id="196" name="Google Shape;196;p31" descr="A flow chart with three steps. 1- Input Corpus. 2- Training Model. 3- Word Embeddings."/>
          <p:cNvPicPr preferRelativeResize="0"/>
          <p:nvPr/>
        </p:nvPicPr>
        <p:blipFill>
          <a:blip r:embed="rId3">
            <a:alphaModFix/>
          </a:blip>
          <a:stretch>
            <a:fillRect/>
          </a:stretch>
        </p:blipFill>
        <p:spPr>
          <a:xfrm>
            <a:off x="0" y="2359411"/>
            <a:ext cx="9144000" cy="23053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AutoNum type="arabicParenR"/>
            </a:pPr>
            <a:r>
              <a:rPr lang="en">
                <a:solidFill>
                  <a:schemeClr val="dk1"/>
                </a:solidFill>
              </a:rPr>
              <a:t>Introduction to Bias:</a:t>
            </a:r>
            <a:endParaRPr>
              <a:solidFill>
                <a:schemeClr val="dk1"/>
              </a:solidFill>
            </a:endParaRPr>
          </a:p>
          <a:p>
            <a:pPr marL="914400" lvl="1" indent="-342900" algn="l" rtl="0">
              <a:lnSpc>
                <a:spcPct val="150000"/>
              </a:lnSpc>
              <a:spcBef>
                <a:spcPts val="0"/>
              </a:spcBef>
              <a:spcAft>
                <a:spcPts val="0"/>
              </a:spcAft>
              <a:buClr>
                <a:schemeClr val="dk1"/>
              </a:buClr>
              <a:buSzPts val="1800"/>
              <a:buAutoNum type="alphaLcParenR"/>
            </a:pPr>
            <a:r>
              <a:rPr lang="en" sz="1800">
                <a:solidFill>
                  <a:schemeClr val="dk1"/>
                </a:solidFill>
              </a:rPr>
              <a:t>What is Bias? </a:t>
            </a:r>
            <a:endParaRPr sz="1800">
              <a:solidFill>
                <a:schemeClr val="dk1"/>
              </a:solidFill>
            </a:endParaRPr>
          </a:p>
          <a:p>
            <a:pPr marL="914400" lvl="1" indent="-342900" algn="l" rtl="0">
              <a:lnSpc>
                <a:spcPct val="150000"/>
              </a:lnSpc>
              <a:spcBef>
                <a:spcPts val="0"/>
              </a:spcBef>
              <a:spcAft>
                <a:spcPts val="0"/>
              </a:spcAft>
              <a:buClr>
                <a:schemeClr val="dk1"/>
              </a:buClr>
              <a:buSzPts val="1800"/>
              <a:buAutoNum type="alphaLcParenR"/>
            </a:pPr>
            <a:r>
              <a:rPr lang="en" sz="1800">
                <a:solidFill>
                  <a:schemeClr val="dk1"/>
                </a:solidFill>
              </a:rPr>
              <a:t>Where does it originate?</a:t>
            </a:r>
            <a:endParaRPr sz="1800">
              <a:solidFill>
                <a:schemeClr val="dk1"/>
              </a:solidFill>
            </a:endParaRPr>
          </a:p>
          <a:p>
            <a:pPr marL="914400" lvl="1" indent="-342900" algn="l" rtl="0">
              <a:lnSpc>
                <a:spcPct val="200000"/>
              </a:lnSpc>
              <a:spcBef>
                <a:spcPts val="0"/>
              </a:spcBef>
              <a:spcAft>
                <a:spcPts val="0"/>
              </a:spcAft>
              <a:buClr>
                <a:schemeClr val="dk1"/>
              </a:buClr>
              <a:buSzPts val="1800"/>
              <a:buAutoNum type="alphaLcParenR"/>
            </a:pPr>
            <a:r>
              <a:rPr lang="en" sz="1800">
                <a:solidFill>
                  <a:schemeClr val="dk1"/>
                </a:solidFill>
              </a:rPr>
              <a:t>Examples of Bias</a:t>
            </a:r>
            <a:endParaRPr sz="1800">
              <a:solidFill>
                <a:schemeClr val="dk1"/>
              </a:solidFill>
            </a:endParaRPr>
          </a:p>
          <a:p>
            <a:pPr marL="457200" lvl="0" indent="-342900" algn="l" rtl="0">
              <a:lnSpc>
                <a:spcPct val="200000"/>
              </a:lnSpc>
              <a:spcBef>
                <a:spcPts val="0"/>
              </a:spcBef>
              <a:spcAft>
                <a:spcPts val="0"/>
              </a:spcAft>
              <a:buClr>
                <a:schemeClr val="dk1"/>
              </a:buClr>
              <a:buSzPts val="1800"/>
              <a:buAutoNum type="arabicParenR"/>
            </a:pPr>
            <a:r>
              <a:rPr lang="en">
                <a:solidFill>
                  <a:schemeClr val="dk1"/>
                </a:solidFill>
              </a:rPr>
              <a:t>Example of How Researchers Show Evidence of Biases</a:t>
            </a:r>
            <a:endParaRPr>
              <a:solidFill>
                <a:schemeClr val="dk1"/>
              </a:solidFill>
            </a:endParaRPr>
          </a:p>
          <a:p>
            <a:pPr marL="457200" lvl="0" indent="-342900" algn="l" rtl="0">
              <a:lnSpc>
                <a:spcPct val="200000"/>
              </a:lnSpc>
              <a:spcBef>
                <a:spcPts val="0"/>
              </a:spcBef>
              <a:spcAft>
                <a:spcPts val="0"/>
              </a:spcAft>
              <a:buClr>
                <a:schemeClr val="dk1"/>
              </a:buClr>
              <a:buSzPts val="1800"/>
              <a:buAutoNum type="arabicParenR"/>
            </a:pPr>
            <a:r>
              <a:rPr lang="en">
                <a:solidFill>
                  <a:schemeClr val="dk1"/>
                </a:solidFill>
              </a:rPr>
              <a:t>Removing Bias from Word Embeddings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Debiasing: Resample</a:t>
            </a:r>
            <a:endParaRPr/>
          </a:p>
        </p:txBody>
      </p:sp>
      <p:sp>
        <p:nvSpPr>
          <p:cNvPr id="202" name="Google Shape;20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Obtain word embeddings from curated sample text</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Very difficult task.</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Would have to be repeated for every corpus.</a:t>
            </a:r>
            <a:endParaRPr>
              <a:solidFill>
                <a:schemeClr val="dk1"/>
              </a:solidFill>
            </a:endParaRPr>
          </a:p>
        </p:txBody>
      </p:sp>
      <p:pic>
        <p:nvPicPr>
          <p:cNvPr id="203" name="Google Shape;203;p32" descr="A flow chart with three steps. 1- Input Corpus (highlighted in a different color). 2- Training Model. 3- Word Embeddings."/>
          <p:cNvPicPr preferRelativeResize="0"/>
          <p:nvPr/>
        </p:nvPicPr>
        <p:blipFill>
          <a:blip r:embed="rId3">
            <a:alphaModFix/>
          </a:blip>
          <a:stretch>
            <a:fillRect/>
          </a:stretch>
        </p:blipFill>
        <p:spPr>
          <a:xfrm>
            <a:off x="0" y="2470790"/>
            <a:ext cx="9143999" cy="19446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Debiasing: Adapt Model</a:t>
            </a:r>
            <a:endParaRPr/>
          </a:p>
        </p:txBody>
      </p:sp>
      <p:sp>
        <p:nvSpPr>
          <p:cNvPr id="209" name="Google Shape;20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Would require adding in special conditions for sets of words.</a:t>
            </a:r>
            <a:endParaRPr/>
          </a:p>
          <a:p>
            <a:pPr marL="0" lvl="0" indent="0" algn="l" rtl="0">
              <a:spcBef>
                <a:spcPts val="1200"/>
              </a:spcBef>
              <a:spcAft>
                <a:spcPts val="1200"/>
              </a:spcAft>
              <a:buNone/>
            </a:pPr>
            <a:endParaRPr/>
          </a:p>
        </p:txBody>
      </p:sp>
      <p:pic>
        <p:nvPicPr>
          <p:cNvPr id="210" name="Google Shape;210;p33" descr="A flow chart with three steps. 1- Input Corpus. 2- Training Model (highlighted in a different color). 3- Word Embeddings."/>
          <p:cNvPicPr preferRelativeResize="0"/>
          <p:nvPr/>
        </p:nvPicPr>
        <p:blipFill>
          <a:blip r:embed="rId3">
            <a:alphaModFix/>
          </a:blip>
          <a:stretch>
            <a:fillRect/>
          </a:stretch>
        </p:blipFill>
        <p:spPr>
          <a:xfrm>
            <a:off x="0" y="2508175"/>
            <a:ext cx="9144000" cy="183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Debiasing: Modify embeddings</a:t>
            </a:r>
            <a:endParaRPr/>
          </a:p>
        </p:txBody>
      </p:sp>
      <p:sp>
        <p:nvSpPr>
          <p:cNvPr id="216" name="Google Shape;21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Instead, focus on modifying existing word embeddings.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More widely applicable. Can be applied to any model.</a:t>
            </a:r>
            <a:endParaRPr>
              <a:solidFill>
                <a:schemeClr val="dk1"/>
              </a:solidFill>
            </a:endParaRPr>
          </a:p>
        </p:txBody>
      </p:sp>
      <p:pic>
        <p:nvPicPr>
          <p:cNvPr id="217" name="Google Shape;217;p34" descr="A flow chart with three steps. 1- Input Corpus. 2- Training Model. 3- Word Embeddings (highlighted in a different color)."/>
          <p:cNvPicPr preferRelativeResize="0"/>
          <p:nvPr/>
        </p:nvPicPr>
        <p:blipFill>
          <a:blip r:embed="rId3">
            <a:alphaModFix/>
          </a:blip>
          <a:stretch>
            <a:fillRect/>
          </a:stretch>
        </p:blipFill>
        <p:spPr>
          <a:xfrm>
            <a:off x="0" y="2456128"/>
            <a:ext cx="9143999" cy="18724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words to debias?</a:t>
            </a:r>
            <a:endParaRPr/>
          </a:p>
        </p:txBody>
      </p:sp>
      <p:sp>
        <p:nvSpPr>
          <p:cNvPr id="223" name="Google Shape;22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highlight>
                  <a:schemeClr val="lt1"/>
                </a:highlight>
              </a:rPr>
              <a:t>Entire corpus is 3 million distinct words.</a:t>
            </a:r>
            <a:endParaRPr>
              <a:solidFill>
                <a:schemeClr val="dk1"/>
              </a:solidFill>
              <a:highlight>
                <a:schemeClr val="lt1"/>
              </a:highlight>
            </a:endParaRPr>
          </a:p>
          <a:p>
            <a:pPr marL="457200" lvl="0" indent="-342900" algn="l" rtl="0">
              <a:spcBef>
                <a:spcPts val="0"/>
              </a:spcBef>
              <a:spcAft>
                <a:spcPts val="0"/>
              </a:spcAft>
              <a:buClr>
                <a:schemeClr val="dk1"/>
              </a:buClr>
              <a:buSzPts val="1800"/>
              <a:buChar char="●"/>
            </a:pPr>
            <a:r>
              <a:rPr lang="en">
                <a:solidFill>
                  <a:schemeClr val="dk1"/>
                </a:solidFill>
                <a:highlight>
                  <a:schemeClr val="lt1"/>
                </a:highlight>
              </a:rPr>
              <a:t>Extract 50,000 most common words</a:t>
            </a:r>
            <a:endParaRPr>
              <a:solidFill>
                <a:schemeClr val="dk1"/>
              </a:solidFill>
              <a:highlight>
                <a:schemeClr val="lt1"/>
              </a:highlight>
            </a:endParaRPr>
          </a:p>
          <a:p>
            <a:pPr marL="457200" lvl="0" indent="-342900" algn="l" rtl="0">
              <a:spcBef>
                <a:spcPts val="0"/>
              </a:spcBef>
              <a:spcAft>
                <a:spcPts val="0"/>
              </a:spcAft>
              <a:buClr>
                <a:schemeClr val="dk1"/>
              </a:buClr>
              <a:buSzPts val="1800"/>
              <a:buChar char="●"/>
            </a:pPr>
            <a:r>
              <a:rPr lang="en">
                <a:solidFill>
                  <a:schemeClr val="dk1"/>
                </a:solidFill>
                <a:highlight>
                  <a:schemeClr val="lt1"/>
                </a:highlight>
              </a:rPr>
              <a:t>Remove words containing capitals / numbers</a:t>
            </a:r>
            <a:endParaRPr>
              <a:solidFill>
                <a:schemeClr val="dk1"/>
              </a:solidFill>
              <a:highlight>
                <a:schemeClr val="lt1"/>
              </a:highlight>
            </a:endParaRPr>
          </a:p>
          <a:p>
            <a:pPr marL="457200" lvl="0" indent="-342900" algn="l" rtl="0">
              <a:spcBef>
                <a:spcPts val="0"/>
              </a:spcBef>
              <a:spcAft>
                <a:spcPts val="0"/>
              </a:spcAft>
              <a:buClr>
                <a:schemeClr val="dk1"/>
              </a:buClr>
              <a:buSzPts val="1800"/>
              <a:buChar char="●"/>
            </a:pPr>
            <a:r>
              <a:rPr lang="en">
                <a:solidFill>
                  <a:schemeClr val="dk1"/>
                </a:solidFill>
                <a:highlight>
                  <a:schemeClr val="lt1"/>
                </a:highlight>
              </a:rPr>
              <a:t>Left with 26,000</a:t>
            </a:r>
            <a:endParaRPr>
              <a:solidFill>
                <a:schemeClr val="dk1"/>
              </a:solidFill>
              <a:highlight>
                <a:schemeClr val="lt1"/>
              </a:highlight>
            </a:endParaRPr>
          </a:p>
          <a:p>
            <a:pPr marL="0" lvl="0" indent="0" algn="l" rtl="0">
              <a:spcBef>
                <a:spcPts val="1200"/>
              </a:spcBef>
              <a:spcAft>
                <a:spcPts val="0"/>
              </a:spcAft>
              <a:buNone/>
            </a:pPr>
            <a:endParaRPr>
              <a:solidFill>
                <a:schemeClr val="dk1"/>
              </a:solidFill>
              <a:highlight>
                <a:schemeClr val="lt1"/>
              </a:highlight>
            </a:endParaRPr>
          </a:p>
          <a:p>
            <a:pPr marL="457200" lvl="0" indent="-342900" algn="l" rtl="0">
              <a:spcBef>
                <a:spcPts val="1200"/>
              </a:spcBef>
              <a:spcAft>
                <a:spcPts val="0"/>
              </a:spcAft>
              <a:buClr>
                <a:schemeClr val="dk1"/>
              </a:buClr>
              <a:buSzPts val="1800"/>
              <a:buChar char="●"/>
            </a:pPr>
            <a:r>
              <a:rPr lang="en">
                <a:solidFill>
                  <a:schemeClr val="dk1"/>
                </a:solidFill>
                <a:highlight>
                  <a:schemeClr val="lt1"/>
                </a:highlight>
              </a:rPr>
              <a:t>Using new list, extract:</a:t>
            </a:r>
            <a:endParaRPr>
              <a:solidFill>
                <a:schemeClr val="dk1"/>
              </a:solidFill>
              <a:highlight>
                <a:schemeClr val="lt1"/>
              </a:highlight>
            </a:endParaRPr>
          </a:p>
          <a:p>
            <a:pPr marL="914400" lvl="1" indent="-330200" algn="l" rtl="0">
              <a:spcBef>
                <a:spcPts val="0"/>
              </a:spcBef>
              <a:spcAft>
                <a:spcPts val="0"/>
              </a:spcAft>
              <a:buClr>
                <a:schemeClr val="dk1"/>
              </a:buClr>
              <a:buSzPts val="1600"/>
              <a:buChar char="○"/>
            </a:pPr>
            <a:r>
              <a:rPr lang="en" sz="1600">
                <a:solidFill>
                  <a:schemeClr val="dk1"/>
                </a:solidFill>
                <a:highlight>
                  <a:schemeClr val="lt1"/>
                </a:highlight>
              </a:rPr>
              <a:t>Gender equality sets {(she, he), (mother, father), (woman, man), … }</a:t>
            </a:r>
            <a:endParaRPr sz="1600">
              <a:solidFill>
                <a:schemeClr val="dk1"/>
              </a:solidFill>
              <a:highlight>
                <a:schemeClr val="lt1"/>
              </a:highlight>
            </a:endParaRPr>
          </a:p>
          <a:p>
            <a:pPr marL="914400" lvl="1" indent="-330200" algn="l" rtl="0">
              <a:spcBef>
                <a:spcPts val="0"/>
              </a:spcBef>
              <a:spcAft>
                <a:spcPts val="0"/>
              </a:spcAft>
              <a:buClr>
                <a:schemeClr val="dk1"/>
              </a:buClr>
              <a:buSzPts val="1600"/>
              <a:buChar char="○"/>
            </a:pPr>
            <a:r>
              <a:rPr lang="en" sz="1600">
                <a:solidFill>
                  <a:schemeClr val="dk1"/>
                </a:solidFill>
                <a:highlight>
                  <a:schemeClr val="lt1"/>
                </a:highlight>
              </a:rPr>
              <a:t>Gender specific words (motherhood, waitress, grandfather, …)</a:t>
            </a:r>
            <a:endParaRPr sz="1600">
              <a:solidFill>
                <a:schemeClr val="dk1"/>
              </a:solidFill>
              <a:highlight>
                <a:schemeClr val="lt1"/>
              </a:highlight>
            </a:endParaRPr>
          </a:p>
          <a:p>
            <a:pPr marL="914400" lvl="1" indent="-330200" algn="l" rtl="0">
              <a:spcBef>
                <a:spcPts val="0"/>
              </a:spcBef>
              <a:spcAft>
                <a:spcPts val="0"/>
              </a:spcAft>
              <a:buClr>
                <a:schemeClr val="dk1"/>
              </a:buClr>
              <a:buSzPts val="1600"/>
              <a:buChar char="○"/>
            </a:pPr>
            <a:r>
              <a:rPr lang="en" sz="1600">
                <a:solidFill>
                  <a:schemeClr val="dk1"/>
                </a:solidFill>
                <a:highlight>
                  <a:schemeClr val="lt1"/>
                </a:highlight>
              </a:rPr>
              <a:t>Gender neutral words</a:t>
            </a:r>
            <a:endParaRPr sz="1600">
              <a:solidFill>
                <a:schemeClr val="dk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Identify gender subspace</a:t>
            </a:r>
            <a:endParaRPr/>
          </a:p>
        </p:txBody>
      </p:sp>
      <p:sp>
        <p:nvSpPr>
          <p:cNvPr id="229" name="Google Shape;22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We can capture </a:t>
            </a:r>
            <a:r>
              <a:rPr lang="en" i="1">
                <a:solidFill>
                  <a:schemeClr val="dk1"/>
                </a:solidFill>
              </a:rPr>
              <a:t>gender direction</a:t>
            </a:r>
            <a:r>
              <a:rPr lang="en">
                <a:solidFill>
                  <a:schemeClr val="dk1"/>
                </a:solidFill>
              </a:rPr>
              <a:t> by combining multiple paired comparisons.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By treating it as an axis, we can visualize the locations of words.</a:t>
            </a:r>
            <a:endParaRPr>
              <a:solidFill>
                <a:schemeClr val="dk1"/>
              </a:solidFill>
            </a:endParaRPr>
          </a:p>
          <a:p>
            <a:pPr marL="0" lvl="0" indent="0" algn="l" rtl="0">
              <a:spcBef>
                <a:spcPts val="1200"/>
              </a:spcBef>
              <a:spcAft>
                <a:spcPts val="1200"/>
              </a:spcAft>
              <a:buNone/>
            </a:pPr>
            <a:endParaRPr/>
          </a:p>
        </p:txBody>
      </p:sp>
      <p:pic>
        <p:nvPicPr>
          <p:cNvPr id="230" name="Google Shape;230;p36" descr="A graph showing the word &quot;he&quot; on the far right and &quot;she&quot; on the far left. Words appear closer to &quot;he&quot; include: genius, builder, game, tactical. &#10;Words appear closer to &quot;she&quot; include: pageant, sewing, feminist, homemaker, trimester, dancers."/>
          <p:cNvPicPr preferRelativeResize="0"/>
          <p:nvPr/>
        </p:nvPicPr>
        <p:blipFill>
          <a:blip r:embed="rId3">
            <a:alphaModFix/>
          </a:blip>
          <a:stretch>
            <a:fillRect/>
          </a:stretch>
        </p:blipFill>
        <p:spPr>
          <a:xfrm>
            <a:off x="1494050" y="1983625"/>
            <a:ext cx="6155900" cy="3007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Hard Debiasing</a:t>
            </a:r>
            <a:endParaRPr/>
          </a:p>
        </p:txBody>
      </p:sp>
      <p:sp>
        <p:nvSpPr>
          <p:cNvPr id="236" name="Google Shape;23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Also known as </a:t>
            </a:r>
            <a:r>
              <a:rPr lang="en" i="1">
                <a:solidFill>
                  <a:schemeClr val="dk1"/>
                </a:solidFill>
              </a:rPr>
              <a:t>Neutralize &amp; Equalize.</a:t>
            </a:r>
            <a:endParaRPr i="1">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Set the gender component to zero.</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Removes certain uses of word embeddings.</a:t>
            </a:r>
            <a:endParaRPr>
              <a:solidFill>
                <a:schemeClr val="dk1"/>
              </a:solidFill>
            </a:endParaRPr>
          </a:p>
          <a:p>
            <a:pPr marL="457200" lvl="0" indent="0" algn="l" rtl="0">
              <a:lnSpc>
                <a:spcPct val="115000"/>
              </a:lnSpc>
              <a:spcBef>
                <a:spcPts val="1200"/>
              </a:spcBef>
              <a:spcAft>
                <a:spcPts val="0"/>
              </a:spcAft>
              <a:buNone/>
            </a:pPr>
            <a:endParaRPr>
              <a:solidFill>
                <a:schemeClr val="dk1"/>
              </a:solidFill>
            </a:endParaRPr>
          </a:p>
          <a:p>
            <a:pPr marL="0" lvl="0" indent="0" algn="l" rtl="0">
              <a:lnSpc>
                <a:spcPct val="150000"/>
              </a:lnSpc>
              <a:spcBef>
                <a:spcPts val="1200"/>
              </a:spcBef>
              <a:spcAft>
                <a:spcPts val="1200"/>
              </a:spcAft>
              <a:buNone/>
            </a:pPr>
            <a:endParaRPr>
              <a:solidFill>
                <a:schemeClr val="dk1"/>
              </a:solidFill>
            </a:endParaRPr>
          </a:p>
        </p:txBody>
      </p:sp>
      <p:pic>
        <p:nvPicPr>
          <p:cNvPr id="237" name="Google Shape;237;p37" descr="A screenshot for two graphs. Both graphs have gender dimension on the x-axis, and other dimensions on the y-axis. The left graph shows an arrow, tilted with a 45 degree, labeled Programmer. The right graph shows an arrow, drawn on top of the y-axis, labeled Programmer. "/>
          <p:cNvPicPr preferRelativeResize="0"/>
          <p:nvPr/>
        </p:nvPicPr>
        <p:blipFill>
          <a:blip r:embed="rId3">
            <a:alphaModFix/>
          </a:blip>
          <a:stretch>
            <a:fillRect/>
          </a:stretch>
        </p:blipFill>
        <p:spPr>
          <a:xfrm>
            <a:off x="1628200" y="2351088"/>
            <a:ext cx="5887600" cy="25737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Neutralize &amp; Equalize Algorithm</a:t>
            </a:r>
            <a:endParaRPr/>
          </a:p>
        </p:txBody>
      </p:sp>
      <p:sp>
        <p:nvSpPr>
          <p:cNvPr id="243" name="Google Shape;24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
                <a:solidFill>
                  <a:schemeClr val="dk1"/>
                </a:solidFill>
              </a:rPr>
              <a:t>For each gender neutral word </a:t>
            </a:r>
            <a:r>
              <a:rPr lang="en" b="1" i="1">
                <a:solidFill>
                  <a:schemeClr val="dk1"/>
                </a:solidFill>
              </a:rPr>
              <a:t>w</a:t>
            </a:r>
            <a:r>
              <a:rPr lang="en">
                <a:solidFill>
                  <a:schemeClr val="dk1"/>
                </a:solidFill>
              </a:rPr>
              <a:t>:</a:t>
            </a:r>
            <a:endParaRPr>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Zero out gender component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 sz="1600">
                <a:solidFill>
                  <a:schemeClr val="dk1"/>
                </a:solidFill>
              </a:rPr>
              <a:t>For each gender equality set </a:t>
            </a:r>
            <a:r>
              <a:rPr lang="en" sz="1600" b="1" i="1">
                <a:solidFill>
                  <a:schemeClr val="dk1"/>
                </a:solidFill>
              </a:rPr>
              <a:t>S</a:t>
            </a:r>
            <a:r>
              <a:rPr lang="en" sz="1600">
                <a:solidFill>
                  <a:schemeClr val="dk1"/>
                </a:solidFill>
              </a:rPr>
              <a:t>:</a:t>
            </a:r>
            <a:endParaRPr sz="1600">
              <a:solidFill>
                <a:schemeClr val="dk1"/>
              </a:solidFill>
            </a:endParaRPr>
          </a:p>
          <a:p>
            <a:pPr marL="1371600" lvl="2" indent="-330200" algn="l" rtl="0">
              <a:spcBef>
                <a:spcPts val="0"/>
              </a:spcBef>
              <a:spcAft>
                <a:spcPts val="0"/>
              </a:spcAft>
              <a:buClr>
                <a:schemeClr val="dk1"/>
              </a:buClr>
              <a:buSzPts val="1600"/>
              <a:buAutoNum type="romanLcPeriod"/>
            </a:pPr>
            <a:r>
              <a:rPr lang="en" sz="1600">
                <a:solidFill>
                  <a:schemeClr val="dk1"/>
                </a:solidFill>
              </a:rPr>
              <a:t>Equalize </a:t>
            </a:r>
            <a:r>
              <a:rPr lang="en" sz="1600" b="1" i="1">
                <a:solidFill>
                  <a:schemeClr val="dk1"/>
                </a:solidFill>
              </a:rPr>
              <a:t>w</a:t>
            </a:r>
            <a:r>
              <a:rPr lang="en" sz="1600">
                <a:solidFill>
                  <a:schemeClr val="dk1"/>
                </a:solidFill>
              </a:rPr>
              <a:t> with respect to every element of </a:t>
            </a:r>
            <a:r>
              <a:rPr lang="en" sz="1600" b="1" i="1">
                <a:solidFill>
                  <a:schemeClr val="dk1"/>
                </a:solidFill>
              </a:rPr>
              <a:t>S</a:t>
            </a: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 Debiasing</a:t>
            </a:r>
            <a:endParaRPr/>
          </a:p>
        </p:txBody>
      </p:sp>
      <p:sp>
        <p:nvSpPr>
          <p:cNvPr id="249" name="Google Shape;24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Goal is to soften the effect of the gender disparity</a:t>
            </a:r>
            <a:endParaRPr>
              <a:solidFill>
                <a:schemeClr val="dk1"/>
              </a:solidFill>
            </a:endParaRPr>
          </a:p>
          <a:p>
            <a:pPr marL="0" lvl="0" indent="0" algn="l" rtl="0">
              <a:lnSpc>
                <a:spcPct val="150000"/>
              </a:lnSpc>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Attempting to preserve inner products between all the word vectors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Minimizing the projection of the gender neutral words onto the gender subspace.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Tuning parameter (𝝀) to balance between the two objectives.</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255" name="Google Shape;25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6" name="Google Shape;256;p40" descr="A screenshot showing In and Out for 4 trials.&#10;In [23]: debiasedModel.similarity (man, computer programmer)&#10;Out [23]: 0.269&#10;In [24]: debiasedModel.similarity (woman, computer programmer)&#10;Out [24]: 0.269&#10;In [31]: debiasedModel.most_similar positive=(computer programmer, man), negative=woman, topn=1&#10;Out [31]: businessman, 0.586&#10;In [32]: debiasedModel.most_similar positive=(computer programmer, woman), negative=man, topn=1&#10;Out [32]: businesswoman, 0.586&#10;&#10;"/>
          <p:cNvPicPr preferRelativeResize="0"/>
          <p:nvPr/>
        </p:nvPicPr>
        <p:blipFill>
          <a:blip r:embed="rId3">
            <a:alphaModFix/>
          </a:blip>
          <a:stretch>
            <a:fillRect/>
          </a:stretch>
        </p:blipFill>
        <p:spPr>
          <a:xfrm>
            <a:off x="121850" y="1109550"/>
            <a:ext cx="8900301" cy="292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Effect on Embeddings</a:t>
            </a:r>
            <a:endParaRPr/>
          </a:p>
        </p:txBody>
      </p:sp>
      <p:sp>
        <p:nvSpPr>
          <p:cNvPr id="262" name="Google Shape;26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Evaluated on standard metrics measuring coherence and analogy-solving abilities.</a:t>
            </a:r>
            <a:endParaRPr/>
          </a:p>
          <a:p>
            <a:pPr marL="457200" lvl="0" indent="-342900" algn="l" rtl="0">
              <a:spcBef>
                <a:spcPts val="0"/>
              </a:spcBef>
              <a:spcAft>
                <a:spcPts val="0"/>
              </a:spcAft>
              <a:buSzPts val="1800"/>
              <a:buChar char="●"/>
            </a:pPr>
            <a:r>
              <a:rPr lang="en"/>
              <a:t>No noticeable effect on the usage of the embeddings.</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graphicFrame>
        <p:nvGraphicFramePr>
          <p:cNvPr id="263" name="Google Shape;263;p41"/>
          <p:cNvGraphicFramePr/>
          <p:nvPr/>
        </p:nvGraphicFramePr>
        <p:xfrm>
          <a:off x="952500" y="2854125"/>
          <a:ext cx="7239000" cy="1584840"/>
        </p:xfrm>
        <a:graphic>
          <a:graphicData uri="http://schemas.openxmlformats.org/drawingml/2006/table">
            <a:tbl>
              <a:tblPr>
                <a:noFill/>
                <a:tableStyleId>{8FBB6575-C7D4-41FC-847F-6E164DC5937D}</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228600" algn="ctr" rtl="0">
                        <a:spcBef>
                          <a:spcPts val="0"/>
                        </a:spcBef>
                        <a:spcAft>
                          <a:spcPts val="0"/>
                        </a:spcAft>
                        <a:buNone/>
                      </a:pP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b="1"/>
                        <a:t>RG</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b="1"/>
                        <a:t>WS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t>MSR-analogy</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228600" algn="ctr" rtl="0">
                        <a:spcBef>
                          <a:spcPts val="0"/>
                        </a:spcBef>
                        <a:spcAft>
                          <a:spcPts val="0"/>
                        </a:spcAft>
                        <a:buNone/>
                      </a:pPr>
                      <a:r>
                        <a:rPr lang="en" b="1"/>
                        <a:t>Before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a:t>62.3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a:t>54.5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a:t>57.0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228600" algn="ctr" rtl="0">
                        <a:spcBef>
                          <a:spcPts val="0"/>
                        </a:spcBef>
                        <a:spcAft>
                          <a:spcPts val="0"/>
                        </a:spcAft>
                        <a:buNone/>
                      </a:pPr>
                      <a:r>
                        <a:rPr lang="en" b="1"/>
                        <a:t>Hard-debiased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dirty="0"/>
                        <a:t>62.4</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a:t>54.1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a:t>57.0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228600" algn="ctr" rtl="0">
                        <a:spcBef>
                          <a:spcPts val="0"/>
                        </a:spcBef>
                        <a:spcAft>
                          <a:spcPts val="0"/>
                        </a:spcAft>
                        <a:buNone/>
                      </a:pPr>
                      <a:r>
                        <a:rPr lang="en" b="1"/>
                        <a:t>Soft-debiased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a:t>62.4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a:t>54.2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228600" algn="ctr" rtl="0">
                        <a:spcBef>
                          <a:spcPts val="0"/>
                        </a:spcBef>
                        <a:spcAft>
                          <a:spcPts val="0"/>
                        </a:spcAft>
                        <a:buNone/>
                      </a:pPr>
                      <a:r>
                        <a:rPr lang="en" dirty="0"/>
                        <a:t>56.8</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Bias?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Definitions for bias:</a:t>
            </a:r>
            <a:endParaRPr>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a:solidFill>
                  <a:schemeClr val="dk1"/>
                </a:solidFill>
              </a:rPr>
              <a:t>Machine Learning</a:t>
            </a:r>
            <a:endParaRPr sz="1800" b="1">
              <a:solidFill>
                <a:srgbClr val="000000"/>
              </a:solidFill>
            </a:endParaRPr>
          </a:p>
          <a:p>
            <a:pPr marL="914400" lvl="1" indent="-342900" algn="l" rtl="0">
              <a:lnSpc>
                <a:spcPct val="150000"/>
              </a:lnSpc>
              <a:spcBef>
                <a:spcPts val="0"/>
              </a:spcBef>
              <a:spcAft>
                <a:spcPts val="0"/>
              </a:spcAft>
              <a:buClr>
                <a:srgbClr val="000000"/>
              </a:buClr>
              <a:buSzPts val="1800"/>
              <a:buChar char="○"/>
            </a:pPr>
            <a:r>
              <a:rPr lang="en" sz="1800">
                <a:solidFill>
                  <a:srgbClr val="000000"/>
                </a:solidFill>
              </a:rPr>
              <a:t>Algorithmic Bias</a:t>
            </a:r>
            <a:endParaRPr sz="1800">
              <a:solidFill>
                <a:srgbClr val="000000"/>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Types of bias:</a:t>
            </a:r>
            <a:endParaRPr>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a:solidFill>
                  <a:schemeClr val="dk1"/>
                </a:solidFill>
              </a:rPr>
              <a:t>Human Reporting Bias</a:t>
            </a:r>
            <a:endParaRPr sz="1800">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a:solidFill>
                  <a:schemeClr val="dk1"/>
                </a:solidFill>
              </a:rPr>
              <a:t>Statistical Bias</a:t>
            </a:r>
            <a:endParaRPr sz="1800">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a:solidFill>
                  <a:schemeClr val="dk1"/>
                </a:solidFill>
              </a:rPr>
              <a:t>Inductive Bias</a:t>
            </a:r>
            <a:endParaRPr sz="1800">
              <a:solidFill>
                <a:schemeClr val="dk1"/>
              </a:solidFill>
            </a:endParaRPr>
          </a:p>
        </p:txBody>
      </p:sp>
      <p:pic>
        <p:nvPicPr>
          <p:cNvPr id="68" name="Google Shape;68;p15" descr="A diagram showing several types of biases: Confirmation bias, Overconfidence bias, Illusory correlation, Beauty bias, conformity bias, contrast effect, affect heuristics, similarity attraction, affinity bias, expectation anchor, halo effect, horn effect, and intuition."/>
          <p:cNvPicPr preferRelativeResize="0"/>
          <p:nvPr/>
        </p:nvPicPr>
        <p:blipFill>
          <a:blip r:embed="rId3">
            <a:alphaModFix/>
          </a:blip>
          <a:stretch>
            <a:fillRect/>
          </a:stretch>
        </p:blipFill>
        <p:spPr>
          <a:xfrm>
            <a:off x="5243950" y="1152475"/>
            <a:ext cx="3237000" cy="3233519"/>
          </a:xfrm>
          <a:prstGeom prst="rect">
            <a:avLst/>
          </a:prstGeom>
          <a:noFill/>
          <a:ln>
            <a:noFill/>
          </a:ln>
        </p:spPr>
      </p:pic>
      <p:pic>
        <p:nvPicPr>
          <p:cNvPr id="2" name="Google Shape;69;p15" descr="Equation states that y = ax+b">
            <a:extLst>
              <a:ext uri="{FF2B5EF4-FFF2-40B4-BE49-F238E27FC236}">
                <a16:creationId xmlns:a16="http://schemas.microsoft.com/office/drawing/2014/main" id="{244A8816-9F95-907B-C2BB-BBF9F79B0E29}"/>
              </a:ext>
            </a:extLst>
          </p:cNvPr>
          <p:cNvPicPr preferRelativeResize="0"/>
          <p:nvPr/>
        </p:nvPicPr>
        <p:blipFill rotWithShape="1">
          <a:blip r:embed="rId4">
            <a:alphaModFix/>
          </a:blip>
          <a:srcRect b="63633"/>
          <a:stretch/>
        </p:blipFill>
        <p:spPr>
          <a:xfrm>
            <a:off x="5243950" y="1152475"/>
            <a:ext cx="3237000" cy="428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2"/>
                                        </p:tgtEl>
                                      </p:cBhvr>
                                    </p:animEffect>
                                    <p:set>
                                      <p:cBhvr>
                                        <p:cTn id="17" dur="1" fill="hold">
                                          <p:stCondLst>
                                            <p:cond delay="100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Modified GloVe algorithm</a:t>
            </a:r>
            <a:endParaRPr/>
          </a:p>
        </p:txBody>
      </p:sp>
      <p:sp>
        <p:nvSpPr>
          <p:cNvPr id="269" name="Google Shape;269;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Define specific attribute as gender vector.</a:t>
            </a:r>
            <a:endParaRPr/>
          </a:p>
          <a:p>
            <a:pPr marL="457200" lvl="0" indent="-342900" algn="l" rtl="0">
              <a:spcBef>
                <a:spcPts val="0"/>
              </a:spcBef>
              <a:spcAft>
                <a:spcPts val="0"/>
              </a:spcAft>
              <a:buSzPts val="1800"/>
              <a:buChar char="●"/>
            </a:pPr>
            <a:r>
              <a:rPr lang="en"/>
              <a:t>Seed the model with gender-specific words from WordNet.</a:t>
            </a:r>
            <a:endParaRPr/>
          </a:p>
          <a:p>
            <a:pPr marL="457200" lvl="0" indent="-342900" algn="l" rtl="0">
              <a:spcBef>
                <a:spcPts val="0"/>
              </a:spcBef>
              <a:spcAft>
                <a:spcPts val="0"/>
              </a:spcAft>
              <a:buSzPts val="1800"/>
              <a:buChar char="●"/>
            </a:pPr>
            <a:r>
              <a:rPr lang="en"/>
              <a:t>As its training, shift the gender position more towards the middle.</a:t>
            </a:r>
            <a:endParaRPr/>
          </a:p>
          <a:p>
            <a:pPr marL="457200" lvl="0" indent="0" algn="l" rtl="0">
              <a:spcBef>
                <a:spcPts val="120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Drawbacks</a:t>
            </a:r>
            <a:endParaRPr/>
          </a:p>
        </p:txBody>
      </p:sp>
      <p:sp>
        <p:nvSpPr>
          <p:cNvPr id="275" name="Google Shape;27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Only “covers up” bias.</a:t>
            </a:r>
            <a:endParaRPr/>
          </a:p>
          <a:p>
            <a:pPr marL="457200" lvl="0" indent="-342900" algn="l" rtl="0">
              <a:spcBef>
                <a:spcPts val="0"/>
              </a:spcBef>
              <a:spcAft>
                <a:spcPts val="0"/>
              </a:spcAft>
              <a:buSzPts val="1800"/>
              <a:buChar char="●"/>
            </a:pPr>
            <a:r>
              <a:rPr lang="en"/>
              <a:t>Doesn’t remove indirect bias.</a:t>
            </a:r>
            <a:endParaRPr/>
          </a:p>
          <a:p>
            <a:pPr marL="457200" lvl="0" indent="-342900" algn="l" rtl="0">
              <a:spcBef>
                <a:spcPts val="0"/>
              </a:spcBef>
              <a:spcAft>
                <a:spcPts val="0"/>
              </a:spcAft>
              <a:buSzPts val="1800"/>
              <a:buChar char="●"/>
            </a:pPr>
            <a:r>
              <a:rPr lang="en"/>
              <a:t>Still possible to cluster words by gender.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81" name="Google Shape;281;p44"/>
          <p:cNvSpPr txBox="1">
            <a:spLocks noGrp="1"/>
          </p:cNvSpPr>
          <p:nvPr>
            <p:ph type="body" idx="1"/>
          </p:nvPr>
        </p:nvSpPr>
        <p:spPr>
          <a:xfrm>
            <a:off x="311700" y="1072125"/>
            <a:ext cx="8520600" cy="3930900"/>
          </a:xfrm>
          <a:prstGeom prst="rect">
            <a:avLst/>
          </a:prstGeom>
        </p:spPr>
        <p:txBody>
          <a:bodyPr spcFirstLastPara="1" wrap="square" lIns="91425" tIns="91425" rIns="91425" bIns="91425" anchor="t" anchorCtr="0">
            <a:normAutofit fontScale="92500" lnSpcReduction="20000"/>
          </a:bodyPr>
          <a:lstStyle/>
          <a:p>
            <a:pPr marL="457200" lvl="0" indent="-334327" algn="l" rtl="0">
              <a:lnSpc>
                <a:spcPct val="150000"/>
              </a:lnSpc>
              <a:spcBef>
                <a:spcPts val="0"/>
              </a:spcBef>
              <a:spcAft>
                <a:spcPts val="0"/>
              </a:spcAft>
              <a:buClr>
                <a:schemeClr val="dk1"/>
              </a:buClr>
              <a:buSzPct val="100000"/>
              <a:buChar char="●"/>
            </a:pPr>
            <a:r>
              <a:rPr lang="en">
                <a:solidFill>
                  <a:schemeClr val="dk1"/>
                </a:solidFill>
              </a:rPr>
              <a:t>Algorithmic bias: a model makes decisions that are systemically unfair to a group of people</a:t>
            </a:r>
            <a:endParaRPr>
              <a:solidFill>
                <a:schemeClr val="dk1"/>
              </a:solidFill>
            </a:endParaRPr>
          </a:p>
          <a:p>
            <a:pPr marL="457200" lvl="0" indent="-334327" algn="l" rtl="0">
              <a:lnSpc>
                <a:spcPct val="150000"/>
              </a:lnSpc>
              <a:spcBef>
                <a:spcPts val="0"/>
              </a:spcBef>
              <a:spcAft>
                <a:spcPts val="0"/>
              </a:spcAft>
              <a:buClr>
                <a:schemeClr val="dk1"/>
              </a:buClr>
              <a:buSzPct val="100000"/>
              <a:buChar char="●"/>
            </a:pPr>
            <a:r>
              <a:rPr lang="en">
                <a:solidFill>
                  <a:schemeClr val="dk1"/>
                </a:solidFill>
              </a:rPr>
              <a:t>Bias can originate in data, annotation process, input representations, models, and research design</a:t>
            </a:r>
            <a:endParaRPr>
              <a:solidFill>
                <a:schemeClr val="dk1"/>
              </a:solidFill>
            </a:endParaRPr>
          </a:p>
          <a:p>
            <a:pPr marL="457200" lvl="0" indent="-334327" algn="l" rtl="0">
              <a:lnSpc>
                <a:spcPct val="150000"/>
              </a:lnSpc>
              <a:spcBef>
                <a:spcPts val="0"/>
              </a:spcBef>
              <a:spcAft>
                <a:spcPts val="0"/>
              </a:spcAft>
              <a:buClr>
                <a:schemeClr val="dk1"/>
              </a:buClr>
              <a:buSzPct val="100000"/>
              <a:buChar char="●"/>
            </a:pPr>
            <a:r>
              <a:rPr lang="en">
                <a:solidFill>
                  <a:schemeClr val="dk1"/>
                </a:solidFill>
              </a:rPr>
              <a:t>NLP researchers show that biases exist through different methods including perturbation</a:t>
            </a:r>
            <a:endParaRPr>
              <a:solidFill>
                <a:schemeClr val="dk1"/>
              </a:solidFill>
            </a:endParaRPr>
          </a:p>
          <a:p>
            <a:pPr marL="457200" lvl="0" indent="-334327" algn="l" rtl="0">
              <a:lnSpc>
                <a:spcPct val="150000"/>
              </a:lnSpc>
              <a:spcBef>
                <a:spcPts val="0"/>
              </a:spcBef>
              <a:spcAft>
                <a:spcPts val="0"/>
              </a:spcAft>
              <a:buClr>
                <a:schemeClr val="dk1"/>
              </a:buClr>
              <a:buSzPct val="100000"/>
              <a:buChar char="●"/>
            </a:pPr>
            <a:r>
              <a:rPr lang="en">
                <a:solidFill>
                  <a:schemeClr val="dk1"/>
                </a:solidFill>
              </a:rPr>
              <a:t>Debiasing is the process by which bias is reduced from word embeddings without modifying the non-gendered associations between words</a:t>
            </a:r>
            <a:endParaRPr>
              <a:solidFill>
                <a:schemeClr val="dk1"/>
              </a:solidFill>
            </a:endParaRPr>
          </a:p>
          <a:p>
            <a:pPr marL="457200" lvl="0" indent="-334327" algn="l" rtl="0">
              <a:lnSpc>
                <a:spcPct val="150000"/>
              </a:lnSpc>
              <a:spcBef>
                <a:spcPts val="0"/>
              </a:spcBef>
              <a:spcAft>
                <a:spcPts val="0"/>
              </a:spcAft>
              <a:buClr>
                <a:schemeClr val="dk1"/>
              </a:buClr>
              <a:buSzPct val="100000"/>
              <a:buChar char="●"/>
            </a:pPr>
            <a:r>
              <a:rPr lang="en">
                <a:solidFill>
                  <a:schemeClr val="dk1"/>
                </a:solidFill>
              </a:rPr>
              <a:t>There are multiple types of debiasing: hard and soft</a:t>
            </a:r>
            <a:endParaRPr>
              <a:solidFill>
                <a:schemeClr val="dk1"/>
              </a:solidFill>
            </a:endParaRPr>
          </a:p>
          <a:p>
            <a:pPr marL="457200" lvl="0" indent="-334327" algn="l" rtl="0">
              <a:lnSpc>
                <a:spcPct val="150000"/>
              </a:lnSpc>
              <a:spcBef>
                <a:spcPts val="0"/>
              </a:spcBef>
              <a:spcAft>
                <a:spcPts val="0"/>
              </a:spcAft>
              <a:buClr>
                <a:schemeClr val="dk1"/>
              </a:buClr>
              <a:buSzPct val="100000"/>
              <a:buChar char="●"/>
            </a:pPr>
            <a:r>
              <a:rPr lang="en">
                <a:solidFill>
                  <a:schemeClr val="dk1"/>
                </a:solidFill>
              </a:rPr>
              <a:t>After debiasing, biases can still be “recovered” by clustering words according to gender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p:nvPr/>
        </p:nvSpPr>
        <p:spPr>
          <a:xfrm>
            <a:off x="374425" y="2046650"/>
            <a:ext cx="3054000" cy="331500"/>
          </a:xfrm>
          <a:prstGeom prst="roundRect">
            <a:avLst>
              <a:gd name="adj" fmla="val 16667"/>
            </a:avLst>
          </a:prstGeom>
          <a:gradFill>
            <a:gsLst>
              <a:gs pos="0">
                <a:srgbClr val="E6CAE3"/>
              </a:gs>
              <a:gs pos="100000">
                <a:srgbClr val="E559D6"/>
              </a:gs>
            </a:gsLst>
            <a:lin ang="540001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AutoNum type="arabicParenR"/>
            </a:pPr>
            <a:r>
              <a:rPr lang="en" dirty="0">
                <a:solidFill>
                  <a:schemeClr val="dk1"/>
                </a:solidFill>
              </a:rPr>
              <a:t>In Data</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arenR"/>
            </a:pPr>
            <a:r>
              <a:rPr lang="en" dirty="0">
                <a:solidFill>
                  <a:schemeClr val="dk1"/>
                </a:solidFill>
              </a:rPr>
              <a:t>In Annotation Process</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arenR"/>
            </a:pPr>
            <a:r>
              <a:rPr lang="en" dirty="0">
                <a:solidFill>
                  <a:schemeClr val="dk1"/>
                </a:solidFill>
              </a:rPr>
              <a:t>In Input Representations</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arenR"/>
            </a:pPr>
            <a:r>
              <a:rPr lang="en" dirty="0">
                <a:solidFill>
                  <a:schemeClr val="dk1"/>
                </a:solidFill>
              </a:rPr>
              <a:t>In the Models</a:t>
            </a:r>
            <a:endParaRPr dirty="0">
              <a:solidFill>
                <a:schemeClr val="dk1"/>
              </a:solidFill>
            </a:endParaRPr>
          </a:p>
          <a:p>
            <a:pPr marL="457200" lvl="0" indent="-342900" algn="l" rtl="0">
              <a:lnSpc>
                <a:spcPct val="150000"/>
              </a:lnSpc>
              <a:spcBef>
                <a:spcPts val="0"/>
              </a:spcBef>
              <a:spcAft>
                <a:spcPts val="0"/>
              </a:spcAft>
              <a:buClr>
                <a:schemeClr val="dk1"/>
              </a:buClr>
              <a:buSzPts val="1800"/>
              <a:buAutoNum type="arabicParenR"/>
            </a:pPr>
            <a:r>
              <a:rPr lang="en" dirty="0">
                <a:solidFill>
                  <a:schemeClr val="dk1"/>
                </a:solidFill>
              </a:rPr>
              <a:t>In the Research Design</a:t>
            </a:r>
            <a:endParaRPr dirty="0">
              <a:solidFill>
                <a:schemeClr val="dk1"/>
              </a:solidFill>
            </a:endParaRPr>
          </a:p>
          <a:p>
            <a:pPr marL="0" lvl="0" indent="0" algn="l" rtl="0">
              <a:lnSpc>
                <a:spcPct val="150000"/>
              </a:lnSpc>
              <a:spcBef>
                <a:spcPts val="1200"/>
              </a:spcBef>
              <a:spcAft>
                <a:spcPts val="1200"/>
              </a:spcAft>
              <a:buNone/>
            </a:pPr>
            <a:endParaRPr dirty="0">
              <a:solidFill>
                <a:schemeClr val="dk1"/>
              </a:solidFill>
            </a:endParaRPr>
          </a:p>
        </p:txBody>
      </p:sp>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Where Does Bias Originate in NLP?</a:t>
            </a:r>
            <a:endParaRPr/>
          </a:p>
        </p:txBody>
      </p:sp>
      <p:pic>
        <p:nvPicPr>
          <p:cNvPr id="77" name="Google Shape;77;p16" descr="A diagram showing a 5-step process. 1-Data Annotation. 2-Data selection. 3-Input representation. 4-Models. 5-Research design."/>
          <p:cNvPicPr preferRelativeResize="0"/>
          <p:nvPr/>
        </p:nvPicPr>
        <p:blipFill>
          <a:blip r:embed="rId3">
            <a:alphaModFix/>
          </a:blip>
          <a:stretch>
            <a:fillRect/>
          </a:stretch>
        </p:blipFill>
        <p:spPr>
          <a:xfrm>
            <a:off x="3999000" y="1560500"/>
            <a:ext cx="4762500" cy="2600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Examples: Word Embeddings</a:t>
            </a:r>
            <a:endParaRPr/>
          </a:p>
        </p:txBody>
      </p:sp>
      <p:pic>
        <p:nvPicPr>
          <p:cNvPr id="83" name="Google Shape;83;p17" descr="A screenshot showing words and scores, and an interface. [Homemaker, 0.56], [housewife, 0.51], [graphic designer, 0.5], [schoolteacher, 0.49], [businesswoman, 0.49].&#10;The interface shows an example tip: Try more examples too: he is to his as she is to ?, Berlin is to Germany as Paris is to ? (Click to fill in).&#10;The result is: man is to computer_programmer as woman is to homemaker."/>
          <p:cNvPicPr preferRelativeResize="0"/>
          <p:nvPr/>
        </p:nvPicPr>
        <p:blipFill>
          <a:blip r:embed="rId3">
            <a:alphaModFix/>
          </a:blip>
          <a:stretch>
            <a:fillRect/>
          </a:stretch>
        </p:blipFill>
        <p:spPr>
          <a:xfrm>
            <a:off x="489500" y="1232850"/>
            <a:ext cx="7765201" cy="246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233775" y="333769"/>
            <a:ext cx="6390600" cy="429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Examples: Bias in Machine Translation</a:t>
            </a:r>
            <a:endParaRPr/>
          </a:p>
        </p:txBody>
      </p:sp>
      <p:pic>
        <p:nvPicPr>
          <p:cNvPr id="90" name="Google Shape;90;p18" descr="A screenshot shows Google Translate from Turkish to English result Before and After for the words o Bir doktor. The Before shows the translation as he is a doctor. The After shown the translation as she is a doctor, he is a doctor."/>
          <p:cNvPicPr preferRelativeResize="0"/>
          <p:nvPr/>
        </p:nvPicPr>
        <p:blipFill>
          <a:blip r:embed="rId3">
            <a:alphaModFix/>
          </a:blip>
          <a:stretch>
            <a:fillRect/>
          </a:stretch>
        </p:blipFill>
        <p:spPr>
          <a:xfrm>
            <a:off x="2916225" y="1126031"/>
            <a:ext cx="5830693" cy="3425532"/>
          </a:xfrm>
          <a:prstGeom prst="rect">
            <a:avLst/>
          </a:prstGeom>
          <a:noFill/>
          <a:ln>
            <a:noFill/>
          </a:ln>
        </p:spPr>
      </p:pic>
      <p:sp>
        <p:nvSpPr>
          <p:cNvPr id="91" name="Google Shape;91;p18"/>
          <p:cNvSpPr txBox="1"/>
          <p:nvPr/>
        </p:nvSpPr>
        <p:spPr>
          <a:xfrm>
            <a:off x="397838" y="1548731"/>
            <a:ext cx="2174100" cy="6312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68575" tIns="68575" rIns="68575" bIns="68575" anchor="t" anchorCtr="0">
            <a:spAutoFit/>
          </a:bodyPr>
          <a:lstStyle/>
          <a:p>
            <a:pPr marL="0" lvl="0" indent="0" algn="ctr" rtl="0">
              <a:spcBef>
                <a:spcPts val="0"/>
              </a:spcBef>
              <a:spcAft>
                <a:spcPts val="0"/>
              </a:spcAft>
              <a:buNone/>
            </a:pPr>
            <a:r>
              <a:rPr lang="en" sz="1600" dirty="0">
                <a:latin typeface="Helvetica Neue Light"/>
                <a:ea typeface="Helvetica Neue Light"/>
                <a:cs typeface="Helvetica Neue Light"/>
                <a:sym typeface="Helvetica Neue Light"/>
              </a:rPr>
              <a:t>Detecting gender-neutral queries</a:t>
            </a:r>
            <a:endParaRPr sz="1600" dirty="0">
              <a:latin typeface="Helvetica Neue Light"/>
              <a:ea typeface="Helvetica Neue Light"/>
              <a:cs typeface="Helvetica Neue Light"/>
              <a:sym typeface="Helvetica Neue Light"/>
            </a:endParaRPr>
          </a:p>
        </p:txBody>
      </p:sp>
      <p:sp>
        <p:nvSpPr>
          <p:cNvPr id="92" name="Google Shape;92;p18"/>
          <p:cNvSpPr txBox="1"/>
          <p:nvPr/>
        </p:nvSpPr>
        <p:spPr>
          <a:xfrm>
            <a:off x="397838" y="2452819"/>
            <a:ext cx="2174100" cy="8775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68575" tIns="68575" rIns="68575" bIns="68575" anchor="t" anchorCtr="0">
            <a:spAutoFit/>
          </a:bodyPr>
          <a:lstStyle/>
          <a:p>
            <a:pPr marL="0" lvl="0" indent="0" algn="ctr" rtl="0">
              <a:spcBef>
                <a:spcPts val="0"/>
              </a:spcBef>
              <a:spcAft>
                <a:spcPts val="0"/>
              </a:spcAft>
              <a:buNone/>
            </a:pPr>
            <a:r>
              <a:rPr lang="en" sz="1600" dirty="0">
                <a:latin typeface="Helvetica Neue Light"/>
                <a:ea typeface="Helvetica Neue Light"/>
                <a:cs typeface="Helvetica Neue Light"/>
                <a:sym typeface="Helvetica Neue Light"/>
              </a:rPr>
              <a:t>Generate gender-specific translations</a:t>
            </a:r>
            <a:endParaRPr sz="1600" dirty="0">
              <a:latin typeface="Helvetica Neue Light"/>
              <a:ea typeface="Helvetica Neue Light"/>
              <a:cs typeface="Helvetica Neue Light"/>
              <a:sym typeface="Helvetica Neue Light"/>
            </a:endParaRPr>
          </a:p>
        </p:txBody>
      </p:sp>
      <p:sp>
        <p:nvSpPr>
          <p:cNvPr id="93" name="Google Shape;93;p18"/>
          <p:cNvSpPr txBox="1"/>
          <p:nvPr/>
        </p:nvSpPr>
        <p:spPr>
          <a:xfrm>
            <a:off x="397838" y="3599231"/>
            <a:ext cx="2174100" cy="3849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68575" tIns="68575" rIns="68575" bIns="68575" anchor="t" anchorCtr="0">
            <a:spAutoFit/>
          </a:bodyPr>
          <a:lstStyle/>
          <a:p>
            <a:pPr marL="0" lvl="0" indent="0" algn="ctr" rtl="0">
              <a:spcBef>
                <a:spcPts val="0"/>
              </a:spcBef>
              <a:spcAft>
                <a:spcPts val="0"/>
              </a:spcAft>
              <a:buNone/>
            </a:pPr>
            <a:r>
              <a:rPr lang="en" sz="1600">
                <a:latin typeface="Helvetica Neue Light"/>
                <a:ea typeface="Helvetica Neue Light"/>
                <a:cs typeface="Helvetica Neue Light"/>
                <a:sym typeface="Helvetica Neue Light"/>
              </a:rPr>
              <a:t>Check for accuracy</a:t>
            </a:r>
            <a:endParaRPr sz="1600">
              <a:latin typeface="Helvetica Neue Light"/>
              <a:ea typeface="Helvetica Neue Light"/>
              <a:cs typeface="Helvetica Neue Light"/>
              <a:sym typeface="Helvetica Neue Light"/>
            </a:endParaRPr>
          </a:p>
        </p:txBody>
      </p:sp>
      <p:cxnSp>
        <p:nvCxnSpPr>
          <p:cNvPr id="94" name="Google Shape;94;p18"/>
          <p:cNvCxnSpPr>
            <a:endCxn id="92" idx="0"/>
          </p:cNvCxnSpPr>
          <p:nvPr/>
        </p:nvCxnSpPr>
        <p:spPr>
          <a:xfrm>
            <a:off x="1484888" y="2172319"/>
            <a:ext cx="0" cy="280500"/>
          </a:xfrm>
          <a:prstGeom prst="straightConnector1">
            <a:avLst/>
          </a:prstGeom>
          <a:noFill/>
          <a:ln w="28575" cap="flat" cmpd="sng">
            <a:solidFill>
              <a:schemeClr val="dk2"/>
            </a:solidFill>
            <a:prstDash val="solid"/>
            <a:round/>
            <a:headEnd type="none" w="med" len="med"/>
            <a:tailEnd type="triangle" w="med" len="med"/>
          </a:ln>
        </p:spPr>
      </p:cxnSp>
      <p:cxnSp>
        <p:nvCxnSpPr>
          <p:cNvPr id="95" name="Google Shape;95;p18"/>
          <p:cNvCxnSpPr>
            <a:endCxn id="93" idx="0"/>
          </p:cNvCxnSpPr>
          <p:nvPr/>
        </p:nvCxnSpPr>
        <p:spPr>
          <a:xfrm>
            <a:off x="1484888" y="3318731"/>
            <a:ext cx="0" cy="280500"/>
          </a:xfrm>
          <a:prstGeom prst="straightConnector1">
            <a:avLst/>
          </a:prstGeom>
          <a:noFill/>
          <a:ln w="28575" cap="flat" cmpd="sng">
            <a:solidFill>
              <a:schemeClr val="dk2"/>
            </a:solidFill>
            <a:prstDash val="solid"/>
            <a:round/>
            <a:headEnd type="none" w="med" len="med"/>
            <a:tailEnd type="triangle" w="med" len="med"/>
          </a:ln>
        </p:spPr>
      </p:cxnSp>
      <p:sp>
        <p:nvSpPr>
          <p:cNvPr id="96" name="Google Shape;96;p18"/>
          <p:cNvSpPr txBox="1"/>
          <p:nvPr/>
        </p:nvSpPr>
        <p:spPr>
          <a:xfrm>
            <a:off x="627250" y="4553875"/>
            <a:ext cx="777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This slide is from “Crash Course on Ethics in NLP” </a:t>
            </a:r>
            <a:r>
              <a:rPr lang="en" sz="1100"/>
              <a:t>(</a:t>
            </a:r>
            <a:r>
              <a:rPr lang="en" sz="1100" u="sng">
                <a:solidFill>
                  <a:srgbClr val="2200CC"/>
                </a:solidFill>
                <a:hlinkClick r:id="rId4">
                  <a:extLst>
                    <a:ext uri="{A12FA001-AC4F-418D-AE19-62706E023703}">
                      <ahyp:hlinkClr xmlns:ahyp="http://schemas.microsoft.com/office/drawing/2018/hyperlinkcolor" val="tx"/>
                    </a:ext>
                  </a:extLst>
                </a:hlinkClick>
              </a:rPr>
              <a:t>https://docs.google.com/presentation/d/1wixbRzZHnDdPiR2JACFDPITo3PTRDaMF0NibhiPxCEQ/edit?usp=sharing</a:t>
            </a:r>
            <a:r>
              <a:rPr lang="en" sz="1100">
                <a:solidFill>
                  <a:schemeClr val="dk1"/>
                </a:solidFill>
              </a:rPr>
              <a:t>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Bias a Problem?</a:t>
            </a:r>
            <a:endParaRPr/>
          </a:p>
        </p:txBody>
      </p:sp>
      <p:sp>
        <p:nvSpPr>
          <p:cNvPr id="102" name="Google Shape;102;p19"/>
          <p:cNvSpPr txBox="1">
            <a:spLocks noGrp="1"/>
          </p:cNvSpPr>
          <p:nvPr>
            <p:ph type="body" idx="1"/>
          </p:nvPr>
        </p:nvSpPr>
        <p:spPr>
          <a:xfrm>
            <a:off x="311700" y="1141600"/>
            <a:ext cx="8520600" cy="32391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endParaRPr>
              <a:solidFill>
                <a:schemeClr val="dk1"/>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Discrimination against certain individuals and social groups</a:t>
            </a:r>
            <a:endParaRPr>
              <a:solidFill>
                <a:schemeClr val="dk1"/>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Hate Speech Detector -- tweets written by African Americans were more frequently flagged as “hateful”</a:t>
            </a:r>
            <a:endParaRPr>
              <a:solidFill>
                <a:schemeClr val="dk1"/>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Amazon’s resume reviewer -- penalized resumes with word “Woman’s”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882075" y="724200"/>
            <a:ext cx="4045200" cy="3695100"/>
          </a:xfrm>
          <a:prstGeom prst="rect">
            <a:avLst/>
          </a:prstGeom>
          <a:solidFill>
            <a:schemeClr val="lt1"/>
          </a:solidFill>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en" sz="2822" dirty="0">
                <a:solidFill>
                  <a:schemeClr val="accent2"/>
                </a:solidFill>
              </a:rPr>
              <a:t>Social Biases in NLP Models as Barriers for Persons with Disabilities </a:t>
            </a:r>
            <a:endParaRPr sz="2822" dirty="0">
              <a:solidFill>
                <a:schemeClr val="accent2"/>
              </a:solidFill>
            </a:endParaRPr>
          </a:p>
          <a:p>
            <a:pPr marL="0" lvl="0" indent="0" algn="ctr" rtl="0">
              <a:lnSpc>
                <a:spcPct val="115000"/>
              </a:lnSpc>
              <a:spcBef>
                <a:spcPts val="0"/>
              </a:spcBef>
              <a:spcAft>
                <a:spcPts val="0"/>
              </a:spcAft>
              <a:buNone/>
            </a:pPr>
            <a:r>
              <a:rPr lang="en" sz="2822" dirty="0">
                <a:solidFill>
                  <a:schemeClr val="accent2"/>
                </a:solidFill>
              </a:rPr>
              <a:t>(Hutchinson et al., 2020)</a:t>
            </a:r>
            <a:endParaRPr sz="2822" dirty="0">
              <a:solidFill>
                <a:schemeClr val="accent2"/>
              </a:solidFill>
            </a:endParaRPr>
          </a:p>
        </p:txBody>
      </p:sp>
      <p:sp>
        <p:nvSpPr>
          <p:cNvPr id="108" name="Google Shape;108;p20"/>
          <p:cNvSpPr txBox="1">
            <a:spLocks noGrp="1"/>
          </p:cNvSpPr>
          <p:nvPr>
            <p:ph type="body" idx="2"/>
          </p:nvPr>
        </p:nvSpPr>
        <p:spPr>
          <a:xfrm>
            <a:off x="410700" y="724200"/>
            <a:ext cx="3837000" cy="3695100"/>
          </a:xfrm>
          <a:prstGeom prst="rect">
            <a:avLst/>
          </a:prstGeom>
          <a:solidFill>
            <a:schemeClr val="dk1"/>
          </a:solidFill>
        </p:spPr>
        <p:txBody>
          <a:bodyPr spcFirstLastPara="1" wrap="square" lIns="91425" tIns="91425" rIns="91425" bIns="91425" anchor="ctr" anchorCtr="0">
            <a:normAutofit/>
          </a:bodyPr>
          <a:lstStyle/>
          <a:p>
            <a:pPr marL="457200" lvl="0" indent="0" algn="l" rtl="0">
              <a:spcBef>
                <a:spcPts val="0"/>
              </a:spcBef>
              <a:spcAft>
                <a:spcPts val="1200"/>
              </a:spcAft>
              <a:buNone/>
            </a:pPr>
            <a:r>
              <a:rPr lang="en" sz="2500" dirty="0">
                <a:solidFill>
                  <a:schemeClr val="lt1"/>
                </a:solidFill>
              </a:rPr>
              <a:t>How do researchers show that these harmful biases exist?</a:t>
            </a:r>
            <a:endParaRPr sz="2500"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Data</a:t>
            </a:r>
            <a:endParaRPr>
              <a:solidFill>
                <a:srgbClr val="000000"/>
              </a:solidFill>
            </a:endParaRPr>
          </a:p>
        </p:txBody>
      </p:sp>
      <p:sp>
        <p:nvSpPr>
          <p:cNvPr id="114" name="Google Shape;114;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56 expressions </a:t>
            </a:r>
            <a:endParaRPr>
              <a:solidFill>
                <a:schemeClr val="dk1"/>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Split into recommended or non-recommended based on guidelines from Anti-Defamation League, ACM SIGACCESS, and ADA National Network</a:t>
            </a:r>
            <a:endParaRPr>
              <a:solidFill>
                <a:schemeClr val="dk1"/>
              </a:solidFill>
            </a:endParaRPr>
          </a:p>
          <a:p>
            <a:pPr marL="457200" lvl="0" indent="-342900" algn="l" rtl="0">
              <a:lnSpc>
                <a:spcPct val="150000"/>
              </a:lnSpc>
              <a:spcBef>
                <a:spcPts val="1000"/>
              </a:spcBef>
              <a:spcAft>
                <a:spcPts val="0"/>
              </a:spcAft>
              <a:buClr>
                <a:schemeClr val="dk1"/>
              </a:buClr>
              <a:buSzPts val="1800"/>
              <a:buChar char="●"/>
            </a:pPr>
            <a:r>
              <a:rPr lang="en">
                <a:solidFill>
                  <a:schemeClr val="dk1"/>
                </a:solidFill>
              </a:rPr>
              <a:t>Grouped by type of disability</a:t>
            </a:r>
            <a:endParaRPr>
              <a:solidFill>
                <a:schemeClr val="dk1"/>
              </a:solidFill>
            </a:endParaRPr>
          </a:p>
        </p:txBody>
      </p:sp>
      <p:pic>
        <p:nvPicPr>
          <p:cNvPr id="115" name="Google Shape;115;p21" descr="An image of a table showing example phrases recommended (R) and non-recommended (NR) to refer to people with disabilities. The table has two columns with the header Category and Phrase. First row is Sight and a blind person (R). Second row is Sight and a sight-deficient person (NR). The third row is mental_health and a person with depression (R). The fourth row is Mental_health and an insane person (NR). The fifth row is cognitive and a person with dyslexia (R). The sixth row is cognitive and a slow learner (NR)."/>
          <p:cNvPicPr preferRelativeResize="0"/>
          <p:nvPr/>
        </p:nvPicPr>
        <p:blipFill>
          <a:blip r:embed="rId3">
            <a:alphaModFix/>
          </a:blip>
          <a:stretch>
            <a:fillRect/>
          </a:stretch>
        </p:blipFill>
        <p:spPr>
          <a:xfrm>
            <a:off x="4498600" y="1370825"/>
            <a:ext cx="4267200" cy="251338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1851</Words>
  <Application>Microsoft Macintosh PowerPoint</Application>
  <PresentationFormat>On-screen Show (16:9)</PresentationFormat>
  <Paragraphs>272</Paragraphs>
  <Slides>32</Slides>
  <Notes>32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Roboto</vt:lpstr>
      <vt:lpstr>Helvetica Neue Light</vt:lpstr>
      <vt:lpstr>Simple Light</vt:lpstr>
      <vt:lpstr>Bias within NLP</vt:lpstr>
      <vt:lpstr>Outline</vt:lpstr>
      <vt:lpstr>What is Bias?</vt:lpstr>
      <vt:lpstr>Where Does Bias Originate in NLP?</vt:lpstr>
      <vt:lpstr>Examples: Word Embeddings</vt:lpstr>
      <vt:lpstr>Examples: Bias in Machine Translation</vt:lpstr>
      <vt:lpstr>Why is Bias a Problem?</vt:lpstr>
      <vt:lpstr>Social Biases in NLP Models as Barriers for Persons with Disabilities  (Hutchinson et al., 2020)</vt:lpstr>
      <vt:lpstr>Data</vt:lpstr>
      <vt:lpstr>Model Bias</vt:lpstr>
      <vt:lpstr>Results</vt:lpstr>
      <vt:lpstr>Bias in BERT Text Embeddings</vt:lpstr>
      <vt:lpstr>Bias in BERT Text Embeddings </vt:lpstr>
      <vt:lpstr>Data Biases</vt:lpstr>
      <vt:lpstr>Data Biases</vt:lpstr>
      <vt:lpstr>Removing Bias from Word Embeddings</vt:lpstr>
      <vt:lpstr>Levels of Bias</vt:lpstr>
      <vt:lpstr>Defining the problem</vt:lpstr>
      <vt:lpstr>Removing Bias</vt:lpstr>
      <vt:lpstr>Debiasing: Resample</vt:lpstr>
      <vt:lpstr>Debiasing: Adapt Model</vt:lpstr>
      <vt:lpstr>Debiasing: Modify embeddings</vt:lpstr>
      <vt:lpstr>Which words to debias?</vt:lpstr>
      <vt:lpstr>Identify gender subspace</vt:lpstr>
      <vt:lpstr>Hard Debiasing</vt:lpstr>
      <vt:lpstr>Neutralize &amp; Equalize Algorithm</vt:lpstr>
      <vt:lpstr>Soft Debiasing</vt:lpstr>
      <vt:lpstr>Results</vt:lpstr>
      <vt:lpstr>Effect on Embeddings</vt:lpstr>
      <vt:lpstr>Modified GloVe algorithm</vt:lpstr>
      <vt:lpstr>Drawbacks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within NLP</dc:title>
  <cp:lastModifiedBy>Yasmine Elglaly</cp:lastModifiedBy>
  <cp:revision>22</cp:revision>
  <dcterms:modified xsi:type="dcterms:W3CDTF">2022-12-08T16:44:10Z</dcterms:modified>
</cp:coreProperties>
</file>