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solidFill>
                  <a:schemeClr val="dk1"/>
                </a:solidFill>
              </a:rPr>
              <a:t>We welcome everyone and especially our CEO to today's presentation. As you all know our company is looking to expand into the brazilian market with Magist as a connecting partner. Today we will show you that this strategy provides chances but also high risks that need to be considered</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4cf7c20ee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4cf7c20ee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In conclusion we think that Magist is a reliable partner for us in the </a:t>
            </a:r>
            <a:r>
              <a:rPr lang="de"/>
              <a:t>Brazilian</a:t>
            </a:r>
            <a:r>
              <a:rPr lang="de"/>
              <a:t> market in terms of growth and delivery, however the strategy comes with some risks due to the low customer base for high-value tech products. Alternative ways to go forward would be negotiating a shorter contract to have a test phase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cf7c20ee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4cf7c20ee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Furthermore, sales numbers in the tech sector were fluctuating, annual growth was observed but not as prominent (steep decline in Q2 2018)</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4cf7c20ee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4cf7c20ee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d3e6129e9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d3e6129e9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4e1d403b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4e1d403b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cf7c20ee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cf7c20ee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de"/>
              <a:t>Our analysis and </a:t>
            </a:r>
            <a:r>
              <a:rPr lang="de"/>
              <a:t>recommendation</a:t>
            </a:r>
            <a:r>
              <a:rPr lang="de"/>
              <a:t> is based on those </a:t>
            </a:r>
            <a:r>
              <a:rPr lang="de"/>
              <a:t>company's</a:t>
            </a:r>
            <a:r>
              <a:rPr lang="de"/>
              <a:t> core values.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d3e6129e9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4d3e6129e9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But is Magist a </a:t>
            </a:r>
            <a:r>
              <a:rPr lang="de"/>
              <a:t>reliable</a:t>
            </a:r>
            <a:r>
              <a:rPr lang="de"/>
              <a:t> partner for us? As you can see the overall sales increased strongly in 2017, suggesting a platform growth. </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While</a:t>
            </a:r>
            <a:r>
              <a:rPr lang="de"/>
              <a:t> sales in 2018 did not increase as of yet, the data do not include the </a:t>
            </a:r>
            <a:r>
              <a:rPr lang="de"/>
              <a:t>important</a:t>
            </a:r>
            <a:r>
              <a:rPr lang="de"/>
              <a:t> last quarter </a:t>
            </a:r>
            <a:r>
              <a:rPr lang="de"/>
              <a:t>including</a:t>
            </a:r>
            <a:r>
              <a:rPr lang="de"/>
              <a:t> the christmas time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4cf7c20ee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4cf7c20ee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As our core value is a timely and reliable delivery, we </a:t>
            </a:r>
            <a:r>
              <a:rPr lang="de"/>
              <a:t>analysed Magist’s </a:t>
            </a:r>
            <a:r>
              <a:rPr lang="de"/>
              <a:t>average delivery times. While they vary considerably between hot-spot and remote states, they are within the industries </a:t>
            </a:r>
            <a:r>
              <a:rPr lang="de"/>
              <a:t>standard</a:t>
            </a:r>
            <a:r>
              <a:rPr lang="de"/>
              <a:t> for Brazil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4d3e6129e9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4d3e6129e9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cf7c20ee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4cf7c20ee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The platform has high customer </a:t>
            </a:r>
            <a:r>
              <a:rPr lang="de"/>
              <a:t>review</a:t>
            </a:r>
            <a:r>
              <a:rPr lang="de"/>
              <a:t> in all sectors and their response times to requests ar very fast in </a:t>
            </a:r>
            <a:r>
              <a:rPr lang="de"/>
              <a:t>general</a:t>
            </a:r>
            <a:r>
              <a:rPr lang="de"/>
              <a:t> - 85% of </a:t>
            </a:r>
            <a:r>
              <a:rPr lang="de"/>
              <a:t>review</a:t>
            </a:r>
            <a:r>
              <a:rPr lang="de"/>
              <a:t> were </a:t>
            </a:r>
            <a:r>
              <a:rPr lang="de"/>
              <a:t>answered</a:t>
            </a:r>
            <a:r>
              <a:rPr lang="de"/>
              <a:t> within three days and 55% even within a day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cf7c20e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4cf7c20e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But let us now specifically look at the tech-sector of Magist’s wide product range:</a:t>
            </a:r>
            <a:endParaRPr/>
          </a:p>
          <a:p>
            <a:pPr indent="0" lvl="0" marL="0" rtl="0" algn="l">
              <a:spcBef>
                <a:spcPts val="0"/>
              </a:spcBef>
              <a:spcAft>
                <a:spcPts val="0"/>
              </a:spcAft>
              <a:buNone/>
            </a:pPr>
            <a:r>
              <a:rPr lang="de"/>
              <a:t>We can see that tech products made around 14 % of all </a:t>
            </a:r>
            <a:r>
              <a:rPr lang="de"/>
              <a:t>sales</a:t>
            </a:r>
            <a:r>
              <a:rPr lang="de"/>
              <a:t> and are not Magist’s core </a:t>
            </a:r>
            <a:r>
              <a:rPr lang="de"/>
              <a:t>business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4d3e6129e9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4d3e6129e9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There is a number of tech sellers on the platform however the monthly sales volume per seller is very low on average. Even the highest individual sales numbers ranged only between 50 and 200 sales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4cf7c20ee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4cf7c20ee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Even more prominent: sales numbers in the higher price segments, which are Eniacs core </a:t>
            </a:r>
            <a:r>
              <a:rPr lang="de"/>
              <a:t>business, </a:t>
            </a:r>
            <a:r>
              <a:rPr lang="de"/>
              <a:t>are very low compared to the lower-priced products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9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4.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25000"/>
          </a:blip>
          <a:stretch>
            <a:fillRect/>
          </a:stretch>
        </p:blipFill>
        <p:spPr>
          <a:xfrm>
            <a:off x="0" y="1567975"/>
            <a:ext cx="9144000" cy="4800598"/>
          </a:xfrm>
          <a:prstGeom prst="rect">
            <a:avLst/>
          </a:prstGeom>
          <a:noFill/>
          <a:ln>
            <a:noFill/>
          </a:ln>
        </p:spPr>
      </p:pic>
      <p:sp>
        <p:nvSpPr>
          <p:cNvPr id="55" name="Google Shape;55;p13"/>
          <p:cNvSpPr txBox="1"/>
          <p:nvPr>
            <p:ph idx="1" type="subTitle"/>
          </p:nvPr>
        </p:nvSpPr>
        <p:spPr>
          <a:xfrm>
            <a:off x="343800" y="2388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1018"/>
              <a:buNone/>
            </a:pPr>
            <a:r>
              <a:rPr lang="de" sz="3790">
                <a:solidFill>
                  <a:schemeClr val="dk1"/>
                </a:solidFill>
              </a:rPr>
              <a:t>Magist</a:t>
            </a:r>
            <a:r>
              <a:rPr lang="de" sz="3790">
                <a:solidFill>
                  <a:schemeClr val="dk1"/>
                </a:solidFill>
              </a:rPr>
              <a:t>: A </a:t>
            </a:r>
            <a:r>
              <a:rPr lang="de" sz="3790">
                <a:solidFill>
                  <a:schemeClr val="dk1"/>
                </a:solidFill>
              </a:rPr>
              <a:t>reliable</a:t>
            </a:r>
            <a:r>
              <a:rPr lang="de" sz="3790">
                <a:solidFill>
                  <a:schemeClr val="dk1"/>
                </a:solidFill>
              </a:rPr>
              <a:t> partner to explore the </a:t>
            </a:r>
            <a:r>
              <a:rPr lang="de" sz="3790">
                <a:solidFill>
                  <a:schemeClr val="dk1"/>
                </a:solidFill>
              </a:rPr>
              <a:t>Brazilian</a:t>
            </a:r>
            <a:r>
              <a:rPr lang="de" sz="3790">
                <a:solidFill>
                  <a:schemeClr val="dk1"/>
                </a:solidFill>
              </a:rPr>
              <a:t> market</a:t>
            </a:r>
            <a:endParaRPr sz="379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idx="1" type="body"/>
          </p:nvPr>
        </p:nvSpPr>
        <p:spPr>
          <a:xfrm>
            <a:off x="311700" y="6190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de" sz="2500"/>
              <a:t>Sales numbers suggest a </a:t>
            </a:r>
            <a:r>
              <a:rPr b="1" lang="de" sz="2500">
                <a:solidFill>
                  <a:srgbClr val="FF0000"/>
                </a:solidFill>
              </a:rPr>
              <a:t>small customer base</a:t>
            </a:r>
            <a:r>
              <a:rPr lang="de" sz="2500"/>
              <a:t> for Eniac’s high-value technology products</a:t>
            </a:r>
            <a:endParaRPr sz="2500"/>
          </a:p>
          <a:p>
            <a:pPr indent="0" lvl="0" marL="457200" rtl="0" algn="ctr">
              <a:spcBef>
                <a:spcPts val="1200"/>
              </a:spcBef>
              <a:spcAft>
                <a:spcPts val="0"/>
              </a:spcAft>
              <a:buNone/>
            </a:pPr>
            <a:r>
              <a:t/>
            </a:r>
            <a:endParaRPr sz="2500"/>
          </a:p>
          <a:p>
            <a:pPr indent="0" lvl="0" marL="457200" rtl="0" algn="ctr">
              <a:spcBef>
                <a:spcPts val="1200"/>
              </a:spcBef>
              <a:spcAft>
                <a:spcPts val="0"/>
              </a:spcAft>
              <a:buNone/>
            </a:pPr>
            <a:r>
              <a:rPr lang="de" sz="2500"/>
              <a:t>but</a:t>
            </a:r>
            <a:endParaRPr sz="2500"/>
          </a:p>
          <a:p>
            <a:pPr indent="0" lvl="0" marL="457200" rtl="0" algn="ctr">
              <a:spcBef>
                <a:spcPts val="1200"/>
              </a:spcBef>
              <a:spcAft>
                <a:spcPts val="0"/>
              </a:spcAft>
              <a:buNone/>
            </a:pPr>
            <a:r>
              <a:t/>
            </a:r>
            <a:endParaRPr sz="2500"/>
          </a:p>
          <a:p>
            <a:pPr indent="0" lvl="0" marL="457200" rtl="0" algn="ctr">
              <a:spcBef>
                <a:spcPts val="1200"/>
              </a:spcBef>
              <a:spcAft>
                <a:spcPts val="1200"/>
              </a:spcAft>
              <a:buNone/>
            </a:pPr>
            <a:r>
              <a:rPr lang="de" sz="2500"/>
              <a:t>Magist provides a </a:t>
            </a:r>
            <a:r>
              <a:rPr b="1" lang="de" sz="2500">
                <a:solidFill>
                  <a:schemeClr val="accent1"/>
                </a:solidFill>
              </a:rPr>
              <a:t>growing</a:t>
            </a:r>
            <a:r>
              <a:rPr b="1" lang="de" sz="2500"/>
              <a:t> </a:t>
            </a:r>
            <a:r>
              <a:rPr lang="de" sz="2500"/>
              <a:t>platform, </a:t>
            </a:r>
            <a:r>
              <a:rPr b="1" lang="de" sz="2500">
                <a:solidFill>
                  <a:schemeClr val="accent1"/>
                </a:solidFill>
              </a:rPr>
              <a:t>reliable</a:t>
            </a:r>
            <a:r>
              <a:rPr lang="de" sz="2500">
                <a:solidFill>
                  <a:schemeClr val="accent1"/>
                </a:solidFill>
              </a:rPr>
              <a:t> </a:t>
            </a:r>
            <a:r>
              <a:rPr lang="de" sz="2500"/>
              <a:t>deliveries and </a:t>
            </a:r>
            <a:r>
              <a:rPr b="1" lang="de" sz="2500">
                <a:solidFill>
                  <a:schemeClr val="accent1"/>
                </a:solidFill>
              </a:rPr>
              <a:t>responsive </a:t>
            </a:r>
            <a:r>
              <a:rPr lang="de" sz="2500"/>
              <a:t>customer service </a:t>
            </a:r>
            <a:endParaRPr sz="2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de"/>
              <a:t>Sales numbers in the technology sector</a:t>
            </a:r>
            <a:endParaRPr/>
          </a:p>
        </p:txBody>
      </p:sp>
      <p:pic>
        <p:nvPicPr>
          <p:cNvPr id="133" name="Google Shape;133;p23"/>
          <p:cNvPicPr preferRelativeResize="0"/>
          <p:nvPr/>
        </p:nvPicPr>
        <p:blipFill rotWithShape="1">
          <a:blip r:embed="rId3">
            <a:alphaModFix/>
          </a:blip>
          <a:srcRect b="0" l="0" r="0" t="1146"/>
          <a:stretch/>
        </p:blipFill>
        <p:spPr>
          <a:xfrm>
            <a:off x="311700" y="1132050"/>
            <a:ext cx="7131950" cy="3776999"/>
          </a:xfrm>
          <a:prstGeom prst="rect">
            <a:avLst/>
          </a:prstGeom>
          <a:noFill/>
          <a:ln>
            <a:noFill/>
          </a:ln>
        </p:spPr>
      </p:pic>
      <p:pic>
        <p:nvPicPr>
          <p:cNvPr id="134" name="Google Shape;134;p23"/>
          <p:cNvPicPr preferRelativeResize="0"/>
          <p:nvPr/>
        </p:nvPicPr>
        <p:blipFill>
          <a:blip r:embed="rId4">
            <a:alphaModFix/>
          </a:blip>
          <a:stretch>
            <a:fillRect/>
          </a:stretch>
        </p:blipFill>
        <p:spPr>
          <a:xfrm>
            <a:off x="7480300" y="3987975"/>
            <a:ext cx="1513225" cy="817575"/>
          </a:xfrm>
          <a:prstGeom prst="rect">
            <a:avLst/>
          </a:prstGeom>
          <a:noFill/>
          <a:ln>
            <a:noFill/>
          </a:ln>
        </p:spPr>
      </p:pic>
      <p:sp>
        <p:nvSpPr>
          <p:cNvPr id="135" name="Google Shape;135;p23"/>
          <p:cNvSpPr txBox="1"/>
          <p:nvPr/>
        </p:nvSpPr>
        <p:spPr>
          <a:xfrm>
            <a:off x="3526012" y="1465400"/>
            <a:ext cx="92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solidFill>
                  <a:schemeClr val="dk2"/>
                </a:solidFill>
              </a:rPr>
              <a:t>2017</a:t>
            </a:r>
            <a:endParaRPr>
              <a:solidFill>
                <a:schemeClr val="dk2"/>
              </a:solidFill>
            </a:endParaRPr>
          </a:p>
        </p:txBody>
      </p:sp>
      <p:sp>
        <p:nvSpPr>
          <p:cNvPr id="136" name="Google Shape;136;p23"/>
          <p:cNvSpPr txBox="1"/>
          <p:nvPr/>
        </p:nvSpPr>
        <p:spPr>
          <a:xfrm>
            <a:off x="6382062" y="1465400"/>
            <a:ext cx="92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solidFill>
                  <a:schemeClr val="dk2"/>
                </a:solidFill>
              </a:rPr>
              <a:t>2018</a:t>
            </a:r>
            <a:endParaRPr>
              <a:solidFill>
                <a:schemeClr val="dk2"/>
              </a:solidFill>
            </a:endParaRPr>
          </a:p>
        </p:txBody>
      </p:sp>
      <p:sp>
        <p:nvSpPr>
          <p:cNvPr id="137" name="Google Shape;137;p23"/>
          <p:cNvSpPr txBox="1"/>
          <p:nvPr/>
        </p:nvSpPr>
        <p:spPr>
          <a:xfrm>
            <a:off x="1084662" y="1465400"/>
            <a:ext cx="92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solidFill>
                  <a:schemeClr val="dk2"/>
                </a:solidFill>
              </a:rPr>
              <a:t>2016</a:t>
            </a:r>
            <a:endParaRPr>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de"/>
              <a:t>Low </a:t>
            </a:r>
            <a:r>
              <a:rPr lang="de"/>
              <a:t>average</a:t>
            </a:r>
            <a:r>
              <a:rPr lang="de"/>
              <a:t> sales per store</a:t>
            </a:r>
            <a:endParaRPr/>
          </a:p>
        </p:txBody>
      </p:sp>
      <p:pic>
        <p:nvPicPr>
          <p:cNvPr id="143" name="Google Shape;143;p24"/>
          <p:cNvPicPr preferRelativeResize="0"/>
          <p:nvPr/>
        </p:nvPicPr>
        <p:blipFill>
          <a:blip r:embed="rId3">
            <a:alphaModFix/>
          </a:blip>
          <a:stretch>
            <a:fillRect/>
          </a:stretch>
        </p:blipFill>
        <p:spPr>
          <a:xfrm>
            <a:off x="447150" y="1161350"/>
            <a:ext cx="7033158" cy="3820975"/>
          </a:xfrm>
          <a:prstGeom prst="rect">
            <a:avLst/>
          </a:prstGeom>
          <a:noFill/>
          <a:ln>
            <a:noFill/>
          </a:ln>
        </p:spPr>
      </p:pic>
      <p:pic>
        <p:nvPicPr>
          <p:cNvPr id="144" name="Google Shape;144;p24"/>
          <p:cNvPicPr preferRelativeResize="0"/>
          <p:nvPr/>
        </p:nvPicPr>
        <p:blipFill>
          <a:blip r:embed="rId4">
            <a:alphaModFix/>
          </a:blip>
          <a:stretch>
            <a:fillRect/>
          </a:stretch>
        </p:blipFill>
        <p:spPr>
          <a:xfrm>
            <a:off x="7480300" y="3995300"/>
            <a:ext cx="1513225" cy="817575"/>
          </a:xfrm>
          <a:prstGeom prst="rect">
            <a:avLst/>
          </a:prstGeom>
          <a:noFill/>
          <a:ln>
            <a:noFill/>
          </a:ln>
        </p:spPr>
      </p:pic>
      <p:sp>
        <p:nvSpPr>
          <p:cNvPr id="145" name="Google Shape;145;p24"/>
          <p:cNvSpPr txBox="1"/>
          <p:nvPr/>
        </p:nvSpPr>
        <p:spPr>
          <a:xfrm>
            <a:off x="3460087" y="1465400"/>
            <a:ext cx="92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solidFill>
                  <a:schemeClr val="dk2"/>
                </a:solidFill>
              </a:rPr>
              <a:t>2017</a:t>
            </a:r>
            <a:endParaRPr>
              <a:solidFill>
                <a:schemeClr val="dk2"/>
              </a:solidFill>
            </a:endParaRPr>
          </a:p>
        </p:txBody>
      </p:sp>
      <p:sp>
        <p:nvSpPr>
          <p:cNvPr id="146" name="Google Shape;146;p24"/>
          <p:cNvSpPr txBox="1"/>
          <p:nvPr/>
        </p:nvSpPr>
        <p:spPr>
          <a:xfrm>
            <a:off x="6316137" y="1465400"/>
            <a:ext cx="92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solidFill>
                  <a:schemeClr val="dk2"/>
                </a:solidFill>
              </a:rPr>
              <a:t>2018</a:t>
            </a:r>
            <a:endParaRPr>
              <a:solidFill>
                <a:schemeClr val="dk2"/>
              </a:solidFill>
            </a:endParaRPr>
          </a:p>
        </p:txBody>
      </p:sp>
      <p:sp>
        <p:nvSpPr>
          <p:cNvPr id="147" name="Google Shape;147;p24"/>
          <p:cNvSpPr txBox="1"/>
          <p:nvPr/>
        </p:nvSpPr>
        <p:spPr>
          <a:xfrm>
            <a:off x="1018737" y="1465400"/>
            <a:ext cx="92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solidFill>
                  <a:schemeClr val="dk2"/>
                </a:solidFill>
              </a:rPr>
              <a:t>2016</a:t>
            </a:r>
            <a:endParaRPr>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Small number of tech-products in higher price segments</a:t>
            </a:r>
            <a:endParaRPr/>
          </a:p>
        </p:txBody>
      </p:sp>
      <p:pic>
        <p:nvPicPr>
          <p:cNvPr id="153" name="Google Shape;153;p25"/>
          <p:cNvPicPr preferRelativeResize="0"/>
          <p:nvPr/>
        </p:nvPicPr>
        <p:blipFill>
          <a:blip r:embed="rId3">
            <a:alphaModFix/>
          </a:blip>
          <a:stretch>
            <a:fillRect/>
          </a:stretch>
        </p:blipFill>
        <p:spPr>
          <a:xfrm>
            <a:off x="152400" y="1875600"/>
            <a:ext cx="8839202" cy="2028891"/>
          </a:xfrm>
          <a:prstGeom prst="rect">
            <a:avLst/>
          </a:prstGeom>
          <a:noFill/>
          <a:ln>
            <a:noFill/>
          </a:ln>
        </p:spPr>
      </p:pic>
      <p:sp>
        <p:nvSpPr>
          <p:cNvPr id="154" name="Google Shape;154;p25"/>
          <p:cNvSpPr/>
          <p:nvPr/>
        </p:nvSpPr>
        <p:spPr>
          <a:xfrm>
            <a:off x="1580850" y="3254133"/>
            <a:ext cx="1531200" cy="102600"/>
          </a:xfrm>
          <a:prstGeom prst="leftArrow">
            <a:avLst>
              <a:gd fmla="val 50000" name="adj1"/>
              <a:gd fmla="val 50000" name="adj2"/>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55" name="Google Shape;155;p25"/>
          <p:cNvSpPr txBox="1"/>
          <p:nvPr/>
        </p:nvSpPr>
        <p:spPr>
          <a:xfrm>
            <a:off x="3112050" y="3105333"/>
            <a:ext cx="422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solidFill>
                  <a:schemeClr val="accent1"/>
                </a:solidFill>
              </a:rPr>
              <a:t>Price range of most Eniac products</a:t>
            </a:r>
            <a:endParaRPr>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de"/>
              <a:t>Number of stores on the Magist platform</a:t>
            </a:r>
            <a:endParaRPr/>
          </a:p>
        </p:txBody>
      </p:sp>
      <p:pic>
        <p:nvPicPr>
          <p:cNvPr id="161" name="Google Shape;161;p26"/>
          <p:cNvPicPr preferRelativeResize="0"/>
          <p:nvPr/>
        </p:nvPicPr>
        <p:blipFill>
          <a:blip r:embed="rId3">
            <a:alphaModFix/>
          </a:blip>
          <a:stretch>
            <a:fillRect/>
          </a:stretch>
        </p:blipFill>
        <p:spPr>
          <a:xfrm>
            <a:off x="2821700" y="1279475"/>
            <a:ext cx="3352425" cy="3392425"/>
          </a:xfrm>
          <a:prstGeom prst="rect">
            <a:avLst/>
          </a:prstGeom>
          <a:noFill/>
          <a:ln>
            <a:noFill/>
          </a:ln>
        </p:spPr>
      </p:pic>
      <p:pic>
        <p:nvPicPr>
          <p:cNvPr id="162" name="Google Shape;162;p26"/>
          <p:cNvPicPr preferRelativeResize="0"/>
          <p:nvPr/>
        </p:nvPicPr>
        <p:blipFill>
          <a:blip r:embed="rId4">
            <a:alphaModFix/>
          </a:blip>
          <a:stretch>
            <a:fillRect/>
          </a:stretch>
        </p:blipFill>
        <p:spPr>
          <a:xfrm>
            <a:off x="6245000" y="3993850"/>
            <a:ext cx="1028700" cy="476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78375" y="125450"/>
            <a:ext cx="8520600" cy="1349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de"/>
              <a:t>Eniac</a:t>
            </a:r>
            <a:endParaRPr/>
          </a:p>
        </p:txBody>
      </p:sp>
      <p:sp>
        <p:nvSpPr>
          <p:cNvPr id="61" name="Google Shape;61;p14"/>
          <p:cNvSpPr txBox="1"/>
          <p:nvPr>
            <p:ph idx="1" type="subTitle"/>
          </p:nvPr>
        </p:nvSpPr>
        <p:spPr>
          <a:xfrm>
            <a:off x="311700" y="1666875"/>
            <a:ext cx="8520600" cy="1891200"/>
          </a:xfrm>
          <a:prstGeom prst="rect">
            <a:avLst/>
          </a:prstGeom>
        </p:spPr>
        <p:txBody>
          <a:bodyPr anchorCtr="0" anchor="t" bIns="91425" lIns="91425" spcFirstLastPara="1" rIns="91425" wrap="square" tIns="91425">
            <a:noAutofit/>
          </a:bodyPr>
          <a:lstStyle/>
          <a:p>
            <a:pPr indent="0" lvl="0" marL="457200" marR="38100" rtl="0" algn="l">
              <a:lnSpc>
                <a:spcPct val="108571"/>
              </a:lnSpc>
              <a:spcBef>
                <a:spcPts val="0"/>
              </a:spcBef>
              <a:spcAft>
                <a:spcPts val="0"/>
              </a:spcAft>
              <a:buSzPts val="275"/>
              <a:buNone/>
            </a:pPr>
            <a:r>
              <a:t/>
            </a:r>
            <a:endParaRPr sz="1800">
              <a:solidFill>
                <a:srgbClr val="202124"/>
              </a:solidFill>
            </a:endParaRPr>
          </a:p>
          <a:p>
            <a:pPr indent="-342900" lvl="0" marL="457200" marR="38100" rtl="0" algn="l">
              <a:lnSpc>
                <a:spcPct val="108571"/>
              </a:lnSpc>
              <a:spcBef>
                <a:spcPts val="0"/>
              </a:spcBef>
              <a:spcAft>
                <a:spcPts val="0"/>
              </a:spcAft>
              <a:buSzPts val="1800"/>
              <a:buChar char="-"/>
            </a:pPr>
            <a:r>
              <a:rPr lang="de" sz="1800">
                <a:solidFill>
                  <a:srgbClr val="202124"/>
                </a:solidFill>
              </a:rPr>
              <a:t>We offer high-value </a:t>
            </a:r>
            <a:r>
              <a:rPr lang="de" sz="1800">
                <a:solidFill>
                  <a:schemeClr val="dk1"/>
                </a:solidFill>
              </a:rPr>
              <a:t>Apple-compatible accessories</a:t>
            </a:r>
            <a:endParaRPr sz="1800">
              <a:solidFill>
                <a:schemeClr val="dk1"/>
              </a:solidFill>
            </a:endParaRPr>
          </a:p>
          <a:p>
            <a:pPr indent="0" lvl="0" marL="457200" marR="38100" rtl="0" algn="l">
              <a:lnSpc>
                <a:spcPct val="108571"/>
              </a:lnSpc>
              <a:spcBef>
                <a:spcPts val="0"/>
              </a:spcBef>
              <a:spcAft>
                <a:spcPts val="0"/>
              </a:spcAft>
              <a:buNone/>
            </a:pPr>
            <a:r>
              <a:t/>
            </a:r>
            <a:endParaRPr sz="1800">
              <a:solidFill>
                <a:schemeClr val="dk1"/>
              </a:solidFill>
            </a:endParaRPr>
          </a:p>
          <a:p>
            <a:pPr indent="0" lvl="0" marL="457200" marR="38100" rtl="0" algn="l">
              <a:lnSpc>
                <a:spcPct val="108571"/>
              </a:lnSpc>
              <a:spcBef>
                <a:spcPts val="0"/>
              </a:spcBef>
              <a:spcAft>
                <a:spcPts val="0"/>
              </a:spcAft>
              <a:buNone/>
            </a:pPr>
            <a:r>
              <a:t/>
            </a:r>
            <a:endParaRPr b="1" sz="1100">
              <a:solidFill>
                <a:schemeClr val="dk1"/>
              </a:solidFill>
            </a:endParaRPr>
          </a:p>
          <a:p>
            <a:pPr indent="-342900" lvl="0" marL="457200" marR="38100" rtl="0" algn="l">
              <a:lnSpc>
                <a:spcPct val="108571"/>
              </a:lnSpc>
              <a:spcBef>
                <a:spcPts val="0"/>
              </a:spcBef>
              <a:spcAft>
                <a:spcPts val="0"/>
              </a:spcAft>
              <a:buSzPts val="1800"/>
              <a:buChar char="-"/>
            </a:pPr>
            <a:r>
              <a:rPr lang="de" sz="1800">
                <a:solidFill>
                  <a:srgbClr val="202124"/>
                </a:solidFill>
              </a:rPr>
              <a:t>Our company adopts a policy of fast shipping and quick return to customer demands by keeping customer satisfaction at the highest level.</a:t>
            </a:r>
            <a:endParaRPr sz="1800">
              <a:solidFill>
                <a:srgbClr val="202124"/>
              </a:solidFill>
            </a:endParaRPr>
          </a:p>
          <a:p>
            <a:pPr indent="0" lvl="0" marL="0" marR="38100" rtl="0" algn="l">
              <a:lnSpc>
                <a:spcPct val="108571"/>
              </a:lnSpc>
              <a:spcBef>
                <a:spcPts val="0"/>
              </a:spcBef>
              <a:spcAft>
                <a:spcPts val="0"/>
              </a:spcAft>
              <a:buSzPts val="275"/>
              <a:buNone/>
            </a:pPr>
            <a:r>
              <a:t/>
            </a:r>
            <a:endParaRPr sz="1800">
              <a:solidFill>
                <a:srgbClr val="202124"/>
              </a:solidFill>
            </a:endParaRPr>
          </a:p>
          <a:p>
            <a:pPr indent="-342900" lvl="0" marL="457200" marR="38100" rtl="0" algn="l">
              <a:lnSpc>
                <a:spcPct val="108571"/>
              </a:lnSpc>
              <a:spcBef>
                <a:spcPts val="0"/>
              </a:spcBef>
              <a:spcAft>
                <a:spcPts val="0"/>
              </a:spcAft>
              <a:buClr>
                <a:srgbClr val="202124"/>
              </a:buClr>
              <a:buSzPts val="1800"/>
              <a:buChar char="-"/>
            </a:pPr>
            <a:r>
              <a:rPr lang="de" sz="1800">
                <a:solidFill>
                  <a:srgbClr val="202124"/>
                </a:solidFill>
              </a:rPr>
              <a:t>We constantly strive to meet our customers' expectations and provide them with an excellent shopping experience.</a:t>
            </a:r>
            <a:endParaRPr sz="1800">
              <a:solidFill>
                <a:srgbClr val="202124"/>
              </a:solidFill>
            </a:endParaRPr>
          </a:p>
          <a:p>
            <a:pPr indent="0" lvl="0" marL="457200" marR="38100" rtl="0" algn="l">
              <a:lnSpc>
                <a:spcPct val="108571"/>
              </a:lnSpc>
              <a:spcBef>
                <a:spcPts val="0"/>
              </a:spcBef>
              <a:spcAft>
                <a:spcPts val="0"/>
              </a:spcAft>
              <a:buSzPts val="275"/>
              <a:buNone/>
            </a:pPr>
            <a:r>
              <a:t/>
            </a:r>
            <a:endParaRPr sz="1571">
              <a:solidFill>
                <a:srgbClr val="202124"/>
              </a:solidFill>
              <a:highlight>
                <a:srgbClr val="F8F9FA"/>
              </a:highlight>
            </a:endParaRPr>
          </a:p>
          <a:p>
            <a:pPr indent="0" lvl="0" marL="457200" marR="38100" rtl="0" algn="l">
              <a:lnSpc>
                <a:spcPct val="108571"/>
              </a:lnSpc>
              <a:spcBef>
                <a:spcPts val="0"/>
              </a:spcBef>
              <a:spcAft>
                <a:spcPts val="0"/>
              </a:spcAft>
              <a:buSzPts val="275"/>
              <a:buNone/>
            </a:pPr>
            <a:r>
              <a:t/>
            </a:r>
            <a:endParaRPr sz="1571">
              <a:solidFill>
                <a:srgbClr val="202124"/>
              </a:solidFill>
              <a:highlight>
                <a:srgbClr val="F8F9FA"/>
              </a:highlight>
            </a:endParaRPr>
          </a:p>
          <a:p>
            <a:pPr indent="0" lvl="0" marL="457200" rtl="0" algn="l">
              <a:lnSpc>
                <a:spcPct val="80000"/>
              </a:lnSpc>
              <a:spcBef>
                <a:spcPts val="0"/>
              </a:spcBef>
              <a:spcAft>
                <a:spcPts val="0"/>
              </a:spcAft>
              <a:buSzPts val="275"/>
              <a:buNone/>
            </a:pPr>
            <a:r>
              <a:t/>
            </a:r>
            <a:endParaRPr sz="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de"/>
              <a:t>Magist’s sales numbers </a:t>
            </a:r>
            <a:r>
              <a:rPr lang="de"/>
              <a:t>increased</a:t>
            </a:r>
            <a:r>
              <a:rPr lang="de"/>
              <a:t> strongly in 2017</a:t>
            </a:r>
            <a:endParaRPr/>
          </a:p>
        </p:txBody>
      </p:sp>
      <p:pic>
        <p:nvPicPr>
          <p:cNvPr id="67" name="Google Shape;67;p15"/>
          <p:cNvPicPr preferRelativeResize="0"/>
          <p:nvPr/>
        </p:nvPicPr>
        <p:blipFill>
          <a:blip r:embed="rId3">
            <a:alphaModFix/>
          </a:blip>
          <a:stretch>
            <a:fillRect/>
          </a:stretch>
        </p:blipFill>
        <p:spPr>
          <a:xfrm>
            <a:off x="1084650" y="1465400"/>
            <a:ext cx="6001400" cy="3287950"/>
          </a:xfrm>
          <a:prstGeom prst="rect">
            <a:avLst/>
          </a:prstGeom>
          <a:noFill/>
          <a:ln>
            <a:noFill/>
          </a:ln>
        </p:spPr>
      </p:pic>
      <p:sp>
        <p:nvSpPr>
          <p:cNvPr id="68" name="Google Shape;68;p15"/>
          <p:cNvSpPr txBox="1"/>
          <p:nvPr/>
        </p:nvSpPr>
        <p:spPr>
          <a:xfrm>
            <a:off x="3526012" y="1465400"/>
            <a:ext cx="92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solidFill>
                  <a:schemeClr val="dk2"/>
                </a:solidFill>
              </a:rPr>
              <a:t>2017</a:t>
            </a:r>
            <a:endParaRPr>
              <a:solidFill>
                <a:schemeClr val="dk2"/>
              </a:solidFill>
            </a:endParaRPr>
          </a:p>
        </p:txBody>
      </p:sp>
      <p:sp>
        <p:nvSpPr>
          <p:cNvPr id="69" name="Google Shape;69;p15"/>
          <p:cNvSpPr txBox="1"/>
          <p:nvPr/>
        </p:nvSpPr>
        <p:spPr>
          <a:xfrm>
            <a:off x="6382062" y="1465400"/>
            <a:ext cx="92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solidFill>
                  <a:schemeClr val="dk2"/>
                </a:solidFill>
              </a:rPr>
              <a:t>2018</a:t>
            </a:r>
            <a:endParaRPr>
              <a:solidFill>
                <a:schemeClr val="dk2"/>
              </a:solidFill>
            </a:endParaRPr>
          </a:p>
        </p:txBody>
      </p:sp>
      <p:sp>
        <p:nvSpPr>
          <p:cNvPr id="70" name="Google Shape;70;p15"/>
          <p:cNvSpPr txBox="1"/>
          <p:nvPr/>
        </p:nvSpPr>
        <p:spPr>
          <a:xfrm>
            <a:off x="1541862" y="1465400"/>
            <a:ext cx="92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solidFill>
                  <a:schemeClr val="dk2"/>
                </a:solidFill>
              </a:rPr>
              <a:t>2016</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de"/>
              <a:t>Delivery times within Brazilian e</a:t>
            </a:r>
            <a:r>
              <a:rPr lang="de"/>
              <a:t>commerce</a:t>
            </a:r>
            <a:r>
              <a:rPr lang="de"/>
              <a:t> </a:t>
            </a:r>
            <a:r>
              <a:rPr lang="de"/>
              <a:t>standard</a:t>
            </a:r>
            <a:endParaRPr/>
          </a:p>
        </p:txBody>
      </p:sp>
      <p:pic>
        <p:nvPicPr>
          <p:cNvPr id="76" name="Google Shape;76;p16"/>
          <p:cNvPicPr preferRelativeResize="0"/>
          <p:nvPr/>
        </p:nvPicPr>
        <p:blipFill>
          <a:blip r:embed="rId3">
            <a:alphaModFix/>
          </a:blip>
          <a:stretch>
            <a:fillRect/>
          </a:stretch>
        </p:blipFill>
        <p:spPr>
          <a:xfrm>
            <a:off x="311700" y="1382600"/>
            <a:ext cx="4752975" cy="3467100"/>
          </a:xfrm>
          <a:prstGeom prst="rect">
            <a:avLst/>
          </a:prstGeom>
          <a:noFill/>
          <a:ln>
            <a:noFill/>
          </a:ln>
        </p:spPr>
      </p:pic>
      <p:sp>
        <p:nvSpPr>
          <p:cNvPr id="77" name="Google Shape;77;p16"/>
          <p:cNvSpPr txBox="1"/>
          <p:nvPr/>
        </p:nvSpPr>
        <p:spPr>
          <a:xfrm>
            <a:off x="4572000" y="1458800"/>
            <a:ext cx="4509000" cy="198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600"/>
              <a:t>Amazon Brazil </a:t>
            </a:r>
            <a:r>
              <a:rPr lang="de" sz="1600"/>
              <a:t>standard</a:t>
            </a:r>
            <a:r>
              <a:rPr lang="de" sz="1600"/>
              <a:t> delivery: 8 - 12 days</a:t>
            </a:r>
            <a:endParaRPr sz="1600"/>
          </a:p>
          <a:p>
            <a:pPr indent="0" lvl="0" marL="0" rtl="0" algn="l">
              <a:lnSpc>
                <a:spcPct val="115000"/>
              </a:lnSpc>
              <a:spcBef>
                <a:spcPts val="1800"/>
              </a:spcBef>
              <a:spcAft>
                <a:spcPts val="0"/>
              </a:spcAft>
              <a:buClr>
                <a:schemeClr val="dk1"/>
              </a:buClr>
              <a:buSzPts val="1100"/>
              <a:buFont typeface="Arial"/>
              <a:buNone/>
            </a:pPr>
            <a:r>
              <a:t/>
            </a:r>
            <a:endParaRPr sz="1600">
              <a:solidFill>
                <a:schemeClr val="dk1"/>
              </a:solidFill>
            </a:endParaRPr>
          </a:p>
          <a:p>
            <a:pPr indent="0" lvl="0" marL="0" rtl="0" algn="l">
              <a:spcBef>
                <a:spcPts val="40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sp>
        <p:nvSpPr>
          <p:cNvPr id="78" name="Google Shape;78;p16"/>
          <p:cNvSpPr txBox="1"/>
          <p:nvPr/>
        </p:nvSpPr>
        <p:spPr>
          <a:xfrm>
            <a:off x="4572000" y="1844875"/>
            <a:ext cx="45090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400"/>
              </a:spcAft>
              <a:buClr>
                <a:schemeClr val="dk1"/>
              </a:buClr>
              <a:buSzPts val="1100"/>
              <a:buFont typeface="Arial"/>
              <a:buNone/>
            </a:pPr>
            <a:r>
              <a:rPr lang="de" sz="1600">
                <a:solidFill>
                  <a:schemeClr val="dk1"/>
                </a:solidFill>
              </a:rPr>
              <a:t>Mercado Libre standard: within 15 working days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de"/>
              <a:t>The majority of deliveries arrive in time</a:t>
            </a:r>
            <a:endParaRPr/>
          </a:p>
        </p:txBody>
      </p:sp>
      <p:pic>
        <p:nvPicPr>
          <p:cNvPr id="84" name="Google Shape;84;p17"/>
          <p:cNvPicPr preferRelativeResize="0"/>
          <p:nvPr/>
        </p:nvPicPr>
        <p:blipFill>
          <a:blip r:embed="rId3">
            <a:alphaModFix/>
          </a:blip>
          <a:stretch>
            <a:fillRect/>
          </a:stretch>
        </p:blipFill>
        <p:spPr>
          <a:xfrm>
            <a:off x="1797225" y="1066450"/>
            <a:ext cx="3160941" cy="3820974"/>
          </a:xfrm>
          <a:prstGeom prst="rect">
            <a:avLst/>
          </a:prstGeom>
          <a:noFill/>
          <a:ln>
            <a:noFill/>
          </a:ln>
        </p:spPr>
      </p:pic>
      <p:pic>
        <p:nvPicPr>
          <p:cNvPr id="85" name="Google Shape;85;p17"/>
          <p:cNvPicPr preferRelativeResize="0"/>
          <p:nvPr/>
        </p:nvPicPr>
        <p:blipFill>
          <a:blip r:embed="rId4">
            <a:alphaModFix/>
          </a:blip>
          <a:stretch>
            <a:fillRect/>
          </a:stretch>
        </p:blipFill>
        <p:spPr>
          <a:xfrm>
            <a:off x="5325516" y="2576875"/>
            <a:ext cx="2076450" cy="800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630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Positive</a:t>
            </a:r>
            <a:r>
              <a:rPr lang="de"/>
              <a:t> customer </a:t>
            </a:r>
            <a:r>
              <a:rPr lang="de"/>
              <a:t>reviews</a:t>
            </a:r>
            <a:r>
              <a:rPr lang="de"/>
              <a:t> and fast customer service response</a:t>
            </a:r>
            <a:endParaRPr/>
          </a:p>
        </p:txBody>
      </p:sp>
      <p:pic>
        <p:nvPicPr>
          <p:cNvPr id="91" name="Google Shape;91;p18"/>
          <p:cNvPicPr preferRelativeResize="0"/>
          <p:nvPr/>
        </p:nvPicPr>
        <p:blipFill>
          <a:blip r:embed="rId3">
            <a:alphaModFix/>
          </a:blip>
          <a:stretch>
            <a:fillRect/>
          </a:stretch>
        </p:blipFill>
        <p:spPr>
          <a:xfrm>
            <a:off x="608174" y="1471973"/>
            <a:ext cx="3389000" cy="3236188"/>
          </a:xfrm>
          <a:prstGeom prst="rect">
            <a:avLst/>
          </a:prstGeom>
          <a:noFill/>
          <a:ln>
            <a:noFill/>
          </a:ln>
        </p:spPr>
      </p:pic>
      <p:grpSp>
        <p:nvGrpSpPr>
          <p:cNvPr id="92" name="Google Shape;92;p18"/>
          <p:cNvGrpSpPr/>
          <p:nvPr/>
        </p:nvGrpSpPr>
        <p:grpSpPr>
          <a:xfrm>
            <a:off x="4883725" y="1275263"/>
            <a:ext cx="3586226" cy="3629599"/>
            <a:chOff x="4883725" y="1275263"/>
            <a:chExt cx="3586226" cy="3629599"/>
          </a:xfrm>
        </p:grpSpPr>
        <p:pic>
          <p:nvPicPr>
            <p:cNvPr id="93" name="Google Shape;93;p18"/>
            <p:cNvPicPr preferRelativeResize="0"/>
            <p:nvPr/>
          </p:nvPicPr>
          <p:blipFill>
            <a:blip r:embed="rId4">
              <a:alphaModFix/>
            </a:blip>
            <a:stretch>
              <a:fillRect/>
            </a:stretch>
          </p:blipFill>
          <p:spPr>
            <a:xfrm>
              <a:off x="4883725" y="1275263"/>
              <a:ext cx="3586226" cy="3629599"/>
            </a:xfrm>
            <a:prstGeom prst="rect">
              <a:avLst/>
            </a:prstGeom>
            <a:noFill/>
            <a:ln>
              <a:noFill/>
            </a:ln>
          </p:spPr>
        </p:pic>
        <p:pic>
          <p:nvPicPr>
            <p:cNvPr id="94" name="Google Shape;94;p18"/>
            <p:cNvPicPr preferRelativeResize="0"/>
            <p:nvPr/>
          </p:nvPicPr>
          <p:blipFill>
            <a:blip r:embed="rId5">
              <a:alphaModFix/>
            </a:blip>
            <a:stretch>
              <a:fillRect/>
            </a:stretch>
          </p:blipFill>
          <p:spPr>
            <a:xfrm>
              <a:off x="5793558" y="2678075"/>
              <a:ext cx="1846800" cy="823950"/>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de"/>
              <a:t>Magist is not specialized on selling tech-products</a:t>
            </a:r>
            <a:endParaRPr/>
          </a:p>
        </p:txBody>
      </p:sp>
      <p:grpSp>
        <p:nvGrpSpPr>
          <p:cNvPr id="100" name="Google Shape;100;p19"/>
          <p:cNvGrpSpPr/>
          <p:nvPr/>
        </p:nvGrpSpPr>
        <p:grpSpPr>
          <a:xfrm>
            <a:off x="430813" y="1792925"/>
            <a:ext cx="8282376" cy="2305875"/>
            <a:chOff x="430813" y="1792925"/>
            <a:chExt cx="8282376" cy="2305875"/>
          </a:xfrm>
        </p:grpSpPr>
        <p:pic>
          <p:nvPicPr>
            <p:cNvPr id="101" name="Google Shape;101;p19"/>
            <p:cNvPicPr preferRelativeResize="0"/>
            <p:nvPr/>
          </p:nvPicPr>
          <p:blipFill rotWithShape="1">
            <a:blip r:embed="rId3">
              <a:alphaModFix/>
            </a:blip>
            <a:srcRect b="0" l="6296" r="0" t="0"/>
            <a:stretch/>
          </p:blipFill>
          <p:spPr>
            <a:xfrm>
              <a:off x="430813" y="1792925"/>
              <a:ext cx="8282376" cy="2305875"/>
            </a:xfrm>
            <a:prstGeom prst="rect">
              <a:avLst/>
            </a:prstGeom>
            <a:noFill/>
            <a:ln>
              <a:noFill/>
            </a:ln>
          </p:spPr>
        </p:pic>
        <p:pic>
          <p:nvPicPr>
            <p:cNvPr id="102" name="Google Shape;102;p19"/>
            <p:cNvPicPr preferRelativeResize="0"/>
            <p:nvPr/>
          </p:nvPicPr>
          <p:blipFill>
            <a:blip r:embed="rId4">
              <a:alphaModFix/>
            </a:blip>
            <a:stretch>
              <a:fillRect/>
            </a:stretch>
          </p:blipFill>
          <p:spPr>
            <a:xfrm>
              <a:off x="1858710" y="3783202"/>
              <a:ext cx="397200" cy="181775"/>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de"/>
              <a:t>Low </a:t>
            </a:r>
            <a:r>
              <a:rPr lang="de"/>
              <a:t>average</a:t>
            </a:r>
            <a:r>
              <a:rPr lang="de"/>
              <a:t> sales per store in the technology sector</a:t>
            </a:r>
            <a:endParaRPr/>
          </a:p>
        </p:txBody>
      </p:sp>
      <p:grpSp>
        <p:nvGrpSpPr>
          <p:cNvPr id="108" name="Google Shape;108;p20"/>
          <p:cNvGrpSpPr/>
          <p:nvPr/>
        </p:nvGrpSpPr>
        <p:grpSpPr>
          <a:xfrm>
            <a:off x="651400" y="1265250"/>
            <a:ext cx="6830062" cy="3593950"/>
            <a:chOff x="1156975" y="1323875"/>
            <a:chExt cx="6830062" cy="3593950"/>
          </a:xfrm>
        </p:grpSpPr>
        <p:pic>
          <p:nvPicPr>
            <p:cNvPr id="109" name="Google Shape;109;p20"/>
            <p:cNvPicPr preferRelativeResize="0"/>
            <p:nvPr/>
          </p:nvPicPr>
          <p:blipFill>
            <a:blip r:embed="rId3">
              <a:alphaModFix/>
            </a:blip>
            <a:stretch>
              <a:fillRect/>
            </a:stretch>
          </p:blipFill>
          <p:spPr>
            <a:xfrm>
              <a:off x="1156975" y="1615625"/>
              <a:ext cx="6830062" cy="3302200"/>
            </a:xfrm>
            <a:prstGeom prst="rect">
              <a:avLst/>
            </a:prstGeom>
            <a:noFill/>
            <a:ln>
              <a:noFill/>
            </a:ln>
          </p:spPr>
        </p:pic>
        <p:sp>
          <p:nvSpPr>
            <p:cNvPr id="110" name="Google Shape;110;p20"/>
            <p:cNvSpPr txBox="1"/>
            <p:nvPr/>
          </p:nvSpPr>
          <p:spPr>
            <a:xfrm>
              <a:off x="4004937" y="1323875"/>
              <a:ext cx="92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a:solidFill>
                    <a:schemeClr val="dk2"/>
                  </a:solidFill>
                </a:rPr>
                <a:t>2017</a:t>
              </a:r>
              <a:endParaRPr>
                <a:solidFill>
                  <a:schemeClr val="dk2"/>
                </a:solidFill>
              </a:endParaRPr>
            </a:p>
          </p:txBody>
        </p:sp>
        <p:sp>
          <p:nvSpPr>
            <p:cNvPr id="111" name="Google Shape;111;p20"/>
            <p:cNvSpPr txBox="1"/>
            <p:nvPr/>
          </p:nvSpPr>
          <p:spPr>
            <a:xfrm>
              <a:off x="6502962" y="1323875"/>
              <a:ext cx="92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a:solidFill>
                    <a:schemeClr val="dk2"/>
                  </a:solidFill>
                </a:rPr>
                <a:t>2018</a:t>
              </a:r>
              <a:endParaRPr>
                <a:solidFill>
                  <a:schemeClr val="dk2"/>
                </a:solidFill>
              </a:endParaRPr>
            </a:p>
          </p:txBody>
        </p:sp>
        <p:sp>
          <p:nvSpPr>
            <p:cNvPr id="112" name="Google Shape;112;p20"/>
            <p:cNvSpPr txBox="1"/>
            <p:nvPr/>
          </p:nvSpPr>
          <p:spPr>
            <a:xfrm>
              <a:off x="1818087" y="1323875"/>
              <a:ext cx="92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a:solidFill>
                    <a:schemeClr val="dk2"/>
                  </a:solidFill>
                </a:rPr>
                <a:t>2016</a:t>
              </a:r>
              <a:endParaRPr>
                <a:solidFill>
                  <a:schemeClr val="dk2"/>
                </a:solidFill>
              </a:endParaRPr>
            </a:p>
          </p:txBody>
        </p:sp>
      </p:grpSp>
      <p:sp>
        <p:nvSpPr>
          <p:cNvPr id="113" name="Google Shape;113;p20"/>
          <p:cNvSpPr txBox="1"/>
          <p:nvPr/>
        </p:nvSpPr>
        <p:spPr>
          <a:xfrm>
            <a:off x="7187696" y="3531550"/>
            <a:ext cx="1597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2000">
                <a:solidFill>
                  <a:srgbClr val="1155CC"/>
                </a:solidFill>
              </a:rPr>
              <a:t>max. sales</a:t>
            </a:r>
            <a:endParaRPr sz="2000">
              <a:solidFill>
                <a:srgbClr val="1155CC"/>
              </a:solidFill>
            </a:endParaRPr>
          </a:p>
        </p:txBody>
      </p:sp>
      <p:sp>
        <p:nvSpPr>
          <p:cNvPr id="114" name="Google Shape;114;p20"/>
          <p:cNvSpPr txBox="1"/>
          <p:nvPr/>
        </p:nvSpPr>
        <p:spPr>
          <a:xfrm>
            <a:off x="7187692" y="4472275"/>
            <a:ext cx="1330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2000">
                <a:solidFill>
                  <a:srgbClr val="CC0000"/>
                </a:solidFill>
              </a:rPr>
              <a:t>avg. sales</a:t>
            </a:r>
            <a:endParaRPr sz="2000">
              <a:solidFill>
                <a:srgbClr val="CC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1"/>
          <p:cNvPicPr preferRelativeResize="0"/>
          <p:nvPr/>
        </p:nvPicPr>
        <p:blipFill>
          <a:blip r:embed="rId3">
            <a:alphaModFix/>
          </a:blip>
          <a:stretch>
            <a:fillRect/>
          </a:stretch>
        </p:blipFill>
        <p:spPr>
          <a:xfrm>
            <a:off x="136725" y="1654925"/>
            <a:ext cx="8870550" cy="2016350"/>
          </a:xfrm>
          <a:prstGeom prst="rect">
            <a:avLst/>
          </a:prstGeom>
          <a:noFill/>
          <a:ln>
            <a:noFill/>
          </a:ln>
        </p:spPr>
      </p:pic>
      <p:sp>
        <p:nvSpPr>
          <p:cNvPr id="120" name="Google Shape;12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de"/>
              <a:t>Low sales volume of high-value technology products</a:t>
            </a:r>
            <a:endParaRPr/>
          </a:p>
        </p:txBody>
      </p:sp>
      <p:sp>
        <p:nvSpPr>
          <p:cNvPr id="121" name="Google Shape;121;p21"/>
          <p:cNvSpPr/>
          <p:nvPr/>
        </p:nvSpPr>
        <p:spPr>
          <a:xfrm>
            <a:off x="1543800" y="3039208"/>
            <a:ext cx="1531200" cy="102600"/>
          </a:xfrm>
          <a:prstGeom prst="leftArrow">
            <a:avLst>
              <a:gd fmla="val 50000" name="adj1"/>
              <a:gd fmla="val 50000" name="adj2"/>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22" name="Google Shape;122;p21"/>
          <p:cNvSpPr txBox="1"/>
          <p:nvPr/>
        </p:nvSpPr>
        <p:spPr>
          <a:xfrm>
            <a:off x="3075000" y="2890408"/>
            <a:ext cx="422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solidFill>
                  <a:schemeClr val="accent1"/>
                </a:solidFill>
              </a:rPr>
              <a:t>Price range of most Eniac products</a:t>
            </a:r>
            <a:endParaRPr>
              <a:solidFill>
                <a:schemeClr val="accen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