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68" r:id="rId4"/>
    <p:sldId id="269" r:id="rId5"/>
    <p:sldId id="270" r:id="rId6"/>
    <p:sldId id="257" r:id="rId7"/>
    <p:sldId id="258" r:id="rId8"/>
    <p:sldId id="279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80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</p:sldIdLst>
  <p:sldSz cx="9144000" cy="6858000" type="screen4x3"/>
  <p:notesSz cx="6858000" cy="9144000"/>
  <p:defaultTextStyle>
    <a:defPPr>
      <a:defRPr lang="be-BY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504" y="8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B6950-BE60-472F-AFB3-319E601F6AD1}" type="datetimeFigureOut">
              <a:rPr lang="be-BY"/>
              <a:pPr>
                <a:defRPr/>
              </a:pPr>
              <a:t>03.04.2020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5ED94-65E4-4496-B455-E9AFB3D50165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B8716-66AB-4564-A8D7-6FCF30F76724}" type="datetimeFigureOut">
              <a:rPr lang="be-BY"/>
              <a:pPr>
                <a:defRPr/>
              </a:pPr>
              <a:t>03.04.2020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2D147-56E4-49D0-8909-605D1461B252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FDC1E-C723-4815-93BF-05D6AFEC7224}" type="datetimeFigureOut">
              <a:rPr lang="be-BY"/>
              <a:pPr>
                <a:defRPr/>
              </a:pPr>
              <a:t>03.04.2020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619C8-6C06-4058-9326-AE207495B679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9A594-7E9D-4CEC-A11F-9015D3873813}" type="datetimeFigureOut">
              <a:rPr lang="be-BY"/>
              <a:pPr>
                <a:defRPr/>
              </a:pPr>
              <a:t>03.04.2020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C5984-BD6F-47BA-BD20-FA474D6832C1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5B3FF-8004-4F4F-88DE-2D95C27956A2}" type="datetimeFigureOut">
              <a:rPr lang="be-BY"/>
              <a:pPr>
                <a:defRPr/>
              </a:pPr>
              <a:t>03.04.2020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2CDA1-DB2F-4C09-AA58-8CA756EBF88C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C1CB0-FBFE-4397-B0FF-7925816722DB}" type="datetimeFigureOut">
              <a:rPr lang="be-BY"/>
              <a:pPr>
                <a:defRPr/>
              </a:pPr>
              <a:t>03.04.2020</a:t>
            </a:fld>
            <a:endParaRPr lang="be-BY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32DE74-4951-4F5F-95DF-15C956B0FB38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8E26D-24F7-4480-B250-C7BF4FBA8BFE}" type="datetimeFigureOut">
              <a:rPr lang="be-BY"/>
              <a:pPr>
                <a:defRPr/>
              </a:pPr>
              <a:t>03.04.2020</a:t>
            </a:fld>
            <a:endParaRPr lang="be-BY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2E42B-92A5-4F06-81D1-1236E2D1CAB5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130DF-018D-43C1-82FB-791051865D19}" type="datetimeFigureOut">
              <a:rPr lang="be-BY"/>
              <a:pPr>
                <a:defRPr/>
              </a:pPr>
              <a:t>03.04.2020</a:t>
            </a:fld>
            <a:endParaRPr lang="be-BY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66D467-26BE-43DE-AD6F-EB89AFE1F2B1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D054B-7925-4DDA-9C9E-5C7AE19DEC10}" type="datetimeFigureOut">
              <a:rPr lang="be-BY"/>
              <a:pPr>
                <a:defRPr/>
              </a:pPr>
              <a:t>03.04.2020</a:t>
            </a:fld>
            <a:endParaRPr lang="be-BY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14015-046D-490A-A280-3EBBDE83D908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C5A01-A3FC-43A6-8F99-94D837B8EE62}" type="datetimeFigureOut">
              <a:rPr lang="be-BY"/>
              <a:pPr>
                <a:defRPr/>
              </a:pPr>
              <a:t>03.04.2020</a:t>
            </a:fld>
            <a:endParaRPr lang="be-BY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94B96-FD50-4657-8BFB-7C1D4CCC8669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e-BY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7D9AB-227F-4308-AFAE-708C06A1F474}" type="datetimeFigureOut">
              <a:rPr lang="be-BY"/>
              <a:pPr>
                <a:defRPr/>
              </a:pPr>
              <a:t>03.04.2020</a:t>
            </a:fld>
            <a:endParaRPr lang="be-BY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1D4D6-8663-4E41-A2FA-8F999C203A0F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be-BY" smtClean="0"/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CBAECA4-89A7-46BE-9F33-F4C5E31D20A0}" type="datetimeFigureOut">
              <a:rPr lang="be-BY"/>
              <a:pPr>
                <a:defRPr/>
              </a:pPr>
              <a:t>03.04.2020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3AC391C-B58F-409A-B3E6-50D15B3C4712}" type="slidenum">
              <a:rPr lang="be-BY"/>
              <a:pPr>
                <a:defRPr/>
              </a:pPr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nd-map.ru/?s=11" TargetMode="External"/><Relationship Id="rId2" Type="http://schemas.openxmlformats.org/officeDocument/2006/relationships/hyperlink" Target="http://www.mind-map.ru/?s=1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ind-map.ru/?s=26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2411413" y="1989138"/>
            <a:ext cx="4105275" cy="1800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be-BY"/>
          </a:p>
        </p:txBody>
      </p:sp>
      <p:sp>
        <p:nvSpPr>
          <p:cNvPr id="13314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MIND-MAPS</a:t>
            </a:r>
            <a:endParaRPr lang="be-BY" dirty="0" smtClean="0"/>
          </a:p>
        </p:txBody>
      </p:sp>
      <p:pic>
        <p:nvPicPr>
          <p:cNvPr id="13315" name="Picture 2" descr="http://www.mind-map.ru/inc/images/0703/0703211628430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273050"/>
            <a:ext cx="1931987" cy="114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 descr="http://www.mind-map.ru/inc/images/0703/0703211631200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2889250"/>
            <a:ext cx="1296987" cy="205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6" descr="http://www.mind-map.ru/inc/images/0703/07032116312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97163" y="4724400"/>
            <a:ext cx="2036762" cy="138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8" descr="http://www.mind-map.ru/inc/images/0703/0703211631560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40488" y="4264025"/>
            <a:ext cx="2327275" cy="221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10" descr="http://www.mind-map.ru/inc/images/0703/0703211632050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32588" y="255588"/>
            <a:ext cx="1966912" cy="16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Прямая со стрелкой 6"/>
          <p:cNvCxnSpPr/>
          <p:nvPr/>
        </p:nvCxnSpPr>
        <p:spPr>
          <a:xfrm flipH="1" flipV="1">
            <a:off x="2616200" y="1420813"/>
            <a:ext cx="660400" cy="4365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5940425" y="1420813"/>
            <a:ext cx="576263" cy="4365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5724525" y="3916363"/>
            <a:ext cx="792163" cy="6651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endCxn id="1030" idx="0"/>
          </p:cNvCxnSpPr>
          <p:nvPr/>
        </p:nvCxnSpPr>
        <p:spPr>
          <a:xfrm flipH="1">
            <a:off x="3714750" y="3789363"/>
            <a:ext cx="352425" cy="9350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1835150" y="3644900"/>
            <a:ext cx="576263" cy="271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e-BY" sz="2000" dirty="0" smtClean="0"/>
              <a:t>От него отходят основные мысли – ключевые слова (под-идеи). Хорошо, если получается  4-7 линий. Ключевое слово пишется над (или под) линией. Сама линия плавная, ее длина соотносится с длиной слова</a:t>
            </a:r>
            <a:endParaRPr lang="be-BY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e-BY" dirty="0"/>
          </a:p>
        </p:txBody>
      </p:sp>
      <p:pic>
        <p:nvPicPr>
          <p:cNvPr id="2050" name="Picture 2" descr="http://www.mind-map.ru/inc/images/0703/070323233904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40" y="2170993"/>
            <a:ext cx="8561320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34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e-BY" sz="2800" dirty="0" smtClean="0"/>
              <a:t>Далее ветвление продолжается (не менее 2-3 уровней). Линии 2 и 3 уровня обычно тоньше, </a:t>
            </a:r>
            <a:br>
              <a:rPr lang="be-BY" sz="2800" dirty="0" smtClean="0"/>
            </a:br>
            <a:r>
              <a:rPr lang="be-BY" sz="2800" dirty="0" smtClean="0"/>
              <a:t>чем 1-ого</a:t>
            </a:r>
            <a:endParaRPr lang="be-BY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e-BY" dirty="0"/>
          </a:p>
        </p:txBody>
      </p:sp>
      <p:pic>
        <p:nvPicPr>
          <p:cNvPr id="3074" name="Picture 2" descr="http://www.mind-map.ru/inc/images/0703/070323234023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399928" cy="3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79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e-BY" sz="3200" dirty="0" smtClean="0"/>
              <a:t>Добавляем цвет (тогда вместо одной карты видим несколько, лучше видно главное) </a:t>
            </a:r>
            <a:endParaRPr lang="be-BY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e-BY" dirty="0"/>
          </a:p>
        </p:txBody>
      </p:sp>
      <p:pic>
        <p:nvPicPr>
          <p:cNvPr id="4098" name="Picture 2" descr="http://www.mind-map.ru/inc/images/0703/070323234028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379164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04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e-BY" sz="2400" dirty="0" smtClean="0"/>
              <a:t>Добавляем картинки, значки – все то, </a:t>
            </a:r>
            <a:r>
              <a:rPr lang="be-BY" sz="2400" dirty="0"/>
              <a:t>что </a:t>
            </a:r>
            <a:r>
              <a:rPr lang="be-BY" sz="2400" dirty="0" smtClean="0"/>
              <a:t>рождает у ВАС ассоциации с темой и ее подразделами и помогает вспомнить</a:t>
            </a:r>
            <a:endParaRPr lang="be-BY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e-BY"/>
          </a:p>
        </p:txBody>
      </p:sp>
      <p:pic>
        <p:nvPicPr>
          <p:cNvPr id="5122" name="Picture 2" descr="http://www.mind-map.ru/inc/images/0703/070323234033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35042"/>
            <a:ext cx="8208912" cy="390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3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e-BY" sz="2800" dirty="0" smtClean="0"/>
              <a:t>Если получится связать разные направления  - это отлично. Используйте стрелки</a:t>
            </a:r>
            <a:endParaRPr lang="be-BY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e-BY"/>
          </a:p>
        </p:txBody>
      </p:sp>
      <p:pic>
        <p:nvPicPr>
          <p:cNvPr id="6146" name="Picture 2" descr="http://www.mind-map.ru/inc/images/0703/070323234040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70" y="1600200"/>
            <a:ext cx="8476660" cy="434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14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e-BY" sz="2800" dirty="0" smtClean="0"/>
              <a:t>Возможно, определенные идеи могут быть сгруппированы – обведите их в кружки (овалы)</a:t>
            </a:r>
            <a:endParaRPr lang="be-BY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e-BY" dirty="0"/>
          </a:p>
        </p:txBody>
      </p:sp>
      <p:pic>
        <p:nvPicPr>
          <p:cNvPr id="7170" name="Picture 2" descr="http://www.mind-map.ru/inc/images/0703/070323234045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09700"/>
            <a:ext cx="8483126" cy="403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52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687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17410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17411" name="Picture 2" descr="C:\Users\Maria\Desktop\mind maps\конспектирование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619375"/>
            <a:ext cx="9118600" cy="1013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18434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18435" name="Picture 2" descr="C:\Users\Maria\Desktop\mind maps\написание статей, рефератов, курсовых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4938"/>
            <a:ext cx="9255125" cy="639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19458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19459" name="Picture 2" descr="http://www.mind-map.ru/inc/images/0704/070402200205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0700" y="260350"/>
            <a:ext cx="7993063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Mind Map</a:t>
            </a:r>
            <a:r>
              <a:rPr lang="ru-RU" sz="3600" dirty="0" smtClean="0"/>
              <a:t> = карты памяти = карты интеллекта=ментальные карты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 это такое?</a:t>
            </a:r>
          </a:p>
          <a:p>
            <a:r>
              <a:rPr lang="ru-RU" dirty="0" smtClean="0"/>
              <a:t>Для чего нужны?</a:t>
            </a:r>
          </a:p>
          <a:p>
            <a:r>
              <a:rPr lang="ru-RU" dirty="0" smtClean="0"/>
              <a:t>Почему это работает?</a:t>
            </a:r>
          </a:p>
          <a:p>
            <a:r>
              <a:rPr lang="ru-RU" dirty="0" smtClean="0"/>
              <a:t>Где и как можно использовать?</a:t>
            </a:r>
          </a:p>
          <a:p>
            <a:r>
              <a:rPr lang="ru-RU" dirty="0" smtClean="0"/>
              <a:t>Как рисовать?</a:t>
            </a:r>
          </a:p>
        </p:txBody>
      </p:sp>
    </p:spTree>
    <p:extLst>
      <p:ext uri="{BB962C8B-B14F-4D97-AF65-F5344CB8AC3E}">
        <p14:creationId xmlns:p14="http://schemas.microsoft.com/office/powerpoint/2010/main" val="1636724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e-BY" b="1" cap="al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ПРИНЯТИЕ </a:t>
            </a:r>
            <a:r>
              <a:rPr lang="be-BY" b="1" cap="al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РЕШЕНИЙ</a:t>
            </a:r>
            <a:endParaRPr lang="be-BY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100" dirty="0">
                <a:solidFill>
                  <a:schemeClr val="accent5">
                    <a:lumMod val="50000"/>
                  </a:schemeClr>
                </a:solidFill>
              </a:rPr>
              <a:t>Интеллект-карты помогают более взвешенно принять решение в случае дилеммы: «покупать – не покупать», «ехать – не ехать», «менять работу – не менять»…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/>
              <a:t>Интеллект-карты позволяют собрать всю информацию, относящуюся к задаче на одном листе, и окинуть ее одним взглядом. Держать в поле зрения все плюсы и минусы того или иного решения.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/>
              <a:t>Активизация ассоциативного мышления позволяет включить в рассмотрение важные факторы, которые были бы упущены при традиционном анализе.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/>
              <a:t>Использование цветов и образов активизирует интуицию.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/>
              <a:t>…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2" descr="щелкните, чтобы закрыть окн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231900"/>
            <a:ext cx="8648700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9750" y="4365625"/>
            <a:ext cx="5472113" cy="1476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be-BY" dirty="0">
                <a:latin typeface="+mn-lt"/>
              </a:rPr>
              <a:t>Осуществление выбора: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ru-RU" b="1" dirty="0">
                <a:latin typeface="+mn-lt"/>
              </a:rPr>
              <a:t> Решение, рождаемое в ходе самого процесса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be-BY" b="1" dirty="0">
                <a:latin typeface="+mn-lt"/>
              </a:rPr>
              <a:t>Метод присвоения числовых весов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be-BY" b="1" dirty="0">
                <a:latin typeface="+mn-lt"/>
              </a:rPr>
              <a:t>Интуиция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be-BY" b="1" dirty="0">
                <a:latin typeface="+mn-lt"/>
              </a:rPr>
              <a:t>Воля случая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513" cy="1066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e-BY" b="1" cap="al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ПЛАНИРОВАНИЕ</a:t>
            </a:r>
            <a:endParaRPr lang="be-BY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be-BY" b="1" dirty="0">
                <a:hlinkClick r:id="rId2"/>
              </a:rPr>
              <a:t>Планирование </a:t>
            </a:r>
            <a:r>
              <a:rPr lang="be-BY" b="1" dirty="0" smtClean="0">
                <a:hlinkClick r:id="rId2"/>
              </a:rPr>
              <a:t>проектов</a:t>
            </a:r>
            <a:endParaRPr lang="be-BY" b="1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/>
              <a:t>Разбиение </a:t>
            </a:r>
            <a:r>
              <a:rPr lang="ru-RU" dirty="0"/>
              <a:t>проекта на основные этапы и </a:t>
            </a:r>
            <a:r>
              <a:rPr lang="ru-RU" dirty="0" err="1"/>
              <a:t>подэтапы</a:t>
            </a:r>
            <a:r>
              <a:rPr lang="ru-RU" dirty="0"/>
              <a:t>. Представление этих этапов на </a:t>
            </a:r>
            <a:r>
              <a:rPr lang="ru-RU" dirty="0" smtClean="0"/>
              <a:t>карте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be-BY" b="1" u="sng" dirty="0">
                <a:hlinkClick r:id="rId3"/>
              </a:rPr>
              <a:t>Планирование </a:t>
            </a:r>
            <a:r>
              <a:rPr lang="be-BY" b="1" u="sng" dirty="0" smtClean="0">
                <a:hlinkClick r:id="rId3"/>
              </a:rPr>
              <a:t>времени</a:t>
            </a:r>
            <a:endParaRPr lang="be-BY" b="1" u="sng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/>
              <a:t>Составление плана на день, неделю, месяц, год, жизнь… Простановка приоритетов по делам. Понимание того, насколько план сбалансирован и затрагивает разные аспекты жизни</a:t>
            </a:r>
            <a:r>
              <a:rPr lang="ru-RU" dirty="0" smtClean="0"/>
              <a:t>.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be-BY" b="1" u="sng" dirty="0">
                <a:hlinkClick r:id="rId4"/>
              </a:rPr>
              <a:t>Планирование </a:t>
            </a:r>
            <a:r>
              <a:rPr lang="be-BY" b="1" u="sng" dirty="0" smtClean="0">
                <a:hlinkClick r:id="rId4"/>
              </a:rPr>
              <a:t>бюджета</a:t>
            </a:r>
            <a:endParaRPr lang="be-BY" b="1" u="sng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2" descr="щелкните, чтобы закрыть окн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25" y="115888"/>
            <a:ext cx="91090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 descr="http://www.mind-map.ru/inc/images/0703/070328000031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3795713"/>
            <a:ext cx="8135938" cy="283686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4578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24579" name="Picture 2" descr="щелкните, и изображение увеличитс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8" y="23813"/>
            <a:ext cx="9142412" cy="685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2" descr="http://www.mind-map.ru/inc/images/0703/0703301250190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288" y="404813"/>
            <a:ext cx="8875712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200" dirty="0" smtClean="0"/>
              <a:t>Что такое ментальные карты? Для чего они нужны, что дают?</a:t>
            </a:r>
          </a:p>
        </p:txBody>
      </p:sp>
      <p:pic>
        <p:nvPicPr>
          <p:cNvPr id="14338" name="Picture 4" descr="Интеллект-карт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584" y="937778"/>
            <a:ext cx="8056065" cy="5515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1843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0" y="681038"/>
          <a:ext cx="9144000" cy="550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Visio" r:id="rId3" imgW="9155638" imgH="5377701" progId="Visio.Drawing.11">
                  <p:embed/>
                </p:oleObj>
              </mc:Choice>
              <mc:Fallback>
                <p:oleObj name="Visio" r:id="rId3" imgW="9155638" imgH="5377701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81038"/>
                        <a:ext cx="9144000" cy="550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4" descr="цели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1417638"/>
            <a:ext cx="7229128" cy="5215504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Может быть такая </a:t>
            </a:r>
            <a:br>
              <a:rPr lang="ru-RU" sz="2800" dirty="0" smtClean="0"/>
            </a:br>
            <a:r>
              <a:rPr lang="ru-RU" sz="2800" dirty="0" smtClean="0"/>
              <a:t>(сделана в </a:t>
            </a:r>
            <a:r>
              <a:rPr lang="en-US" sz="2800" dirty="0" smtClean="0"/>
              <a:t>Visio</a:t>
            </a:r>
            <a:r>
              <a:rPr lang="ru-RU" sz="2800" dirty="0" smtClean="0"/>
              <a:t> 2003, входит в пакет </a:t>
            </a:r>
            <a:r>
              <a:rPr lang="en-US" sz="2800" dirty="0" smtClean="0"/>
              <a:t>MS Office</a:t>
            </a:r>
            <a:r>
              <a:rPr lang="ru-RU" sz="2800" dirty="0" smtClean="0"/>
              <a:t>)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щелкните, чтобы закрыть окн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115888"/>
            <a:ext cx="7920038" cy="649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650" y="549275"/>
            <a:ext cx="7797800" cy="5762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cap="al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ОБУЧЕНИЕ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00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В </a:t>
            </a:r>
            <a:r>
              <a:rPr lang="ru-RU" sz="30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контексте обучения, интеллект-карты можно использовать для следующих задач: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b="1" dirty="0"/>
              <a:t>Конспектирование</a:t>
            </a:r>
            <a:endParaRPr lang="ru-RU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ru-RU" dirty="0"/>
              <a:t>Учебников, книг, статей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ru-RU" dirty="0"/>
              <a:t>Лекций на слух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b="1" dirty="0"/>
              <a:t>Написание статей/рефератов/курсовых</a:t>
            </a:r>
            <a:endParaRPr lang="ru-RU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b="1" dirty="0"/>
              <a:t>Анализ/понимание</a:t>
            </a:r>
            <a:endParaRPr lang="ru-RU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b="1" dirty="0"/>
              <a:t>Запоминание</a:t>
            </a:r>
            <a:endParaRPr lang="ru-RU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/>
              <a:t>…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рисовать?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268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e-BY"/>
          </a:p>
        </p:txBody>
      </p:sp>
      <p:pic>
        <p:nvPicPr>
          <p:cNvPr id="1026" name="Picture 2" descr="http://www.mind-map.ru/inc/images/0703/070323233853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6" y="2060848"/>
            <a:ext cx="8674865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76066" y="908720"/>
            <a:ext cx="85444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Центральный образ </a:t>
            </a:r>
            <a:r>
              <a:rPr lang="ru-RU" sz="2400" dirty="0"/>
              <a:t>(символизирующий основную идею) рисуется в центре листа.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266829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347</Words>
  <Application>Microsoft Office PowerPoint</Application>
  <PresentationFormat>Экран (4:3)</PresentationFormat>
  <Paragraphs>44</Paragraphs>
  <Slides>25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7" baseType="lpstr">
      <vt:lpstr>Тема Office</vt:lpstr>
      <vt:lpstr>Visio</vt:lpstr>
      <vt:lpstr>MIND-MAPS</vt:lpstr>
      <vt:lpstr>Mind Map = карты памяти = карты интеллекта=ментальные карты</vt:lpstr>
      <vt:lpstr>Что такое ментальные карты? Для чего они нужны, что дают?</vt:lpstr>
      <vt:lpstr>Презентация PowerPoint</vt:lpstr>
      <vt:lpstr>Может быть такая  (сделана в Visio 2003, входит в пакет MS Office)</vt:lpstr>
      <vt:lpstr>Презентация PowerPoint</vt:lpstr>
      <vt:lpstr>ОБУЧЕНИЕ</vt:lpstr>
      <vt:lpstr>Как рисовать?</vt:lpstr>
      <vt:lpstr>Презентация PowerPoint</vt:lpstr>
      <vt:lpstr>От него отходят основные мысли – ключевые слова (под-идеи). Хорошо, если получается  4-7 линий. Ключевое слово пишется над (или под) линией. Сама линия плавная, ее длина соотносится с длиной слова</vt:lpstr>
      <vt:lpstr>Далее ветвление продолжается (не менее 2-3 уровней). Линии 2 и 3 уровня обычно тоньше,  чем 1-ого</vt:lpstr>
      <vt:lpstr>Добавляем цвет (тогда вместо одной карты видим несколько, лучше видно главное) </vt:lpstr>
      <vt:lpstr>Добавляем картинки, значки – все то, что рождает у ВАС ассоциации с темой и ее подразделами и помогает вспомнить</vt:lpstr>
      <vt:lpstr>Если получится связать разные направления  - это отлично. Используйте стрелки</vt:lpstr>
      <vt:lpstr>Возможно, определенные идеи могут быть сгруппированы – обведите их в кружки (овалы)</vt:lpstr>
      <vt:lpstr>Примеры</vt:lpstr>
      <vt:lpstr>Презентация PowerPoint</vt:lpstr>
      <vt:lpstr>Презентация PowerPoint</vt:lpstr>
      <vt:lpstr>Презентация PowerPoint</vt:lpstr>
      <vt:lpstr>ПРИНЯТИЕ РЕШЕНИЙ</vt:lpstr>
      <vt:lpstr>Презентация PowerPoint</vt:lpstr>
      <vt:lpstr>ПЛАНИРОВАНИЕ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MIND-MAPS</dc:title>
  <dc:creator>Maria</dc:creator>
  <cp:lastModifiedBy>User</cp:lastModifiedBy>
  <cp:revision>25</cp:revision>
  <dcterms:created xsi:type="dcterms:W3CDTF">2013-03-15T08:55:42Z</dcterms:created>
  <dcterms:modified xsi:type="dcterms:W3CDTF">2020-04-03T11:28:41Z</dcterms:modified>
</cp:coreProperties>
</file>