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73" r:id="rId3"/>
    <p:sldId id="284" r:id="rId4"/>
    <p:sldId id="265" r:id="rId5"/>
    <p:sldId id="283" r:id="rId6"/>
    <p:sldId id="272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73457"/>
  </p:normalViewPr>
  <p:slideViewPr>
    <p:cSldViewPr snapToGrid="0" snapToObjects="1">
      <p:cViewPr varScale="1">
        <p:scale>
          <a:sx n="80" d="100"/>
          <a:sy n="80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812B-59EA-4E4B-A785-734B345DDB4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3ADC8-C1DB-3343-AEDC-04271E6E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3ADC8-C1DB-3343-AEDC-04271E6E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B7A8-0C92-824F-BA78-C7AE0876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4D02-2242-814E-B8AB-47573D22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6466-A65C-1949-AB05-670E078F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875F-5C26-534C-9447-ADF591FC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837B-2BEC-C64B-9962-4EF1C3BC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2635-02BD-0A4D-B690-B560A5E7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0C0D3-DDFB-7448-9B13-F8BB9F8B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5E94-64E3-D14E-B447-1A987D6E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F310-F923-E746-8285-1D24CED9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D022-43B4-8F43-8A6D-3EBEEB7D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45602-205F-C047-83E1-8F6EAA23E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E4DA6-DE89-9D4E-BB07-790BBFE0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CA0E-C52D-564D-B0B3-E761F638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CFAC-FA05-5B4E-9717-FA3716F1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7834-9DF7-C545-B7A6-BE61C6B1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7EB2-FBF2-0149-9904-FD9493B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F392-8F4E-9D4F-BAA0-B746CE1A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32C7-D55F-A446-BEB3-FBE326C9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EC8B-E584-4E4C-85D9-1EEB2681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B6A8-A7D5-C041-B9C3-3DDA90B3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95C1-CE11-DC47-99A8-998DB952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041B-8367-2744-933D-7805530D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DD34-4101-3A4F-A0B9-BED54CA7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D57-A2CE-634D-BEA0-135E9067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7F35-5E03-2A4A-B659-66C0D01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0535-4D5A-7545-AC80-6B5DFCA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B163-ABDD-0848-8A39-A709B7B9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BD9A-548A-B541-B0DF-188E9599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6A30-5039-1D41-B6D2-B77209E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F03C-C796-3346-BECC-B6FD88D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A3E7-9BBD-6E4F-9268-1ADE1FA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F46B-D0E0-054A-BEAB-51BEDF9E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EB2FF-6412-5D44-8FFD-39DAC055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80BA-929A-8741-B0AB-4F0A2FAF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FAB8-86FB-9041-9571-7990754A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9A7F0-31A8-134C-BA35-2925B595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BA7C-4645-314F-88EB-C612CAD5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630D1-20FC-D548-BF84-BAF8DF5C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07FC-E128-0247-AA5A-DF020BF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A3DE-9554-9B46-B8EB-7824EB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A9401-B7C8-5249-9818-9E2FBE60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ECD4-B01E-0B4B-8D47-F55E0EA4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978A6-EE7E-5043-BC63-25C8CB61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8A7E5-1543-964E-B5B1-15BF7B94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7D4ED-CDED-D14C-87AB-C5916EF2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7CDCF-53AF-C74C-8FDF-3E572D0B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3247-2BC2-B04F-8895-926F699C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7B87-0CA6-A040-94ED-4781F7F0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71F2-EF0D-4C42-A75E-60E98E8B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1724-EA11-644E-ABD8-98FEC913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F123-2641-0241-B67E-709041C3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2743-35A9-8342-90C0-53DA6D86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626D-6C57-4641-A429-39A61D75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85831-9685-2E4D-AAC8-C430A251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0CB0-23C2-3446-BD56-77AEBD33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16CF-F53B-4443-94F4-BC97E1BE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D969-C552-0545-9692-17296F1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66AE-D690-6547-BA46-E2A40AD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FD0C3-59FD-564F-942E-07D5E6DA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C7E48-3937-554E-AA28-56C3B5DD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8586-7FCA-3744-81F8-2EE57DD5A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084A-AEC6-1E4B-AC36-C1DF8CA24BA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891D-3E7A-3847-A51D-14128EC6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C141-E688-4D49-A5FE-C0B0771A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9256-70E9-F548-AD9B-CF408D6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ncialexpress.com/budget/economic-survey-2017-18-agriculture-climate-change-likely-to-lower-farmers-income-by-25/103556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99A3-6B4D-0F4D-9ACD-38FDEFF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0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Slides</a:t>
            </a:r>
          </a:p>
        </p:txBody>
      </p:sp>
    </p:spTree>
    <p:extLst>
      <p:ext uri="{BB962C8B-B14F-4D97-AF65-F5344CB8AC3E}">
        <p14:creationId xmlns:p14="http://schemas.microsoft.com/office/powerpoint/2010/main" val="266651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0F5E-D605-8843-B966-2C7D80B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140FE3-FF47-F441-91D0-A52118DFD9F6}"/>
              </a:ext>
            </a:extLst>
          </p:cNvPr>
          <p:cNvGrpSpPr/>
          <p:nvPr/>
        </p:nvGrpSpPr>
        <p:grpSpPr>
          <a:xfrm>
            <a:off x="0" y="171450"/>
            <a:ext cx="12192000" cy="6515100"/>
            <a:chOff x="0" y="0"/>
            <a:chExt cx="12192000" cy="65151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753394-45D2-E84B-B50B-982DA801C057}"/>
                </a:ext>
              </a:extLst>
            </p:cNvPr>
            <p:cNvSpPr/>
            <p:nvPr/>
          </p:nvSpPr>
          <p:spPr>
            <a:xfrm>
              <a:off x="0" y="0"/>
              <a:ext cx="12192000" cy="651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B6BF2B-2D46-4B46-96A4-D035D3DC83E5}"/>
                </a:ext>
              </a:extLst>
            </p:cNvPr>
            <p:cNvGrpSpPr/>
            <p:nvPr/>
          </p:nvGrpSpPr>
          <p:grpSpPr>
            <a:xfrm>
              <a:off x="106878" y="218907"/>
              <a:ext cx="11918288" cy="6054713"/>
              <a:chOff x="106878" y="218907"/>
              <a:chExt cx="11918288" cy="605471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B5E367-CE4D-834A-AB69-BABB8F544624}"/>
                  </a:ext>
                </a:extLst>
              </p:cNvPr>
              <p:cNvSpPr/>
              <p:nvPr/>
            </p:nvSpPr>
            <p:spPr>
              <a:xfrm>
                <a:off x="6080577" y="3235189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0FC256E-DFBE-8C44-89A5-93AF00867D4B}"/>
                  </a:ext>
                </a:extLst>
              </p:cNvPr>
              <p:cNvSpPr/>
              <p:nvPr/>
            </p:nvSpPr>
            <p:spPr>
              <a:xfrm>
                <a:off x="8312144" y="3244472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B9E7D12-EB12-5940-AA1D-911DC47AF828}"/>
                  </a:ext>
                </a:extLst>
              </p:cNvPr>
              <p:cNvSpPr/>
              <p:nvPr/>
            </p:nvSpPr>
            <p:spPr>
              <a:xfrm>
                <a:off x="3849010" y="3213206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F942FFD-2B3F-D445-8EF4-1E1AEEE24E4D}"/>
                  </a:ext>
                </a:extLst>
              </p:cNvPr>
              <p:cNvSpPr/>
              <p:nvPr/>
            </p:nvSpPr>
            <p:spPr>
              <a:xfrm>
                <a:off x="6080577" y="1689807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AE18D11-0E30-2D4B-871A-64AE3925EF20}"/>
                  </a:ext>
                </a:extLst>
              </p:cNvPr>
              <p:cNvSpPr/>
              <p:nvPr/>
            </p:nvSpPr>
            <p:spPr>
              <a:xfrm>
                <a:off x="8312144" y="1711790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5A17CC-5E0D-C74D-95E4-A73BE46BD8FF}"/>
                  </a:ext>
                </a:extLst>
              </p:cNvPr>
              <p:cNvSpPr/>
              <p:nvPr/>
            </p:nvSpPr>
            <p:spPr>
              <a:xfrm>
                <a:off x="3849010" y="1667824"/>
                <a:ext cx="201879" cy="20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9E4C0E-BF32-BD44-A8DA-F95FEE4335BD}"/>
                  </a:ext>
                </a:extLst>
              </p:cNvPr>
              <p:cNvSpPr/>
              <p:nvPr/>
            </p:nvSpPr>
            <p:spPr>
              <a:xfrm>
                <a:off x="9476101" y="2896708"/>
                <a:ext cx="142504" cy="9406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5263F2-4931-0A4A-8729-C996ECDD24AE}"/>
                  </a:ext>
                </a:extLst>
              </p:cNvPr>
              <p:cNvSpPr/>
              <p:nvPr/>
            </p:nvSpPr>
            <p:spPr>
              <a:xfrm>
                <a:off x="2559134" y="2899888"/>
                <a:ext cx="142504" cy="9406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980351-60F9-A34A-87BC-CDB201CD88C9}"/>
                  </a:ext>
                </a:extLst>
              </p:cNvPr>
              <p:cNvSpPr/>
              <p:nvPr/>
            </p:nvSpPr>
            <p:spPr>
              <a:xfrm>
                <a:off x="11191074" y="2119086"/>
                <a:ext cx="221114" cy="5343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EC73E0-416B-B449-94D9-237CC1E24B66}"/>
                  </a:ext>
                </a:extLst>
              </p:cNvPr>
              <p:cNvSpPr/>
              <p:nvPr/>
            </p:nvSpPr>
            <p:spPr>
              <a:xfrm>
                <a:off x="285008" y="2225964"/>
                <a:ext cx="1021278" cy="296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3AA6CA9C-7CDD-C149-8D59-ABCF8B13A9E4}"/>
                  </a:ext>
                </a:extLst>
              </p:cNvPr>
              <p:cNvSpPr/>
              <p:nvPr/>
            </p:nvSpPr>
            <p:spPr>
              <a:xfrm rot="16200000">
                <a:off x="1377538" y="1555007"/>
                <a:ext cx="1187533" cy="1638795"/>
              </a:xfrm>
              <a:prstGeom prst="trapezoid">
                <a:avLst>
                  <a:gd name="adj" fmla="val 38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16F419-F427-8742-AEE1-4CDCED914306}"/>
                  </a:ext>
                </a:extLst>
              </p:cNvPr>
              <p:cNvSpPr/>
              <p:nvPr/>
            </p:nvSpPr>
            <p:spPr>
              <a:xfrm rot="10800000">
                <a:off x="10863943" y="2225962"/>
                <a:ext cx="1021278" cy="296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8E2E0764-0ECD-0842-807A-6333960E0536}"/>
                  </a:ext>
                </a:extLst>
              </p:cNvPr>
              <p:cNvSpPr/>
              <p:nvPr/>
            </p:nvSpPr>
            <p:spPr>
              <a:xfrm rot="5400000">
                <a:off x="9605158" y="1555007"/>
                <a:ext cx="1187533" cy="1638795"/>
              </a:xfrm>
              <a:prstGeom prst="trapezoid">
                <a:avLst>
                  <a:gd name="adj" fmla="val 38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1BFFC0D3-F87D-7143-B8F6-EE0BB8FF5929}"/>
                  </a:ext>
                </a:extLst>
              </p:cNvPr>
              <p:cNvSpPr txBox="1"/>
              <p:nvPr/>
            </p:nvSpPr>
            <p:spPr>
              <a:xfrm>
                <a:off x="106878" y="800925"/>
                <a:ext cx="976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Input line</a:t>
                </a:r>
              </a:p>
            </p:txBody>
          </p:sp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4B451BFC-4BFE-2848-9758-8F015F1A449D}"/>
                  </a:ext>
                </a:extLst>
              </p:cNvPr>
              <p:cNvSpPr txBox="1"/>
              <p:nvPr/>
            </p:nvSpPr>
            <p:spPr>
              <a:xfrm>
                <a:off x="1430931" y="300182"/>
                <a:ext cx="15585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Smoot expander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0BA79C-B5E5-C24F-A9BC-07A847EF00F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595153" y="1139479"/>
                <a:ext cx="0" cy="890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AC1C86-5426-D94A-826A-D7E6398ECA88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2210215" y="638736"/>
                <a:ext cx="0" cy="1141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4">
                <a:extLst>
                  <a:ext uri="{FF2B5EF4-FFF2-40B4-BE49-F238E27FC236}">
                    <a16:creationId xmlns:a16="http://schemas.microsoft.com/office/drawing/2014/main" id="{F53307B6-E0C3-7745-BEF7-83D6066111FB}"/>
                  </a:ext>
                </a:extLst>
              </p:cNvPr>
              <p:cNvSpPr txBox="1"/>
              <p:nvPr/>
            </p:nvSpPr>
            <p:spPr>
              <a:xfrm>
                <a:off x="285009" y="2831606"/>
                <a:ext cx="13062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Need some length to ensure laminar</a:t>
                </a:r>
              </a:p>
            </p:txBody>
          </p:sp>
          <p:sp>
            <p:nvSpPr>
              <p:cNvPr id="25" name="TextBox 15">
                <a:extLst>
                  <a:ext uri="{FF2B5EF4-FFF2-40B4-BE49-F238E27FC236}">
                    <a16:creationId xmlns:a16="http://schemas.microsoft.com/office/drawing/2014/main" id="{860090BF-88DF-0F49-BBF3-BCC9DE2F333C}"/>
                  </a:ext>
                </a:extLst>
              </p:cNvPr>
              <p:cNvSpPr txBox="1"/>
              <p:nvPr/>
            </p:nvSpPr>
            <p:spPr>
              <a:xfrm>
                <a:off x="1591295" y="3879029"/>
                <a:ext cx="222068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Area and length constrained by desire exit velocity and Re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Needs to be oblique cone, rather than right cone.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FE4116-6F7F-7840-806C-6CBE0C7864FD}"/>
                  </a:ext>
                </a:extLst>
              </p:cNvPr>
              <p:cNvSpPr/>
              <p:nvPr/>
            </p:nvSpPr>
            <p:spPr>
              <a:xfrm>
                <a:off x="2790702" y="1780637"/>
                <a:ext cx="6588825" cy="15371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TextBox 17">
                <a:extLst>
                  <a:ext uri="{FF2B5EF4-FFF2-40B4-BE49-F238E27FC236}">
                    <a16:creationId xmlns:a16="http://schemas.microsoft.com/office/drawing/2014/main" id="{D8AA8068-7CD9-0448-BD7B-1B7504F25586}"/>
                  </a:ext>
                </a:extLst>
              </p:cNvPr>
              <p:cNvSpPr txBox="1"/>
              <p:nvPr/>
            </p:nvSpPr>
            <p:spPr>
              <a:xfrm>
                <a:off x="9686594" y="442971"/>
                <a:ext cx="1409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Smooth nozzle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8AC748-ABAB-5F4E-938C-47D21922CE44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10391531" y="781525"/>
                <a:ext cx="0" cy="11347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0">
                <a:extLst>
                  <a:ext uri="{FF2B5EF4-FFF2-40B4-BE49-F238E27FC236}">
                    <a16:creationId xmlns:a16="http://schemas.microsoft.com/office/drawing/2014/main" id="{6F7A0A93-F41B-9E4B-8C02-5600B808922B}"/>
                  </a:ext>
                </a:extLst>
              </p:cNvPr>
              <p:cNvSpPr txBox="1"/>
              <p:nvPr/>
            </p:nvSpPr>
            <p:spPr>
              <a:xfrm>
                <a:off x="4619325" y="218907"/>
                <a:ext cx="3207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/>
                  <a:t>Horizontal Settling Chamber</a:t>
                </a:r>
              </a:p>
            </p:txBody>
          </p:sp>
          <p:sp>
            <p:nvSpPr>
              <p:cNvPr id="30" name="TextBox 22">
                <a:extLst>
                  <a:ext uri="{FF2B5EF4-FFF2-40B4-BE49-F238E27FC236}">
                    <a16:creationId xmlns:a16="http://schemas.microsoft.com/office/drawing/2014/main" id="{54AB8133-F655-1D4C-9ABC-83445BA2FDEF}"/>
                  </a:ext>
                </a:extLst>
              </p:cNvPr>
              <p:cNvSpPr txBox="1"/>
              <p:nvPr/>
            </p:nvSpPr>
            <p:spPr>
              <a:xfrm>
                <a:off x="4527397" y="3719075"/>
                <a:ext cx="311543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Length, size given by settling rate, particulate volume with safety factor</a:t>
                </a:r>
              </a:p>
              <a:p>
                <a:endParaRPr lang="en-US" sz="1600"/>
              </a:p>
              <a:p>
                <a:r>
                  <a:rPr lang="en-US" sz="1600"/>
                  <a:t>May include lamella clarifiers, turbulent grating if length does not suffice</a:t>
                </a:r>
              </a:p>
              <a:p>
                <a:endParaRPr lang="en-US" sz="1600"/>
              </a:p>
              <a:p>
                <a:r>
                  <a:rPr lang="en-US" sz="1600"/>
                  <a:t>Curvature for centripetal assist and increased length</a:t>
                </a:r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ABA32B97-CAA2-C74E-A2D8-234DA4389EC4}"/>
                  </a:ext>
                </a:extLst>
              </p:cNvPr>
              <p:cNvSpPr txBox="1"/>
              <p:nvPr/>
            </p:nvSpPr>
            <p:spPr>
              <a:xfrm>
                <a:off x="10725761" y="1092446"/>
                <a:ext cx="11587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Series Filter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0D68784-6F03-3746-A714-7F11D8190F83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>
                <a:off x="11305119" y="1431000"/>
                <a:ext cx="0" cy="599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27">
                <a:extLst>
                  <a:ext uri="{FF2B5EF4-FFF2-40B4-BE49-F238E27FC236}">
                    <a16:creationId xmlns:a16="http://schemas.microsoft.com/office/drawing/2014/main" id="{FD8010B8-C53A-C646-9844-5EC1DF76143F}"/>
                  </a:ext>
                </a:extLst>
              </p:cNvPr>
              <p:cNvSpPr txBox="1"/>
              <p:nvPr/>
            </p:nvSpPr>
            <p:spPr>
              <a:xfrm>
                <a:off x="10471069" y="2957214"/>
                <a:ext cx="1554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Small resistance filter in case of agitation</a:t>
                </a:r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9A79AC15-67B4-444F-ABAF-37B3DAA6777F}"/>
                  </a:ext>
                </a:extLst>
              </p:cNvPr>
              <p:cNvSpPr/>
              <p:nvPr/>
            </p:nvSpPr>
            <p:spPr>
              <a:xfrm rot="4588849">
                <a:off x="9291104" y="2702776"/>
                <a:ext cx="386023" cy="542471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5F7008F1-7E51-BB4F-8C45-706F98B11D5D}"/>
                  </a:ext>
                </a:extLst>
              </p:cNvPr>
              <p:cNvSpPr/>
              <p:nvPr/>
            </p:nvSpPr>
            <p:spPr>
              <a:xfrm rot="6295464" flipV="1">
                <a:off x="2545655" y="2767271"/>
                <a:ext cx="386023" cy="53949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9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1F9DBD-1F80-714B-8F1E-F30BC522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53" y="0"/>
            <a:ext cx="887505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C00A933-EA24-564C-BB67-16C2C0A6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64331" cy="1325563"/>
          </a:xfrm>
        </p:spPr>
        <p:txBody>
          <a:bodyPr/>
          <a:lstStyle/>
          <a:p>
            <a:r>
              <a:rPr lang="en-US" dirty="0"/>
              <a:t>System Schematic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9B156-62F5-8B4E-B40B-7378E5694DE7}"/>
              </a:ext>
            </a:extLst>
          </p:cNvPr>
          <p:cNvSpPr txBox="1"/>
          <p:nvPr/>
        </p:nvSpPr>
        <p:spPr>
          <a:xfrm>
            <a:off x="6611384" y="6384175"/>
            <a:ext cx="1695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Horizontal Settling Tank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700C03-5ECA-EF43-9B05-76C1D8211D1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882934" y="6035040"/>
            <a:ext cx="576348" cy="3491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F6AD1-F287-C04C-8493-358490FF4C9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459282" y="6035040"/>
            <a:ext cx="587434" cy="34913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6B3481-B8F4-7D45-B597-6FFFF305CF99}"/>
              </a:ext>
            </a:extLst>
          </p:cNvPr>
          <p:cNvSpPr txBox="1"/>
          <p:nvPr/>
        </p:nvSpPr>
        <p:spPr>
          <a:xfrm>
            <a:off x="838200" y="1690688"/>
            <a:ext cx="4199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system is replacing 1 or 2 of the 3 filters in a typical system. Our system greatly reduces the pressure drop.</a:t>
            </a:r>
          </a:p>
        </p:txBody>
      </p:sp>
    </p:spTree>
    <p:extLst>
      <p:ext uri="{BB962C8B-B14F-4D97-AF65-F5344CB8AC3E}">
        <p14:creationId xmlns:p14="http://schemas.microsoft.com/office/powerpoint/2010/main" val="24863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3FA1-8AF9-B04E-974F-E841570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Settling Velocity / Settling Time Plots /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546A-68A4-B545-844F-22B9733B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772" y="4162097"/>
            <a:ext cx="5874411" cy="1387365"/>
          </a:xfrm>
        </p:spPr>
        <p:txBody>
          <a:bodyPr>
            <a:normAutofit/>
          </a:bodyPr>
          <a:lstStyle/>
          <a:p>
            <a:r>
              <a:rPr lang="en-US" sz="2000" dirty="0"/>
              <a:t>Since concentration is low 100-250 ppm, settling is unhindered. In stokes flow regime.</a:t>
            </a:r>
          </a:p>
          <a:p>
            <a:r>
              <a:rPr lang="en-US" sz="2000" dirty="0"/>
              <a:t>75</a:t>
            </a:r>
            <a:r>
              <a:rPr lang="el-GR" sz="2000" dirty="0"/>
              <a:t>μ</a:t>
            </a:r>
            <a:r>
              <a:rPr lang="en-US" sz="2000" dirty="0"/>
              <a:t>m particle of silica reaches terminal settling velocity in less than a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2D763-1F1F-C643-A74B-5E11FB88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5" y="2315449"/>
            <a:ext cx="1671539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ED9E-0A0D-BE44-9DC6-7D0ABC6C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38" y="1841994"/>
            <a:ext cx="2740572" cy="3984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EA5778-8173-8C4B-B564-072F2F97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183" y="1690688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CEC14-ED2C-7045-A5D1-5350D94D3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77" y="1690688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A565-3D2F-8747-B172-F24F3C2E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Magnitude Arguments for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7251C-7515-C94F-9A46-4BB4BFBBA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2971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𝑡𝑟𝑎𝑣𝑒𝑟𝑠𝑎𝑙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𝑐h𝑎𝑚𝑏𝑒𝑟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𝑐h𝑎𝑚𝑏𝑒𝑟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𝑠𝑒𝑡𝑡𝑙𝑖𝑛𝑔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𝑠𝑒𝑡𝑡𝑙𝑖𝑛𝑔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𝑠𝑒𝑡𝑡𝑙𝑖𝑛𝑔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𝑡𝑟𝑎𝑣𝑒𝑟𝑠𝑎𝑙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𝑠𝑒𝑡𝑡𝑙𝑖𝑛𝑔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𝑝𝑖𝑝𝑒𝑓𝑙𝑜𝑤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𝐿𝑄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𝑖𝑛𝑙𝑒𝑡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7251C-7515-C94F-9A46-4BB4BFBBA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2971" cy="4351338"/>
              </a:xfrm>
              <a:blipFill>
                <a:blip r:embed="rId2"/>
                <a:stretch>
                  <a:fillRect t="-292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9294AE-1599-8040-B767-1F84D51242D0}"/>
              </a:ext>
            </a:extLst>
          </p:cNvPr>
          <p:cNvSpPr txBox="1"/>
          <p:nvPr/>
        </p:nvSpPr>
        <p:spPr>
          <a:xfrm>
            <a:off x="6251171" y="1283316"/>
            <a:ext cx="5669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Seek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 settling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Maximize traversal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 pressure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Add diagonal plates (lamella clarifiers)  to reduce settling height (</a:t>
            </a:r>
            <a:r>
              <a:rPr lang="en-US" sz="2000" dirty="0" err="1"/>
              <a:t>H_settling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Increase the chamber cross-sectional area (</a:t>
            </a:r>
            <a:r>
              <a:rPr lang="en-US" sz="2000" dirty="0" err="1"/>
              <a:t>D_chamber</a:t>
            </a:r>
            <a:r>
              <a:rPr lang="en-US" sz="2000" dirty="0"/>
              <a:t>) to increase traversal time.</a:t>
            </a:r>
          </a:p>
          <a:p>
            <a:endParaRPr lang="en-US" sz="2000" dirty="0"/>
          </a:p>
          <a:p>
            <a:r>
              <a:rPr lang="en-US" sz="2000" dirty="0"/>
              <a:t>Smoothly expand in to reduce inlet and outlet pressure losses (f)</a:t>
            </a:r>
          </a:p>
          <a:p>
            <a:endParaRPr lang="en-US" sz="2000" dirty="0"/>
          </a:p>
          <a:p>
            <a:r>
              <a:rPr lang="en-US" sz="2000" dirty="0"/>
              <a:t>Can setup up optimization including cost (</a:t>
            </a:r>
            <a:r>
              <a:rPr lang="en-US" sz="2000" dirty="0" err="1"/>
              <a:t>L,D,t</a:t>
            </a:r>
            <a:r>
              <a:rPr lang="en-US" sz="2000" dirty="0"/>
              <a:t>), safety factor (</a:t>
            </a:r>
            <a:r>
              <a:rPr lang="en-US" sz="2000" dirty="0" err="1"/>
              <a:t>t_traversal</a:t>
            </a:r>
            <a:r>
              <a:rPr lang="en-US" sz="2000" dirty="0"/>
              <a:t>/</a:t>
            </a:r>
            <a:r>
              <a:rPr lang="en-US" sz="2000" dirty="0" err="1"/>
              <a:t>t_settling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259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8B202BA-B04B-C445-A274-90A0B62D8ECB}"/>
              </a:ext>
            </a:extLst>
          </p:cNvPr>
          <p:cNvSpPr/>
          <p:nvPr/>
        </p:nvSpPr>
        <p:spPr>
          <a:xfrm>
            <a:off x="1840695" y="2806745"/>
            <a:ext cx="2400148" cy="24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0F0E3-3089-734C-9D51-1BE3AF24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AF1FA1-3B07-544F-86C0-5CF91740EE8B}"/>
              </a:ext>
            </a:extLst>
          </p:cNvPr>
          <p:cNvGrpSpPr>
            <a:grpSpLocks noChangeAspect="1"/>
          </p:cNvGrpSpPr>
          <p:nvPr/>
        </p:nvGrpSpPr>
        <p:grpSpPr>
          <a:xfrm>
            <a:off x="5359024" y="4771321"/>
            <a:ext cx="6625458" cy="1828800"/>
            <a:chOff x="1961539" y="3856922"/>
            <a:chExt cx="10072804" cy="27803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471C55-29C0-A54B-B229-36750BAD9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8343" y="4351280"/>
              <a:ext cx="2286000" cy="228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B05122-CE4F-0444-9BFB-B4AB2CD12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6963" y="4739900"/>
              <a:ext cx="1508760" cy="15087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63F366-81BE-C446-89FD-163589400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0558" y="5279396"/>
              <a:ext cx="421569" cy="4297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BDF7DB-A61C-F24E-8359-CF1665D08231}"/>
                </a:ext>
              </a:extLst>
            </p:cNvPr>
            <p:cNvSpPr txBox="1"/>
            <p:nvPr/>
          </p:nvSpPr>
          <p:spPr>
            <a:xfrm>
              <a:off x="7701214" y="3856922"/>
              <a:ext cx="2039733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Total cropped land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3F4A85-DBB0-AE47-AEBB-D2B4A3D998A8}"/>
                </a:ext>
              </a:extLst>
            </p:cNvPr>
            <p:cNvSpPr txBox="1"/>
            <p:nvPr/>
          </p:nvSpPr>
          <p:spPr>
            <a:xfrm>
              <a:off x="7647255" y="4298410"/>
              <a:ext cx="2148234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Irrigated land (43%)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FB04AA-72FE-1844-99F1-8FE4B20D38F2}"/>
                </a:ext>
              </a:extLst>
            </p:cNvPr>
            <p:cNvSpPr txBox="1"/>
            <p:nvPr/>
          </p:nvSpPr>
          <p:spPr>
            <a:xfrm>
              <a:off x="7139104" y="4783860"/>
              <a:ext cx="2660019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Drip Irrigated land (3.5%)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253638EB-93FD-3948-B992-5A8D253169F5}"/>
                </a:ext>
              </a:extLst>
            </p:cNvPr>
            <p:cNvCxnSpPr>
              <a:stCxn id="7" idx="3"/>
              <a:endCxn id="4" idx="0"/>
            </p:cNvCxnSpPr>
            <p:nvPr/>
          </p:nvCxnSpPr>
          <p:spPr>
            <a:xfrm>
              <a:off x="9740948" y="4067486"/>
              <a:ext cx="1150396" cy="2837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5E0E577F-B019-1548-A38E-A9F7BC0D74D7}"/>
                </a:ext>
              </a:extLst>
            </p:cNvPr>
            <p:cNvCxnSpPr>
              <a:stCxn id="8" idx="3"/>
              <a:endCxn id="5" idx="0"/>
            </p:cNvCxnSpPr>
            <p:nvPr/>
          </p:nvCxnSpPr>
          <p:spPr>
            <a:xfrm>
              <a:off x="9795489" y="4508974"/>
              <a:ext cx="1095854" cy="2309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62D773F4-FB26-4443-BEBA-387044F86679}"/>
                </a:ext>
              </a:extLst>
            </p:cNvPr>
            <p:cNvCxnSpPr>
              <a:stCxn id="9" idx="3"/>
              <a:endCxn id="6" idx="0"/>
            </p:cNvCxnSpPr>
            <p:nvPr/>
          </p:nvCxnSpPr>
          <p:spPr>
            <a:xfrm>
              <a:off x="9799123" y="4994424"/>
              <a:ext cx="1092219" cy="2849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E52681-6C26-CE4F-BD4E-524B5E3C4869}"/>
                </a:ext>
              </a:extLst>
            </p:cNvPr>
            <p:cNvSpPr txBox="1"/>
            <p:nvPr/>
          </p:nvSpPr>
          <p:spPr>
            <a:xfrm>
              <a:off x="8410941" y="5339831"/>
              <a:ext cx="899768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(2013)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E5B02C-50F0-894A-A6E4-F4A9F7B05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0778" y="4351280"/>
              <a:ext cx="2286000" cy="228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42CF-C89C-AB4A-92A0-E35F09A62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9398" y="4739900"/>
              <a:ext cx="1508760" cy="15087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0C8844-E976-6143-883C-BC338212E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993" y="5279396"/>
              <a:ext cx="421569" cy="4297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640C22-77DF-AE44-A51A-34A8D20EE459}"/>
                </a:ext>
              </a:extLst>
            </p:cNvPr>
            <p:cNvSpPr txBox="1"/>
            <p:nvPr/>
          </p:nvSpPr>
          <p:spPr>
            <a:xfrm>
              <a:off x="2523649" y="3856922"/>
              <a:ext cx="2039733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Total cropped land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E163A-FC11-6D44-804C-3D62537D80DB}"/>
                </a:ext>
              </a:extLst>
            </p:cNvPr>
            <p:cNvSpPr txBox="1"/>
            <p:nvPr/>
          </p:nvSpPr>
          <p:spPr>
            <a:xfrm>
              <a:off x="2469690" y="4298410"/>
              <a:ext cx="2148234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Irrigated land (48%)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6067CB-C931-A447-85BC-AD1AA9A433B1}"/>
                </a:ext>
              </a:extLst>
            </p:cNvPr>
            <p:cNvSpPr txBox="1"/>
            <p:nvPr/>
          </p:nvSpPr>
          <p:spPr>
            <a:xfrm>
              <a:off x="1961539" y="4783860"/>
              <a:ext cx="2660019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Drip Irrigated land (3.5%)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5A0D136-94A5-4042-ADAD-BF939FA90E68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>
              <a:off x="4563383" y="4067486"/>
              <a:ext cx="1150396" cy="2837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84FF12F-0A56-184C-99BB-2E5580E0B6C3}"/>
                </a:ext>
              </a:extLst>
            </p:cNvPr>
            <p:cNvCxnSpPr>
              <a:stCxn id="18" idx="3"/>
              <a:endCxn id="15" idx="0"/>
            </p:cNvCxnSpPr>
            <p:nvPr/>
          </p:nvCxnSpPr>
          <p:spPr>
            <a:xfrm>
              <a:off x="4617924" y="4508974"/>
              <a:ext cx="1095854" cy="2309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F8865720-0DE7-994A-A175-E37C09CC1EA9}"/>
                </a:ext>
              </a:extLst>
            </p:cNvPr>
            <p:cNvCxnSpPr>
              <a:stCxn id="19" idx="3"/>
              <a:endCxn id="16" idx="0"/>
            </p:cNvCxnSpPr>
            <p:nvPr/>
          </p:nvCxnSpPr>
          <p:spPr>
            <a:xfrm>
              <a:off x="4621558" y="4994424"/>
              <a:ext cx="1092219" cy="2849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964D95-F785-8B4D-84D3-ADE990A4C2EF}"/>
                </a:ext>
              </a:extLst>
            </p:cNvPr>
            <p:cNvSpPr txBox="1"/>
            <p:nvPr/>
          </p:nvSpPr>
          <p:spPr>
            <a:xfrm>
              <a:off x="3142717" y="5339831"/>
              <a:ext cx="1413992" cy="42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(2018 - </a:t>
              </a:r>
              <a:r>
                <a:rPr lang="en-US" sz="1200" dirty="0">
                  <a:hlinkClick r:id="rId3"/>
                </a:rPr>
                <a:t>link</a:t>
              </a:r>
              <a:r>
                <a:rPr lang="en-US" sz="1200" dirty="0"/>
                <a:t>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C4C1A9-E6CA-F643-AB99-C9529583D2C7}"/>
              </a:ext>
            </a:extLst>
          </p:cNvPr>
          <p:cNvGrpSpPr/>
          <p:nvPr/>
        </p:nvGrpSpPr>
        <p:grpSpPr>
          <a:xfrm>
            <a:off x="10269526" y="1694144"/>
            <a:ext cx="1169597" cy="2374257"/>
            <a:chOff x="9655789" y="309382"/>
            <a:chExt cx="1611067" cy="26527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CA73FF-4E11-7447-A35A-7A9654993417}"/>
                </a:ext>
              </a:extLst>
            </p:cNvPr>
            <p:cNvSpPr/>
            <p:nvPr/>
          </p:nvSpPr>
          <p:spPr>
            <a:xfrm>
              <a:off x="10299458" y="1076144"/>
              <a:ext cx="967398" cy="18859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1497A9-69D7-4C49-926F-A91F579E82FC}"/>
                </a:ext>
              </a:extLst>
            </p:cNvPr>
            <p:cNvSpPr/>
            <p:nvPr/>
          </p:nvSpPr>
          <p:spPr>
            <a:xfrm>
              <a:off x="10468528" y="998257"/>
              <a:ext cx="629258" cy="12256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9D80A8-5FB5-5244-9FD3-394D9C567866}"/>
                </a:ext>
              </a:extLst>
            </p:cNvPr>
            <p:cNvSpPr/>
            <p:nvPr/>
          </p:nvSpPr>
          <p:spPr>
            <a:xfrm>
              <a:off x="10299458" y="710384"/>
              <a:ext cx="967398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E7FF1B-E89A-1B45-97E4-597F4101B7E2}"/>
                </a:ext>
              </a:extLst>
            </p:cNvPr>
            <p:cNvSpPr/>
            <p:nvPr/>
          </p:nvSpPr>
          <p:spPr>
            <a:xfrm>
              <a:off x="10640645" y="309382"/>
              <a:ext cx="302481" cy="76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03780E-9154-1841-A872-D27B3CA9F3DA}"/>
                </a:ext>
              </a:extLst>
            </p:cNvPr>
            <p:cNvSpPr/>
            <p:nvPr/>
          </p:nvSpPr>
          <p:spPr>
            <a:xfrm>
              <a:off x="9655789" y="847518"/>
              <a:ext cx="643669" cy="185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392BAF-EB3A-8F43-BAE6-2C6922D1174D}"/>
              </a:ext>
            </a:extLst>
          </p:cNvPr>
          <p:cNvGrpSpPr/>
          <p:nvPr/>
        </p:nvGrpSpPr>
        <p:grpSpPr>
          <a:xfrm>
            <a:off x="362326" y="4739968"/>
            <a:ext cx="4609749" cy="1836104"/>
            <a:chOff x="973041" y="1119029"/>
            <a:chExt cx="10584852" cy="3773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F2031A-0FAC-E84C-94B7-927B12B495A8}"/>
                </a:ext>
              </a:extLst>
            </p:cNvPr>
            <p:cNvSpPr/>
            <p:nvPr/>
          </p:nvSpPr>
          <p:spPr>
            <a:xfrm>
              <a:off x="3042472" y="1119029"/>
              <a:ext cx="5213685" cy="2101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D1E9CB-B840-8745-B2BF-E6C5443DC405}"/>
                </a:ext>
              </a:extLst>
            </p:cNvPr>
            <p:cNvSpPr/>
            <p:nvPr/>
          </p:nvSpPr>
          <p:spPr>
            <a:xfrm>
              <a:off x="3042472" y="3220545"/>
              <a:ext cx="5213685" cy="216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E0544A71-0ADA-B340-9CFA-CC4FC0E66B16}"/>
                </a:ext>
              </a:extLst>
            </p:cNvPr>
            <p:cNvSpPr/>
            <p:nvPr/>
          </p:nvSpPr>
          <p:spPr>
            <a:xfrm rot="5400000">
              <a:off x="8455853" y="919334"/>
              <a:ext cx="1670038" cy="206943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42ADFCAA-F501-374A-9A5C-C773F0C65AE2}"/>
                </a:ext>
              </a:extLst>
            </p:cNvPr>
            <p:cNvSpPr/>
            <p:nvPr/>
          </p:nvSpPr>
          <p:spPr>
            <a:xfrm rot="16200000">
              <a:off x="965021" y="1143093"/>
              <a:ext cx="2101514" cy="205339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8EA290-1A68-F348-9BC4-7BFE27210509}"/>
                </a:ext>
              </a:extLst>
            </p:cNvPr>
            <p:cNvSpPr txBox="1"/>
            <p:nvPr/>
          </p:nvSpPr>
          <p:spPr>
            <a:xfrm>
              <a:off x="9553389" y="3551166"/>
              <a:ext cx="2004504" cy="461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Inlet Expander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AF4CF9-8B93-5849-9F8F-2609D6B2193B}"/>
                </a:ext>
              </a:extLst>
            </p:cNvPr>
            <p:cNvSpPr txBox="1"/>
            <p:nvPr/>
          </p:nvSpPr>
          <p:spPr>
            <a:xfrm>
              <a:off x="973041" y="3551166"/>
              <a:ext cx="2217158" cy="461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Outlet Expander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F536B19-2576-4745-949F-4FB76593A0B7}"/>
                </a:ext>
              </a:extLst>
            </p:cNvPr>
            <p:cNvCxnSpPr>
              <a:stCxn id="34" idx="0"/>
            </p:cNvCxnSpPr>
            <p:nvPr/>
          </p:nvCxnSpPr>
          <p:spPr>
            <a:xfrm flipH="1" flipV="1">
              <a:off x="2015779" y="3044080"/>
              <a:ext cx="65842" cy="507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063A453-4B01-2E44-B382-EC74FF33C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2242" y="3044078"/>
              <a:ext cx="513345" cy="430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9D8D6C-65C9-034E-AE56-ACD4B7E27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5316" y="3005540"/>
              <a:ext cx="674353" cy="1209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BCEB7E-3078-5B40-ACA3-AB2D24F645D9}"/>
                </a:ext>
              </a:extLst>
            </p:cNvPr>
            <p:cNvSpPr txBox="1"/>
            <p:nvPr/>
          </p:nvSpPr>
          <p:spPr>
            <a:xfrm>
              <a:off x="8320616" y="4388484"/>
              <a:ext cx="2734616" cy="461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Main Chamber (PVC)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85AE1-E41F-0542-92AB-26D1F3EEBCB3}"/>
                </a:ext>
              </a:extLst>
            </p:cNvPr>
            <p:cNvSpPr txBox="1"/>
            <p:nvPr/>
          </p:nvSpPr>
          <p:spPr>
            <a:xfrm>
              <a:off x="3042473" y="4430707"/>
              <a:ext cx="2064400" cy="461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Collector (PVC)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8218256-8B44-6445-A150-3A15C54F2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656" y="3474089"/>
              <a:ext cx="433723" cy="8443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68155-1162-784A-B21D-8FE8A9171F24}"/>
              </a:ext>
            </a:extLst>
          </p:cNvPr>
          <p:cNvSpPr/>
          <p:nvPr/>
        </p:nvSpPr>
        <p:spPr>
          <a:xfrm>
            <a:off x="1306771" y="2798244"/>
            <a:ext cx="2466783" cy="1430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60E7E6-552F-634F-B1EF-04BEF242E2D8}"/>
              </a:ext>
            </a:extLst>
          </p:cNvPr>
          <p:cNvCxnSpPr>
            <a:cxnSpLocks/>
          </p:cNvCxnSpPr>
          <p:nvPr/>
        </p:nvCxnSpPr>
        <p:spPr>
          <a:xfrm flipH="1">
            <a:off x="1306771" y="3131038"/>
            <a:ext cx="608384" cy="846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0732BA-0A3A-1F42-89B4-667AC266AE6E}"/>
              </a:ext>
            </a:extLst>
          </p:cNvPr>
          <p:cNvCxnSpPr>
            <a:cxnSpLocks/>
          </p:cNvCxnSpPr>
          <p:nvPr/>
        </p:nvCxnSpPr>
        <p:spPr>
          <a:xfrm flipH="1">
            <a:off x="1763303" y="3123517"/>
            <a:ext cx="608384" cy="846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8DB2C8-802F-894A-94B9-B25E5BD81A90}"/>
              </a:ext>
            </a:extLst>
          </p:cNvPr>
          <p:cNvCxnSpPr>
            <a:cxnSpLocks/>
          </p:cNvCxnSpPr>
          <p:nvPr/>
        </p:nvCxnSpPr>
        <p:spPr>
          <a:xfrm flipH="1">
            <a:off x="2230592" y="3087226"/>
            <a:ext cx="608384" cy="846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C58B7F-1CFA-9141-AACF-A89900238E9B}"/>
              </a:ext>
            </a:extLst>
          </p:cNvPr>
          <p:cNvCxnSpPr>
            <a:cxnSpLocks/>
          </p:cNvCxnSpPr>
          <p:nvPr/>
        </p:nvCxnSpPr>
        <p:spPr>
          <a:xfrm flipH="1">
            <a:off x="2697881" y="3050935"/>
            <a:ext cx="608384" cy="846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2C5761-4124-3B47-A7AE-38D702277C9E}"/>
              </a:ext>
            </a:extLst>
          </p:cNvPr>
          <p:cNvCxnSpPr>
            <a:cxnSpLocks/>
          </p:cNvCxnSpPr>
          <p:nvPr/>
        </p:nvCxnSpPr>
        <p:spPr>
          <a:xfrm flipH="1">
            <a:off x="3165170" y="3043110"/>
            <a:ext cx="608384" cy="846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6CF1B7-279D-BD4B-8ED3-1ACB8AFD2A45}"/>
              </a:ext>
            </a:extLst>
          </p:cNvPr>
          <p:cNvSpPr/>
          <p:nvPr/>
        </p:nvSpPr>
        <p:spPr>
          <a:xfrm>
            <a:off x="9074988" y="1409832"/>
            <a:ext cx="484587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B29D6D-AA74-C541-9868-5376EB479187}"/>
              </a:ext>
            </a:extLst>
          </p:cNvPr>
          <p:cNvSpPr/>
          <p:nvPr/>
        </p:nvSpPr>
        <p:spPr>
          <a:xfrm>
            <a:off x="9074987" y="2671603"/>
            <a:ext cx="484587" cy="1472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E581BA-C9D8-0648-A754-354859E3EB88}"/>
              </a:ext>
            </a:extLst>
          </p:cNvPr>
          <p:cNvSpPr/>
          <p:nvPr/>
        </p:nvSpPr>
        <p:spPr>
          <a:xfrm>
            <a:off x="9074987" y="4130122"/>
            <a:ext cx="484587" cy="3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8243A-6A7E-D44A-85CE-2FF8A4DDBE31}"/>
              </a:ext>
            </a:extLst>
          </p:cNvPr>
          <p:cNvSpPr txBox="1"/>
          <p:nvPr/>
        </p:nvSpPr>
        <p:spPr>
          <a:xfrm>
            <a:off x="6338829" y="1311470"/>
            <a:ext cx="153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cropped land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AE5630-B7D7-A148-8E98-63D62B14EC75}"/>
              </a:ext>
            </a:extLst>
          </p:cNvPr>
          <p:cNvSpPr txBox="1"/>
          <p:nvPr/>
        </p:nvSpPr>
        <p:spPr>
          <a:xfrm>
            <a:off x="6254190" y="2544023"/>
            <a:ext cx="162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Irrigated land (48%)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3C2D38-092C-354F-9B77-A98952736242}"/>
              </a:ext>
            </a:extLst>
          </p:cNvPr>
          <p:cNvSpPr txBox="1"/>
          <p:nvPr/>
        </p:nvSpPr>
        <p:spPr>
          <a:xfrm>
            <a:off x="5859852" y="3960549"/>
            <a:ext cx="2017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Drip Irrigated land (3.5%)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3A5C9C-F7CA-0B4F-9AB7-12C05A0DBCFC}"/>
              </a:ext>
            </a:extLst>
          </p:cNvPr>
          <p:cNvCxnSpPr/>
          <p:nvPr/>
        </p:nvCxnSpPr>
        <p:spPr>
          <a:xfrm>
            <a:off x="7808413" y="1433767"/>
            <a:ext cx="956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2D66D-20DA-B540-A661-0CCF2DAF5037}"/>
              </a:ext>
            </a:extLst>
          </p:cNvPr>
          <p:cNvCxnSpPr/>
          <p:nvPr/>
        </p:nvCxnSpPr>
        <p:spPr>
          <a:xfrm>
            <a:off x="7827085" y="2667892"/>
            <a:ext cx="956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9DEE4F-0031-A54A-A241-F4DF012FE1C8}"/>
              </a:ext>
            </a:extLst>
          </p:cNvPr>
          <p:cNvCxnSpPr/>
          <p:nvPr/>
        </p:nvCxnSpPr>
        <p:spPr>
          <a:xfrm>
            <a:off x="7852124" y="4128598"/>
            <a:ext cx="956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F0C86C9-D932-D84C-995E-7053938DC0BA}"/>
              </a:ext>
            </a:extLst>
          </p:cNvPr>
          <p:cNvSpPr/>
          <p:nvPr/>
        </p:nvSpPr>
        <p:spPr>
          <a:xfrm>
            <a:off x="761952" y="3988168"/>
            <a:ext cx="2400148" cy="24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C13DFD-99CC-F943-B848-81615985B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3253" y="966642"/>
                <a:ext cx="10271273" cy="539259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𝑡𝑟𝑎𝑣𝑒𝑟𝑠𝑎𝑙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𝑐h𝑎𝑚𝑏𝑒𝑟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𝑓𝑙𝑜𝑤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𝑡𝑟𝑎𝑣𝑒𝑟𝑠𝑎𝑙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𝑐h𝑎𝑚𝑏𝑒𝑟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𝑠𝑒𝑡𝑡𝑙𝑖𝑛𝑔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𝑡𝑟𝑎𝑣𝑒𝑟𝑠𝑎𝑙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𝑠𝑒𝑡𝑡𝑙𝑖𝑛𝑔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C13DFD-99CC-F943-B848-81615985B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3253" y="966642"/>
                <a:ext cx="10271273" cy="5392593"/>
              </a:xfrm>
              <a:blipFill>
                <a:blip r:embed="rId2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334</Words>
  <Application>Microsoft Macintosh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Reference Slides</vt:lpstr>
      <vt:lpstr>PowerPoint Presentation</vt:lpstr>
      <vt:lpstr>System Schematic</vt:lpstr>
      <vt:lpstr>Settling Velocity / Settling Time Plots / Math</vt:lpstr>
      <vt:lpstr>Order of Magnitude Arguments for Parameters</vt:lpstr>
      <vt:lpstr>Diagrams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 Presentation:  Jain Filter Team</dc:title>
  <dc:creator>Microsoft Office User</dc:creator>
  <cp:lastModifiedBy>Microsoft Office User</cp:lastModifiedBy>
  <cp:revision>82</cp:revision>
  <dcterms:created xsi:type="dcterms:W3CDTF">2018-11-07T06:11:49Z</dcterms:created>
  <dcterms:modified xsi:type="dcterms:W3CDTF">2018-11-14T14:13:12Z</dcterms:modified>
</cp:coreProperties>
</file>