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1338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90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ufpr.br/roberto/tgPedroDG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me.usp.br/~song/mac344/slides07-virtual-memor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83" y="2505908"/>
            <a:ext cx="4826675" cy="321778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76048" y="848558"/>
            <a:ext cx="7164705" cy="45529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962"/>
              </a:lnSpc>
              <a:buNone/>
            </a:pPr>
            <a:r>
              <a:rPr lang="en-US" sz="7170" b="1" kern="0" spc="-2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Gerenciamento de Memória: Uma Analogia com a Biblioteca</a:t>
            </a:r>
            <a:endParaRPr lang="en-US" sz="7170" dirty="0"/>
          </a:p>
        </p:txBody>
      </p:sp>
      <p:sp>
        <p:nvSpPr>
          <p:cNvPr id="7" name="Text 3"/>
          <p:cNvSpPr/>
          <p:nvPr/>
        </p:nvSpPr>
        <p:spPr>
          <a:xfrm>
            <a:off x="6476048" y="5797391"/>
            <a:ext cx="7164705" cy="15835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7"/>
              </a:lnSpc>
              <a:buNone/>
            </a:pP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Imagine que a memória do seu computador é como uma biblioteca, mas com espaço limitado nas estantes (a RAM). Os livros representam os dados e programas que você está usando.</a:t>
            </a:r>
            <a:endParaRPr lang="en-US" sz="207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B1EA86A-F9FA-3BD4-C9B9-071E07666B23}"/>
              </a:ext>
            </a:extLst>
          </p:cNvPr>
          <p:cNvSpPr txBox="1"/>
          <p:nvPr/>
        </p:nvSpPr>
        <p:spPr>
          <a:xfrm>
            <a:off x="698500" y="711200"/>
            <a:ext cx="11671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O Processo de PAGE-IN e PAGE-OUT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410F55-2008-CC59-8E64-2DAB189E01EE}"/>
              </a:ext>
            </a:extLst>
          </p:cNvPr>
          <p:cNvSpPr txBox="1"/>
          <p:nvPr/>
        </p:nvSpPr>
        <p:spPr>
          <a:xfrm>
            <a:off x="863600" y="1991142"/>
            <a:ext cx="12522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PAGE-IN</a:t>
            </a:r>
          </a:p>
          <a:p>
            <a:r>
              <a:rPr lang="pt-BR" sz="2800" dirty="0"/>
              <a:t>Quando você precisa de um livro (dados ou programa) que não está na estante, você pede ao bibliotecário (sistema operacional) para buscá-lo no depósito (o armazenamento secundário, como o disco rígido). Esse processo de trazer o livro para a estante se chama </a:t>
            </a:r>
            <a:r>
              <a:rPr lang="pt-BR" sz="2800" b="1" dirty="0"/>
              <a:t>PAGE-IN</a:t>
            </a:r>
            <a:r>
              <a:rPr lang="pt-BR" sz="2800" dirty="0"/>
              <a:t>.</a:t>
            </a:r>
          </a:p>
          <a:p>
            <a:r>
              <a:rPr lang="pt-BR" sz="2800" b="1" dirty="0"/>
              <a:t>PAGE-OUT</a:t>
            </a:r>
          </a:p>
          <a:p>
            <a:r>
              <a:rPr lang="pt-BR" sz="2800" dirty="0"/>
              <a:t>Se a estante já está cheia e você quer colocar um novo livro lá, o bibliotecário precisa tirar um livro menos usado da estante e guardá-lo no depósito. Esse processo de mover o livro da estante para o depósito se chama </a:t>
            </a:r>
            <a:r>
              <a:rPr lang="pt-BR" sz="2800" b="1" dirty="0"/>
              <a:t>PAGE-OUT.</a:t>
            </a:r>
            <a:endParaRPr lang="pt-BR" sz="2800" dirty="0"/>
          </a:p>
          <a:p>
            <a:r>
              <a:rPr lang="pt-BR" sz="2800" b="1" dirty="0"/>
              <a:t>Gerenciamento Eficiente</a:t>
            </a:r>
          </a:p>
          <a:p>
            <a:r>
              <a:rPr lang="pt-BR" sz="2800" dirty="0"/>
              <a:t>Dessa forma, a biblioteca pode sempre ter os livros mais relevantes e usados à mão, mesmo que o espaço nas estantes seja limitado. O bibliotecário, garante que os livros mais utilizados estejam sempre acessíveis, otimizando o uso da memória RAM.</a:t>
            </a:r>
          </a:p>
        </p:txBody>
      </p:sp>
    </p:spTree>
    <p:extLst>
      <p:ext uri="{BB962C8B-B14F-4D97-AF65-F5344CB8AC3E}">
        <p14:creationId xmlns:p14="http://schemas.microsoft.com/office/powerpoint/2010/main" val="303106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745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989648" y="725805"/>
            <a:ext cx="12651105" cy="1649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kern="0" spc="-15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Cores dos Livros: Representação dos Processos</a:t>
            </a:r>
            <a:endParaRPr lang="en-US" sz="5195" dirty="0"/>
          </a:p>
        </p:txBody>
      </p:sp>
      <p:sp>
        <p:nvSpPr>
          <p:cNvPr id="5" name="Text 3"/>
          <p:cNvSpPr/>
          <p:nvPr/>
        </p:nvSpPr>
        <p:spPr>
          <a:xfrm>
            <a:off x="989648" y="3035022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b="1" kern="0" spc="-7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Cores</a:t>
            </a:r>
            <a:endParaRPr lang="en-US" sz="2598" dirty="0"/>
          </a:p>
        </p:txBody>
      </p:sp>
      <p:sp>
        <p:nvSpPr>
          <p:cNvPr id="6" name="Text 4"/>
          <p:cNvSpPr/>
          <p:nvPr/>
        </p:nvSpPr>
        <p:spPr>
          <a:xfrm>
            <a:off x="989648" y="3711178"/>
            <a:ext cx="3787259" cy="3562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7"/>
              </a:lnSpc>
              <a:buNone/>
            </a:pP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cores dos livros que estão na estante representam os processos do programa que está sendo executado. O vermelho indica o programa que está consumindo mais memória, enquanto o verde indica o programa que está consumindo menos memória.</a:t>
            </a:r>
            <a:endParaRPr lang="en-US" sz="2078" dirty="0"/>
          </a:p>
        </p:txBody>
      </p:sp>
      <p:sp>
        <p:nvSpPr>
          <p:cNvPr id="7" name="Text 5"/>
          <p:cNvSpPr/>
          <p:nvPr/>
        </p:nvSpPr>
        <p:spPr>
          <a:xfrm>
            <a:off x="5428417" y="3035022"/>
            <a:ext cx="3397329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b="1" kern="0" spc="-7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Atualização das Cores</a:t>
            </a:r>
            <a:endParaRPr lang="en-US" sz="2598" dirty="0"/>
          </a:p>
        </p:txBody>
      </p:sp>
      <p:sp>
        <p:nvSpPr>
          <p:cNvPr id="8" name="Text 6"/>
          <p:cNvSpPr/>
          <p:nvPr/>
        </p:nvSpPr>
        <p:spPr>
          <a:xfrm>
            <a:off x="5428417" y="3711178"/>
            <a:ext cx="3787259" cy="2771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7"/>
              </a:lnSpc>
              <a:buNone/>
            </a:pP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Essas cores são atualizadas conforme a última execução do programa (livro). Se o usuário precisa de um livro que está no depósito, o programa menos usado será removido pelo bibliotecário.</a:t>
            </a:r>
            <a:endParaRPr lang="en-US" sz="2078" dirty="0"/>
          </a:p>
        </p:txBody>
      </p:sp>
      <p:sp>
        <p:nvSpPr>
          <p:cNvPr id="9" name="Text 7"/>
          <p:cNvSpPr/>
          <p:nvPr/>
        </p:nvSpPr>
        <p:spPr>
          <a:xfrm>
            <a:off x="9867186" y="3035022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b="1" kern="0" spc="-7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Priorização</a:t>
            </a:r>
            <a:endParaRPr lang="en-US" sz="2598" dirty="0"/>
          </a:p>
        </p:txBody>
      </p:sp>
      <p:sp>
        <p:nvSpPr>
          <p:cNvPr id="10" name="Text 8"/>
          <p:cNvSpPr/>
          <p:nvPr/>
        </p:nvSpPr>
        <p:spPr>
          <a:xfrm>
            <a:off x="9867186" y="3711178"/>
            <a:ext cx="3787259" cy="3167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7"/>
              </a:lnSpc>
              <a:buNone/>
            </a:pP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Essa representação por cores permite que o bibliotecário (sistema operacional) priorize o acesso aos livros (programas) mais utilizados, garantindo que os recursos da memória RAM sejam utilizados de forma eficiente.</a:t>
            </a:r>
            <a:endParaRPr lang="en-US" sz="207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92159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989648" y="725805"/>
            <a:ext cx="12651105" cy="1649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kern="0" spc="-15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Simulação Visual: Entendendo o Processo</a:t>
            </a:r>
            <a:endParaRPr lang="en-US" sz="5195" dirty="0"/>
          </a:p>
        </p:txBody>
      </p:sp>
      <p:sp>
        <p:nvSpPr>
          <p:cNvPr id="5" name="Shape 3"/>
          <p:cNvSpPr/>
          <p:nvPr/>
        </p:nvSpPr>
        <p:spPr>
          <a:xfrm>
            <a:off x="989648" y="2903101"/>
            <a:ext cx="6193631" cy="2316480"/>
          </a:xfrm>
          <a:prstGeom prst="roundRect">
            <a:avLst>
              <a:gd name="adj" fmla="val 5127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1268730" y="3182183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b="1" kern="0" spc="-7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Estante</a:t>
            </a:r>
            <a:endParaRPr lang="en-US" sz="2598" dirty="0"/>
          </a:p>
        </p:txBody>
      </p:sp>
      <p:sp>
        <p:nvSpPr>
          <p:cNvPr id="7" name="Text 5"/>
          <p:cNvSpPr/>
          <p:nvPr/>
        </p:nvSpPr>
        <p:spPr>
          <a:xfrm>
            <a:off x="1268730" y="3752850"/>
            <a:ext cx="5635466" cy="1187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7"/>
              </a:lnSpc>
              <a:buNone/>
            </a:pP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estante representa a memória RAM, o espaço limitado onde os livros (dados e programas) são armazenados.</a:t>
            </a:r>
            <a:endParaRPr lang="en-US" sz="2078" dirty="0"/>
          </a:p>
        </p:txBody>
      </p:sp>
      <p:sp>
        <p:nvSpPr>
          <p:cNvPr id="8" name="Shape 6"/>
          <p:cNvSpPr/>
          <p:nvPr/>
        </p:nvSpPr>
        <p:spPr>
          <a:xfrm>
            <a:off x="7447121" y="2903101"/>
            <a:ext cx="6193631" cy="2316480"/>
          </a:xfrm>
          <a:prstGeom prst="roundRect">
            <a:avLst>
              <a:gd name="adj" fmla="val 5127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726204" y="3182183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b="1" kern="0" spc="-7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Depósito</a:t>
            </a:r>
            <a:endParaRPr lang="en-US" sz="2598" dirty="0"/>
          </a:p>
        </p:txBody>
      </p:sp>
      <p:sp>
        <p:nvSpPr>
          <p:cNvPr id="10" name="Text 8"/>
          <p:cNvSpPr/>
          <p:nvPr/>
        </p:nvSpPr>
        <p:spPr>
          <a:xfrm>
            <a:off x="7726204" y="3752850"/>
            <a:ext cx="5635466" cy="1187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7"/>
              </a:lnSpc>
              <a:buNone/>
            </a:pP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depósito representa o armazenamento secundário, como o disco rígido, onde os livros menos utilizados são guardados.</a:t>
            </a:r>
            <a:endParaRPr lang="en-US" sz="2078" dirty="0"/>
          </a:p>
        </p:txBody>
      </p:sp>
      <p:sp>
        <p:nvSpPr>
          <p:cNvPr id="11" name="Shape 9"/>
          <p:cNvSpPr/>
          <p:nvPr/>
        </p:nvSpPr>
        <p:spPr>
          <a:xfrm>
            <a:off x="989648" y="5483423"/>
            <a:ext cx="6193631" cy="2712363"/>
          </a:xfrm>
          <a:prstGeom prst="roundRect">
            <a:avLst>
              <a:gd name="adj" fmla="val 437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1268730" y="5762506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b="1" kern="0" spc="-7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Bibliotecario</a:t>
            </a:r>
            <a:endParaRPr lang="en-US" sz="2598" dirty="0"/>
          </a:p>
        </p:txBody>
      </p:sp>
      <p:sp>
        <p:nvSpPr>
          <p:cNvPr id="13" name="Text 11"/>
          <p:cNvSpPr/>
          <p:nvPr/>
        </p:nvSpPr>
        <p:spPr>
          <a:xfrm>
            <a:off x="1268730" y="6333173"/>
            <a:ext cx="5635466" cy="15835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7"/>
              </a:lnSpc>
              <a:buNone/>
            </a:pP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bibliotecário representa o sistema operacional, responsável por gerenciar o acesso aos livros (dados e programas) e garantir a eficiência da memória RAM.</a:t>
            </a:r>
            <a:endParaRPr lang="en-US" sz="2078" dirty="0"/>
          </a:p>
        </p:txBody>
      </p:sp>
      <p:sp>
        <p:nvSpPr>
          <p:cNvPr id="14" name="Shape 12"/>
          <p:cNvSpPr/>
          <p:nvPr/>
        </p:nvSpPr>
        <p:spPr>
          <a:xfrm>
            <a:off x="7447121" y="5483423"/>
            <a:ext cx="6193631" cy="2712363"/>
          </a:xfrm>
          <a:prstGeom prst="roundRect">
            <a:avLst>
              <a:gd name="adj" fmla="val 437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7726204" y="5762506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b="1" kern="0" spc="-7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Alunos</a:t>
            </a:r>
            <a:endParaRPr lang="en-US" sz="2598" dirty="0"/>
          </a:p>
        </p:txBody>
      </p:sp>
      <p:sp>
        <p:nvSpPr>
          <p:cNvPr id="16" name="Text 14"/>
          <p:cNvSpPr/>
          <p:nvPr/>
        </p:nvSpPr>
        <p:spPr>
          <a:xfrm>
            <a:off x="7726204" y="6333173"/>
            <a:ext cx="5635466" cy="1187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7"/>
              </a:lnSpc>
              <a:buNone/>
            </a:pP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alunos representam o usuário, que solicita os livros (dados e programas) para realizar suas tarefas.</a:t>
            </a:r>
            <a:endParaRPr lang="en-US" sz="207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989648" y="1614368"/>
            <a:ext cx="12651105" cy="3958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7"/>
              </a:lnSpc>
              <a:buNone/>
            </a:pP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Alunos:</a:t>
            </a:r>
            <a:endParaRPr lang="en-US" sz="2078" dirty="0"/>
          </a:p>
        </p:txBody>
      </p:sp>
      <p:sp>
        <p:nvSpPr>
          <p:cNvPr id="5" name="Text 3"/>
          <p:cNvSpPr/>
          <p:nvPr/>
        </p:nvSpPr>
        <p:spPr>
          <a:xfrm>
            <a:off x="989648" y="2307074"/>
            <a:ext cx="12651105" cy="3958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7"/>
              </a:lnSpc>
              <a:buNone/>
            </a:pP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Arthur Francisco Ferreira, Arthur Bogo, Felipe Barbosa Mourao, Henrique Engeler</a:t>
            </a:r>
            <a:endParaRPr lang="en-US" sz="2078" dirty="0"/>
          </a:p>
        </p:txBody>
      </p:sp>
      <p:sp>
        <p:nvSpPr>
          <p:cNvPr id="6" name="Text 4"/>
          <p:cNvSpPr/>
          <p:nvPr/>
        </p:nvSpPr>
        <p:spPr>
          <a:xfrm>
            <a:off x="989648" y="2999780"/>
            <a:ext cx="12651105" cy="3958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7"/>
              </a:lnSpc>
              <a:buNone/>
            </a:pPr>
            <a:endParaRPr lang="en-US" sz="2078" dirty="0"/>
          </a:p>
        </p:txBody>
      </p:sp>
      <p:sp>
        <p:nvSpPr>
          <p:cNvPr id="7" name="Text 5"/>
          <p:cNvSpPr/>
          <p:nvPr/>
        </p:nvSpPr>
        <p:spPr>
          <a:xfrm>
            <a:off x="989648" y="3692485"/>
            <a:ext cx="12651105" cy="3958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7"/>
              </a:lnSpc>
              <a:buNone/>
            </a:pP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Referencias:</a:t>
            </a:r>
            <a:endParaRPr lang="en-US" sz="2078" dirty="0"/>
          </a:p>
        </p:txBody>
      </p:sp>
      <p:sp>
        <p:nvSpPr>
          <p:cNvPr id="8" name="Text 6"/>
          <p:cNvSpPr/>
          <p:nvPr/>
        </p:nvSpPr>
        <p:spPr>
          <a:xfrm>
            <a:off x="1411843" y="4385191"/>
            <a:ext cx="12228909" cy="1187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7"/>
              </a:lnSpc>
              <a:buSzPct val="100000"/>
              <a:buFont typeface="+mj-lt"/>
              <a:buAutoNum type="arabicPeriod"/>
            </a:pP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GOMES, Pedro Douglas; HIGA, Roberto Kenji Nogueira. Memória Virtual com Hiper Páginas. Universidade Federal do Paraná, 2018. Disponível em: </a:t>
            </a:r>
            <a:r>
              <a:rPr lang="en-US" sz="2078" u="sng" kern="0" spc="-42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https://www.inf.ufpr.br/roberto/tgPedroDG.pdf</a:t>
            </a: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78" dirty="0"/>
          </a:p>
        </p:txBody>
      </p:sp>
      <p:sp>
        <p:nvSpPr>
          <p:cNvPr id="9" name="Text 7"/>
          <p:cNvSpPr/>
          <p:nvPr/>
        </p:nvSpPr>
        <p:spPr>
          <a:xfrm>
            <a:off x="1411843" y="5665113"/>
            <a:ext cx="12228909" cy="1187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7"/>
              </a:lnSpc>
              <a:buSzPct val="100000"/>
              <a:buFont typeface="+mj-lt"/>
              <a:buAutoNum type="arabicPeriod" startAt="2"/>
            </a:pP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LAUER, Lauri K. T. M. De volta ao passado: Memória Virtual com segmentação para máquinas com memória RAM "infinita". Universidade Federal do Paraná, 2005. Disponível em: </a:t>
            </a:r>
            <a:r>
              <a:rPr lang="en-US" sz="2078" u="sng" kern="0" spc="-42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https://www.ime.usp.br/~song/mac344/slides07-virtual-memory.pdf</a:t>
            </a:r>
            <a:r>
              <a:rPr lang="en-US" sz="2078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7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535</Words>
  <Application>Microsoft Office PowerPoint</Application>
  <PresentationFormat>Personalizar</PresentationFormat>
  <Paragraphs>34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Inter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FELIPE BARBOSA MOURÃO</cp:lastModifiedBy>
  <cp:revision>2</cp:revision>
  <dcterms:created xsi:type="dcterms:W3CDTF">2024-06-04T03:37:01Z</dcterms:created>
  <dcterms:modified xsi:type="dcterms:W3CDTF">2024-06-04T03:49:17Z</dcterms:modified>
</cp:coreProperties>
</file>