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4" r:id="rId6"/>
    <p:sldId id="265" r:id="rId7"/>
    <p:sldId id="271" r:id="rId8"/>
    <p:sldId id="273" r:id="rId9"/>
    <p:sldId id="274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«Ремонт и обслуживание мобильных устройств»</a:t>
            </a:r>
            <a:endParaRPr lang="ru-RU" sz="5300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А.П. Ячменев 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D3790-1CE9-99EF-C5CE-2931DD7B545C}"/>
              </a:ext>
            </a:extLst>
          </p:cNvPr>
          <p:cNvSpPr txBox="1"/>
          <p:nvPr/>
        </p:nvSpPr>
        <p:spPr>
          <a:xfrm>
            <a:off x="690281" y="1318893"/>
            <a:ext cx="11313459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выполнении данной работы, а именно проектирования 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создания базы данных для АИС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«Ремонт мобильных устройств», в полной мере были выполнены все поставленные задачи.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Экономический эффект от внедрения автоматизированной информационной системы «Ремонт мобильных устройств» ожидается за счет сокращения затрат времени на выполняемые сотрудниками задачи, исключения ошибок при формировании отчетов, увеличения времени на анализ и повышения продуктивности сотрудников. При ручном создании отчетов могут быть допущены ошибки, правильно составленный алгоритм разрабатываемой программы экономит время и исключает ошибки.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C3B0F-A5DC-66CC-E8D3-AC268277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39" y="3957357"/>
            <a:ext cx="2809875" cy="2762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8701B2-983E-3F93-3C86-11C0FC1ED38F}"/>
              </a:ext>
            </a:extLst>
          </p:cNvPr>
          <p:cNvSpPr txBox="1"/>
          <p:nvPr/>
        </p:nvSpPr>
        <p:spPr>
          <a:xfrm>
            <a:off x="6849035" y="5223725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Repo: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5F4B9-D913-22C5-7958-92C542FB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335741"/>
            <a:ext cx="10806953" cy="5253318"/>
          </a:xfrm>
        </p:spPr>
        <p:txBody>
          <a:bodyPr>
            <a:normAutofit fontScale="55000" lnSpcReduction="20000"/>
          </a:bodyPr>
          <a:lstStyle/>
          <a:p>
            <a:pPr marL="0" indent="45720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«Ремонт мобильных устройств» включает в себя данные о заявках на ремонт и устройствах клиентов, а так же учетные записи работников, использующих Информационную Систему. База данных позволяет осуществлять добавление, изменение, поиск и удаление данных, а также их резервное копирование и восстановление в случае сбоя. 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данной темы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заключается в необходимости автоматизации процессо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хранения и управления информацией, что в десятки раз повысит производительность сотрудников и улучшит качество их работы.</a:t>
            </a:r>
          </a:p>
          <a:p>
            <a:pPr marL="9000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Объект:</a:t>
            </a: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для ИС</a:t>
            </a: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«Ремонт мобильных устройств».</a:t>
            </a:r>
            <a:endParaRPr lang="ru-RU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автоматизация бизнес-процесса ремонта мобильных устройств.</a:t>
            </a:r>
            <a:endParaRPr lang="ru-RU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разработка базы данных, которая обеспечит работу информационной системы «Ремонт мобильных устройств» </a:t>
            </a:r>
            <a:endParaRPr lang="ru-RU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инструментарий для создания базы данных для АИС «Ремонт мобильных устройств»;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базу данных;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разграничение ролей для базы данных;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шифрование данных для базы данных;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резервное копирование базы данных. 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4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281952"/>
            <a:ext cx="11618258" cy="545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Инструментами для разработки были выбраны: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реляционными базами данных (РСУБД), разработанная корпорацией Microsoft.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работы с базами данных размером от персональных до крупных баз данных масштаба предприятия; конкурирует с другими СУБД в этом сегменте рынка.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 (SSMS)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конфигурирования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SQL Server.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основной, стандартный и полнофункциональный инструмент для работы с Microsoft SQL Server, разработанный компанией Microsoft, который предназначен как для разработчиков, так и для администраторов SQL Server. Утилита включает скриптовый редактор и графическую программу, которая работает с объектами и настройками сервера.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ADO.NET Entity Framework (EF)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object-relational mapping (ORM)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виде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 to Entities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и с использованием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облегчения построения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-решений используется как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Data Services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Astoria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так и связка из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Communication Foundation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позволяющая строить многоуровневые приложения.</a:t>
            </a:r>
          </a:p>
          <a:p>
            <a:pPr marL="457200" indent="-457200">
              <a:buFont typeface="+mj-lt"/>
              <a:buAutoNum type="arabicPeriod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DABB28-8610-E97D-C006-40CCACD5E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827" y="1497535"/>
            <a:ext cx="4334510" cy="4902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292A5-1727-507D-8029-8193FA0F6237}"/>
              </a:ext>
            </a:extLst>
          </p:cNvPr>
          <p:cNvSpPr txBox="1"/>
          <p:nvPr/>
        </p:nvSpPr>
        <p:spPr>
          <a:xfrm>
            <a:off x="5172710" y="1440105"/>
            <a:ext cx="6096000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сущности для данной диаграммы это: Пользователь и Запрос. Второстепенными сущностями являются Роль, Статус и Устройство. Сущность Пользователь обращается к Роль для назначения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Роли. Запрос содержит в себе данные клиента, а также информацию о статусе заказа и информацию об устройстве в отдельных таблицах. Каждый запрос содержит уникальный идентификатор (личный номер)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0609445-968F-8D6C-6A73-876DBD64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012" y="1308847"/>
            <a:ext cx="5483569" cy="47857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 рисунке изображена диаграмма, включающая в себя 5 сущностей со своими атрибутами. В данном случае сущность </a:t>
            </a:r>
            <a:r>
              <a:rPr lang="en-US" dirty="0"/>
              <a:t>Users </a:t>
            </a:r>
            <a:r>
              <a:rPr lang="ru-RU" dirty="0"/>
              <a:t>и сущность </a:t>
            </a:r>
            <a:r>
              <a:rPr lang="en-US" dirty="0"/>
              <a:t>Role </a:t>
            </a:r>
            <a:r>
              <a:rPr lang="ru-RU" dirty="0"/>
              <a:t>связаны, так как для работы определения роли необходима ещё одна сущность. Сущность </a:t>
            </a:r>
            <a:r>
              <a:rPr lang="en-US" dirty="0"/>
              <a:t>Users</a:t>
            </a:r>
            <a:r>
              <a:rPr lang="ru-RU" dirty="0"/>
              <a:t> предназначена для авторизации пользователей в систему, а сущность </a:t>
            </a:r>
            <a:r>
              <a:rPr lang="en-US" dirty="0"/>
              <a:t>Request</a:t>
            </a:r>
            <a:r>
              <a:rPr lang="ru-RU" dirty="0"/>
              <a:t> необходима для получения и изменения информации о текущих и выполненных заказах.</a:t>
            </a:r>
          </a:p>
          <a:p>
            <a:r>
              <a:rPr lang="ru-RU" dirty="0"/>
              <a:t>Сущность </a:t>
            </a:r>
            <a:r>
              <a:rPr lang="en-US" dirty="0"/>
              <a:t>State </a:t>
            </a:r>
            <a:r>
              <a:rPr lang="ru-RU" dirty="0"/>
              <a:t>содержит все возможные состояния заказа (например, «Ожидание деталей», «Выполнено» или «В процессе».</a:t>
            </a:r>
          </a:p>
          <a:p>
            <a:r>
              <a:rPr lang="ru-RU" dirty="0"/>
              <a:t>Сущность </a:t>
            </a:r>
            <a:r>
              <a:rPr lang="en-US" dirty="0"/>
              <a:t>Device </a:t>
            </a:r>
            <a:r>
              <a:rPr lang="ru-RU" dirty="0"/>
              <a:t>содержит информацию об устройстве в заявке.)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DEEEF-524A-AC9E-1D4B-7F7D4671C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221"/>
            <a:ext cx="5093778" cy="45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847D0D2-6DD6-02BD-5B8C-82CB400F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768" y="1466786"/>
            <a:ext cx="7031736" cy="3410014"/>
          </a:xfrm>
        </p:spPr>
        <p:txBody>
          <a:bodyPr>
            <a:normAutofit/>
          </a:bodyPr>
          <a:lstStyle/>
          <a:p>
            <a:r>
              <a:rPr lang="ru-RU" sz="2400" dirty="0"/>
              <a:t>На верхней картинке можно увидеть сущность моей базы данных – пользователя, у которого наблюдается </a:t>
            </a:r>
            <a:r>
              <a:rPr lang="en-US" sz="2400" dirty="0"/>
              <a:t>8</a:t>
            </a:r>
            <a:r>
              <a:rPr lang="ru-RU" sz="2400" dirty="0"/>
              <a:t> атрибутов. Ниже изображены данные, который находятся в сущности пользователя базы данных. Каждая новая строка имеет свой </a:t>
            </a:r>
            <a:r>
              <a:rPr lang="en-US" sz="2400" dirty="0"/>
              <a:t>id</a:t>
            </a:r>
            <a:r>
              <a:rPr lang="ru-RU" sz="2400" dirty="0"/>
              <a:t>, генерируемый автоматически при добавлении новой строки данных, имеет логин, пароль и роль в системе, которая берётся из ещё одной сущности системы – </a:t>
            </a:r>
            <a:r>
              <a:rPr lang="en-US" sz="2400" dirty="0" err="1"/>
              <a:t>RoleID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76E22-BE86-6A8B-A551-7529EFD7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21" y="1466786"/>
            <a:ext cx="3561926" cy="3033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6E117-1432-8131-69DE-05A4B9C9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8" y="5254280"/>
            <a:ext cx="7839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4150"/>
            <a:ext cx="10515600" cy="1325563"/>
          </a:xfrm>
        </p:spPr>
        <p:txBody>
          <a:bodyPr/>
          <a:lstStyle/>
          <a:p>
            <a:r>
              <a:rPr lang="ru-RU" sz="3600" b="1" cap="all" dirty="0"/>
              <a:t>Введение в безопасность </a:t>
            </a:r>
            <a:r>
              <a:rPr lang="ru-RU" sz="3600" b="1" cap="all" dirty="0" err="1"/>
              <a:t>бд</a:t>
            </a:r>
            <a:endParaRPr lang="ru-RU" sz="3600" b="1" cap="al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32D2-BFCF-8E17-6566-BF102DADC006}"/>
              </a:ext>
            </a:extLst>
          </p:cNvPr>
          <p:cNvSpPr txBox="1"/>
          <p:nvPr/>
        </p:nvSpPr>
        <p:spPr>
          <a:xfrm>
            <a:off x="221037" y="1935562"/>
            <a:ext cx="64755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обеспечении безопасности БД важно рассмотреть такие аспекты, как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утентификация и авторизация, шифрование данных, аудит и мониторинг, управление ролями и полномочиями, защита от инъекций, а так же позаботиться о своевременных обновлениях ПО и патчах.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базе данных для АИС «Ремонт мобильных устройств» поддерживаются возможности резервного копирования и восстановления, которые были реализованы непосредственно в приложении.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Воспользоваться оными может только участник ИС, имеющий права администратора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49CF8-1905-CE90-28EC-7340624CDA86}"/>
              </a:ext>
            </a:extLst>
          </p:cNvPr>
          <p:cNvSpPr txBox="1"/>
          <p:nvPr/>
        </p:nvSpPr>
        <p:spPr>
          <a:xfrm>
            <a:off x="357187" y="6367544"/>
            <a:ext cx="579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 резервного копирования и восстановления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57611E-A221-47DB-F1C2-31C9B5A0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5" y="2289001"/>
            <a:ext cx="5274328" cy="4100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DCF4B-D5FD-0F3B-53DA-A4F16429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4490107"/>
            <a:ext cx="4444252" cy="1898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6C604-5306-0398-77F5-09E5A853D489}"/>
              </a:ext>
            </a:extLst>
          </p:cNvPr>
          <p:cNvSpPr txBox="1"/>
          <p:nvPr/>
        </p:nvSpPr>
        <p:spPr>
          <a:xfrm>
            <a:off x="6436378" y="6367544"/>
            <a:ext cx="579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создания и восстановления резервных копий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0BC4F-9D76-B03C-B6D2-2C274EA2DD04}"/>
              </a:ext>
            </a:extLst>
          </p:cNvPr>
          <p:cNvSpPr txBox="1"/>
          <p:nvPr/>
        </p:nvSpPr>
        <p:spPr>
          <a:xfrm>
            <a:off x="221037" y="1417949"/>
            <a:ext cx="11749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базы данных – необходимая мера, пренебрежение которой может грозить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компрометированием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нежелательными лицами или даже их потерей.</a:t>
            </a:r>
          </a:p>
        </p:txBody>
      </p:sp>
    </p:spTree>
    <p:extLst>
      <p:ext uri="{BB962C8B-B14F-4D97-AF65-F5344CB8AC3E}">
        <p14:creationId xmlns:p14="http://schemas.microsoft.com/office/powerpoint/2010/main" val="237150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4150"/>
            <a:ext cx="10515600" cy="1325563"/>
          </a:xfrm>
        </p:spPr>
        <p:txBody>
          <a:bodyPr/>
          <a:lstStyle/>
          <a:p>
            <a:r>
              <a:rPr lang="ru-RU" sz="3600" b="1" cap="all" dirty="0"/>
              <a:t>Управление безопасностью уровня сервера и управление участниками уровня базы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32D2-BFCF-8E17-6566-BF102DADC006}"/>
              </a:ext>
            </a:extLst>
          </p:cNvPr>
          <p:cNvSpPr txBox="1"/>
          <p:nvPr/>
        </p:nvSpPr>
        <p:spPr>
          <a:xfrm>
            <a:off x="161925" y="1321475"/>
            <a:ext cx="1167765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управления безопасностью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уровня сервера необходимо создать логины, которые позволят ограничить пользователей в доступе к просмотру и изменению баз данных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участниками уровня базы данных осуществляется посредством создания актуальных для конкретной БД пользователей и групп пользователей, отличающихся наличием или отсутствием прав на выполнение определенных операций 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соответствии с ролью в системе.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F278C1-F04D-1E94-6820-D12E5083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12" y="30786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107E1A67-54A5-9111-9156-C3BBF6F6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6" y="3535880"/>
            <a:ext cx="3048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A4A2CF7-F5F7-624F-4F33-D1F8B61B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882" y="5621855"/>
            <a:ext cx="23756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Логины 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-сервера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A68B69-CF54-285E-328C-167B181F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882" y="5621855"/>
            <a:ext cx="23756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базы данных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2FCE58-72DC-4E1E-41AF-73487F64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92" y="3737565"/>
            <a:ext cx="28670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4150"/>
            <a:ext cx="10515600" cy="1325563"/>
          </a:xfrm>
        </p:spPr>
        <p:txBody>
          <a:bodyPr/>
          <a:lstStyle/>
          <a:p>
            <a:r>
              <a:rPr lang="ru-RU" sz="3600" b="1" cap="all" dirty="0"/>
              <a:t>Шифрование данных </a:t>
            </a:r>
            <a:r>
              <a:rPr lang="ru-RU" sz="3600" b="1" cap="all"/>
              <a:t>базе данных</a:t>
            </a:r>
            <a:endParaRPr lang="ru-RU" sz="3600" b="1" cap="al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915AD-E6E1-B66B-0A39-6212215C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42219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Шифрование данных в базах данных необходимо для избежания компрометации данных нежелательными лицами.</a:t>
            </a:r>
            <a:endParaRPr lang="en-US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базе данных присутствует шифрование полей и пароля посредством использования их хеш-сумм </a:t>
            </a:r>
            <a:r>
              <a:rPr lang="en-US" sz="1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MD5.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MD5 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128-битный алгоритм хеширования, предназначенный для создания «отпечатков» сообщения произвольной длины и последующей проверки их подлинности. Он крайне эффективен для использования с паролями, так как он не поддаётся расшифровке. Его применение заключается в сравнении пароля, который был только что хеширован для проверки, с </a:t>
            </a:r>
            <a:r>
              <a:rPr lang="ru-RU" sz="1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хешом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ранее установленного, и в случае если </a:t>
            </a:r>
            <a:r>
              <a:rPr lang="ru-RU" sz="1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хеши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совпадут – введённый пароль является валидным.</a:t>
            </a:r>
          </a:p>
          <a:p>
            <a:pPr marL="0" indent="0" algn="just">
              <a:buNone/>
            </a:pP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АИС «Ремонт мобильных устройств» реализовано использование 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MD5 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посредством класса, через метод которого проходят данные, которые будет необходимо зашифровать, а именно: пароль при входе в программу и пароль при добавлении/изменении пользователя через программу.</a:t>
            </a: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</p:txBody>
      </p:sp>
      <p:pic>
        <p:nvPicPr>
          <p:cNvPr id="8" name="Рисунок 2">
            <a:extLst>
              <a:ext uri="{FF2B5EF4-FFF2-40B4-BE49-F238E27FC236}">
                <a16:creationId xmlns:a16="http://schemas.microsoft.com/office/drawing/2014/main" id="{0BC399DC-8587-8920-5EF1-1730B35D2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3675529"/>
            <a:ext cx="5094605" cy="2305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3230B1-5470-AEC2-7BD0-F8ABEE8B6640}"/>
              </a:ext>
            </a:extLst>
          </p:cNvPr>
          <p:cNvSpPr txBox="1"/>
          <p:nvPr/>
        </p:nvSpPr>
        <p:spPr>
          <a:xfrm>
            <a:off x="742950" y="5980825"/>
            <a:ext cx="509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шифрования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5BB1A6-8642-4594-A04D-B26A7190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47" y="3306177"/>
            <a:ext cx="4692791" cy="2674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F39D25-94DF-A857-89A8-9A299A24F41F}"/>
              </a:ext>
            </a:extLst>
          </p:cNvPr>
          <p:cNvSpPr txBox="1"/>
          <p:nvPr/>
        </p:nvSpPr>
        <p:spPr>
          <a:xfrm>
            <a:off x="6153539" y="5980825"/>
            <a:ext cx="509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шифрования в алгоритме входа в АИС</a:t>
            </a:r>
          </a:p>
        </p:txBody>
      </p:sp>
    </p:spTree>
    <p:extLst>
      <p:ext uri="{BB962C8B-B14F-4D97-AF65-F5344CB8AC3E}">
        <p14:creationId xmlns:p14="http://schemas.microsoft.com/office/powerpoint/2010/main" val="2351593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1057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ISOCPEUR</vt:lpstr>
      <vt:lpstr>Symbol</vt:lpstr>
      <vt:lpstr>Times New Roman</vt:lpstr>
      <vt:lpstr>Тема Office</vt:lpstr>
      <vt:lpstr>КУРСОВОЙ ПРОЕКТ Разработка базы данных «Ремонт и обслуживание мобильных устройств»</vt:lpstr>
      <vt:lpstr>ЦЕЛЬ И ЗАДАЧИ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Введение в безопасность бд</vt:lpstr>
      <vt:lpstr>Управление безопасностью уровня сервера и управление участниками уровня базы данных</vt:lpstr>
      <vt:lpstr>Шифрование данных базе данных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Александр Кот</cp:lastModifiedBy>
  <cp:revision>21</cp:revision>
  <dcterms:created xsi:type="dcterms:W3CDTF">2021-04-30T05:44:13Z</dcterms:created>
  <dcterms:modified xsi:type="dcterms:W3CDTF">2023-12-12T03:41:26Z</dcterms:modified>
</cp:coreProperties>
</file>