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72" r:id="rId7"/>
    <p:sldId id="260" r:id="rId8"/>
    <p:sldId id="261" r:id="rId9"/>
    <p:sldId id="262" r:id="rId10"/>
    <p:sldId id="263" r:id="rId11"/>
    <p:sldId id="264" r:id="rId12"/>
    <p:sldId id="267" r:id="rId13"/>
    <p:sldId id="265" r:id="rId14"/>
    <p:sldId id="270" r:id="rId15"/>
    <p:sldId id="269"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Prince" initials="KP" lastIdx="1" clrIdx="0">
    <p:extLst>
      <p:ext uri="{19B8F6BF-5375-455C-9EA6-DF929625EA0E}">
        <p15:presenceInfo xmlns:p15="http://schemas.microsoft.com/office/powerpoint/2012/main" userId="371c9ee56cb886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15T16:53:17.77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FEF2-4AB5-AB6C-9A3D-66FE6AA259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994939-AC14-656A-72A2-8CF6F502A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219362-DA92-7E6E-C47F-FB19B03B8372}"/>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5" name="Footer Placeholder 4">
            <a:extLst>
              <a:ext uri="{FF2B5EF4-FFF2-40B4-BE49-F238E27FC236}">
                <a16:creationId xmlns:a16="http://schemas.microsoft.com/office/drawing/2014/main" id="{26400F28-1C96-7B4E-CEC7-3115026D9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61982-FFC8-9F17-F1E1-EE2DFAF473BC}"/>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276181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EBB8-A968-CC5B-C5F7-2CA4DEE7EB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BB2AD1-BB3E-26A4-EC6F-95474E14E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AF2A9-5B8B-3057-AE26-DC267B3C42BD}"/>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5" name="Footer Placeholder 4">
            <a:extLst>
              <a:ext uri="{FF2B5EF4-FFF2-40B4-BE49-F238E27FC236}">
                <a16:creationId xmlns:a16="http://schemas.microsoft.com/office/drawing/2014/main" id="{73EDBA68-8D90-7D91-E522-9A84200A2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28EDE-F66F-10DC-138D-18623242F3ED}"/>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85917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F9525-B619-A374-4D47-AD632BC2B5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3E6511-2C83-D8DD-F263-F8CEAA0317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EBA2A-C60E-B7F0-DF59-5A41EAFDB37A}"/>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5" name="Footer Placeholder 4">
            <a:extLst>
              <a:ext uri="{FF2B5EF4-FFF2-40B4-BE49-F238E27FC236}">
                <a16:creationId xmlns:a16="http://schemas.microsoft.com/office/drawing/2014/main" id="{E6C7C2B3-8939-A5EA-DCB5-BA639A7C0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0EA2B-4F6B-8F3C-3D8F-C96BFCDED554}"/>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208916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EED4-4E06-D454-9F1A-247542AD3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B33866-1D18-6F86-84E7-1EDB6C741A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0B50E-4F23-9722-2F2B-8BD8E96A8B84}"/>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5" name="Footer Placeholder 4">
            <a:extLst>
              <a:ext uri="{FF2B5EF4-FFF2-40B4-BE49-F238E27FC236}">
                <a16:creationId xmlns:a16="http://schemas.microsoft.com/office/drawing/2014/main" id="{8EC60AC1-5B1E-9CB0-571F-965084B46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F4F49-CE6B-838B-E7C8-6B6503ACAF4D}"/>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255782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C6B0-7EB1-51D0-08C4-5036CDE445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BED7C-AE4C-C1BC-2C4D-BDA272C20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A782D4-36B7-9456-F52D-E4177BDC7D43}"/>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5" name="Footer Placeholder 4">
            <a:extLst>
              <a:ext uri="{FF2B5EF4-FFF2-40B4-BE49-F238E27FC236}">
                <a16:creationId xmlns:a16="http://schemas.microsoft.com/office/drawing/2014/main" id="{2D3F31B4-BD92-6C31-5F4B-17843BE29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47797-79E3-755B-91FD-A0C697251F03}"/>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379914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55E5-329C-0F72-DC0D-328E1F90E0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B1B01-B79A-9272-B31E-AA541FDFA2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B1C96D-1519-5BD5-54AD-01D5D5734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60C6E1-3BF4-E8AB-65DF-6D0099A30348}"/>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6" name="Footer Placeholder 5">
            <a:extLst>
              <a:ext uri="{FF2B5EF4-FFF2-40B4-BE49-F238E27FC236}">
                <a16:creationId xmlns:a16="http://schemas.microsoft.com/office/drawing/2014/main" id="{23353E93-A535-D9E1-09C7-72375CA74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2B18D-6D0E-CA4A-2295-58387F9B196E}"/>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361978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58C3-D1C4-1AA9-BB8B-8338177B2F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7EFCF-5C7A-B0D7-B2DA-95377F2A3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21D93-D206-B59E-011B-1A47B1696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1BA5F0-F233-643C-3553-A1FA81D7E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76E830-61D6-7C9F-4A1B-292420525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9AF807-B23D-F536-6718-4F1D2A39209C}"/>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8" name="Footer Placeholder 7">
            <a:extLst>
              <a:ext uri="{FF2B5EF4-FFF2-40B4-BE49-F238E27FC236}">
                <a16:creationId xmlns:a16="http://schemas.microsoft.com/office/drawing/2014/main" id="{45AE570A-DE80-2A22-0A0F-511F93C1E7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703F41-DF8C-5FE8-A9E6-7DCE81D3FE48}"/>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88191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C579-3CB6-67B6-AFED-D343BBA49D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FBBF0A-7A32-C90F-A5D8-635526661645}"/>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4" name="Footer Placeholder 3">
            <a:extLst>
              <a:ext uri="{FF2B5EF4-FFF2-40B4-BE49-F238E27FC236}">
                <a16:creationId xmlns:a16="http://schemas.microsoft.com/office/drawing/2014/main" id="{1FD3519B-4EC6-3164-5625-66728CD4CF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329F3-8285-646E-8683-33A728E2BFEE}"/>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4267742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6C68B-78C6-129E-90B9-1C9426DD1311}"/>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3" name="Footer Placeholder 2">
            <a:extLst>
              <a:ext uri="{FF2B5EF4-FFF2-40B4-BE49-F238E27FC236}">
                <a16:creationId xmlns:a16="http://schemas.microsoft.com/office/drawing/2014/main" id="{5FAC798C-727D-DADE-30E0-D4A9979A2B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A0559-87D7-B6E2-3251-EE0C5E179D28}"/>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250292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A685-87ED-C8F1-D5E7-37D2CD31D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2D76BD-C62B-9143-8C08-D3DCD16E53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8E4EE6-53E9-9D08-B26E-E75D4B5C0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0CA33-5B71-AC64-3EC8-C25084ED4545}"/>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6" name="Footer Placeholder 5">
            <a:extLst>
              <a:ext uri="{FF2B5EF4-FFF2-40B4-BE49-F238E27FC236}">
                <a16:creationId xmlns:a16="http://schemas.microsoft.com/office/drawing/2014/main" id="{0543201A-62E1-9B4F-E408-15E2AF3A2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7D0C2-05A9-37A0-BD1D-731C9FD64B6B}"/>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48259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DA27-10DB-27AF-85B4-CB6AE97FF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096975-F5B9-EAE3-8E34-DC919AE32A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25A6DD-1EEA-5584-F010-2FC522BFE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D1F06C-543E-8FB4-448B-46167DDADB0C}"/>
              </a:ext>
            </a:extLst>
          </p:cNvPr>
          <p:cNvSpPr>
            <a:spLocks noGrp="1"/>
          </p:cNvSpPr>
          <p:nvPr>
            <p:ph type="dt" sz="half" idx="10"/>
          </p:nvPr>
        </p:nvSpPr>
        <p:spPr/>
        <p:txBody>
          <a:bodyPr/>
          <a:lstStyle/>
          <a:p>
            <a:fld id="{C7A26D4D-C342-4BA6-B689-4472DEFBF0B7}" type="datetimeFigureOut">
              <a:rPr lang="en-US" smtClean="0"/>
              <a:t>22-Jul-23</a:t>
            </a:fld>
            <a:endParaRPr lang="en-US"/>
          </a:p>
        </p:txBody>
      </p:sp>
      <p:sp>
        <p:nvSpPr>
          <p:cNvPr id="6" name="Footer Placeholder 5">
            <a:extLst>
              <a:ext uri="{FF2B5EF4-FFF2-40B4-BE49-F238E27FC236}">
                <a16:creationId xmlns:a16="http://schemas.microsoft.com/office/drawing/2014/main" id="{01F7D83C-AB6D-FAB3-9D8A-03E7B12BF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C83CB-111F-416F-C312-0097DF1F38F4}"/>
              </a:ext>
            </a:extLst>
          </p:cNvPr>
          <p:cNvSpPr>
            <a:spLocks noGrp="1"/>
          </p:cNvSpPr>
          <p:nvPr>
            <p:ph type="sldNum" sz="quarter" idx="12"/>
          </p:nvPr>
        </p:nvSpPr>
        <p:spPr/>
        <p:txBody>
          <a:bodyPr/>
          <a:lstStyle/>
          <a:p>
            <a:fld id="{CFC8F31B-4C20-4FC9-8927-126870241CFA}" type="slidenum">
              <a:rPr lang="en-US" smtClean="0"/>
              <a:t>‹#›</a:t>
            </a:fld>
            <a:endParaRPr lang="en-US"/>
          </a:p>
        </p:txBody>
      </p:sp>
    </p:spTree>
    <p:extLst>
      <p:ext uri="{BB962C8B-B14F-4D97-AF65-F5344CB8AC3E}">
        <p14:creationId xmlns:p14="http://schemas.microsoft.com/office/powerpoint/2010/main" val="56616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7A528-63CE-25B4-77A4-EA15648ED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EFCB72-99DD-233F-224B-EA92E7B9F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530E3-18EB-91AA-039A-872997319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26D4D-C342-4BA6-B689-4472DEFBF0B7}" type="datetimeFigureOut">
              <a:rPr lang="en-US" smtClean="0"/>
              <a:t>22-Jul-23</a:t>
            </a:fld>
            <a:endParaRPr lang="en-US"/>
          </a:p>
        </p:txBody>
      </p:sp>
      <p:sp>
        <p:nvSpPr>
          <p:cNvPr id="5" name="Footer Placeholder 4">
            <a:extLst>
              <a:ext uri="{FF2B5EF4-FFF2-40B4-BE49-F238E27FC236}">
                <a16:creationId xmlns:a16="http://schemas.microsoft.com/office/drawing/2014/main" id="{DEF639EF-919A-2D63-65E8-8318FA853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1816AF-FC5A-34E4-B403-13EF7A2F6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8F31B-4C20-4FC9-8927-126870241CFA}" type="slidenum">
              <a:rPr lang="en-US" smtClean="0"/>
              <a:t>‹#›</a:t>
            </a:fld>
            <a:endParaRPr lang="en-US"/>
          </a:p>
        </p:txBody>
      </p:sp>
    </p:spTree>
    <p:extLst>
      <p:ext uri="{BB962C8B-B14F-4D97-AF65-F5344CB8AC3E}">
        <p14:creationId xmlns:p14="http://schemas.microsoft.com/office/powerpoint/2010/main" val="3292720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reecodecamp.org/news/8-simple-steps-to-start-testing-react-apps-using-react-testing-library-and-jest/" TargetMode="External"/><Relationship Id="rId2" Type="http://schemas.openxmlformats.org/officeDocument/2006/relationships/hyperlink" Target="https://testing-library.com/" TargetMode="External"/><Relationship Id="rId1" Type="http://schemas.openxmlformats.org/officeDocument/2006/relationships/slideLayout" Target="../slideLayouts/slideLayout2.xml"/><Relationship Id="rId4" Type="http://schemas.openxmlformats.org/officeDocument/2006/relationships/hyperlink" Target="https://www.youtube.com/playlist?list=PLC3y8-rFHvwirqe1KHFCHJ0RqNuN61SJ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jestjs.io/docs/getting-started" TargetMode="External"/><Relationship Id="rId2" Type="http://schemas.openxmlformats.org/officeDocument/2006/relationships/hyperlink" Target="https://testing-library.com/docs/react-testing-library/intr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174D-F609-A334-7D06-8BBC2FD153C5}"/>
              </a:ext>
            </a:extLst>
          </p:cNvPr>
          <p:cNvSpPr>
            <a:spLocks noGrp="1"/>
          </p:cNvSpPr>
          <p:nvPr>
            <p:ph type="ctrTitle"/>
          </p:nvPr>
        </p:nvSpPr>
        <p:spPr>
          <a:xfrm>
            <a:off x="1120040" y="1755673"/>
            <a:ext cx="9951919" cy="3346654"/>
          </a:xfrm>
          <a:solidFill>
            <a:schemeClr val="tx1">
              <a:lumMod val="95000"/>
              <a:lumOff val="5000"/>
            </a:schemeClr>
          </a:solidFill>
        </p:spPr>
        <p:txBody>
          <a:bodyPr>
            <a:noAutofit/>
          </a:bodyPr>
          <a:lstStyle/>
          <a:p>
            <a:pPr algn="l"/>
            <a:r>
              <a:rPr lang="en-US" sz="8000" dirty="0">
                <a:solidFill>
                  <a:srgbClr val="FFFF00"/>
                </a:solidFill>
              </a:rPr>
              <a:t>Testing Strategies for Robust and Reliable React Applications</a:t>
            </a:r>
          </a:p>
        </p:txBody>
      </p:sp>
      <p:sp>
        <p:nvSpPr>
          <p:cNvPr id="4" name="TextBox 3">
            <a:extLst>
              <a:ext uri="{FF2B5EF4-FFF2-40B4-BE49-F238E27FC236}">
                <a16:creationId xmlns:a16="http://schemas.microsoft.com/office/drawing/2014/main" id="{BA337B58-B0CE-44ED-FD32-CA8DF6101A15}"/>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spTree>
    <p:extLst>
      <p:ext uri="{BB962C8B-B14F-4D97-AF65-F5344CB8AC3E}">
        <p14:creationId xmlns:p14="http://schemas.microsoft.com/office/powerpoint/2010/main" val="27442330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BAB4-C4E9-B88D-C539-B410C6549CE8}"/>
              </a:ext>
            </a:extLst>
          </p:cNvPr>
          <p:cNvSpPr>
            <a:spLocks noGrp="1"/>
          </p:cNvSpPr>
          <p:nvPr>
            <p:ph type="title"/>
          </p:nvPr>
        </p:nvSpPr>
        <p:spPr/>
        <p:txBody>
          <a:bodyPr/>
          <a:lstStyle/>
          <a:p>
            <a:r>
              <a:rPr lang="en-US" dirty="0">
                <a:solidFill>
                  <a:srgbClr val="FFFF00"/>
                </a:solidFill>
              </a:rPr>
              <a:t>Integration Testing</a:t>
            </a:r>
          </a:p>
        </p:txBody>
      </p:sp>
      <p:sp>
        <p:nvSpPr>
          <p:cNvPr id="3" name="Content Placeholder 2">
            <a:extLst>
              <a:ext uri="{FF2B5EF4-FFF2-40B4-BE49-F238E27FC236}">
                <a16:creationId xmlns:a16="http://schemas.microsoft.com/office/drawing/2014/main" id="{2C09BEBA-C860-AEF8-3F26-B6D7000C424A}"/>
              </a:ext>
            </a:extLst>
          </p:cNvPr>
          <p:cNvSpPr>
            <a:spLocks noGrp="1"/>
          </p:cNvSpPr>
          <p:nvPr>
            <p:ph idx="1"/>
          </p:nvPr>
        </p:nvSpPr>
        <p:spPr/>
        <p:txBody>
          <a:bodyPr/>
          <a:lstStyle/>
          <a:p>
            <a:r>
              <a:rPr lang="en-US" dirty="0">
                <a:solidFill>
                  <a:schemeClr val="bg1"/>
                </a:solidFill>
              </a:rPr>
              <a:t>Integration testing ensures that different units of code work together seamlessly and interact correctly. It focuses on testing the integration and data flow between components. </a:t>
            </a:r>
          </a:p>
          <a:p>
            <a:r>
              <a:rPr lang="en-US" dirty="0">
                <a:solidFill>
                  <a:schemeClr val="bg1"/>
                </a:solidFill>
              </a:rPr>
              <a:t>Integration tests may include mounting multiple components together and testing their behavior as a unified system.</a:t>
            </a:r>
          </a:p>
        </p:txBody>
      </p:sp>
      <p:sp>
        <p:nvSpPr>
          <p:cNvPr id="4" name="TextBox 3">
            <a:extLst>
              <a:ext uri="{FF2B5EF4-FFF2-40B4-BE49-F238E27FC236}">
                <a16:creationId xmlns:a16="http://schemas.microsoft.com/office/drawing/2014/main" id="{8115D763-9620-8901-A585-3F37F587D2F9}"/>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spTree>
    <p:extLst>
      <p:ext uri="{BB962C8B-B14F-4D97-AF65-F5344CB8AC3E}">
        <p14:creationId xmlns:p14="http://schemas.microsoft.com/office/powerpoint/2010/main" val="31915719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BD1E4D-CA55-8AF8-62C2-6E043E882217}"/>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pic>
        <p:nvPicPr>
          <p:cNvPr id="3" name="Picture 2">
            <a:extLst>
              <a:ext uri="{FF2B5EF4-FFF2-40B4-BE49-F238E27FC236}">
                <a16:creationId xmlns:a16="http://schemas.microsoft.com/office/drawing/2014/main" id="{258CF198-6B64-AE07-020C-96F861980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5" y="497215"/>
            <a:ext cx="6096000" cy="5863570"/>
          </a:xfrm>
          <a:prstGeom prst="rect">
            <a:avLst/>
          </a:prstGeom>
        </p:spPr>
      </p:pic>
      <p:pic>
        <p:nvPicPr>
          <p:cNvPr id="6" name="Picture 5">
            <a:extLst>
              <a:ext uri="{FF2B5EF4-FFF2-40B4-BE49-F238E27FC236}">
                <a16:creationId xmlns:a16="http://schemas.microsoft.com/office/drawing/2014/main" id="{6B88B179-9C67-BF21-4B26-180C79D91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278" y="0"/>
            <a:ext cx="5754326" cy="6858000"/>
          </a:xfrm>
          <a:prstGeom prst="rect">
            <a:avLst/>
          </a:prstGeom>
        </p:spPr>
      </p:pic>
    </p:spTree>
    <p:extLst>
      <p:ext uri="{BB962C8B-B14F-4D97-AF65-F5344CB8AC3E}">
        <p14:creationId xmlns:p14="http://schemas.microsoft.com/office/powerpoint/2010/main" val="33783691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AE24-D165-9520-D040-B77F1B55BA36}"/>
              </a:ext>
            </a:extLst>
          </p:cNvPr>
          <p:cNvSpPr>
            <a:spLocks noGrp="1"/>
          </p:cNvSpPr>
          <p:nvPr>
            <p:ph type="title"/>
          </p:nvPr>
        </p:nvSpPr>
        <p:spPr/>
        <p:txBody>
          <a:bodyPr/>
          <a:lstStyle/>
          <a:p>
            <a:r>
              <a:rPr lang="en-US" dirty="0">
                <a:solidFill>
                  <a:srgbClr val="FFFF00"/>
                </a:solidFill>
              </a:rPr>
              <a:t>Tips for testing asynchronous code and API interactions in React:</a:t>
            </a:r>
          </a:p>
        </p:txBody>
      </p:sp>
      <p:sp>
        <p:nvSpPr>
          <p:cNvPr id="3" name="Content Placeholder 2">
            <a:extLst>
              <a:ext uri="{FF2B5EF4-FFF2-40B4-BE49-F238E27FC236}">
                <a16:creationId xmlns:a16="http://schemas.microsoft.com/office/drawing/2014/main" id="{38BFECC2-CC17-298A-1C26-65E5A86656BE}"/>
              </a:ext>
            </a:extLst>
          </p:cNvPr>
          <p:cNvSpPr>
            <a:spLocks noGrp="1"/>
          </p:cNvSpPr>
          <p:nvPr>
            <p:ph idx="1"/>
          </p:nvPr>
        </p:nvSpPr>
        <p:spPr/>
        <p:txBody>
          <a:bodyPr/>
          <a:lstStyle/>
          <a:p>
            <a:r>
              <a:rPr lang="en-US" dirty="0">
                <a:solidFill>
                  <a:schemeClr val="bg1"/>
                </a:solidFill>
              </a:rPr>
              <a:t>React applications frequently involve asynchronous operations, such as API requests. Testing asynchronous code requires handling promises, timeouts, and mock server responses effectively. </a:t>
            </a:r>
          </a:p>
          <a:p>
            <a:r>
              <a:rPr lang="en-US" dirty="0">
                <a:solidFill>
                  <a:schemeClr val="bg1"/>
                </a:solidFill>
              </a:rPr>
              <a:t>Techniques like using async/await, mocking API requests, and simulating async behavior can help ensure accurate testing of asynchronous code.</a:t>
            </a:r>
          </a:p>
        </p:txBody>
      </p:sp>
      <p:sp>
        <p:nvSpPr>
          <p:cNvPr id="4" name="TextBox 3">
            <a:extLst>
              <a:ext uri="{FF2B5EF4-FFF2-40B4-BE49-F238E27FC236}">
                <a16:creationId xmlns:a16="http://schemas.microsoft.com/office/drawing/2014/main" id="{BAF319F6-37B1-A039-A09C-5942BB489EFC}"/>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spTree>
    <p:extLst>
      <p:ext uri="{BB962C8B-B14F-4D97-AF65-F5344CB8AC3E}">
        <p14:creationId xmlns:p14="http://schemas.microsoft.com/office/powerpoint/2010/main" val="31903692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8917-6396-58D4-E917-2DF484D19856}"/>
              </a:ext>
            </a:extLst>
          </p:cNvPr>
          <p:cNvSpPr>
            <a:spLocks noGrp="1"/>
          </p:cNvSpPr>
          <p:nvPr>
            <p:ph type="title"/>
          </p:nvPr>
        </p:nvSpPr>
        <p:spPr/>
        <p:txBody>
          <a:bodyPr/>
          <a:lstStyle/>
          <a:p>
            <a:r>
              <a:rPr lang="en-US" dirty="0">
                <a:solidFill>
                  <a:srgbClr val="FFFF00"/>
                </a:solidFill>
              </a:rPr>
              <a:t>Strategies to Test React app state and state management libraries</a:t>
            </a:r>
          </a:p>
        </p:txBody>
      </p:sp>
      <p:sp>
        <p:nvSpPr>
          <p:cNvPr id="3" name="Content Placeholder 2">
            <a:extLst>
              <a:ext uri="{FF2B5EF4-FFF2-40B4-BE49-F238E27FC236}">
                <a16:creationId xmlns:a16="http://schemas.microsoft.com/office/drawing/2014/main" id="{AD3F18DE-C522-6EA0-DB74-608D285B9CAF}"/>
              </a:ext>
            </a:extLst>
          </p:cNvPr>
          <p:cNvSpPr>
            <a:spLocks noGrp="1"/>
          </p:cNvSpPr>
          <p:nvPr>
            <p:ph idx="1"/>
          </p:nvPr>
        </p:nvSpPr>
        <p:spPr/>
        <p:txBody>
          <a:bodyPr/>
          <a:lstStyle/>
          <a:p>
            <a:r>
              <a:rPr lang="en-US" dirty="0">
                <a:solidFill>
                  <a:schemeClr val="bg1"/>
                </a:solidFill>
              </a:rPr>
              <a:t>React applications often rely on state management libraries like Redux or </a:t>
            </a:r>
            <a:r>
              <a:rPr lang="en-US" dirty="0" err="1">
                <a:solidFill>
                  <a:schemeClr val="bg1"/>
                </a:solidFill>
              </a:rPr>
              <a:t>MobX</a:t>
            </a:r>
            <a:r>
              <a:rPr lang="en-US" dirty="0">
                <a:solidFill>
                  <a:schemeClr val="bg1"/>
                </a:solidFill>
              </a:rPr>
              <a:t>. Testing state-related functionality involves ensuring that state changes are handled correctly, actions and reducers produce the expected results, and components react appropriately to state updates. </a:t>
            </a:r>
          </a:p>
          <a:p>
            <a:r>
              <a:rPr lang="en-US" dirty="0">
                <a:solidFill>
                  <a:schemeClr val="bg1"/>
                </a:solidFill>
              </a:rPr>
              <a:t>Mocking store dependencies and testing state management interactions are essential for comprehensive testing.</a:t>
            </a:r>
          </a:p>
        </p:txBody>
      </p:sp>
      <p:sp>
        <p:nvSpPr>
          <p:cNvPr id="4" name="TextBox 3">
            <a:extLst>
              <a:ext uri="{FF2B5EF4-FFF2-40B4-BE49-F238E27FC236}">
                <a16:creationId xmlns:a16="http://schemas.microsoft.com/office/drawing/2014/main" id="{88FBBA68-767C-7F8D-6CC9-C421DA4BFBD2}"/>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spTree>
    <p:extLst>
      <p:ext uri="{BB962C8B-B14F-4D97-AF65-F5344CB8AC3E}">
        <p14:creationId xmlns:p14="http://schemas.microsoft.com/office/powerpoint/2010/main" val="284195109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A4F4-939B-FE7E-76A5-10A320F28DAA}"/>
              </a:ext>
            </a:extLst>
          </p:cNvPr>
          <p:cNvSpPr>
            <a:spLocks noGrp="1"/>
          </p:cNvSpPr>
          <p:nvPr>
            <p:ph type="title"/>
          </p:nvPr>
        </p:nvSpPr>
        <p:spPr/>
        <p:txBody>
          <a:bodyPr/>
          <a:lstStyle/>
          <a:p>
            <a:r>
              <a:rPr lang="en-US" dirty="0">
                <a:solidFill>
                  <a:srgbClr val="FFFF00"/>
                </a:solidFill>
              </a:rPr>
              <a:t>Test coverage and code quality metrics</a:t>
            </a:r>
          </a:p>
        </p:txBody>
      </p:sp>
      <p:sp>
        <p:nvSpPr>
          <p:cNvPr id="3" name="Content Placeholder 2">
            <a:extLst>
              <a:ext uri="{FF2B5EF4-FFF2-40B4-BE49-F238E27FC236}">
                <a16:creationId xmlns:a16="http://schemas.microsoft.com/office/drawing/2014/main" id="{0B3ACAEE-6684-E770-1322-0F280BA35811}"/>
              </a:ext>
            </a:extLst>
          </p:cNvPr>
          <p:cNvSpPr>
            <a:spLocks noGrp="1"/>
          </p:cNvSpPr>
          <p:nvPr>
            <p:ph idx="1"/>
          </p:nvPr>
        </p:nvSpPr>
        <p:spPr/>
        <p:txBody>
          <a:bodyPr/>
          <a:lstStyle/>
          <a:p>
            <a:r>
              <a:rPr lang="en-US" dirty="0">
                <a:solidFill>
                  <a:schemeClr val="bg1"/>
                </a:solidFill>
              </a:rPr>
              <a:t>Test coverage is a metric that can help in understanding how much of the software code is tested. </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A7B95ADA-A1C4-C60F-4D3D-09C5788ACBA4}"/>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pic>
        <p:nvPicPr>
          <p:cNvPr id="6" name="Picture 5">
            <a:extLst>
              <a:ext uri="{FF2B5EF4-FFF2-40B4-BE49-F238E27FC236}">
                <a16:creationId xmlns:a16="http://schemas.microsoft.com/office/drawing/2014/main" id="{92182F03-2D8F-B294-6A00-773464712406}"/>
              </a:ext>
            </a:extLst>
          </p:cNvPr>
          <p:cNvPicPr>
            <a:picLocks noChangeAspect="1"/>
          </p:cNvPicPr>
          <p:nvPr/>
        </p:nvPicPr>
        <p:blipFill>
          <a:blip r:embed="rId2"/>
          <a:stretch>
            <a:fillRect/>
          </a:stretch>
        </p:blipFill>
        <p:spPr>
          <a:xfrm>
            <a:off x="3009469" y="2817398"/>
            <a:ext cx="6173061" cy="3200847"/>
          </a:xfrm>
          <a:prstGeom prst="rect">
            <a:avLst/>
          </a:prstGeom>
        </p:spPr>
      </p:pic>
    </p:spTree>
    <p:extLst>
      <p:ext uri="{BB962C8B-B14F-4D97-AF65-F5344CB8AC3E}">
        <p14:creationId xmlns:p14="http://schemas.microsoft.com/office/powerpoint/2010/main" val="202555808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E1C4-3876-39DE-5090-5DE755BE131B}"/>
              </a:ext>
            </a:extLst>
          </p:cNvPr>
          <p:cNvSpPr>
            <a:spLocks noGrp="1"/>
          </p:cNvSpPr>
          <p:nvPr>
            <p:ph type="title"/>
          </p:nvPr>
        </p:nvSpPr>
        <p:spPr>
          <a:solidFill>
            <a:schemeClr val="tx1">
              <a:lumMod val="95000"/>
              <a:lumOff val="5000"/>
            </a:schemeClr>
          </a:solidFill>
        </p:spPr>
        <p:txBody>
          <a:bodyPr/>
          <a:lstStyle/>
          <a:p>
            <a:r>
              <a:rPr lang="en-US" dirty="0">
                <a:solidFill>
                  <a:srgbClr val="FFFF00"/>
                </a:solidFill>
              </a:rPr>
              <a:t>Building end-to-end tests for full user flow coverage in React applications</a:t>
            </a:r>
          </a:p>
        </p:txBody>
      </p:sp>
      <p:sp>
        <p:nvSpPr>
          <p:cNvPr id="3" name="Content Placeholder 2">
            <a:extLst>
              <a:ext uri="{FF2B5EF4-FFF2-40B4-BE49-F238E27FC236}">
                <a16:creationId xmlns:a16="http://schemas.microsoft.com/office/drawing/2014/main" id="{3F3C4F3B-ECE7-C6CB-C3F2-2A946305ED10}"/>
              </a:ext>
            </a:extLst>
          </p:cNvPr>
          <p:cNvSpPr>
            <a:spLocks noGrp="1"/>
          </p:cNvSpPr>
          <p:nvPr>
            <p:ph idx="1"/>
          </p:nvPr>
        </p:nvSpPr>
        <p:spPr/>
        <p:txBody>
          <a:bodyPr/>
          <a:lstStyle/>
          <a:p>
            <a:r>
              <a:rPr lang="en-US" dirty="0">
                <a:solidFill>
                  <a:schemeClr val="bg1"/>
                </a:solidFill>
              </a:rPr>
              <a:t>End-to-end tests simulate real user interactions and cover the entire application flow, from initial page load to user input and data submission. They are typically automated tests that traverse the application, interacting with UI elements, making assertions, and validating expected outcomes. </a:t>
            </a:r>
          </a:p>
          <a:p>
            <a:r>
              <a:rPr lang="en-US" dirty="0">
                <a:solidFill>
                  <a:schemeClr val="bg1"/>
                </a:solidFill>
              </a:rPr>
              <a:t>Tools </a:t>
            </a:r>
            <a:r>
              <a:rPr lang="en-US">
                <a:solidFill>
                  <a:schemeClr val="bg1"/>
                </a:solidFill>
              </a:rPr>
              <a:t>like Cypress </a:t>
            </a:r>
            <a:r>
              <a:rPr lang="en-US" dirty="0">
                <a:solidFill>
                  <a:schemeClr val="bg1"/>
                </a:solidFill>
              </a:rPr>
              <a:t>or Selenium can be used for creating end-to-end tests in React applications.</a:t>
            </a:r>
          </a:p>
        </p:txBody>
      </p:sp>
      <p:sp>
        <p:nvSpPr>
          <p:cNvPr id="4" name="TextBox 3">
            <a:extLst>
              <a:ext uri="{FF2B5EF4-FFF2-40B4-BE49-F238E27FC236}">
                <a16:creationId xmlns:a16="http://schemas.microsoft.com/office/drawing/2014/main" id="{DA4F6A92-A6C8-FACF-153D-C8C3BB3C1BD4}"/>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spTree>
    <p:extLst>
      <p:ext uri="{BB962C8B-B14F-4D97-AF65-F5344CB8AC3E}">
        <p14:creationId xmlns:p14="http://schemas.microsoft.com/office/powerpoint/2010/main" val="375142968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4CE0-E533-F103-4D7A-1DA9485E705E}"/>
              </a:ext>
            </a:extLst>
          </p:cNvPr>
          <p:cNvSpPr>
            <a:spLocks noGrp="1"/>
          </p:cNvSpPr>
          <p:nvPr>
            <p:ph type="title"/>
          </p:nvPr>
        </p:nvSpPr>
        <p:spPr/>
        <p:txBody>
          <a:bodyPr/>
          <a:lstStyle/>
          <a:p>
            <a:r>
              <a:rPr lang="en-US" dirty="0">
                <a:solidFill>
                  <a:srgbClr val="FFFF00"/>
                </a:solidFill>
              </a:rPr>
              <a:t>Learn more</a:t>
            </a:r>
          </a:p>
        </p:txBody>
      </p:sp>
      <p:sp>
        <p:nvSpPr>
          <p:cNvPr id="3" name="Content Placeholder 2">
            <a:extLst>
              <a:ext uri="{FF2B5EF4-FFF2-40B4-BE49-F238E27FC236}">
                <a16:creationId xmlns:a16="http://schemas.microsoft.com/office/drawing/2014/main" id="{EAFA7E90-485A-723D-FA9A-CF9A73EF97E3}"/>
              </a:ext>
            </a:extLst>
          </p:cNvPr>
          <p:cNvSpPr>
            <a:spLocks noGrp="1"/>
          </p:cNvSpPr>
          <p:nvPr>
            <p:ph idx="1"/>
          </p:nvPr>
        </p:nvSpPr>
        <p:spPr/>
        <p:txBody>
          <a:bodyPr/>
          <a:lstStyle/>
          <a:p>
            <a:r>
              <a:rPr lang="en-US" dirty="0">
                <a:hlinkClick r:id="rId2"/>
              </a:rPr>
              <a:t>https://testing-library.com/</a:t>
            </a:r>
            <a:endParaRPr lang="en-US" dirty="0"/>
          </a:p>
          <a:p>
            <a:r>
              <a:rPr lang="en-US" dirty="0" err="1">
                <a:hlinkClick r:id="rId3"/>
              </a:rPr>
              <a:t>Freecodecamp</a:t>
            </a:r>
            <a:endParaRPr lang="en-US" dirty="0"/>
          </a:p>
          <a:p>
            <a:r>
              <a:rPr lang="en-US" dirty="0">
                <a:hlinkClick r:id="rId4"/>
              </a:rPr>
              <a:t>YT Lecture1</a:t>
            </a:r>
          </a:p>
          <a:p>
            <a:r>
              <a:rPr lang="en-US" dirty="0">
                <a:hlinkClick r:id="rId4"/>
              </a:rPr>
              <a:t>YT Lecture2</a:t>
            </a:r>
            <a:endParaRPr lang="en-US" dirty="0"/>
          </a:p>
          <a:p>
            <a:endParaRPr lang="en-US" dirty="0"/>
          </a:p>
        </p:txBody>
      </p:sp>
    </p:spTree>
    <p:extLst>
      <p:ext uri="{BB962C8B-B14F-4D97-AF65-F5344CB8AC3E}">
        <p14:creationId xmlns:p14="http://schemas.microsoft.com/office/powerpoint/2010/main" val="418011182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A347F-2DD7-D797-092D-A3469BD52798}"/>
              </a:ext>
            </a:extLst>
          </p:cNvPr>
          <p:cNvSpPr>
            <a:spLocks noGrp="1"/>
          </p:cNvSpPr>
          <p:nvPr>
            <p:ph idx="1"/>
          </p:nvPr>
        </p:nvSpPr>
        <p:spPr>
          <a:xfrm>
            <a:off x="838200" y="1354667"/>
            <a:ext cx="10515600" cy="3970866"/>
          </a:xfrm>
        </p:spPr>
        <p:txBody>
          <a:bodyPr/>
          <a:lstStyle/>
          <a:p>
            <a:pPr marL="0" indent="0" algn="ctr">
              <a:buNone/>
            </a:pPr>
            <a:r>
              <a:rPr lang="en-US" sz="4800" dirty="0">
                <a:solidFill>
                  <a:srgbClr val="FFFF00"/>
                </a:solidFill>
              </a:rPr>
              <a:t>Thank you!</a:t>
            </a:r>
          </a:p>
          <a:p>
            <a:pPr marL="0" indent="0" algn="ctr">
              <a:buNone/>
            </a:pPr>
            <a:endParaRPr lang="en-US" dirty="0">
              <a:solidFill>
                <a:srgbClr val="FFFF00"/>
              </a:solidFill>
            </a:endParaRPr>
          </a:p>
          <a:p>
            <a:pPr marL="0" indent="0" algn="ctr">
              <a:buNone/>
            </a:pPr>
            <a:r>
              <a:rPr lang="en-US" dirty="0">
                <a:solidFill>
                  <a:srgbClr val="FFFF00"/>
                </a:solidFill>
              </a:rPr>
              <a:t>I’m Prince. SDE3 @ Walmart</a:t>
            </a:r>
          </a:p>
          <a:p>
            <a:pPr marL="0" indent="0" algn="ctr">
              <a:buNone/>
            </a:pPr>
            <a:endParaRPr lang="en-US" dirty="0">
              <a:solidFill>
                <a:srgbClr val="FFFF00"/>
              </a:solidFill>
            </a:endParaRPr>
          </a:p>
          <a:p>
            <a:pPr marL="0" indent="0" algn="ctr">
              <a:buNone/>
            </a:pPr>
            <a:endParaRPr lang="en-US" dirty="0">
              <a:solidFill>
                <a:srgbClr val="FFFF00"/>
              </a:solidFill>
            </a:endParaRPr>
          </a:p>
          <a:p>
            <a:pPr marL="0" indent="0" algn="ctr">
              <a:buNone/>
            </a:pPr>
            <a:r>
              <a:rPr lang="en-US" dirty="0">
                <a:solidFill>
                  <a:srgbClr val="FFFF00"/>
                </a:solidFill>
              </a:rPr>
              <a:t>Say Hi👋on Twitter: @TheKrPrince</a:t>
            </a:r>
          </a:p>
          <a:p>
            <a:pPr marL="0" indent="0" algn="ctr">
              <a:buNone/>
            </a:pPr>
            <a:endParaRPr lang="en-US" dirty="0">
              <a:solidFill>
                <a:srgbClr val="FFFF00"/>
              </a:solidFill>
            </a:endParaRPr>
          </a:p>
        </p:txBody>
      </p:sp>
    </p:spTree>
    <p:extLst>
      <p:ext uri="{BB962C8B-B14F-4D97-AF65-F5344CB8AC3E}">
        <p14:creationId xmlns:p14="http://schemas.microsoft.com/office/powerpoint/2010/main" val="323859514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3551-C432-B570-54F4-A0CAB20BA3A9}"/>
              </a:ext>
            </a:extLst>
          </p:cNvPr>
          <p:cNvSpPr>
            <a:spLocks noGrp="1"/>
          </p:cNvSpPr>
          <p:nvPr>
            <p:ph type="title"/>
          </p:nvPr>
        </p:nvSpPr>
        <p:spPr>
          <a:xfrm>
            <a:off x="838200" y="365125"/>
            <a:ext cx="10106608" cy="1325563"/>
          </a:xfrm>
        </p:spPr>
        <p:txBody>
          <a:bodyPr/>
          <a:lstStyle/>
          <a:p>
            <a:r>
              <a:rPr lang="en-US" dirty="0">
                <a:solidFill>
                  <a:srgbClr val="FFFF00"/>
                </a:solidFill>
              </a:rPr>
              <a:t>Developers feeling happy after writing code</a:t>
            </a:r>
          </a:p>
        </p:txBody>
      </p:sp>
      <p:pic>
        <p:nvPicPr>
          <p:cNvPr id="1026" name="Picture 2" descr="16,800+ Chef Hat Cartoon Stock Photos, Pictures &amp; Royalty-Free Images -  iStock | Food">
            <a:extLst>
              <a:ext uri="{FF2B5EF4-FFF2-40B4-BE49-F238E27FC236}">
                <a16:creationId xmlns:a16="http://schemas.microsoft.com/office/drawing/2014/main" id="{638F7E87-8C2A-893F-D814-BFFE686D74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3542" y="1451082"/>
            <a:ext cx="4066287" cy="5037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29BFC5-EA63-1E74-3664-D7AF4932BC64}"/>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spTree>
    <p:extLst>
      <p:ext uri="{BB962C8B-B14F-4D97-AF65-F5344CB8AC3E}">
        <p14:creationId xmlns:p14="http://schemas.microsoft.com/office/powerpoint/2010/main" val="40844660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FA27-5296-8B04-D454-A8F18C1EEDBE}"/>
              </a:ext>
            </a:extLst>
          </p:cNvPr>
          <p:cNvSpPr>
            <a:spLocks noGrp="1"/>
          </p:cNvSpPr>
          <p:nvPr>
            <p:ph type="title"/>
          </p:nvPr>
        </p:nvSpPr>
        <p:spPr/>
        <p:txBody>
          <a:bodyPr/>
          <a:lstStyle/>
          <a:p>
            <a:r>
              <a:rPr lang="en-US" dirty="0">
                <a:solidFill>
                  <a:srgbClr val="FFFF00"/>
                </a:solidFill>
              </a:rPr>
              <a:t>Panicking when feature breaks in production</a:t>
            </a:r>
          </a:p>
        </p:txBody>
      </p:sp>
      <p:pic>
        <p:nvPicPr>
          <p:cNvPr id="2050" name="Picture 2" descr="Chef Panic Stock Illustrations – 70 Chef Panic Stock Illustrations, Vectors  &amp; Clipart - Dreamstime">
            <a:extLst>
              <a:ext uri="{FF2B5EF4-FFF2-40B4-BE49-F238E27FC236}">
                <a16:creationId xmlns:a16="http://schemas.microsoft.com/office/drawing/2014/main" id="{2D748814-D8E2-DD3A-4571-13B1C84C6C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1142" y="1825625"/>
            <a:ext cx="472971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D35ED0-33C0-1819-AB99-ED437EE225C0}"/>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spTree>
    <p:extLst>
      <p:ext uri="{BB962C8B-B14F-4D97-AF65-F5344CB8AC3E}">
        <p14:creationId xmlns:p14="http://schemas.microsoft.com/office/powerpoint/2010/main" val="10716935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2F2F-52B1-44B9-626C-8786558DDF1A}"/>
              </a:ext>
            </a:extLst>
          </p:cNvPr>
          <p:cNvSpPr>
            <a:spLocks noGrp="1"/>
          </p:cNvSpPr>
          <p:nvPr>
            <p:ph type="title"/>
          </p:nvPr>
        </p:nvSpPr>
        <p:spPr/>
        <p:txBody>
          <a:bodyPr/>
          <a:lstStyle/>
          <a:p>
            <a:r>
              <a:rPr lang="en-US" dirty="0">
                <a:solidFill>
                  <a:srgbClr val="FFFF00"/>
                </a:solidFill>
              </a:rPr>
              <a:t>So why should we write tests?</a:t>
            </a:r>
          </a:p>
        </p:txBody>
      </p:sp>
      <p:sp>
        <p:nvSpPr>
          <p:cNvPr id="3" name="Content Placeholder 2">
            <a:extLst>
              <a:ext uri="{FF2B5EF4-FFF2-40B4-BE49-F238E27FC236}">
                <a16:creationId xmlns:a16="http://schemas.microsoft.com/office/drawing/2014/main" id="{FCA05346-0652-9A82-39E7-636F2C64F8A3}"/>
              </a:ext>
            </a:extLst>
          </p:cNvPr>
          <p:cNvSpPr>
            <a:spLocks noGrp="1"/>
          </p:cNvSpPr>
          <p:nvPr>
            <p:ph idx="1"/>
          </p:nvPr>
        </p:nvSpPr>
        <p:spPr/>
        <p:txBody>
          <a:bodyPr/>
          <a:lstStyle/>
          <a:p>
            <a:r>
              <a:rPr lang="en-US" dirty="0">
                <a:solidFill>
                  <a:schemeClr val="bg1"/>
                </a:solidFill>
              </a:rPr>
              <a:t>Allows to catch bugs very easily during the development process.</a:t>
            </a:r>
          </a:p>
          <a:p>
            <a:r>
              <a:rPr lang="en-US" dirty="0">
                <a:solidFill>
                  <a:schemeClr val="bg1"/>
                </a:solidFill>
              </a:rPr>
              <a:t>Increases the confidence in the application.</a:t>
            </a:r>
          </a:p>
          <a:p>
            <a:r>
              <a:rPr lang="en-US" dirty="0">
                <a:solidFill>
                  <a:schemeClr val="bg1"/>
                </a:solidFill>
              </a:rPr>
              <a:t>Speeds up the QA time.</a:t>
            </a:r>
          </a:p>
          <a:p>
            <a:r>
              <a:rPr lang="en-US" dirty="0">
                <a:solidFill>
                  <a:schemeClr val="bg1"/>
                </a:solidFill>
              </a:rPr>
              <a:t>Works like a documentation.</a:t>
            </a:r>
          </a:p>
        </p:txBody>
      </p:sp>
    </p:spTree>
    <p:extLst>
      <p:ext uri="{BB962C8B-B14F-4D97-AF65-F5344CB8AC3E}">
        <p14:creationId xmlns:p14="http://schemas.microsoft.com/office/powerpoint/2010/main" val="13270751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0D89-C111-4963-C84E-ABA4BF59C6AA}"/>
              </a:ext>
            </a:extLst>
          </p:cNvPr>
          <p:cNvSpPr>
            <a:spLocks noGrp="1"/>
          </p:cNvSpPr>
          <p:nvPr>
            <p:ph type="title"/>
          </p:nvPr>
        </p:nvSpPr>
        <p:spPr/>
        <p:txBody>
          <a:bodyPr/>
          <a:lstStyle/>
          <a:p>
            <a:r>
              <a:rPr lang="en-US" dirty="0">
                <a:solidFill>
                  <a:srgbClr val="FFFF00"/>
                </a:solidFill>
              </a:rPr>
              <a:t>Different types of Tests for developers:</a:t>
            </a:r>
          </a:p>
        </p:txBody>
      </p:sp>
      <p:sp>
        <p:nvSpPr>
          <p:cNvPr id="3" name="Content Placeholder 2">
            <a:extLst>
              <a:ext uri="{FF2B5EF4-FFF2-40B4-BE49-F238E27FC236}">
                <a16:creationId xmlns:a16="http://schemas.microsoft.com/office/drawing/2014/main" id="{5D443982-9D07-EE5D-3AEB-E34E6B8B1318}"/>
              </a:ext>
            </a:extLst>
          </p:cNvPr>
          <p:cNvSpPr>
            <a:spLocks noGrp="1"/>
          </p:cNvSpPr>
          <p:nvPr>
            <p:ph idx="1"/>
          </p:nvPr>
        </p:nvSpPr>
        <p:spPr/>
        <p:txBody>
          <a:bodyPr>
            <a:normAutofit fontScale="92500"/>
          </a:bodyPr>
          <a:lstStyle/>
          <a:p>
            <a:r>
              <a:rPr lang="en-US" dirty="0">
                <a:solidFill>
                  <a:srgbClr val="FFFF00"/>
                </a:solidFill>
              </a:rPr>
              <a:t>Unit - </a:t>
            </a:r>
            <a:r>
              <a:rPr lang="en-US" dirty="0">
                <a:solidFill>
                  <a:schemeClr val="bg1"/>
                </a:solidFill>
              </a:rPr>
              <a:t>focus on testing individual units of code in isolation, such as React components or utility functions. They verify that each unit behaves correctly and produces the expected output for a given input.</a:t>
            </a:r>
          </a:p>
          <a:p>
            <a:r>
              <a:rPr lang="en-US" dirty="0">
                <a:solidFill>
                  <a:srgbClr val="FFFF00"/>
                </a:solidFill>
              </a:rPr>
              <a:t>Integration - </a:t>
            </a:r>
            <a:r>
              <a:rPr lang="en-US" dirty="0">
                <a:solidFill>
                  <a:schemeClr val="bg1"/>
                </a:solidFill>
              </a:rPr>
              <a:t>Most likely your React app is going to interact with multiple components and through the integration tests we tests how are these components working together and are they working properly?</a:t>
            </a:r>
          </a:p>
          <a:p>
            <a:r>
              <a:rPr lang="en-US" dirty="0">
                <a:solidFill>
                  <a:srgbClr val="FFFF00"/>
                </a:solidFill>
              </a:rPr>
              <a:t>End-to-End (E2E) - </a:t>
            </a:r>
            <a:r>
              <a:rPr lang="en-US" dirty="0">
                <a:solidFill>
                  <a:schemeClr val="bg1"/>
                </a:solidFill>
              </a:rPr>
              <a:t>Usually a multi step test combining multiple unit and integration tests into one big test. Usually very little is mocked or stubbed. Tests are done in a simulated browser, there may or may not be a UI while the test is running. example: testing an entire authentication flow.</a:t>
            </a:r>
          </a:p>
        </p:txBody>
      </p:sp>
      <p:sp>
        <p:nvSpPr>
          <p:cNvPr id="4" name="TextBox 3">
            <a:extLst>
              <a:ext uri="{FF2B5EF4-FFF2-40B4-BE49-F238E27FC236}">
                <a16:creationId xmlns:a16="http://schemas.microsoft.com/office/drawing/2014/main" id="{E46811FD-A01F-7B3E-2008-F088378EA967}"/>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spTree>
    <p:extLst>
      <p:ext uri="{BB962C8B-B14F-4D97-AF65-F5344CB8AC3E}">
        <p14:creationId xmlns:p14="http://schemas.microsoft.com/office/powerpoint/2010/main" val="50082147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168DB9-D6A6-64A3-D436-505265D1C365}"/>
              </a:ext>
            </a:extLst>
          </p:cNvPr>
          <p:cNvSpPr/>
          <p:nvPr/>
        </p:nvSpPr>
        <p:spPr>
          <a:xfrm>
            <a:off x="3785459" y="1584591"/>
            <a:ext cx="4855107" cy="606392"/>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Render a component we want to Test</a:t>
            </a:r>
          </a:p>
        </p:txBody>
      </p:sp>
      <p:sp>
        <p:nvSpPr>
          <p:cNvPr id="8" name="TextBox 7">
            <a:extLst>
              <a:ext uri="{FF2B5EF4-FFF2-40B4-BE49-F238E27FC236}">
                <a16:creationId xmlns:a16="http://schemas.microsoft.com/office/drawing/2014/main" id="{DEA11D20-727A-99EF-50FB-E9BE96689A23}"/>
              </a:ext>
            </a:extLst>
          </p:cNvPr>
          <p:cNvSpPr txBox="1"/>
          <p:nvPr/>
        </p:nvSpPr>
        <p:spPr>
          <a:xfrm>
            <a:off x="4868779" y="308009"/>
            <a:ext cx="2454442" cy="769441"/>
          </a:xfrm>
          <a:prstGeom prst="rect">
            <a:avLst/>
          </a:prstGeom>
          <a:noFill/>
        </p:spPr>
        <p:txBody>
          <a:bodyPr wrap="square" rtlCol="0">
            <a:spAutoFit/>
          </a:bodyPr>
          <a:lstStyle/>
          <a:p>
            <a:r>
              <a:rPr lang="en-US" sz="4400" dirty="0">
                <a:solidFill>
                  <a:srgbClr val="FFFF00"/>
                </a:solidFill>
              </a:rPr>
              <a:t>Test Block</a:t>
            </a:r>
          </a:p>
        </p:txBody>
      </p:sp>
      <p:sp>
        <p:nvSpPr>
          <p:cNvPr id="9" name="Rectangle 8">
            <a:extLst>
              <a:ext uri="{FF2B5EF4-FFF2-40B4-BE49-F238E27FC236}">
                <a16:creationId xmlns:a16="http://schemas.microsoft.com/office/drawing/2014/main" id="{69221BF0-735D-B9DD-716C-17A8ECB6801A}"/>
              </a:ext>
            </a:extLst>
          </p:cNvPr>
          <p:cNvSpPr/>
          <p:nvPr/>
        </p:nvSpPr>
        <p:spPr>
          <a:xfrm>
            <a:off x="3785459" y="2785208"/>
            <a:ext cx="4855107" cy="606392"/>
          </a:xfrm>
          <a:prstGeom prst="rect">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Find elements we want to interact with</a:t>
            </a:r>
          </a:p>
        </p:txBody>
      </p:sp>
      <p:sp>
        <p:nvSpPr>
          <p:cNvPr id="10" name="Rectangle 9">
            <a:extLst>
              <a:ext uri="{FF2B5EF4-FFF2-40B4-BE49-F238E27FC236}">
                <a16:creationId xmlns:a16="http://schemas.microsoft.com/office/drawing/2014/main" id="{1D06F397-D7D4-481E-EBAB-D5C9D2B47860}"/>
              </a:ext>
            </a:extLst>
          </p:cNvPr>
          <p:cNvSpPr/>
          <p:nvPr/>
        </p:nvSpPr>
        <p:spPr>
          <a:xfrm>
            <a:off x="3785459" y="3991908"/>
            <a:ext cx="4855107" cy="606392"/>
          </a:xfrm>
          <a:prstGeom prst="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Interact with those elements</a:t>
            </a:r>
          </a:p>
        </p:txBody>
      </p:sp>
      <p:sp>
        <p:nvSpPr>
          <p:cNvPr id="11" name="Rectangle 10">
            <a:extLst>
              <a:ext uri="{FF2B5EF4-FFF2-40B4-BE49-F238E27FC236}">
                <a16:creationId xmlns:a16="http://schemas.microsoft.com/office/drawing/2014/main" id="{BE15DB18-95B3-CF79-DB82-DD82D14D2787}"/>
              </a:ext>
            </a:extLst>
          </p:cNvPr>
          <p:cNvSpPr/>
          <p:nvPr/>
        </p:nvSpPr>
        <p:spPr>
          <a:xfrm>
            <a:off x="3785459" y="5298250"/>
            <a:ext cx="4855107" cy="606392"/>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Assert that the results are as expected</a:t>
            </a:r>
          </a:p>
        </p:txBody>
      </p:sp>
    </p:spTree>
    <p:extLst>
      <p:ext uri="{BB962C8B-B14F-4D97-AF65-F5344CB8AC3E}">
        <p14:creationId xmlns:p14="http://schemas.microsoft.com/office/powerpoint/2010/main" val="17226046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18F3-6B3C-8A09-B8BC-9A22AAC892B7}"/>
              </a:ext>
            </a:extLst>
          </p:cNvPr>
          <p:cNvSpPr>
            <a:spLocks noGrp="1"/>
          </p:cNvSpPr>
          <p:nvPr>
            <p:ph type="title"/>
          </p:nvPr>
        </p:nvSpPr>
        <p:spPr/>
        <p:txBody>
          <a:bodyPr/>
          <a:lstStyle/>
          <a:p>
            <a:r>
              <a:rPr lang="en-US" dirty="0">
                <a:solidFill>
                  <a:srgbClr val="FFFF00"/>
                </a:solidFill>
              </a:rPr>
              <a:t>Tools to Test React Applications</a:t>
            </a:r>
          </a:p>
        </p:txBody>
      </p:sp>
      <p:sp>
        <p:nvSpPr>
          <p:cNvPr id="3" name="Content Placeholder 2">
            <a:extLst>
              <a:ext uri="{FF2B5EF4-FFF2-40B4-BE49-F238E27FC236}">
                <a16:creationId xmlns:a16="http://schemas.microsoft.com/office/drawing/2014/main" id="{CF085D8A-52BC-10A0-8253-6DE7B036A06F}"/>
              </a:ext>
            </a:extLst>
          </p:cNvPr>
          <p:cNvSpPr>
            <a:spLocks noGrp="1"/>
          </p:cNvSpPr>
          <p:nvPr>
            <p:ph idx="1"/>
          </p:nvPr>
        </p:nvSpPr>
        <p:spPr/>
        <p:txBody>
          <a:bodyPr/>
          <a:lstStyle/>
          <a:p>
            <a:r>
              <a:rPr lang="en-US" dirty="0">
                <a:solidFill>
                  <a:schemeClr val="bg1"/>
                </a:solidFill>
              </a:rPr>
              <a:t>React Testing Library (RTL)</a:t>
            </a:r>
          </a:p>
          <a:p>
            <a:pPr marL="0" indent="0">
              <a:buNone/>
            </a:pPr>
            <a:r>
              <a:rPr lang="en-US" dirty="0">
                <a:solidFill>
                  <a:schemeClr val="bg1"/>
                </a:solidFill>
              </a:rPr>
              <a:t>	</a:t>
            </a:r>
            <a:r>
              <a:rPr lang="en-US" dirty="0">
                <a:solidFill>
                  <a:schemeClr val="bg1"/>
                </a:solidFill>
                <a:hlinkClick r:id="rId2"/>
              </a:rPr>
              <a:t>https://testing-library.com/docs/react-testing-library/intro/</a:t>
            </a:r>
            <a:endParaRPr lang="en-US" dirty="0">
              <a:solidFill>
                <a:schemeClr val="bg1"/>
              </a:solidFill>
            </a:endParaRPr>
          </a:p>
          <a:p>
            <a:pPr marL="0" indent="0">
              <a:buNone/>
            </a:pPr>
            <a:endParaRPr lang="en-US" dirty="0">
              <a:solidFill>
                <a:schemeClr val="bg1"/>
              </a:solidFill>
            </a:endParaRPr>
          </a:p>
          <a:p>
            <a:r>
              <a:rPr lang="en-US" dirty="0">
                <a:solidFill>
                  <a:schemeClr val="bg1"/>
                </a:solidFill>
              </a:rPr>
              <a:t>Jest </a:t>
            </a:r>
          </a:p>
          <a:p>
            <a:pPr marL="0" indent="0">
              <a:buNone/>
            </a:pPr>
            <a:r>
              <a:rPr lang="en-US" dirty="0">
                <a:solidFill>
                  <a:schemeClr val="bg1"/>
                </a:solidFill>
              </a:rPr>
              <a:t>	</a:t>
            </a:r>
            <a:r>
              <a:rPr lang="en-US" dirty="0">
                <a:solidFill>
                  <a:schemeClr val="bg1"/>
                </a:solidFill>
                <a:hlinkClick r:id="rId3"/>
              </a:rPr>
              <a:t>https://jestjs.io/docs/getting-started</a:t>
            </a:r>
            <a:endParaRPr lang="en-US" dirty="0">
              <a:solidFill>
                <a:schemeClr val="bg1"/>
              </a:solidFill>
            </a:endParaRPr>
          </a:p>
        </p:txBody>
      </p:sp>
      <p:sp>
        <p:nvSpPr>
          <p:cNvPr id="5" name="TextBox 4">
            <a:extLst>
              <a:ext uri="{FF2B5EF4-FFF2-40B4-BE49-F238E27FC236}">
                <a16:creationId xmlns:a16="http://schemas.microsoft.com/office/drawing/2014/main" id="{21D9F078-E64F-9588-015B-6CB6D096BBD6}"/>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spTree>
    <p:extLst>
      <p:ext uri="{BB962C8B-B14F-4D97-AF65-F5344CB8AC3E}">
        <p14:creationId xmlns:p14="http://schemas.microsoft.com/office/powerpoint/2010/main" val="38821885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3EDB-7613-C96E-ABAF-E9CA3FEF2626}"/>
              </a:ext>
            </a:extLst>
          </p:cNvPr>
          <p:cNvSpPr>
            <a:spLocks noGrp="1"/>
          </p:cNvSpPr>
          <p:nvPr>
            <p:ph type="title"/>
          </p:nvPr>
        </p:nvSpPr>
        <p:spPr/>
        <p:txBody>
          <a:bodyPr/>
          <a:lstStyle/>
          <a:p>
            <a:r>
              <a:rPr lang="en-US" dirty="0">
                <a:solidFill>
                  <a:srgbClr val="FFFF00"/>
                </a:solidFill>
              </a:rPr>
              <a:t>Unit Testing in React</a:t>
            </a:r>
          </a:p>
        </p:txBody>
      </p:sp>
      <p:sp>
        <p:nvSpPr>
          <p:cNvPr id="3" name="Content Placeholder 2">
            <a:extLst>
              <a:ext uri="{FF2B5EF4-FFF2-40B4-BE49-F238E27FC236}">
                <a16:creationId xmlns:a16="http://schemas.microsoft.com/office/drawing/2014/main" id="{6E6ED621-ACE6-31F2-55F1-C7542BE6982F}"/>
              </a:ext>
            </a:extLst>
          </p:cNvPr>
          <p:cNvSpPr>
            <a:spLocks noGrp="1"/>
          </p:cNvSpPr>
          <p:nvPr>
            <p:ph idx="1"/>
          </p:nvPr>
        </p:nvSpPr>
        <p:spPr/>
        <p:txBody>
          <a:bodyPr/>
          <a:lstStyle/>
          <a:p>
            <a:r>
              <a:rPr lang="en-US" dirty="0">
                <a:solidFill>
                  <a:schemeClr val="bg1"/>
                </a:solidFill>
              </a:rPr>
              <a:t>Unit tests for React components involve verifying their rendering output, handling of props and state, event handling, and any business logic contained within the component. Testing utility functions ensures they perform their intended tasks correctly and return expected results.</a:t>
            </a:r>
          </a:p>
        </p:txBody>
      </p:sp>
      <p:sp>
        <p:nvSpPr>
          <p:cNvPr id="4" name="TextBox 3">
            <a:extLst>
              <a:ext uri="{FF2B5EF4-FFF2-40B4-BE49-F238E27FC236}">
                <a16:creationId xmlns:a16="http://schemas.microsoft.com/office/drawing/2014/main" id="{EFC3EA23-57B4-A044-A841-E6B219F034FD}"/>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spTree>
    <p:extLst>
      <p:ext uri="{BB962C8B-B14F-4D97-AF65-F5344CB8AC3E}">
        <p14:creationId xmlns:p14="http://schemas.microsoft.com/office/powerpoint/2010/main" val="27941546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4406E89-01A1-0D99-C3CC-533936C31790}"/>
              </a:ext>
            </a:extLst>
          </p:cNvPr>
          <p:cNvSpPr txBox="1"/>
          <p:nvPr/>
        </p:nvSpPr>
        <p:spPr>
          <a:xfrm>
            <a:off x="0" y="6488668"/>
            <a:ext cx="1670180" cy="369332"/>
          </a:xfrm>
          <a:prstGeom prst="rect">
            <a:avLst/>
          </a:prstGeom>
          <a:noFill/>
        </p:spPr>
        <p:txBody>
          <a:bodyPr wrap="square" rtlCol="0">
            <a:spAutoFit/>
          </a:bodyPr>
          <a:lstStyle/>
          <a:p>
            <a:r>
              <a:rPr lang="en-US" dirty="0">
                <a:solidFill>
                  <a:srgbClr val="00B0F0"/>
                </a:solidFill>
              </a:rPr>
              <a:t>@TheKrPrince</a:t>
            </a:r>
          </a:p>
        </p:txBody>
      </p:sp>
      <p:pic>
        <p:nvPicPr>
          <p:cNvPr id="7" name="Picture 6">
            <a:extLst>
              <a:ext uri="{FF2B5EF4-FFF2-40B4-BE49-F238E27FC236}">
                <a16:creationId xmlns:a16="http://schemas.microsoft.com/office/drawing/2014/main" id="{1F26D172-276F-8F44-22F8-E57D54E40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435"/>
            <a:ext cx="6167535" cy="5254894"/>
          </a:xfrm>
          <a:prstGeom prst="rect">
            <a:avLst/>
          </a:prstGeom>
        </p:spPr>
      </p:pic>
      <p:pic>
        <p:nvPicPr>
          <p:cNvPr id="9" name="Picture 8">
            <a:extLst>
              <a:ext uri="{FF2B5EF4-FFF2-40B4-BE49-F238E27FC236}">
                <a16:creationId xmlns:a16="http://schemas.microsoft.com/office/drawing/2014/main" id="{CE1AE54B-0C6A-BD56-01D9-0813F4CF4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758" y="1"/>
            <a:ext cx="5938242" cy="6857999"/>
          </a:xfrm>
          <a:prstGeom prst="rect">
            <a:avLst/>
          </a:prstGeom>
        </p:spPr>
      </p:pic>
    </p:spTree>
    <p:extLst>
      <p:ext uri="{BB962C8B-B14F-4D97-AF65-F5344CB8AC3E}">
        <p14:creationId xmlns:p14="http://schemas.microsoft.com/office/powerpoint/2010/main" val="196302206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630</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Testing Strategies for Robust and Reliable React Applications</vt:lpstr>
      <vt:lpstr>Developers feeling happy after writing code</vt:lpstr>
      <vt:lpstr>Panicking when feature breaks in production</vt:lpstr>
      <vt:lpstr>So why should we write tests?</vt:lpstr>
      <vt:lpstr>Different types of Tests for developers:</vt:lpstr>
      <vt:lpstr>PowerPoint Presentation</vt:lpstr>
      <vt:lpstr>Tools to Test React Applications</vt:lpstr>
      <vt:lpstr>Unit Testing in React</vt:lpstr>
      <vt:lpstr>PowerPoint Presentation</vt:lpstr>
      <vt:lpstr>Integration Testing</vt:lpstr>
      <vt:lpstr>PowerPoint Presentation</vt:lpstr>
      <vt:lpstr>Tips for testing asynchronous code and API interactions in React:</vt:lpstr>
      <vt:lpstr>Strategies to Test React app state and state management libraries</vt:lpstr>
      <vt:lpstr>Test coverage and code quality metrics</vt:lpstr>
      <vt:lpstr>Building end-to-end tests for full user flow coverage in React applications</vt:lpstr>
      <vt:lpstr>Learn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Strategies for Robust and Reliable React Applications</dc:title>
  <dc:creator>Kumar Prince</dc:creator>
  <cp:lastModifiedBy>Kumar Prince</cp:lastModifiedBy>
  <cp:revision>25</cp:revision>
  <dcterms:created xsi:type="dcterms:W3CDTF">2023-07-15T10:27:23Z</dcterms:created>
  <dcterms:modified xsi:type="dcterms:W3CDTF">2023-07-22T06:25:57Z</dcterms:modified>
</cp:coreProperties>
</file>