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13" r:id="rId47"/>
    <p:sldId id="316" r:id="rId48"/>
    <p:sldId id="302" r:id="rId49"/>
    <p:sldId id="303" r:id="rId50"/>
    <p:sldId id="304" r:id="rId51"/>
    <p:sldId id="305" r:id="rId52"/>
    <p:sldId id="320" r:id="rId53"/>
    <p:sldId id="306" r:id="rId54"/>
    <p:sldId id="322" r:id="rId55"/>
    <p:sldId id="324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6797675" cy="9928225"/>
  <p:embeddedFontLst>
    <p:embeddedFont>
      <p:font typeface="Tahoma" panose="020B0604030504040204" pitchFamily="34" charset="0"/>
      <p:regular r:id="rId64"/>
      <p:bold r:id="rId65"/>
    </p:embeddedFont>
    <p:embeddedFont>
      <p:font typeface="Wingdings 2" panose="05020102010507070707" pitchFamily="18" charset="2"/>
      <p:regular r:id="rId66"/>
    </p:embeddedFont>
    <p:embeddedFont>
      <p:font typeface="Arial Narrow" panose="020B060602020203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0" autoAdjust="0"/>
    <p:restoredTop sz="91648" autoAdjust="0"/>
  </p:normalViewPr>
  <p:slideViewPr>
    <p:cSldViewPr>
      <p:cViewPr>
        <p:scale>
          <a:sx n="129" d="100"/>
          <a:sy n="129" d="100"/>
        </p:scale>
        <p:origin x="-110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006CD9-24A5-4C73-B846-31C103427A42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883203B-589D-4C44-9708-DFBF5B834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5591F580-9A79-42B2-8D70-262672CF77B5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645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1C1748C-A89D-45EE-9380-7ED2309F7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</a:endParaRPr>
          </a:p>
          <a:p>
            <a:pPr eaLnBrk="1" hangingPunct="1"/>
            <a:endParaRPr lang="en-US" altLang="en-US" dirty="0" smtClean="0">
              <a:latin typeface="Arial" pitchFamily="34" charset="0"/>
            </a:endParaRPr>
          </a:p>
          <a:p>
            <a:pPr eaLnBrk="1" hangingPunct="1"/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ADEB210E-E56B-4918-9489-B16CE5B5171F}" type="slidenum">
              <a:rPr lang="en-US" altLang="en-US" sz="1200">
                <a:effectLst/>
                <a:cs typeface="Arial" pitchFamily="34" charset="0"/>
              </a:rPr>
              <a:pPr algn="r" eaLnBrk="1" hangingPunct="1"/>
              <a:t>52</a:t>
            </a:fld>
            <a:endParaRPr lang="en-US" altLang="en-US" sz="1200">
              <a:effectLst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DB4839C2-C3CD-403D-B001-CEDE4BA29B38}" type="slidenum">
              <a:rPr lang="en-US" altLang="en-US" sz="1200">
                <a:effectLst/>
                <a:cs typeface="Arial" pitchFamily="34" charset="0"/>
              </a:rPr>
              <a:pPr algn="r" eaLnBrk="1" hangingPunct="1"/>
              <a:t>54</a:t>
            </a:fld>
            <a:endParaRPr lang="en-US" altLang="en-US" sz="1200">
              <a:effectLst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  <a:extLst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AA94D-27A9-478F-BDB3-2802F4FB0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7978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E2795-F460-4769-A370-4B0DB6DFB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226569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11EF5-EE72-410D-A837-CEC2BFDA0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998983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FA773-71F8-45CF-BF8D-51161DAA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17831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9DEBC-0B23-4712-9A8C-BA755BF025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88087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FA839-5014-441C-AEE5-6DFBE567C5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674653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42F77-3707-48B0-BF75-042CE137E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530596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51B08-7B10-4531-ABE1-F7ED576BE0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058296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3FFD2-AE02-42A2-BF46-4A3CDBAD6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69288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09AC-3963-4DA7-A163-CC5F5D0C04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917938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10A35-B242-484C-8898-21AED0F56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721645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fld id="{27AB0BDC-8936-45FF-BD54-FEBEA83B8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ema\paralelni\ponovo\Classification%20of%20Parallel%20Machines_files\FIG2D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Paralelni računarski sistemi</a:t>
            </a:r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MIMD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smtClean="0"/>
              <a:t>Karakteristike multiračunara (nast.)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dirty="0" smtClean="0"/>
              <a:t>Sprežne mreže su statičkog tipa.</a:t>
            </a:r>
            <a:endParaRPr lang="en-US" dirty="0" smtClean="0"/>
          </a:p>
          <a:p>
            <a:pPr>
              <a:defRPr/>
            </a:pPr>
            <a:r>
              <a:rPr lang="sr-Latn-CS" dirty="0" smtClean="0"/>
              <a:t>Moderni  multiračunarski sistemi koriste hardverske rutere za slanje poruka. </a:t>
            </a:r>
          </a:p>
          <a:p>
            <a:pPr lvl="1">
              <a:defRPr/>
            </a:pPr>
            <a:r>
              <a:rPr lang="sr-Latn-CS" dirty="0" smtClean="0"/>
              <a:t>Svaki čvor je priključen na jedan ruter. </a:t>
            </a:r>
          </a:p>
          <a:p>
            <a:pPr lvl="2">
              <a:defRPr/>
            </a:pPr>
            <a:r>
              <a:rPr lang="sr-Latn-CS" dirty="0" smtClean="0"/>
              <a:t>Granični (krajnji ) ruter može biti priključen na U/I. </a:t>
            </a:r>
          </a:p>
          <a:p>
            <a:pPr lvl="2">
              <a:defRPr/>
            </a:pPr>
            <a:r>
              <a:rPr lang="sr-Latn-CS" dirty="0" smtClean="0"/>
              <a:t>Slanje poruka izmedju bilo koja dva čvora zahteva korišćenje niza rutera i kanala.</a:t>
            </a:r>
          </a:p>
          <a:p>
            <a:pPr>
              <a:defRPr/>
            </a:pPr>
            <a:r>
              <a:rPr lang="sr-Latn-CS" dirty="0" smtClean="0"/>
              <a:t>Najpoznatije topologije sprežnih mreža kod multiračunara</a:t>
            </a:r>
          </a:p>
          <a:p>
            <a:pPr lvl="1">
              <a:defRPr/>
            </a:pPr>
            <a:r>
              <a:rPr lang="sr-Latn-CS" dirty="0" smtClean="0"/>
              <a:t>prsten, stablo, mreža, torus, hiperkub. </a:t>
            </a:r>
          </a:p>
          <a:p>
            <a:pPr lvl="1">
              <a:defRPr/>
            </a:pPr>
            <a:r>
              <a:rPr lang="sr-Latn-CS" dirty="0" smtClean="0"/>
              <a:t>Izmedju čvorova se mogu zahtevati različiti oblici komunikacija</a:t>
            </a:r>
          </a:p>
          <a:p>
            <a:pPr lvl="2">
              <a:defRPr/>
            </a:pPr>
            <a:r>
              <a:rPr lang="sr-Latn-CS" dirty="0" smtClean="0"/>
              <a:t> Jedan-na-jedan, broadcast (emisija), multicast (selektivna emisija).</a:t>
            </a:r>
            <a:r>
              <a:rPr lang="en-US" dirty="0" smtClean="0"/>
              <a:t> 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Multiprocesori – sprežne mreže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Dinamičkog tipa</a:t>
            </a:r>
          </a:p>
          <a:p>
            <a:pPr algn="just">
              <a:defRPr/>
            </a:pPr>
            <a:r>
              <a:rPr lang="sr-Latn-CS" altLang="en-US" smtClean="0"/>
              <a:t>N</a:t>
            </a:r>
            <a:r>
              <a:rPr lang="sr-Latn-CS" altLang="en-US" smtClean="0">
                <a:cs typeface="Times New Roman" pitchFamily="18" charset="0"/>
              </a:rPr>
              <a:t>ajjednostavnija sprežna mreža za povezivanje više procesora</a:t>
            </a:r>
            <a:r>
              <a:rPr lang="sr-Latn-CS" altLang="en-US" smtClean="0"/>
              <a:t> -v</a:t>
            </a:r>
            <a:r>
              <a:rPr lang="sr-Latn-CS" altLang="en-US" smtClean="0">
                <a:cs typeface="Times New Roman" pitchFamily="18" charset="0"/>
              </a:rPr>
              <a:t>remenski deljiva </a:t>
            </a:r>
            <a:r>
              <a:rPr lang="sr-Latn-CS" altLang="en-US" smtClean="0"/>
              <a:t>(</a:t>
            </a:r>
            <a:r>
              <a:rPr lang="sr-Latn-CS" altLang="en-US" smtClean="0">
                <a:cs typeface="Times New Roman" pitchFamily="18" charset="0"/>
              </a:rPr>
              <a:t>zajednička</a:t>
            </a:r>
            <a:r>
              <a:rPr lang="sr-Latn-CS" altLang="en-US" smtClean="0"/>
              <a:t>)</a:t>
            </a:r>
            <a:r>
              <a:rPr lang="sr-Latn-CS" altLang="en-US" smtClean="0">
                <a:cs typeface="Times New Roman" pitchFamily="18" charset="0"/>
              </a:rPr>
              <a:t> magistrala.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Na ovaj jedinstveni sprežni put spregnute su sve komponente sistema: procesori, memorije i U/I uredjaji.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Ovakva sprežna mreža je potpuno pasvna jedinica bez aktivnih komponenti kao što su komutatori.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Operacijama prenosa po magistrali u potpunosti upravlja interfeis izvorne i odredišne jedinice.</a:t>
            </a:r>
            <a:endParaRPr lang="sr-Latn-CS" altLang="en-US" smtClean="0"/>
          </a:p>
          <a:p>
            <a:pPr lvl="2" algn="just">
              <a:defRPr/>
            </a:pPr>
            <a:r>
              <a:rPr lang="sr-Latn-CS" altLang="en-US" smtClean="0">
                <a:cs typeface="Times New Roman" pitchFamily="18" charset="0"/>
              </a:rPr>
              <a:t>Jedinica koja želi da inicira prenos (procesor ili U/I uredjaj) mora prvo da utvrdi status magistrale (raspoloživa ili ne ), zatim </a:t>
            </a:r>
            <a:endParaRPr lang="sr-Latn-CS" altLang="en-US" smtClean="0"/>
          </a:p>
          <a:p>
            <a:pPr lvl="2" algn="just">
              <a:defRPr/>
            </a:pPr>
            <a:r>
              <a:rPr lang="sr-Latn-CS" altLang="en-US" smtClean="0">
                <a:cs typeface="Times New Roman" pitchFamily="18" charset="0"/>
              </a:rPr>
              <a:t>da adresira odredišnu jedinicu i utvrdi njenu raspoloživost i spremnost da prihvati podatke. </a:t>
            </a:r>
            <a:endParaRPr lang="sr-Latn-CS" altLang="en-US" smtClean="0"/>
          </a:p>
          <a:p>
            <a:pPr lvl="2" algn="just">
              <a:defRPr/>
            </a:pPr>
            <a:r>
              <a:rPr lang="sr-Latn-CS" altLang="en-US" smtClean="0">
                <a:cs typeface="Times New Roman" pitchFamily="18" charset="0"/>
              </a:rPr>
              <a:t>Nakon završetka prenosa magistrala mora da se oslobodi</a:t>
            </a:r>
            <a:r>
              <a:rPr lang="en-US" altLang="en-US" smtClean="0">
                <a:cs typeface="Times New Roman" pitchFamily="18" charset="0"/>
              </a:rPr>
              <a:t> 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Arbitraža na magistrali</a:t>
            </a:r>
            <a:endParaRPr lang="en-US" altLang="en-US" smtClean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Ploče koje se povezuju na magistralu mogu biti tipa</a:t>
            </a:r>
            <a:endParaRPr lang="en-US" altLang="en-US" smtClean="0"/>
          </a:p>
          <a:p>
            <a:pPr lvl="1">
              <a:defRPr/>
            </a:pPr>
            <a:r>
              <a:rPr lang="sr-Latn-CS" altLang="en-US" smtClean="0"/>
              <a:t>Gospodar – može inicirati prenos po magistrali</a:t>
            </a:r>
            <a:endParaRPr lang="en-US" altLang="en-US" smtClean="0"/>
          </a:p>
          <a:p>
            <a:pPr lvl="1">
              <a:defRPr/>
            </a:pPr>
            <a:r>
              <a:rPr lang="sr-Latn-CS" altLang="en-US" smtClean="0"/>
              <a:t>Sluga – odaziva se gospodaru</a:t>
            </a:r>
            <a:endParaRPr lang="en-US" altLang="en-US" smtClean="0"/>
          </a:p>
          <a:p>
            <a:pPr lvl="1">
              <a:defRPr/>
            </a:pPr>
            <a:r>
              <a:rPr lang="sr-Latn-CS" altLang="en-US" smtClean="0"/>
              <a:t>Neki uredjaji mogu biti i gospodar i sluga, ali ne jednovremeno.</a:t>
            </a:r>
          </a:p>
          <a:p>
            <a:pPr lvl="1">
              <a:defRPr/>
            </a:pPr>
            <a:r>
              <a:rPr lang="sr-Latn-CS" altLang="en-US" smtClean="0"/>
              <a:t>Pošto se na magistralu priključuje veći broj potencijalnih gospodara, a u jednom trenutku samo jedan može dobiti magistralu na korišćenje, potrebno je obezbediti arbitracione mehanizme koji će omogućiti da se dodela magistrale obavi bez konflikata.</a:t>
            </a:r>
            <a:endParaRPr lang="en-US" altLang="en-US" smtClean="0"/>
          </a:p>
          <a:p>
            <a:pPr>
              <a:defRPr/>
            </a:pPr>
            <a:r>
              <a:rPr lang="sr-Latn-CS" altLang="en-US" smtClean="0"/>
              <a:t>Arbitraža se može izvesti kao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defRPr/>
            </a:pPr>
            <a:r>
              <a:rPr lang="sr-Latn-CS" altLang="en-US" smtClean="0"/>
              <a:t>Statička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defRPr/>
            </a:pPr>
            <a:r>
              <a:rPr lang="sr-Latn-CS" altLang="en-US" smtClean="0"/>
              <a:t>Dinamička</a:t>
            </a:r>
            <a:r>
              <a:rPr lang="en-US" altLang="en-US" smtClean="0"/>
              <a:t> </a:t>
            </a:r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Statička arbitraža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mtClean="0"/>
              <a:t>R</a:t>
            </a:r>
            <a:r>
              <a:rPr lang="sr-Latn-CS" altLang="en-US" smtClean="0">
                <a:cs typeface="Times New Roman" pitchFamily="18" charset="0"/>
              </a:rPr>
              <a:t>aspored transakcija na magistrali izmedju potencijalnih gospodra vrši se po unapred definisanom redosledu</a:t>
            </a:r>
            <a:endParaRPr lang="sr-Latn-CS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Obično je redosled dodeljivanja kružni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Prednost </a:t>
            </a:r>
            <a:r>
              <a:rPr lang="sr-Latn-CS" altLang="en-US" smtClean="0"/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jednostavnost (tj. Ugradnja jednostavnog hardvera). </a:t>
            </a:r>
            <a:endParaRPr lang="sr-Latn-CS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Nedostatak </a:t>
            </a:r>
            <a:endParaRPr lang="sr-Latn-CS" altLang="en-US" smtClean="0"/>
          </a:p>
          <a:p>
            <a:pPr lvl="2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 ne uzima u obzir realne potrebe za prenosom. </a:t>
            </a:r>
            <a:endParaRPr lang="sr-Latn-CS" altLang="en-US" smtClean="0"/>
          </a:p>
          <a:p>
            <a:pPr lvl="2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Magistrala se dodeljuje i onom gospodaru koji nema potrebe za prenosom.</a:t>
            </a:r>
            <a:r>
              <a:rPr lang="en-US" altLang="en-US" smtClean="0"/>
              <a:t>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48615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7413" name="Picture 4" descr="s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2895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Dinamička arbitraža</a:t>
            </a:r>
            <a:endParaRPr lang="en-US" altLang="en-US" smtClean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z="2400" smtClean="0"/>
              <a:t>gospodar magistrale odredjuje dinamičkim putem, po zahtevu. 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400" smtClean="0"/>
              <a:t>Dodela i oslobadjanje magistrale ostvaruju se odredjenom politikom</a:t>
            </a:r>
            <a:r>
              <a:rPr lang="en-US" altLang="en-US" sz="2400" smtClean="0"/>
              <a:t> </a:t>
            </a: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r>
              <a:rPr lang="sr-Latn-CS" altLang="en-US" sz="2400" smtClean="0"/>
              <a:t>Politike dodele magistrale mogu biti zasnovane na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 smtClean="0"/>
              <a:t>Prioritetu – svakom potencijalnom gospodaru dodeljen je fiksni prioritet.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 smtClean="0"/>
              <a:t>U slučaju više zahteva magistrala se dodeljuje gospodaru sa najvišim prioritetom</a:t>
            </a:r>
            <a:endParaRPr lang="en-US" altLang="en-US" sz="180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 smtClean="0"/>
              <a:t> Nepristrasnosti</a:t>
            </a:r>
            <a:r>
              <a:rPr lang="en-US" altLang="en-US" sz="2100" smtClean="0"/>
              <a:t> </a:t>
            </a:r>
            <a:r>
              <a:rPr lang="hr-HR" altLang="en-US" sz="2100" smtClean="0"/>
              <a:t>- </a:t>
            </a:r>
            <a:r>
              <a:rPr lang="sr-Latn-CS" altLang="en-US" sz="2100" smtClean="0"/>
              <a:t>potencijalni gospodari imaju jednak prioritet.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 smtClean="0"/>
              <a:t>Svakom gospodaru koji je izdao zahtev  mora se garantovati dodela magistrale pre nego što se bilo kom drugom gospodaru po drugi put dodeli magistrala.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 smtClean="0"/>
              <a:t>prioriteti gospodra nisu fiksni, već se menjaju dinamički.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 smtClean="0"/>
              <a:t>Onaj gospodar koji je poslednji koristio magistralu dobija najniži prioritet.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 smtClean="0"/>
              <a:t>Kombinovana</a:t>
            </a:r>
            <a:r>
              <a:rPr lang="en-US" altLang="en-US" sz="2100" smtClean="0"/>
              <a:t> </a:t>
            </a:r>
            <a:r>
              <a:rPr lang="hr-HR" altLang="en-US" sz="2100" smtClean="0"/>
              <a:t>- </a:t>
            </a:r>
            <a:r>
              <a:rPr lang="sr-Latn-CS" altLang="en-US" sz="2100" smtClean="0"/>
              <a:t>politika zasnovana na prioritetu i nepristrasnosti.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 smtClean="0"/>
              <a:t>Obično se U/I zahtevima vrši dodela zasnovana na prioritetima, a procesorskim zahtevima na politici nepristrasnosti.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800" smtClean="0"/>
              <a:t>Multiprocesorski sistemi standardno koriste kombinovanu politiku</a:t>
            </a:r>
            <a:r>
              <a:rPr lang="en-US" altLang="en-US" sz="1800" smtClean="0"/>
              <a:t>  </a:t>
            </a:r>
            <a:endParaRPr lang="hr-HR" altLang="en-US" sz="1800" smtClean="0"/>
          </a:p>
          <a:p>
            <a:pPr lvl="1">
              <a:lnSpc>
                <a:spcPct val="90000"/>
              </a:lnSpc>
              <a:defRPr/>
            </a:pPr>
            <a:endParaRPr lang="en-US" altLang="en-US" sz="210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Dinamička arbitraža (nast.)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dirty="0" smtClean="0">
                <a:cs typeface="Times New Roman" pitchFamily="18" charset="0"/>
              </a:rPr>
              <a:t>Politike oslobadjanja magistrale</a:t>
            </a:r>
            <a:r>
              <a:rPr lang="en-US" altLang="en-US" dirty="0" smtClean="0"/>
              <a:t> </a:t>
            </a:r>
            <a:endParaRPr lang="hr-HR" altLang="en-US" dirty="0" smtClean="0"/>
          </a:p>
          <a:p>
            <a:pPr lvl="1">
              <a:defRPr/>
            </a:pPr>
            <a:r>
              <a:rPr lang="sr-Latn-CS" altLang="en-US" dirty="0" smtClean="0">
                <a:cs typeface="Times New Roman" pitchFamily="18" charset="0"/>
              </a:rPr>
              <a:t>Oslobadjanje po zahtevu </a:t>
            </a:r>
            <a:r>
              <a:rPr lang="sr-Latn-CS" altLang="en-US" dirty="0" smtClean="0"/>
              <a:t>- </a:t>
            </a:r>
            <a:r>
              <a:rPr lang="sr-Latn-CS" altLang="en-US" dirty="0" smtClean="0">
                <a:cs typeface="Times New Roman" pitchFamily="18" charset="0"/>
              </a:rPr>
              <a:t>tekući gospodar magistrale ima pristup, sve dok se ne generiše drugi zahtev</a:t>
            </a:r>
            <a:r>
              <a:rPr lang="en-US" altLang="en-US" dirty="0" smtClean="0"/>
              <a:t> </a:t>
            </a:r>
            <a:endParaRPr lang="hr-HR" altLang="en-US" dirty="0" smtClean="0"/>
          </a:p>
          <a:p>
            <a:pPr lvl="1">
              <a:defRPr/>
            </a:pPr>
            <a:r>
              <a:rPr lang="sr-Latn-CS" altLang="en-US" dirty="0" smtClean="0">
                <a:cs typeface="Times New Roman" pitchFamily="18" charset="0"/>
              </a:rPr>
              <a:t>Oslobadjanje nakon obavljene transakcije – nakon obavljene transakcije gospodar oslobadja magistralu</a:t>
            </a:r>
            <a:r>
              <a:rPr lang="en-US" altLang="en-US" dirty="0" smtClean="0"/>
              <a:t> </a:t>
            </a:r>
            <a:endParaRPr lang="hr-HR" altLang="en-US" dirty="0" smtClean="0"/>
          </a:p>
          <a:p>
            <a:pPr lvl="1">
              <a:defRPr/>
            </a:pPr>
            <a:r>
              <a:rPr lang="sr-Latn-CS" altLang="en-US" dirty="0" smtClean="0">
                <a:cs typeface="Times New Roman" pitchFamily="18" charset="0"/>
              </a:rPr>
              <a:t>Istiskivanje – gospodar koji ima viši prioritet u odnosu na tekućeg gospodra, uslovljava da gospodar sa nižim prioritetom oslobodi magistralu i ako nije završio sa prenosom</a:t>
            </a:r>
            <a:r>
              <a:rPr lang="en-US" altLang="en-US" dirty="0" smtClean="0"/>
              <a:t> </a:t>
            </a:r>
            <a:endParaRPr lang="hr-HR" altLang="en-US" dirty="0" smtClean="0"/>
          </a:p>
          <a:p>
            <a:pPr>
              <a:defRPr/>
            </a:pPr>
            <a:r>
              <a:rPr lang="sr-Latn-CS" altLang="en-US" dirty="0" smtClean="0">
                <a:cs typeface="Times New Roman" pitchFamily="18" charset="0"/>
              </a:rPr>
              <a:t>Har</a:t>
            </a:r>
            <a:r>
              <a:rPr lang="en-US" altLang="en-US" dirty="0" smtClean="0">
                <a:cs typeface="Times New Roman" pitchFamily="18" charset="0"/>
              </a:rPr>
              <a:t>d</a:t>
            </a:r>
            <a:r>
              <a:rPr lang="sr-Latn-CS" altLang="en-US" dirty="0" smtClean="0">
                <a:cs typeface="Times New Roman" pitchFamily="18" charset="0"/>
              </a:rPr>
              <a:t>ver za arbitražu može biti realizovan </a:t>
            </a:r>
            <a:endParaRPr lang="sr-Latn-CS" altLang="en-US" dirty="0" smtClean="0"/>
          </a:p>
          <a:p>
            <a:pPr lvl="1">
              <a:defRPr/>
            </a:pPr>
            <a:r>
              <a:rPr lang="sr-Latn-CS" altLang="en-US" dirty="0" smtClean="0">
                <a:cs typeface="Times New Roman" pitchFamily="18" charset="0"/>
              </a:rPr>
              <a:t>centralizovan </a:t>
            </a:r>
            <a:endParaRPr lang="sr-Latn-CS" altLang="en-US" dirty="0" smtClean="0"/>
          </a:p>
          <a:p>
            <a:pPr lvl="1">
              <a:defRPr/>
            </a:pPr>
            <a:r>
              <a:rPr lang="sr-Latn-CS" altLang="en-US" dirty="0" smtClean="0">
                <a:cs typeface="Times New Roman" pitchFamily="18" charset="0"/>
              </a:rPr>
              <a:t> distribuiran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325"/>
            <a:ext cx="9144000" cy="701675"/>
          </a:xfrm>
        </p:spPr>
        <p:txBody>
          <a:bodyPr/>
          <a:lstStyle/>
          <a:p>
            <a:pPr>
              <a:defRPr/>
            </a:pPr>
            <a:r>
              <a:rPr lang="sr-Latn-CS" altLang="en-US" smtClean="0">
                <a:latin typeface="Arial" charset="0"/>
                <a:cs typeface="Arial" charset="0"/>
              </a:rPr>
              <a:t>Centralizovana arbitraža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Kod centralizovane arbitraže hardver je koncentrisan na jednom mestu</a:t>
            </a:r>
            <a:r>
              <a:rPr lang="sr-Latn-CS" altLang="en-US" smtClean="0"/>
              <a:t>:</a:t>
            </a:r>
            <a:r>
              <a:rPr lang="sr-Latn-CS" altLang="en-US" smtClean="0">
                <a:cs typeface="Times New Roman" pitchFamily="18" charset="0"/>
              </a:rPr>
              <a:t> </a:t>
            </a:r>
            <a:endParaRPr lang="sr-Latn-CS" altLang="en-US" smtClean="0"/>
          </a:p>
          <a:p>
            <a:pPr marL="895350" lvl="1" indent="-438150" algn="just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može biti u jednom od modula koji se povezuju na magistralu</a:t>
            </a:r>
            <a:endParaRPr lang="sr-Latn-CS" altLang="en-US" smtClean="0"/>
          </a:p>
          <a:p>
            <a:pPr marL="895350" lvl="1" indent="-438150" algn="just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poseban hardver koji se zove </a:t>
            </a:r>
            <a:r>
              <a:rPr lang="sr-Latn-CS" altLang="en-US" i="1" smtClean="0">
                <a:cs typeface="Times New Roman" pitchFamily="18" charset="0"/>
              </a:rPr>
              <a:t>arbitar magistrale</a:t>
            </a:r>
            <a:r>
              <a:rPr lang="sr-Latn-CS" altLang="en-US" smtClean="0">
                <a:cs typeface="Times New Roman" pitchFamily="18" charset="0"/>
              </a:rPr>
              <a:t>.</a:t>
            </a:r>
            <a:endParaRPr lang="en-US" altLang="en-US" smtClean="0"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Gospodar koji zahteva dodelu magistrale predaje zahtev centralnom arbitru. </a:t>
            </a:r>
            <a:endParaRPr lang="sr-Latn-CS" altLang="en-US" smtClean="0"/>
          </a:p>
          <a:p>
            <a:pPr marL="895350" lvl="1" indent="-438150" algn="just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Ako postoji veći broj zahteva, centralni arbitar na osnovu usvojene politike dodele odlučuje kome će dodeliti magistralu.</a:t>
            </a:r>
            <a:endParaRPr lang="en-US" altLang="en-US" smtClean="0"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Hardverski mehanizmi koji se koriste za dodelu i zahvatanje magistrale mogu se realizovati kao</a:t>
            </a:r>
            <a:endParaRPr lang="en-US" altLang="en-US" smtClean="0">
              <a:cs typeface="Times New Roman" pitchFamily="18" charset="0"/>
            </a:endParaRPr>
          </a:p>
          <a:p>
            <a:pPr marL="895350" lvl="1" indent="-438150" algn="just">
              <a:lnSpc>
                <a:spcPct val="90000"/>
              </a:lnSpc>
              <a:buFont typeface="Wingdings 2" pitchFamily="18" charset="2"/>
              <a:buAutoNum type="arabicPeriod"/>
              <a:defRPr/>
            </a:pPr>
            <a:r>
              <a:rPr lang="sr-Latn-CS" altLang="en-US" smtClean="0"/>
              <a:t>deljivi zahtevi i lančano zahvatanje</a:t>
            </a:r>
            <a:endParaRPr lang="en-US" altLang="en-US" smtClean="0"/>
          </a:p>
          <a:p>
            <a:pPr marL="895350" lvl="1" indent="-4381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sr-Latn-CS" altLang="en-US" smtClean="0">
                <a:cs typeface="Times New Roman" pitchFamily="18" charset="0"/>
              </a:rPr>
              <a:t>nezavisni zahtevi </a:t>
            </a:r>
            <a:r>
              <a:rPr lang="sr-Latn-CS" altLang="en-US" smtClean="0"/>
              <a:t>i </a:t>
            </a:r>
            <a:r>
              <a:rPr lang="sr-Latn-CS" altLang="en-US" smtClean="0">
                <a:cs typeface="Times New Roman" pitchFamily="18" charset="0"/>
              </a:rPr>
              <a:t>zahvatanja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deljivi zahtevi i lančano zahvatanje</a:t>
            </a:r>
            <a:endParaRPr lang="en-US" altLang="en-US" smtClean="0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000" dirty="0" smtClean="0"/>
              <a:t>Svaki potencijalni gospodra magistrale izdaje zahtev za dodelu magistrale preko linije BUS REQUEST</a:t>
            </a:r>
            <a:r>
              <a:rPr lang="sr-Latn-CS" altLang="en-US" sz="2400" dirty="0" smtClean="0"/>
              <a:t>. </a:t>
            </a:r>
          </a:p>
          <a:p>
            <a:pPr lvl="1">
              <a:defRPr/>
            </a:pPr>
            <a:r>
              <a:rPr lang="sr-Latn-CS" altLang="en-US" sz="1800" dirty="0" smtClean="0"/>
              <a:t>Svi zahtevi su povezani žičanom ILI logikom</a:t>
            </a:r>
            <a:r>
              <a:rPr lang="sr-Latn-CS" altLang="en-US" sz="2100" dirty="0" smtClean="0"/>
              <a:t>.</a:t>
            </a:r>
          </a:p>
          <a:p>
            <a:pPr lvl="1">
              <a:defRPr/>
            </a:pPr>
            <a:endParaRPr lang="sr-Latn-CS" altLang="en-US" sz="2100" dirty="0" smtClean="0"/>
          </a:p>
          <a:p>
            <a:pPr lvl="1">
              <a:defRPr/>
            </a:pPr>
            <a:endParaRPr lang="sr-Latn-CS" altLang="en-US" sz="2100" dirty="0" smtClean="0"/>
          </a:p>
          <a:p>
            <a:pPr lvl="1">
              <a:defRPr/>
            </a:pPr>
            <a:endParaRPr lang="sr-Latn-CS" altLang="en-US" sz="2100" dirty="0" smtClean="0"/>
          </a:p>
          <a:p>
            <a:pPr lvl="1">
              <a:defRPr/>
            </a:pPr>
            <a:endParaRPr lang="sr-Latn-CS" altLang="en-US" sz="2100" dirty="0" smtClean="0"/>
          </a:p>
          <a:p>
            <a:pPr lvl="1">
              <a:defRPr/>
            </a:pPr>
            <a:endParaRPr lang="en-US" altLang="en-US" sz="1800" dirty="0" smtClean="0"/>
          </a:p>
          <a:p>
            <a:pPr lvl="1">
              <a:defRPr/>
            </a:pPr>
            <a:endParaRPr lang="en-US" altLang="en-US" sz="1800" dirty="0" smtClean="0"/>
          </a:p>
          <a:p>
            <a:pPr lvl="1">
              <a:defRPr/>
            </a:pPr>
            <a:r>
              <a:rPr lang="sr-Latn-CS" altLang="en-US" sz="1800" dirty="0" smtClean="0"/>
              <a:t>Kada centralni arbitar primi zahtev, on predaje signal BUS GRANT potencijalnom gospodaru magistrale označenom sa 1</a:t>
            </a:r>
            <a:r>
              <a:rPr lang="sr-Latn-CS" altLang="en-US" sz="2100" dirty="0" smtClean="0"/>
              <a:t>. </a:t>
            </a:r>
          </a:p>
          <a:p>
            <a:pPr lvl="2">
              <a:defRPr/>
            </a:pPr>
            <a:r>
              <a:rPr lang="sr-Latn-CS" altLang="en-US" sz="1800" dirty="0" smtClean="0"/>
              <a:t>Linija BUS GRANT povezuje sve potencijalne gospodare u lanac</a:t>
            </a:r>
            <a:r>
              <a:rPr lang="en-US" altLang="en-US" sz="1800" dirty="0" smtClean="0"/>
              <a:t> </a:t>
            </a:r>
            <a:r>
              <a:rPr lang="sr-Latn-CS" altLang="en-US" sz="1800" dirty="0" smtClean="0"/>
              <a:t>(daisy chain), tako da gospodar 1 predaje signal gospodaru 2, itd. </a:t>
            </a:r>
          </a:p>
          <a:p>
            <a:pPr lvl="2">
              <a:defRPr/>
            </a:pPr>
            <a:r>
              <a:rPr lang="sr-Latn-CS" altLang="en-US" sz="1800" dirty="0" smtClean="0"/>
              <a:t>Gospodar koji je izdao zahtev ne prenosi signal dalje (prekida lanac) i aktivira liniju BUS BUSY čime ukazuje da je zahvatio magistralu. </a:t>
            </a:r>
          </a:p>
          <a:p>
            <a:pPr lvl="2">
              <a:defRPr/>
            </a:pPr>
            <a:r>
              <a:rPr lang="sr-Latn-CS" altLang="en-US" sz="1800" dirty="0" smtClean="0"/>
              <a:t>Kada tekući gospodar završi sa prenosom oslobadja liniju BUS BUSY i naredni ciklus arbitraže može da počne.</a:t>
            </a:r>
            <a:r>
              <a:rPr lang="en-US" altLang="en-US" sz="1800" dirty="0" smtClean="0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833688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2209800" y="1981200"/>
            <a:ext cx="4267200" cy="1787525"/>
            <a:chOff x="1392" y="1657"/>
            <a:chExt cx="2583" cy="1005"/>
          </a:xfrm>
        </p:grpSpPr>
        <p:pic>
          <p:nvPicPr>
            <p:cNvPr id="21510" name="Picture 4" descr="sl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657"/>
              <a:ext cx="2583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392" y="26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 smtClean="0"/>
              <a:t>deljivi zahtevi i lančano zahvatanje (nast.)</a:t>
            </a:r>
            <a:endParaRPr lang="en-US" altLang="en-US" sz="32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>
                <a:cs typeface="Times New Roman" pitchFamily="18" charset="0"/>
              </a:rPr>
              <a:t>Očigledno je da je ovde politika dodele zasnovana na fiksnim prioritetima. </a:t>
            </a:r>
            <a:endParaRPr lang="sr-Latn-CS" altLang="en-US" smtClean="0"/>
          </a:p>
          <a:p>
            <a:pPr lvl="1">
              <a:defRPr/>
            </a:pPr>
            <a:r>
              <a:rPr lang="sr-Latn-CS" altLang="en-US" smtClean="0">
                <a:cs typeface="Times New Roman" pitchFamily="18" charset="0"/>
              </a:rPr>
              <a:t>Gospodar koji je bliži centralnom arbitru ima viši prioritet.</a:t>
            </a:r>
            <a:endParaRPr lang="sr-Latn-CS" altLang="en-US" smtClean="0"/>
          </a:p>
          <a:p>
            <a:pPr>
              <a:defRPr/>
            </a:pPr>
            <a:r>
              <a:rPr lang="sr-Latn-CS" altLang="en-US" smtClean="0">
                <a:cs typeface="Times New Roman" pitchFamily="18" charset="0"/>
              </a:rPr>
              <a:t> Prednos</a:t>
            </a:r>
            <a:r>
              <a:rPr lang="sr-Latn-CS" altLang="en-US" smtClean="0"/>
              <a:t>t</a:t>
            </a:r>
            <a:r>
              <a:rPr lang="sr-Latn-CS" altLang="en-US" smtClean="0">
                <a:cs typeface="Times New Roman" pitchFamily="18" charset="0"/>
              </a:rPr>
              <a:t> ove šeme je jednostavnost izvodjenja i mali broj linija zahtevanih za arbitržu. </a:t>
            </a:r>
            <a:endParaRPr lang="sr-Latn-CS" altLang="en-US" smtClean="0"/>
          </a:p>
          <a:p>
            <a:pPr>
              <a:defRPr/>
            </a:pPr>
            <a:r>
              <a:rPr lang="sr-Latn-CS" altLang="en-US" smtClean="0">
                <a:cs typeface="Times New Roman" pitchFamily="18" charset="0"/>
              </a:rPr>
              <a:t>Nedostatak je što je priorite odredjen fizičkom pozicijom</a:t>
            </a:r>
            <a:r>
              <a:rPr lang="sr-Latn-CS" altLang="en-US" smtClean="0"/>
              <a:t>:</a:t>
            </a:r>
            <a:r>
              <a:rPr lang="sr-Latn-CS" altLang="en-US" smtClean="0">
                <a:cs typeface="Times New Roman" pitchFamily="18" charset="0"/>
              </a:rPr>
              <a:t> </a:t>
            </a:r>
            <a:endParaRPr lang="sr-Latn-CS" altLang="en-US" smtClean="0"/>
          </a:p>
          <a:p>
            <a:pPr lvl="1">
              <a:defRPr/>
            </a:pPr>
            <a:r>
              <a:rPr lang="sr-Latn-CS" altLang="en-US" smtClean="0">
                <a:cs typeface="Times New Roman" pitchFamily="18" charset="0"/>
              </a:rPr>
              <a:t>može se desiti da gospodar sa nižim prioritetom ne dobiju magistralu ako se često izdaju zahtevi od strane gospodara sa nižim prioritetom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Nezavisni zahtevi i zahvatanja</a:t>
            </a:r>
            <a:r>
              <a:rPr lang="en-US" altLang="en-US" smtClean="0"/>
              <a:t> 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 smtClean="0"/>
              <a:t>Svakom potencijalnom gospodaru magistrale dodeljuje se posebna linija za izdavanje zahteva i posebna linija za zahvatanje preko kojih se povezuju sa centralnim arbitrom.</a:t>
            </a:r>
          </a:p>
          <a:p>
            <a:pPr>
              <a:defRPr/>
            </a:pPr>
            <a:endParaRPr lang="sr-Latn-CS" altLang="en-US" sz="2400" smtClean="0"/>
          </a:p>
          <a:p>
            <a:pPr>
              <a:defRPr/>
            </a:pPr>
            <a:endParaRPr lang="sr-Latn-CS" altLang="en-US" sz="2400" smtClean="0"/>
          </a:p>
          <a:p>
            <a:pPr>
              <a:defRPr/>
            </a:pPr>
            <a:endParaRPr lang="sr-Latn-CS" altLang="en-US" sz="2400" smtClean="0"/>
          </a:p>
          <a:p>
            <a:pPr>
              <a:defRPr/>
            </a:pPr>
            <a:endParaRPr lang="sr-Latn-CS" altLang="en-US" sz="2400" smtClean="0"/>
          </a:p>
          <a:p>
            <a:pPr>
              <a:defRPr/>
            </a:pPr>
            <a:endParaRPr lang="sr-Latn-CS" altLang="en-US" sz="2400" smtClean="0"/>
          </a:p>
          <a:p>
            <a:pPr lvl="1">
              <a:defRPr/>
            </a:pPr>
            <a:r>
              <a:rPr lang="sr-Latn-CS" altLang="en-US" sz="2100" smtClean="0"/>
              <a:t>Kada potencijalni gospodar želi dodelu magistrale, on postavlja svoju liniju BUS REQUESTi. </a:t>
            </a:r>
          </a:p>
          <a:p>
            <a:pPr lvl="1">
              <a:defRPr/>
            </a:pPr>
            <a:r>
              <a:rPr lang="sr-Latn-CS" altLang="en-US" sz="2100" smtClean="0"/>
              <a:t>Arbitar odabira potencijalnog gospodara i odabira odgovarajuću liniju BUS GRANTi. </a:t>
            </a:r>
          </a:p>
          <a:p>
            <a:pPr lvl="1">
              <a:defRPr/>
            </a:pPr>
            <a:r>
              <a:rPr lang="sr-Latn-CS" altLang="en-US" sz="2100" smtClean="0"/>
              <a:t>Odabrani gospodar briše svoj zahtev i aktivira liniju BUS BUSY. </a:t>
            </a:r>
          </a:p>
          <a:p>
            <a:pPr lvl="2">
              <a:defRPr/>
            </a:pPr>
            <a:r>
              <a:rPr lang="sr-Latn-CS" altLang="en-US" sz="1800" smtClean="0"/>
              <a:t>U slučaju više zahteva, centralni arbitar vrši dodelu magistrale na osnovu usvojene politike dodele</a:t>
            </a:r>
            <a:r>
              <a:rPr lang="en-US" altLang="en-US" sz="1800" smtClean="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671763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3557" name="Group 9"/>
          <p:cNvGrpSpPr>
            <a:grpSpLocks/>
          </p:cNvGrpSpPr>
          <p:nvPr/>
        </p:nvGrpSpPr>
        <p:grpSpPr bwMode="auto">
          <a:xfrm>
            <a:off x="1676400" y="2057400"/>
            <a:ext cx="4872038" cy="1917700"/>
            <a:chOff x="1056" y="1296"/>
            <a:chExt cx="3069" cy="1208"/>
          </a:xfrm>
        </p:grpSpPr>
        <p:pic>
          <p:nvPicPr>
            <p:cNvPr id="23558" name="Picture 4" descr="sl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296"/>
              <a:ext cx="3069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05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Karakteristike</a:t>
            </a:r>
            <a:endParaRPr lang="en-US" altLang="en-US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 smtClean="0"/>
              <a:t>Najmoćnija i najopštija klasa paralelnih računara.</a:t>
            </a:r>
          </a:p>
          <a:p>
            <a:pPr>
              <a:defRPr/>
            </a:pPr>
            <a:r>
              <a:rPr lang="sr-Latn-CS" altLang="en-US" sz="2400" smtClean="0"/>
              <a:t> MIMD sistem se sastoji od dva ili više procesora približno jednake moći izračunavanja. </a:t>
            </a:r>
          </a:p>
          <a:p>
            <a:pPr>
              <a:defRPr/>
            </a:pPr>
            <a:r>
              <a:rPr lang="sr-Latn-CS" altLang="en-US" sz="2400" smtClean="0"/>
              <a:t>U MIMD sistemu ne postoji centralna upravljačka jedinica (CU – Control Unit. </a:t>
            </a:r>
            <a:r>
              <a:rPr lang="en-US" altLang="en-US" sz="2400" smtClean="0"/>
              <a:t>)</a:t>
            </a:r>
            <a:endParaRPr lang="sr-Latn-CS" altLang="en-US" sz="2400" smtClean="0"/>
          </a:p>
          <a:p>
            <a:pPr>
              <a:defRPr/>
            </a:pPr>
            <a:r>
              <a:rPr lang="sr-Latn-CS" altLang="en-US" sz="2400" smtClean="0"/>
              <a:t>Svaki procesor ima svoju CU, lokalnu memoriju i ALU.</a:t>
            </a:r>
          </a:p>
          <a:p>
            <a:pPr>
              <a:defRPr/>
            </a:pPr>
            <a:r>
              <a:rPr lang="sr-Latn-CS" altLang="en-US" sz="2400" smtClean="0"/>
              <a:t> Radom svakog procesora upravljaju instrukcije koje izdaje sopstvena CU. </a:t>
            </a:r>
          </a:p>
          <a:p>
            <a:pPr>
              <a:defRPr/>
            </a:pPr>
            <a:r>
              <a:rPr lang="sr-Latn-CS" altLang="en-US" sz="2400" smtClean="0"/>
              <a:t>Procesori mogu izvršavati različite delove programa nad različitim skupom podataka koji zajedno predstavljaju deo globalnog problema koji treba da se reši. </a:t>
            </a:r>
          </a:p>
          <a:p>
            <a:pPr lvl="1">
              <a:defRPr/>
            </a:pPr>
            <a:r>
              <a:rPr lang="sr-Latn-CS" altLang="en-US" smtClean="0"/>
              <a:t>Drugim rečima, svaki procesor izvršava odredjeni skup zadataka (taskova ili procesa) koji predstavljaju deo nekog ukupnog posla (job)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N</a:t>
            </a:r>
            <a:r>
              <a:rPr lang="sr-Latn-CS" altLang="en-US" smtClean="0">
                <a:cs typeface="Times New Roman" pitchFamily="18" charset="0"/>
              </a:rPr>
              <a:t>ezavisni zahtevi </a:t>
            </a:r>
            <a:r>
              <a:rPr lang="sr-Latn-CS" altLang="en-US" smtClean="0"/>
              <a:t>i </a:t>
            </a:r>
            <a:r>
              <a:rPr lang="sr-Latn-CS" altLang="en-US" smtClean="0">
                <a:cs typeface="Times New Roman" pitchFamily="18" charset="0"/>
              </a:rPr>
              <a:t>zahvatanja</a:t>
            </a:r>
            <a:r>
              <a:rPr lang="sr-Latn-CS" altLang="en-US" smtClean="0"/>
              <a:t> (nast.)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sr-Latn-CS" altLang="en-US" smtClean="0">
                <a:cs typeface="Times New Roman" pitchFamily="18" charset="0"/>
              </a:rPr>
              <a:t>Prednost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 kratko vreme arbitraže, </a:t>
            </a:r>
            <a:endParaRPr lang="sr-Latn-CS" altLang="en-US" smtClean="0"/>
          </a:p>
          <a:p>
            <a:pPr algn="just">
              <a:defRPr/>
            </a:pPr>
            <a:r>
              <a:rPr lang="sr-Latn-CS" altLang="en-US" smtClean="0">
                <a:cs typeface="Times New Roman" pitchFamily="18" charset="0"/>
              </a:rPr>
              <a:t>nedostatak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veliki broj linija za povezivanje potencijalnih gospodra i centralnog arbitra.</a:t>
            </a:r>
            <a:endParaRPr lang="en-US" altLang="en-US" smtClean="0">
              <a:cs typeface="Times New Roman" pitchFamily="18" charset="0"/>
            </a:endParaRP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>
                <a:cs typeface="Arial" charset="0"/>
              </a:rPr>
              <a:t>Distribuirana arbitraža</a:t>
            </a:r>
            <a:endParaRPr lang="en-US" altLang="en-US" smtClean="0"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mtClean="0"/>
              <a:t>H</a:t>
            </a:r>
            <a:r>
              <a:rPr lang="sr-Latn-CS" altLang="en-US" smtClean="0">
                <a:cs typeface="Times New Roman" pitchFamily="18" charset="0"/>
              </a:rPr>
              <a:t>ardver za arbitražu je raspodeljen po potencijalnim gospodarima magistrale</a:t>
            </a:r>
            <a:endParaRPr lang="sr-Latn-CS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Svaki potencijalni gospodar ima sopstveni arbitar i jedinstveni arbitracioni broj koji se koristi da razreši sudare kod jednovremenih zahteva za korišćenjem magistrale. </a:t>
            </a:r>
            <a:endParaRPr lang="sr-Latn-CS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Kada dva ili više uredjaja konkurišu za korišćenje magistrale, pobednik je onaj koji ima viši arbitrcioni broj. </a:t>
            </a:r>
            <a:endParaRPr lang="sr-Latn-CS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Svaki potencijalni gospodar može poslati svoj arbitracioni broj (AB) na deljive request/gran</a:t>
            </a:r>
            <a:r>
              <a:rPr lang="sr-Latn-CS" altLang="en-US" smtClean="0"/>
              <a:t>t</a:t>
            </a:r>
            <a:r>
              <a:rPr lang="sr-Latn-CS" altLang="en-US" smtClean="0">
                <a:cs typeface="Times New Roman" pitchFamily="18" charset="0"/>
              </a:rPr>
              <a:t> linije preko svog arbitra</a:t>
            </a:r>
            <a:r>
              <a:rPr lang="en-US" altLang="en-US" smtClean="0"/>
              <a:t> </a:t>
            </a:r>
            <a:endParaRPr lang="hr-HR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Od svih zahteva se formira zbirni arbitracioni broj, </a:t>
            </a:r>
            <a:r>
              <a:rPr lang="sr-Latn-CS" altLang="en-US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</a:t>
            </a:r>
            <a:r>
              <a:rPr lang="sr-Latn-CS" altLang="en-US" smtClean="0">
                <a:cs typeface="Times New Roman" pitchFamily="18" charset="0"/>
              </a:rPr>
              <a:t>AB</a:t>
            </a:r>
            <a:endParaRPr lang="sr-Latn-CS" altLang="en-US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 Nakon ovoga, svaki arbitar poredi svoj AB sa zbirnim, počev od bita najveće težine. </a:t>
            </a:r>
            <a:endParaRPr lang="sr-Latn-CS" altLang="en-US" smtClean="0"/>
          </a:p>
          <a:p>
            <a:pPr lvl="2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Ako je njegov broj niži od zbirnog to znači da je njegov prioritet niži i zahtev se uklanja. </a:t>
            </a:r>
            <a:endParaRPr lang="sr-Latn-CS" altLang="en-US" smtClean="0"/>
          </a:p>
          <a:p>
            <a:pPr lvl="2">
              <a:lnSpc>
                <a:spcPct val="90000"/>
              </a:lnSpc>
              <a:defRPr/>
            </a:pPr>
            <a:r>
              <a:rPr lang="sr-Latn-CS" altLang="en-US" smtClean="0">
                <a:cs typeface="Times New Roman" pitchFamily="18" charset="0"/>
              </a:rPr>
              <a:t>Na kraju na linijama ostaje arbitracioni broj onog gospodara koji ima najviši prioritet i njemu se dodeljuje magistrala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>
                <a:cs typeface="Arial" charset="0"/>
              </a:rPr>
              <a:t>Distribuirana arbitraža</a:t>
            </a:r>
            <a:endParaRPr lang="en-US" altLang="en-US" smtClean="0">
              <a:cs typeface="Arial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4330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6628" name="Picture 3" descr="s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27150"/>
            <a:ext cx="38862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Zajednička magistrala - zaključak</a:t>
            </a: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sr-Latn-CS" altLang="en-US" smtClean="0">
                <a:cs typeface="Times New Roman" pitchFamily="18" charset="0"/>
              </a:rPr>
              <a:t>multiprocesorski sistemi koji koriste magistralu za povezivanje (npr. Sequent Symetry serija, Encore Multimax serija) imaju mali ili srednji broj procesora (do 32). </a:t>
            </a:r>
            <a:endParaRPr lang="sr-Latn-CS" altLang="en-US" smtClean="0"/>
          </a:p>
          <a:p>
            <a:pPr algn="just">
              <a:defRPr/>
            </a:pPr>
            <a:r>
              <a:rPr lang="sr-Latn-CS" altLang="en-US" smtClean="0"/>
              <a:t>E</a:t>
            </a:r>
            <a:r>
              <a:rPr lang="sr-Latn-CS" altLang="en-US" smtClean="0">
                <a:cs typeface="Times New Roman" pitchFamily="18" charset="0"/>
              </a:rPr>
              <a:t>kspanzija sistema dodavanjem procesora povećava saobraćaj namagistrali, što smanjuje propusnost sistema i povećava arbitracionu logiku. </a:t>
            </a:r>
            <a:endParaRPr lang="sr-Latn-CS" altLang="en-US" smtClean="0"/>
          </a:p>
          <a:p>
            <a:pPr algn="just">
              <a:defRPr/>
            </a:pPr>
            <a:r>
              <a:rPr lang="sr-Latn-CS" altLang="en-US" smtClean="0"/>
              <a:t>U</a:t>
            </a:r>
            <a:r>
              <a:rPr lang="sr-Latn-CS" altLang="en-US" smtClean="0">
                <a:cs typeface="Times New Roman" pitchFamily="18" charset="0"/>
              </a:rPr>
              <a:t>kupna brzina prenosa unutar sistema ograničena je širinom i brzinom magistrale. </a:t>
            </a:r>
            <a:endParaRPr lang="sr-Latn-CS" altLang="en-US" smtClean="0"/>
          </a:p>
          <a:p>
            <a:pPr algn="just">
              <a:defRPr/>
            </a:pPr>
            <a:r>
              <a:rPr lang="sr-Latn-CS" altLang="en-US" smtClean="0">
                <a:cs typeface="Times New Roman" pitchFamily="18" charset="0"/>
              </a:rPr>
              <a:t>Zbog toga je prisustvo lokalnih keš memorija veoma poželjno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Vi</a:t>
            </a:r>
            <a:r>
              <a:rPr lang="hr-HR" altLang="en-US" smtClean="0"/>
              <a:t>še magistrala</a:t>
            </a:r>
            <a:endParaRPr lang="en-US" altLang="en-US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mtClean="0"/>
              <a:t>Performanse sistema se mogu poboljšati korišćenjem više magistrala</a:t>
            </a:r>
            <a:endParaRPr lang="en-US" altLang="en-US" smtClean="0"/>
          </a:p>
          <a:p>
            <a:pPr>
              <a:lnSpc>
                <a:spcPct val="90000"/>
              </a:lnSpc>
              <a:defRPr/>
            </a:pPr>
            <a:endParaRPr lang="en-US" altLang="en-US" smtClean="0"/>
          </a:p>
          <a:p>
            <a:pPr>
              <a:lnSpc>
                <a:spcPct val="90000"/>
              </a:lnSpc>
              <a:defRPr/>
            </a:pPr>
            <a:endParaRPr lang="en-US" altLang="en-US" smtClean="0"/>
          </a:p>
          <a:p>
            <a:pPr>
              <a:lnSpc>
                <a:spcPct val="90000"/>
              </a:lnSpc>
              <a:defRPr/>
            </a:pPr>
            <a:endParaRPr lang="en-US" altLang="en-US" smtClean="0"/>
          </a:p>
          <a:p>
            <a:pPr>
              <a:lnSpc>
                <a:spcPct val="90000"/>
              </a:lnSpc>
              <a:defRPr/>
            </a:pPr>
            <a:endParaRPr lang="hr-HR" altLang="en-US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hr-HR" altLang="en-US" smtClean="0"/>
              <a:t>Prenos se može obavljati simultano po svakoj magistrali, tako da više procesora može pristupati jednovremeno različitim memorijskim bankama. </a:t>
            </a:r>
            <a:endParaRPr lang="en-US" altLang="en-US" smtClean="0"/>
          </a:p>
          <a:p>
            <a:pPr lvl="1">
              <a:lnSpc>
                <a:spcPct val="90000"/>
              </a:lnSpc>
              <a:defRPr/>
            </a:pPr>
            <a:r>
              <a:rPr lang="hr-HR" altLang="en-US" smtClean="0"/>
              <a:t>Ako je potrebno obaviti više transakcija nego što ima magistrala, opet je neophodna arbitraža 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mtClean="0"/>
              <a:t>To povećava cenu sistema i potrebna je kompleksnija arbitražana logika.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mtClean="0"/>
              <a:t>ako se broj magistrala poveća tako da za svaku mem. banku postoji poseb</a:t>
            </a:r>
            <a:r>
              <a:rPr lang="en-US" altLang="en-US" smtClean="0"/>
              <a:t>n</a:t>
            </a:r>
            <a:r>
              <a:rPr lang="hr-HR" altLang="en-US" smtClean="0"/>
              <a:t>a magistrala dobija se crossbar sprežna mreža</a:t>
            </a:r>
            <a:endParaRPr lang="en-US" altLang="en-US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590800" y="1885950"/>
          <a:ext cx="4038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3581400" imgH="1286256" progId="Word.Picture.8">
                  <p:embed/>
                </p:oleObj>
              </mc:Choice>
              <mc:Fallback>
                <p:oleObj r:id="rId3" imgW="3581400" imgH="128625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85950"/>
                        <a:ext cx="4038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Crossbar mreža</a:t>
            </a:r>
            <a:endParaRPr lang="en-U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3025775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GB" altLang="en-US" sz="2400" smtClean="0">
                <a:cs typeface="Times New Roman" pitchFamily="18" charset="0"/>
              </a:rPr>
              <a:t>crossbar </a:t>
            </a:r>
            <a:r>
              <a:rPr lang="hr-HR" altLang="en-US" sz="2400" smtClean="0"/>
              <a:t>mreža je neblokirajuća, jednostepena SM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hr-HR" altLang="en-US" sz="2100" smtClean="0"/>
              <a:t>pruža mogućnost povezivanja svakog-sa-svakim.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hr-HR" altLang="en-US" sz="2100" smtClean="0"/>
              <a:t>emisija je moguća jer bilo koji ulaz može biti povezan sa svim izlazima</a:t>
            </a:r>
            <a:r>
              <a:rPr lang="en-GB" altLang="en-US" sz="2100" smtClean="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  <a:defRPr/>
            </a:pPr>
            <a:r>
              <a:rPr lang="hr-HR" altLang="en-US" sz="2400" smtClean="0"/>
              <a:t>Nedostatak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hr-HR" altLang="en-US" sz="2100" smtClean="0"/>
              <a:t>veliki broj komutacionih elemenata (ako je potrbno povezati n ulaza i m izlaza potrebno je </a:t>
            </a:r>
            <a:r>
              <a:rPr lang="en-GB" altLang="en-US" sz="2100" i="1" smtClean="0">
                <a:cs typeface="Times New Roman" pitchFamily="18" charset="0"/>
              </a:rPr>
              <a:t>m</a:t>
            </a:r>
            <a:r>
              <a:rPr lang="en-GB" altLang="en-US" sz="2100" smtClean="0">
                <a:cs typeface="Times New Roman" pitchFamily="18" charset="0"/>
              </a:rPr>
              <a:t> </a:t>
            </a:r>
            <a:r>
              <a:rPr lang="en-GB" altLang="en-US" sz="21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GB" altLang="en-US" sz="2100" smtClean="0">
                <a:cs typeface="Times New Roman" pitchFamily="18" charset="0"/>
              </a:rPr>
              <a:t> </a:t>
            </a:r>
            <a:r>
              <a:rPr lang="en-GB" altLang="en-US" sz="2100" i="1" smtClean="0">
                <a:cs typeface="Times New Roman" pitchFamily="18" charset="0"/>
              </a:rPr>
              <a:t>n </a:t>
            </a:r>
            <a:r>
              <a:rPr lang="hr-HR" altLang="en-US" sz="2100" smtClean="0"/>
              <a:t>komutacionih elemenata</a:t>
            </a:r>
            <a:r>
              <a:rPr lang="hr-HR" altLang="en-US" sz="2100" i="1" smtClean="0"/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hr-HR" altLang="en-US" sz="2100" smtClean="0"/>
              <a:t>Kada je broj procesora i memeorijskih banaka veliki, mreža postavje veoma kompleksna i skupa </a:t>
            </a:r>
            <a:r>
              <a:rPr lang="en-GB" altLang="en-US" sz="2100" smtClean="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smtClean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19350" y="1871663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419350" y="3667125"/>
          <a:ext cx="430530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4303776" imgH="3115056" progId="Word.Picture.8">
                  <p:embed/>
                </p:oleObj>
              </mc:Choice>
              <mc:Fallback>
                <p:oleObj r:id="rId3" imgW="4303776" imgH="311505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667125"/>
                        <a:ext cx="4305300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Ke</a:t>
            </a:r>
            <a:r>
              <a:rPr lang="hr-HR" altLang="en-US" smtClean="0"/>
              <a:t>š</a:t>
            </a:r>
            <a:r>
              <a:rPr lang="en-US" altLang="en-US" smtClean="0"/>
              <a:t> koherencija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Da bi se kod multiprocesorskih sistema otklonili problemi kao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to su: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sudari kod pristupa zajednickoj memoriji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kon</a:t>
            </a:r>
            <a:r>
              <a:rPr lang="hr-HR" altLang="en-US" smtClean="0">
                <a:latin typeface="Arial" charset="0"/>
              </a:rPr>
              <a:t>fl</a:t>
            </a:r>
            <a:r>
              <a:rPr lang="en-US" altLang="en-US" smtClean="0">
                <a:latin typeface="Arial" charset="0"/>
              </a:rPr>
              <a:t>ikti pri komunikaciji (ako vi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 procesora zahteva isti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spr</a:t>
            </a:r>
            <a:r>
              <a:rPr lang="hr-HR" altLang="en-US" smtClean="0">
                <a:latin typeface="Arial" charset="0"/>
              </a:rPr>
              <a:t>ež</a:t>
            </a:r>
            <a:r>
              <a:rPr lang="en-US" altLang="en-US" smtClean="0">
                <a:latin typeface="Arial" charset="0"/>
              </a:rPr>
              <a:t>ni put)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latentnost pristupa kroz spre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n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umre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kod multiprocesorskih sistema sa velikim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brojem procesora spre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na mre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a je veoma kompleksna pa je latentnost kod takvih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a </a:t>
            </a:r>
            <a:r>
              <a:rPr lang="hr-HR" altLang="en-US" smtClean="0">
                <a:latin typeface="Arial" charset="0"/>
              </a:rPr>
              <a:t>velika</a:t>
            </a:r>
            <a:r>
              <a:rPr lang="en-US" altLang="en-US" smtClean="0">
                <a:latin typeface="Arial" charset="0"/>
              </a:rPr>
              <a:t>)</a:t>
            </a:r>
          </a:p>
          <a:p>
            <a:pPr>
              <a:defRPr/>
            </a:pPr>
            <a:r>
              <a:rPr lang="en-US" altLang="en-US" smtClean="0">
                <a:latin typeface="Arial" charset="0"/>
              </a:rPr>
              <a:t>koriste se privatne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memorije koje se pridru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uju svakom procesoru</a:t>
            </a:r>
            <a:endParaRPr lang="en-US" altLang="en-US" smtClean="0"/>
          </a:p>
          <a:p>
            <a:pPr>
              <a:buFont typeface="Wingdings 2" pitchFamily="18" charset="2"/>
              <a:buNone/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Keš koherencija</a:t>
            </a:r>
            <a:endParaRPr lang="en-US" altLang="en-US" smtClean="0"/>
          </a:p>
        </p:txBody>
      </p:sp>
      <p:grpSp>
        <p:nvGrpSpPr>
          <p:cNvPr id="29699" name="Group 40"/>
          <p:cNvGrpSpPr>
            <a:grpSpLocks/>
          </p:cNvGrpSpPr>
          <p:nvPr/>
        </p:nvGrpSpPr>
        <p:grpSpPr bwMode="auto">
          <a:xfrm>
            <a:off x="2743200" y="1600200"/>
            <a:ext cx="3124200" cy="2895600"/>
            <a:chOff x="576" y="816"/>
            <a:chExt cx="1968" cy="1824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816" y="8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296" y="8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968" y="8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816" y="81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hr-HR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M</a:t>
              </a:r>
              <a:endPara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309" y="81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hr-HR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M</a:t>
              </a:r>
              <a:endPara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981" y="81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hr-HR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M</a:t>
              </a:r>
              <a:endPara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576" y="1248"/>
              <a:ext cx="19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1056" y="1248"/>
              <a:ext cx="1042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hr-HR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sprežna mreža</a:t>
              </a:r>
              <a:endPara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grpSp>
          <p:nvGrpSpPr>
            <p:cNvPr id="29710" name="Group 17"/>
            <p:cNvGrpSpPr>
              <a:grpSpLocks/>
            </p:cNvGrpSpPr>
            <p:nvPr/>
          </p:nvGrpSpPr>
          <p:grpSpPr bwMode="auto">
            <a:xfrm>
              <a:off x="576" y="1776"/>
              <a:ext cx="480" cy="864"/>
              <a:chOff x="672" y="1776"/>
              <a:chExt cx="480" cy="864"/>
            </a:xfrm>
          </p:grpSpPr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81" name="Rectangle 13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82" name="Text Box 14"/>
              <p:cNvSpPr txBox="1">
                <a:spLocks noChangeArrowheads="1"/>
              </p:cNvSpPr>
              <p:nvPr/>
            </p:nvSpPr>
            <p:spPr bwMode="auto">
              <a:xfrm>
                <a:off x="816" y="23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hr-H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816" y="192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$</a:t>
                </a:r>
              </a:p>
            </p:txBody>
          </p:sp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29711" name="Group 18"/>
            <p:cNvGrpSpPr>
              <a:grpSpLocks/>
            </p:cNvGrpSpPr>
            <p:nvPr/>
          </p:nvGrpSpPr>
          <p:grpSpPr bwMode="auto">
            <a:xfrm>
              <a:off x="1200" y="1776"/>
              <a:ext cx="480" cy="864"/>
              <a:chOff x="672" y="1776"/>
              <a:chExt cx="480" cy="864"/>
            </a:xfrm>
          </p:grpSpPr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89" name="Rectangle 21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90" name="Text Box 22"/>
              <p:cNvSpPr txBox="1">
                <a:spLocks noChangeArrowheads="1"/>
              </p:cNvSpPr>
              <p:nvPr/>
            </p:nvSpPr>
            <p:spPr bwMode="auto">
              <a:xfrm>
                <a:off x="816" y="23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hr-H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791" name="Text Box 23"/>
              <p:cNvSpPr txBox="1">
                <a:spLocks noChangeArrowheads="1"/>
              </p:cNvSpPr>
              <p:nvPr/>
            </p:nvSpPr>
            <p:spPr bwMode="auto">
              <a:xfrm>
                <a:off x="816" y="192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$</a:t>
                </a:r>
              </a:p>
            </p:txBody>
          </p:sp>
          <p:sp>
            <p:nvSpPr>
              <p:cNvPr id="32792" name="Line 24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29712" name="Group 25"/>
            <p:cNvGrpSpPr>
              <a:grpSpLocks/>
            </p:cNvGrpSpPr>
            <p:nvPr/>
          </p:nvGrpSpPr>
          <p:grpSpPr bwMode="auto">
            <a:xfrm>
              <a:off x="2064" y="1776"/>
              <a:ext cx="480" cy="864"/>
              <a:chOff x="672" y="1776"/>
              <a:chExt cx="480" cy="864"/>
            </a:xfrm>
          </p:grpSpPr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95" name="Rectangle 27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96" name="Rectangle 28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28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797" name="Text Box 29"/>
              <p:cNvSpPr txBox="1">
                <a:spLocks noChangeArrowheads="1"/>
              </p:cNvSpPr>
              <p:nvPr/>
            </p:nvSpPr>
            <p:spPr bwMode="auto">
              <a:xfrm>
                <a:off x="816" y="23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hr-H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816" y="192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$</a:t>
                </a:r>
              </a:p>
            </p:txBody>
          </p:sp>
          <p:sp>
            <p:nvSpPr>
              <p:cNvPr id="32799" name="Line 31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912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440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64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81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1440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304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1632" y="9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172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152400" y="990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l">
              <a:defRPr/>
            </a:pP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truktura multi-procesorskog sistema 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 keš memorijama</a:t>
            </a:r>
            <a:endParaRPr kumimoji="1" lang="en-US" altLang="en-US" sz="24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609600" y="4711700"/>
            <a:ext cx="8001000" cy="155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l">
              <a:buFontTx/>
              <a:buChar char="•"/>
              <a:defRPr/>
            </a:pPr>
            <a:r>
              <a:rPr kumimoji="1" lang="sr-Latn-C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ž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 se desiti da u jednom trenutku vise ke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š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memorija poseduje kopiju istog podatka iz glavne memorije. </a:t>
            </a:r>
            <a:endParaRPr kumimoji="1" lang="hr-HR" altLang="en-US" sz="24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buFontTx/>
              <a:buChar char="•"/>
              <a:defRPr/>
            </a:pPr>
            <a:r>
              <a:rPr kumimoji="1" lang="sr-Latn-CS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Bilo koja lokalna modikacija kopije podatka u</a:t>
            </a:r>
            <a:r>
              <a:rPr kumimoji="1"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ke</a:t>
            </a:r>
            <a:r>
              <a:rPr kumimoji="1"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š</a:t>
            </a:r>
            <a:r>
              <a:rPr kumimoji="1"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 dove</a:t>
            </a:r>
            <a:r>
              <a:rPr kumimoji="1"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šć</a:t>
            </a:r>
            <a:r>
              <a:rPr kumimoji="1"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kumimoji="1"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do nekonzistentnosti (neusaglasenosti) memorijskog sistema</a:t>
            </a:r>
            <a:r>
              <a:rPr kumimoji="1" lang="en-US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  <a:r>
              <a:rPr kumimoji="1"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kumimoji="1" lang="hr-HR" alt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Keš koherencija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3406775"/>
          </a:xfrm>
        </p:spPr>
        <p:txBody>
          <a:bodyPr/>
          <a:lstStyle/>
          <a:p>
            <a:pPr>
              <a:defRPr/>
            </a:pPr>
            <a:r>
              <a:rPr lang="hr-HR" altLang="en-US" sz="2000" smtClean="0">
                <a:latin typeface="Arial" charset="0"/>
              </a:rPr>
              <a:t>Neka</a:t>
            </a:r>
            <a:r>
              <a:rPr lang="en-US" altLang="en-US" sz="2000" smtClean="0">
                <a:latin typeface="Arial" charset="0"/>
              </a:rPr>
              <a:t> multiprocesorski sistem ima dva procesora, svaki sa privatnim ke</a:t>
            </a:r>
            <a:r>
              <a:rPr lang="hr-HR" altLang="en-US" sz="2000" smtClean="0">
                <a:latin typeface="Arial" charset="0"/>
              </a:rPr>
              <a:t>š</a:t>
            </a:r>
            <a:r>
              <a:rPr lang="en-US" altLang="en-US" sz="2000" smtClean="0">
                <a:latin typeface="Arial" charset="0"/>
              </a:rPr>
              <a:t>om, koji imaju kopiju istog</a:t>
            </a:r>
            <a:r>
              <a:rPr lang="hr-HR" altLang="en-US" sz="2000" smtClean="0">
                <a:latin typeface="Arial" charset="0"/>
              </a:rPr>
              <a:t> </a:t>
            </a:r>
            <a:r>
              <a:rPr lang="en-US" altLang="en-US" sz="2000" smtClean="0">
                <a:latin typeface="Arial" charset="0"/>
              </a:rPr>
              <a:t>podatka X </a:t>
            </a:r>
            <a:endParaRPr lang="hr-HR" altLang="en-US" sz="2000" smtClean="0">
              <a:latin typeface="Arial" charset="0"/>
            </a:endParaRPr>
          </a:p>
          <a:p>
            <a:pPr lvl="1">
              <a:defRPr/>
            </a:pPr>
            <a:r>
              <a:rPr lang="en-US" altLang="en-US" sz="1900" smtClean="0">
                <a:latin typeface="Arial" charset="0"/>
              </a:rPr>
              <a:t>ako jedan od procesora, recimo P1, modikuje sadr</a:t>
            </a:r>
            <a:r>
              <a:rPr lang="hr-HR" altLang="en-US" sz="1900" smtClean="0">
                <a:latin typeface="Arial" charset="0"/>
              </a:rPr>
              <a:t>ž</a:t>
            </a:r>
            <a:r>
              <a:rPr lang="en-US" altLang="en-US" sz="1900" smtClean="0">
                <a:latin typeface="Arial" charset="0"/>
              </a:rPr>
              <a:t>aj lokacije X</a:t>
            </a:r>
            <a:r>
              <a:rPr lang="hr-HR" altLang="en-US" sz="1900" smtClean="0">
                <a:latin typeface="Arial" charset="0"/>
              </a:rPr>
              <a:t> </a:t>
            </a:r>
            <a:r>
              <a:rPr lang="en-US" altLang="en-US" sz="1900" smtClean="0">
                <a:latin typeface="Arial" charset="0"/>
              </a:rPr>
              <a:t>na X' u svom ke</a:t>
            </a:r>
            <a:r>
              <a:rPr lang="hr-HR" altLang="en-US" sz="1900" smtClean="0">
                <a:latin typeface="Arial" charset="0"/>
              </a:rPr>
              <a:t>š</a:t>
            </a:r>
            <a:r>
              <a:rPr lang="en-US" altLang="en-US" sz="1900" smtClean="0">
                <a:latin typeface="Arial" charset="0"/>
              </a:rPr>
              <a:t>u, ista vrednost bi</a:t>
            </a:r>
            <a:r>
              <a:rPr lang="hr-HR" altLang="en-US" sz="1900" smtClean="0">
                <a:latin typeface="Arial" charset="0"/>
              </a:rPr>
              <a:t>ć</a:t>
            </a:r>
            <a:r>
              <a:rPr lang="en-US" altLang="en-US" sz="1900" smtClean="0">
                <a:latin typeface="Arial" charset="0"/>
              </a:rPr>
              <a:t>e automatski upisana u deljivu memoriju ako se</a:t>
            </a:r>
            <a:r>
              <a:rPr lang="hr-HR" altLang="en-US" sz="1900" smtClean="0">
                <a:latin typeface="Arial" charset="0"/>
              </a:rPr>
              <a:t> </a:t>
            </a:r>
            <a:r>
              <a:rPr lang="en-US" altLang="en-US" sz="1900" smtClean="0">
                <a:latin typeface="Arial" charset="0"/>
              </a:rPr>
              <a:t>koristi</a:t>
            </a:r>
            <a:r>
              <a:rPr lang="hr-HR" altLang="en-US" sz="1900" smtClean="0">
                <a:latin typeface="Arial" charset="0"/>
              </a:rPr>
              <a:t> </a:t>
            </a:r>
            <a:r>
              <a:rPr lang="en-US" altLang="en-US" sz="1900" smtClean="0">
                <a:latin typeface="Arial" charset="0"/>
              </a:rPr>
              <a:t>write through (W</a:t>
            </a:r>
            <a:r>
              <a:rPr lang="hr-HR" altLang="en-US" sz="1900" smtClean="0">
                <a:latin typeface="Arial" charset="0"/>
              </a:rPr>
              <a:t>-</a:t>
            </a:r>
            <a:r>
              <a:rPr lang="en-US" altLang="en-US" sz="1900" smtClean="0">
                <a:latin typeface="Arial" charset="0"/>
              </a:rPr>
              <a:t>T) p</a:t>
            </a:r>
            <a:r>
              <a:rPr lang="hr-HR" altLang="en-US" sz="1900" smtClean="0">
                <a:latin typeface="Arial" charset="0"/>
              </a:rPr>
              <a:t>o</a:t>
            </a:r>
            <a:r>
              <a:rPr lang="en-US" altLang="en-US" sz="1900" smtClean="0">
                <a:latin typeface="Arial" charset="0"/>
              </a:rPr>
              <a:t>l</a:t>
            </a:r>
            <a:r>
              <a:rPr lang="hr-HR" altLang="en-US" sz="1900" smtClean="0">
                <a:latin typeface="Arial" charset="0"/>
              </a:rPr>
              <a:t>i</a:t>
            </a:r>
            <a:r>
              <a:rPr lang="en-US" altLang="en-US" sz="1900" smtClean="0">
                <a:latin typeface="Arial" charset="0"/>
              </a:rPr>
              <a:t>tika za a</a:t>
            </a:r>
            <a:r>
              <a:rPr lang="hr-HR" altLang="en-US" sz="1900" smtClean="0">
                <a:latin typeface="Arial" charset="0"/>
              </a:rPr>
              <a:t>ž</a:t>
            </a:r>
            <a:r>
              <a:rPr lang="en-US" altLang="en-US" sz="1900" smtClean="0">
                <a:latin typeface="Arial" charset="0"/>
              </a:rPr>
              <a:t>uriranje glavne memorije </a:t>
            </a:r>
            <a:endParaRPr lang="hr-HR" altLang="en-US" sz="1900" smtClean="0">
              <a:latin typeface="Arial" charset="0"/>
            </a:endParaRPr>
          </a:p>
          <a:p>
            <a:pPr lvl="2">
              <a:defRPr/>
            </a:pPr>
            <a:r>
              <a:rPr lang="en-US" altLang="en-US" sz="1600" smtClean="0">
                <a:latin typeface="Arial" charset="0"/>
              </a:rPr>
              <a:t>kod ove politike svaki upis u</a:t>
            </a:r>
            <a:r>
              <a:rPr lang="hr-HR" altLang="en-US" sz="1600" smtClean="0">
                <a:latin typeface="Arial" charset="0"/>
              </a:rPr>
              <a:t> </a:t>
            </a:r>
            <a:r>
              <a:rPr lang="en-US" altLang="en-US" sz="1600" smtClean="0">
                <a:latin typeface="Arial" charset="0"/>
              </a:rPr>
              <a:t>ke</a:t>
            </a:r>
            <a:r>
              <a:rPr lang="hr-HR" altLang="en-US" sz="1600" smtClean="0">
                <a:latin typeface="Arial" charset="0"/>
              </a:rPr>
              <a:t>š</a:t>
            </a:r>
            <a:r>
              <a:rPr lang="en-US" altLang="en-US" sz="1600" smtClean="0">
                <a:latin typeface="Arial" charset="0"/>
              </a:rPr>
              <a:t> automatski modikuje i sadr</a:t>
            </a:r>
            <a:r>
              <a:rPr lang="hr-HR" altLang="en-US" sz="1600" smtClean="0">
                <a:latin typeface="Arial" charset="0"/>
              </a:rPr>
              <a:t>ž</a:t>
            </a:r>
            <a:r>
              <a:rPr lang="en-US" altLang="en-US" sz="1600" smtClean="0">
                <a:latin typeface="Arial" charset="0"/>
              </a:rPr>
              <a:t>aj glavne memorije. </a:t>
            </a:r>
            <a:endParaRPr lang="hr-HR" altLang="en-US" sz="1600" smtClean="0">
              <a:latin typeface="Arial" charset="0"/>
            </a:endParaRPr>
          </a:p>
          <a:p>
            <a:pPr lvl="2">
              <a:defRPr/>
            </a:pPr>
            <a:r>
              <a:rPr lang="en-US" altLang="en-US" sz="1600" smtClean="0">
                <a:latin typeface="Arial" charset="0"/>
              </a:rPr>
              <a:t>U ovom slu</a:t>
            </a:r>
            <a:r>
              <a:rPr lang="hr-HR" altLang="en-US" sz="1600" smtClean="0">
                <a:latin typeface="Arial" charset="0"/>
              </a:rPr>
              <a:t>č</a:t>
            </a:r>
            <a:r>
              <a:rPr lang="en-US" altLang="en-US" sz="1600" smtClean="0">
                <a:latin typeface="Arial" charset="0"/>
              </a:rPr>
              <a:t>aju nekonzistentnost</a:t>
            </a:r>
            <a:r>
              <a:rPr lang="hr-HR" altLang="en-US" sz="1600" smtClean="0">
                <a:latin typeface="Arial" charset="0"/>
              </a:rPr>
              <a:t> </a:t>
            </a:r>
            <a:r>
              <a:rPr lang="en-US" altLang="en-US" sz="1600" smtClean="0">
                <a:latin typeface="Arial" charset="0"/>
              </a:rPr>
              <a:t>postoji izmedju dve kopije ke</a:t>
            </a:r>
            <a:r>
              <a:rPr lang="hr-HR" altLang="en-US" sz="1600" smtClean="0">
                <a:latin typeface="Arial" charset="0"/>
              </a:rPr>
              <a:t>š</a:t>
            </a:r>
            <a:r>
              <a:rPr lang="en-US" altLang="en-US" sz="1600" smtClean="0">
                <a:latin typeface="Arial" charset="0"/>
              </a:rPr>
              <a:t>a</a:t>
            </a:r>
            <a:endParaRPr lang="hr-HR" altLang="en-US" sz="1600" smtClean="0">
              <a:latin typeface="Arial" charset="0"/>
            </a:endParaRPr>
          </a:p>
          <a:p>
            <a:pPr lvl="1">
              <a:defRPr/>
            </a:pPr>
            <a:r>
              <a:rPr lang="en-US" altLang="en-US" sz="1900" smtClean="0">
                <a:latin typeface="Arial" charset="0"/>
              </a:rPr>
              <a:t>Ako se koristi write</a:t>
            </a:r>
            <a:r>
              <a:rPr lang="hr-HR" altLang="en-US" sz="1900" smtClean="0">
                <a:latin typeface="Arial" charset="0"/>
              </a:rPr>
              <a:t>-</a:t>
            </a:r>
            <a:r>
              <a:rPr lang="en-US" altLang="en-US" sz="1900" smtClean="0">
                <a:latin typeface="Arial" charset="0"/>
              </a:rPr>
              <a:t>back (W</a:t>
            </a:r>
            <a:r>
              <a:rPr lang="hr-HR" altLang="en-US" sz="1900" smtClean="0">
                <a:latin typeface="Arial" charset="0"/>
              </a:rPr>
              <a:t>-</a:t>
            </a:r>
            <a:r>
              <a:rPr lang="en-US" altLang="en-US" sz="1900" smtClean="0">
                <a:latin typeface="Arial" charset="0"/>
              </a:rPr>
              <a:t>B) politika kod a</a:t>
            </a:r>
            <a:r>
              <a:rPr lang="hr-HR" altLang="en-US" sz="1900" smtClean="0">
                <a:latin typeface="Arial" charset="0"/>
              </a:rPr>
              <a:t>ž</a:t>
            </a:r>
            <a:r>
              <a:rPr lang="en-US" altLang="en-US" sz="1900" smtClean="0">
                <a:latin typeface="Arial" charset="0"/>
              </a:rPr>
              <a:t>uriranja glavne memorije, onda </a:t>
            </a:r>
            <a:r>
              <a:rPr lang="hr-HR" altLang="en-US" sz="1900" smtClean="0">
                <a:latin typeface="Arial" charset="0"/>
              </a:rPr>
              <a:t>ć</a:t>
            </a:r>
            <a:r>
              <a:rPr lang="en-US" altLang="en-US" sz="1900" smtClean="0">
                <a:latin typeface="Arial" charset="0"/>
              </a:rPr>
              <a:t>e</a:t>
            </a:r>
            <a:r>
              <a:rPr lang="hr-HR" altLang="en-US" sz="1900" smtClean="0">
                <a:latin typeface="Arial" charset="0"/>
              </a:rPr>
              <a:t> </a:t>
            </a:r>
            <a:r>
              <a:rPr lang="en-US" altLang="en-US" sz="1900" smtClean="0">
                <a:latin typeface="Arial" charset="0"/>
              </a:rPr>
              <a:t>i sadrzaj glavne memorije biti nekonzistentan. </a:t>
            </a:r>
            <a:endParaRPr lang="hr-HR" altLang="en-US" sz="1900" smtClean="0">
              <a:latin typeface="Arial" charset="0"/>
            </a:endParaRPr>
          </a:p>
          <a:p>
            <a:pPr lvl="2">
              <a:defRPr/>
            </a:pPr>
            <a:r>
              <a:rPr lang="en-US" altLang="en-US" sz="1600" smtClean="0">
                <a:latin typeface="Arial" charset="0"/>
              </a:rPr>
              <a:t>Kod W</a:t>
            </a:r>
            <a:r>
              <a:rPr lang="hr-HR" altLang="en-US" sz="1600" smtClean="0">
                <a:latin typeface="Arial" charset="0"/>
              </a:rPr>
              <a:t>-</a:t>
            </a:r>
            <a:r>
              <a:rPr lang="en-US" altLang="en-US" sz="1600" smtClean="0">
                <a:latin typeface="Arial" charset="0"/>
              </a:rPr>
              <a:t>B politike glavna memorija se</a:t>
            </a:r>
            <a:r>
              <a:rPr lang="hr-HR" altLang="en-US" sz="1600" smtClean="0">
                <a:latin typeface="Arial" charset="0"/>
              </a:rPr>
              <a:t> </a:t>
            </a:r>
            <a:r>
              <a:rPr lang="en-US" altLang="en-US" sz="1600" smtClean="0">
                <a:latin typeface="Arial" charset="0"/>
              </a:rPr>
              <a:t>a</a:t>
            </a:r>
            <a:r>
              <a:rPr lang="hr-HR" altLang="en-US" sz="1600" smtClean="0">
                <a:latin typeface="Arial" charset="0"/>
              </a:rPr>
              <a:t>ž</a:t>
            </a:r>
            <a:r>
              <a:rPr lang="en-US" altLang="en-US" sz="1600" smtClean="0">
                <a:latin typeface="Arial" charset="0"/>
              </a:rPr>
              <a:t>urira tek kod zamene bloka</a:t>
            </a:r>
          </a:p>
        </p:txBody>
      </p:sp>
      <p:pic>
        <p:nvPicPr>
          <p:cNvPr id="30724" name="Picture 4" descr="k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32263"/>
            <a:ext cx="64008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keš koherencija (nast.)</a:t>
            </a:r>
            <a:endParaRPr lang="en-US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Do nekonzistentnosti mo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 do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 i zbog U/I aktivnosti i migracije procesa u sistemima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sa privatnim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memorijama.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kod ve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ine multiprocesorskih sistema organizovanih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oko zajedni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ke magistrale, U/I procesor je takodje spregnut na magistralu.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U slu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aju W</a:t>
            </a:r>
            <a:r>
              <a:rPr lang="hr-HR" altLang="en-US" smtClean="0">
                <a:latin typeface="Arial" charset="0"/>
              </a:rPr>
              <a:t>-</a:t>
            </a:r>
            <a:r>
              <a:rPr lang="en-US" altLang="en-US" smtClean="0">
                <a:latin typeface="Arial" charset="0"/>
              </a:rPr>
              <a:t>T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politike kod 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uriranja glavne memorije do nekonzistentnoski mo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 do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 kada U/I procesor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puni glavnu memoriju,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 U slucaju W</a:t>
            </a:r>
            <a:r>
              <a:rPr lang="hr-HR" altLang="en-US" smtClean="0">
                <a:latin typeface="Arial" charset="0"/>
              </a:rPr>
              <a:t>-</a:t>
            </a:r>
            <a:r>
              <a:rPr lang="en-US" altLang="en-US" smtClean="0">
                <a:latin typeface="Arial" charset="0"/>
              </a:rPr>
              <a:t>B politike kod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uriranja glavne memorije do nekonzistentnoski mo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 do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 kada se podaci direktno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alju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iz memorije u U/I procesor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Opšta struktura</a:t>
            </a:r>
            <a:endParaRPr lang="en-US" altLang="en-US" smtClean="0"/>
          </a:p>
        </p:txBody>
      </p:sp>
      <p:pic>
        <p:nvPicPr>
          <p:cNvPr id="7171" name="Picture 3" descr="D:\users\ema\paralelni\ponovo\Classification of Parallel Machines_files\FIG2D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55763"/>
            <a:ext cx="472440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Keš koherencija-U/I aktivnosti</a:t>
            </a:r>
            <a:endParaRPr lang="en-US" altLang="en-US" smtClean="0"/>
          </a:p>
        </p:txBody>
      </p:sp>
      <p:pic>
        <p:nvPicPr>
          <p:cNvPr id="32771" name="Picture 3" descr="k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481888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16125" y="5522913"/>
            <a:ext cx="3873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588125" y="5599113"/>
            <a:ext cx="3873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Keš koherencija</a:t>
            </a:r>
            <a:endParaRPr lang="en-US" altLang="en-US" smtClean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Neki sistemi</a:t>
            </a:r>
            <a:r>
              <a:rPr lang="hr-HR" altLang="en-US" sz="2400" smtClean="0"/>
              <a:t> </a:t>
            </a:r>
            <a:r>
              <a:rPr lang="en-US" altLang="en-US" sz="2400" smtClean="0"/>
              <a:t>dozvoljavaju migraciju procesa, tj. da procesi budu rasporedjeni razli</a:t>
            </a:r>
            <a:r>
              <a:rPr lang="hr-HR" altLang="en-US" sz="2400" smtClean="0"/>
              <a:t>č</a:t>
            </a:r>
            <a:r>
              <a:rPr lang="en-US" altLang="en-US" sz="2400" smtClean="0"/>
              <a:t>itim</a:t>
            </a:r>
            <a:r>
              <a:rPr lang="hr-HR" altLang="en-US" sz="2400" smtClean="0"/>
              <a:t> </a:t>
            </a:r>
            <a:r>
              <a:rPr lang="en-US" altLang="en-US" sz="2400" smtClean="0"/>
              <a:t>procesorima u toku svog </a:t>
            </a:r>
            <a:r>
              <a:rPr lang="hr-HR" altLang="en-US" sz="2400" smtClean="0"/>
              <a:t>ž</a:t>
            </a:r>
            <a:r>
              <a:rPr lang="en-US" altLang="en-US" sz="2400" smtClean="0"/>
              <a:t>ivota da bi se izbalansiralo optere</a:t>
            </a:r>
            <a:r>
              <a:rPr lang="hr-HR" altLang="en-US" sz="2400" smtClean="0"/>
              <a:t>ć</a:t>
            </a:r>
            <a:r>
              <a:rPr lang="en-US" altLang="en-US" sz="2400" smtClean="0"/>
              <a:t>enje izmedju procesora. </a:t>
            </a:r>
            <a:endParaRPr lang="hr-HR" alt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Ako se</a:t>
            </a:r>
            <a:r>
              <a:rPr lang="hr-HR" altLang="en-US" sz="2100" smtClean="0"/>
              <a:t> </a:t>
            </a:r>
            <a:r>
              <a:rPr lang="en-US" altLang="en-US" sz="2100" smtClean="0"/>
              <a:t>ova mogu</a:t>
            </a:r>
            <a:r>
              <a:rPr lang="hr-HR" altLang="en-US" sz="2100" smtClean="0"/>
              <a:t>ć</a:t>
            </a:r>
            <a:r>
              <a:rPr lang="en-US" altLang="en-US" sz="2100" smtClean="0"/>
              <a:t>nost koristi u sprezi sa privatnim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 memorijama takodje moze doci do nekonzistentnosti podataka. </a:t>
            </a:r>
            <a:endParaRPr lang="hr-HR" altLang="en-US" sz="21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/>
              <a:t>Npr. proces A koji se izvrsava na procesoru P1 moze promeniti</a:t>
            </a:r>
            <a:r>
              <a:rPr lang="hr-HR" altLang="en-US" sz="1800" smtClean="0"/>
              <a:t> </a:t>
            </a:r>
            <a:r>
              <a:rPr lang="en-US" altLang="en-US" sz="1800" smtClean="0"/>
              <a:t>podatke usvom ke</a:t>
            </a:r>
            <a:r>
              <a:rPr lang="hr-HR" altLang="en-US" sz="1800" smtClean="0"/>
              <a:t>š</a:t>
            </a:r>
            <a:r>
              <a:rPr lang="en-US" altLang="en-US" sz="1800" smtClean="0"/>
              <a:t>u pre nego </a:t>
            </a:r>
            <a:r>
              <a:rPr lang="hr-HR" altLang="en-US" sz="1800" smtClean="0"/>
              <a:t>š</a:t>
            </a:r>
            <a:r>
              <a:rPr lang="en-US" altLang="en-US" sz="1800" smtClean="0"/>
              <a:t>to bude suspendovan. </a:t>
            </a:r>
            <a:endParaRPr lang="hr-HR" altLang="en-US" sz="18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/>
              <a:t>Ako kasnije proces A migrira na</a:t>
            </a:r>
            <a:r>
              <a:rPr lang="hr-HR" altLang="en-US" sz="1800" smtClean="0"/>
              <a:t> </a:t>
            </a:r>
            <a:r>
              <a:rPr lang="en-US" altLang="en-US" sz="1800" smtClean="0"/>
              <a:t>procesor P2 pre nego </a:t>
            </a:r>
            <a:r>
              <a:rPr lang="hr-HR" altLang="en-US" sz="1800" smtClean="0"/>
              <a:t>š</a:t>
            </a:r>
            <a:r>
              <a:rPr lang="en-US" altLang="en-US" sz="1800" smtClean="0"/>
              <a:t>to glavna memorija bude a</a:t>
            </a:r>
            <a:r>
              <a:rPr lang="hr-HR" altLang="en-US" sz="1800" smtClean="0"/>
              <a:t>ž</a:t>
            </a:r>
            <a:r>
              <a:rPr lang="en-US" altLang="en-US" sz="1800" smtClean="0"/>
              <a:t>urirana, proces A moze uzeti ustajalu</a:t>
            </a:r>
            <a:r>
              <a:rPr lang="hr-HR" altLang="en-US" sz="1800" smtClean="0"/>
              <a:t> </a:t>
            </a:r>
            <a:r>
              <a:rPr lang="en-US" altLang="en-US" sz="1800" smtClean="0"/>
              <a:t>vrednost iz memorije.</a:t>
            </a:r>
            <a:endParaRPr lang="hr-HR" altLang="en-US" sz="18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/>
              <a:t> Evidentno je da se samo W</a:t>
            </a:r>
            <a:r>
              <a:rPr lang="hr-HR" altLang="en-US" sz="1800" smtClean="0"/>
              <a:t>-</a:t>
            </a:r>
            <a:r>
              <a:rPr lang="en-US" altLang="en-US" sz="1800" smtClean="0"/>
              <a:t>T politikom kod a</a:t>
            </a:r>
            <a:r>
              <a:rPr lang="hr-HR" altLang="en-US" sz="1800" smtClean="0"/>
              <a:t>ž</a:t>
            </a:r>
            <a:r>
              <a:rPr lang="en-US" altLang="en-US" sz="1800" smtClean="0"/>
              <a:t>uriranja glavne memorije ne</a:t>
            </a:r>
            <a:r>
              <a:rPr lang="hr-HR" altLang="en-US" sz="1800" smtClean="0"/>
              <a:t>ć</a:t>
            </a:r>
            <a:r>
              <a:rPr lang="en-US" altLang="en-US" sz="1800" smtClean="0"/>
              <a:t>e odr</a:t>
            </a:r>
            <a:r>
              <a:rPr lang="hr-HR" altLang="en-US" sz="1800" smtClean="0"/>
              <a:t>ž</a:t>
            </a:r>
            <a:r>
              <a:rPr lang="en-US" altLang="en-US" sz="1800" smtClean="0"/>
              <a:t>ati konzistentnost memorijskog sistema, jer se ovom tehnikom ne </a:t>
            </a:r>
            <a:r>
              <a:rPr lang="hr-HR" altLang="en-US" sz="1800" smtClean="0"/>
              <a:t>ž</a:t>
            </a:r>
            <a:r>
              <a:rPr lang="en-US" altLang="en-US" sz="1800" smtClean="0"/>
              <a:t>uriraju</a:t>
            </a:r>
            <a:r>
              <a:rPr lang="hr-HR" altLang="en-US" sz="1800" smtClean="0"/>
              <a:t> </a:t>
            </a:r>
            <a:r>
              <a:rPr lang="en-US" altLang="en-US" sz="1800" smtClean="0"/>
              <a:t>kopije podataka u drugim ke</a:t>
            </a:r>
            <a:r>
              <a:rPr lang="hr-HR" altLang="en-US" sz="1800" smtClean="0"/>
              <a:t>š</a:t>
            </a:r>
            <a:r>
              <a:rPr lang="en-US" altLang="en-US" sz="1800" smtClean="0"/>
              <a:t>evima.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Postoji vi</a:t>
            </a:r>
            <a:r>
              <a:rPr lang="hr-HR" altLang="en-US" sz="2400" smtClean="0"/>
              <a:t>š</a:t>
            </a:r>
            <a:r>
              <a:rPr lang="en-US" altLang="en-US" sz="2400" smtClean="0"/>
              <a:t>e prilaza za re</a:t>
            </a:r>
            <a:r>
              <a:rPr lang="hr-HR" altLang="en-US" sz="2400" smtClean="0"/>
              <a:t>š</a:t>
            </a:r>
            <a:r>
              <a:rPr lang="en-US" altLang="en-US" sz="2400" smtClean="0"/>
              <a:t>avanje ovog problema</a:t>
            </a:r>
            <a:endParaRPr lang="hr-HR" alt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hardverski implementirani protokoli za postizanje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 koherencije, </a:t>
            </a:r>
            <a:endParaRPr lang="hr-HR" altLang="en-US" sz="21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softversk</a:t>
            </a:r>
            <a:r>
              <a:rPr lang="hr-HR" altLang="en-US" sz="2100" smtClean="0"/>
              <a:t>e </a:t>
            </a:r>
            <a:r>
              <a:rPr lang="en-US" altLang="en-US" sz="2100" smtClean="0"/>
              <a:t>tehnik</a:t>
            </a:r>
            <a:r>
              <a:rPr lang="hr-HR" altLang="en-US" sz="2100" smtClean="0"/>
              <a:t>e</a:t>
            </a:r>
            <a:r>
              <a:rPr lang="en-US" altLang="en-US" sz="2100" smtClean="0"/>
              <a:t>.</a:t>
            </a:r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Softverske tehnike</a:t>
            </a:r>
            <a:endParaRPr lang="en-US" altLang="en-US" smtClean="0"/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smtClean="0"/>
              <a:t>Nekonzistentnost memorijskog sistema se mo</a:t>
            </a:r>
            <a:r>
              <a:rPr lang="hr-HR" altLang="en-US" sz="2400" smtClean="0"/>
              <a:t>ž</a:t>
            </a:r>
            <a:r>
              <a:rPr lang="en-US" altLang="en-US" sz="2400" smtClean="0"/>
              <a:t>e spreciti tako sto se nece "ke</a:t>
            </a:r>
            <a:r>
              <a:rPr lang="hr-HR" altLang="en-US" sz="2400" smtClean="0"/>
              <a:t>š</a:t>
            </a:r>
            <a:r>
              <a:rPr lang="en-US" altLang="en-US" sz="2400" smtClean="0"/>
              <a:t>irati“</a:t>
            </a:r>
            <a:r>
              <a:rPr lang="hr-HR" altLang="en-US" sz="2400" smtClean="0"/>
              <a:t> </a:t>
            </a:r>
            <a:r>
              <a:rPr lang="en-US" altLang="en-US" sz="2400" smtClean="0"/>
              <a:t>deljivi podaci koji se mogu menjati upisom, </a:t>
            </a:r>
            <a:endParaRPr lang="hr-HR" altLang="en-US" sz="2400" smtClean="0"/>
          </a:p>
          <a:p>
            <a:pPr lvl="1">
              <a:lnSpc>
                <a:spcPct val="80000"/>
              </a:lnSpc>
              <a:defRPr/>
            </a:pPr>
            <a:r>
              <a:rPr lang="en-US" altLang="en-US" sz="2100" smtClean="0"/>
              <a:t>instrukcije i drugi podaci se mogu kopirati</a:t>
            </a:r>
            <a:r>
              <a:rPr lang="hr-HR" altLang="en-US" sz="2100" smtClean="0"/>
              <a:t> </a:t>
            </a:r>
            <a:r>
              <a:rPr lang="en-US" altLang="en-US" sz="2100" smtClean="0"/>
              <a:t>u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. </a:t>
            </a:r>
            <a:endParaRPr lang="hr-HR" altLang="en-US" sz="2100" smtClean="0"/>
          </a:p>
          <a:p>
            <a:pPr lvl="1">
              <a:lnSpc>
                <a:spcPct val="80000"/>
              </a:lnSpc>
              <a:defRPr/>
            </a:pPr>
            <a:r>
              <a:rPr lang="en-US" altLang="en-US" sz="2100" smtClean="0"/>
              <a:t>To znaci da se podaci na neki nacin moraju oznaciti. </a:t>
            </a:r>
            <a:endParaRPr lang="hr-HR" altLang="en-US" sz="2100" smtClean="0"/>
          </a:p>
          <a:p>
            <a:pPr lvl="2">
              <a:lnSpc>
                <a:spcPct val="80000"/>
              </a:lnSpc>
              <a:defRPr/>
            </a:pPr>
            <a:r>
              <a:rPr lang="en-US" altLang="en-US" sz="1800" smtClean="0"/>
              <a:t>To moze uciniti korisnik</a:t>
            </a:r>
            <a:r>
              <a:rPr lang="hr-HR" altLang="en-US" sz="1800" smtClean="0"/>
              <a:t> </a:t>
            </a:r>
            <a:r>
              <a:rPr lang="en-US" altLang="en-US" sz="1800" smtClean="0"/>
              <a:t>kori</a:t>
            </a:r>
            <a:r>
              <a:rPr lang="hr-HR" altLang="en-US" sz="1800" smtClean="0"/>
              <a:t>šć</a:t>
            </a:r>
            <a:r>
              <a:rPr lang="en-US" altLang="en-US" sz="1800" smtClean="0"/>
              <a:t>enjem visih programskih jezika kao sto su Ada, Modula 2, Concurrent Pascal, itd.,</a:t>
            </a:r>
            <a:r>
              <a:rPr lang="hr-HR" altLang="en-US" sz="1800" smtClean="0"/>
              <a:t> </a:t>
            </a:r>
            <a:r>
              <a:rPr lang="en-US" altLang="en-US" sz="1800" smtClean="0"/>
              <a:t>deklari</a:t>
            </a:r>
            <a:r>
              <a:rPr lang="hr-HR" altLang="en-US" sz="1800" smtClean="0"/>
              <a:t>š</a:t>
            </a:r>
            <a:r>
              <a:rPr lang="en-US" altLang="en-US" sz="1800" smtClean="0"/>
              <a:t>u</a:t>
            </a:r>
            <a:r>
              <a:rPr lang="hr-HR" altLang="en-US" sz="1800" smtClean="0"/>
              <a:t>ć</a:t>
            </a:r>
            <a:r>
              <a:rPr lang="en-US" altLang="en-US" sz="1800" smtClean="0"/>
              <a:t>i podatke kao deljive (shared) ili nedeljive (local). </a:t>
            </a:r>
            <a:endParaRPr lang="hr-HR" altLang="en-US" sz="1800" smtClean="0"/>
          </a:p>
          <a:p>
            <a:pPr lvl="2">
              <a:lnSpc>
                <a:spcPct val="80000"/>
              </a:lnSpc>
              <a:defRPr/>
            </a:pPr>
            <a:r>
              <a:rPr lang="en-US" altLang="en-US" sz="1800" smtClean="0"/>
              <a:t>Alternativno, multiprocesorski</a:t>
            </a:r>
            <a:r>
              <a:rPr lang="hr-HR" altLang="en-US" sz="1800" smtClean="0"/>
              <a:t> </a:t>
            </a:r>
            <a:r>
              <a:rPr lang="en-US" altLang="en-US" sz="1800" smtClean="0"/>
              <a:t>kompajler mo</a:t>
            </a:r>
            <a:r>
              <a:rPr lang="hr-HR" altLang="en-US" sz="1800" smtClean="0"/>
              <a:t>ž</a:t>
            </a:r>
            <a:r>
              <a:rPr lang="en-US" altLang="en-US" sz="1800" smtClean="0"/>
              <a:t>e automatski klasikovati podatke kao deljive ili ne.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smtClean="0"/>
              <a:t>Nedostatak ove tehnike je netransparentnost multiprocesorske arhitekture za korisnika</a:t>
            </a:r>
            <a:r>
              <a:rPr lang="hr-HR" altLang="en-US" sz="2400" smtClean="0"/>
              <a:t> </a:t>
            </a:r>
            <a:r>
              <a:rPr lang="en-US" altLang="en-US" sz="2400" smtClean="0"/>
              <a:t>ili kompajler. </a:t>
            </a:r>
            <a:endParaRPr lang="hr-HR" altLang="en-US" sz="2400" smtClean="0"/>
          </a:p>
          <a:p>
            <a:pPr lvl="1">
              <a:lnSpc>
                <a:spcPct val="80000"/>
              </a:lnSpc>
              <a:defRPr/>
            </a:pPr>
            <a:r>
              <a:rPr lang="en-US" altLang="en-US" sz="2100" smtClean="0"/>
              <a:t>Efikasnost ovog pristupa zavisi od mogucnosti jezika da speci</a:t>
            </a:r>
            <a:r>
              <a:rPr lang="sr-Latn-CS" altLang="en-US" sz="2100" smtClean="0"/>
              <a:t>fi</a:t>
            </a:r>
            <a:r>
              <a:rPr lang="en-US" altLang="en-US" sz="2100" smtClean="0"/>
              <a:t>cira podatke</a:t>
            </a:r>
            <a:r>
              <a:rPr lang="hr-HR" altLang="en-US" sz="2100" smtClean="0"/>
              <a:t> </a:t>
            </a:r>
            <a:r>
              <a:rPr lang="en-US" altLang="en-US" sz="2100" smtClean="0"/>
              <a:t>kao deljive ili ne, ili od kompajlera da detektuje takve podatke.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smtClean="0"/>
              <a:t>Po</a:t>
            </a:r>
            <a:r>
              <a:rPr lang="hr-HR" altLang="en-US" sz="2400" smtClean="0"/>
              <a:t>š</a:t>
            </a:r>
            <a:r>
              <a:rPr lang="en-US" altLang="en-US" sz="2400" smtClean="0"/>
              <a:t>to u prakticnim implementacijama </a:t>
            </a:r>
            <a:r>
              <a:rPr lang="hr-HR" altLang="en-US" sz="2400" smtClean="0"/>
              <a:t>č</a:t>
            </a:r>
            <a:r>
              <a:rPr lang="en-US" altLang="en-US" sz="2400" smtClean="0"/>
              <a:t>itava stranica mora biti deklarisana kao "cachable" ili ne, mo</a:t>
            </a:r>
            <a:r>
              <a:rPr lang="hr-HR" altLang="en-US" sz="2400" smtClean="0"/>
              <a:t>ž</a:t>
            </a:r>
            <a:r>
              <a:rPr lang="en-US" altLang="en-US" sz="2400" smtClean="0"/>
              <a:t>e do</a:t>
            </a:r>
            <a:r>
              <a:rPr lang="hr-HR" altLang="en-US" sz="2400" smtClean="0"/>
              <a:t>ć</a:t>
            </a:r>
            <a:r>
              <a:rPr lang="en-US" altLang="en-US" sz="2400" smtClean="0"/>
              <a:t>i do interne fragmentacije memorije, ili </a:t>
            </a:r>
            <a:r>
              <a:rPr lang="hr-HR" altLang="en-US" sz="2400" smtClean="0"/>
              <a:t>ć</a:t>
            </a:r>
            <a:r>
              <a:rPr lang="en-US" altLang="en-US" sz="2400" smtClean="0"/>
              <a:t>e se zabraniti ke</a:t>
            </a:r>
            <a:r>
              <a:rPr lang="hr-HR" altLang="en-US" sz="2400" smtClean="0"/>
              <a:t>š</a:t>
            </a:r>
            <a:r>
              <a:rPr lang="en-US" altLang="en-US" sz="2400" smtClean="0"/>
              <a:t>ovanje i</a:t>
            </a:r>
            <a:r>
              <a:rPr lang="hr-HR" altLang="en-US" sz="2400" smtClean="0"/>
              <a:t> </a:t>
            </a:r>
            <a:r>
              <a:rPr lang="en-US" altLang="en-US" sz="2400" smtClean="0"/>
              <a:t>onih podataka koji se mogu kopirati u ke</a:t>
            </a:r>
            <a:r>
              <a:rPr lang="hr-HR" altLang="en-US" sz="2400" smtClean="0"/>
              <a:t>š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Hardverski protokoli keš koherencije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>
                <a:latin typeface="Arial" charset="0"/>
              </a:rPr>
              <a:t>H</a:t>
            </a:r>
            <a:r>
              <a:rPr lang="en-US" altLang="en-US" smtClean="0">
                <a:latin typeface="Arial" charset="0"/>
              </a:rPr>
              <a:t>ardverskim mehanizmima detektuju </a:t>
            </a:r>
            <a:r>
              <a:rPr lang="hr-HR" altLang="en-US" smtClean="0">
                <a:latin typeface="Arial" charset="0"/>
              </a:rPr>
              <a:t>se </a:t>
            </a:r>
            <a:r>
              <a:rPr lang="en-US" altLang="en-US" smtClean="0">
                <a:latin typeface="Arial" charset="0"/>
              </a:rPr>
              <a:t>uslovi koji mogu dovesti do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nekonzistentnosti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memorija i shodno tome obavljaju akcije koje odr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avju koherentnost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memorijskog sistema. </a:t>
            </a:r>
            <a:endParaRPr lang="hr-HR" altLang="en-US" smtClean="0">
              <a:latin typeface="Arial" charset="0"/>
            </a:endParaRPr>
          </a:p>
          <a:p>
            <a:pPr>
              <a:defRPr/>
            </a:pPr>
            <a:r>
              <a:rPr lang="en-US" altLang="en-US" smtClean="0">
                <a:latin typeface="Arial" charset="0"/>
              </a:rPr>
              <a:t>U ovu grupu protokola sadaju: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snoopy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protokoli (nju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kala)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direktorijumske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eme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Snoopy keš protokoli</a:t>
            </a:r>
            <a:endParaRPr lang="en-U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6994525" cy="6149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 err="1" smtClean="0">
                <a:latin typeface="Arial" charset="0"/>
              </a:rPr>
              <a:t>Mnogi</a:t>
            </a:r>
            <a:r>
              <a:rPr lang="en-US" altLang="en-US" dirty="0" smtClean="0">
                <a:latin typeface="Arial" charset="0"/>
              </a:rPr>
              <a:t> dana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nji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komercijalno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raspolo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err="1" smtClean="0">
                <a:latin typeface="Arial" charset="0"/>
              </a:rPr>
              <a:t>ivi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multiprocesori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koriste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memorijske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sisteme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organizovane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oko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zajedni</a:t>
            </a:r>
            <a:r>
              <a:rPr lang="hr-HR" altLang="en-US" dirty="0" smtClean="0">
                <a:latin typeface="Arial" charset="0"/>
              </a:rPr>
              <a:t>č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magistrale</a:t>
            </a:r>
            <a:r>
              <a:rPr lang="en-US" altLang="en-US" dirty="0" smtClean="0">
                <a:latin typeface="Arial" charset="0"/>
              </a:rPr>
              <a:t>. </a:t>
            </a:r>
            <a:endParaRPr lang="hr-HR" altLang="en-US" dirty="0" smtClean="0">
              <a:latin typeface="Arial" charset="0"/>
            </a:endParaRPr>
          </a:p>
          <a:p>
            <a:pPr lvl="1">
              <a:defRPr/>
            </a:pPr>
            <a:r>
              <a:rPr lang="en-US" altLang="en-US" dirty="0" err="1" smtClean="0">
                <a:latin typeface="Arial" charset="0"/>
              </a:rPr>
              <a:t>Magistrala</a:t>
            </a:r>
            <a:r>
              <a:rPr lang="en-US" altLang="en-US" dirty="0" smtClean="0">
                <a:latin typeface="Arial" charset="0"/>
              </a:rPr>
              <a:t> je </a:t>
            </a:r>
            <a:r>
              <a:rPr lang="en-US" altLang="en-US" dirty="0" err="1" smtClean="0">
                <a:latin typeface="Arial" charset="0"/>
              </a:rPr>
              <a:t>pogodna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za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odrzavanje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koherencije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jer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kao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jedinstveni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spre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err="1" smtClean="0">
                <a:latin typeface="Arial" charset="0"/>
              </a:rPr>
              <a:t>ni</a:t>
            </a:r>
            <a:r>
              <a:rPr lang="en-US" altLang="en-US" dirty="0" smtClean="0">
                <a:latin typeface="Arial" charset="0"/>
              </a:rPr>
              <a:t> put, </a:t>
            </a:r>
            <a:r>
              <a:rPr lang="en-US" altLang="en-US" dirty="0" err="1" smtClean="0">
                <a:latin typeface="Arial" charset="0"/>
              </a:rPr>
              <a:t>dozvoljava</a:t>
            </a:r>
            <a:r>
              <a:rPr lang="en-US" altLang="en-US" dirty="0" smtClean="0">
                <a:latin typeface="Arial" charset="0"/>
              </a:rPr>
              <a:t> da </a:t>
            </a:r>
            <a:r>
              <a:rPr lang="en-US" altLang="en-US" dirty="0" err="1" smtClean="0">
                <a:latin typeface="Arial" charset="0"/>
              </a:rPr>
              <a:t>svi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procesori</a:t>
            </a:r>
            <a:r>
              <a:rPr lang="en-US" altLang="en-US" dirty="0" smtClean="0">
                <a:latin typeface="Arial" charset="0"/>
              </a:rPr>
              <a:t> u </a:t>
            </a:r>
            <a:r>
              <a:rPr lang="en-US" altLang="en-US" dirty="0" err="1" smtClean="0">
                <a:latin typeface="Arial" charset="0"/>
              </a:rPr>
              <a:t>sistemu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nadgledaju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memorijske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transakcije</a:t>
            </a:r>
            <a:r>
              <a:rPr lang="en-US" altLang="en-US" dirty="0" smtClean="0">
                <a:latin typeface="Arial" charset="0"/>
              </a:rPr>
              <a:t>. </a:t>
            </a:r>
            <a:endParaRPr lang="hr-HR" altLang="en-US" dirty="0" smtClean="0">
              <a:latin typeface="Arial" charset="0"/>
            </a:endParaRPr>
          </a:p>
          <a:p>
            <a:pPr lvl="1">
              <a:defRPr/>
            </a:pPr>
            <a:r>
              <a:rPr lang="en-US" altLang="en-US" dirty="0" err="1" smtClean="0">
                <a:latin typeface="Arial" charset="0"/>
              </a:rPr>
              <a:t>Ako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transakcija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na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magistrali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ugro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smtClean="0">
                <a:latin typeface="Arial" charset="0"/>
              </a:rPr>
              <a:t>ava </a:t>
            </a:r>
            <a:r>
              <a:rPr lang="en-US" altLang="en-US" dirty="0" err="1" smtClean="0">
                <a:latin typeface="Arial" charset="0"/>
              </a:rPr>
              <a:t>konzistentnost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podataka</a:t>
            </a:r>
            <a:r>
              <a:rPr lang="en-US" altLang="en-US" dirty="0" smtClean="0">
                <a:latin typeface="Arial" charset="0"/>
              </a:rPr>
              <a:t> u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lokalnom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smtClean="0">
                <a:latin typeface="Arial" charset="0"/>
              </a:rPr>
              <a:t>u, </a:t>
            </a:r>
            <a:r>
              <a:rPr lang="en-US" altLang="en-US" dirty="0" err="1" smtClean="0">
                <a:latin typeface="Arial" charset="0"/>
              </a:rPr>
              <a:t>specijalni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hardver</a:t>
            </a:r>
            <a:r>
              <a:rPr lang="en-US" altLang="en-US" dirty="0" smtClean="0">
                <a:latin typeface="Arial" charset="0"/>
              </a:rPr>
              <a:t> (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kontroler</a:t>
            </a:r>
            <a:r>
              <a:rPr lang="en-US" altLang="en-US" dirty="0" smtClean="0">
                <a:latin typeface="Arial" charset="0"/>
              </a:rPr>
              <a:t>) </a:t>
            </a:r>
            <a:r>
              <a:rPr lang="en-US" altLang="en-US" dirty="0" err="1" smtClean="0">
                <a:latin typeface="Arial" charset="0"/>
              </a:rPr>
              <a:t>mo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smtClean="0">
                <a:latin typeface="Arial" charset="0"/>
              </a:rPr>
              <a:t>e </a:t>
            </a:r>
            <a:r>
              <a:rPr lang="en-US" altLang="en-US" dirty="0" err="1" smtClean="0">
                <a:latin typeface="Arial" charset="0"/>
              </a:rPr>
              <a:t>preduzeti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akcije</a:t>
            </a:r>
            <a:r>
              <a:rPr lang="en-US" altLang="en-US" dirty="0" smtClean="0">
                <a:latin typeface="Arial" charset="0"/>
              </a:rPr>
              <a:t> da </a:t>
            </a:r>
            <a:r>
              <a:rPr lang="en-US" altLang="en-US" dirty="0" err="1" smtClean="0">
                <a:latin typeface="Arial" charset="0"/>
              </a:rPr>
              <a:t>poni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ti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lokalnu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kopiju</a:t>
            </a:r>
            <a:r>
              <a:rPr lang="en-US" altLang="en-US" dirty="0" smtClean="0">
                <a:latin typeface="Arial" charset="0"/>
              </a:rPr>
              <a:t> (</a:t>
            </a:r>
            <a:r>
              <a:rPr lang="en-US" altLang="en-US" dirty="0" err="1" smtClean="0">
                <a:latin typeface="Arial" charset="0"/>
              </a:rPr>
              <a:t>tj</a:t>
            </a:r>
            <a:r>
              <a:rPr lang="en-US" altLang="en-US" dirty="0" smtClean="0">
                <a:latin typeface="Arial" charset="0"/>
              </a:rPr>
              <a:t>. </a:t>
            </a:r>
            <a:r>
              <a:rPr lang="en-US" altLang="en-US" dirty="0" err="1" smtClean="0">
                <a:latin typeface="Arial" charset="0"/>
              </a:rPr>
              <a:t>proglasi</a:t>
            </a:r>
            <a:r>
              <a:rPr lang="en-US" altLang="en-US" dirty="0" smtClean="0">
                <a:latin typeface="Arial" charset="0"/>
              </a:rPr>
              <a:t> je </a:t>
            </a:r>
            <a:r>
              <a:rPr lang="en-US" altLang="en-US" dirty="0" err="1" smtClean="0">
                <a:latin typeface="Arial" charset="0"/>
              </a:rPr>
              <a:t>neva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smtClean="0">
                <a:latin typeface="Arial" charset="0"/>
              </a:rPr>
              <a:t>e</a:t>
            </a:r>
            <a:r>
              <a:rPr lang="hr-HR" altLang="en-US" dirty="0" smtClean="0">
                <a:latin typeface="Arial" charset="0"/>
              </a:rPr>
              <a:t>ć</a:t>
            </a:r>
            <a:r>
              <a:rPr lang="en-US" altLang="en-US" dirty="0" smtClean="0">
                <a:latin typeface="Arial" charset="0"/>
              </a:rPr>
              <a:t>om). </a:t>
            </a:r>
            <a:endParaRPr lang="hr-HR" altLang="en-US" dirty="0" smtClean="0">
              <a:latin typeface="Arial" charset="0"/>
            </a:endParaRPr>
          </a:p>
          <a:p>
            <a:pPr lvl="1">
              <a:defRPr/>
            </a:pPr>
            <a:r>
              <a:rPr lang="hr-HR" altLang="en-US" dirty="0" smtClean="0">
                <a:latin typeface="Arial" charset="0"/>
              </a:rPr>
              <a:t>P</a:t>
            </a:r>
            <a:r>
              <a:rPr lang="en-US" altLang="en-US" dirty="0" err="1" smtClean="0">
                <a:latin typeface="Arial" charset="0"/>
              </a:rPr>
              <a:t>rotokoli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koji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koriste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ovaj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mehanizam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za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postizanje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koherentnosti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zovu</a:t>
            </a:r>
            <a:r>
              <a:rPr lang="en-US" altLang="en-US" dirty="0" smtClean="0">
                <a:latin typeface="Arial" charset="0"/>
              </a:rPr>
              <a:t> se snoopy (</a:t>
            </a:r>
            <a:r>
              <a:rPr lang="en-US" altLang="en-US" dirty="0" err="1" smtClean="0">
                <a:latin typeface="Arial" charset="0"/>
              </a:rPr>
              <a:t>nju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smtClean="0">
                <a:latin typeface="Arial" charset="0"/>
              </a:rPr>
              <a:t>kala) </a:t>
            </a:r>
            <a:r>
              <a:rPr lang="en-US" altLang="en-US" dirty="0" err="1" smtClean="0">
                <a:latin typeface="Arial" charset="0"/>
              </a:rPr>
              <a:t>protokoli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jer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svaki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kontroler</a:t>
            </a:r>
            <a:r>
              <a:rPr lang="en-US" altLang="en-US" dirty="0" smtClean="0">
                <a:latin typeface="Arial" charset="0"/>
              </a:rPr>
              <a:t> "</a:t>
            </a:r>
            <a:r>
              <a:rPr lang="en-US" altLang="en-US" dirty="0" err="1" smtClean="0">
                <a:latin typeface="Arial" charset="0"/>
              </a:rPr>
              <a:t>nju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ka</a:t>
            </a:r>
            <a:r>
              <a:rPr lang="en-US" altLang="en-US" dirty="0" smtClean="0">
                <a:latin typeface="Arial" charset="0"/>
              </a:rPr>
              <a:t>" </a:t>
            </a:r>
            <a:r>
              <a:rPr lang="en-US" altLang="en-US" dirty="0" err="1" smtClean="0">
                <a:latin typeface="Arial" charset="0"/>
              </a:rPr>
              <a:t>transakcije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drugih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eva</a:t>
            </a:r>
            <a:r>
              <a:rPr lang="en-US" altLang="en-US" dirty="0" smtClean="0">
                <a:latin typeface="Arial" charset="0"/>
              </a:rPr>
              <a:t>.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2057400"/>
            <a:ext cx="2103437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 smtClean="0"/>
              <a:t>Snoopy keš protokoli</a:t>
            </a:r>
            <a:endParaRPr lang="en-US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 smtClean="0">
                <a:latin typeface="Arial" charset="0"/>
              </a:rPr>
              <a:t>P</a:t>
            </a:r>
            <a:r>
              <a:rPr lang="en-US" altLang="en-US" dirty="0" err="1" smtClean="0">
                <a:latin typeface="Arial" charset="0"/>
              </a:rPr>
              <a:t>raktikuju</a:t>
            </a:r>
            <a:r>
              <a:rPr lang="en-US" altLang="en-US" dirty="0" smtClean="0">
                <a:latin typeface="Arial" charset="0"/>
              </a:rPr>
              <a:t> se </a:t>
            </a:r>
            <a:r>
              <a:rPr lang="en-US" altLang="en-US" dirty="0" err="1" smtClean="0">
                <a:latin typeface="Arial" charset="0"/>
              </a:rPr>
              <a:t>dva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prilaza</a:t>
            </a:r>
            <a:r>
              <a:rPr lang="en-US" altLang="en-US" dirty="0" smtClean="0">
                <a:latin typeface="Arial" charset="0"/>
              </a:rPr>
              <a:t> (</a:t>
            </a:r>
            <a:r>
              <a:rPr lang="en-US" altLang="en-US" dirty="0" err="1" smtClean="0">
                <a:latin typeface="Arial" charset="0"/>
              </a:rPr>
              <a:t>politike</a:t>
            </a:r>
            <a:r>
              <a:rPr lang="en-US" altLang="en-US" dirty="0" smtClean="0">
                <a:latin typeface="Arial" charset="0"/>
              </a:rPr>
              <a:t>) </a:t>
            </a:r>
            <a:r>
              <a:rPr lang="en-US" altLang="en-US" dirty="0" err="1" smtClean="0">
                <a:latin typeface="Arial" charset="0"/>
              </a:rPr>
              <a:t>za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postizanje</a:t>
            </a:r>
            <a:endParaRPr lang="en-US" altLang="en-US" dirty="0" smtClean="0">
              <a:latin typeface="Arial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smtClean="0">
                <a:latin typeface="Arial" charset="0"/>
              </a:rPr>
              <a:t>   </a:t>
            </a:r>
            <a:r>
              <a:rPr lang="en-US" altLang="en-US" dirty="0" err="1" smtClean="0">
                <a:latin typeface="Arial" charset="0"/>
              </a:rPr>
              <a:t>ke</a:t>
            </a:r>
            <a:r>
              <a:rPr lang="hr-HR" altLang="en-US" dirty="0" smtClean="0">
                <a:latin typeface="Arial" charset="0"/>
              </a:rPr>
              <a:t>š </a:t>
            </a:r>
            <a:r>
              <a:rPr lang="en-US" altLang="en-US" dirty="0" err="1" smtClean="0">
                <a:latin typeface="Arial" charset="0"/>
              </a:rPr>
              <a:t>koherencije</a:t>
            </a:r>
            <a:r>
              <a:rPr lang="en-US" altLang="en-US" dirty="0" smtClean="0">
                <a:latin typeface="Arial" charset="0"/>
              </a:rPr>
              <a:t>: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</a:rPr>
              <a:t>1. </a:t>
            </a:r>
            <a:r>
              <a:rPr lang="en-US" altLang="en-US" dirty="0" err="1" smtClean="0">
                <a:latin typeface="Arial" charset="0"/>
              </a:rPr>
              <a:t>invalidacija</a:t>
            </a:r>
            <a:r>
              <a:rPr lang="en-US" altLang="en-US" dirty="0" smtClean="0">
                <a:latin typeface="Arial" charset="0"/>
              </a:rPr>
              <a:t> (</a:t>
            </a:r>
            <a:r>
              <a:rPr lang="en-US" altLang="en-US" dirty="0" err="1" smtClean="0">
                <a:latin typeface="Arial" charset="0"/>
              </a:rPr>
              <a:t>poni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tavanje</a:t>
            </a:r>
            <a:r>
              <a:rPr lang="en-US" altLang="en-US" dirty="0" smtClean="0">
                <a:latin typeface="Arial" charset="0"/>
              </a:rPr>
              <a:t>) </a:t>
            </a:r>
            <a:r>
              <a:rPr lang="en-US" altLang="en-US" dirty="0" err="1" smtClean="0">
                <a:latin typeface="Arial" charset="0"/>
              </a:rPr>
              <a:t>pri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upisu</a:t>
            </a:r>
            <a:r>
              <a:rPr lang="en-US" altLang="en-US" dirty="0" smtClean="0">
                <a:latin typeface="Arial" charset="0"/>
              </a:rPr>
              <a:t> (write</a:t>
            </a:r>
            <a:r>
              <a:rPr lang="hr-HR" altLang="en-US" dirty="0" smtClean="0">
                <a:latin typeface="Arial" charset="0"/>
              </a:rPr>
              <a:t>-</a:t>
            </a:r>
            <a:r>
              <a:rPr lang="en-US" altLang="en-US" dirty="0" smtClean="0">
                <a:latin typeface="Arial" charset="0"/>
              </a:rPr>
              <a:t>invalidate)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</a:rPr>
              <a:t>2. a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err="1" smtClean="0">
                <a:latin typeface="Arial" charset="0"/>
              </a:rPr>
              <a:t>uriranje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pri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upisu</a:t>
            </a:r>
            <a:r>
              <a:rPr lang="en-US" altLang="en-US" dirty="0" smtClean="0">
                <a:latin typeface="Arial" charset="0"/>
              </a:rPr>
              <a:t> (write</a:t>
            </a:r>
            <a:r>
              <a:rPr lang="hr-HR" altLang="en-US" dirty="0" smtClean="0">
                <a:latin typeface="Arial" charset="0"/>
              </a:rPr>
              <a:t>-</a:t>
            </a:r>
            <a:r>
              <a:rPr lang="en-US" altLang="en-US" dirty="0" smtClean="0">
                <a:latin typeface="Arial" charset="0"/>
              </a:rPr>
              <a:t>update)</a:t>
            </a:r>
          </a:p>
          <a:p>
            <a:pPr>
              <a:defRPr/>
            </a:pPr>
            <a:r>
              <a:rPr lang="en-US" altLang="en-US" dirty="0" err="1" smtClean="0">
                <a:latin typeface="Arial" charset="0"/>
              </a:rPr>
              <a:t>Kod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politike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invalidacije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pri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upisu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konzistentnost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ve</a:t>
            </a:r>
            <a:r>
              <a:rPr lang="hr-HR" altLang="en-US" dirty="0" smtClean="0">
                <a:latin typeface="Arial" charset="0"/>
              </a:rPr>
              <a:t>ć</a:t>
            </a:r>
            <a:r>
              <a:rPr lang="en-US" altLang="en-US" dirty="0" err="1" smtClean="0">
                <a:latin typeface="Arial" charset="0"/>
              </a:rPr>
              <a:t>eg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broja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kopija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odr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smtClean="0">
                <a:latin typeface="Arial" charset="0"/>
              </a:rPr>
              <a:t>ava se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na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sledeci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nacin</a:t>
            </a:r>
            <a:r>
              <a:rPr lang="en-US" altLang="en-US" dirty="0" smtClean="0">
                <a:latin typeface="Arial" charset="0"/>
              </a:rPr>
              <a:t>: </a:t>
            </a:r>
            <a:endParaRPr lang="hr-HR" altLang="en-US" dirty="0" smtClean="0">
              <a:latin typeface="Arial" charset="0"/>
            </a:endParaRPr>
          </a:p>
          <a:p>
            <a:pPr lvl="1">
              <a:defRPr/>
            </a:pPr>
            <a:r>
              <a:rPr lang="en-US" altLang="en-US" dirty="0" err="1" smtClean="0">
                <a:latin typeface="Arial" charset="0"/>
              </a:rPr>
              <a:t>Kada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procesor</a:t>
            </a:r>
            <a:r>
              <a:rPr lang="en-US" altLang="en-US" dirty="0" smtClean="0">
                <a:latin typeface="Arial" charset="0"/>
              </a:rPr>
              <a:t> a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err="1" smtClean="0">
                <a:latin typeface="Arial" charset="0"/>
              </a:rPr>
              <a:t>urira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svoj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lokalni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blok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podataka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sve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ostale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kopije</a:t>
            </a:r>
            <a:r>
              <a:rPr lang="en-US" altLang="en-US" dirty="0" smtClean="0">
                <a:latin typeface="Arial" charset="0"/>
              </a:rPr>
              <a:t> tog </a:t>
            </a:r>
            <a:r>
              <a:rPr lang="en-US" altLang="en-US" dirty="0" err="1" smtClean="0">
                <a:latin typeface="Arial" charset="0"/>
              </a:rPr>
              <a:t>bloka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smtClean="0">
                <a:latin typeface="Arial" charset="0"/>
              </a:rPr>
              <a:t>u </a:t>
            </a:r>
            <a:r>
              <a:rPr lang="en-US" altLang="en-US" dirty="0" err="1" smtClean="0">
                <a:latin typeface="Arial" charset="0"/>
              </a:rPr>
              <a:t>sistemu</a:t>
            </a:r>
            <a:r>
              <a:rPr lang="en-US" altLang="en-US" dirty="0" smtClean="0">
                <a:latin typeface="Arial" charset="0"/>
              </a:rPr>
              <a:t> se </a:t>
            </a:r>
            <a:r>
              <a:rPr lang="en-US" altLang="en-US" dirty="0" err="1" smtClean="0">
                <a:latin typeface="Arial" charset="0"/>
              </a:rPr>
              <a:t>poni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tavaju</a:t>
            </a:r>
            <a:r>
              <a:rPr lang="en-US" altLang="en-US" dirty="0" smtClean="0">
                <a:latin typeface="Arial" charset="0"/>
              </a:rPr>
              <a:t>. </a:t>
            </a:r>
            <a:endParaRPr lang="hr-HR" altLang="en-US" dirty="0" smtClean="0">
              <a:latin typeface="Arial" charset="0"/>
            </a:endParaRPr>
          </a:p>
          <a:p>
            <a:pPr lvl="1">
              <a:defRPr/>
            </a:pPr>
            <a:r>
              <a:rPr lang="en-US" altLang="en-US" dirty="0" err="1" smtClean="0">
                <a:latin typeface="Arial" charset="0"/>
              </a:rPr>
              <a:t>Sva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naredna</a:t>
            </a:r>
            <a:r>
              <a:rPr lang="en-US" altLang="en-US" dirty="0" smtClean="0">
                <a:latin typeface="Arial" charset="0"/>
              </a:rPr>
              <a:t> a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err="1" smtClean="0">
                <a:latin typeface="Arial" charset="0"/>
              </a:rPr>
              <a:t>uriranja</a:t>
            </a:r>
            <a:r>
              <a:rPr lang="en-US" altLang="en-US" dirty="0" smtClean="0">
                <a:latin typeface="Arial" charset="0"/>
              </a:rPr>
              <a:t> od </a:t>
            </a:r>
            <a:r>
              <a:rPr lang="en-US" altLang="en-US" dirty="0" err="1" smtClean="0">
                <a:latin typeface="Arial" charset="0"/>
              </a:rPr>
              <a:t>strane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procesora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koji</a:t>
            </a:r>
            <a:r>
              <a:rPr lang="en-US" altLang="en-US" dirty="0" smtClean="0">
                <a:latin typeface="Arial" charset="0"/>
              </a:rPr>
              <a:t> je </a:t>
            </a:r>
            <a:r>
              <a:rPr lang="en-US" altLang="en-US" dirty="0" err="1" smtClean="0">
                <a:latin typeface="Arial" charset="0"/>
              </a:rPr>
              <a:t>izv</a:t>
            </a:r>
            <a:r>
              <a:rPr lang="hr-HR" altLang="en-US" dirty="0" smtClean="0">
                <a:latin typeface="Arial" charset="0"/>
              </a:rPr>
              <a:t>š</a:t>
            </a:r>
            <a:r>
              <a:rPr lang="en-US" altLang="en-US" dirty="0" err="1" smtClean="0">
                <a:latin typeface="Arial" charset="0"/>
              </a:rPr>
              <a:t>io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invalidaciju</a:t>
            </a:r>
            <a:r>
              <a:rPr lang="en-US" altLang="en-US" dirty="0" smtClean="0">
                <a:latin typeface="Arial" charset="0"/>
              </a:rPr>
              <a:t> se </a:t>
            </a:r>
            <a:r>
              <a:rPr lang="en-US" altLang="en-US" dirty="0" err="1" smtClean="0">
                <a:latin typeface="Arial" charset="0"/>
              </a:rPr>
              <a:t>izvode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lokalno</a:t>
            </a:r>
            <a:r>
              <a:rPr lang="en-US" altLang="en-US" dirty="0" smtClean="0">
                <a:latin typeface="Arial" charset="0"/>
              </a:rPr>
              <a:t> (bez </a:t>
            </a:r>
            <a:r>
              <a:rPr lang="en-US" altLang="en-US" dirty="0" err="1" smtClean="0">
                <a:latin typeface="Arial" charset="0"/>
              </a:rPr>
              <a:t>izdavanja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komande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invalidacije</a:t>
            </a:r>
            <a:r>
              <a:rPr lang="en-US" altLang="en-US" dirty="0" smtClean="0">
                <a:latin typeface="Arial" charset="0"/>
              </a:rPr>
              <a:t>) </a:t>
            </a:r>
            <a:r>
              <a:rPr lang="en-US" altLang="en-US" dirty="0" err="1" smtClean="0">
                <a:latin typeface="Arial" charset="0"/>
              </a:rPr>
              <a:t>jer</a:t>
            </a:r>
            <a:r>
              <a:rPr lang="en-US" altLang="en-US" dirty="0" smtClean="0">
                <a:latin typeface="Arial" charset="0"/>
              </a:rPr>
              <a:t> u </a:t>
            </a:r>
            <a:r>
              <a:rPr lang="en-US" altLang="en-US" dirty="0" err="1" smtClean="0">
                <a:latin typeface="Arial" charset="0"/>
              </a:rPr>
              <a:t>sistemu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postoji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samo</a:t>
            </a:r>
            <a:r>
              <a:rPr lang="hr-HR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jedna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va</a:t>
            </a:r>
            <a:r>
              <a:rPr lang="hr-HR" altLang="en-US" dirty="0" smtClean="0">
                <a:latin typeface="Arial" charset="0"/>
              </a:rPr>
              <a:t>ž</a:t>
            </a:r>
            <a:r>
              <a:rPr lang="en-US" altLang="en-US" dirty="0" smtClean="0">
                <a:latin typeface="Arial" charset="0"/>
              </a:rPr>
              <a:t>e</a:t>
            </a:r>
            <a:r>
              <a:rPr lang="hr-HR" altLang="en-US" dirty="0" smtClean="0">
                <a:latin typeface="Arial" charset="0"/>
              </a:rPr>
              <a:t>ć</a:t>
            </a: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 err="1" smtClean="0">
                <a:latin typeface="Arial" charset="0"/>
              </a:rPr>
              <a:t>kopija</a:t>
            </a:r>
            <a:r>
              <a:rPr lang="en-US" altLang="en-US" dirty="0" smtClean="0">
                <a:latin typeface="Arial" charset="0"/>
              </a:rPr>
              <a:t>. </a:t>
            </a:r>
          </a:p>
        </p:txBody>
      </p:sp>
      <p:pic>
        <p:nvPicPr>
          <p:cNvPr id="37892" name="Picture 4" descr="CA4HYF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36513"/>
            <a:ext cx="977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Snoopy keš protokoli</a:t>
            </a:r>
            <a:endParaRPr lang="en-US" altLang="en-US" smtClean="0"/>
          </a:p>
        </p:txBody>
      </p:sp>
      <p:pic>
        <p:nvPicPr>
          <p:cNvPr id="38915" name="Picture 5" descr="kes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4988"/>
            <a:ext cx="746760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422650" y="944563"/>
            <a:ext cx="16192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Invalidacija</a:t>
            </a:r>
          </a:p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(poništavanje)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340475" y="1255713"/>
            <a:ext cx="11874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ažuriranje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"Write</a:t>
            </a:r>
            <a:r>
              <a:rPr lang="hr-HR" altLang="en-US" smtClean="0"/>
              <a:t>-</a:t>
            </a:r>
            <a:r>
              <a:rPr lang="en-US" altLang="en-US" smtClean="0"/>
              <a:t>Once“</a:t>
            </a:r>
            <a:r>
              <a:rPr lang="hr-HR" altLang="en-US" smtClean="0"/>
              <a:t> protokol</a:t>
            </a:r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smtClean="0"/>
              <a:t>"Write</a:t>
            </a:r>
            <a:r>
              <a:rPr lang="hr-HR" altLang="en-US" sz="2400" smtClean="0"/>
              <a:t>-</a:t>
            </a:r>
            <a:r>
              <a:rPr lang="en-US" altLang="en-US" sz="2400" smtClean="0"/>
              <a:t>Once“</a:t>
            </a:r>
            <a:r>
              <a:rPr lang="hr-HR" altLang="en-US" sz="2400" smtClean="0"/>
              <a:t> -p</a:t>
            </a:r>
            <a:r>
              <a:rPr lang="en-US" altLang="en-US" sz="2400" smtClean="0"/>
              <a:t>rvi protokol ovog tipa </a:t>
            </a:r>
            <a:r>
              <a:rPr lang="hr-HR" altLang="en-US" sz="2400" smtClean="0"/>
              <a:t>(</a:t>
            </a:r>
            <a:r>
              <a:rPr lang="en-US" altLang="en-US" sz="2400" smtClean="0"/>
              <a:t>1983.god.</a:t>
            </a:r>
            <a:r>
              <a:rPr lang="hr-HR" altLang="en-US" sz="2400" smtClean="0"/>
              <a:t>)</a:t>
            </a:r>
            <a:r>
              <a:rPr lang="en-US" altLang="en-US" sz="2400" smtClean="0"/>
              <a:t>  </a:t>
            </a:r>
            <a:endParaRPr lang="hr-HR" altLang="en-US" sz="2400" smtClean="0"/>
          </a:p>
          <a:p>
            <a:pPr lvl="1">
              <a:defRPr/>
            </a:pPr>
            <a:r>
              <a:rPr lang="hr-HR" altLang="en-US" sz="2100" smtClean="0"/>
              <a:t>K</a:t>
            </a:r>
            <a:r>
              <a:rPr lang="en-US" altLang="en-US" sz="2100" smtClean="0"/>
              <a:t>oristi W</a:t>
            </a:r>
            <a:r>
              <a:rPr lang="hr-HR" altLang="en-US" sz="2100" smtClean="0"/>
              <a:t>-</a:t>
            </a:r>
            <a:r>
              <a:rPr lang="en-US" altLang="en-US" sz="2100" smtClean="0"/>
              <a:t>T politiku kod a</a:t>
            </a:r>
            <a:r>
              <a:rPr lang="hr-HR" altLang="en-US" sz="2100" smtClean="0"/>
              <a:t>ž</a:t>
            </a:r>
            <a:r>
              <a:rPr lang="en-US" altLang="en-US" sz="2100" smtClean="0"/>
              <a:t>uriranja glavne memorije pri prvoj modikaciji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 bloka.</a:t>
            </a:r>
          </a:p>
          <a:p>
            <a:pPr lvl="1">
              <a:defRPr/>
            </a:pPr>
            <a:r>
              <a:rPr lang="en-US" altLang="en-US" sz="2100" smtClean="0"/>
              <a:t>Nakon prvog upisa deljiva memorija se a</a:t>
            </a:r>
            <a:r>
              <a:rPr lang="hr-HR" altLang="en-US" sz="2100" smtClean="0"/>
              <a:t>ž</a:t>
            </a:r>
            <a:r>
              <a:rPr lang="en-US" altLang="en-US" sz="2100" smtClean="0"/>
              <a:t>urira kori</a:t>
            </a:r>
            <a:r>
              <a:rPr lang="hr-HR" altLang="en-US" sz="2100" smtClean="0"/>
              <a:t>šć</a:t>
            </a:r>
            <a:r>
              <a:rPr lang="en-US" altLang="en-US" sz="2100" smtClean="0"/>
              <a:t>enjem W</a:t>
            </a:r>
            <a:r>
              <a:rPr lang="hr-HR" altLang="en-US" sz="2100" smtClean="0"/>
              <a:t>-</a:t>
            </a:r>
            <a:r>
              <a:rPr lang="en-US" altLang="en-US" sz="2100" smtClean="0"/>
              <a:t>B politike </a:t>
            </a:r>
            <a:endParaRPr lang="hr-HR" altLang="en-US" sz="2100" smtClean="0"/>
          </a:p>
          <a:p>
            <a:pPr>
              <a:defRPr/>
            </a:pPr>
            <a:r>
              <a:rPr lang="hr-HR" altLang="en-US" sz="2400" smtClean="0"/>
              <a:t>P</a:t>
            </a:r>
            <a:r>
              <a:rPr lang="en-US" altLang="en-US" sz="2400" smtClean="0"/>
              <a:t>rotokol</a:t>
            </a:r>
            <a:r>
              <a:rPr lang="hr-HR" altLang="en-US" sz="2400" smtClean="0"/>
              <a:t> </a:t>
            </a:r>
            <a:r>
              <a:rPr lang="en-US" altLang="en-US" sz="2400" smtClean="0"/>
              <a:t>razlikje </a:t>
            </a:r>
            <a:r>
              <a:rPr lang="hr-HR" altLang="en-US" sz="2400" smtClean="0"/>
              <a:t>č</a:t>
            </a:r>
            <a:r>
              <a:rPr lang="en-US" altLang="en-US" sz="2400" smtClean="0"/>
              <a:t>etiri stanja kopije ke</a:t>
            </a:r>
            <a:r>
              <a:rPr lang="hr-HR" altLang="en-US" sz="2400" smtClean="0"/>
              <a:t>š</a:t>
            </a:r>
            <a:r>
              <a:rPr lang="en-US" altLang="en-US" sz="2400" smtClean="0"/>
              <a:t> bloka:</a:t>
            </a:r>
          </a:p>
          <a:p>
            <a:pPr lvl="1">
              <a:defRPr/>
            </a:pPr>
            <a:r>
              <a:rPr lang="en-US" altLang="en-US" sz="2100" smtClean="0">
                <a:solidFill>
                  <a:schemeClr val="accent1"/>
                </a:solidFill>
              </a:rPr>
              <a:t>Valid</a:t>
            </a:r>
            <a:r>
              <a:rPr lang="en-US" altLang="en-US" sz="2100" smtClean="0"/>
              <a:t> (va</a:t>
            </a:r>
            <a:r>
              <a:rPr lang="hr-HR" altLang="en-US" sz="2100" smtClean="0"/>
              <a:t>ž</a:t>
            </a:r>
            <a:r>
              <a:rPr lang="en-US" altLang="en-US" sz="2100" smtClean="0"/>
              <a:t>e</a:t>
            </a:r>
            <a:r>
              <a:rPr lang="hr-HR" altLang="en-US" sz="2100" smtClean="0"/>
              <a:t>ć</a:t>
            </a:r>
            <a:r>
              <a:rPr lang="en-US" altLang="en-US" sz="2100" smtClean="0"/>
              <a:t>a): U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u je kopija koja je konzistentna (jednaka) sa memorijskom kopijom i nije modikovana (tj. konzistentna je sa ostalim kopijama, ako</a:t>
            </a:r>
            <a:r>
              <a:rPr lang="hr-HR" altLang="en-US" sz="2100" smtClean="0"/>
              <a:t> </a:t>
            </a:r>
            <a:r>
              <a:rPr lang="en-US" altLang="en-US" sz="2100" smtClean="0"/>
              <a:t>postoje, u drugim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evima).</a:t>
            </a:r>
          </a:p>
          <a:p>
            <a:pPr lvl="1">
              <a:defRPr/>
            </a:pPr>
            <a:r>
              <a:rPr lang="en-US" altLang="en-US" sz="2100" smtClean="0">
                <a:solidFill>
                  <a:schemeClr val="accent1"/>
                </a:solidFill>
              </a:rPr>
              <a:t>Invalid</a:t>
            </a:r>
            <a:r>
              <a:rPr lang="en-US" altLang="en-US" sz="2100" smtClean="0"/>
              <a:t>: neva</a:t>
            </a:r>
            <a:r>
              <a:rPr lang="hr-HR" altLang="en-US" sz="2100" smtClean="0"/>
              <a:t>ž</a:t>
            </a:r>
            <a:r>
              <a:rPr lang="en-US" altLang="en-US" sz="2100" smtClean="0"/>
              <a:t>e</a:t>
            </a:r>
            <a:r>
              <a:rPr lang="hr-HR" altLang="en-US" sz="2100" smtClean="0"/>
              <a:t>ć</a:t>
            </a:r>
            <a:r>
              <a:rPr lang="en-US" altLang="en-US" sz="2100" smtClean="0"/>
              <a:t>a kopija (tj. kopija je poni</a:t>
            </a:r>
            <a:r>
              <a:rPr lang="hr-HR" altLang="en-US" sz="2100" smtClean="0"/>
              <a:t>š</a:t>
            </a:r>
            <a:r>
              <a:rPr lang="en-US" altLang="en-US" sz="2100" smtClean="0"/>
              <a:t>tena)</a:t>
            </a:r>
          </a:p>
          <a:p>
            <a:pPr lvl="1">
              <a:defRPr/>
            </a:pPr>
            <a:r>
              <a:rPr lang="en-US" altLang="en-US" sz="2100" smtClean="0">
                <a:solidFill>
                  <a:schemeClr val="accent1"/>
                </a:solidFill>
              </a:rPr>
              <a:t>Reserved</a:t>
            </a:r>
            <a:r>
              <a:rPr lang="en-US" altLang="en-US" sz="2100" smtClean="0"/>
              <a:t> (rezervisano): podatak je u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u modikovan samo jednom i ke</a:t>
            </a:r>
            <a:r>
              <a:rPr lang="hr-HR" altLang="en-US" sz="2100" smtClean="0"/>
              <a:t>š </a:t>
            </a:r>
            <a:r>
              <a:rPr lang="en-US" altLang="en-US" sz="2100" smtClean="0"/>
              <a:t>kopija je konzistentna sa kopijom u glavnoj memoriji, koja je jedina druga (sve</a:t>
            </a:r>
            <a:r>
              <a:rPr lang="hr-HR" altLang="en-US" sz="2100" smtClean="0"/>
              <a:t> </a:t>
            </a:r>
            <a:r>
              <a:rPr lang="en-US" altLang="en-US" sz="2100" smtClean="0"/>
              <a:t>ostale kopije, ako su postojale su invalidirane)</a:t>
            </a:r>
          </a:p>
          <a:p>
            <a:pPr lvl="1">
              <a:defRPr/>
            </a:pPr>
            <a:r>
              <a:rPr lang="en-US" altLang="en-US" sz="2100" smtClean="0">
                <a:solidFill>
                  <a:schemeClr val="accent1"/>
                </a:solidFill>
              </a:rPr>
              <a:t>Dirty</a:t>
            </a:r>
            <a:r>
              <a:rPr lang="en-US" altLang="en-US" sz="2100" smtClean="0"/>
              <a:t> (prljava):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 jemodikovan vi</a:t>
            </a:r>
            <a:r>
              <a:rPr lang="hr-HR" altLang="en-US" sz="2100" smtClean="0"/>
              <a:t>š</a:t>
            </a:r>
            <a:r>
              <a:rPr lang="en-US" altLang="en-US" sz="2100" smtClean="0"/>
              <a:t>e puta i kopija je jedinstvena u sistemu.</a:t>
            </a:r>
          </a:p>
          <a:p>
            <a:pPr lvl="2">
              <a:defRPr/>
            </a:pPr>
            <a:r>
              <a:rPr lang="en-US" altLang="en-US" sz="1800" smtClean="0"/>
              <a:t>U sistemu moze postojati </a:t>
            </a:r>
            <a:r>
              <a:rPr lang="en-US" altLang="en-US" sz="1800" smtClean="0">
                <a:solidFill>
                  <a:schemeClr val="accent1"/>
                </a:solidFill>
              </a:rPr>
              <a:t>samo</a:t>
            </a:r>
            <a:r>
              <a:rPr lang="en-US" altLang="en-US" sz="1800" smtClean="0"/>
              <a:t> </a:t>
            </a:r>
            <a:r>
              <a:rPr lang="en-US" altLang="en-US" sz="1800" smtClean="0">
                <a:solidFill>
                  <a:schemeClr val="accent1"/>
                </a:solidFill>
              </a:rPr>
              <a:t>jedna</a:t>
            </a:r>
            <a:r>
              <a:rPr lang="en-US" altLang="en-US" sz="1800" smtClean="0"/>
              <a:t> prljava kopija.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Write-once protokol (nast.)</a:t>
            </a:r>
            <a:endParaRPr lang="en-US" altLang="en-US" smtClean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smtClean="0"/>
              <a:t>Da bi se odr</a:t>
            </a:r>
            <a:r>
              <a:rPr lang="hr-HR" altLang="en-US" sz="2000" smtClean="0"/>
              <a:t>ž</a:t>
            </a:r>
            <a:r>
              <a:rPr lang="en-US" altLang="en-US" sz="2000" smtClean="0"/>
              <a:t>ala konzistentn</a:t>
            </a:r>
            <a:r>
              <a:rPr lang="hr-HR" altLang="en-US" sz="2000" smtClean="0"/>
              <a:t>ost</a:t>
            </a:r>
            <a:r>
              <a:rPr lang="en-US" altLang="en-US" sz="2000" smtClean="0"/>
              <a:t> memorijskog sistema protokol koristi dva skupa komandi: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Komande koje izdaje procesor lokalnom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u (lokalne procesorske komande</a:t>
            </a:r>
            <a:r>
              <a:rPr lang="hr-HR" altLang="en-US" sz="2100" smtClean="0"/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 smtClean="0"/>
              <a:t> P</a:t>
            </a:r>
            <a:r>
              <a:rPr lang="hr-HR" altLang="en-US" sz="1600" smtClean="0"/>
              <a:t>_</a:t>
            </a:r>
            <a:r>
              <a:rPr lang="en-US" altLang="en-US" sz="1600" smtClean="0"/>
              <a:t>Read</a:t>
            </a:r>
            <a:r>
              <a:rPr lang="hr-HR" altLang="en-US" sz="1600" smtClean="0"/>
              <a:t> </a:t>
            </a:r>
            <a:r>
              <a:rPr lang="en-US" altLang="en-US" sz="1600" smtClean="0"/>
              <a:t>(komanda za </a:t>
            </a:r>
            <a:r>
              <a:rPr lang="hr-HR" altLang="en-US" sz="1600" smtClean="0"/>
              <a:t>č</a:t>
            </a:r>
            <a:r>
              <a:rPr lang="en-US" altLang="en-US" sz="1600" smtClean="0"/>
              <a:t>itanje lokalnog ke</a:t>
            </a:r>
            <a:r>
              <a:rPr lang="hr-HR" altLang="en-US" sz="1600" smtClean="0"/>
              <a:t>š</a:t>
            </a:r>
            <a:r>
              <a:rPr lang="en-US" altLang="en-US" sz="1600" smtClean="0"/>
              <a:t>a), </a:t>
            </a:r>
            <a:endParaRPr lang="hr-HR" altLang="en-US" sz="16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smtClean="0"/>
              <a:t>P</a:t>
            </a:r>
            <a:r>
              <a:rPr lang="hr-HR" altLang="en-US" sz="1600" smtClean="0"/>
              <a:t>_</a:t>
            </a:r>
            <a:r>
              <a:rPr lang="en-US" altLang="en-US" sz="1600" smtClean="0"/>
              <a:t>Write (komanda za upis u lokalni ke</a:t>
            </a:r>
            <a:r>
              <a:rPr lang="hr-HR" altLang="en-US" sz="1600" smtClean="0"/>
              <a:t>š</a:t>
            </a:r>
            <a:r>
              <a:rPr lang="en-US" altLang="en-US" sz="1600" smtClean="0"/>
              <a:t>).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Komande konzistencije koje se izdaju preko zajedni</a:t>
            </a:r>
            <a:r>
              <a:rPr lang="hr-HR" altLang="en-US" sz="2100" smtClean="0"/>
              <a:t>č</a:t>
            </a:r>
            <a:r>
              <a:rPr lang="en-US" altLang="en-US" sz="2100" smtClean="0"/>
              <a:t>ke magistrale:</a:t>
            </a:r>
            <a:endParaRPr lang="hr-HR" altLang="en-US" sz="21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smtClean="0"/>
              <a:t> Read</a:t>
            </a:r>
            <a:r>
              <a:rPr lang="hr-HR" altLang="en-US" sz="1600" smtClean="0"/>
              <a:t>_</a:t>
            </a:r>
            <a:r>
              <a:rPr lang="en-US" altLang="en-US" sz="1600" smtClean="0"/>
              <a:t>Blk (</a:t>
            </a:r>
            <a:r>
              <a:rPr lang="hr-HR" altLang="en-US" sz="1600" smtClean="0"/>
              <a:t>č</a:t>
            </a:r>
            <a:r>
              <a:rPr lang="en-US" altLang="en-US" sz="1600" smtClean="0"/>
              <a:t>itanje</a:t>
            </a:r>
            <a:r>
              <a:rPr lang="hr-HR" altLang="en-US" sz="1600" smtClean="0"/>
              <a:t> </a:t>
            </a:r>
            <a:r>
              <a:rPr lang="en-US" altLang="en-US" sz="1600" smtClean="0"/>
              <a:t>bloka iz memorije), </a:t>
            </a:r>
            <a:endParaRPr lang="hr-HR" altLang="en-US" sz="16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smtClean="0"/>
              <a:t>Write</a:t>
            </a:r>
            <a:r>
              <a:rPr lang="hr-HR" altLang="en-US" sz="1600" smtClean="0"/>
              <a:t>_</a:t>
            </a:r>
            <a:r>
              <a:rPr lang="en-US" altLang="en-US" sz="1600" smtClean="0"/>
              <a:t>Blk (upis bloka u memoriju), </a:t>
            </a:r>
            <a:endParaRPr lang="hr-HR" altLang="en-US" sz="16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smtClean="0"/>
              <a:t>Write</a:t>
            </a:r>
            <a:r>
              <a:rPr lang="hr-HR" altLang="en-US" sz="1600" smtClean="0"/>
              <a:t>_</a:t>
            </a:r>
            <a:r>
              <a:rPr lang="en-US" altLang="en-US" sz="1600" smtClean="0"/>
              <a:t>Inv (modifikuje lokalnu</a:t>
            </a:r>
            <a:r>
              <a:rPr lang="hr-HR" altLang="en-US" sz="1600" smtClean="0"/>
              <a:t> </a:t>
            </a:r>
            <a:r>
              <a:rPr lang="en-US" altLang="en-US" sz="1600" smtClean="0"/>
              <a:t>kopiju i invalidira sve ostale kopije), </a:t>
            </a:r>
            <a:endParaRPr lang="hr-HR" altLang="en-US" sz="16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smtClean="0"/>
              <a:t>Read</a:t>
            </a:r>
            <a:r>
              <a:rPr lang="hr-HR" altLang="en-US" sz="1600" smtClean="0"/>
              <a:t>_</a:t>
            </a:r>
            <a:r>
              <a:rPr lang="en-US" altLang="en-US" sz="1600" smtClean="0"/>
              <a:t>Inv (</a:t>
            </a:r>
            <a:r>
              <a:rPr lang="hr-HR" altLang="en-US" sz="1600" smtClean="0"/>
              <a:t>č</a:t>
            </a:r>
            <a:r>
              <a:rPr lang="en-US" altLang="en-US" sz="1600" smtClean="0"/>
              <a:t>ita blok, modifikuje ga i invalidira</a:t>
            </a:r>
            <a:r>
              <a:rPr lang="hr-HR" altLang="en-US" sz="1600" smtClean="0"/>
              <a:t> </a:t>
            </a:r>
            <a:r>
              <a:rPr lang="en-US" altLang="en-US" sz="1600" smtClean="0"/>
              <a:t>sve ostale kopije).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smtClean="0"/>
              <a:t>Kod obra</a:t>
            </a:r>
            <a:r>
              <a:rPr lang="hr-HR" altLang="en-US" sz="2000" smtClean="0"/>
              <a:t>ć</a:t>
            </a:r>
            <a:r>
              <a:rPr lang="en-US" altLang="en-US" sz="2000" smtClean="0"/>
              <a:t>anja procesora lokalnom ke</a:t>
            </a:r>
            <a:r>
              <a:rPr lang="hr-HR" altLang="en-US" sz="2000" smtClean="0"/>
              <a:t>š</a:t>
            </a:r>
            <a:r>
              <a:rPr lang="en-US" altLang="en-US" sz="2000" smtClean="0"/>
              <a:t>u mogu nastupiti slede</a:t>
            </a:r>
            <a:r>
              <a:rPr lang="hr-HR" altLang="en-US" sz="2000" smtClean="0"/>
              <a:t>ć</a:t>
            </a:r>
            <a:r>
              <a:rPr lang="en-US" altLang="en-US" sz="2000" smtClean="0"/>
              <a:t>i dogadjaji: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pogodak kod </a:t>
            </a:r>
            <a:r>
              <a:rPr lang="hr-HR" altLang="en-US" sz="2100" smtClean="0"/>
              <a:t>č</a:t>
            </a:r>
            <a:r>
              <a:rPr lang="en-US" altLang="en-US" sz="2100" smtClean="0"/>
              <a:t>itanja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proma</a:t>
            </a:r>
            <a:r>
              <a:rPr lang="sr-Latn-CS" altLang="en-US" sz="2100" smtClean="0"/>
              <a:t>š</a:t>
            </a:r>
            <a:r>
              <a:rPr lang="en-US" altLang="en-US" sz="2100" smtClean="0"/>
              <a:t>aj kod </a:t>
            </a:r>
            <a:r>
              <a:rPr lang="hr-HR" altLang="en-US" sz="2100" smtClean="0"/>
              <a:t>č</a:t>
            </a:r>
            <a:r>
              <a:rPr lang="en-US" altLang="en-US" sz="2100" smtClean="0"/>
              <a:t>itanja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pogodak pri upisu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proma</a:t>
            </a:r>
            <a:r>
              <a:rPr lang="sr-Latn-CS" altLang="en-US" sz="2100" smtClean="0"/>
              <a:t>š</a:t>
            </a:r>
            <a:r>
              <a:rPr lang="en-US" altLang="en-US" sz="2100" smtClean="0"/>
              <a:t>aj pri upisu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zamena bloka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Write-once protokol (nast.)</a:t>
            </a:r>
            <a:endParaRPr lang="en-US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smtClean="0">
                <a:latin typeface="Arial" charset="0"/>
              </a:rPr>
              <a:t>pogodak kod </a:t>
            </a:r>
            <a:r>
              <a:rPr lang="hr-HR" altLang="en-US" sz="2400" smtClean="0">
                <a:latin typeface="Arial" charset="0"/>
              </a:rPr>
              <a:t>č</a:t>
            </a:r>
            <a:r>
              <a:rPr lang="en-US" altLang="en-US" sz="2400" smtClean="0">
                <a:latin typeface="Arial" charset="0"/>
              </a:rPr>
              <a:t>itanja: </a:t>
            </a:r>
            <a:endParaRPr lang="hr-HR" altLang="en-US" sz="24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obavlja se lokalno i ne uslovljava promenu stanja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kopije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i ne zahteva izdavanje komandi konzistencije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>
                <a:latin typeface="Arial" charset="0"/>
              </a:rPr>
              <a:t>proma</a:t>
            </a:r>
            <a:r>
              <a:rPr lang="hr-HR" altLang="en-US" sz="2400" smtClean="0">
                <a:latin typeface="Arial" charset="0"/>
              </a:rPr>
              <a:t>š</a:t>
            </a:r>
            <a:r>
              <a:rPr lang="en-US" altLang="en-US" sz="2400" smtClean="0">
                <a:latin typeface="Arial" charset="0"/>
              </a:rPr>
              <a:t>aj kod </a:t>
            </a:r>
            <a:r>
              <a:rPr lang="hr-HR" altLang="en-US" sz="2400" smtClean="0">
                <a:latin typeface="Arial" charset="0"/>
              </a:rPr>
              <a:t>č</a:t>
            </a:r>
            <a:r>
              <a:rPr lang="en-US" altLang="en-US" sz="2400" smtClean="0">
                <a:latin typeface="Arial" charset="0"/>
              </a:rPr>
              <a:t>itanja : </a:t>
            </a:r>
            <a:endParaRPr lang="hr-HR" altLang="en-US" sz="24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ako nastupi promasaj kod </a:t>
            </a:r>
            <a:r>
              <a:rPr lang="hr-HR" altLang="en-US" sz="2100" smtClean="0">
                <a:latin typeface="Arial" charset="0"/>
              </a:rPr>
              <a:t>č</a:t>
            </a:r>
            <a:r>
              <a:rPr lang="en-US" altLang="en-US" sz="2100" smtClean="0">
                <a:latin typeface="Arial" charset="0"/>
              </a:rPr>
              <a:t>itanja i ni jedan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u sistemu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ne sadr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i </a:t>
            </a:r>
            <a:r>
              <a:rPr lang="sr-Latn-CS" altLang="en-US" sz="2100" smtClean="0">
                <a:latin typeface="Arial" charset="0"/>
              </a:rPr>
              <a:t>prljavu (dirty)</a:t>
            </a:r>
            <a:r>
              <a:rPr lang="en-US" altLang="en-US" sz="2100" smtClean="0">
                <a:latin typeface="Arial" charset="0"/>
              </a:rPr>
              <a:t> kopiju, inicira se Read</a:t>
            </a:r>
            <a:r>
              <a:rPr lang="hr-HR" altLang="en-US" sz="2100" smtClean="0">
                <a:latin typeface="Arial" charset="0"/>
              </a:rPr>
              <a:t>_</a:t>
            </a:r>
            <a:r>
              <a:rPr lang="en-US" altLang="en-US" sz="2100" smtClean="0">
                <a:latin typeface="Arial" charset="0"/>
              </a:rPr>
              <a:t>Blk operacija i podatak (tj. ceo blok)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se prenosi iz glavne memorije u lokalni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. </a:t>
            </a:r>
            <a:endParaRPr lang="hr-HR" altLang="en-US" sz="21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ako postoji prljava kopija, tada </a:t>
            </a:r>
            <a:r>
              <a:rPr lang="hr-HR" altLang="en-US" sz="2100" smtClean="0">
                <a:latin typeface="Arial" charset="0"/>
              </a:rPr>
              <a:t>ć</a:t>
            </a:r>
            <a:r>
              <a:rPr lang="en-US" altLang="en-US" sz="2100" smtClean="0">
                <a:latin typeface="Arial" charset="0"/>
              </a:rPr>
              <a:t>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odgovarajuci </a:t>
            </a:r>
            <a:r>
              <a:rPr lang="hr-HR" altLang="en-US" sz="2100" smtClean="0">
                <a:latin typeface="Arial" charset="0"/>
              </a:rPr>
              <a:t>k</a:t>
            </a:r>
            <a:r>
              <a:rPr lang="en-US" altLang="en-US" sz="2100" smtClean="0">
                <a:latin typeface="Arial" charset="0"/>
              </a:rPr>
              <a:t>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kontroler zabraniti </a:t>
            </a:r>
            <a:r>
              <a:rPr lang="hr-HR" altLang="en-US" sz="2100" smtClean="0">
                <a:latin typeface="Arial" charset="0"/>
              </a:rPr>
              <a:t>č</a:t>
            </a:r>
            <a:r>
              <a:rPr lang="en-US" altLang="en-US" sz="2100" smtClean="0">
                <a:latin typeface="Arial" charset="0"/>
              </a:rPr>
              <a:t>itanje glavne memorije i poslati kopiju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u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koji je izdao zahtev</a:t>
            </a:r>
            <a:r>
              <a:rPr lang="hr-HR" altLang="en-US" sz="2100" smtClean="0">
                <a:latin typeface="Arial" charset="0"/>
              </a:rPr>
              <a:t>:</a:t>
            </a:r>
            <a:r>
              <a:rPr lang="en-US" altLang="en-US" sz="2100" smtClean="0">
                <a:latin typeface="Arial" charset="0"/>
              </a:rPr>
              <a:t>  </a:t>
            </a:r>
            <a:endParaRPr lang="hr-HR" altLang="en-US" sz="2100" smtClean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>
                <a:latin typeface="Arial" charset="0"/>
              </a:rPr>
              <a:t>obe kopije postaju validne i a</a:t>
            </a:r>
            <a:r>
              <a:rPr lang="hr-HR" altLang="en-US" sz="1800" smtClean="0">
                <a:latin typeface="Arial" charset="0"/>
              </a:rPr>
              <a:t>ž</a:t>
            </a:r>
            <a:r>
              <a:rPr lang="en-US" altLang="en-US" sz="1800" smtClean="0">
                <a:latin typeface="Arial" charset="0"/>
              </a:rPr>
              <a:t>urira se i glavna memorija.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>
                <a:latin typeface="Arial" charset="0"/>
              </a:rPr>
              <a:t>pogodak pri upisu: </a:t>
            </a:r>
            <a:endParaRPr lang="hr-HR" altLang="en-US" sz="24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ako nastupi pogodak pri upisu i kopija je u stanju reserved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ili dirty novo stanje kopije je dirty. </a:t>
            </a:r>
            <a:endParaRPr lang="hr-HR" altLang="en-US" sz="21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ako je</a:t>
            </a:r>
            <a:r>
              <a:rPr lang="sr-Latn-CS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kopija bila u stanju valid , </a:t>
            </a:r>
            <a:r>
              <a:rPr lang="hr-HR" altLang="en-US" sz="2100" smtClean="0">
                <a:latin typeface="Arial" charset="0"/>
              </a:rPr>
              <a:t>t</a:t>
            </a:r>
            <a:r>
              <a:rPr lang="en-US" altLang="en-US" sz="2100" smtClean="0">
                <a:latin typeface="Arial" charset="0"/>
              </a:rPr>
              <a:t>a</a:t>
            </a:r>
            <a:r>
              <a:rPr lang="sr-Latn-CS" altLang="en-US" sz="2100" smtClean="0">
                <a:latin typeface="Arial" charset="0"/>
              </a:rPr>
              <a:t>d</a:t>
            </a:r>
            <a:r>
              <a:rPr lang="en-US" altLang="en-US" sz="2100" smtClean="0">
                <a:latin typeface="Arial" charset="0"/>
              </a:rPr>
              <a:t>a se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svim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evima 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alje komanda Write</a:t>
            </a:r>
            <a:r>
              <a:rPr lang="hr-HR" altLang="en-US" sz="2100" smtClean="0">
                <a:latin typeface="Arial" charset="0"/>
              </a:rPr>
              <a:t>_</a:t>
            </a:r>
            <a:r>
              <a:rPr lang="en-US" altLang="en-US" sz="2100" smtClean="0">
                <a:latin typeface="Arial" charset="0"/>
              </a:rPr>
              <a:t>Inv pomo</a:t>
            </a:r>
            <a:r>
              <a:rPr lang="hr-HR" altLang="en-US" sz="2100" smtClean="0">
                <a:latin typeface="Arial" charset="0"/>
              </a:rPr>
              <a:t>ć</a:t>
            </a:r>
            <a:r>
              <a:rPr lang="en-US" altLang="en-US" sz="2100" smtClean="0">
                <a:latin typeface="Arial" charset="0"/>
              </a:rPr>
              <a:t>u koje se invalidiraju sve kopije.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Memorijska kopija se a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urira, novo stanje lokalne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kopije je reserved.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MIMD karakteristike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sr-Latn-CS" altLang="en-US" smtClean="0">
                <a:cs typeface="Times New Roman" pitchFamily="18" charset="0"/>
              </a:rPr>
              <a:t>Razmena podataka izmedju procesora (komunikacija) može da se obavi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preko zajedničke (deljive) memorije korišćenjem zajedničkih (deljivih) promenljivih, 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ili eksplicitnim slanjem poruka izmedju procesora.</a:t>
            </a:r>
            <a:endParaRPr lang="en-US" altLang="en-US" smtClean="0">
              <a:cs typeface="Times New Roman" pitchFamily="18" charset="0"/>
            </a:endParaRPr>
          </a:p>
          <a:p>
            <a:pPr algn="just">
              <a:defRPr/>
            </a:pPr>
            <a:r>
              <a:rPr lang="sr-Latn-CS" altLang="en-US" smtClean="0">
                <a:cs typeface="Times New Roman" pitchFamily="18" charset="0"/>
              </a:rPr>
              <a:t>Procesori u MIMD sistemu rade asinhrono, pa je potrebno obezbediti mehanizme za sinhronizaciju.</a:t>
            </a:r>
            <a:endParaRPr lang="sr-Latn-CS" altLang="en-US" smtClean="0"/>
          </a:p>
          <a:p>
            <a:pPr lvl="1" algn="just">
              <a:defRPr/>
            </a:pPr>
            <a:r>
              <a:rPr lang="sr-Latn-CS" altLang="en-US" smtClean="0">
                <a:cs typeface="Times New Roman" pitchFamily="18" charset="0"/>
              </a:rPr>
              <a:t> Sinhronizacijom se obezbedjuje korektan redosled izvršenja zadataka i uzajamno isključivo pravo pristupa deljivim resursima.</a:t>
            </a:r>
            <a:endParaRPr lang="en-US" altLang="en-US" smtClean="0">
              <a:cs typeface="Times New Roman" pitchFamily="18" charset="0"/>
            </a:endParaRPr>
          </a:p>
          <a:p>
            <a:pPr lvl="2" algn="just">
              <a:defRPr/>
            </a:pPr>
            <a:r>
              <a:rPr lang="sr-Latn-CS" altLang="en-US" smtClean="0">
                <a:cs typeface="Times New Roman" pitchFamily="18" charset="0"/>
              </a:rPr>
              <a:t>Mehanizmi iskorišćeni za komunikaciju mogu se iskoristiti  i za sinhronizaciju, samo što se u ovom, drugom, slučaju umesto podataka razmenjuju upravljačke informacije. </a:t>
            </a:r>
            <a:endParaRPr lang="sr-Latn-CS" altLang="en-US" smtClean="0"/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Write-once protokol (nast.)</a:t>
            </a:r>
            <a:endParaRPr lang="en-US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proma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aj pri upisu: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kada nastupi proma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aj pri upisu procesor mora prvo pribaviti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kopiju iz glavne memorije ili iz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 koji ima dirty kopiju .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Ovo se posti</a:t>
            </a:r>
            <a:r>
              <a:rPr lang="sr-Latn-CS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 slanjem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Read</a:t>
            </a:r>
            <a:r>
              <a:rPr lang="hr-HR" altLang="en-US" smtClean="0">
                <a:latin typeface="Arial" charset="0"/>
              </a:rPr>
              <a:t>_</a:t>
            </a:r>
            <a:r>
              <a:rPr lang="en-US" altLang="en-US" smtClean="0">
                <a:latin typeface="Arial" charset="0"/>
              </a:rPr>
              <a:t>Inv komande </a:t>
            </a:r>
            <a:r>
              <a:rPr lang="hr-HR" altLang="en-US" smtClean="0">
                <a:latin typeface="Arial" charset="0"/>
              </a:rPr>
              <a:t>koja ć</a:t>
            </a:r>
            <a:r>
              <a:rPr lang="en-US" altLang="en-US" smtClean="0">
                <a:latin typeface="Arial" charset="0"/>
              </a:rPr>
              <a:t>e pribaviti i 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urirati blok i invalidirati sve ostale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kopije.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lokalna kopija nakon ovoga se nalazi u stanju dirty.</a:t>
            </a:r>
          </a:p>
          <a:p>
            <a:pPr>
              <a:defRPr/>
            </a:pPr>
            <a:r>
              <a:rPr lang="en-US" altLang="en-US" smtClean="0">
                <a:latin typeface="Arial" charset="0"/>
              </a:rPr>
              <a:t>zamena bloka: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ako je stanje bloka dirty, kod zamene bloka se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vr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i upis u glavnu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memoriju (Write</a:t>
            </a:r>
            <a:r>
              <a:rPr lang="hr-HR" altLang="en-US" smtClean="0">
                <a:latin typeface="Arial" charset="0"/>
              </a:rPr>
              <a:t>_</a:t>
            </a:r>
            <a:r>
              <a:rPr lang="en-US" altLang="en-US" smtClean="0">
                <a:latin typeface="Arial" charset="0"/>
              </a:rPr>
              <a:t>Blk), a ako 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blok invalid, reserved ili valid nema upisa 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memoriju kod zamene bloka.</a:t>
            </a:r>
          </a:p>
          <a:p>
            <a:pPr>
              <a:buFont typeface="Wingdings 2" pitchFamily="18" charset="2"/>
              <a:buNone/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Write-once protokol (nast.)</a:t>
            </a:r>
            <a:endParaRPr lang="en-US" altLang="en-US" smtClean="0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958975" y="4554538"/>
            <a:ext cx="806450" cy="490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dirty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132388" y="2420938"/>
            <a:ext cx="860425" cy="490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valid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837113" y="4630738"/>
            <a:ext cx="1450975" cy="490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reserved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806575" y="2420938"/>
            <a:ext cx="1111250" cy="490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invalid</a:t>
            </a:r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>
            <a:off x="2362200" y="2057400"/>
            <a:ext cx="3200400" cy="381000"/>
          </a:xfrm>
          <a:custGeom>
            <a:avLst/>
            <a:gdLst>
              <a:gd name="T0" fmla="*/ 0 w 2016"/>
              <a:gd name="T1" fmla="*/ 240 h 240"/>
              <a:gd name="T2" fmla="*/ 960 w 2016"/>
              <a:gd name="T3" fmla="*/ 0 h 240"/>
              <a:gd name="T4" fmla="*/ 2016 w 2016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" h="240">
                <a:moveTo>
                  <a:pt x="0" y="240"/>
                </a:moveTo>
                <a:cubicBezTo>
                  <a:pt x="312" y="120"/>
                  <a:pt x="624" y="0"/>
                  <a:pt x="960" y="0"/>
                </a:cubicBezTo>
                <a:cubicBezTo>
                  <a:pt x="1296" y="0"/>
                  <a:pt x="1840" y="200"/>
                  <a:pt x="2016" y="24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dash"/>
            <a:round/>
            <a:headEnd type="triangle" w="med" len="med"/>
            <a:tailEnd type="non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37" name="Freeform 9"/>
          <p:cNvSpPr>
            <a:spLocks/>
          </p:cNvSpPr>
          <p:nvPr/>
        </p:nvSpPr>
        <p:spPr bwMode="auto">
          <a:xfrm>
            <a:off x="5943600" y="2667000"/>
            <a:ext cx="495300" cy="2057400"/>
          </a:xfrm>
          <a:custGeom>
            <a:avLst/>
            <a:gdLst>
              <a:gd name="T0" fmla="*/ 0 w 312"/>
              <a:gd name="T1" fmla="*/ 0 h 1296"/>
              <a:gd name="T2" fmla="*/ 288 w 312"/>
              <a:gd name="T3" fmla="*/ 624 h 1296"/>
              <a:gd name="T4" fmla="*/ 144 w 312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296">
                <a:moveTo>
                  <a:pt x="0" y="0"/>
                </a:moveTo>
                <a:cubicBezTo>
                  <a:pt x="132" y="204"/>
                  <a:pt x="264" y="408"/>
                  <a:pt x="288" y="624"/>
                </a:cubicBezTo>
                <a:cubicBezTo>
                  <a:pt x="312" y="840"/>
                  <a:pt x="168" y="1184"/>
                  <a:pt x="144" y="129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38" name="Freeform 10"/>
          <p:cNvSpPr>
            <a:spLocks/>
          </p:cNvSpPr>
          <p:nvPr/>
        </p:nvSpPr>
        <p:spPr bwMode="auto">
          <a:xfrm>
            <a:off x="2286000" y="2895600"/>
            <a:ext cx="3048000" cy="304800"/>
          </a:xfrm>
          <a:custGeom>
            <a:avLst/>
            <a:gdLst>
              <a:gd name="T0" fmla="*/ 0 w 1920"/>
              <a:gd name="T1" fmla="*/ 0 h 192"/>
              <a:gd name="T2" fmla="*/ 1104 w 1920"/>
              <a:gd name="T3" fmla="*/ 192 h 192"/>
              <a:gd name="T4" fmla="*/ 1920 w 1920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192">
                <a:moveTo>
                  <a:pt x="0" y="0"/>
                </a:moveTo>
                <a:cubicBezTo>
                  <a:pt x="392" y="96"/>
                  <a:pt x="784" y="192"/>
                  <a:pt x="1104" y="192"/>
                </a:cubicBezTo>
                <a:cubicBezTo>
                  <a:pt x="1424" y="192"/>
                  <a:pt x="1672" y="96"/>
                  <a:pt x="1920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39" name="Freeform 11"/>
          <p:cNvSpPr>
            <a:spLocks/>
          </p:cNvSpPr>
          <p:nvPr/>
        </p:nvSpPr>
        <p:spPr bwMode="auto">
          <a:xfrm>
            <a:off x="4826000" y="2895600"/>
            <a:ext cx="584200" cy="1752600"/>
          </a:xfrm>
          <a:custGeom>
            <a:avLst/>
            <a:gdLst>
              <a:gd name="T0" fmla="*/ 176 w 368"/>
              <a:gd name="T1" fmla="*/ 1104 h 1104"/>
              <a:gd name="T2" fmla="*/ 32 w 368"/>
              <a:gd name="T3" fmla="*/ 576 h 1104"/>
              <a:gd name="T4" fmla="*/ 368 w 368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8" h="1104">
                <a:moveTo>
                  <a:pt x="176" y="1104"/>
                </a:moveTo>
                <a:cubicBezTo>
                  <a:pt x="88" y="932"/>
                  <a:pt x="0" y="760"/>
                  <a:pt x="32" y="576"/>
                </a:cubicBezTo>
                <a:cubicBezTo>
                  <a:pt x="64" y="392"/>
                  <a:pt x="216" y="196"/>
                  <a:pt x="368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>
            <a:off x="2362200" y="5029200"/>
            <a:ext cx="3200400" cy="393700"/>
          </a:xfrm>
          <a:custGeom>
            <a:avLst/>
            <a:gdLst>
              <a:gd name="T0" fmla="*/ 2016 w 2016"/>
              <a:gd name="T1" fmla="*/ 48 h 248"/>
              <a:gd name="T2" fmla="*/ 864 w 2016"/>
              <a:gd name="T3" fmla="*/ 240 h 248"/>
              <a:gd name="T4" fmla="*/ 0 w 2016"/>
              <a:gd name="T5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" h="248">
                <a:moveTo>
                  <a:pt x="2016" y="48"/>
                </a:moveTo>
                <a:cubicBezTo>
                  <a:pt x="1608" y="148"/>
                  <a:pt x="1200" y="248"/>
                  <a:pt x="864" y="240"/>
                </a:cubicBezTo>
                <a:cubicBezTo>
                  <a:pt x="528" y="232"/>
                  <a:pt x="264" y="116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1" name="Freeform 13"/>
          <p:cNvSpPr>
            <a:spLocks/>
          </p:cNvSpPr>
          <p:nvPr/>
        </p:nvSpPr>
        <p:spPr bwMode="auto">
          <a:xfrm>
            <a:off x="1346200" y="2667000"/>
            <a:ext cx="635000" cy="2133600"/>
          </a:xfrm>
          <a:custGeom>
            <a:avLst/>
            <a:gdLst>
              <a:gd name="T0" fmla="*/ 400 w 400"/>
              <a:gd name="T1" fmla="*/ 1344 h 1344"/>
              <a:gd name="T2" fmla="*/ 16 w 400"/>
              <a:gd name="T3" fmla="*/ 672 h 1344"/>
              <a:gd name="T4" fmla="*/ 304 w 400"/>
              <a:gd name="T5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1344">
                <a:moveTo>
                  <a:pt x="400" y="1344"/>
                </a:moveTo>
                <a:cubicBezTo>
                  <a:pt x="216" y="1120"/>
                  <a:pt x="32" y="896"/>
                  <a:pt x="16" y="672"/>
                </a:cubicBezTo>
                <a:cubicBezTo>
                  <a:pt x="0" y="448"/>
                  <a:pt x="152" y="224"/>
                  <a:pt x="304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2438400" y="2971800"/>
            <a:ext cx="251460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2514600" y="2895600"/>
            <a:ext cx="2819400" cy="16764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V="1">
            <a:off x="1600200" y="4953000"/>
            <a:ext cx="4572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5791200" y="2057400"/>
            <a:ext cx="3810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000375" y="1763713"/>
            <a:ext cx="183991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Write_Inv / Read_Inv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423025" y="3440113"/>
            <a:ext cx="815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P_Write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867400" y="1752600"/>
            <a:ext cx="825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P_Read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779463" y="5254625"/>
            <a:ext cx="1566862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P_Write</a:t>
            </a:r>
            <a:r>
              <a:rPr lang="en-US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</a:t>
            </a:r>
            <a:r>
              <a:rPr lang="en-US" alt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P_Read</a:t>
            </a:r>
            <a:r>
              <a:rPr lang="en-US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442913" y="3897313"/>
            <a:ext cx="942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Read_Inv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837113" y="3657600"/>
            <a:ext cx="954087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Read_Blk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 rot="-1854175">
            <a:off x="2551113" y="3886200"/>
            <a:ext cx="954087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Read_Blk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 rot="2196833">
            <a:off x="3781425" y="3886200"/>
            <a:ext cx="942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Read_Inv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505200" y="5486400"/>
            <a:ext cx="815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P_Write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3581400" y="2819400"/>
            <a:ext cx="825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P_Read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1295400" y="5881688"/>
            <a:ext cx="5562600" cy="825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pune linije – komande koje izdaje lokalni procesor</a:t>
            </a:r>
          </a:p>
          <a:p>
            <a:pPr algn="l">
              <a:buFontTx/>
              <a:buChar char="•"/>
              <a:defRPr/>
            </a:pPr>
            <a:r>
              <a:rPr lang="en-U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isprekidane linije – komande koje izdaje udaljeni procesor preko sistemske magistrale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 smtClean="0"/>
              <a:t>Snoopy protokol sa a</a:t>
            </a:r>
            <a:r>
              <a:rPr lang="hr-HR" altLang="en-US" sz="3200" smtClean="0"/>
              <a:t>ž</a:t>
            </a:r>
            <a:r>
              <a:rPr lang="en-US" altLang="en-US" sz="3200" smtClean="0"/>
              <a:t>uriranjem pri upisu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Fire</a:t>
            </a:r>
            <a:r>
              <a:rPr lang="hr-HR" altLang="en-US" sz="2400" smtClean="0"/>
              <a:t>fl</a:t>
            </a:r>
            <a:r>
              <a:rPr lang="en-US" altLang="en-US" sz="2400" smtClean="0"/>
              <a:t>y</a:t>
            </a:r>
            <a:r>
              <a:rPr lang="hr-HR" altLang="en-US" sz="2400" smtClean="0"/>
              <a:t> protokol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postoje tri mogu</a:t>
            </a:r>
            <a:r>
              <a:rPr lang="hr-HR" altLang="en-US" sz="2400" smtClean="0"/>
              <a:t>ć</a:t>
            </a:r>
            <a:r>
              <a:rPr lang="en-US" altLang="en-US" sz="2400" smtClean="0"/>
              <a:t>a stanja ke</a:t>
            </a:r>
            <a:r>
              <a:rPr lang="hr-HR" altLang="en-US" sz="2400" smtClean="0"/>
              <a:t>š</a:t>
            </a:r>
            <a:r>
              <a:rPr lang="en-US" altLang="en-US" sz="2400" smtClean="0"/>
              <a:t> kopije:</a:t>
            </a:r>
            <a:endParaRPr lang="hr-HR" alt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Valid</a:t>
            </a:r>
            <a:r>
              <a:rPr lang="hr-HR" altLang="en-US" sz="2100" smtClean="0"/>
              <a:t>-</a:t>
            </a:r>
            <a:r>
              <a:rPr lang="en-US" altLang="en-US" sz="2100" smtClean="0"/>
              <a:t>exclusive</a:t>
            </a:r>
            <a:endParaRPr lang="hr-HR" altLang="en-US" sz="21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/>
              <a:t> postoji samo jedna ke</a:t>
            </a:r>
            <a:r>
              <a:rPr lang="hr-HR" altLang="en-US" sz="1800" smtClean="0"/>
              <a:t>š</a:t>
            </a:r>
            <a:r>
              <a:rPr lang="en-US" altLang="en-US" sz="1800" smtClean="0"/>
              <a:t> kopija i ona je konzistentna sa glavnom</a:t>
            </a:r>
            <a:r>
              <a:rPr lang="hr-HR" altLang="en-US" sz="1800" smtClean="0"/>
              <a:t> </a:t>
            </a:r>
            <a:r>
              <a:rPr lang="en-US" altLang="en-US" sz="1800" smtClean="0"/>
              <a:t>memorijom.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Shared </a:t>
            </a:r>
            <a:endParaRPr lang="hr-HR" altLang="en-US" sz="21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/>
              <a:t> postoji vi</a:t>
            </a:r>
            <a:r>
              <a:rPr lang="hr-HR" altLang="en-US" sz="1800" smtClean="0"/>
              <a:t>š</a:t>
            </a:r>
            <a:r>
              <a:rPr lang="en-US" altLang="en-US" sz="1800" smtClean="0"/>
              <a:t>e kopija i sve su konzistentne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Dirty </a:t>
            </a:r>
            <a:endParaRPr lang="hr-HR" altLang="en-US" sz="210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sz="1800" smtClean="0"/>
              <a:t> postoji samo jedna kopija i ona nije konzistentna sa glavnom memorijom.</a:t>
            </a:r>
            <a:endParaRPr lang="hr-HR" altLang="en-US" sz="180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Fire</a:t>
            </a:r>
            <a:r>
              <a:rPr lang="hr-HR" altLang="en-US" sz="2400" smtClean="0"/>
              <a:t>fl</a:t>
            </a:r>
            <a:r>
              <a:rPr lang="en-US" altLang="en-US" sz="2400" smtClean="0"/>
              <a:t>y protokol koristi write</a:t>
            </a:r>
            <a:r>
              <a:rPr lang="hr-HR" altLang="en-US" sz="2400" smtClean="0"/>
              <a:t>-</a:t>
            </a:r>
            <a:r>
              <a:rPr lang="en-US" altLang="en-US" sz="2400" smtClean="0"/>
              <a:t>back (W</a:t>
            </a:r>
            <a:r>
              <a:rPr lang="hr-HR" altLang="en-US" sz="2400" smtClean="0"/>
              <a:t>-</a:t>
            </a:r>
            <a:r>
              <a:rPr lang="sr-Latn-CS" altLang="en-US" sz="2400" smtClean="0"/>
              <a:t>B</a:t>
            </a:r>
            <a:r>
              <a:rPr lang="en-US" altLang="en-US" sz="2400" smtClean="0"/>
              <a:t>) politiku za a</a:t>
            </a:r>
            <a:r>
              <a:rPr lang="hr-HR" altLang="en-US" sz="2400" smtClean="0"/>
              <a:t>ž</a:t>
            </a:r>
            <a:r>
              <a:rPr lang="en-US" altLang="en-US" sz="2400" smtClean="0"/>
              <a:t>uriranje privatnih blokova (blokovi koji su u stanju Valid</a:t>
            </a:r>
            <a:r>
              <a:rPr lang="hr-HR" altLang="en-US" sz="2400" smtClean="0"/>
              <a:t>-</a:t>
            </a:r>
            <a:r>
              <a:rPr lang="en-US" altLang="en-US" sz="2400" smtClean="0"/>
              <a:t>exclusive i</a:t>
            </a:r>
            <a:r>
              <a:rPr lang="hr-HR" altLang="en-US" sz="2400" smtClean="0"/>
              <a:t> </a:t>
            </a:r>
            <a:r>
              <a:rPr lang="en-US" altLang="en-US" sz="2400" smtClean="0"/>
              <a:t>Dirty), a W</a:t>
            </a:r>
            <a:r>
              <a:rPr lang="hr-HR" altLang="en-US" sz="2400" smtClean="0"/>
              <a:t>-</a:t>
            </a:r>
            <a:r>
              <a:rPr lang="en-US" altLang="en-US" sz="2400" smtClean="0"/>
              <a:t>T za deljive (shared) blokove.</a:t>
            </a:r>
            <a:endParaRPr lang="hr-HR" alt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Da li je blok deljiv ili privatni, odredjuje se u toku izvr</a:t>
            </a:r>
            <a:r>
              <a:rPr lang="hr-HR" altLang="en-US" sz="2100" smtClean="0"/>
              <a:t>š</a:t>
            </a:r>
            <a:r>
              <a:rPr lang="en-US" altLang="en-US" sz="2100" smtClean="0"/>
              <a:t>enja programa. </a:t>
            </a:r>
            <a:endParaRPr lang="hr-HR" altLang="en-US" sz="21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Da bi se odr</a:t>
            </a:r>
            <a:r>
              <a:rPr lang="hr-HR" altLang="en-US" sz="2100" smtClean="0"/>
              <a:t>ž</a:t>
            </a:r>
            <a:r>
              <a:rPr lang="en-US" altLang="en-US" sz="2100" smtClean="0"/>
              <a:t>ala</a:t>
            </a:r>
            <a:r>
              <a:rPr lang="hr-HR" altLang="en-US" sz="2100" smtClean="0"/>
              <a:t> </a:t>
            </a:r>
            <a:r>
              <a:rPr lang="en-US" altLang="en-US" sz="2100" smtClean="0"/>
              <a:t>konzistentnost kod modi</a:t>
            </a:r>
            <a:r>
              <a:rPr lang="sr-Latn-CS" altLang="en-US" sz="2100" smtClean="0"/>
              <a:t>fi</a:t>
            </a:r>
            <a:r>
              <a:rPr lang="en-US" altLang="en-US" sz="2100" smtClean="0"/>
              <a:t>kacije deljivog (shared) bloka koristi se Write</a:t>
            </a:r>
            <a:r>
              <a:rPr lang="hr-HR" altLang="en-US" sz="2100" smtClean="0"/>
              <a:t>_</a:t>
            </a:r>
            <a:r>
              <a:rPr lang="en-US" altLang="en-US" sz="2100" smtClean="0"/>
              <a:t>Update komanda</a:t>
            </a:r>
            <a:r>
              <a:rPr lang="hr-HR" altLang="en-US" sz="2100" smtClean="0"/>
              <a:t> </a:t>
            </a:r>
            <a:r>
              <a:rPr lang="en-US" altLang="en-US" sz="2100" smtClean="0"/>
              <a:t>koja a</a:t>
            </a:r>
            <a:r>
              <a:rPr lang="hr-HR" altLang="en-US" sz="2100" smtClean="0"/>
              <a:t>ž</a:t>
            </a:r>
            <a:r>
              <a:rPr lang="en-US" altLang="en-US" sz="2100" smtClean="0"/>
              <a:t>urira sve kopije u sistemu.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Fire</a:t>
            </a:r>
            <a:r>
              <a:rPr lang="hr-HR" altLang="en-US" smtClean="0">
                <a:latin typeface="Arial" charset="0"/>
              </a:rPr>
              <a:t>fl</a:t>
            </a:r>
            <a:r>
              <a:rPr lang="en-US" altLang="en-US" smtClean="0">
                <a:latin typeface="Arial" charset="0"/>
              </a:rPr>
              <a:t>y</a:t>
            </a:r>
            <a:r>
              <a:rPr lang="hr-HR" altLang="en-US" smtClean="0">
                <a:latin typeface="Arial" charset="0"/>
              </a:rPr>
              <a:t> protokol</a:t>
            </a:r>
            <a:endParaRPr lang="en-US" altLang="en-US" smtClean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613092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U zavisnosti koji je dogadjaj nastupio kod obra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anja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u preduzimaju se slede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akcije: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pogodak kod 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itanja: </a:t>
            </a:r>
            <a:endParaRPr lang="hr-HR" altLang="en-US" smtClean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obavlja se lokalno i ne uslovljava promenu stanja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kopije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 ne zahteva izdavanje komandi konzistencije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proma</a:t>
            </a:r>
            <a:r>
              <a:rPr lang="sr-Latn-CS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aj kod 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itanja: </a:t>
            </a:r>
            <a:endParaRPr lang="hr-HR" altLang="en-US" smtClean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ako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postoji </a:t>
            </a:r>
            <a:r>
              <a:rPr lang="hr-HR" altLang="en-US" smtClean="0">
                <a:latin typeface="Arial" charset="0"/>
              </a:rPr>
              <a:t>S</a:t>
            </a:r>
            <a:r>
              <a:rPr lang="en-US" altLang="en-US" smtClean="0">
                <a:latin typeface="Arial" charset="0"/>
              </a:rPr>
              <a:t>hared ili Valid-Exclusive tada se blok pribavlja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iz glavne memorije. </a:t>
            </a:r>
            <a:endParaRPr lang="hr-HR" altLang="en-US" smtClean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Ako postoji dirty kopija tada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sa dirty kopijom predaje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blok podataka, 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urira glavnu memoriju, a rezultuju</a:t>
            </a:r>
            <a:r>
              <a:rPr lang="sr-Latn-CS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e stanje kopije je Shared.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Ako ni jedan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ne poseduje kopiju bloka, tada se on pribavlja iz glavne memorije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 stanje kopije je Valid-exclusive.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pogodak pri upisu: </a:t>
            </a:r>
            <a:endParaRPr lang="hr-HR" altLang="en-US" smtClean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ako je blok Dirty ili Valid-exclusive tada se upis vr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i lokalno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 novo stanje je Dirty. </a:t>
            </a:r>
            <a:endParaRPr lang="hr-HR" altLang="en-US" smtClean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Ako jekopija Shared sve ostale kopije bloka (ukljucujuci 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memorijsku) se 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uriraju.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Fire</a:t>
            </a:r>
            <a:r>
              <a:rPr lang="hr-HR" altLang="en-US" smtClean="0">
                <a:latin typeface="Arial" charset="0"/>
              </a:rPr>
              <a:t>fl</a:t>
            </a:r>
            <a:r>
              <a:rPr lang="en-US" altLang="en-US" smtClean="0">
                <a:latin typeface="Arial" charset="0"/>
              </a:rPr>
              <a:t>y</a:t>
            </a:r>
            <a:r>
              <a:rPr lang="hr-HR" altLang="en-US" smtClean="0">
                <a:latin typeface="Arial" charset="0"/>
              </a:rPr>
              <a:t> protokol</a:t>
            </a:r>
            <a:endParaRPr lang="en-US" altLang="en-US" smtClean="0"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smtClean="0">
                <a:latin typeface="Arial" charset="0"/>
              </a:rPr>
              <a:t>proma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aj pri upisu: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kopija dolazi iz drugih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eva ili iz glavne memorije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ako dolazi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iz memorije stanje kopije nakon upisa je dirty.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U ostalim slucajevima sve kopije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se 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uriraju a novo stanje je shared.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zamena bloka: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ako je stanje bloka dirty, kod zamene bloka se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vr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i upis u glavnu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memoriju (Write</a:t>
            </a:r>
            <a:r>
              <a:rPr lang="hr-HR" altLang="en-US" smtClean="0">
                <a:latin typeface="Arial" charset="0"/>
              </a:rPr>
              <a:t>-</a:t>
            </a:r>
            <a:r>
              <a:rPr lang="en-US" altLang="en-US" smtClean="0">
                <a:latin typeface="Arial" charset="0"/>
              </a:rPr>
              <a:t>Blk).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U ostalim slucajevima akcije se ne preduzimaju.</a:t>
            </a:r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Firefly - promene stanja keš bloka</a:t>
            </a:r>
            <a:endParaRPr lang="en-US" altLang="en-US" smtClean="0"/>
          </a:p>
        </p:txBody>
      </p:sp>
      <p:grpSp>
        <p:nvGrpSpPr>
          <p:cNvPr id="48131" name="Group 31"/>
          <p:cNvGrpSpPr>
            <a:grpSpLocks/>
          </p:cNvGrpSpPr>
          <p:nvPr/>
        </p:nvGrpSpPr>
        <p:grpSpPr bwMode="auto">
          <a:xfrm>
            <a:off x="1295400" y="2525713"/>
            <a:ext cx="5451475" cy="3494087"/>
            <a:chOff x="86" y="1975"/>
            <a:chExt cx="3434" cy="2201"/>
          </a:xfrm>
        </p:grpSpPr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728" y="3456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2400" y="2448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auto">
            <a:xfrm>
              <a:off x="768" y="2448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851" y="2499"/>
              <a:ext cx="365" cy="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Valid</a:t>
              </a:r>
            </a:p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excl.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400" y="2544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shared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1785" y="3552"/>
              <a:ext cx="327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dirty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41" name="Freeform 17"/>
            <p:cNvSpPr>
              <a:spLocks/>
            </p:cNvSpPr>
            <p:nvPr/>
          </p:nvSpPr>
          <p:spPr bwMode="auto">
            <a:xfrm>
              <a:off x="1008" y="2208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16 w 1584"/>
                <a:gd name="T3" fmla="*/ 0 h 240"/>
                <a:gd name="T4" fmla="*/ 1584 w 15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4" h="240">
                  <a:moveTo>
                    <a:pt x="0" y="240"/>
                  </a:moveTo>
                  <a:cubicBezTo>
                    <a:pt x="276" y="120"/>
                    <a:pt x="552" y="0"/>
                    <a:pt x="816" y="0"/>
                  </a:cubicBezTo>
                  <a:cubicBezTo>
                    <a:pt x="1080" y="0"/>
                    <a:pt x="1332" y="120"/>
                    <a:pt x="1584" y="24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43" name="Freeform 19"/>
            <p:cNvSpPr>
              <a:spLocks/>
            </p:cNvSpPr>
            <p:nvPr/>
          </p:nvSpPr>
          <p:spPr bwMode="auto">
            <a:xfrm>
              <a:off x="816" y="2784"/>
              <a:ext cx="912" cy="960"/>
            </a:xfrm>
            <a:custGeom>
              <a:avLst/>
              <a:gdLst>
                <a:gd name="T0" fmla="*/ 0 w 912"/>
                <a:gd name="T1" fmla="*/ 0 h 960"/>
                <a:gd name="T2" fmla="*/ 192 w 912"/>
                <a:gd name="T3" fmla="*/ 720 h 960"/>
                <a:gd name="T4" fmla="*/ 912 w 912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960">
                  <a:moveTo>
                    <a:pt x="0" y="0"/>
                  </a:moveTo>
                  <a:cubicBezTo>
                    <a:pt x="20" y="280"/>
                    <a:pt x="40" y="560"/>
                    <a:pt x="192" y="720"/>
                  </a:cubicBezTo>
                  <a:cubicBezTo>
                    <a:pt x="344" y="880"/>
                    <a:pt x="628" y="920"/>
                    <a:pt x="912" y="96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44" name="Freeform 20"/>
            <p:cNvSpPr>
              <a:spLocks/>
            </p:cNvSpPr>
            <p:nvPr/>
          </p:nvSpPr>
          <p:spPr bwMode="auto">
            <a:xfrm>
              <a:off x="2208" y="2736"/>
              <a:ext cx="784" cy="960"/>
            </a:xfrm>
            <a:custGeom>
              <a:avLst/>
              <a:gdLst>
                <a:gd name="T0" fmla="*/ 672 w 784"/>
                <a:gd name="T1" fmla="*/ 0 h 960"/>
                <a:gd name="T2" fmla="*/ 672 w 784"/>
                <a:gd name="T3" fmla="*/ 720 h 960"/>
                <a:gd name="T4" fmla="*/ 0 w 784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4" h="960">
                  <a:moveTo>
                    <a:pt x="672" y="0"/>
                  </a:moveTo>
                  <a:cubicBezTo>
                    <a:pt x="728" y="280"/>
                    <a:pt x="784" y="560"/>
                    <a:pt x="672" y="720"/>
                  </a:cubicBezTo>
                  <a:cubicBezTo>
                    <a:pt x="560" y="880"/>
                    <a:pt x="112" y="920"/>
                    <a:pt x="0" y="96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dash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768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2784" y="235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 flipH="1" flipV="1">
              <a:off x="2016" y="38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86" y="1975"/>
              <a:ext cx="979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P_read/Read_blk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2640" y="2064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P_read/P_write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160" y="3984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P_read/P_write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80" y="3408"/>
              <a:ext cx="489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P_write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2928" y="3120"/>
              <a:ext cx="588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sr-Latn-CS" alt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Read_blk</a:t>
              </a:r>
              <a:endPara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581400" y="2514600"/>
            <a:ext cx="9334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Read_blk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 smtClean="0"/>
              <a:t>Invalidacija naspram a</a:t>
            </a:r>
            <a:r>
              <a:rPr lang="sr-Latn-CS" altLang="en-US" sz="3200" smtClean="0"/>
              <a:t>žuriranja pri upisu</a:t>
            </a:r>
            <a:endParaRPr lang="en-US" altLang="en-US" sz="3200" smtClean="0"/>
          </a:p>
        </p:txBody>
      </p:sp>
      <p:graphicFrame>
        <p:nvGraphicFramePr>
          <p:cNvPr id="71800" name="Group 120"/>
          <p:cNvGraphicFramePr>
            <a:graphicFrameLocks noGrp="1"/>
          </p:cNvGraphicFramePr>
          <p:nvPr/>
        </p:nvGraphicFramePr>
        <p:xfrm>
          <a:off x="457200" y="1752600"/>
          <a:ext cx="8229600" cy="4362506"/>
        </p:xfrm>
        <a:graphic>
          <a:graphicData uri="http://schemas.openxmlformats.org/drawingml/2006/table">
            <a:tbl>
              <a:tblPr/>
              <a:tblGrid>
                <a:gridCol w="2590800"/>
                <a:gridCol w="2895600"/>
                <a:gridCol w="2743200"/>
              </a:tblGrid>
              <a:tr h="609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新細明體" charset="-120"/>
                        </a:rPr>
                        <a:t>Write-invalidate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新細明體" charset="-120"/>
                        </a:rPr>
                        <a:t>Write-update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3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Upis 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Procesor koji modifikuje svoj lokalni keš primorava sve ostale da ponište svoju kopiju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Procesor koji modifikuje svoj lokalni keš primorava sve ostale da ažuriraju svoju kopiju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Prednost 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Manji saobraćaj na magistrali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Ostali procesori brže mogu dobiti važeće podatke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7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Nedostatak 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Sporije ažuriranje podataka u kešu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Veći saobraćaj na magistrali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Snoopy </a:t>
            </a:r>
            <a:r>
              <a:rPr lang="en-US" dirty="0" err="1" smtClean="0"/>
              <a:t>protokoli</a:t>
            </a:r>
            <a:r>
              <a:rPr lang="en-US" dirty="0" smtClean="0"/>
              <a:t> - </a:t>
            </a:r>
            <a:r>
              <a:rPr lang="en-US" dirty="0" err="1" smtClean="0"/>
              <a:t>zaklju</a:t>
            </a:r>
            <a:r>
              <a:rPr lang="sr-Latn-BA" dirty="0" smtClean="0"/>
              <a:t>čak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sr-Latn-BA" dirty="0" smtClean="0"/>
              <a:t>Pogodni za sisteme sa malim brojem procesora </a:t>
            </a:r>
            <a:endParaRPr lang="en-US" dirty="0"/>
          </a:p>
          <a:p>
            <a:pPr>
              <a:defRPr/>
            </a:pPr>
            <a:r>
              <a:rPr lang="sr-Latn-BA" dirty="0" smtClean="0"/>
              <a:t>Jednostavna implementacija </a:t>
            </a:r>
            <a:endParaRPr lang="en-US" dirty="0"/>
          </a:p>
          <a:p>
            <a:pPr>
              <a:defRPr/>
            </a:pPr>
            <a:r>
              <a:rPr lang="sr-Latn-BA" smtClean="0"/>
              <a:t>Nisu skalabilni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018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1100" y="1878013"/>
            <a:ext cx="3810000" cy="381000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Direktorijumske </a:t>
            </a:r>
            <a:r>
              <a:rPr lang="hr-HR" altLang="en-US" smtClean="0"/>
              <a:t>š</a:t>
            </a:r>
            <a:r>
              <a:rPr lang="en-US" altLang="en-US" smtClean="0"/>
              <a:t>eme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Kada se koriste ve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estepene spre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ne mre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 za gradnju multiprocesorskih sistema sa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velikim brojem procesora, snoopy protokoli se moraju modikovati da bi se prilagodili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mogu</a:t>
            </a:r>
            <a:r>
              <a:rPr lang="sr-Latn-CS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nostima mre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posto je broadcast (emisiju) veoma skupo obaviti kod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vi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estepenih mre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a, komande konzistentnosti se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alju samo onim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evima koji imaju kopiju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bl</a:t>
            </a:r>
            <a:r>
              <a:rPr lang="hr-HR" altLang="en-US" smtClean="0">
                <a:latin typeface="Arial" charset="0"/>
              </a:rPr>
              <a:t>o</a:t>
            </a:r>
            <a:r>
              <a:rPr lang="en-US" altLang="en-US" smtClean="0">
                <a:latin typeface="Arial" charset="0"/>
              </a:rPr>
              <a:t>ka.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Da bi se to u</a:t>
            </a:r>
            <a:r>
              <a:rPr lang="sr-Latn-CS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inilo potrebne su ta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ne informacije o tome koje ke</a:t>
            </a:r>
            <a:r>
              <a:rPr lang="sr-Latn-CS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memorije imaju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kopiju odredjenog bloka. </a:t>
            </a:r>
            <a:endParaRPr lang="sr-Latn-CS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Ove informacije se sme</a:t>
            </a:r>
            <a:r>
              <a:rPr lang="sr-Latn-CS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taju u direktorijumima (adresarima).</a:t>
            </a:r>
          </a:p>
          <a:p>
            <a:pPr>
              <a:defRPr/>
            </a:pPr>
            <a:r>
              <a:rPr lang="en-US" altLang="en-US" smtClean="0">
                <a:latin typeface="Arial" charset="0"/>
              </a:rPr>
              <a:t>protokoli koji koriste informacije zapam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ene u direktorijumima za odr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avanje koherentnosti memorijskog sistema zovu se 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</a:rPr>
              <a:t>direktorijumske </a:t>
            </a:r>
            <a:r>
              <a:rPr lang="hr-HR" altLang="en-US" smtClean="0">
                <a:solidFill>
                  <a:schemeClr val="hlink"/>
                </a:solidFill>
                <a:latin typeface="Arial" charset="0"/>
              </a:rPr>
              <a:t>š</a:t>
            </a:r>
            <a:r>
              <a:rPr lang="en-US" altLang="en-US" smtClean="0">
                <a:solidFill>
                  <a:schemeClr val="hlink"/>
                </a:solidFill>
                <a:latin typeface="Arial" charset="0"/>
              </a:rPr>
              <a:t>eme</a:t>
            </a:r>
            <a:r>
              <a:rPr lang="en-US" altLang="en-US" smtClean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Svaki memorijski modul sadr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 poseban direktorijum koji bele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 stanje i prisustvo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memorijskog bloka u odredjenom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u. </a:t>
            </a:r>
            <a:endParaRPr lang="hr-HR" altLang="en-US" smtClean="0">
              <a:latin typeface="Arial" charset="0"/>
            </a:endParaRPr>
          </a:p>
          <a:p>
            <a:pPr>
              <a:defRPr/>
            </a:pPr>
            <a:r>
              <a:rPr lang="en-US" altLang="en-US" smtClean="0">
                <a:latin typeface="Arial" charset="0"/>
              </a:rPr>
              <a:t>Svaki direktorijumski ulaz (linija) sadr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ve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 broj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pokaziva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 koji ukazuju na ke</a:t>
            </a:r>
            <a:r>
              <a:rPr lang="hr-HR" altLang="en-US" smtClean="0">
                <a:latin typeface="Arial" charset="0"/>
              </a:rPr>
              <a:t>š </a:t>
            </a:r>
            <a:r>
              <a:rPr lang="en-US" altLang="en-US" smtClean="0">
                <a:latin typeface="Arial" charset="0"/>
              </a:rPr>
              <a:t>koji sadr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 kopiju bloka i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jedan "dirty" bit kojim se ukazuje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kada odredjeni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ima, ili ne, dozvolu da modikuje podatak..</a:t>
            </a:r>
          </a:p>
          <a:p>
            <a:pPr>
              <a:defRPr/>
            </a:pPr>
            <a:r>
              <a:rPr lang="en-US" altLang="en-US" smtClean="0">
                <a:latin typeface="Arial" charset="0"/>
              </a:rPr>
              <a:t>Postoje tri tipa direktorijumskih protokola: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protokoli sa potpuno preslikanim adresarima (Full</a:t>
            </a:r>
            <a:r>
              <a:rPr lang="hr-HR" altLang="en-US" smtClean="0">
                <a:latin typeface="Arial" charset="0"/>
              </a:rPr>
              <a:t>-</a:t>
            </a:r>
            <a:r>
              <a:rPr lang="en-US" altLang="en-US" smtClean="0">
                <a:latin typeface="Arial" charset="0"/>
              </a:rPr>
              <a:t>map directories)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protokoli sa ograni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enim adresarima (limited directories)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protokoli sa ulan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anim adresarima (chained directories)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Direktorijumske </a:t>
            </a:r>
            <a:r>
              <a:rPr lang="hr-HR" altLang="en-US" smtClean="0"/>
              <a:t>š</a:t>
            </a:r>
            <a:r>
              <a:rPr lang="en-US" altLang="en-US" smtClean="0"/>
              <a:t>eme</a:t>
            </a: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MIMD - podela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>
                <a:cs typeface="Times New Roman" pitchFamily="18" charset="0"/>
              </a:rPr>
              <a:t>MIMD sistemi se mogu podeliti na dve velike klase:</a:t>
            </a:r>
            <a:endParaRPr lang="en-US" altLang="en-US" smtClean="0">
              <a:cs typeface="Times New Roman" pitchFamily="18" charset="0"/>
            </a:endParaRPr>
          </a:p>
          <a:p>
            <a:pPr lvl="1">
              <a:buFontTx/>
              <a:buChar char="•"/>
              <a:defRPr/>
            </a:pPr>
            <a:r>
              <a:rPr lang="sr-Latn-CS" altLang="en-US" smtClean="0"/>
              <a:t>Čvrsto spregnuti sistemi (multiprocesori)</a:t>
            </a:r>
            <a:endParaRPr lang="en-US" altLang="en-US" smtClean="0"/>
          </a:p>
          <a:p>
            <a:pPr lvl="1">
              <a:defRPr/>
            </a:pPr>
            <a:r>
              <a:rPr lang="sr-Latn-CS" altLang="en-US" smtClean="0">
                <a:cs typeface="Times New Roman" pitchFamily="18" charset="0"/>
              </a:rPr>
              <a:t>Slabo spregnuti sistemi (multiračunari</a:t>
            </a:r>
            <a:r>
              <a:rPr lang="en-US" altLang="en-US" smtClean="0"/>
              <a:t> </a:t>
            </a:r>
          </a:p>
        </p:txBody>
      </p:sp>
      <p:pic>
        <p:nvPicPr>
          <p:cNvPr id="9220" name="Picture 4" descr="SL1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048000"/>
            <a:ext cx="34702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SL2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48050"/>
            <a:ext cx="5257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38200" y="2743200"/>
            <a:ext cx="15557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multiprocesor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841875" y="2779713"/>
            <a:ext cx="14414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multira</a:t>
            </a: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čunar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 smtClean="0">
                <a:latin typeface="Arial" charset="0"/>
              </a:rPr>
              <a:t>Protokoli sa potpuno preslikanim adresarima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 smtClean="0">
                <a:latin typeface="Arial" charset="0"/>
              </a:rPr>
              <a:t>S</a:t>
            </a:r>
            <a:r>
              <a:rPr lang="en-US" altLang="en-US" smtClean="0">
                <a:latin typeface="Arial" charset="0"/>
              </a:rPr>
              <a:t>vaki direktorijumski ulaz </a:t>
            </a:r>
            <a:r>
              <a:rPr lang="hr-HR" altLang="en-US" smtClean="0">
                <a:latin typeface="Arial" charset="0"/>
              </a:rPr>
              <a:t>u glavnoj memoriji </a:t>
            </a:r>
            <a:r>
              <a:rPr lang="en-US" altLang="en-US" smtClean="0">
                <a:latin typeface="Arial" charset="0"/>
              </a:rPr>
              <a:t>sadr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po jedan bit za svaki procesor u sistemu i jedan "dirty" bit. </a:t>
            </a:r>
            <a:endParaRPr lang="hr-HR" altLang="en-US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Svaki bit pridru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en procesor</a:t>
            </a:r>
            <a:r>
              <a:rPr lang="hr-HR" altLang="en-US" smtClean="0">
                <a:latin typeface="Arial" charset="0"/>
              </a:rPr>
              <a:t>u </a:t>
            </a:r>
            <a:r>
              <a:rPr lang="en-US" altLang="en-US" smtClean="0">
                <a:latin typeface="Arial" charset="0"/>
              </a:rPr>
              <a:t>ukazuje na status bloka u odgovaraju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em procesorskom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u (prisutan ili ne). </a:t>
            </a:r>
            <a:endParaRPr lang="hr-HR" altLang="en-US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ako 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"dirty" bit postavljen, tada je jedan i samo jedan procesorski bit postavljen i taj procesor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ima </a:t>
            </a:r>
            <a:r>
              <a:rPr lang="hr-HR" altLang="en-US" smtClean="0">
                <a:latin typeface="Arial" charset="0"/>
              </a:rPr>
              <a:t>pravo da </a:t>
            </a:r>
            <a:r>
              <a:rPr lang="en-US" altLang="en-US" smtClean="0">
                <a:latin typeface="Arial" charset="0"/>
              </a:rPr>
              <a:t>vr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i upis u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ovani blok (tj. da ga modikuje).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Svaki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direktorijum sadr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 dva bita stanja za svaki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ovani blok. </a:t>
            </a:r>
            <a:endParaRPr lang="hr-HR" altLang="en-US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Jedan bit ukazuje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da li je blok va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i, a </a:t>
            </a:r>
            <a:endParaRPr lang="hr-HR" altLang="en-US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>
                <a:latin typeface="Arial" charset="0"/>
              </a:rPr>
              <a:t>drugi da li se u va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i blok moze vr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iti upis. </a:t>
            </a:r>
            <a:endParaRPr lang="hr-HR" altLang="en-US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hr-HR" altLang="en-US" smtClean="0">
                <a:latin typeface="Arial" charset="0"/>
              </a:rPr>
              <a:t>K</a:t>
            </a:r>
            <a:r>
              <a:rPr lang="en-US" altLang="en-US" smtClean="0">
                <a:latin typeface="Arial" charset="0"/>
              </a:rPr>
              <a:t>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 koherentni protokol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mora dr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ati bitove stanja u memorijskom direktorijumu 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u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u konzistentnim.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1" descr="ke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914400"/>
            <a:ext cx="75723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 smtClean="0"/>
              <a:t>Protokoli sa potpuno preslikanim adresarima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hr-HR" altLang="en-US" sz="2400" smtClean="0"/>
              <a:t>a) 				      b)		</a:t>
            </a:r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r>
              <a:rPr lang="hr-HR" altLang="en-US" sz="2400" smtClean="0"/>
              <a:t>Sl a) </a:t>
            </a:r>
            <a:r>
              <a:rPr lang="en-US" altLang="en-US" sz="2400" smtClean="0"/>
              <a:t>ni jedan ke</a:t>
            </a:r>
            <a:r>
              <a:rPr lang="hr-HR" altLang="en-US" sz="2400" smtClean="0"/>
              <a:t>š</a:t>
            </a:r>
            <a:r>
              <a:rPr lang="en-US" altLang="en-US" sz="2400" smtClean="0"/>
              <a:t> ne sadr</a:t>
            </a:r>
            <a:r>
              <a:rPr lang="hr-HR" altLang="en-US" sz="2400" smtClean="0"/>
              <a:t>ž</a:t>
            </a:r>
            <a:r>
              <a:rPr lang="en-US" altLang="en-US" sz="2400" smtClean="0"/>
              <a:t>i kopiju lokacije X. </a:t>
            </a: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r>
              <a:rPr lang="hr-HR" altLang="en-US" sz="2400" smtClean="0"/>
              <a:t>S</a:t>
            </a:r>
            <a:r>
              <a:rPr lang="en-US" altLang="en-US" sz="2400" smtClean="0"/>
              <a:t>l b) procesori P1, P2 i Pn zahtevali</a:t>
            </a:r>
            <a:r>
              <a:rPr lang="hr-HR" altLang="en-US" sz="2400" smtClean="0"/>
              <a:t> </a:t>
            </a:r>
            <a:r>
              <a:rPr lang="en-US" altLang="en-US" sz="2400" smtClean="0"/>
              <a:t>kopiju podatka X. </a:t>
            </a:r>
            <a:endParaRPr lang="hr-HR" alt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tri bita u odgovaraju</a:t>
            </a:r>
            <a:r>
              <a:rPr lang="hr-HR" altLang="en-US" sz="2100" smtClean="0"/>
              <a:t>ć</a:t>
            </a:r>
            <a:r>
              <a:rPr lang="en-US" altLang="en-US" sz="2100" smtClean="0"/>
              <a:t>em adresarskom ulazu u glavnoj memoriji koji</a:t>
            </a:r>
            <a:r>
              <a:rPr lang="hr-HR" altLang="en-US" sz="2100" smtClean="0"/>
              <a:t> </a:t>
            </a:r>
            <a:r>
              <a:rPr lang="en-US" altLang="en-US" sz="2100" smtClean="0"/>
              <a:t>ukazuju na prisustvo bloka u odredjenom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u se postavljaju. </a:t>
            </a:r>
            <a:endParaRPr lang="hr-HR" altLang="en-US" sz="2100" smtClean="0"/>
          </a:p>
          <a:p>
            <a:pPr lvl="1">
              <a:lnSpc>
                <a:spcPct val="90000"/>
              </a:lnSpc>
              <a:defRPr/>
            </a:pPr>
            <a:r>
              <a:rPr lang="hr-HR" altLang="en-US" sz="2100" smtClean="0"/>
              <a:t> </a:t>
            </a:r>
            <a:r>
              <a:rPr lang="en-US" altLang="en-US" sz="2100" smtClean="0"/>
              <a:t>u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 adresaru se postavljaju</a:t>
            </a:r>
            <a:r>
              <a:rPr lang="hr-HR" altLang="en-US" sz="2100" smtClean="0"/>
              <a:t> </a:t>
            </a:r>
            <a:r>
              <a:rPr lang="en-US" altLang="en-US" sz="2100" smtClean="0"/>
              <a:t>odgovaraju</a:t>
            </a:r>
            <a:r>
              <a:rPr lang="hr-HR" altLang="en-US" sz="2100" smtClean="0"/>
              <a:t>ć</a:t>
            </a:r>
            <a:r>
              <a:rPr lang="en-US" altLang="en-US" sz="2100" smtClean="0"/>
              <a:t>i bitovi stanja da uka</a:t>
            </a:r>
            <a:r>
              <a:rPr lang="hr-HR" altLang="en-US" sz="2100" smtClean="0"/>
              <a:t>ž</a:t>
            </a:r>
            <a:r>
              <a:rPr lang="en-US" altLang="en-US" sz="2100" smtClean="0"/>
              <a:t>u na va</a:t>
            </a:r>
            <a:r>
              <a:rPr lang="hr-HR" altLang="en-US" sz="2100" smtClean="0"/>
              <a:t>ž</a:t>
            </a:r>
            <a:r>
              <a:rPr lang="en-US" altLang="en-US" sz="2100" smtClean="0"/>
              <a:t>ecu kopiju. </a:t>
            </a:r>
            <a:endParaRPr lang="hr-HR" altLang="en-US" sz="210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/>
              <a:t>U adresaru u glavnoj memoriji</a:t>
            </a:r>
            <a:r>
              <a:rPr lang="hr-HR" altLang="en-US" sz="2100" smtClean="0"/>
              <a:t> </a:t>
            </a:r>
            <a:r>
              <a:rPr lang="en-US" altLang="en-US" sz="2100" smtClean="0"/>
              <a:t>"dirty" bit je obrisan (c), i ukazuje da ni jedan procesor nema pravo da modikuje</a:t>
            </a:r>
            <a:r>
              <a:rPr lang="hr-HR" altLang="en-US" sz="2100" smtClean="0"/>
              <a:t> </a:t>
            </a:r>
            <a:r>
              <a:rPr lang="en-US" altLang="en-US" sz="2100" smtClean="0"/>
              <a:t>kopiju</a:t>
            </a:r>
            <a:r>
              <a:rPr lang="hr-HR" altLang="en-US" sz="2100" smtClean="0"/>
              <a:t> </a:t>
            </a:r>
            <a:r>
              <a:rPr lang="en-US" altLang="en-US" sz="2100" smtClean="0"/>
              <a:t>podataka u svom ke</a:t>
            </a:r>
            <a:r>
              <a:rPr lang="hr-HR" altLang="en-US" sz="2100" smtClean="0"/>
              <a:t>š</a:t>
            </a:r>
            <a:r>
              <a:rPr lang="en-US" altLang="en-US" sz="2100" smtClean="0"/>
              <a:t>u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257800" y="1600200"/>
            <a:ext cx="29686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endParaRPr lang="en-US" alt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r>
              <a:rPr lang="en-US" altLang="en-US" smtClean="0">
                <a:effectLst/>
              </a:rPr>
              <a:t>Full Map Directory</a:t>
            </a:r>
          </a:p>
        </p:txBody>
      </p:sp>
      <p:sp>
        <p:nvSpPr>
          <p:cNvPr id="55299" name="Slide Number Placeholder 2"/>
          <p:cNvSpPr txBox="1">
            <a:spLocks noGrp="1"/>
          </p:cNvSpPr>
          <p:nvPr/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4790E94-58D5-4671-898D-38D85984C2A6}" type="slidenum">
              <a:rPr lang="en-US" altLang="en-US" sz="1400">
                <a:effectLst/>
                <a:cs typeface="Arial" pitchFamily="34" charset="0"/>
              </a:rPr>
              <a:pPr algn="r" eaLnBrk="1" hangingPunct="1"/>
              <a:t>52</a:t>
            </a:fld>
            <a:endParaRPr lang="en-US" altLang="en-US" sz="1400">
              <a:effectLst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981075"/>
            <a:ext cx="849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  <a:defRPr/>
            </a:pPr>
            <a:r>
              <a:rPr lang="en-US" sz="280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 Read miss (dirty bit = 1)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327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defRPr/>
            </a:pPr>
            <a:r>
              <a:rPr lang="hr-HR" altLang="en-US" sz="2400" smtClean="0">
                <a:latin typeface="Arial" charset="0"/>
              </a:rPr>
              <a:t>Š</a:t>
            </a:r>
            <a:r>
              <a:rPr lang="en-US" altLang="en-US" sz="2400" smtClean="0">
                <a:latin typeface="Arial" charset="0"/>
              </a:rPr>
              <a:t>ta se de</a:t>
            </a:r>
            <a:r>
              <a:rPr lang="hr-HR" altLang="en-US" sz="2400" smtClean="0">
                <a:latin typeface="Arial" charset="0"/>
              </a:rPr>
              <a:t>š</a:t>
            </a:r>
            <a:r>
              <a:rPr lang="en-US" altLang="en-US" sz="2400" smtClean="0">
                <a:latin typeface="Arial" charset="0"/>
              </a:rPr>
              <a:t>ava ako jedan procesor, recimo Pn, izda komandu za upis</a:t>
            </a:r>
            <a:r>
              <a:rPr lang="hr-HR" altLang="en-US" sz="2400" smtClean="0">
                <a:latin typeface="Arial" charset="0"/>
              </a:rPr>
              <a:t> </a:t>
            </a:r>
            <a:r>
              <a:rPr lang="en-US" altLang="en-US" sz="2400" smtClean="0">
                <a:latin typeface="Arial" charset="0"/>
              </a:rPr>
              <a:t>u svoj ke</a:t>
            </a:r>
            <a:r>
              <a:rPr lang="hr-HR" altLang="en-US" sz="2400" smtClean="0">
                <a:latin typeface="Arial" charset="0"/>
              </a:rPr>
              <a:t>š</a:t>
            </a:r>
            <a:r>
              <a:rPr lang="en-US" altLang="en-US" sz="2400" smtClean="0">
                <a:latin typeface="Arial" charset="0"/>
              </a:rPr>
              <a:t> (Cn):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sz="2100" smtClean="0">
                <a:latin typeface="Arial" charset="0"/>
              </a:rPr>
              <a:t>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Cn detektuje da je blok koji sar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i lokaciju X va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eci, ali da procesor nema pravo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upisa.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sz="2100" smtClean="0">
                <a:latin typeface="Arial" charset="0"/>
              </a:rPr>
              <a:t>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kontroler Cn upu</a:t>
            </a:r>
            <a:r>
              <a:rPr lang="hr-HR" altLang="en-US" sz="2100" smtClean="0">
                <a:latin typeface="Arial" charset="0"/>
              </a:rPr>
              <a:t>ć</a:t>
            </a:r>
            <a:r>
              <a:rPr lang="en-US" altLang="en-US" sz="2100" smtClean="0">
                <a:latin typeface="Arial" charset="0"/>
              </a:rPr>
              <a:t>uje zahtev za modikacijom odgovaraju</a:t>
            </a:r>
            <a:r>
              <a:rPr lang="hr-HR" altLang="en-US" sz="2100" smtClean="0">
                <a:latin typeface="Arial" charset="0"/>
              </a:rPr>
              <a:t>ć</a:t>
            </a:r>
            <a:r>
              <a:rPr lang="en-US" altLang="en-US" sz="2100" smtClean="0">
                <a:latin typeface="Arial" charset="0"/>
              </a:rPr>
              <a:t>em memorijskom modulu koji sadr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i l</a:t>
            </a:r>
            <a:r>
              <a:rPr lang="sr-Latn-CS" altLang="en-US" sz="2100" smtClean="0">
                <a:latin typeface="Arial" charset="0"/>
              </a:rPr>
              <a:t>o</a:t>
            </a:r>
            <a:r>
              <a:rPr lang="en-US" altLang="en-US" sz="2100" smtClean="0">
                <a:latin typeface="Arial" charset="0"/>
              </a:rPr>
              <a:t>kaciju X i zaustavlja svoj procesor, Pn.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sz="2100" smtClean="0">
                <a:latin typeface="Arial" charset="0"/>
              </a:rPr>
              <a:t>Memorijski modul izdaje zahtev za invalidacijom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evima C1 i C2.</a:t>
            </a:r>
            <a:endParaRPr lang="hr-HR" altLang="en-US" sz="2100" smtClean="0">
              <a:latin typeface="Arial" charset="0"/>
            </a:endParaRP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sz="2100" smtClean="0">
                <a:latin typeface="Arial" charset="0"/>
              </a:rPr>
              <a:t>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evi C1 i C2 primaju invalidacione zahteve, postavljaju odgovarajuce bitove koji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ukazuju da je blok koji sadr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i lokaciu X neva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eci i vra</a:t>
            </a:r>
            <a:r>
              <a:rPr lang="hr-HR" altLang="en-US" sz="2100" smtClean="0">
                <a:latin typeface="Arial" charset="0"/>
              </a:rPr>
              <a:t>ć</a:t>
            </a:r>
            <a:r>
              <a:rPr lang="en-US" altLang="en-US" sz="2100" smtClean="0">
                <a:latin typeface="Arial" charset="0"/>
              </a:rPr>
              <a:t>aju potvrdu o priznavanju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zahteva nazad memorijskom modulu.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sz="2100" smtClean="0">
                <a:latin typeface="Arial" charset="0"/>
              </a:rPr>
              <a:t>Memorijski modul prima potvrdu o invalidaciji, postavlja "dirty" bit, bri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 pokaziva</a:t>
            </a:r>
            <a:r>
              <a:rPr lang="hr-HR" altLang="en-US" sz="2100" smtClean="0">
                <a:latin typeface="Arial" charset="0"/>
              </a:rPr>
              <a:t>č</a:t>
            </a:r>
            <a:r>
              <a:rPr lang="en-US" altLang="en-US" sz="2100" smtClean="0">
                <a:latin typeface="Arial" charset="0"/>
              </a:rPr>
              <a:t>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na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eve C1 i C2 i predaje dozvolu za upis ke</a:t>
            </a:r>
            <a:r>
              <a:rPr lang="sr-Latn-CS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u Cn.</a:t>
            </a:r>
          </a:p>
          <a:p>
            <a:pPr marL="857250" lvl="1" indent="-40005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altLang="en-US" sz="2100" smtClean="0">
                <a:latin typeface="Arial" charset="0"/>
              </a:rPr>
              <a:t>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 Cn prima poruku o dozvoli upisa, a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urira stanje u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u i aktivira procesor Pn.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400" smtClean="0">
                <a:latin typeface="Arial" charset="0"/>
              </a:rPr>
              <a:t>Ovakvim redosledom akcija protokol garantuje da </a:t>
            </a:r>
            <a:r>
              <a:rPr lang="hr-HR" altLang="en-US" sz="2400" smtClean="0">
                <a:latin typeface="Arial" charset="0"/>
              </a:rPr>
              <a:t>ć</a:t>
            </a:r>
            <a:r>
              <a:rPr lang="en-US" altLang="en-US" sz="2400" smtClean="0">
                <a:latin typeface="Arial" charset="0"/>
              </a:rPr>
              <a:t>e memorijski sistem ostati konzistentan.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 smtClean="0"/>
              <a:t>Protokoli sa potpuno preslikanim adresarima</a:t>
            </a:r>
          </a:p>
        </p:txBody>
      </p:sp>
    </p:spTree>
  </p:cSld>
  <p:clrMapOvr>
    <a:masterClrMapping/>
  </p:clrMapOvr>
  <p:transition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/>
          <a:p>
            <a:r>
              <a:rPr lang="en-US" altLang="en-US" b="1" smtClean="0">
                <a:effectLst/>
              </a:rPr>
              <a:t>Full Map Directory</a:t>
            </a:r>
          </a:p>
        </p:txBody>
      </p:sp>
      <p:sp>
        <p:nvSpPr>
          <p:cNvPr id="57347" name="Slide Number Placeholder 2"/>
          <p:cNvSpPr txBox="1">
            <a:spLocks noGrp="1"/>
          </p:cNvSpPr>
          <p:nvPr/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E47863D-55D0-49E4-995E-0E3BFA3FA87A}" type="slidenum">
              <a:rPr lang="en-US" altLang="en-US" sz="1400">
                <a:effectLst/>
                <a:cs typeface="Arial" pitchFamily="34" charset="0"/>
              </a:rPr>
              <a:pPr algn="r" eaLnBrk="1" hangingPunct="1"/>
              <a:t>54</a:t>
            </a:fld>
            <a:endParaRPr lang="en-US" altLang="en-US" sz="1400">
              <a:effectLst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981075"/>
            <a:ext cx="8493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 Write hit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1978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/>
          <a:p>
            <a:r>
              <a:rPr lang="en-US" altLang="en-US" smtClean="0">
                <a:effectLst/>
              </a:rPr>
              <a:t>Full Map Directory</a:t>
            </a:r>
          </a:p>
        </p:txBody>
      </p:sp>
      <p:sp>
        <p:nvSpPr>
          <p:cNvPr id="58371" name="Slide Number Placeholder 2"/>
          <p:cNvSpPr txBox="1">
            <a:spLocks noGrp="1"/>
          </p:cNvSpPr>
          <p:nvPr/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E68D289-1CEA-4AAB-AEC5-276316C2AF67}" type="slidenum">
              <a:rPr lang="en-US" altLang="en-US" sz="1400">
                <a:effectLst/>
                <a:cs typeface="Arial" pitchFamily="34" charset="0"/>
              </a:rPr>
              <a:pPr algn="r" eaLnBrk="1" hangingPunct="1"/>
              <a:t>55</a:t>
            </a:fld>
            <a:endParaRPr lang="en-US" altLang="en-US" sz="1400">
              <a:effectLst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8313" y="981075"/>
            <a:ext cx="8493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 Write miss</a:t>
            </a:r>
          </a:p>
          <a:p>
            <a:pPr lvl="1" algn="l" eaLnBrk="1" hangingPunct="1">
              <a:buFontTx/>
              <a:buChar char="•"/>
              <a:defRPr/>
            </a:pPr>
            <a:endParaRPr lang="en-US" sz="2800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charset="0"/>
            </a:endParaRP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776287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Nedostaci:</a:t>
            </a: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za svaki memorijski blok u adresaru zahteva</a:t>
            </a:r>
            <a:r>
              <a:rPr lang="hr-HR" altLang="en-US" smtClean="0">
                <a:latin typeface="Arial" charset="0"/>
              </a:rPr>
              <a:t> se</a:t>
            </a:r>
            <a:r>
              <a:rPr lang="en-US" altLang="en-US" smtClean="0">
                <a:latin typeface="Arial" charset="0"/>
              </a:rPr>
              <a:t> po jedan bit za svaki procesor.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Ako ima N procesora svaki direktorijumski ulaz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ima N pokaziva</a:t>
            </a:r>
            <a:r>
              <a:rPr lang="sr-Latn-CS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Sa porastom broja procesora u sistemu, proporcionalno se pove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ava 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adresarski prostor (tj gubitak memorije zbog vodjenja evidencije u adresarima).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Isto va</a:t>
            </a:r>
            <a:r>
              <a:rPr lang="hr-HR" altLang="en-US" smtClean="0">
                <a:latin typeface="Arial" charset="0"/>
              </a:rPr>
              <a:t>ž</a:t>
            </a:r>
            <a:r>
              <a:rPr lang="en-US" altLang="en-US" smtClean="0">
                <a:latin typeface="Arial" charset="0"/>
              </a:rPr>
              <a:t>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i ako se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pove</a:t>
            </a:r>
            <a:r>
              <a:rPr lang="hr-HR" altLang="en-US" smtClean="0">
                <a:latin typeface="Arial" charset="0"/>
              </a:rPr>
              <a:t>ć</a:t>
            </a:r>
            <a:r>
              <a:rPr lang="en-US" altLang="en-US" smtClean="0">
                <a:latin typeface="Arial" charset="0"/>
              </a:rPr>
              <a:t>ava veli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ina memerije.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Ovi problemi se mogu resiti ako sekoriste ograni</a:t>
            </a:r>
            <a:r>
              <a:rPr lang="sr-Latn-CS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eni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adrsari.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smtClean="0"/>
              <a:t>Protokoli sa potpuno preslikanim adresarima</a:t>
            </a:r>
          </a:p>
        </p:txBody>
      </p:sp>
    </p:spTree>
  </p:cSld>
  <p:clrMapOvr>
    <a:masterClrMapping/>
  </p:clrMapOvr>
  <p:transition>
    <p:pull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Protokoli sa ograni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enim adresarima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 sz="2400" smtClean="0">
                <a:latin typeface="Arial" charset="0"/>
              </a:rPr>
              <a:t>O</a:t>
            </a:r>
            <a:r>
              <a:rPr lang="en-US" altLang="en-US" sz="2400" smtClean="0">
                <a:latin typeface="Arial" charset="0"/>
              </a:rPr>
              <a:t>grani</a:t>
            </a:r>
            <a:r>
              <a:rPr lang="hr-HR" altLang="en-US" sz="2400" smtClean="0">
                <a:latin typeface="Arial" charset="0"/>
              </a:rPr>
              <a:t>č</a:t>
            </a:r>
            <a:r>
              <a:rPr lang="en-US" altLang="en-US" sz="2400" smtClean="0">
                <a:latin typeface="Arial" charset="0"/>
              </a:rPr>
              <a:t>ava se broj jednovremenih kopija jednog</a:t>
            </a:r>
            <a:r>
              <a:rPr lang="hr-HR" altLang="en-US" sz="2400" smtClean="0">
                <a:latin typeface="Arial" charset="0"/>
              </a:rPr>
              <a:t> </a:t>
            </a:r>
            <a:r>
              <a:rPr lang="en-US" altLang="en-US" sz="2400" smtClean="0">
                <a:latin typeface="Arial" charset="0"/>
              </a:rPr>
              <a:t>memorijskog bloka (tj. samo odredjeni broj procesora moze sadr</a:t>
            </a:r>
            <a:r>
              <a:rPr lang="hr-HR" altLang="en-US" sz="2400" smtClean="0">
                <a:latin typeface="Arial" charset="0"/>
              </a:rPr>
              <a:t>ž</a:t>
            </a:r>
            <a:r>
              <a:rPr lang="en-US" altLang="en-US" sz="2400" smtClean="0">
                <a:latin typeface="Arial" charset="0"/>
              </a:rPr>
              <a:t>ati kopiju bloka u svom</a:t>
            </a:r>
            <a:r>
              <a:rPr lang="hr-HR" altLang="en-US" sz="2400" smtClean="0">
                <a:latin typeface="Arial" charset="0"/>
              </a:rPr>
              <a:t> </a:t>
            </a:r>
            <a:r>
              <a:rPr lang="en-US" altLang="en-US" sz="2400" smtClean="0">
                <a:latin typeface="Arial" charset="0"/>
              </a:rPr>
              <a:t>ke</a:t>
            </a:r>
            <a:r>
              <a:rPr lang="hr-HR" altLang="en-US" sz="2400" smtClean="0">
                <a:latin typeface="Arial" charset="0"/>
              </a:rPr>
              <a:t>š</a:t>
            </a:r>
            <a:r>
              <a:rPr lang="en-US" altLang="en-US" sz="2400" smtClean="0">
                <a:latin typeface="Arial" charset="0"/>
              </a:rPr>
              <a:t>u).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100" smtClean="0">
                <a:latin typeface="Arial" charset="0"/>
              </a:rPr>
              <a:t>S</a:t>
            </a:r>
            <a:r>
              <a:rPr lang="en-US" altLang="en-US" sz="2100" smtClean="0">
                <a:latin typeface="Arial" charset="0"/>
              </a:rPr>
              <a:t>li</a:t>
            </a:r>
            <a:r>
              <a:rPr lang="hr-HR" altLang="en-US" sz="2100" smtClean="0">
                <a:latin typeface="Arial" charset="0"/>
              </a:rPr>
              <a:t>č</a:t>
            </a:r>
            <a:r>
              <a:rPr lang="en-US" altLang="en-US" sz="2100" smtClean="0">
                <a:latin typeface="Arial" charset="0"/>
              </a:rPr>
              <a:t>an</a:t>
            </a:r>
            <a:r>
              <a:rPr lang="hr-HR" altLang="en-US" sz="2100" smtClean="0">
                <a:latin typeface="Arial" charset="0"/>
              </a:rPr>
              <a:t> je</a:t>
            </a:r>
            <a:r>
              <a:rPr lang="en-US" altLang="en-US" sz="2100" smtClean="0">
                <a:latin typeface="Arial" charset="0"/>
              </a:rPr>
              <a:t> protokolu sa potpuno preslikanim adresarima, izuzev kada vi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eva nego 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t</a:t>
            </a:r>
            <a:r>
              <a:rPr lang="hr-HR" altLang="en-US" sz="2100" smtClean="0">
                <a:latin typeface="Arial" charset="0"/>
              </a:rPr>
              <a:t>o</a:t>
            </a:r>
            <a:r>
              <a:rPr lang="en-US" altLang="en-US" sz="2100" smtClean="0">
                <a:latin typeface="Arial" charset="0"/>
              </a:rPr>
              <a:t> je dozvoljeno zahteva kopiju jednog bloka podataka. </a:t>
            </a:r>
            <a:endParaRPr lang="hr-HR" altLang="en-US" sz="21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Svaki direktorijumski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ulaz u glavnoj memoriji sadr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i odredjeni (ograni</a:t>
            </a:r>
            <a:r>
              <a:rPr lang="hr-HR" altLang="en-US" sz="2100" smtClean="0">
                <a:latin typeface="Arial" charset="0"/>
              </a:rPr>
              <a:t>č</a:t>
            </a:r>
            <a:r>
              <a:rPr lang="en-US" altLang="en-US" sz="2100" smtClean="0">
                <a:latin typeface="Arial" charset="0"/>
              </a:rPr>
              <a:t>eni) broj pointera na procesore koji sadr</a:t>
            </a:r>
            <a:r>
              <a:rPr lang="hr-HR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kopiju bloka i jedan "dirty" bit koji ukazujeda li se blok mo</a:t>
            </a:r>
            <a:r>
              <a:rPr lang="sr-Latn-CS" altLang="en-US" sz="2100" smtClean="0">
                <a:latin typeface="Arial" charset="0"/>
              </a:rPr>
              <a:t>ž</a:t>
            </a:r>
            <a:r>
              <a:rPr lang="en-US" altLang="en-US" sz="2100" smtClean="0">
                <a:latin typeface="Arial" charset="0"/>
              </a:rPr>
              <a:t>e modikovati. </a:t>
            </a:r>
            <a:endParaRPr lang="hr-HR" altLang="en-US" sz="210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hr-HR" altLang="en-US" sz="2400" smtClean="0">
                <a:latin typeface="Arial" charset="0"/>
              </a:rPr>
              <a:t>P</a:t>
            </a:r>
            <a:r>
              <a:rPr lang="en-US" altLang="en-US" sz="2400" smtClean="0">
                <a:latin typeface="Arial" charset="0"/>
              </a:rPr>
              <a:t>rimer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ako je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broj kopija ograni</a:t>
            </a:r>
            <a:r>
              <a:rPr lang="hr-HR" altLang="en-US" sz="2100" smtClean="0">
                <a:latin typeface="Arial" charset="0"/>
              </a:rPr>
              <a:t>č</a:t>
            </a:r>
            <a:r>
              <a:rPr lang="en-US" altLang="en-US" sz="2100" smtClean="0">
                <a:latin typeface="Arial" charset="0"/>
              </a:rPr>
              <a:t>en na dve, i ako se kopije nalaze u 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evima procesora P1 i P2,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tada </a:t>
            </a:r>
            <a:r>
              <a:rPr lang="hr-HR" altLang="en-US" sz="2100" smtClean="0">
                <a:latin typeface="Arial" charset="0"/>
              </a:rPr>
              <a:t>ć</a:t>
            </a:r>
            <a:r>
              <a:rPr lang="en-US" altLang="en-US" sz="2100" smtClean="0">
                <a:latin typeface="Arial" charset="0"/>
              </a:rPr>
              <a:t>e direktorijumski ulazi u adresaru glavne memorije sadr</a:t>
            </a:r>
            <a:r>
              <a:rPr lang="hr-HR" altLang="en-US" sz="2100" smtClean="0">
                <a:latin typeface="Arial" charset="0"/>
              </a:rPr>
              <a:t>ža</a:t>
            </a:r>
            <a:r>
              <a:rPr lang="en-US" altLang="en-US" sz="2100" smtClean="0">
                <a:latin typeface="Arial" charset="0"/>
              </a:rPr>
              <a:t>ti pointere na procesore P1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i P2</a:t>
            </a:r>
            <a:endParaRPr lang="hr-HR" altLang="en-US" sz="2100" smtClean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100" smtClean="0">
                <a:latin typeface="Arial" charset="0"/>
              </a:rPr>
              <a:t>Ako procesor Pn zahteva kopiju istog bloka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podataka, kontroler glavne memorije mora invalidirati kopiju bloka u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ke</a:t>
            </a:r>
            <a:r>
              <a:rPr lang="hr-HR" altLang="en-US" sz="2100" smtClean="0">
                <a:latin typeface="Arial" charset="0"/>
              </a:rPr>
              <a:t>š</a:t>
            </a:r>
            <a:r>
              <a:rPr lang="en-US" altLang="en-US" sz="2100" smtClean="0">
                <a:latin typeface="Arial" charset="0"/>
              </a:rPr>
              <a:t>u procesora P1 ili</a:t>
            </a:r>
            <a:r>
              <a:rPr lang="hr-HR" altLang="en-US" sz="2100" smtClean="0">
                <a:latin typeface="Arial" charset="0"/>
              </a:rPr>
              <a:t> </a:t>
            </a:r>
            <a:r>
              <a:rPr lang="en-US" altLang="en-US" sz="2100" smtClean="0">
                <a:latin typeface="Arial" charset="0"/>
              </a:rPr>
              <a:t>P2 i zameniti pokaziva</a:t>
            </a:r>
            <a:r>
              <a:rPr lang="hr-HR" altLang="en-US" sz="2100" smtClean="0">
                <a:latin typeface="Arial" charset="0"/>
              </a:rPr>
              <a:t>č</a:t>
            </a:r>
            <a:endParaRPr lang="en-US" altLang="en-US" sz="2100" smtClean="0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Protokoli sa ograni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enim adresarima</a:t>
            </a:r>
          </a:p>
        </p:txBody>
      </p:sp>
      <p:pic>
        <p:nvPicPr>
          <p:cNvPr id="61443" name="Picture 6" descr="ke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8666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Protokoli sa ulan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anim adresarima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>
                <a:latin typeface="Arial" charset="0"/>
              </a:rPr>
              <a:t>D</a:t>
            </a:r>
            <a:r>
              <a:rPr lang="en-US" altLang="en-US" smtClean="0">
                <a:latin typeface="Arial" charset="0"/>
              </a:rPr>
              <a:t>ozvoljavaju pro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irljivost sistema bez ograni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avanja broja kopija jednog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memorijskog bloka.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Ovaj tip adresarske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eme zove se 'ulan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ani adresari" jer 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uva trag o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kopijama bloka preko lanca adresarskih pokazivaca. </a:t>
            </a:r>
            <a:endParaRPr lang="hr-HR" altLang="en-US" smtClean="0">
              <a:latin typeface="Arial" charset="0"/>
            </a:endParaRPr>
          </a:p>
          <a:p>
            <a:pPr lvl="1">
              <a:defRPr/>
            </a:pPr>
            <a:r>
              <a:rPr lang="en-US" altLang="en-US" smtClean="0">
                <a:latin typeface="Arial" charset="0"/>
              </a:rPr>
              <a:t>Formiranje adresarskog lanca </a:t>
            </a:r>
            <a:r>
              <a:rPr lang="hr-HR" altLang="en-US" smtClean="0">
                <a:latin typeface="Arial" charset="0"/>
              </a:rPr>
              <a:t>:</a:t>
            </a: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Pretpostavimo da u sistemu ne postoji kopija bloka sa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lokacijom X.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ako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P1 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ita lokaciju X, glavna memorija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alje kopiju bloka 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u procesora P1 i ujedno pokaziva</a:t>
            </a:r>
            <a:r>
              <a:rPr lang="hr-HR" altLang="en-US" smtClean="0">
                <a:latin typeface="Arial" charset="0"/>
              </a:rPr>
              <a:t>č </a:t>
            </a:r>
            <a:r>
              <a:rPr lang="en-US" altLang="en-US" smtClean="0">
                <a:latin typeface="Arial" charset="0"/>
              </a:rPr>
              <a:t>na kraj lanca CT (Chain Termination).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U u adrsaru glavne memorije 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uva se pokaziva</a:t>
            </a:r>
            <a:r>
              <a:rPr lang="hr-HR" altLang="en-US" smtClean="0">
                <a:latin typeface="Arial" charset="0"/>
              </a:rPr>
              <a:t>č </a:t>
            </a:r>
            <a:r>
              <a:rPr lang="en-US" altLang="en-US" smtClean="0">
                <a:latin typeface="Arial" charset="0"/>
              </a:rPr>
              <a:t>na procesor P1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 Ako P2 zahteva </a:t>
            </a:r>
            <a:r>
              <a:rPr lang="hr-HR" altLang="en-US" smtClean="0">
                <a:latin typeface="Arial" charset="0"/>
              </a:rPr>
              <a:t>či</a:t>
            </a:r>
            <a:r>
              <a:rPr lang="en-US" altLang="en-US" smtClean="0">
                <a:latin typeface="Arial" charset="0"/>
              </a:rPr>
              <a:t>tanje lokacije X, glavna memorija 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alje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kopiju bloka ke</a:t>
            </a:r>
            <a:r>
              <a:rPr lang="sr-Latn-CS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u procesora P2 i pokazivac na P1.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Sada se u adrsaru glavne memorije 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uva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se pokaziva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 na procesor P2 </a:t>
            </a:r>
            <a:endParaRPr lang="hr-HR" altLang="en-US" smtClean="0">
              <a:latin typeface="Arial" charset="0"/>
            </a:endParaRPr>
          </a:p>
          <a:p>
            <a:pPr lvl="2">
              <a:defRPr/>
            </a:pPr>
            <a:r>
              <a:rPr lang="en-US" altLang="en-US" smtClean="0">
                <a:latin typeface="Arial" charset="0"/>
              </a:rPr>
              <a:t>Ponavljanjem ovih koraka svi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ke</a:t>
            </a:r>
            <a:r>
              <a:rPr lang="hr-HR" altLang="en-US" smtClean="0">
                <a:latin typeface="Arial" charset="0"/>
              </a:rPr>
              <a:t>š</a:t>
            </a:r>
            <a:r>
              <a:rPr lang="en-US" altLang="en-US" smtClean="0">
                <a:latin typeface="Arial" charset="0"/>
              </a:rPr>
              <a:t>evi mogu dobiti</a:t>
            </a:r>
            <a:r>
              <a:rPr lang="hr-HR" altLang="en-US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kopiju bloka.</a:t>
            </a: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Karakteristike multiprocesora</a:t>
            </a:r>
            <a:endParaRPr lang="en-US" altLang="en-US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 smtClean="0"/>
              <a:t>Multiprocesor sadrži dva ili više homogenih procesora podjednakih mogućnosti;</a:t>
            </a:r>
            <a:endParaRPr lang="en-US" altLang="en-US" sz="2400" smtClean="0"/>
          </a:p>
          <a:p>
            <a:pPr>
              <a:defRPr/>
            </a:pPr>
            <a:r>
              <a:rPr lang="sr-Latn-CS" altLang="en-US" sz="2400" smtClean="0"/>
              <a:t>Svi procesori dele pristup zajedničkoj (deljivoj ) memoriji, mada svaki procesor može imati malu lokalnu memoriju (memorije označene sa PM na Sl.1) koja se može koristiti za pamćenje jezgra OS. </a:t>
            </a:r>
          </a:p>
          <a:p>
            <a:pPr>
              <a:defRPr/>
            </a:pPr>
            <a:r>
              <a:rPr lang="sr-Latn-CS" altLang="en-US" sz="2400" smtClean="0"/>
              <a:t>Sprega procesora sa zajedničkom memorijom ostvarena je preko procesor-memorija sprežne mreže (PMIN na sl.);</a:t>
            </a:r>
            <a:endParaRPr lang="en-US" altLang="en-US" sz="2400" smtClean="0"/>
          </a:p>
          <a:p>
            <a:pPr>
              <a:defRPr/>
            </a:pPr>
            <a:r>
              <a:rPr lang="sr-Latn-CS" altLang="en-US" sz="2400" smtClean="0"/>
              <a:t>Komunikacija izmedju procesora ostvaruje se preko deljive memorije korišćenjem zajedničkih (deljivih) promenljivih;</a:t>
            </a:r>
            <a:endParaRPr lang="en-US" altLang="en-US" sz="2400" smtClean="0"/>
          </a:p>
          <a:p>
            <a:pPr>
              <a:defRPr/>
            </a:pPr>
            <a:r>
              <a:rPr lang="sr-Latn-CS" altLang="en-US" sz="2400" smtClean="0"/>
              <a:t>Razmena upravljačkih informacija može se ostvariti i preko procesor-procesor sprežne mreže (PPIN), mada nije obavezno postojanje ove mreže;</a:t>
            </a:r>
            <a:endParaRPr lang="en-US" altLang="en-US" sz="2400" smtClean="0"/>
          </a:p>
          <a:p>
            <a:pPr>
              <a:defRPr/>
            </a:pPr>
            <a:r>
              <a:rPr lang="sr-Latn-CS" altLang="en-US" sz="2400" smtClean="0"/>
              <a:t>Svi procesori dele pristup U/I kanalima i uredjajima, DMA kontrolerima preko PIOIN mreže;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/>
          </a:p>
          <a:p>
            <a:pPr>
              <a:lnSpc>
                <a:spcPct val="90000"/>
              </a:lnSpc>
              <a:defRPr/>
            </a:pPr>
            <a:endParaRPr lang="hr-HR" altLang="en-US" sz="240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hr-HR" altLang="en-US" sz="2400" smtClean="0">
                <a:latin typeface="Arial" charset="0"/>
              </a:rPr>
              <a:t>Neka jedan od procesora, recimo P3, zahteva da modikuje sadržaj lokacije X. 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100" smtClean="0">
                <a:latin typeface="Arial" charset="0"/>
              </a:rPr>
              <a:t>Da bi se održala konzistentnost memorijskog sistema potrebno je da se komanda invalidacije prosledi kroz lanac. 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100" smtClean="0">
                <a:latin typeface="Arial" charset="0"/>
              </a:rPr>
              <a:t>Kontroler glavne memorije ne daje dozvolu modikacije procesoru P3 sve dok ne primi potvrdu o invalidaciji od procesora koji sadrži CT pointer.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100" smtClean="0">
                <a:latin typeface="Arial" charset="0"/>
              </a:rPr>
              <a:t>S obzirom da se informacija o invalidaciji prenosi od jednog do drugog kesa u lancu, protokol se zove i "gossip" (tračarenje) protokol.</a:t>
            </a:r>
            <a:endParaRPr lang="en-US" altLang="en-US" sz="2100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Arial" charset="0"/>
              </a:rPr>
              <a:t>Protokoli sa ulan</a:t>
            </a:r>
            <a:r>
              <a:rPr lang="hr-HR" altLang="en-US" smtClean="0">
                <a:latin typeface="Arial" charset="0"/>
              </a:rPr>
              <a:t>č</a:t>
            </a:r>
            <a:r>
              <a:rPr lang="en-US" altLang="en-US" smtClean="0">
                <a:latin typeface="Arial" charset="0"/>
              </a:rPr>
              <a:t>anim adresarima</a:t>
            </a:r>
          </a:p>
        </p:txBody>
      </p:sp>
      <p:pic>
        <p:nvPicPr>
          <p:cNvPr id="63492" name="Picture 5" descr="ke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62000"/>
            <a:ext cx="8053387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Karakteristike multiprocesora (nast.)</a:t>
            </a:r>
            <a:endParaRPr lang="en-US" altLang="en-US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 smtClean="0"/>
              <a:t>Radom celog sistema upravlja jedinstveni OS koji obezbedjuje interakciju izmedju procesora i njihovih programa na nivou posla, zadataka, skupa podataka i elementa podataka.</a:t>
            </a:r>
          </a:p>
          <a:p>
            <a:pPr>
              <a:defRPr/>
            </a:pPr>
            <a:r>
              <a:rPr lang="sr-Latn-CS" altLang="en-US" sz="2400" smtClean="0"/>
              <a:t>Multiprocesori mogu biti realizovani korišćenjem samo jedne sprežne mreže (PMIN). </a:t>
            </a:r>
          </a:p>
          <a:p>
            <a:pPr lvl="1">
              <a:defRPr/>
            </a:pPr>
            <a:r>
              <a:rPr lang="sr-Latn-CS" altLang="en-US" sz="2100" smtClean="0"/>
              <a:t>Sprežne mreže multiprocesorskih sistema su dinamičkog tipa, što znači da se veze izmedju procesora i memorija uspostavljaju po zahtevu u toku izvršenja programa. </a:t>
            </a:r>
          </a:p>
          <a:p>
            <a:pPr lvl="1">
              <a:defRPr/>
            </a:pPr>
            <a:r>
              <a:rPr lang="sr-Latn-CS" altLang="en-US" sz="2100" smtClean="0"/>
              <a:t>Najjednostavnija sprežna mreža je zajednička magistrala. </a:t>
            </a:r>
          </a:p>
          <a:p>
            <a:pPr lvl="2">
              <a:defRPr/>
            </a:pPr>
            <a:r>
              <a:rPr lang="sr-Latn-CS" altLang="en-US" sz="1800" smtClean="0"/>
              <a:t>Cena i složenost ove sprežne mreže je najmanja (reda O(p), ako ima p procesora) ali je i propusnost najniža. </a:t>
            </a:r>
          </a:p>
          <a:p>
            <a:pPr lvl="2">
              <a:defRPr/>
            </a:pPr>
            <a:r>
              <a:rPr lang="sr-Latn-CS" altLang="en-US" sz="1800" smtClean="0"/>
              <a:t>Na drugoj strani je crossbar sprežna mreža, koja ima potunu povezanost, ali i najveću cenu (reda O(p</a:t>
            </a:r>
            <a:r>
              <a:rPr lang="sr-Latn-CS" altLang="en-US" sz="1800" baseline="30000" smtClean="0"/>
              <a:t>2</a:t>
            </a:r>
            <a:r>
              <a:rPr lang="sr-Latn-CS" altLang="en-US" sz="1800" smtClean="0"/>
              <a:t>), ako ima p procesora i p memorija). </a:t>
            </a:r>
          </a:p>
          <a:p>
            <a:pPr lvl="2">
              <a:defRPr/>
            </a:pPr>
            <a:r>
              <a:rPr lang="sr-Latn-CS" altLang="en-US" sz="1800" smtClean="0"/>
              <a:t>Izmedju ova dva ekstremna rešenja postoje kompromisi koji se ogledaju u korišćenju više magistrala, jednostepenih i višestepenih sprežnih mreža.</a:t>
            </a:r>
            <a:endParaRPr lang="en-US" altLang="en-US" sz="1800" smtClean="0"/>
          </a:p>
          <a:p>
            <a:pPr>
              <a:defRPr/>
            </a:pPr>
            <a:endParaRPr lang="en-US" altLang="en-US" sz="240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Karakteristike multiprocesora (nast.)</a:t>
            </a:r>
            <a:endParaRPr lang="en-US" altLang="en-US" smtClean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 dirty="0" smtClean="0"/>
              <a:t>Može se desiti da dva ili više procesora upute zahtev za pristup istom memorijsom modulu što dovodi do konflikata.</a:t>
            </a:r>
          </a:p>
          <a:p>
            <a:pPr lvl="1">
              <a:defRPr/>
            </a:pPr>
            <a:r>
              <a:rPr lang="sr-Latn-CS" altLang="en-US" sz="2100" dirty="0" smtClean="0"/>
              <a:t> Konflikte mora da razreši sprežna mreža. </a:t>
            </a:r>
          </a:p>
          <a:p>
            <a:pPr lvl="2">
              <a:defRPr/>
            </a:pPr>
            <a:r>
              <a:rPr lang="sr-Latn-CS" altLang="en-US" sz="1800" dirty="0" smtClean="0"/>
              <a:t>Konflikti unose kašnjenje ili</a:t>
            </a:r>
            <a:r>
              <a:rPr lang="en-US" altLang="en-US" sz="1800" dirty="0" smtClean="0"/>
              <a:t> </a:t>
            </a:r>
            <a:r>
              <a:rPr lang="sr-Latn-CS" altLang="en-US" sz="1800" dirty="0" smtClean="0"/>
              <a:t>zbog sudra kod pristupa memorijskim modulima ili zbog vremena komutacije sprežne mreže. </a:t>
            </a:r>
          </a:p>
          <a:p>
            <a:pPr lvl="2">
              <a:defRPr/>
            </a:pPr>
            <a:r>
              <a:rPr lang="sr-Latn-CS" altLang="en-US" sz="1800" dirty="0" smtClean="0"/>
              <a:t>Sa porastom sprežne mreže ovo kašnjenj može znatno umanjiti propusnost sistema.</a:t>
            </a:r>
            <a:endParaRPr lang="en-US" altLang="en-US" sz="1800" dirty="0" smtClean="0"/>
          </a:p>
          <a:p>
            <a:pPr>
              <a:defRPr/>
            </a:pPr>
            <a:r>
              <a:rPr lang="sr-Latn-CS" altLang="en-US" sz="2400" dirty="0" smtClean="0"/>
              <a:t>Broj obraćanja glavnoj memoriji i kašnjenje koje iz toga proizilazi, može se smanjiti uvodjenjem keš memorija izmedju sprežne mreže i procesora. </a:t>
            </a:r>
          </a:p>
          <a:p>
            <a:pPr lvl="1">
              <a:defRPr/>
            </a:pPr>
            <a:r>
              <a:rPr lang="sr-Latn-CS" altLang="en-US" sz="2100" dirty="0" smtClean="0"/>
              <a:t>Uvodjenje privatnih keš memorija dovodi do problema nekonzistentnosti podataka jer sada u sistemu može postojati više kopija istog podatka. </a:t>
            </a:r>
          </a:p>
          <a:p>
            <a:pPr lvl="2">
              <a:defRPr/>
            </a:pPr>
            <a:r>
              <a:rPr lang="sr-Latn-CS" altLang="en-US" sz="1800" dirty="0" smtClean="0"/>
              <a:t>Do neusaglašenosti dolazi kada podatak u jednom kešu bude modifikovan a da pri tome druge kopije tog podatka (u glavoj memoriji i drugim keševima) ne budu ažurirane. </a:t>
            </a:r>
            <a:endParaRPr lang="en-US" altLang="en-US" sz="18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>
                <a:cs typeface="Times New Roman" pitchFamily="18" charset="0"/>
              </a:rPr>
              <a:t>Karakteristike multiračunara 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333057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sr-Latn-CS" altLang="en-US" sz="1800" smtClean="0"/>
              <a:t>S</a:t>
            </a:r>
            <a:r>
              <a:rPr lang="sr-Latn-CS" altLang="en-US" sz="1800" smtClean="0">
                <a:cs typeface="Times New Roman" pitchFamily="18" charset="0"/>
              </a:rPr>
              <a:t>vaki procesor ima svoju lokalnu memoriju i svoj sopstveni skup U/I uredjaja, mada mogu deliti neke periferije</a:t>
            </a:r>
            <a:endParaRPr lang="sr-Latn-CS" altLang="en-US" sz="1800" smtClean="0"/>
          </a:p>
          <a:p>
            <a:pPr>
              <a:lnSpc>
                <a:spcPct val="80000"/>
              </a:lnSpc>
              <a:defRPr/>
            </a:pPr>
            <a:r>
              <a:rPr lang="sr-Latn-CS" altLang="en-US" sz="1800" smtClean="0">
                <a:cs typeface="Times New Roman" pitchFamily="18" charset="0"/>
              </a:rPr>
              <a:t>Procesor sa svojom memorijom i U/I uredjajima zove se računarski modul ili čvor. </a:t>
            </a:r>
            <a:endParaRPr lang="sr-Latn-CS" altLang="en-US" sz="1800" smtClean="0"/>
          </a:p>
          <a:p>
            <a:pPr lvl="1">
              <a:lnSpc>
                <a:spcPct val="80000"/>
              </a:lnSpc>
              <a:defRPr/>
            </a:pPr>
            <a:r>
              <a:rPr lang="sr-Latn-CS" altLang="en-US" sz="1600" smtClean="0">
                <a:cs typeface="Times New Roman" pitchFamily="18" charset="0"/>
              </a:rPr>
              <a:t>Sprega</a:t>
            </a:r>
            <a:r>
              <a:rPr lang="sr-Latn-CS" altLang="en-US" sz="1600" smtClean="0"/>
              <a:t> </a:t>
            </a:r>
            <a:r>
              <a:rPr lang="sr-Latn-CS" altLang="en-US" sz="1600" smtClean="0">
                <a:cs typeface="Times New Roman" pitchFamily="18" charset="0"/>
              </a:rPr>
              <a:t>procesora sa lokalnom memorijom i lok. U/I uredjajima ostvaruje se prko lokalne magistrale.</a:t>
            </a:r>
            <a:r>
              <a:rPr lang="en-US" altLang="en-US" sz="1600" smtClean="0">
                <a:cs typeface="Times New Roman" pitchFamily="18" charset="0"/>
              </a:rPr>
              <a:t> </a:t>
            </a:r>
            <a:r>
              <a:rPr lang="en-US" altLang="en-US" sz="1600" smtClean="0"/>
              <a:t> </a:t>
            </a:r>
            <a:endParaRPr lang="hr-HR" altLang="en-US" sz="1600" smtClean="0"/>
          </a:p>
          <a:p>
            <a:pPr>
              <a:lnSpc>
                <a:spcPct val="80000"/>
              </a:lnSpc>
              <a:defRPr/>
            </a:pPr>
            <a:r>
              <a:rPr lang="sr-Latn-CS" altLang="en-US" sz="1800" smtClean="0">
                <a:cs typeface="Times New Roman" pitchFamily="18" charset="0"/>
              </a:rPr>
              <a:t>Skup procesora može biti heterogen</a:t>
            </a:r>
            <a:r>
              <a:rPr lang="en-US" altLang="en-US" sz="1800" smtClean="0"/>
              <a:t> </a:t>
            </a:r>
            <a:endParaRPr lang="hr-HR" altLang="en-US" sz="1800" smtClean="0"/>
          </a:p>
          <a:p>
            <a:pPr>
              <a:lnSpc>
                <a:spcPct val="80000"/>
              </a:lnSpc>
              <a:defRPr/>
            </a:pPr>
            <a:r>
              <a:rPr lang="sr-Latn-CS" altLang="en-US" sz="1800" smtClean="0">
                <a:cs typeface="Times New Roman" pitchFamily="18" charset="0"/>
              </a:rPr>
              <a:t>Kod slabo  spregnutih sistema ne postoji zajednička memorija</a:t>
            </a:r>
            <a:r>
              <a:rPr lang="en-US" altLang="en-US" sz="1800" smtClean="0"/>
              <a:t> </a:t>
            </a:r>
            <a:endParaRPr lang="hr-HR" altLang="en-US" sz="1800" smtClean="0"/>
          </a:p>
          <a:p>
            <a:pPr algn="just">
              <a:lnSpc>
                <a:spcPct val="80000"/>
              </a:lnSpc>
              <a:buFont typeface="Wingdings 2" pitchFamily="18" charset="2"/>
              <a:buChar char="•"/>
              <a:defRPr/>
            </a:pPr>
            <a:r>
              <a:rPr lang="sr-Latn-CS" altLang="en-US" sz="1800" smtClean="0"/>
              <a:t>Komunikacija izmedju procesora se ostvaruje slanjem poruka kroz sprežnu mrežu. </a:t>
            </a:r>
          </a:p>
          <a:p>
            <a:pPr lvl="1" algn="just">
              <a:lnSpc>
                <a:spcPct val="80000"/>
              </a:lnSpc>
              <a:buFont typeface="Wingdings 2" pitchFamily="18" charset="2"/>
              <a:buChar char="•"/>
              <a:defRPr/>
            </a:pPr>
            <a:r>
              <a:rPr lang="sr-Latn-CS" altLang="en-US" sz="1600" smtClean="0"/>
              <a:t>Sprega čvora sa sprežnom mrežom ostvarena je preko odgovarajućeg interfeisa (NI na sl.) </a:t>
            </a:r>
            <a:endParaRPr lang="en-US" altLang="en-US" sz="1600" smtClean="0"/>
          </a:p>
        </p:txBody>
      </p:sp>
      <p:pic>
        <p:nvPicPr>
          <p:cNvPr id="13316" name="Picture 4" descr="SL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52850"/>
            <a:ext cx="5257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D">
  <a:themeElements>
    <a:clrScheme name="SIMD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SIM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IMD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D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D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D:\users\ema\paral-slajd\prezentacije\SIMD.ppt</Template>
  <TotalTime>1441</TotalTime>
  <Words>5387</Words>
  <Application>Microsoft Office PowerPoint</Application>
  <PresentationFormat>On-screen Show (4:3)</PresentationFormat>
  <Paragraphs>483</Paragraphs>
  <Slides>60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Tahoma</vt:lpstr>
      <vt:lpstr>Wingdings 2</vt:lpstr>
      <vt:lpstr>Wingdings</vt:lpstr>
      <vt:lpstr>新細明體</vt:lpstr>
      <vt:lpstr>Times New Roman</vt:lpstr>
      <vt:lpstr>Arial Narrow</vt:lpstr>
      <vt:lpstr>Symbol</vt:lpstr>
      <vt:lpstr>SIMD</vt:lpstr>
      <vt:lpstr>Microsoft Word Picture</vt:lpstr>
      <vt:lpstr>Paralelni računarski sistemi</vt:lpstr>
      <vt:lpstr>Karakteristike</vt:lpstr>
      <vt:lpstr>Opšta struktura</vt:lpstr>
      <vt:lpstr>MIMD karakteristike</vt:lpstr>
      <vt:lpstr>MIMD - podela</vt:lpstr>
      <vt:lpstr>Karakteristike multiprocesora</vt:lpstr>
      <vt:lpstr>Karakteristike multiprocesora (nast.)</vt:lpstr>
      <vt:lpstr>Karakteristike multiprocesora (nast.)</vt:lpstr>
      <vt:lpstr>Karakteristike multiračunara </vt:lpstr>
      <vt:lpstr>Karakteristike multiračunara (nast.)</vt:lpstr>
      <vt:lpstr>Multiprocesori – sprežne mreže</vt:lpstr>
      <vt:lpstr>Arbitraža na magistrali</vt:lpstr>
      <vt:lpstr>Statička arbitraža</vt:lpstr>
      <vt:lpstr>Dinamička arbitraža</vt:lpstr>
      <vt:lpstr>Dinamička arbitraža (nast.)</vt:lpstr>
      <vt:lpstr>Centralizovana arbitraža</vt:lpstr>
      <vt:lpstr>deljivi zahtevi i lančano zahvatanje</vt:lpstr>
      <vt:lpstr>deljivi zahtevi i lančano zahvatanje (nast.)</vt:lpstr>
      <vt:lpstr>Nezavisni zahtevi i zahvatanja </vt:lpstr>
      <vt:lpstr>Nezavisni zahtevi i zahvatanja (nast.)</vt:lpstr>
      <vt:lpstr>Distribuirana arbitraža</vt:lpstr>
      <vt:lpstr>Distribuirana arbitraža</vt:lpstr>
      <vt:lpstr>Zajednička magistrala - zaključak</vt:lpstr>
      <vt:lpstr>Više magistrala</vt:lpstr>
      <vt:lpstr>Crossbar mreža</vt:lpstr>
      <vt:lpstr>Keš koherencija</vt:lpstr>
      <vt:lpstr>Keš koherencija</vt:lpstr>
      <vt:lpstr>Keš koherencija</vt:lpstr>
      <vt:lpstr>keš koherencija (nast.)</vt:lpstr>
      <vt:lpstr>Keš koherencija-U/I aktivnosti</vt:lpstr>
      <vt:lpstr>Keš koherencija</vt:lpstr>
      <vt:lpstr>Softverske tehnike</vt:lpstr>
      <vt:lpstr>Hardverski protokoli keš koherencije</vt:lpstr>
      <vt:lpstr>Snoopy keš protokoli</vt:lpstr>
      <vt:lpstr>Snoopy keš protokoli</vt:lpstr>
      <vt:lpstr>Snoopy keš protokoli</vt:lpstr>
      <vt:lpstr>"Write-Once“ protokol</vt:lpstr>
      <vt:lpstr>Write-once protokol (nast.)</vt:lpstr>
      <vt:lpstr>Write-once protokol (nast.)</vt:lpstr>
      <vt:lpstr>Write-once protokol (nast.)</vt:lpstr>
      <vt:lpstr>Write-once protokol (nast.)</vt:lpstr>
      <vt:lpstr>Snoopy protokol sa ažuriranjem pri upisu</vt:lpstr>
      <vt:lpstr>Firefly protokol</vt:lpstr>
      <vt:lpstr>Firefly protokol</vt:lpstr>
      <vt:lpstr>Firefly - promene stanja keš bloka</vt:lpstr>
      <vt:lpstr>Invalidacija naspram ažuriranja pri upisu</vt:lpstr>
      <vt:lpstr>Snoopy protokoli - zaključak</vt:lpstr>
      <vt:lpstr>Direktorijumske šeme</vt:lpstr>
      <vt:lpstr>Direktorijumske šeme</vt:lpstr>
      <vt:lpstr>Protokoli sa potpuno preslikanim adresarima</vt:lpstr>
      <vt:lpstr>Protokoli sa potpuno preslikanim adresarima</vt:lpstr>
      <vt:lpstr>Full Map Directory</vt:lpstr>
      <vt:lpstr>Protokoli sa potpuno preslikanim adresarima</vt:lpstr>
      <vt:lpstr>Full Map Directory</vt:lpstr>
      <vt:lpstr>Full Map Directory</vt:lpstr>
      <vt:lpstr>Protokoli sa potpuno preslikanim adresarima</vt:lpstr>
      <vt:lpstr>Protokoli sa ograničenim adresarima</vt:lpstr>
      <vt:lpstr>Protokoli sa ograničenim adresarima</vt:lpstr>
      <vt:lpstr>Protokoli sa ulančanim adresarima</vt:lpstr>
      <vt:lpstr>Protokoli sa ulančanim adresarima</vt:lpstr>
    </vt:vector>
  </TitlesOfParts>
  <Company>elef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Paralelni računarski sistemi</dc:title>
  <dc:creator>Emina Milovanovic</dc:creator>
  <cp:lastModifiedBy>ema</cp:lastModifiedBy>
  <cp:revision>71</cp:revision>
  <cp:lastPrinted>2016-05-30T10:12:16Z</cp:lastPrinted>
  <dcterms:created xsi:type="dcterms:W3CDTF">2005-04-18T19:10:32Z</dcterms:created>
  <dcterms:modified xsi:type="dcterms:W3CDTF">2023-05-22T10:22:06Z</dcterms:modified>
</cp:coreProperties>
</file>