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39"/>
  </p:notesMasterIdLst>
  <p:sldIdLst>
    <p:sldId id="256" r:id="rId3"/>
    <p:sldId id="258" r:id="rId4"/>
    <p:sldId id="269" r:id="rId5"/>
    <p:sldId id="270" r:id="rId6"/>
    <p:sldId id="271" r:id="rId7"/>
    <p:sldId id="272" r:id="rId8"/>
    <p:sldId id="273" r:id="rId9"/>
    <p:sldId id="274" r:id="rId10"/>
    <p:sldId id="275" r:id="rId11"/>
    <p:sldId id="276" r:id="rId12"/>
    <p:sldId id="277" r:id="rId13"/>
    <p:sldId id="278" r:id="rId14"/>
    <p:sldId id="279" r:id="rId15"/>
    <p:sldId id="281" r:id="rId16"/>
    <p:sldId id="280" r:id="rId17"/>
    <p:sldId id="282" r:id="rId18"/>
    <p:sldId id="283" r:id="rId19"/>
    <p:sldId id="335" r:id="rId20"/>
    <p:sldId id="336" r:id="rId21"/>
    <p:sldId id="284" r:id="rId22"/>
    <p:sldId id="285" r:id="rId23"/>
    <p:sldId id="286" r:id="rId24"/>
    <p:sldId id="287" r:id="rId25"/>
    <p:sldId id="288" r:id="rId26"/>
    <p:sldId id="289" r:id="rId27"/>
    <p:sldId id="290" r:id="rId28"/>
    <p:sldId id="299" r:id="rId29"/>
    <p:sldId id="301" r:id="rId30"/>
    <p:sldId id="291" r:id="rId31"/>
    <p:sldId id="292" r:id="rId32"/>
    <p:sldId id="293" r:id="rId33"/>
    <p:sldId id="294" r:id="rId34"/>
    <p:sldId id="295" r:id="rId35"/>
    <p:sldId id="296" r:id="rId36"/>
    <p:sldId id="297" r:id="rId37"/>
    <p:sldId id="30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39" autoAdjust="0"/>
  </p:normalViewPr>
  <p:slideViewPr>
    <p:cSldViewPr>
      <p:cViewPr varScale="1">
        <p:scale>
          <a:sx n="43" d="100"/>
          <a:sy n="43" d="100"/>
        </p:scale>
        <p:origin x="196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FC25730-5CF2-477D-9E3C-2EC4E1BE3A6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12291" name="Rectangle 3">
            <a:extLst>
              <a:ext uri="{FF2B5EF4-FFF2-40B4-BE49-F238E27FC236}">
                <a16:creationId xmlns:a16="http://schemas.microsoft.com/office/drawing/2014/main" id="{16361BD9-214A-4F4E-BC11-F9DD1F0D7B84}"/>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effectLst/>
                <a:latin typeface="Arial" charset="0"/>
                <a:cs typeface="Arial" charset="0"/>
              </a:defRPr>
            </a:lvl1pPr>
          </a:lstStyle>
          <a:p>
            <a:pPr>
              <a:defRPr/>
            </a:pPr>
            <a:endParaRPr lang="en-US" altLang="en-US"/>
          </a:p>
        </p:txBody>
      </p:sp>
      <p:sp>
        <p:nvSpPr>
          <p:cNvPr id="5124" name="Rectangle 4">
            <a:extLst>
              <a:ext uri="{FF2B5EF4-FFF2-40B4-BE49-F238E27FC236}">
                <a16:creationId xmlns:a16="http://schemas.microsoft.com/office/drawing/2014/main" id="{387E78DD-8220-4AF7-939E-C5BD95625D8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8446DC50-2C79-4197-9FBB-D728F519032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2294" name="Rectangle 6">
            <a:extLst>
              <a:ext uri="{FF2B5EF4-FFF2-40B4-BE49-F238E27FC236}">
                <a16:creationId xmlns:a16="http://schemas.microsoft.com/office/drawing/2014/main" id="{26B5A64D-A42C-4C93-92BD-E1C9E360FD6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12295" name="Rectangle 7">
            <a:extLst>
              <a:ext uri="{FF2B5EF4-FFF2-40B4-BE49-F238E27FC236}">
                <a16:creationId xmlns:a16="http://schemas.microsoft.com/office/drawing/2014/main" id="{FFE40BF7-13A3-490F-AA7E-3871EBE4C83C}"/>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effectLst/>
              </a:defRPr>
            </a:lvl1pPr>
          </a:lstStyle>
          <a:p>
            <a:pPr>
              <a:defRPr/>
            </a:pPr>
            <a:fld id="{333CEE42-A367-4085-969B-5EC4BFBF22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s.nthu.edu.tw/~ychung/slides/para_programming/Quinn-Chapter%2017.pp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defRPr/>
            </a:pPr>
            <a:r>
              <a:rPr lang="en-US" altLang="en-US" sz="1600" dirty="0">
                <a:latin typeface="Arial" charset="0"/>
              </a:rPr>
              <a:t>Da bi </a:t>
            </a:r>
            <a:r>
              <a:rPr lang="en-US" altLang="en-US" sz="1600" dirty="0" err="1">
                <a:latin typeface="Arial" charset="0"/>
              </a:rPr>
              <a:t>uspesno</a:t>
            </a:r>
            <a:r>
              <a:rPr lang="en-US" altLang="en-US" sz="1600" dirty="0">
                <a:latin typeface="Arial" charset="0"/>
              </a:rPr>
              <a:t> </a:t>
            </a:r>
            <a:r>
              <a:rPr lang="en-US" altLang="en-US" sz="1600" dirty="0" err="1">
                <a:latin typeface="Arial" charset="0"/>
              </a:rPr>
              <a:t>mogli</a:t>
            </a:r>
            <a:r>
              <a:rPr lang="en-US" altLang="en-US" sz="1600" dirty="0">
                <a:latin typeface="Arial" charset="0"/>
              </a:rPr>
              <a:t> da </a:t>
            </a:r>
            <a:r>
              <a:rPr lang="en-US" altLang="en-US" sz="1600" dirty="0" err="1">
                <a:latin typeface="Arial" charset="0"/>
              </a:rPr>
              <a:t>koristimo</a:t>
            </a:r>
            <a:r>
              <a:rPr lang="en-US" altLang="en-US" sz="1600" dirty="0">
                <a:latin typeface="Arial" charset="0"/>
              </a:rPr>
              <a:t> </a:t>
            </a:r>
            <a:r>
              <a:rPr lang="en-US" altLang="en-US" sz="1600" dirty="0" err="1">
                <a:latin typeface="Arial" charset="0"/>
              </a:rPr>
              <a:t>viseprocesorske</a:t>
            </a:r>
            <a:r>
              <a:rPr lang="en-US" altLang="en-US" sz="1600" dirty="0">
                <a:latin typeface="Arial" charset="0"/>
              </a:rPr>
              <a:t> </a:t>
            </a:r>
            <a:r>
              <a:rPr lang="en-US" altLang="en-US" sz="1600" dirty="0" err="1">
                <a:latin typeface="Arial" charset="0"/>
              </a:rPr>
              <a:t>sisteme</a:t>
            </a:r>
            <a:r>
              <a:rPr lang="en-US" altLang="en-US" sz="1600" dirty="0">
                <a:latin typeface="Arial" charset="0"/>
              </a:rPr>
              <a:t>, </a:t>
            </a:r>
            <a:r>
              <a:rPr lang="en-US" altLang="en-US" sz="1600" dirty="0" err="1">
                <a:latin typeface="Arial" charset="0"/>
              </a:rPr>
              <a:t>moramo</a:t>
            </a:r>
            <a:r>
              <a:rPr lang="en-US" altLang="en-US" sz="1600" dirty="0">
                <a:latin typeface="Arial" charset="0"/>
              </a:rPr>
              <a:t> da </a:t>
            </a:r>
            <a:r>
              <a:rPr lang="en-US" altLang="en-US" sz="1600" dirty="0" err="1">
                <a:latin typeface="Arial" charset="0"/>
              </a:rPr>
              <a:t>imamo</a:t>
            </a:r>
            <a:r>
              <a:rPr lang="en-US" altLang="en-US" sz="1600" dirty="0">
                <a:latin typeface="Arial" charset="0"/>
              </a:rPr>
              <a:t> </a:t>
            </a:r>
            <a:r>
              <a:rPr lang="en-US" altLang="en-US" sz="1600" dirty="0" err="1">
                <a:latin typeface="Arial" charset="0"/>
              </a:rPr>
              <a:t>efikasne</a:t>
            </a:r>
            <a:r>
              <a:rPr lang="en-US" altLang="en-US" sz="1600" dirty="0">
                <a:latin typeface="Arial" charset="0"/>
              </a:rPr>
              <a:t> vise </a:t>
            </a:r>
            <a:r>
              <a:rPr lang="en-US" altLang="en-US" sz="1600" dirty="0" err="1">
                <a:latin typeface="Arial" charset="0"/>
              </a:rPr>
              <a:t>programske</a:t>
            </a:r>
            <a:r>
              <a:rPr lang="en-US" altLang="en-US" sz="1600" dirty="0">
                <a:latin typeface="Arial" charset="0"/>
              </a:rPr>
              <a:t> </a:t>
            </a:r>
            <a:r>
              <a:rPr lang="en-US" altLang="en-US" sz="1600" dirty="0" err="1">
                <a:latin typeface="Arial" charset="0"/>
              </a:rPr>
              <a:t>jezike</a:t>
            </a:r>
            <a:r>
              <a:rPr lang="en-US" altLang="en-US" sz="1600" dirty="0">
                <a:latin typeface="Arial" charset="0"/>
              </a:rPr>
              <a:t>.</a:t>
            </a:r>
          </a:p>
          <a:p>
            <a:pPr lvl="0">
              <a:lnSpc>
                <a:spcPct val="90000"/>
              </a:lnSpc>
              <a:defRPr/>
            </a:pPr>
            <a:r>
              <a:rPr lang="en-US" altLang="en-US" sz="1600" dirty="0">
                <a:latin typeface="Arial" charset="0"/>
              </a:rPr>
              <a:t>Da </a:t>
            </a:r>
            <a:r>
              <a:rPr lang="en-US" altLang="en-US" sz="1600" dirty="0" err="1">
                <a:latin typeface="Arial" charset="0"/>
              </a:rPr>
              <a:t>vidimo</a:t>
            </a:r>
            <a:r>
              <a:rPr lang="en-US" altLang="en-US" sz="1600" dirty="0">
                <a:latin typeface="Arial" charset="0"/>
              </a:rPr>
              <a:t> </a:t>
            </a:r>
            <a:r>
              <a:rPr lang="en-US" altLang="en-US" sz="1600" dirty="0" err="1">
                <a:latin typeface="Arial" charset="0"/>
              </a:rPr>
              <a:t>sta</a:t>
            </a:r>
            <a:r>
              <a:rPr lang="en-US" altLang="en-US" sz="1600" dirty="0">
                <a:latin typeface="Arial" charset="0"/>
              </a:rPr>
              <a:t> je </a:t>
            </a:r>
            <a:r>
              <a:rPr lang="en-US" altLang="en-US" sz="1600" dirty="0" err="1">
                <a:latin typeface="Arial" charset="0"/>
              </a:rPr>
              <a:t>sve</a:t>
            </a:r>
            <a:r>
              <a:rPr lang="en-US" altLang="en-US" sz="1600" dirty="0">
                <a:latin typeface="Arial" charset="0"/>
              </a:rPr>
              <a:t> </a:t>
            </a:r>
            <a:r>
              <a:rPr lang="en-US" altLang="en-US" sz="1600" dirty="0" err="1">
                <a:latin typeface="Arial" charset="0"/>
              </a:rPr>
              <a:t>programeru</a:t>
            </a:r>
            <a:r>
              <a:rPr lang="en-US" altLang="en-US" sz="1600" dirty="0">
                <a:latin typeface="Arial" charset="0"/>
              </a:rPr>
              <a:t> </a:t>
            </a:r>
            <a:r>
              <a:rPr lang="en-US" altLang="en-US" sz="1600" dirty="0" err="1">
                <a:latin typeface="Arial" charset="0"/>
              </a:rPr>
              <a:t>na</a:t>
            </a:r>
            <a:r>
              <a:rPr lang="en-US" altLang="en-US" sz="1600" dirty="0">
                <a:latin typeface="Arial" charset="0"/>
              </a:rPr>
              <a:t> </a:t>
            </a:r>
            <a:r>
              <a:rPr lang="en-US" altLang="en-US" sz="1600" dirty="0" err="1">
                <a:latin typeface="Arial" charset="0"/>
              </a:rPr>
              <a:t>raspolaganju</a:t>
            </a:r>
            <a:endParaRPr lang="en-US" altLang="en-US" sz="1600" dirty="0">
              <a:latin typeface="Arial" charset="0"/>
            </a:endParaRPr>
          </a:p>
          <a:p>
            <a:pPr marL="342900" indent="-342900">
              <a:lnSpc>
                <a:spcPct val="80000"/>
              </a:lnSpc>
              <a:buFont typeface="Arial" panose="020B0604020202020204" pitchFamily="34" charset="0"/>
              <a:buChar char="•"/>
              <a:defRPr/>
            </a:pPr>
            <a:r>
              <a:rPr lang="sr-Latn-CS" altLang="en-US" sz="2000" dirty="0"/>
              <a:t>Sekvencijalni programski jezici – od paralalizirajućeg kompajlera se traži da konvertuje program u paralelni i generiše izvršni kod </a:t>
            </a:r>
          </a:p>
          <a:p>
            <a:pPr lvl="1">
              <a:lnSpc>
                <a:spcPct val="80000"/>
              </a:lnSpc>
              <a:defRPr/>
            </a:pPr>
            <a:r>
              <a:rPr lang="en-US" altLang="en-US" sz="1800" dirty="0"/>
              <a:t>P</a:t>
            </a:r>
            <a:r>
              <a:rPr lang="sr-Latn-CS" altLang="en-US" sz="1800" dirty="0"/>
              <a:t>rilaz koji se dans retko koristi</a:t>
            </a:r>
            <a:r>
              <a:rPr lang="en-US" altLang="en-US" sz="1800" dirty="0"/>
              <a:t>. </a:t>
            </a:r>
            <a:r>
              <a:rPr lang="en-US" altLang="en-US" sz="1800" dirty="0" err="1"/>
              <a:t>vreme</a:t>
            </a:r>
            <a:r>
              <a:rPr lang="en-US" altLang="en-US" sz="1800" dirty="0"/>
              <a:t> </a:t>
            </a:r>
            <a:r>
              <a:rPr lang="en-US" altLang="en-US" sz="1800" dirty="0" err="1"/>
              <a:t>besplatnog</a:t>
            </a:r>
            <a:r>
              <a:rPr lang="en-US" altLang="en-US" sz="1800" dirty="0"/>
              <a:t> </a:t>
            </a:r>
            <a:r>
              <a:rPr lang="en-US" altLang="en-US" sz="1800" dirty="0" err="1"/>
              <a:t>rucka</a:t>
            </a:r>
            <a:r>
              <a:rPr lang="en-US" altLang="en-US" sz="1800" dirty="0"/>
              <a:t> je </a:t>
            </a:r>
            <a:r>
              <a:rPr lang="en-US" altLang="en-US" sz="1800" dirty="0" err="1"/>
              <a:t>proslo</a:t>
            </a:r>
            <a:r>
              <a:rPr lang="en-US" altLang="en-US" sz="1800" dirty="0"/>
              <a:t>.</a:t>
            </a:r>
            <a:endParaRPr lang="sr-Latn-CS" altLang="en-US" sz="1800" dirty="0"/>
          </a:p>
          <a:p>
            <a:pPr marL="342900" indent="-342900">
              <a:lnSpc>
                <a:spcPct val="80000"/>
              </a:lnSpc>
              <a:buFont typeface="Arial" panose="020B0604020202020204" pitchFamily="34" charset="0"/>
              <a:buChar char="•"/>
              <a:defRPr/>
            </a:pPr>
            <a:r>
              <a:rPr lang="sr-Latn-CS" altLang="en-US" sz="2000" dirty="0"/>
              <a:t>Sekvencijalni programski jezici dopunjeni konstrukcijama za deklaraciju deljivih promenljivih i paralelizma</a:t>
            </a:r>
            <a:endParaRPr lang="en-US" altLang="en-US" sz="2000" dirty="0"/>
          </a:p>
          <a:p>
            <a:pPr lvl="1">
              <a:lnSpc>
                <a:spcPct val="80000"/>
              </a:lnSpc>
              <a:defRPr/>
            </a:pPr>
            <a:r>
              <a:rPr lang="sr-Latn-CS" altLang="en-US" sz="1800" dirty="0"/>
              <a:t>Npr</a:t>
            </a:r>
            <a:r>
              <a:rPr lang="en-US" altLang="en-US" sz="1800" dirty="0"/>
              <a:t> UPC (Unified Parallel C) – </a:t>
            </a:r>
            <a:r>
              <a:rPr lang="sr-Latn-CS" altLang="en-US" sz="1800" dirty="0"/>
              <a:t>zahteva </a:t>
            </a:r>
            <a:r>
              <a:rPr lang="en-US" altLang="en-US" sz="1800" dirty="0"/>
              <a:t> UPC </a:t>
            </a:r>
            <a:r>
              <a:rPr lang="sr-Latn-CS" altLang="en-US" sz="1800" dirty="0"/>
              <a:t>k</a:t>
            </a:r>
            <a:r>
              <a:rPr lang="en-US" altLang="en-US" sz="1800" dirty="0" err="1"/>
              <a:t>omp</a:t>
            </a:r>
            <a:r>
              <a:rPr lang="sr-Latn-CS" altLang="en-US" sz="1800" dirty="0"/>
              <a:t>ajler, ACTUS</a:t>
            </a:r>
            <a:r>
              <a:rPr lang="en-US" altLang="en-US" sz="1800" dirty="0"/>
              <a:t>. </a:t>
            </a:r>
            <a:r>
              <a:rPr lang="sr-Latn-BA" altLang="en-US" sz="1800" dirty="0"/>
              <a:t>Prednost ovog prilaza je korišćenje PJ koji je poznat programeru</a:t>
            </a:r>
            <a:r>
              <a:rPr lang="en-US" altLang="en-US" sz="1800" dirty="0"/>
              <a:t>.</a:t>
            </a:r>
            <a:endParaRPr lang="sr-Latn-CS" altLang="en-US" sz="1800" dirty="0"/>
          </a:p>
          <a:p>
            <a:pPr marL="342900" indent="-342900">
              <a:lnSpc>
                <a:spcPct val="80000"/>
              </a:lnSpc>
              <a:buFont typeface="Arial" panose="020B0604020202020204" pitchFamily="34" charset="0"/>
              <a:buChar char="•"/>
              <a:defRPr/>
            </a:pPr>
            <a:r>
              <a:rPr lang="sr-Latn-CS" altLang="en-US" sz="2000" dirty="0"/>
              <a:t>Sekvencijalni PJ sa preprocesorskim kompajlerskim direktivama </a:t>
            </a:r>
            <a:r>
              <a:rPr lang="sr-Latn-BA" altLang="en-US" sz="2000" dirty="0"/>
              <a:t>koje se mogu ubaciti u postojeći sekvencijalni program napisan u osnovnom jeziku (npr. F</a:t>
            </a:r>
            <a:r>
              <a:rPr lang="en-US" altLang="en-US" sz="2000" dirty="0"/>
              <a:t>o</a:t>
            </a:r>
            <a:r>
              <a:rPr lang="sr-Latn-BA" altLang="en-US" sz="2000" dirty="0"/>
              <a:t>rtran, C/C++)</a:t>
            </a:r>
            <a:endParaRPr lang="en-US" altLang="en-US" sz="2000" dirty="0"/>
          </a:p>
          <a:p>
            <a:pPr marL="800100" lvl="1" indent="-342900">
              <a:lnSpc>
                <a:spcPct val="90000"/>
              </a:lnSpc>
              <a:buFont typeface="Arial" panose="020B0604020202020204" pitchFamily="34" charset="0"/>
              <a:buChar char="•"/>
              <a:defRPr/>
            </a:pPr>
            <a:r>
              <a:rPr lang="sr-Latn-BA" altLang="en-US" sz="2000" dirty="0"/>
              <a:t>Prednost ovog načina je što se isti program može koristiti i na jednoprocesorskoj i na multiprocesorskoj platformi.  </a:t>
            </a:r>
          </a:p>
          <a:p>
            <a:pPr marL="800100" lvl="1" indent="-342900">
              <a:lnSpc>
                <a:spcPct val="90000"/>
              </a:lnSpc>
              <a:buFont typeface="Arial" panose="020B0604020202020204" pitchFamily="34" charset="0"/>
              <a:buChar char="•"/>
              <a:defRPr/>
            </a:pPr>
            <a:r>
              <a:rPr lang="sr-Latn-BA" altLang="en-US" sz="2000" dirty="0"/>
              <a:t>Ako ne postoji kompjler za prevodjenje direktiva, one će jednostavno </a:t>
            </a:r>
            <a:r>
              <a:rPr lang="en-US" altLang="en-US" sz="2000" dirty="0"/>
              <a:t>b</a:t>
            </a:r>
            <a:r>
              <a:rPr lang="sr-Latn-BA" altLang="en-US" sz="2000" dirty="0"/>
              <a:t>iti tretirane kao komentari (tj. biće ignorisane)</a:t>
            </a:r>
            <a:endParaRPr lang="en-US" altLang="en-US" sz="2000" dirty="0"/>
          </a:p>
          <a:p>
            <a:pPr>
              <a:lnSpc>
                <a:spcPct val="80000"/>
              </a:lnSpc>
              <a:defRPr/>
            </a:pPr>
            <a:r>
              <a:rPr lang="en-US" altLang="en-US" sz="1800" dirty="0" err="1"/>
              <a:t>Sledca</a:t>
            </a:r>
            <a:r>
              <a:rPr lang="en-US" altLang="en-US" sz="1800" dirty="0"/>
              <a:t> </a:t>
            </a:r>
            <a:r>
              <a:rPr lang="en-US" altLang="en-US" sz="1800" dirty="0" err="1"/>
              <a:t>mogucnost</a:t>
            </a:r>
            <a:r>
              <a:rPr lang="en-US" altLang="en-US" sz="1800" dirty="0"/>
              <a:t> je </a:t>
            </a:r>
            <a:r>
              <a:rPr lang="en-US" altLang="en-US" sz="1800" dirty="0" err="1"/>
              <a:t>koriscenje</a:t>
            </a:r>
            <a:r>
              <a:rPr lang="en-US" altLang="en-US" sz="1800" dirty="0"/>
              <a:t>  b</a:t>
            </a:r>
            <a:r>
              <a:rPr lang="sr-Latn-CS" altLang="en-US" sz="2000" dirty="0"/>
              <a:t>ibliotek</a:t>
            </a:r>
            <a:r>
              <a:rPr lang="en-US" altLang="en-US" sz="2000" dirty="0"/>
              <a:t>e</a:t>
            </a:r>
            <a:r>
              <a:rPr lang="sr-Latn-CS" altLang="en-US" sz="2000" dirty="0"/>
              <a:t> funkcija za interprocesorsku komunikaciju koje se mogu pozivati iz različitih programskih jezika (C, C++, Fortan, ...)</a:t>
            </a:r>
          </a:p>
          <a:p>
            <a:pPr lvl="1">
              <a:lnSpc>
                <a:spcPct val="80000"/>
              </a:lnSpc>
              <a:defRPr/>
            </a:pPr>
            <a:r>
              <a:rPr lang="sr-Latn-CS" altLang="en-US" sz="1800" dirty="0"/>
              <a:t>MPI (</a:t>
            </a:r>
            <a:r>
              <a:rPr lang="en-US" altLang="en-US" sz="1800" dirty="0"/>
              <a:t>Message-Passing Interface</a:t>
            </a:r>
            <a:r>
              <a:rPr lang="sr-Latn-CS" altLang="en-US" sz="1800" dirty="0"/>
              <a:t>) standard definisan 1990ih.</a:t>
            </a:r>
          </a:p>
          <a:p>
            <a:pPr marL="342900" indent="-342900">
              <a:lnSpc>
                <a:spcPct val="80000"/>
              </a:lnSpc>
              <a:buFont typeface="Arial" panose="020B0604020202020204" pitchFamily="34" charset="0"/>
              <a:buChar char="•"/>
              <a:defRPr/>
            </a:pPr>
            <a:r>
              <a:rPr lang="en-US" altLang="en-US" sz="2000" dirty="0" err="1"/>
              <a:t>Potpuno</a:t>
            </a:r>
            <a:r>
              <a:rPr lang="en-US" altLang="en-US" sz="2000" dirty="0"/>
              <a:t> </a:t>
            </a:r>
            <a:r>
              <a:rPr lang="en-US" altLang="en-US" sz="2000" dirty="0" err="1"/>
              <a:t>novi</a:t>
            </a:r>
            <a:r>
              <a:rPr lang="en-US" altLang="en-US" sz="2000" dirty="0"/>
              <a:t> </a:t>
            </a:r>
            <a:r>
              <a:rPr lang="en-US" altLang="en-US" sz="2000" dirty="0" err="1"/>
              <a:t>paral</a:t>
            </a:r>
            <a:r>
              <a:rPr lang="sr-Latn-CS" altLang="en-US" sz="2000" dirty="0"/>
              <a:t>elni programski jezici </a:t>
            </a:r>
            <a:r>
              <a:rPr lang="en-US" altLang="en-US" sz="2000" dirty="0"/>
              <a:t>koji </a:t>
            </a:r>
            <a:r>
              <a:rPr lang="en-US" altLang="en-US" sz="2000" dirty="0" err="1"/>
              <a:t>su</a:t>
            </a:r>
            <a:r>
              <a:rPr lang="en-US" altLang="en-US" sz="2000" dirty="0"/>
              <a:t> u </a:t>
            </a:r>
            <a:r>
              <a:rPr lang="en-US" altLang="en-US" sz="2000" dirty="0" err="1"/>
              <a:t>startu</a:t>
            </a:r>
            <a:r>
              <a:rPr lang="en-US" altLang="en-US" sz="2000" dirty="0"/>
              <a:t> </a:t>
            </a:r>
            <a:r>
              <a:rPr lang="en-US" altLang="en-US" sz="2000" dirty="0" err="1"/>
              <a:t>projektovani</a:t>
            </a:r>
            <a:r>
              <a:rPr lang="en-US" altLang="en-US" sz="2000" dirty="0"/>
              <a:t> </a:t>
            </a:r>
            <a:r>
              <a:rPr lang="en-US" altLang="en-US" sz="2000" dirty="0" err="1"/>
              <a:t>imaju’i</a:t>
            </a:r>
            <a:r>
              <a:rPr lang="en-US" altLang="en-US" sz="2000" dirty="0"/>
              <a:t>  u </a:t>
            </a:r>
            <a:r>
              <a:rPr lang="en-US" altLang="en-US" sz="2000" dirty="0" err="1"/>
              <a:t>vidi</a:t>
            </a:r>
            <a:r>
              <a:rPr lang="en-US" altLang="en-US" sz="2000" dirty="0"/>
              <a:t> </a:t>
            </a:r>
            <a:r>
              <a:rPr lang="en-US" altLang="en-US" sz="2000" dirty="0" err="1"/>
              <a:t>paraleliyam</a:t>
            </a:r>
            <a:r>
              <a:rPr lang="sr-Latn-CS" altLang="en-US" sz="2000" dirty="0"/>
              <a:t>  </a:t>
            </a:r>
            <a:r>
              <a:rPr lang="en-US" altLang="en-US" sz="2000" dirty="0"/>
              <a:t>-</a:t>
            </a:r>
            <a:r>
              <a:rPr lang="sr-Latn-CS" altLang="en-US" sz="1800" dirty="0"/>
              <a:t>Npr. Ada</a:t>
            </a:r>
            <a:r>
              <a:rPr lang="en-US" altLang="en-US" sz="1800" dirty="0"/>
              <a:t>, CUDA</a:t>
            </a:r>
          </a:p>
          <a:p>
            <a:pPr lvl="0">
              <a:lnSpc>
                <a:spcPct val="90000"/>
              </a:lnSpc>
              <a:defRPr/>
            </a:pPr>
            <a:endParaRPr lang="en-US" altLang="en-US" sz="1600" dirty="0">
              <a:latin typeface="Arial" charset="0"/>
            </a:endParaRPr>
          </a:p>
          <a:p>
            <a:pPr lvl="0">
              <a:lnSpc>
                <a:spcPct val="90000"/>
              </a:lnSpc>
              <a:defRPr/>
            </a:pPr>
            <a:r>
              <a:rPr lang="en-US" altLang="en-US" sz="1600" dirty="0">
                <a:latin typeface="Arial" charset="0"/>
              </a:rPr>
              <a:t>MI </a:t>
            </a:r>
            <a:r>
              <a:rPr lang="en-US" altLang="en-US" sz="1600" dirty="0" err="1">
                <a:latin typeface="Arial" charset="0"/>
              </a:rPr>
              <a:t>cemo</a:t>
            </a:r>
            <a:r>
              <a:rPr lang="en-US" altLang="en-US" sz="1600" dirty="0">
                <a:latin typeface="Arial" charset="0"/>
              </a:rPr>
              <a:t> se </a:t>
            </a:r>
            <a:r>
              <a:rPr lang="en-US" altLang="en-US" sz="1600" dirty="0" err="1">
                <a:latin typeface="Arial" charset="0"/>
              </a:rPr>
              <a:t>sada</a:t>
            </a:r>
            <a:r>
              <a:rPr lang="en-US" altLang="en-US" sz="1600" dirty="0">
                <a:latin typeface="Arial" charset="0"/>
              </a:rPr>
              <a:t> </a:t>
            </a:r>
            <a:r>
              <a:rPr lang="en-US" altLang="en-US" sz="1600" dirty="0" err="1">
                <a:latin typeface="Arial" charset="0"/>
              </a:rPr>
              <a:t>upoznati</a:t>
            </a:r>
            <a:r>
              <a:rPr lang="en-US" altLang="en-US" sz="1600" dirty="0">
                <a:latin typeface="Arial" charset="0"/>
              </a:rPr>
              <a:t> </a:t>
            </a:r>
            <a:r>
              <a:rPr lang="en-US" altLang="en-US" sz="1600" dirty="0" err="1">
                <a:latin typeface="Arial" charset="0"/>
              </a:rPr>
              <a:t>sa</a:t>
            </a:r>
            <a:r>
              <a:rPr lang="en-US" altLang="en-US" sz="1600" dirty="0">
                <a:latin typeface="Arial" charset="0"/>
              </a:rPr>
              <a:t> OpenMP.</a:t>
            </a:r>
          </a:p>
          <a:p>
            <a:pPr marL="0" marR="0" lvl="0" indent="0" algn="l" defTabSz="914400" rtl="0" eaLnBrk="0" fontAlgn="base" latinLnBrk="0" hangingPunct="0">
              <a:lnSpc>
                <a:spcPct val="90000"/>
              </a:lnSpc>
              <a:spcBef>
                <a:spcPct val="30000"/>
              </a:spcBef>
              <a:spcAft>
                <a:spcPct val="0"/>
              </a:spcAft>
              <a:buClrTx/>
              <a:buSzTx/>
              <a:buFontTx/>
              <a:buNone/>
              <a:tabLst/>
              <a:defRPr/>
            </a:pPr>
            <a:r>
              <a:rPr lang="sr-Latn-BA" altLang="en-US" sz="1600" dirty="0"/>
              <a:t>OpenMP predstavlja skup kompajlerskih direktiva (u C-u se one zovu pragma) koje omogućavaju </a:t>
            </a:r>
            <a:r>
              <a:rPr lang="en-US" altLang="en-US" sz="1600" dirty="0" err="1"/>
              <a:t>paralelizaciju</a:t>
            </a:r>
            <a:r>
              <a:rPr lang="en-US" altLang="en-US" sz="1600" dirty="0"/>
              <a:t> </a:t>
            </a:r>
            <a:r>
              <a:rPr lang="en-US" altLang="en-US" sz="1600" dirty="0" err="1"/>
              <a:t>programa</a:t>
            </a:r>
            <a:r>
              <a:rPr lang="en-US" altLang="en-US" sz="1600" dirty="0"/>
              <a:t> </a:t>
            </a:r>
            <a:r>
              <a:rPr lang="sr-Latn-BA" altLang="en-US" sz="1600" dirty="0"/>
              <a:t> </a:t>
            </a:r>
            <a:r>
              <a:rPr lang="en-US" altLang="en-US" sz="1600" dirty="0"/>
              <a:t>za </a:t>
            </a:r>
            <a:r>
              <a:rPr lang="en-US" altLang="en-US" sz="1600" dirty="0" err="1"/>
              <a:t>sisteme</a:t>
            </a:r>
            <a:r>
              <a:rPr lang="en-US" altLang="en-US" sz="1600" dirty="0"/>
              <a:t> </a:t>
            </a:r>
            <a:r>
              <a:rPr lang="en-US" altLang="en-US" sz="1600" dirty="0" err="1"/>
              <a:t>sa</a:t>
            </a:r>
            <a:r>
              <a:rPr lang="en-US" altLang="en-US" sz="1600" dirty="0"/>
              <a:t> </a:t>
            </a:r>
            <a:r>
              <a:rPr lang="en-US" altLang="en-US" sz="1600" dirty="0" err="1"/>
              <a:t>deljivom</a:t>
            </a:r>
            <a:r>
              <a:rPr lang="en-US" altLang="en-US" sz="1600" dirty="0"/>
              <a:t> </a:t>
            </a:r>
            <a:r>
              <a:rPr lang="en-US" altLang="en-US" sz="1600" dirty="0" err="1"/>
              <a:t>memorijom</a:t>
            </a:r>
            <a:r>
              <a:rPr lang="en-US" altLang="en-US" sz="1600" dirty="0"/>
              <a:t> (</a:t>
            </a:r>
            <a:r>
              <a:rPr lang="sr-Latn-BA" altLang="en-US" sz="1600" dirty="0"/>
              <a:t>shared memory</a:t>
            </a:r>
            <a:r>
              <a:rPr lang="en-US" altLang="en-US" sz="1600" dirty="0"/>
              <a:t>)</a:t>
            </a:r>
            <a:r>
              <a:rPr lang="sr-Latn-BA" altLang="en-US" sz="1600" dirty="0"/>
              <a:t>, kao što su npr. multicore procesori</a:t>
            </a: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r>
              <a:rPr lang="en-US" altLang="en-US" sz="1600" dirty="0" err="1">
                <a:latin typeface="Arial" charset="0"/>
              </a:rPr>
              <a:t>Jedna</a:t>
            </a:r>
            <a:r>
              <a:rPr lang="en-US" altLang="en-US" sz="1600" dirty="0">
                <a:latin typeface="Arial" charset="0"/>
              </a:rPr>
              <a:t> </a:t>
            </a:r>
            <a:r>
              <a:rPr lang="en-US" altLang="en-US" sz="1600" dirty="0" err="1">
                <a:latin typeface="Arial" charset="0"/>
              </a:rPr>
              <a:t>varijanta</a:t>
            </a:r>
            <a:r>
              <a:rPr lang="en-US" altLang="en-US" sz="1600" dirty="0">
                <a:latin typeface="Arial" charset="0"/>
              </a:rPr>
              <a:t> je da se </a:t>
            </a:r>
            <a:r>
              <a:rPr lang="en-US" altLang="en-US" sz="1600" dirty="0" err="1">
                <a:latin typeface="Arial" charset="0"/>
              </a:rPr>
              <a:t>izvrsi</a:t>
            </a:r>
            <a:r>
              <a:rPr lang="en-US" altLang="en-US" sz="1600" dirty="0">
                <a:latin typeface="Arial" charset="0"/>
              </a:rPr>
              <a:t> p</a:t>
            </a:r>
            <a:r>
              <a:rPr lang="sr-Latn-BA" altLang="en-US" sz="1800" dirty="0"/>
              <a:t>roširivanje postojećih </a:t>
            </a:r>
            <a:r>
              <a:rPr lang="en-US" altLang="en-US" sz="1800" dirty="0" err="1"/>
              <a:t>sekvencijalnih</a:t>
            </a:r>
            <a:r>
              <a:rPr lang="en-US" altLang="en-US" sz="1800" dirty="0"/>
              <a:t> </a:t>
            </a:r>
            <a:r>
              <a:rPr lang="sr-Latn-BA" altLang="en-US" sz="1800" dirty="0"/>
              <a:t>programskih jezika</a:t>
            </a:r>
            <a:r>
              <a:rPr lang="en-US" altLang="en-US" sz="1800" dirty="0"/>
              <a:t> </a:t>
            </a:r>
            <a:endParaRPr lang="sr-Latn-BA" altLang="en-US" sz="1800" dirty="0"/>
          </a:p>
          <a:p>
            <a:pPr lvl="2">
              <a:lnSpc>
                <a:spcPct val="90000"/>
              </a:lnSpc>
              <a:defRPr/>
            </a:pPr>
            <a:r>
              <a:rPr lang="sr-Latn-BA" altLang="en-US" sz="1600" dirty="0"/>
              <a:t>Prednost ovog prilaza je korišćenje PJ koji je poznat programeru</a:t>
            </a:r>
          </a:p>
          <a:p>
            <a:pPr lvl="1">
              <a:lnSpc>
                <a:spcPct val="90000"/>
              </a:lnSpc>
              <a:defRPr/>
            </a:pPr>
            <a:r>
              <a:rPr lang="sr-Latn-BA" altLang="en-US" sz="1800" dirty="0"/>
              <a:t>Korišćenje </a:t>
            </a:r>
            <a:r>
              <a:rPr lang="en-US" altLang="en-US" sz="1800" dirty="0" err="1"/>
              <a:t>kompajlerskih</a:t>
            </a:r>
            <a:r>
              <a:rPr lang="en-US" altLang="en-US" sz="1800" dirty="0"/>
              <a:t> </a:t>
            </a:r>
            <a:r>
              <a:rPr lang="sr-Latn-BA" altLang="en-US" sz="1800" dirty="0"/>
              <a:t>direktiva koje se mogu ubaciti u postojeći sekvencijalni program napisan u osnovnom jeziku (npr. F</a:t>
            </a:r>
            <a:r>
              <a:rPr lang="en-US" altLang="en-US" sz="1800" dirty="0"/>
              <a:t>o</a:t>
            </a:r>
            <a:r>
              <a:rPr lang="sr-Latn-BA" altLang="en-US" sz="1800" dirty="0"/>
              <a:t>rtran, C/C++)</a:t>
            </a:r>
          </a:p>
          <a:p>
            <a:pPr lvl="2">
              <a:lnSpc>
                <a:spcPct val="90000"/>
              </a:lnSpc>
              <a:defRPr/>
            </a:pPr>
            <a:r>
              <a:rPr lang="sr-Latn-BA" altLang="en-US" sz="1600" dirty="0"/>
              <a:t>Prednost ovog načina je što se isti program može koristiti i na jednoprocesorskoj i na multiprocesorskoj platformi.  </a:t>
            </a:r>
          </a:p>
          <a:p>
            <a:pPr lvl="2">
              <a:lnSpc>
                <a:spcPct val="90000"/>
              </a:lnSpc>
              <a:defRPr/>
            </a:pPr>
            <a:r>
              <a:rPr lang="sr-Latn-BA" altLang="en-US" sz="1600" dirty="0"/>
              <a:t>Ako ne postoji kompjler za prevodjenje direktiva, one će jednostavno piti tretirane kao komentari (tj. biće ignorisane)</a:t>
            </a:r>
          </a:p>
          <a:p>
            <a:pPr lvl="1">
              <a:lnSpc>
                <a:spcPct val="90000"/>
              </a:lnSpc>
              <a:defRPr/>
            </a:pPr>
            <a:r>
              <a:rPr lang="sr-Latn-BA" altLang="en-US" sz="1800" dirty="0"/>
              <a:t>Korišćenjem potpuno novih PJ (npr. Ada)</a:t>
            </a: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endParaRPr lang="en-US" altLang="en-US" sz="1600" dirty="0">
              <a:latin typeface="Arial" charset="0"/>
            </a:endParaRPr>
          </a:p>
          <a:p>
            <a:pPr lvl="0">
              <a:lnSpc>
                <a:spcPct val="90000"/>
              </a:lnSpc>
              <a:defRPr/>
            </a:pPr>
            <a:r>
              <a:rPr lang="sr-Latn-BA" altLang="en-US" sz="1600" dirty="0">
                <a:latin typeface="Arial" charset="0"/>
              </a:rPr>
              <a:t>široko prihvaćeni model u paralelnom programiranju je baziarn na korišćenju niti</a:t>
            </a:r>
          </a:p>
          <a:p>
            <a:pPr lvl="0">
              <a:lnSpc>
                <a:spcPct val="90000"/>
              </a:lnSpc>
              <a:defRPr/>
            </a:pPr>
            <a:r>
              <a:rPr lang="nb-NO" altLang="en-US" sz="1400" dirty="0"/>
              <a:t>Nit je izvršna celina koja je u stanju da nezavisno izvršava niz instrukcija. </a:t>
            </a:r>
            <a:endParaRPr lang="en-US" altLang="en-US" sz="1400" dirty="0"/>
          </a:p>
          <a:p>
            <a:pPr lvl="0">
              <a:lnSpc>
                <a:spcPct val="90000"/>
              </a:lnSpc>
              <a:defRPr/>
            </a:pPr>
            <a:r>
              <a:rPr lang="nb-NO" altLang="en-US" sz="1400" dirty="0"/>
              <a:t>Svaka nit ima svoj programski brojač i oblast memorije u kojoj pamti svoje lokalne promenljive (uključujući i registre i stack). </a:t>
            </a:r>
            <a:endParaRPr lang="en-US" altLang="en-US" sz="1400" dirty="0"/>
          </a:p>
          <a:p>
            <a:pPr lvl="0">
              <a:lnSpc>
                <a:spcPct val="90000"/>
              </a:lnSpc>
              <a:defRPr/>
            </a:pPr>
            <a:r>
              <a:rPr lang="nb-NO" altLang="en-US" sz="1400" dirty="0"/>
              <a:t>Više niti se može izvršavati na jednom procesoru komutacijom konteksta. </a:t>
            </a:r>
            <a:endParaRPr lang="en-US" altLang="en-US" sz="1400" dirty="0"/>
          </a:p>
          <a:p>
            <a:pPr lvl="0">
              <a:lnSpc>
                <a:spcPct val="90000"/>
              </a:lnSpc>
              <a:defRPr/>
            </a:pPr>
            <a:r>
              <a:rPr lang="nb-NO" altLang="en-US" sz="1400" dirty="0"/>
              <a:t>U slučaju da postoji više procesora, više niti se može izvršavati jednovremeno</a:t>
            </a:r>
            <a:r>
              <a:rPr lang="en-US" altLang="en-US" sz="1400" dirty="0">
                <a:effectLst/>
              </a:rPr>
              <a:t> </a:t>
            </a:r>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1</a:t>
            </a:fld>
            <a:endParaRPr lang="en-US" altLang="en-US"/>
          </a:p>
        </p:txBody>
      </p:sp>
    </p:spTree>
    <p:extLst>
      <p:ext uri="{BB962C8B-B14F-4D97-AF65-F5344CB8AC3E}">
        <p14:creationId xmlns:p14="http://schemas.microsoft.com/office/powerpoint/2010/main" val="2580788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 bi se </a:t>
            </a:r>
            <a:r>
              <a:rPr lang="en-US" dirty="0" err="1"/>
              <a:t>delovi</a:t>
            </a:r>
            <a:r>
              <a:rPr lang="en-US" dirty="0"/>
              <a:t> </a:t>
            </a:r>
            <a:r>
              <a:rPr lang="en-US" dirty="0" err="1"/>
              <a:t>programa</a:t>
            </a:r>
            <a:r>
              <a:rPr lang="en-US" dirty="0"/>
              <a:t> </a:t>
            </a:r>
            <a:r>
              <a:rPr lang="en-US" dirty="0" err="1"/>
              <a:t>mogli</a:t>
            </a:r>
            <a:r>
              <a:rPr lang="en-US" dirty="0"/>
              <a:t> </a:t>
            </a:r>
            <a:r>
              <a:rPr lang="en-US" dirty="0" err="1"/>
              <a:t>izvrsavati</a:t>
            </a:r>
            <a:r>
              <a:rPr lang="en-US" dirty="0"/>
              <a:t> </a:t>
            </a:r>
            <a:r>
              <a:rPr lang="en-US" dirty="0" err="1"/>
              <a:t>paralelno</a:t>
            </a:r>
            <a:r>
              <a:rPr lang="en-US" dirty="0"/>
              <a:t> </a:t>
            </a:r>
            <a:r>
              <a:rPr lang="en-US" dirty="0" err="1"/>
              <a:t>moraju</a:t>
            </a:r>
            <a:r>
              <a:rPr lang="en-US" dirty="0"/>
              <a:t> da </a:t>
            </a:r>
            <a:r>
              <a:rPr lang="en-US" dirty="0" err="1"/>
              <a:t>budu</a:t>
            </a:r>
            <a:r>
              <a:rPr lang="en-US" dirty="0"/>
              <a:t> </a:t>
            </a:r>
            <a:r>
              <a:rPr lang="en-US" dirty="0" err="1"/>
              <a:t>zadovoljeni</a:t>
            </a:r>
            <a:r>
              <a:rPr lang="en-US" dirty="0"/>
              <a:t> </a:t>
            </a:r>
            <a:r>
              <a:rPr lang="en-US" dirty="0" err="1"/>
              <a:t>Bernstajnovi</a:t>
            </a:r>
            <a:r>
              <a:rPr lang="en-US" dirty="0"/>
              <a:t> </a:t>
            </a:r>
            <a:r>
              <a:rPr lang="en-US" dirty="0" err="1"/>
              <a:t>uslovi</a:t>
            </a:r>
            <a:r>
              <a:rPr lang="en-US" dirty="0"/>
              <a:t> </a:t>
            </a:r>
            <a:r>
              <a:rPr lang="en-US" dirty="0" err="1"/>
              <a:t>paralelizma</a:t>
            </a:r>
            <a:r>
              <a:rPr lang="en-US" dirty="0"/>
              <a:t>.</a:t>
            </a:r>
          </a:p>
          <a:p>
            <a:r>
              <a:rPr lang="en-US" dirty="0" err="1"/>
              <a:t>Neka</a:t>
            </a:r>
            <a:r>
              <a:rPr lang="en-US" dirty="0"/>
              <a:t> </a:t>
            </a:r>
            <a:r>
              <a:rPr lang="en-US" dirty="0" err="1"/>
              <a:t>su</a:t>
            </a:r>
            <a:r>
              <a:rPr lang="en-US" dirty="0"/>
              <a:t> P1 i P2 </a:t>
            </a:r>
            <a:r>
              <a:rPr lang="en-US" dirty="0" err="1"/>
              <a:t>dva</a:t>
            </a:r>
            <a:r>
              <a:rPr lang="en-US" dirty="0"/>
              <a:t> </a:t>
            </a:r>
            <a:r>
              <a:rPr lang="en-US" dirty="0" err="1"/>
              <a:t>procesa</a:t>
            </a:r>
            <a:r>
              <a:rPr lang="en-US" dirty="0"/>
              <a:t>. </a:t>
            </a:r>
            <a:r>
              <a:rPr lang="en-US" dirty="0" err="1"/>
              <a:t>Bernstajnovi</a:t>
            </a:r>
            <a:r>
              <a:rPr lang="en-US" dirty="0"/>
              <a:t> </a:t>
            </a:r>
            <a:r>
              <a:rPr lang="en-US" dirty="0" err="1"/>
              <a:t>uslovi</a:t>
            </a:r>
            <a:r>
              <a:rPr lang="en-US" dirty="0"/>
              <a:t> </a:t>
            </a:r>
            <a:r>
              <a:rPr lang="en-US" dirty="0" err="1"/>
              <a:t>govore</a:t>
            </a:r>
            <a:r>
              <a:rPr lang="en-US" dirty="0"/>
              <a:t> </a:t>
            </a:r>
            <a:r>
              <a:rPr lang="en-US" dirty="0" err="1"/>
              <a:t>kada</a:t>
            </a:r>
            <a:r>
              <a:rPr lang="en-US" dirty="0"/>
              <a:t> se ova </a:t>
            </a:r>
            <a:r>
              <a:rPr lang="en-US" dirty="0" err="1"/>
              <a:t>dva</a:t>
            </a:r>
            <a:r>
              <a:rPr lang="en-US" dirty="0"/>
              <a:t> </a:t>
            </a:r>
            <a:r>
              <a:rPr lang="en-US" dirty="0" err="1"/>
              <a:t>procesa</a:t>
            </a:r>
            <a:r>
              <a:rPr lang="en-US" dirty="0"/>
              <a:t> </a:t>
            </a:r>
            <a:r>
              <a:rPr lang="en-US" dirty="0" err="1"/>
              <a:t>mogu</a:t>
            </a:r>
            <a:r>
              <a:rPr lang="en-US" dirty="0"/>
              <a:t> </a:t>
            </a:r>
            <a:r>
              <a:rPr lang="en-US" dirty="0" err="1"/>
              <a:t>izvrsavati</a:t>
            </a:r>
            <a:r>
              <a:rPr lang="en-US" dirty="0"/>
              <a:t> </a:t>
            </a:r>
            <a:r>
              <a:rPr lang="en-US" dirty="0" err="1"/>
              <a:t>paralelno</a:t>
            </a:r>
            <a:r>
              <a:rPr lang="en-US" dirty="0"/>
              <a:t>. </a:t>
            </a:r>
            <a:endParaRPr lang="sr-Latn-R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3CEE42-A367-4085-969B-5EC4BFBF22A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3666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 li se I1 i I2 </a:t>
            </a:r>
            <a:r>
              <a:rPr lang="en-US" dirty="0" err="1"/>
              <a:t>mogu</a:t>
            </a:r>
            <a:r>
              <a:rPr lang="en-US" dirty="0"/>
              <a:t> </a:t>
            </a:r>
            <a:r>
              <a:rPr lang="en-US" dirty="0" err="1"/>
              <a:t>izvrsavati</a:t>
            </a:r>
            <a:r>
              <a:rPr lang="en-US" dirty="0"/>
              <a:t> </a:t>
            </a:r>
            <a:r>
              <a:rPr lang="en-US" dirty="0" err="1"/>
              <a:t>paralelno</a:t>
            </a:r>
            <a:endParaRPr lang="en-US" b="0" i="0" dirty="0">
              <a:solidFill>
                <a:schemeClr val="tx1"/>
              </a:solidFill>
              <a:effectLst/>
              <a:latin typeface="Arial" charset="0"/>
            </a:endParaRPr>
          </a:p>
          <a:p>
            <a:r>
              <a:rPr lang="pl-PL" b="1" i="0" dirty="0">
                <a:solidFill>
                  <a:srgbClr val="000000"/>
                </a:solidFill>
                <a:effectLst/>
                <a:latin typeface="Open Sans" panose="020B0606030504020204" pitchFamily="34" charset="0"/>
              </a:rPr>
              <a:t> R</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R</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a:t>
            </a:r>
            <a:r>
              <a:rPr lang="pl-PL" b="0" i="0" dirty="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W</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 ?</a:t>
            </a:r>
            <a:endParaRPr lang="pl-PL" b="0" i="0" dirty="0">
              <a:solidFill>
                <a:srgbClr val="000000"/>
              </a:solidFill>
              <a:effectLst/>
              <a:latin typeface="Open Sans" panose="020B0606030504020204" pitchFamily="34" charset="0"/>
            </a:endParaRPr>
          </a:p>
          <a:p>
            <a:r>
              <a:rPr lang="en-US" dirty="0"/>
              <a:t>Da li se I1 i I3 </a:t>
            </a:r>
            <a:r>
              <a:rPr lang="en-US" dirty="0" err="1"/>
              <a:t>mogu</a:t>
            </a:r>
            <a:r>
              <a:rPr lang="en-US" dirty="0"/>
              <a:t> </a:t>
            </a:r>
            <a:r>
              <a:rPr lang="en-US" dirty="0" err="1"/>
              <a:t>izvrsavati</a:t>
            </a:r>
            <a:r>
              <a:rPr lang="en-US" dirty="0"/>
              <a:t> </a:t>
            </a:r>
            <a:r>
              <a:rPr lang="en-US" dirty="0" err="1"/>
              <a:t>paraleno</a:t>
            </a:r>
            <a:r>
              <a:rPr lang="en-US" dirty="0"/>
              <a:t>?</a:t>
            </a:r>
          </a:p>
          <a:p>
            <a:r>
              <a:rPr lang="pl-PL" b="1" i="0" dirty="0">
                <a:solidFill>
                  <a:srgbClr val="000000"/>
                </a:solidFill>
                <a:effectLst/>
                <a:latin typeface="Open Sans" panose="020B0606030504020204" pitchFamily="34" charset="0"/>
              </a:rPr>
              <a:t>R</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R</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W</a:t>
            </a:r>
            <a:r>
              <a:rPr lang="pl-PL" b="1" i="0" baseline="-25000" dirty="0">
                <a:solidFill>
                  <a:srgbClr val="000000"/>
                </a:solidFill>
                <a:effectLst/>
                <a:latin typeface="Open Sans" panose="020B0606030504020204" pitchFamily="34" charset="0"/>
              </a:rPr>
              <a:t>1</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a:t>
            </a:r>
            <a:endParaRPr lang="en-US" b="1"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Da li se I2 i I3 </a:t>
            </a:r>
            <a:r>
              <a:rPr lang="en-US" b="0" i="0" dirty="0" err="1">
                <a:solidFill>
                  <a:srgbClr val="000000"/>
                </a:solidFill>
                <a:effectLst/>
                <a:latin typeface="Open Sans" panose="020B0606030504020204" pitchFamily="34" charset="0"/>
              </a:rPr>
              <a:t>mogu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izvrsvati</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paralelno</a:t>
            </a:r>
            <a:r>
              <a:rPr lang="en-US" b="0" i="0" dirty="0">
                <a:solidFill>
                  <a:srgbClr val="000000"/>
                </a:solidFill>
                <a:effectLst/>
                <a:latin typeface="Open Sans" panose="020B0606030504020204" pitchFamily="34" charset="0"/>
              </a:rPr>
              <a:t>?</a:t>
            </a:r>
          </a:p>
          <a:p>
            <a:r>
              <a:rPr lang="pl-PL" b="1" i="0" dirty="0">
                <a:solidFill>
                  <a:srgbClr val="000000"/>
                </a:solidFill>
                <a:effectLst/>
                <a:latin typeface="Open Sans" panose="020B0606030504020204" pitchFamily="34" charset="0"/>
              </a:rPr>
              <a:t>R</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R</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r>
              <a:rPr lang="pl-PL" b="1" i="0" dirty="0">
                <a:solidFill>
                  <a:srgbClr val="000000"/>
                </a:solidFill>
                <a:effectLst/>
                <a:latin typeface="Open Sans" panose="020B0606030504020204" pitchFamily="34" charset="0"/>
              </a:rPr>
              <a:t>W</a:t>
            </a:r>
            <a:r>
              <a:rPr lang="pl-PL" b="1" i="0" baseline="-25000" dirty="0">
                <a:solidFill>
                  <a:srgbClr val="000000"/>
                </a:solidFill>
                <a:effectLst/>
                <a:latin typeface="Open Sans" panose="020B0606030504020204" pitchFamily="34" charset="0"/>
              </a:rPr>
              <a:t>3</a:t>
            </a:r>
            <a:r>
              <a:rPr lang="pl-PL" b="1" i="0" dirty="0">
                <a:solidFill>
                  <a:srgbClr val="000000"/>
                </a:solidFill>
                <a:effectLst/>
                <a:latin typeface="Open Sans" panose="020B0606030504020204" pitchFamily="34" charset="0"/>
              </a:rPr>
              <a:t> ∩ W</a:t>
            </a:r>
            <a:r>
              <a:rPr lang="pl-PL" b="1" i="0" baseline="-25000" dirty="0">
                <a:solidFill>
                  <a:srgbClr val="000000"/>
                </a:solidFill>
                <a:effectLst/>
                <a:latin typeface="Open Sans" panose="020B0606030504020204" pitchFamily="34" charset="0"/>
              </a:rPr>
              <a:t>2</a:t>
            </a:r>
            <a:r>
              <a:rPr lang="pl-PL" b="1" i="0" dirty="0">
                <a:solidFill>
                  <a:srgbClr val="000000"/>
                </a:solidFill>
                <a:effectLst/>
                <a:latin typeface="Open Sans" panose="020B0606030504020204" pitchFamily="34" charset="0"/>
              </a:rPr>
              <a:t>= ?</a:t>
            </a:r>
            <a:endParaRPr lang="pl-PL" b="0" i="0" dirty="0">
              <a:solidFill>
                <a:srgbClr val="000000"/>
              </a:solidFill>
              <a:effectLst/>
              <a:latin typeface="Open Sans" panose="020B0606030504020204" pitchFamily="34" charset="0"/>
            </a:endParaRPr>
          </a:p>
          <a:p>
            <a:endParaRPr lang="pl-PL" b="0" i="0" dirty="0">
              <a:solidFill>
                <a:srgbClr val="000000"/>
              </a:solidFill>
              <a:effectLst/>
              <a:latin typeface="Open Sans" panose="020B0606030504020204" pitchFamily="34" charset="0"/>
            </a:endParaRPr>
          </a:p>
          <a:p>
            <a:endParaRPr lang="sr-Latn-R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3CEE42-A367-4085-969B-5EC4BFBF22A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44162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8920F38-87EE-4DFD-B68C-8EE85FC48BA1}"/>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944394E-0377-49EC-9922-9CD3E1EE56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r-Latn-RS" dirty="0" err="1">
                <a:latin typeface="Arial" panose="020B0604020202020204" pitchFamily="34" charset="0"/>
                <a:cs typeface="Arial" panose="020B0604020202020204" pitchFamily="34" charset="0"/>
              </a:rPr>
              <a:t>direktiva</a:t>
            </a:r>
            <a:r>
              <a:rPr lang="en-US" altLang="sr-Latn-RS" dirty="0">
                <a:latin typeface="Arial" panose="020B0604020202020204" pitchFamily="34" charset="0"/>
                <a:cs typeface="Arial" panose="020B0604020202020204" pitchFamily="34" charset="0"/>
              </a:rPr>
              <a:t> </a:t>
            </a:r>
            <a:r>
              <a:rPr lang="en-US" altLang="sr-Latn-RS" b="1" dirty="0">
                <a:latin typeface="Arial" panose="020B0604020202020204" pitchFamily="34" charset="0"/>
                <a:cs typeface="Arial" panose="020B0604020202020204" pitchFamily="34" charset="0"/>
              </a:rPr>
              <a:t>#pragma </a:t>
            </a:r>
            <a:r>
              <a:rPr lang="en-US" altLang="sr-Latn-RS" b="1" dirty="0" err="1">
                <a:latin typeface="Arial" panose="020B0604020202020204" pitchFamily="34" charset="0"/>
                <a:cs typeface="Arial" panose="020B0604020202020204" pitchFamily="34" charset="0"/>
              </a:rPr>
              <a:t>opmp</a:t>
            </a:r>
            <a:r>
              <a:rPr lang="en-US" altLang="sr-Latn-RS" b="1" dirty="0">
                <a:latin typeface="Arial" panose="020B0604020202020204" pitchFamily="34" charset="0"/>
                <a:cs typeface="Arial" panose="020B0604020202020204" pitchFamily="34" charset="0"/>
              </a:rPr>
              <a:t> for</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kaže</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će</a:t>
            </a:r>
            <a:r>
              <a:rPr lang="en-US" altLang="sr-Latn-RS" dirty="0">
                <a:latin typeface="Arial" panose="020B0604020202020204" pitchFamily="34" charset="0"/>
                <a:cs typeface="Arial" panose="020B0604020202020204" pitchFamily="34" charset="0"/>
              </a:rPr>
              <a:t> se </a:t>
            </a:r>
            <a:r>
              <a:rPr lang="en-US" altLang="sr-Latn-RS" dirty="0" err="1">
                <a:latin typeface="Arial" panose="020B0604020202020204" pitchFamily="34" charset="0"/>
                <a:cs typeface="Arial" panose="020B0604020202020204" pitchFamily="34" charset="0"/>
              </a:rPr>
              <a:t>iteracije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petlje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sledi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izvršavati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paralelno</a:t>
            </a:r>
            <a:r>
              <a:rPr lang="en-US" altLang="sr-Latn-RS" dirty="0">
                <a:latin typeface="Arial" panose="020B0604020202020204" pitchFamily="34" charset="0"/>
                <a:cs typeface="Arial" panose="020B0604020202020204" pitchFamily="34" charset="0"/>
              </a:rPr>
              <a:t>. </a:t>
            </a:r>
          </a:p>
          <a:p>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Dodate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su</a:t>
            </a:r>
            <a:r>
              <a:rPr lang="en-US" altLang="sr-Latn-RS" dirty="0">
                <a:latin typeface="Arial" panose="020B0604020202020204" pitchFamily="34" charset="0"/>
                <a:cs typeface="Arial" panose="020B0604020202020204" pitchFamily="34" charset="0"/>
              </a:rPr>
              <a:t> i </a:t>
            </a:r>
            <a:r>
              <a:rPr lang="en-US" altLang="sr-Latn-RS" dirty="0" err="1">
                <a:latin typeface="Arial" panose="020B0604020202020204" pitchFamily="34" charset="0"/>
                <a:cs typeface="Arial" panose="020B0604020202020204" pitchFamily="34" charset="0"/>
              </a:rPr>
              <a:t>odredbe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shared(n) i private(i)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kažu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deljive</a:t>
            </a:r>
            <a:r>
              <a:rPr lang="en-US" altLang="sr-Latn-RS" dirty="0">
                <a:latin typeface="Arial" panose="020B0604020202020204" pitchFamily="34" charset="0"/>
                <a:cs typeface="Arial" panose="020B0604020202020204" pitchFamily="34" charset="0"/>
              </a:rPr>
              <a:t> a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privatne</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Mada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kompajler</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implicitno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usvaja</a:t>
            </a:r>
            <a:r>
              <a:rPr lang="en-US" altLang="sr-Latn-RS" dirty="0">
                <a:latin typeface="Arial" panose="020B0604020202020204" pitchFamily="34" charset="0"/>
                <a:cs typeface="Arial" panose="020B0604020202020204" pitchFamily="34" charset="0"/>
              </a:rPr>
              <a:t> da je </a:t>
            </a:r>
            <a:r>
              <a:rPr lang="en-US" altLang="sr-Latn-RS" dirty="0" err="1">
                <a:latin typeface="Arial" panose="020B0604020202020204" pitchFamily="34" charset="0"/>
                <a:cs typeface="Arial" panose="020B0604020202020204" pitchFamily="34" charset="0"/>
              </a:rPr>
              <a:t>indeksna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petlje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privatna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ovde</a:t>
            </a:r>
            <a:r>
              <a:rPr lang="en-US" altLang="sr-Latn-RS" dirty="0">
                <a:latin typeface="Arial" panose="020B0604020202020204" pitchFamily="34" charset="0"/>
                <a:cs typeface="Arial" panose="020B0604020202020204" pitchFamily="34" charset="0"/>
              </a:rPr>
              <a:t> je to i </a:t>
            </a:r>
            <a:r>
              <a:rPr lang="en-US" altLang="sr-Latn-RS" dirty="0" err="1">
                <a:latin typeface="Arial" panose="020B0604020202020204" pitchFamily="34" charset="0"/>
                <a:cs typeface="Arial" panose="020B0604020202020204" pitchFamily="34" charset="0"/>
              </a:rPr>
              <a:t>eksplicitno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urađeno</a:t>
            </a:r>
            <a:r>
              <a:rPr lang="en-US" altLang="sr-Latn-RS" dirty="0">
                <a:latin typeface="Arial" panose="020B0604020202020204" pitchFamily="34" charset="0"/>
                <a:cs typeface="Arial" panose="020B0604020202020204" pitchFamily="34" charset="0"/>
              </a:rPr>
              <a:t>. </a:t>
            </a:r>
          </a:p>
          <a:p>
            <a:r>
              <a:rPr lang="en-US" altLang="sr-Latn-RS" dirty="0">
                <a:latin typeface="Arial" panose="020B0604020202020204" pitchFamily="34" charset="0"/>
                <a:cs typeface="Arial" panose="020B0604020202020204" pitchFamily="34" charset="0"/>
              </a:rPr>
              <a:t>To </a:t>
            </a:r>
            <a:r>
              <a:rPr lang="en-US" altLang="sr-Latn-RS" dirty="0" err="1">
                <a:latin typeface="Arial" panose="020B0604020202020204" pitchFamily="34" charset="0"/>
                <a:cs typeface="Arial" panose="020B0604020202020204" pitchFamily="34" charset="0"/>
              </a:rPr>
              <a:t>znači</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će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svaka</a:t>
            </a:r>
            <a:r>
              <a:rPr lang="en-US" altLang="sr-Latn-RS" dirty="0">
                <a:latin typeface="Arial" panose="020B0604020202020204" pitchFamily="34" charset="0"/>
                <a:cs typeface="Arial" panose="020B0604020202020204" pitchFamily="34" charset="0"/>
              </a:rPr>
              <a:t> nit </a:t>
            </a:r>
            <a:r>
              <a:rPr lang="en-US" altLang="sr-Latn-RS" dirty="0" err="1">
                <a:latin typeface="Arial" panose="020B0604020202020204" pitchFamily="34" charset="0"/>
                <a:cs typeface="Arial" panose="020B0604020202020204" pitchFamily="34" charset="0"/>
              </a:rPr>
              <a:t>imati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svoju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kopiju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promenljive</a:t>
            </a:r>
            <a:r>
              <a:rPr lang="en-US" altLang="sr-Latn-RS" dirty="0">
                <a:latin typeface="Arial" panose="020B0604020202020204" pitchFamily="34" charset="0"/>
                <a:cs typeface="Arial" panose="020B0604020202020204" pitchFamily="34" charset="0"/>
              </a:rPr>
              <a:t> i. </a:t>
            </a:r>
          </a:p>
          <a:p>
            <a:r>
              <a:rPr lang="en-US" altLang="sr-Latn-RS" dirty="0" err="1">
                <a:latin typeface="Arial" panose="020B0604020202020204" pitchFamily="34" charset="0"/>
                <a:cs typeface="Arial" panose="020B0604020202020204" pitchFamily="34" charset="0"/>
              </a:rPr>
              <a:t>Ako</a:t>
            </a:r>
            <a:r>
              <a:rPr lang="en-US" altLang="sr-Latn-RS" dirty="0">
                <a:latin typeface="Arial" panose="020B0604020202020204" pitchFamily="34" charset="0"/>
                <a:cs typeface="Arial" panose="020B0604020202020204" pitchFamily="34" charset="0"/>
              </a:rPr>
              <a:t> se u </a:t>
            </a:r>
            <a:r>
              <a:rPr lang="en-US" altLang="sr-Latn-RS" dirty="0" err="1">
                <a:latin typeface="Arial" panose="020B0604020202020204" pitchFamily="34" charset="0"/>
                <a:cs typeface="Arial" panose="020B0604020202020204" pitchFamily="34" charset="0"/>
              </a:rPr>
              <a:t>programu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eksplicitno</a:t>
            </a:r>
            <a:r>
              <a:rPr lang="en-US" altLang="sr-Latn-RS" dirty="0">
                <a:latin typeface="Arial" panose="020B0604020202020204" pitchFamily="34" charset="0"/>
                <a:cs typeface="Arial" panose="020B0604020202020204" pitchFamily="34" charset="0"/>
              </a:rPr>
              <a:t> ne </a:t>
            </a:r>
            <a:r>
              <a:rPr lang="en-US" altLang="sr-Latn-RS" dirty="0" err="1">
                <a:latin typeface="Arial" panose="020B0604020202020204" pitchFamily="34" charset="0"/>
                <a:cs typeface="Arial" panose="020B0604020202020204" pitchFamily="34" charset="0"/>
              </a:rPr>
              <a:t>iskoristi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klauzula</a:t>
            </a:r>
            <a:r>
              <a:rPr lang="en-US" altLang="sr-Latn-RS" dirty="0">
                <a:latin typeface="Arial" panose="020B0604020202020204" pitchFamily="34" charset="0"/>
                <a:cs typeface="Arial" panose="020B0604020202020204" pitchFamily="34" charset="0"/>
              </a:rPr>
              <a:t> </a:t>
            </a:r>
            <a:r>
              <a:rPr lang="en-US" altLang="sr-Latn-RS" i="1" dirty="0" err="1">
                <a:latin typeface="Arial" panose="020B0604020202020204" pitchFamily="34" charset="0"/>
                <a:cs typeface="Arial" panose="020B0604020202020204" pitchFamily="34" charset="0"/>
              </a:rPr>
              <a:t>lastprivate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nakon</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okončanja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petlje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vrednost</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promenljive</a:t>
            </a:r>
            <a:r>
              <a:rPr lang="en-US" altLang="sr-Latn-RS" dirty="0">
                <a:latin typeface="Arial" panose="020B0604020202020204" pitchFamily="34" charset="0"/>
                <a:cs typeface="Arial" panose="020B0604020202020204" pitchFamily="34" charset="0"/>
              </a:rPr>
              <a:t> i </a:t>
            </a:r>
            <a:r>
              <a:rPr lang="en-US" altLang="sr-Latn-RS" dirty="0" err="1">
                <a:latin typeface="Arial" panose="020B0604020202020204" pitchFamily="34" charset="0"/>
                <a:cs typeface="Arial" panose="020B0604020202020204" pitchFamily="34" charset="0"/>
              </a:rPr>
              <a:t>nije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definisana</a:t>
            </a:r>
            <a:r>
              <a:rPr lang="en-US" altLang="sr-Latn-RS" dirty="0">
                <a:latin typeface="Arial" panose="020B0604020202020204" pitchFamily="34" charset="0"/>
                <a:cs typeface="Arial" panose="020B0604020202020204" pitchFamily="34"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sr-Latn-RS" dirty="0" err="1">
                <a:effectLst/>
              </a:rPr>
              <a:t>Ovom</a:t>
            </a:r>
            <a:r>
              <a:rPr lang="en-US" altLang="sr-Latn-RS" dirty="0">
                <a:effectLst/>
              </a:rPr>
              <a:t> </a:t>
            </a:r>
            <a:r>
              <a:rPr lang="en-US" altLang="sr-Latn-RS" dirty="0" err="1">
                <a:effectLst/>
              </a:rPr>
              <a:t>direktivom</a:t>
            </a:r>
            <a:r>
              <a:rPr lang="en-US" altLang="sr-Latn-RS" dirty="0">
                <a:effectLst/>
              </a:rPr>
              <a:t> se </a:t>
            </a:r>
            <a:r>
              <a:rPr lang="en-US" altLang="sr-Latn-RS" dirty="0" err="1">
                <a:effectLst/>
              </a:rPr>
              <a:t>može</a:t>
            </a:r>
            <a:r>
              <a:rPr lang="en-US" altLang="sr-Latn-RS" dirty="0">
                <a:effectLst/>
              </a:rPr>
              <a:t> </a:t>
            </a:r>
            <a:r>
              <a:rPr lang="en-US" altLang="sr-Latn-RS" dirty="0" err="1">
                <a:effectLst/>
              </a:rPr>
              <a:t>postići</a:t>
            </a:r>
            <a:r>
              <a:rPr lang="en-US" altLang="sr-Latn-RS" dirty="0">
                <a:effectLst/>
              </a:rPr>
              <a:t> da </a:t>
            </a:r>
            <a:r>
              <a:rPr lang="en-US" altLang="sr-Latn-RS" dirty="0" err="1">
                <a:effectLst/>
              </a:rPr>
              <a:t>različite</a:t>
            </a:r>
            <a:r>
              <a:rPr lang="en-US" altLang="sr-Latn-RS" dirty="0">
                <a:effectLst/>
              </a:rPr>
              <a:t> </a:t>
            </a:r>
            <a:r>
              <a:rPr lang="en-US" altLang="sr-Latn-RS" dirty="0" err="1">
                <a:effectLst/>
              </a:rPr>
              <a:t>niti</a:t>
            </a:r>
            <a:r>
              <a:rPr lang="en-US" altLang="sr-Latn-RS" dirty="0">
                <a:effectLst/>
              </a:rPr>
              <a:t> </a:t>
            </a:r>
            <a:r>
              <a:rPr lang="en-US" altLang="sr-Latn-RS" dirty="0" err="1">
                <a:effectLst/>
              </a:rPr>
              <a:t>paralelno</a:t>
            </a:r>
            <a:r>
              <a:rPr lang="en-US" altLang="sr-Latn-RS" dirty="0">
                <a:effectLst/>
              </a:rPr>
              <a:t> </a:t>
            </a:r>
            <a:r>
              <a:rPr lang="en-US" altLang="sr-Latn-RS" dirty="0" err="1">
                <a:effectLst/>
              </a:rPr>
              <a:t>izvršavaju</a:t>
            </a:r>
            <a:r>
              <a:rPr lang="en-US" altLang="sr-Latn-RS" dirty="0">
                <a:effectLst/>
              </a:rPr>
              <a:t> </a:t>
            </a:r>
            <a:r>
              <a:rPr lang="en-US" altLang="sr-Latn-RS" dirty="0" err="1">
                <a:effectLst/>
              </a:rPr>
              <a:t>različite</a:t>
            </a:r>
            <a:r>
              <a:rPr lang="en-US" altLang="sr-Latn-RS" dirty="0">
                <a:effectLst/>
              </a:rPr>
              <a:t> </a:t>
            </a:r>
            <a:r>
              <a:rPr lang="en-US" altLang="sr-Latn-RS" dirty="0" err="1">
                <a:effectLst/>
              </a:rPr>
              <a:t>poslove</a:t>
            </a:r>
            <a:r>
              <a:rPr lang="en-US" altLang="sr-Latn-RS" dirty="0">
                <a:effectLst/>
              </a:rPr>
              <a:t>, </a:t>
            </a:r>
          </a:p>
          <a:p>
            <a:r>
              <a:rPr lang="en-US" altLang="sr-Latn-RS" dirty="0" err="1">
                <a:effectLst/>
              </a:rPr>
              <a:t>jer</a:t>
            </a:r>
            <a:r>
              <a:rPr lang="en-US" altLang="sr-Latn-RS" dirty="0">
                <a:effectLst/>
              </a:rPr>
              <a:t> </a:t>
            </a:r>
            <a:r>
              <a:rPr lang="en-US" altLang="sr-Latn-RS" dirty="0" err="1">
                <a:effectLst/>
              </a:rPr>
              <a:t>omogućava</a:t>
            </a:r>
            <a:r>
              <a:rPr lang="en-US" altLang="sr-Latn-RS" dirty="0">
                <a:effectLst/>
              </a:rPr>
              <a:t> da se </a:t>
            </a:r>
            <a:r>
              <a:rPr lang="en-US" altLang="sr-Latn-RS" dirty="0" err="1">
                <a:effectLst/>
              </a:rPr>
              <a:t>definiše</a:t>
            </a:r>
            <a:r>
              <a:rPr lang="en-US" altLang="sr-Latn-RS" dirty="0">
                <a:effectLst/>
              </a:rPr>
              <a:t> </a:t>
            </a:r>
            <a:r>
              <a:rPr lang="en-US" altLang="sr-Latn-RS" dirty="0" err="1">
                <a:effectLst/>
              </a:rPr>
              <a:t>više</a:t>
            </a:r>
            <a:r>
              <a:rPr lang="en-US" altLang="sr-Latn-RS" dirty="0">
                <a:effectLst/>
              </a:rPr>
              <a:t> </a:t>
            </a:r>
            <a:r>
              <a:rPr lang="en-US" altLang="sr-Latn-RS" dirty="0" err="1">
                <a:effectLst/>
              </a:rPr>
              <a:t>različitih</a:t>
            </a:r>
            <a:r>
              <a:rPr lang="en-US" altLang="sr-Latn-RS" dirty="0">
                <a:effectLst/>
              </a:rPr>
              <a:t> </a:t>
            </a:r>
            <a:r>
              <a:rPr lang="en-US" altLang="sr-Latn-RS" dirty="0" err="1">
                <a:effectLst/>
              </a:rPr>
              <a:t>regiona</a:t>
            </a:r>
            <a:r>
              <a:rPr lang="en-US" altLang="sr-Latn-RS" dirty="0">
                <a:effectLst/>
              </a:rPr>
              <a:t> od koji </a:t>
            </a:r>
            <a:r>
              <a:rPr lang="en-US" altLang="sr-Latn-RS" dirty="0" err="1">
                <a:effectLst/>
              </a:rPr>
              <a:t>će</a:t>
            </a:r>
            <a:r>
              <a:rPr lang="en-US" altLang="sr-Latn-RS" dirty="0">
                <a:effectLst/>
              </a:rPr>
              <a:t> </a:t>
            </a:r>
            <a:r>
              <a:rPr lang="en-US" altLang="sr-Latn-RS" dirty="0" err="1">
                <a:effectLst/>
              </a:rPr>
              <a:t>svaki</a:t>
            </a:r>
            <a:r>
              <a:rPr lang="en-US" altLang="sr-Latn-RS" dirty="0">
                <a:effectLst/>
              </a:rPr>
              <a:t> </a:t>
            </a:r>
            <a:r>
              <a:rPr lang="en-US" altLang="sr-Latn-RS" dirty="0" err="1">
                <a:effectLst/>
              </a:rPr>
              <a:t>biti</a:t>
            </a:r>
            <a:r>
              <a:rPr lang="en-US" altLang="sr-Latn-RS" dirty="0">
                <a:effectLst/>
              </a:rPr>
              <a:t> </a:t>
            </a:r>
            <a:r>
              <a:rPr lang="en-US" altLang="sr-Latn-RS" dirty="0" err="1">
                <a:effectLst/>
              </a:rPr>
              <a:t>izvršen</a:t>
            </a:r>
            <a:r>
              <a:rPr lang="en-US" altLang="sr-Latn-RS" dirty="0">
                <a:effectLst/>
              </a:rPr>
              <a:t> od </a:t>
            </a:r>
            <a:r>
              <a:rPr lang="en-US" altLang="sr-Latn-RS" dirty="0" err="1">
                <a:effectLst/>
              </a:rPr>
              <a:t>strane</a:t>
            </a:r>
            <a:r>
              <a:rPr lang="en-US" altLang="sr-Latn-RS" dirty="0">
                <a:effectLst/>
              </a:rPr>
              <a:t> </a:t>
            </a:r>
            <a:r>
              <a:rPr lang="en-US" altLang="sr-Latn-RS" dirty="0" err="1">
                <a:effectLst/>
              </a:rPr>
              <a:t>jedne</a:t>
            </a:r>
            <a:r>
              <a:rPr lang="en-US" altLang="sr-Latn-RS" dirty="0">
                <a:effectLst/>
              </a:rPr>
              <a:t> od </a:t>
            </a:r>
            <a:r>
              <a:rPr lang="en-US" altLang="sr-Latn-RS" dirty="0" err="1">
                <a:effectLst/>
              </a:rPr>
              <a:t>niti</a:t>
            </a:r>
            <a:r>
              <a:rPr lang="en-US" altLang="sr-Latn-RS" dirty="0">
                <a:effectLst/>
              </a:rPr>
              <a:t>. </a:t>
            </a:r>
          </a:p>
          <a:p>
            <a:r>
              <a:rPr lang="en-US" altLang="sr-Latn-RS" dirty="0" err="1">
                <a:effectLst/>
              </a:rPr>
              <a:t>Sastoji</a:t>
            </a:r>
            <a:r>
              <a:rPr lang="en-US" altLang="sr-Latn-RS" dirty="0">
                <a:effectLst/>
              </a:rPr>
              <a:t> se od </a:t>
            </a:r>
            <a:r>
              <a:rPr lang="en-US" altLang="sr-Latn-RS" dirty="0" err="1">
                <a:effectLst/>
              </a:rPr>
              <a:t>dve</a:t>
            </a:r>
            <a:r>
              <a:rPr lang="en-US" altLang="sr-Latn-RS" dirty="0">
                <a:effectLst/>
              </a:rPr>
              <a:t> </a:t>
            </a:r>
            <a:r>
              <a:rPr lang="en-US" altLang="sr-Latn-RS" dirty="0" err="1">
                <a:effectLst/>
              </a:rPr>
              <a:t>direktive</a:t>
            </a:r>
            <a:endParaRPr lang="en-US" altLang="sr-Latn-RS" dirty="0">
              <a:effectLst/>
            </a:endParaRPr>
          </a:p>
          <a:p>
            <a:pPr lvl="0"/>
            <a:r>
              <a:rPr lang="en-US" altLang="sr-Latn-RS" b="1" dirty="0">
                <a:effectLst/>
              </a:rPr>
              <a:t># pragma </a:t>
            </a:r>
            <a:r>
              <a:rPr lang="en-US" altLang="sr-Latn-RS" b="1" dirty="0" err="1">
                <a:effectLst/>
              </a:rPr>
              <a:t>omp</a:t>
            </a:r>
            <a:r>
              <a:rPr lang="en-US" altLang="sr-Latn-RS" b="1" dirty="0">
                <a:effectLst/>
              </a:rPr>
              <a:t> sections  </a:t>
            </a:r>
            <a:r>
              <a:rPr lang="en-US" altLang="sr-Latn-RS" dirty="0" err="1">
                <a:effectLst/>
              </a:rPr>
              <a:t>kojom</a:t>
            </a:r>
            <a:r>
              <a:rPr lang="en-US" altLang="sr-Latn-RS" dirty="0">
                <a:effectLst/>
              </a:rPr>
              <a:t> se </a:t>
            </a:r>
            <a:r>
              <a:rPr lang="en-US" altLang="sr-Latn-RS" dirty="0" err="1">
                <a:effectLst/>
              </a:rPr>
              <a:t>ukazuje</a:t>
            </a:r>
            <a:r>
              <a:rPr lang="en-US" altLang="sr-Latn-RS" dirty="0">
                <a:effectLst/>
              </a:rPr>
              <a:t> </a:t>
            </a:r>
            <a:r>
              <a:rPr lang="en-US" altLang="sr-Latn-RS" dirty="0" err="1">
                <a:effectLst/>
              </a:rPr>
              <a:t>na</a:t>
            </a:r>
            <a:r>
              <a:rPr lang="en-US" altLang="sr-Latn-RS" dirty="0">
                <a:effectLst/>
              </a:rPr>
              <a:t> </a:t>
            </a:r>
            <a:r>
              <a:rPr lang="en-US" altLang="sr-Latn-RS" dirty="0" err="1">
                <a:effectLst/>
              </a:rPr>
              <a:t>početak</a:t>
            </a:r>
            <a:r>
              <a:rPr lang="en-US" altLang="sr-Latn-RS" dirty="0">
                <a:effectLst/>
              </a:rPr>
              <a:t> </a:t>
            </a:r>
            <a:r>
              <a:rPr lang="en-US" altLang="sr-Latn-RS" dirty="0" err="1">
                <a:effectLst/>
              </a:rPr>
              <a:t>konstrukcije</a:t>
            </a:r>
            <a:r>
              <a:rPr lang="en-US" altLang="sr-Latn-RS" dirty="0">
                <a:effectLst/>
              </a:rPr>
              <a:t>, i </a:t>
            </a:r>
            <a:r>
              <a:rPr lang="en-US" altLang="sr-Latn-RS" dirty="0" err="1">
                <a:effectLst/>
              </a:rPr>
              <a:t>nekoliko</a:t>
            </a:r>
            <a:r>
              <a:rPr lang="en-US" altLang="sr-Latn-RS" dirty="0">
                <a:effectLst/>
              </a:rPr>
              <a:t> </a:t>
            </a:r>
          </a:p>
          <a:p>
            <a:pPr lvl="0"/>
            <a:r>
              <a:rPr lang="en-US" altLang="sr-Latn-RS" dirty="0">
                <a:effectLst/>
              </a:rPr>
              <a:t>#</a:t>
            </a:r>
            <a:r>
              <a:rPr lang="en-US" altLang="sr-Latn-RS" b="1" dirty="0">
                <a:effectLst/>
              </a:rPr>
              <a:t>pragma </a:t>
            </a:r>
            <a:r>
              <a:rPr lang="en-US" altLang="sr-Latn-RS" b="1" dirty="0" err="1">
                <a:effectLst/>
              </a:rPr>
              <a:t>omp</a:t>
            </a:r>
            <a:r>
              <a:rPr lang="en-US" altLang="sr-Latn-RS" b="1" dirty="0">
                <a:effectLst/>
              </a:rPr>
              <a:t> section</a:t>
            </a:r>
            <a:r>
              <a:rPr lang="en-US" altLang="sr-Latn-RS" dirty="0">
                <a:effectLst/>
              </a:rPr>
              <a:t> </a:t>
            </a:r>
            <a:r>
              <a:rPr lang="en-US" altLang="sr-Latn-RS" dirty="0" err="1">
                <a:effectLst/>
              </a:rPr>
              <a:t>direktiva</a:t>
            </a:r>
            <a:r>
              <a:rPr lang="en-US" altLang="sr-Latn-RS" dirty="0">
                <a:effectLst/>
              </a:rPr>
              <a:t> </a:t>
            </a:r>
            <a:r>
              <a:rPr lang="en-US" altLang="sr-Latn-RS" dirty="0" err="1">
                <a:effectLst/>
              </a:rPr>
              <a:t>kojima</a:t>
            </a:r>
            <a:r>
              <a:rPr lang="en-US" altLang="sr-Latn-RS" dirty="0">
                <a:effectLst/>
              </a:rPr>
              <a:t> se </a:t>
            </a:r>
            <a:r>
              <a:rPr lang="en-US" altLang="sr-Latn-RS" dirty="0" err="1">
                <a:effectLst/>
              </a:rPr>
              <a:t>označva</a:t>
            </a:r>
            <a:r>
              <a:rPr lang="en-US" altLang="sr-Latn-RS" dirty="0">
                <a:effectLst/>
              </a:rPr>
              <a:t> </a:t>
            </a:r>
            <a:r>
              <a:rPr lang="en-US" altLang="sr-Latn-RS" dirty="0" err="1">
                <a:effectLst/>
              </a:rPr>
              <a:t>svaka</a:t>
            </a:r>
            <a:r>
              <a:rPr lang="en-US" altLang="sr-Latn-RS" dirty="0">
                <a:effectLst/>
              </a:rPr>
              <a:t> </a:t>
            </a:r>
            <a:r>
              <a:rPr lang="en-US" altLang="sr-Latn-RS" dirty="0" err="1">
                <a:effectLst/>
              </a:rPr>
              <a:t>pojedina</a:t>
            </a:r>
            <a:r>
              <a:rPr lang="en-US" altLang="sr-Latn-RS" dirty="0">
                <a:effectLst/>
              </a:rPr>
              <a:t> </a:t>
            </a:r>
            <a:r>
              <a:rPr lang="en-US" altLang="sr-Latn-RS" dirty="0" err="1">
                <a:effectLst/>
              </a:rPr>
              <a:t>sekcija</a:t>
            </a:r>
            <a:r>
              <a:rPr lang="en-US" altLang="sr-Latn-RS" dirty="0">
                <a:effectLst/>
              </a:rPr>
              <a:t> </a:t>
            </a:r>
            <a:r>
              <a:rPr lang="en-US" altLang="sr-Latn-RS" dirty="0" err="1">
                <a:effectLst/>
              </a:rPr>
              <a:t>koja</a:t>
            </a:r>
            <a:r>
              <a:rPr lang="en-US" altLang="sr-Latn-RS" dirty="0">
                <a:effectLst/>
              </a:rPr>
              <a:t> </a:t>
            </a:r>
            <a:r>
              <a:rPr lang="en-US" altLang="sr-Latn-RS" dirty="0" err="1">
                <a:effectLst/>
              </a:rPr>
              <a:t>će</a:t>
            </a:r>
            <a:r>
              <a:rPr lang="en-US" altLang="sr-Latn-RS" dirty="0">
                <a:effectLst/>
              </a:rPr>
              <a:t> se </a:t>
            </a:r>
            <a:r>
              <a:rPr lang="en-US" altLang="sr-Latn-RS" dirty="0" err="1">
                <a:effectLst/>
              </a:rPr>
              <a:t>izvršavati</a:t>
            </a:r>
            <a:r>
              <a:rPr lang="en-US" altLang="sr-Latn-RS" dirty="0">
                <a:effectLst/>
              </a:rPr>
              <a:t> </a:t>
            </a:r>
            <a:r>
              <a:rPr lang="en-US" altLang="sr-Latn-RS" dirty="0" err="1">
                <a:effectLst/>
              </a:rPr>
              <a:t>paralelno</a:t>
            </a:r>
            <a:r>
              <a:rPr lang="en-US" altLang="sr-Latn-RS" dirty="0">
                <a:effectLst/>
              </a:rPr>
              <a:t> </a:t>
            </a:r>
            <a:r>
              <a:rPr lang="en-US" altLang="sr-Latn-RS" dirty="0" err="1">
                <a:effectLst/>
              </a:rPr>
              <a:t>sa</a:t>
            </a:r>
            <a:r>
              <a:rPr lang="en-US" altLang="sr-Latn-RS" dirty="0">
                <a:effectLst/>
              </a:rPr>
              <a:t> </a:t>
            </a:r>
            <a:r>
              <a:rPr lang="en-US" altLang="sr-Latn-RS" dirty="0" err="1">
                <a:effectLst/>
              </a:rPr>
              <a:t>ostalim</a:t>
            </a:r>
            <a:r>
              <a:rPr lang="en-US" altLang="sr-Latn-RS" dirty="0">
                <a:effectLst/>
              </a:rPr>
              <a:t>. </a:t>
            </a:r>
          </a:p>
          <a:p>
            <a:pPr marL="171450" lvl="0" indent="-171450">
              <a:buFont typeface="Arial" panose="020B0604020202020204" pitchFamily="34" charset="0"/>
              <a:buChar char="•"/>
            </a:pPr>
            <a:r>
              <a:rPr lang="en-US" altLang="sr-Latn-RS" dirty="0" err="1">
                <a:effectLst/>
              </a:rPr>
              <a:t>Svaka</a:t>
            </a:r>
            <a:r>
              <a:rPr lang="en-US" altLang="sr-Latn-RS" dirty="0">
                <a:effectLst/>
              </a:rPr>
              <a:t> </a:t>
            </a:r>
            <a:r>
              <a:rPr lang="en-US" altLang="sr-Latn-RS" dirty="0" err="1">
                <a:effectLst/>
              </a:rPr>
              <a:t>sekcija</a:t>
            </a:r>
            <a:r>
              <a:rPr lang="en-US" altLang="sr-Latn-RS" dirty="0">
                <a:effectLst/>
              </a:rPr>
              <a:t> mora </a:t>
            </a:r>
            <a:r>
              <a:rPr lang="en-US" altLang="sr-Latn-RS" dirty="0" err="1">
                <a:effectLst/>
              </a:rPr>
              <a:t>biti</a:t>
            </a:r>
            <a:r>
              <a:rPr lang="en-US" altLang="sr-Latn-RS" dirty="0">
                <a:effectLst/>
              </a:rPr>
              <a:t> </a:t>
            </a:r>
            <a:r>
              <a:rPr lang="en-US" altLang="sr-Latn-RS" dirty="0" err="1">
                <a:effectLst/>
              </a:rPr>
              <a:t>strukturni</a:t>
            </a:r>
            <a:r>
              <a:rPr lang="en-US" altLang="sr-Latn-RS" dirty="0">
                <a:effectLst/>
              </a:rPr>
              <a:t> </a:t>
            </a:r>
            <a:r>
              <a:rPr lang="en-US" altLang="sr-Latn-RS" dirty="0" err="1">
                <a:effectLst/>
              </a:rPr>
              <a:t>blok</a:t>
            </a:r>
            <a:r>
              <a:rPr lang="en-US" altLang="sr-Latn-RS" dirty="0">
                <a:effectLst/>
              </a:rPr>
              <a:t> koji ne </a:t>
            </a:r>
            <a:r>
              <a:rPr lang="en-US" altLang="sr-Latn-RS" dirty="0" err="1">
                <a:effectLst/>
              </a:rPr>
              <a:t>zavisi</a:t>
            </a:r>
            <a:r>
              <a:rPr lang="en-US" altLang="sr-Latn-RS" dirty="0">
                <a:effectLst/>
              </a:rPr>
              <a:t> od </a:t>
            </a:r>
            <a:r>
              <a:rPr lang="en-US" altLang="sr-Latn-RS" dirty="0" err="1">
                <a:effectLst/>
              </a:rPr>
              <a:t>drugih</a:t>
            </a:r>
            <a:r>
              <a:rPr lang="en-US" altLang="sr-Latn-RS" dirty="0">
                <a:effectLst/>
              </a:rPr>
              <a:t> </a:t>
            </a:r>
            <a:r>
              <a:rPr lang="en-US" altLang="sr-Latn-RS" dirty="0" err="1">
                <a:effectLst/>
              </a:rPr>
              <a:t>sekcija</a:t>
            </a:r>
            <a:r>
              <a:rPr lang="en-US" altLang="sr-Latn-RS" dirty="0">
                <a:effectLst/>
              </a:rPr>
              <a:t>. </a:t>
            </a:r>
          </a:p>
          <a:p>
            <a:pPr marL="171450" lvl="0" indent="-171450">
              <a:buFont typeface="Arial" panose="020B0604020202020204" pitchFamily="34" charset="0"/>
              <a:buChar char="•"/>
            </a:pPr>
            <a:r>
              <a:rPr lang="en-US" altLang="sr-Latn-RS" dirty="0" err="1">
                <a:effectLst/>
              </a:rPr>
              <a:t>Ako</a:t>
            </a:r>
            <a:r>
              <a:rPr lang="en-US" altLang="sr-Latn-RS" dirty="0">
                <a:effectLst/>
              </a:rPr>
              <a:t> </a:t>
            </a:r>
            <a:r>
              <a:rPr lang="en-US" altLang="sr-Latn-RS" dirty="0" err="1">
                <a:effectLst/>
              </a:rPr>
              <a:t>ima</a:t>
            </a:r>
            <a:r>
              <a:rPr lang="en-US" altLang="sr-Latn-RS" dirty="0">
                <a:effectLst/>
              </a:rPr>
              <a:t> </a:t>
            </a:r>
            <a:r>
              <a:rPr lang="en-US" altLang="sr-Latn-RS" dirty="0" err="1">
                <a:effectLst/>
              </a:rPr>
              <a:t>više</a:t>
            </a:r>
            <a:r>
              <a:rPr lang="en-US" altLang="sr-Latn-RS" dirty="0">
                <a:effectLst/>
              </a:rPr>
              <a:t> </a:t>
            </a:r>
            <a:r>
              <a:rPr lang="en-US" altLang="sr-Latn-RS" dirty="0" err="1">
                <a:effectLst/>
              </a:rPr>
              <a:t>sekcija</a:t>
            </a:r>
            <a:r>
              <a:rPr lang="en-US" altLang="sr-Latn-RS" dirty="0">
                <a:effectLst/>
              </a:rPr>
              <a:t> </a:t>
            </a:r>
            <a:r>
              <a:rPr lang="en-US" altLang="sr-Latn-RS" dirty="0" err="1">
                <a:effectLst/>
              </a:rPr>
              <a:t>nego</a:t>
            </a:r>
            <a:r>
              <a:rPr lang="en-US" altLang="sr-Latn-RS" dirty="0">
                <a:effectLst/>
              </a:rPr>
              <a:t> </a:t>
            </a:r>
            <a:r>
              <a:rPr lang="en-US" altLang="sr-Latn-RS" dirty="0" err="1">
                <a:effectLst/>
              </a:rPr>
              <a:t>niti</a:t>
            </a:r>
            <a:r>
              <a:rPr lang="en-US" altLang="sr-Latn-RS" dirty="0">
                <a:effectLst/>
              </a:rPr>
              <a:t>, </a:t>
            </a:r>
            <a:r>
              <a:rPr lang="en-US" altLang="sr-Latn-RS" dirty="0" err="1">
                <a:effectLst/>
              </a:rPr>
              <a:t>onda</a:t>
            </a:r>
            <a:r>
              <a:rPr lang="en-US" altLang="sr-Latn-RS" dirty="0">
                <a:effectLst/>
              </a:rPr>
              <a:t> </a:t>
            </a:r>
            <a:r>
              <a:rPr lang="en-US" altLang="sr-Latn-RS" dirty="0" err="1">
                <a:effectLst/>
              </a:rPr>
              <a:t>će</a:t>
            </a:r>
            <a:r>
              <a:rPr lang="en-US" altLang="sr-Latn-RS" dirty="0">
                <a:effectLst/>
              </a:rPr>
              <a:t> </a:t>
            </a:r>
            <a:r>
              <a:rPr lang="en-US" altLang="sr-Latn-RS" dirty="0" err="1">
                <a:effectLst/>
              </a:rPr>
              <a:t>neke</a:t>
            </a:r>
            <a:r>
              <a:rPr lang="en-US" altLang="sr-Latn-RS" dirty="0">
                <a:effectLst/>
              </a:rPr>
              <a:t> (li </a:t>
            </a:r>
            <a:r>
              <a:rPr lang="en-US" altLang="sr-Latn-RS" dirty="0" err="1">
                <a:effectLst/>
              </a:rPr>
              <a:t>sve</a:t>
            </a:r>
            <a:r>
              <a:rPr lang="en-US" altLang="sr-Latn-RS" dirty="0">
                <a:effectLst/>
              </a:rPr>
              <a:t>) </a:t>
            </a:r>
            <a:r>
              <a:rPr lang="en-US" altLang="sr-Latn-RS" dirty="0" err="1">
                <a:effectLst/>
              </a:rPr>
              <a:t>niti</a:t>
            </a:r>
            <a:r>
              <a:rPr lang="en-US" altLang="sr-Latn-RS" dirty="0">
                <a:effectLst/>
              </a:rPr>
              <a:t> </a:t>
            </a:r>
            <a:r>
              <a:rPr lang="en-US" altLang="sr-Latn-RS" dirty="0" err="1">
                <a:effectLst/>
              </a:rPr>
              <a:t>izvršavati</a:t>
            </a:r>
            <a:r>
              <a:rPr lang="en-US" altLang="sr-Latn-RS" dirty="0">
                <a:effectLst/>
              </a:rPr>
              <a:t> </a:t>
            </a:r>
            <a:r>
              <a:rPr lang="en-US" altLang="sr-Latn-RS" dirty="0" err="1">
                <a:effectLst/>
              </a:rPr>
              <a:t>više</a:t>
            </a:r>
            <a:r>
              <a:rPr lang="en-US" altLang="sr-Latn-RS" dirty="0">
                <a:effectLst/>
              </a:rPr>
              <a:t> </a:t>
            </a:r>
            <a:r>
              <a:rPr lang="en-US" altLang="sr-Latn-RS" dirty="0" err="1">
                <a:effectLst/>
              </a:rPr>
              <a:t>sekcija</a:t>
            </a:r>
            <a:r>
              <a:rPr lang="en-US" altLang="sr-Latn-RS" dirty="0">
                <a:effectLst/>
              </a:rPr>
              <a:t>, </a:t>
            </a:r>
            <a:r>
              <a:rPr lang="en-US" altLang="sr-Latn-RS" dirty="0" err="1">
                <a:effectLst/>
              </a:rPr>
              <a:t>ali</a:t>
            </a:r>
            <a:r>
              <a:rPr lang="en-US" altLang="sr-Latn-RS" dirty="0">
                <a:effectLst/>
              </a:rPr>
              <a:t> </a:t>
            </a:r>
            <a:r>
              <a:rPr lang="en-US" altLang="sr-Latn-RS" dirty="0" err="1">
                <a:effectLst/>
              </a:rPr>
              <a:t>će</a:t>
            </a:r>
            <a:r>
              <a:rPr lang="en-US" altLang="sr-Latn-RS" dirty="0">
                <a:effectLst/>
              </a:rPr>
              <a:t> </a:t>
            </a:r>
            <a:r>
              <a:rPr lang="en-US" altLang="sr-Latn-RS" dirty="0" err="1">
                <a:effectLst/>
              </a:rPr>
              <a:t>svaka</a:t>
            </a:r>
            <a:r>
              <a:rPr lang="en-US" altLang="sr-Latn-RS" dirty="0">
                <a:effectLst/>
              </a:rPr>
              <a:t> </a:t>
            </a:r>
            <a:r>
              <a:rPr lang="en-US" altLang="sr-Latn-RS" dirty="0" err="1">
                <a:effectLst/>
              </a:rPr>
              <a:t>sekcija</a:t>
            </a:r>
            <a:r>
              <a:rPr lang="en-US" altLang="sr-Latn-RS" dirty="0">
                <a:effectLst/>
              </a:rPr>
              <a:t> </a:t>
            </a:r>
            <a:r>
              <a:rPr lang="en-US" altLang="sr-Latn-RS" dirty="0" err="1">
                <a:effectLst/>
              </a:rPr>
              <a:t>biti</a:t>
            </a:r>
            <a:r>
              <a:rPr lang="en-US" altLang="sr-Latn-RS" dirty="0">
                <a:effectLst/>
              </a:rPr>
              <a:t> </a:t>
            </a:r>
            <a:r>
              <a:rPr lang="en-US" altLang="sr-Latn-RS" dirty="0" err="1">
                <a:effectLst/>
              </a:rPr>
              <a:t>izvršena</a:t>
            </a:r>
            <a:r>
              <a:rPr lang="en-US" altLang="sr-Latn-RS" dirty="0">
                <a:effectLst/>
              </a:rPr>
              <a:t> </a:t>
            </a:r>
            <a:r>
              <a:rPr lang="en-US" altLang="sr-Latn-RS" dirty="0" err="1">
                <a:effectLst/>
              </a:rPr>
              <a:t>tačno</a:t>
            </a:r>
            <a:r>
              <a:rPr lang="en-US" altLang="sr-Latn-RS" dirty="0">
                <a:effectLst/>
              </a:rPr>
              <a:t> </a:t>
            </a:r>
            <a:r>
              <a:rPr lang="en-US" altLang="sr-Latn-RS" dirty="0" err="1">
                <a:effectLst/>
              </a:rPr>
              <a:t>jednom</a:t>
            </a:r>
            <a:r>
              <a:rPr lang="en-US" altLang="sr-Latn-RS" dirty="0">
                <a:effectLst/>
              </a:rPr>
              <a:t>. </a:t>
            </a:r>
          </a:p>
          <a:p>
            <a:pPr marL="171450" lvl="0" indent="-171450">
              <a:buFont typeface="Arial" panose="020B0604020202020204" pitchFamily="34" charset="0"/>
              <a:buChar char="•"/>
            </a:pPr>
            <a:r>
              <a:rPr lang="en-US" altLang="sr-Latn-RS" dirty="0" err="1">
                <a:effectLst/>
              </a:rPr>
              <a:t>Ako</a:t>
            </a:r>
            <a:r>
              <a:rPr lang="en-US" altLang="sr-Latn-RS" dirty="0">
                <a:effectLst/>
              </a:rPr>
              <a:t> </a:t>
            </a:r>
            <a:r>
              <a:rPr lang="en-US" altLang="sr-Latn-RS" dirty="0" err="1">
                <a:effectLst/>
              </a:rPr>
              <a:t>ima</a:t>
            </a:r>
            <a:r>
              <a:rPr lang="en-US" altLang="sr-Latn-RS" dirty="0">
                <a:effectLst/>
              </a:rPr>
              <a:t> </a:t>
            </a:r>
            <a:r>
              <a:rPr lang="en-US" altLang="sr-Latn-RS" dirty="0" err="1">
                <a:effectLst/>
              </a:rPr>
              <a:t>više</a:t>
            </a:r>
            <a:r>
              <a:rPr lang="en-US" altLang="sr-Latn-RS" dirty="0">
                <a:effectLst/>
              </a:rPr>
              <a:t> </a:t>
            </a:r>
            <a:r>
              <a:rPr lang="en-US" altLang="sr-Latn-RS" dirty="0" err="1">
                <a:effectLst/>
              </a:rPr>
              <a:t>niti</a:t>
            </a:r>
            <a:r>
              <a:rPr lang="en-US" altLang="sr-Latn-RS" dirty="0">
                <a:effectLst/>
              </a:rPr>
              <a:t> </a:t>
            </a:r>
            <a:r>
              <a:rPr lang="en-US" altLang="sr-Latn-RS" dirty="0" err="1">
                <a:effectLst/>
              </a:rPr>
              <a:t>nego</a:t>
            </a:r>
            <a:r>
              <a:rPr lang="en-US" altLang="sr-Latn-RS" dirty="0">
                <a:effectLst/>
              </a:rPr>
              <a:t> </a:t>
            </a:r>
            <a:r>
              <a:rPr lang="en-US" altLang="sr-Latn-RS" dirty="0" err="1">
                <a:effectLst/>
              </a:rPr>
              <a:t>sekcija</a:t>
            </a:r>
            <a:r>
              <a:rPr lang="en-US" altLang="sr-Latn-RS" dirty="0">
                <a:effectLst/>
              </a:rPr>
              <a:t>, </a:t>
            </a:r>
            <a:r>
              <a:rPr lang="en-US" altLang="sr-Latn-RS" dirty="0" err="1">
                <a:effectLst/>
              </a:rPr>
              <a:t>višak</a:t>
            </a:r>
            <a:r>
              <a:rPr lang="en-US" altLang="sr-Latn-RS" dirty="0">
                <a:effectLst/>
              </a:rPr>
              <a:t> </a:t>
            </a:r>
            <a:r>
              <a:rPr lang="en-US" altLang="sr-Latn-RS" dirty="0" err="1">
                <a:effectLst/>
              </a:rPr>
              <a:t>niti</a:t>
            </a:r>
            <a:r>
              <a:rPr lang="en-US" altLang="sr-Latn-RS" dirty="0">
                <a:effectLst/>
              </a:rPr>
              <a:t> </a:t>
            </a:r>
            <a:r>
              <a:rPr lang="en-US" altLang="sr-Latn-RS" dirty="0" err="1">
                <a:effectLst/>
              </a:rPr>
              <a:t>biće</a:t>
            </a:r>
            <a:r>
              <a:rPr lang="en-US" altLang="sr-Latn-RS" dirty="0">
                <a:effectLst/>
              </a:rPr>
              <a:t> </a:t>
            </a:r>
            <a:r>
              <a:rPr lang="en-US" altLang="sr-Latn-RS" dirty="0" err="1">
                <a:effectLst/>
              </a:rPr>
              <a:t>neupošljen</a:t>
            </a:r>
            <a:r>
              <a:rPr lang="en-US" altLang="sr-Latn-RS" dirty="0">
                <a:effectLst/>
              </a:rPr>
              <a:t>. </a:t>
            </a:r>
          </a:p>
          <a:p>
            <a:pPr marL="171450" lvl="0" indent="-171450">
              <a:buFont typeface="Arial" panose="020B0604020202020204" pitchFamily="34" charset="0"/>
              <a:buChar char="•"/>
            </a:pPr>
            <a:r>
              <a:rPr lang="en-US" altLang="sr-Latn-RS" dirty="0" err="1">
                <a:effectLst/>
              </a:rPr>
              <a:t>Dodela</a:t>
            </a:r>
            <a:r>
              <a:rPr lang="en-US" altLang="sr-Latn-RS" dirty="0">
                <a:effectLst/>
              </a:rPr>
              <a:t> </a:t>
            </a:r>
            <a:r>
              <a:rPr lang="en-US" altLang="sr-Latn-RS" dirty="0" err="1">
                <a:effectLst/>
              </a:rPr>
              <a:t>posla</a:t>
            </a:r>
            <a:r>
              <a:rPr lang="en-US" altLang="sr-Latn-RS" dirty="0">
                <a:effectLst/>
              </a:rPr>
              <a:t> </a:t>
            </a:r>
            <a:r>
              <a:rPr lang="en-US" altLang="sr-Latn-RS" dirty="0" err="1">
                <a:effectLst/>
              </a:rPr>
              <a:t>nitima</a:t>
            </a:r>
            <a:r>
              <a:rPr lang="en-US" altLang="sr-Latn-RS" dirty="0">
                <a:effectLst/>
              </a:rPr>
              <a:t> je </a:t>
            </a:r>
            <a:r>
              <a:rPr lang="en-US" altLang="sr-Latn-RS" dirty="0" err="1">
                <a:effectLst/>
              </a:rPr>
              <a:t>zavisna</a:t>
            </a:r>
            <a:r>
              <a:rPr lang="en-US" altLang="sr-Latn-RS" dirty="0">
                <a:effectLst/>
              </a:rPr>
              <a:t> od </a:t>
            </a:r>
            <a:r>
              <a:rPr lang="en-US" altLang="sr-Latn-RS" dirty="0" err="1">
                <a:effectLst/>
              </a:rPr>
              <a:t>implementacije</a:t>
            </a:r>
            <a:r>
              <a:rPr lang="en-US" altLang="sr-Latn-RS" dirty="0">
                <a:effectLst/>
              </a:rPr>
              <a:t> </a:t>
            </a:r>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25</a:t>
            </a:fld>
            <a:endParaRPr lang="en-US" altLang="en-US"/>
          </a:p>
        </p:txBody>
      </p:sp>
    </p:spTree>
    <p:extLst>
      <p:ext uri="{BB962C8B-B14F-4D97-AF65-F5344CB8AC3E}">
        <p14:creationId xmlns:p14="http://schemas.microsoft.com/office/powerpoint/2010/main" val="114258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356F204-F595-4782-BC0E-B9C0AF632B76}"/>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7388BB0-A332-44C1-8D40-F4AF6C487B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sr-Latn-RS" b="1" dirty="0">
                <a:latin typeface="Arial" panose="020B0604020202020204" pitchFamily="34" charset="0"/>
                <a:cs typeface="Arial" panose="020B0604020202020204" pitchFamily="34" charset="0"/>
              </a:rPr>
              <a:t>Script</a:t>
            </a:r>
            <a:r>
              <a:rPr lang="en-US" altLang="sr-Latn-RS" dirty="0">
                <a:latin typeface="Arial" panose="020B0604020202020204" pitchFamily="34" charset="0"/>
                <a:cs typeface="Arial" panose="020B0604020202020204" pitchFamily="34" charset="0"/>
              </a:rPr>
              <a:t>:</a:t>
            </a: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r>
              <a:rPr lang="en-US" altLang="sr-Latn-RS" dirty="0">
                <a:latin typeface="Arial" panose="020B0604020202020204" pitchFamily="34" charset="0"/>
                <a:cs typeface="Arial" panose="020B0604020202020204" pitchFamily="34" charset="0"/>
              </a:rPr>
              <a:t> U </a:t>
            </a:r>
            <a:r>
              <a:rPr lang="en-US" altLang="sr-Latn-RS" dirty="0" err="1">
                <a:latin typeface="Arial" panose="020B0604020202020204" pitchFamily="34" charset="0"/>
                <a:cs typeface="Arial" panose="020B0604020202020204" pitchFamily="34" charset="0"/>
              </a:rPr>
              <a:t>ovom</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primeru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imamo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funkcije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alice</a:t>
            </a:r>
            <a:r>
              <a:rPr lang="en-US" altLang="sr-Latn-RS" dirty="0">
                <a:latin typeface="Arial" panose="020B0604020202020204" pitchFamily="34" charset="0"/>
                <a:cs typeface="Arial" panose="020B0604020202020204" pitchFamily="34" charset="0"/>
              </a:rPr>
              <a:t>, bob, boss, cy i  </a:t>
            </a:r>
            <a:r>
              <a:rPr lang="en-US" altLang="sr-Latn-RS" dirty="0" err="1">
                <a:latin typeface="Arial" panose="020B0604020202020204" pitchFamily="34" charset="0"/>
                <a:cs typeface="Arial" panose="020B0604020202020204" pitchFamily="34" charset="0"/>
              </a:rPr>
              <a:t>bigboss</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Izmedju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ovih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funkcija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postoje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razlicite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zavisnosti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sto</a:t>
            </a:r>
            <a:r>
              <a:rPr lang="en-US" altLang="sr-Latn-RS" dirty="0">
                <a:latin typeface="Arial" panose="020B0604020202020204" pitchFamily="34" charset="0"/>
                <a:cs typeface="Arial" panose="020B0604020202020204" pitchFamily="34" charset="0"/>
              </a:rPr>
              <a:t> je </a:t>
            </a:r>
            <a:r>
              <a:rPr lang="en-US" altLang="sr-Latn-RS" dirty="0" err="1">
                <a:latin typeface="Arial" panose="020B0604020202020204" pitchFamily="34" charset="0"/>
                <a:cs typeface="Arial" panose="020B0604020202020204" pitchFamily="34" charset="0"/>
              </a:rPr>
              <a:t>prikazano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ovim</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grafom</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desnoj</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strani</a:t>
            </a:r>
            <a:r>
              <a:rPr lang="en-US" altLang="sr-Latn-RS" dirty="0">
                <a:latin typeface="Arial" panose="020B0604020202020204" pitchFamily="34" charset="0"/>
                <a:cs typeface="Arial" panose="020B0604020202020204" pitchFamily="34" charset="0"/>
              </a:rPr>
              <a:t>.</a:t>
            </a:r>
          </a:p>
          <a:p>
            <a:pPr>
              <a:lnSpc>
                <a:spcPct val="90000"/>
              </a:lnSpc>
            </a:pPr>
            <a:r>
              <a:rPr lang="en-US" altLang="sr-Latn-RS" dirty="0" err="1">
                <a:latin typeface="Arial" panose="020B0604020202020204" pitchFamily="34" charset="0"/>
                <a:cs typeface="Arial" panose="020B0604020202020204" pitchFamily="34" charset="0"/>
              </a:rPr>
              <a:t>Vidimo</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funkcija</a:t>
            </a:r>
            <a:r>
              <a:rPr lang="en-US" altLang="sr-Latn-RS" dirty="0">
                <a:latin typeface="Arial" panose="020B0604020202020204" pitchFamily="34" charset="0"/>
                <a:cs typeface="Arial" panose="020B0604020202020204" pitchFamily="34" charset="0"/>
              </a:rPr>
              <a:t> boss ne </a:t>
            </a:r>
            <a:r>
              <a:rPr lang="en-US" altLang="sr-Latn-RS" dirty="0" err="1">
                <a:latin typeface="Arial" panose="020B0604020202020204" pitchFamily="34" charset="0"/>
                <a:cs typeface="Arial" panose="020B0604020202020204" pitchFamily="34" charset="0"/>
              </a:rPr>
              <a:t>moze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krenuti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izvrsenjem</a:t>
            </a:r>
            <a:r>
              <a:rPr lang="en-US" altLang="sr-Latn-RS" dirty="0">
                <a:latin typeface="Arial" panose="020B0604020202020204" pitchFamily="34" charset="0"/>
                <a:cs typeface="Arial" panose="020B0604020202020204" pitchFamily="34" charset="0"/>
              </a:rPr>
              <a:t> pre </a:t>
            </a:r>
            <a:r>
              <a:rPr lang="en-US" altLang="sr-Latn-RS" dirty="0" err="1">
                <a:latin typeface="Arial" panose="020B0604020202020204" pitchFamily="34" charset="0"/>
                <a:cs typeface="Arial" panose="020B0604020202020204" pitchFamily="34" charset="0"/>
              </a:rPr>
              <a:t>nego</a:t>
            </a:r>
            <a:r>
              <a:rPr lang="en-US" altLang="sr-Latn-RS" dirty="0">
                <a:latin typeface="Arial" panose="020B0604020202020204" pitchFamily="34" charset="0"/>
                <a:cs typeface="Arial" panose="020B0604020202020204" pitchFamily="34" charset="0"/>
              </a:rPr>
              <a:t> se f-je </a:t>
            </a:r>
            <a:r>
              <a:rPr lang="en-US" altLang="sr-Latn-RS" dirty="0" err="1">
                <a:latin typeface="Arial" panose="020B0604020202020204" pitchFamily="34" charset="0"/>
                <a:cs typeface="Arial" panose="020B0604020202020204" pitchFamily="34" charset="0"/>
              </a:rPr>
              <a:t>alice</a:t>
            </a:r>
            <a:r>
              <a:rPr lang="en-US" altLang="sr-Latn-RS" dirty="0">
                <a:latin typeface="Arial" panose="020B0604020202020204" pitchFamily="34" charset="0"/>
                <a:cs typeface="Arial" panose="020B0604020202020204" pitchFamily="34" charset="0"/>
              </a:rPr>
              <a:t> i bob ne </a:t>
            </a:r>
            <a:r>
              <a:rPr lang="en-US" altLang="sr-Latn-RS" dirty="0" err="1">
                <a:latin typeface="Arial" panose="020B0604020202020204" pitchFamily="34" charset="0"/>
                <a:cs typeface="Arial" panose="020B0604020202020204" pitchFamily="34" charset="0"/>
              </a:rPr>
              <a:t>okoncaju</a:t>
            </a:r>
            <a:r>
              <a:rPr lang="en-US" altLang="sr-Latn-RS" dirty="0">
                <a:latin typeface="Arial" panose="020B0604020202020204" pitchFamily="34" charset="0"/>
                <a:cs typeface="Arial" panose="020B0604020202020204" pitchFamily="34" charset="0"/>
              </a:rPr>
              <a:t>.</a:t>
            </a:r>
          </a:p>
          <a:p>
            <a:pPr>
              <a:lnSpc>
                <a:spcPct val="90000"/>
              </a:lnSpc>
            </a:pPr>
            <a:r>
              <a:rPr lang="en-US" altLang="sr-Latn-RS" dirty="0">
                <a:latin typeface="Arial" panose="020B0604020202020204" pitchFamily="34" charset="0"/>
                <a:cs typeface="Arial" panose="020B0604020202020204" pitchFamily="34" charset="0"/>
              </a:rPr>
              <a:t>f-ja </a:t>
            </a:r>
            <a:r>
              <a:rPr lang="en-US" altLang="sr-Latn-RS" dirty="0" err="1">
                <a:latin typeface="Arial" panose="020B0604020202020204" pitchFamily="34" charset="0"/>
                <a:cs typeface="Arial" panose="020B0604020202020204" pitchFamily="34" charset="0"/>
              </a:rPr>
              <a:t>bigboss</a:t>
            </a:r>
            <a:r>
              <a:rPr lang="en-US" altLang="sr-Latn-RS" dirty="0">
                <a:latin typeface="Arial" panose="020B0604020202020204" pitchFamily="34" charset="0"/>
                <a:cs typeface="Arial" panose="020B0604020202020204" pitchFamily="34" charset="0"/>
              </a:rPr>
              <a:t> se ne </a:t>
            </a:r>
            <a:r>
              <a:rPr lang="en-US" altLang="sr-Latn-RS" dirty="0" err="1">
                <a:latin typeface="Arial" panose="020B0604020202020204" pitchFamily="34" charset="0"/>
                <a:cs typeface="Arial" panose="020B0604020202020204" pitchFamily="34" charset="0"/>
              </a:rPr>
              <a:t>moe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izvrsiti</a:t>
            </a:r>
            <a:r>
              <a:rPr lang="en-US" altLang="sr-Latn-RS" dirty="0">
                <a:latin typeface="Arial" panose="020B0604020202020204" pitchFamily="34" charset="0"/>
                <a:cs typeface="Arial" panose="020B0604020202020204" pitchFamily="34" charset="0"/>
              </a:rPr>
              <a:t> pre </a:t>
            </a:r>
            <a:r>
              <a:rPr lang="en-US" altLang="sr-Latn-RS" dirty="0" err="1">
                <a:latin typeface="Arial" panose="020B0604020202020204" pitchFamily="34" charset="0"/>
                <a:cs typeface="Arial" panose="020B0604020202020204" pitchFamily="34" charset="0"/>
              </a:rPr>
              <a:t>nego</a:t>
            </a:r>
            <a:r>
              <a:rPr lang="en-US" altLang="sr-Latn-RS" dirty="0">
                <a:latin typeface="Arial" panose="020B0604020202020204" pitchFamily="34" charset="0"/>
                <a:cs typeface="Arial" panose="020B0604020202020204" pitchFamily="34" charset="0"/>
              </a:rPr>
              <a:t> se </a:t>
            </a:r>
            <a:r>
              <a:rPr lang="en-US" altLang="sr-Latn-RS" dirty="0" err="1">
                <a:latin typeface="Arial" panose="020B0604020202020204" pitchFamily="34" charset="0"/>
                <a:cs typeface="Arial" panose="020B0604020202020204" pitchFamily="34" charset="0"/>
              </a:rPr>
              <a:t>funkcije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bos</a:t>
            </a:r>
            <a:r>
              <a:rPr lang="en-US" altLang="sr-Latn-RS" dirty="0">
                <a:latin typeface="Arial" panose="020B0604020202020204" pitchFamily="34" charset="0"/>
                <a:cs typeface="Arial" panose="020B0604020202020204" pitchFamily="34" charset="0"/>
              </a:rPr>
              <a:t> i cy </a:t>
            </a:r>
            <a:r>
              <a:rPr lang="en-US" altLang="sr-Latn-RS" dirty="0" err="1">
                <a:latin typeface="Arial" panose="020B0604020202020204" pitchFamily="34" charset="0"/>
                <a:cs typeface="Arial" panose="020B0604020202020204" pitchFamily="34" charset="0"/>
              </a:rPr>
              <a:t>okoncaju</a:t>
            </a:r>
            <a:r>
              <a:rPr lang="en-US" altLang="sr-Latn-RS" dirty="0">
                <a:latin typeface="Arial" panose="020B0604020202020204" pitchFamily="34" charset="0"/>
                <a:cs typeface="Arial" panose="020B0604020202020204" pitchFamily="34" charset="0"/>
              </a:rPr>
              <a:t>. </a:t>
            </a:r>
          </a:p>
          <a:p>
            <a:pPr>
              <a:lnSpc>
                <a:spcPct val="90000"/>
              </a:lnSpc>
            </a:pPr>
            <a:r>
              <a:rPr lang="en-US" altLang="sr-Latn-RS" dirty="0" err="1">
                <a:latin typeface="Arial" panose="020B0604020202020204" pitchFamily="34" charset="0"/>
                <a:cs typeface="Arial" panose="020B0604020202020204" pitchFamily="34" charset="0"/>
              </a:rPr>
              <a:t>Kako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paralelizovati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ovakav</a:t>
            </a:r>
            <a:r>
              <a:rPr lang="en-US" altLang="sr-Latn-RS" dirty="0">
                <a:latin typeface="Arial" panose="020B0604020202020204" pitchFamily="34" charset="0"/>
                <a:cs typeface="Arial" panose="020B0604020202020204" pitchFamily="34" charset="0"/>
              </a:rPr>
              <a:t> program?</a:t>
            </a:r>
          </a:p>
          <a:p>
            <a:pPr>
              <a:lnSpc>
                <a:spcPct val="90000"/>
              </a:lnSpc>
            </a:pPr>
            <a:r>
              <a:rPr lang="en-US" altLang="sr-Latn-RS" dirty="0">
                <a:latin typeface="Arial" panose="020B0604020202020204" pitchFamily="34" charset="0"/>
                <a:cs typeface="Arial" panose="020B0604020202020204" pitchFamily="34" charset="0"/>
              </a:rPr>
              <a:t>Za </a:t>
            </a:r>
            <a:r>
              <a:rPr lang="en-US" altLang="sr-Latn-RS" dirty="0" err="1">
                <a:latin typeface="Arial" panose="020B0604020202020204" pitchFamily="34" charset="0"/>
                <a:cs typeface="Arial" panose="020B0604020202020204" pitchFamily="34" charset="0"/>
              </a:rPr>
              <a:t>pocetak</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identifikujmo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funkcije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se </a:t>
            </a:r>
            <a:r>
              <a:rPr lang="en-US" altLang="sr-Latn-RS" dirty="0" err="1">
                <a:latin typeface="Arial" panose="020B0604020202020204" pitchFamily="34" charset="0"/>
                <a:cs typeface="Arial" panose="020B0604020202020204" pitchFamily="34" charset="0"/>
              </a:rPr>
              <a:t>mogu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obaviti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nezavisno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tj</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paralelno</a:t>
            </a:r>
            <a:r>
              <a:rPr lang="en-US" altLang="sr-Latn-RS" dirty="0">
                <a:latin typeface="Arial" panose="020B0604020202020204" pitchFamily="34" charset="0"/>
                <a:cs typeface="Arial" panose="020B0604020202020204" pitchFamily="34" charset="0"/>
              </a:rPr>
              <a:t>. </a:t>
            </a:r>
          </a:p>
          <a:p>
            <a:pPr>
              <a:lnSpc>
                <a:spcPct val="90000"/>
              </a:lnSpc>
            </a:pPr>
            <a:r>
              <a:rPr lang="en-US" altLang="sr-Latn-RS" dirty="0">
                <a:latin typeface="Arial" panose="020B0604020202020204" pitchFamily="34" charset="0"/>
                <a:cs typeface="Arial" panose="020B0604020202020204" pitchFamily="34" charset="0"/>
              </a:rPr>
              <a:t>F-je </a:t>
            </a:r>
            <a:r>
              <a:rPr lang="en-US" altLang="sr-Latn-RS" dirty="0" err="1">
                <a:latin typeface="Arial" panose="020B0604020202020204" pitchFamily="34" charset="0"/>
                <a:cs typeface="Arial" panose="020B0604020202020204" pitchFamily="34" charset="0"/>
              </a:rPr>
              <a:t>alice</a:t>
            </a:r>
            <a:r>
              <a:rPr lang="en-US" altLang="sr-Latn-RS" dirty="0">
                <a:latin typeface="Arial" panose="020B0604020202020204" pitchFamily="34" charset="0"/>
                <a:cs typeface="Arial" panose="020B0604020202020204" pitchFamily="34" charset="0"/>
              </a:rPr>
              <a:t>, bob i cy </a:t>
            </a:r>
            <a:r>
              <a:rPr lang="en-US" altLang="sr-Latn-RS" dirty="0" err="1">
                <a:latin typeface="Arial" panose="020B0604020202020204" pitchFamily="34" charset="0"/>
                <a:cs typeface="Arial" panose="020B0604020202020204" pitchFamily="34" charset="0"/>
              </a:rPr>
              <a:t>mogu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izvrseavane</a:t>
            </a:r>
            <a:r>
              <a:rPr lang="en-US" altLang="sr-Latn-RS" dirty="0">
                <a:latin typeface="Arial" panose="020B0604020202020204" pitchFamily="34" charset="0"/>
                <a:cs typeface="Arial" panose="020B0604020202020204" pitchFamily="34" charset="0"/>
              </a:rPr>
              <a:t> u </a:t>
            </a:r>
            <a:r>
              <a:rPr lang="en-US" altLang="sr-Latn-RS" dirty="0" err="1">
                <a:latin typeface="Arial" panose="020B0604020202020204" pitchFamily="34" charset="0"/>
                <a:cs typeface="Arial" panose="020B0604020202020204" pitchFamily="34" charset="0"/>
              </a:rPr>
              <a:t>isto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vreme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jer</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izmedju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njih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nema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nikakvih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zavisnosti</a:t>
            </a:r>
            <a:r>
              <a:rPr lang="en-US" altLang="sr-Latn-RS" dirty="0">
                <a:latin typeface="Arial" panose="020B0604020202020204" pitchFamily="34" charset="0"/>
                <a:cs typeface="Arial" panose="020B0604020202020204" pitchFamily="34" charset="0"/>
              </a:rPr>
              <a:t>. To </a:t>
            </a:r>
            <a:r>
              <a:rPr lang="en-US" altLang="sr-Latn-RS" dirty="0" err="1">
                <a:latin typeface="Arial" panose="020B0604020202020204" pitchFamily="34" charset="0"/>
                <a:cs typeface="Arial" panose="020B0604020202020204" pitchFamily="34" charset="0"/>
              </a:rPr>
              <a:t>mozemo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iskoristiti</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paralelizujemo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ovaj</a:t>
            </a:r>
            <a:r>
              <a:rPr lang="en-US" altLang="sr-Latn-RS" dirty="0">
                <a:latin typeface="Arial" panose="020B0604020202020204" pitchFamily="34" charset="0"/>
                <a:cs typeface="Arial" panose="020B0604020202020204" pitchFamily="34" charset="0"/>
              </a:rPr>
              <a:t> program.</a:t>
            </a: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r>
              <a:rPr lang="en-US" altLang="sr-Latn-RS" dirty="0">
                <a:latin typeface="Arial" panose="020B0604020202020204" pitchFamily="34" charset="0"/>
                <a:cs typeface="Arial" panose="020B0604020202020204" pitchFamily="34" charset="0"/>
              </a:rPr>
              <a:t>In this example, we have functions: </a:t>
            </a:r>
            <a:r>
              <a:rPr lang="en-US" altLang="sr-Latn-RS" dirty="0" err="1">
                <a:latin typeface="Arial" panose="020B0604020202020204" pitchFamily="34" charset="0"/>
                <a:cs typeface="Arial" panose="020B0604020202020204" pitchFamily="34" charset="0"/>
              </a:rPr>
              <a:t>alice</a:t>
            </a:r>
            <a:r>
              <a:rPr lang="en-US" altLang="sr-Latn-RS" dirty="0">
                <a:latin typeface="Arial" panose="020B0604020202020204" pitchFamily="34" charset="0"/>
                <a:cs typeface="Arial" panose="020B0604020202020204" pitchFamily="34" charset="0"/>
              </a:rPr>
              <a:t>, bob, boss, cy and </a:t>
            </a:r>
            <a:r>
              <a:rPr lang="en-US" altLang="sr-Latn-RS" dirty="0" err="1">
                <a:latin typeface="Arial" panose="020B0604020202020204" pitchFamily="34" charset="0"/>
                <a:cs typeface="Arial" panose="020B0604020202020204" pitchFamily="34" charset="0"/>
              </a:rPr>
              <a:t>bigboss</a:t>
            </a:r>
            <a:r>
              <a:rPr lang="en-US" altLang="sr-Latn-RS" dirty="0">
                <a:latin typeface="Arial" panose="020B0604020202020204" pitchFamily="34" charset="0"/>
                <a:cs typeface="Arial" panose="020B0604020202020204" pitchFamily="34" charset="0"/>
              </a:rPr>
              <a:t>.  There are various dependencies among these functions as seen in the directed edge graph to the right.  Boss cant complete until </a:t>
            </a:r>
            <a:r>
              <a:rPr lang="en-US" altLang="sr-Latn-RS" dirty="0" err="1">
                <a:latin typeface="Arial" panose="020B0604020202020204" pitchFamily="34" charset="0"/>
                <a:cs typeface="Arial" panose="020B0604020202020204" pitchFamily="34" charset="0"/>
              </a:rPr>
              <a:t>alice</a:t>
            </a:r>
            <a:r>
              <a:rPr lang="en-US" altLang="sr-Latn-RS" dirty="0">
                <a:latin typeface="Arial" panose="020B0604020202020204" pitchFamily="34" charset="0"/>
                <a:cs typeface="Arial" panose="020B0604020202020204" pitchFamily="34" charset="0"/>
              </a:rPr>
              <a:t> &amp; bob functions are complete.  </a:t>
            </a:r>
            <a:r>
              <a:rPr lang="en-US" altLang="sr-Latn-RS" dirty="0" err="1">
                <a:latin typeface="Arial" panose="020B0604020202020204" pitchFamily="34" charset="0"/>
                <a:cs typeface="Arial" panose="020B0604020202020204" pitchFamily="34" charset="0"/>
              </a:rPr>
              <a:t>Bigboss</a:t>
            </a:r>
            <a:r>
              <a:rPr lang="en-US" altLang="sr-Latn-RS" dirty="0">
                <a:latin typeface="Arial" panose="020B0604020202020204" pitchFamily="34" charset="0"/>
                <a:cs typeface="Arial" panose="020B0604020202020204" pitchFamily="34" charset="0"/>
              </a:rPr>
              <a:t> cant complete until boss &amp; cy are completed.</a:t>
            </a: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r>
              <a:rPr lang="en-US" altLang="sr-Latn-RS" dirty="0">
                <a:latin typeface="Arial" panose="020B0604020202020204" pitchFamily="34" charset="0"/>
                <a:cs typeface="Arial" panose="020B0604020202020204" pitchFamily="34" charset="0"/>
              </a:rPr>
              <a:t>How do we parallelize such a function or task dependency? </a:t>
            </a:r>
          </a:p>
          <a:p>
            <a:pPr>
              <a:lnSpc>
                <a:spcPct val="90000"/>
              </a:lnSpc>
            </a:pPr>
            <a:r>
              <a:rPr lang="en-US" altLang="sr-Latn-RS" dirty="0">
                <a:latin typeface="Arial" panose="020B0604020202020204" pitchFamily="34" charset="0"/>
                <a:cs typeface="Arial" panose="020B0604020202020204" pitchFamily="34" charset="0"/>
              </a:rPr>
              <a:t>We’ll see one approach in a couple slides</a:t>
            </a: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r>
              <a:rPr lang="en-US" altLang="sr-Latn-RS" dirty="0">
                <a:latin typeface="Arial" panose="020B0604020202020204" pitchFamily="34" charset="0"/>
                <a:cs typeface="Arial" panose="020B0604020202020204" pitchFamily="34" charset="0"/>
              </a:rPr>
              <a:t>For now, lets identify the functions that can be computed independently (or computed in parallel).  Alice &amp; bob &amp; cy can all be computed at the same time as there are no dependencies among them.  Lets see if we can put this to good advantage later.</a:t>
            </a: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r>
              <a:rPr lang="en-US" altLang="sr-Latn-RS" b="1" dirty="0">
                <a:latin typeface="Arial" panose="020B0604020202020204" pitchFamily="34" charset="0"/>
                <a:cs typeface="Arial" panose="020B0604020202020204" pitchFamily="34" charset="0"/>
              </a:rPr>
              <a:t>Background:</a:t>
            </a:r>
          </a:p>
          <a:p>
            <a:pPr>
              <a:lnSpc>
                <a:spcPct val="90000"/>
              </a:lnSpc>
            </a:pPr>
            <a:r>
              <a:rPr lang="en-US" altLang="sr-Latn-RS" dirty="0">
                <a:latin typeface="Arial" panose="020B0604020202020204" pitchFamily="34" charset="0"/>
                <a:cs typeface="Arial" panose="020B0604020202020204" pitchFamily="34" charset="0"/>
              </a:rPr>
              <a:t>Get more info in Michael Quinn’s excellent book -</a:t>
            </a:r>
            <a:r>
              <a:rPr lang="en-US" altLang="sr-Latn-RS" dirty="0">
                <a:latin typeface="Arial" panose="020B0604020202020204" pitchFamily="34" charset="0"/>
                <a:cs typeface="Arial" panose="020B0604020202020204" pitchFamily="34" charset="0"/>
                <a:hlinkClick r:id="rId3"/>
              </a:rPr>
              <a:t>Parallel Programming in C with MPI and </a:t>
            </a:r>
            <a:r>
              <a:rPr lang="en-US" altLang="sr-Latn-RS" b="1" i="1" dirty="0">
                <a:latin typeface="Arial" panose="020B0604020202020204" pitchFamily="34" charset="0"/>
                <a:cs typeface="Arial" panose="020B0604020202020204" pitchFamily="34" charset="0"/>
                <a:hlinkClick r:id="rId3"/>
              </a:rPr>
              <a:t>OpenMP</a:t>
            </a:r>
            <a:endParaRPr lang="en-US" altLang="sr-Latn-RS" dirty="0">
              <a:latin typeface="Arial" panose="020B0604020202020204" pitchFamily="34" charset="0"/>
              <a:cs typeface="Arial" panose="020B0604020202020204" pitchFamily="34" charset="0"/>
            </a:endParaRP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endParaRPr lang="en-US" altLang="sr-Latn-RS" dirty="0">
              <a:latin typeface="Arial" panose="020B0604020202020204" pitchFamily="34" charset="0"/>
              <a:cs typeface="Arial" panose="020B0604020202020204" pitchFamily="34" charset="0"/>
            </a:endParaRPr>
          </a:p>
          <a:p>
            <a:pPr>
              <a:lnSpc>
                <a:spcPct val="90000"/>
              </a:lnSpc>
            </a:pPr>
            <a:endParaRPr lang="en-US" altLang="sr-Latn-RS" dirty="0">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8BF83B8-AE5F-494A-B4C2-648F5497CC00}"/>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B674C82-4960-407D-AA9F-3C82A64DCD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sr-Latn-RS" sz="900" b="1" dirty="0">
                <a:latin typeface="Arial" panose="020B0604020202020204" pitchFamily="34" charset="0"/>
                <a:cs typeface="Arial" panose="020B0604020202020204" pitchFamily="34" charset="0"/>
              </a:rPr>
              <a:t>Script</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dirty="0" err="1">
                <a:latin typeface="Arial" panose="020B0604020202020204" pitchFamily="34" charset="0"/>
                <a:cs typeface="Arial" panose="020B0604020202020204" pitchFamily="34" charset="0"/>
              </a:rPr>
              <a:t>Prvo</a:t>
            </a:r>
            <a:r>
              <a:rPr lang="en-US" altLang="sr-Latn-RS" sz="900" dirty="0">
                <a:latin typeface="Arial" panose="020B0604020202020204" pitchFamily="34" charset="0"/>
                <a:cs typeface="Arial" panose="020B0604020202020204" pitchFamily="34" charset="0"/>
              </a:rPr>
              <a:t> je </a:t>
            </a:r>
            <a:r>
              <a:rPr lang="en-US" altLang="sr-Latn-RS" sz="900" dirty="0" err="1">
                <a:latin typeface="Arial" panose="020B0604020202020204" pitchFamily="34" charset="0"/>
                <a:cs typeface="Arial" panose="020B0604020202020204" pitchFamily="34" charset="0"/>
              </a:rPr>
              <a:t>neophodno</a:t>
            </a:r>
            <a:r>
              <a:rPr lang="en-US" altLang="sr-Latn-RS" sz="900" dirty="0">
                <a:latin typeface="Arial" panose="020B0604020202020204" pitchFamily="34" charset="0"/>
                <a:cs typeface="Arial" panose="020B0604020202020204" pitchFamily="34" charset="0"/>
              </a:rPr>
              <a:t> da </a:t>
            </a:r>
            <a:r>
              <a:rPr lang="en-US" altLang="sr-Latn-RS" sz="900" dirty="0" err="1">
                <a:latin typeface="Arial" panose="020B0604020202020204" pitchFamily="34" charset="0"/>
                <a:cs typeface="Arial" panose="020B0604020202020204" pitchFamily="34" charset="0"/>
              </a:rPr>
              <a:t>iskoristimo</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direktivu</a:t>
            </a:r>
            <a:r>
              <a:rPr lang="en-US" altLang="sr-Latn-RS" sz="900" dirty="0">
                <a:latin typeface="Arial" panose="020B0604020202020204" pitchFamily="34" charset="0"/>
                <a:cs typeface="Arial" panose="020B0604020202020204" pitchFamily="34" charset="0"/>
              </a:rPr>
              <a:t> parallel da bi </a:t>
            </a:r>
            <a:r>
              <a:rPr lang="en-US" altLang="sr-Latn-RS" sz="900" dirty="0" err="1">
                <a:latin typeface="Arial" panose="020B0604020202020204" pitchFamily="34" charset="0"/>
                <a:cs typeface="Arial" panose="020B0604020202020204" pitchFamily="34" charset="0"/>
              </a:rPr>
              <a:t>kreirali</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tim</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niti</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dirty="0" err="1">
                <a:latin typeface="Arial" panose="020B0604020202020204" pitchFamily="34" charset="0"/>
                <a:cs typeface="Arial" panose="020B0604020202020204" pitchFamily="34" charset="0"/>
              </a:rPr>
              <a:t>Velikim</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zagradama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uokvirujemo</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strukturni</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blok</a:t>
            </a:r>
            <a:r>
              <a:rPr lang="en-US" altLang="sr-Latn-RS" sz="900" dirty="0">
                <a:latin typeface="Arial" panose="020B0604020202020204" pitchFamily="34" charset="0"/>
                <a:cs typeface="Arial" panose="020B0604020202020204" pitchFamily="34" charset="0"/>
              </a:rPr>
              <a:t> koji </a:t>
            </a:r>
            <a:r>
              <a:rPr lang="en-US" altLang="sr-Latn-RS" sz="900" dirty="0" err="1">
                <a:latin typeface="Arial" panose="020B0604020202020204" pitchFamily="34" charset="0"/>
                <a:cs typeface="Arial" panose="020B0604020202020204" pitchFamily="34" charset="0"/>
              </a:rPr>
              <a:t>ce</a:t>
            </a:r>
            <a:r>
              <a:rPr lang="en-US" altLang="sr-Latn-RS" sz="900" dirty="0">
                <a:latin typeface="Arial" panose="020B0604020202020204" pitchFamily="34" charset="0"/>
                <a:cs typeface="Arial" panose="020B0604020202020204" pitchFamily="34" charset="0"/>
              </a:rPr>
              <a:t> se </a:t>
            </a:r>
            <a:r>
              <a:rPr lang="en-US" altLang="sr-Latn-RS" sz="900" dirty="0" err="1">
                <a:latin typeface="Arial" panose="020B0604020202020204" pitchFamily="34" charset="0"/>
                <a:cs typeface="Arial" panose="020B0604020202020204" pitchFamily="34" charset="0"/>
              </a:rPr>
              <a:t>izvrsiti</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paralelno</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dirty="0" err="1">
                <a:latin typeface="Arial" panose="020B0604020202020204" pitchFamily="34" charset="0"/>
                <a:cs typeface="Arial" panose="020B0604020202020204" pitchFamily="34" charset="0"/>
              </a:rPr>
              <a:t>Zatim</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dodajemo</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direktivu</a:t>
            </a:r>
            <a:r>
              <a:rPr lang="en-US" altLang="sr-Latn-RS" sz="900" dirty="0">
                <a:latin typeface="Arial" panose="020B0604020202020204" pitchFamily="34" charset="0"/>
                <a:cs typeface="Arial" panose="020B0604020202020204" pitchFamily="34" charset="0"/>
              </a:rPr>
              <a:t> za </a:t>
            </a:r>
            <a:r>
              <a:rPr lang="en-US" altLang="sr-Latn-RS" sz="900" dirty="0" err="1">
                <a:latin typeface="Arial" panose="020B0604020202020204" pitchFamily="34" charset="0"/>
                <a:cs typeface="Arial" panose="020B0604020202020204" pitchFamily="34" charset="0"/>
              </a:rPr>
              <a:t>podelu</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posla</a:t>
            </a:r>
            <a:r>
              <a:rPr lang="en-US" altLang="sr-Latn-RS" sz="900" dirty="0">
                <a:latin typeface="Arial" panose="020B0604020202020204" pitchFamily="34" charset="0"/>
                <a:cs typeface="Arial" panose="020B0604020202020204" pitchFamily="34" charset="0"/>
              </a:rPr>
              <a:t> pragma </a:t>
            </a:r>
            <a:r>
              <a:rPr lang="en-US" altLang="sr-Latn-RS" sz="900" dirty="0" err="1">
                <a:latin typeface="Arial" panose="020B0604020202020204" pitchFamily="34" charset="0"/>
                <a:cs typeface="Arial" panose="020B0604020202020204" pitchFamily="34" charset="0"/>
              </a:rPr>
              <a:t>omp</a:t>
            </a:r>
            <a:r>
              <a:rPr lang="en-US" altLang="sr-Latn-RS" sz="900" dirty="0">
                <a:latin typeface="Arial" panose="020B0604020202020204" pitchFamily="34" charset="0"/>
                <a:cs typeface="Arial" panose="020B0604020202020204" pitchFamily="34" charset="0"/>
              </a:rPr>
              <a:t> section. </a:t>
            </a:r>
          </a:p>
          <a:p>
            <a:pPr>
              <a:lnSpc>
                <a:spcPct val="80000"/>
              </a:lnSpc>
            </a:pPr>
            <a:r>
              <a:rPr lang="en-US" altLang="sr-Latn-RS" sz="900" dirty="0" err="1">
                <a:latin typeface="Arial" panose="020B0604020202020204" pitchFamily="34" charset="0"/>
                <a:cs typeface="Arial" panose="020B0604020202020204" pitchFamily="34" charset="0"/>
              </a:rPr>
              <a:t>Svaku</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funkciju</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koja</a:t>
            </a:r>
            <a:r>
              <a:rPr lang="en-US" altLang="sr-Latn-RS" sz="900" dirty="0">
                <a:latin typeface="Arial" panose="020B0604020202020204" pitchFamily="34" charset="0"/>
                <a:cs typeface="Arial" panose="020B0604020202020204" pitchFamily="34" charset="0"/>
              </a:rPr>
              <a:t> se </a:t>
            </a:r>
            <a:r>
              <a:rPr lang="en-US" altLang="sr-Latn-RS" sz="900" dirty="0" err="1">
                <a:latin typeface="Arial" panose="020B0604020202020204" pitchFamily="34" charset="0"/>
                <a:cs typeface="Arial" panose="020B0604020202020204" pitchFamily="34" charset="0"/>
              </a:rPr>
              <a:t>moze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paralelno</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izvrsiti</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postavljamo</a:t>
            </a:r>
            <a:r>
              <a:rPr lang="en-US" altLang="sr-Latn-RS" sz="900" dirty="0">
                <a:latin typeface="Arial" panose="020B0604020202020204" pitchFamily="34" charset="0"/>
                <a:cs typeface="Arial" panose="020B0604020202020204" pitchFamily="34" charset="0"/>
              </a:rPr>
              <a:t> u </a:t>
            </a:r>
            <a:r>
              <a:rPr lang="en-US" altLang="sr-Latn-RS" sz="900" dirty="0" err="1">
                <a:latin typeface="Arial" panose="020B0604020202020204" pitchFamily="34" charset="0"/>
                <a:cs typeface="Arial" panose="020B0604020202020204" pitchFamily="34" charset="0"/>
              </a:rPr>
              <a:t>jedan</a:t>
            </a:r>
            <a:r>
              <a:rPr lang="en-US" altLang="sr-Latn-RS" sz="900" dirty="0">
                <a:latin typeface="Arial" panose="020B0604020202020204" pitchFamily="34" charset="0"/>
                <a:cs typeface="Arial" panose="020B0604020202020204" pitchFamily="34" charset="0"/>
              </a:rPr>
              <a:t> pragma </a:t>
            </a:r>
            <a:r>
              <a:rPr lang="en-US" altLang="sr-Latn-RS" sz="900" dirty="0" err="1">
                <a:latin typeface="Arial" panose="020B0604020202020204" pitchFamily="34" charset="0"/>
                <a:cs typeface="Arial" panose="020B0604020202020204" pitchFamily="34" charset="0"/>
              </a:rPr>
              <a:t>omp</a:t>
            </a:r>
            <a:r>
              <a:rPr lang="en-US" altLang="sr-Latn-RS" sz="900" dirty="0">
                <a:latin typeface="Arial" panose="020B0604020202020204" pitchFamily="34" charset="0"/>
                <a:cs typeface="Arial" panose="020B0604020202020204" pitchFamily="34" charset="0"/>
              </a:rPr>
              <a:t> section </a:t>
            </a:r>
            <a:r>
              <a:rPr lang="en-US" altLang="sr-Latn-RS" sz="900" dirty="0" err="1">
                <a:latin typeface="Arial" panose="020B0604020202020204" pitchFamily="34" charset="0"/>
                <a:cs typeface="Arial" panose="020B0604020202020204" pitchFamily="34" charset="0"/>
              </a:rPr>
              <a:t>blok</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dirty="0" err="1">
                <a:latin typeface="Arial" panose="020B0604020202020204" pitchFamily="34" charset="0"/>
                <a:cs typeface="Arial" panose="020B0604020202020204" pitchFamily="34" charset="0"/>
              </a:rPr>
              <a:t>Kada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sve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niti</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koje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izvrsavaju</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paralelne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sekcije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stignu</a:t>
            </a:r>
            <a:r>
              <a:rPr lang="en-US" altLang="sr-Latn-RS" sz="900" dirty="0">
                <a:latin typeface="Arial" panose="020B0604020202020204" pitchFamily="34" charset="0"/>
                <a:cs typeface="Arial" panose="020B0604020202020204" pitchFamily="34" charset="0"/>
              </a:rPr>
              <a:t> do </a:t>
            </a:r>
            <a:r>
              <a:rPr lang="en-US" altLang="sr-Latn-RS" sz="900" dirty="0" err="1">
                <a:latin typeface="Arial" panose="020B0604020202020204" pitchFamily="34" charset="0"/>
                <a:cs typeface="Arial" panose="020B0604020202020204" pitchFamily="34" charset="0"/>
              </a:rPr>
              <a:t>implicitne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barijere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zatvorena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zagrada</a:t>
            </a:r>
            <a:r>
              <a:rPr lang="en-US" altLang="sr-Latn-RS" sz="900" dirty="0">
                <a:latin typeface="Arial" panose="020B0604020202020204" pitchFamily="34" charset="0"/>
                <a:cs typeface="Arial" panose="020B0604020202020204" pitchFamily="34" charset="0"/>
              </a:rPr>
              <a:t> “}” </a:t>
            </a:r>
            <a:r>
              <a:rPr lang="en-US" altLang="sr-Latn-RS" sz="900" dirty="0" err="1">
                <a:latin typeface="Arial" panose="020B0604020202020204" pitchFamily="34" charset="0"/>
                <a:cs typeface="Arial" panose="020B0604020202020204" pitchFamily="34" charset="0"/>
              </a:rPr>
              <a:t>na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kraju</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paralelne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sekcije</a:t>
            </a:r>
            <a:r>
              <a:rPr lang="en-US" altLang="sr-Latn-RS" sz="900" dirty="0">
                <a:latin typeface="Arial" panose="020B0604020202020204" pitchFamily="34" charset="0"/>
                <a:cs typeface="Arial" panose="020B0604020202020204" pitchFamily="34" charset="0"/>
              </a:rPr>
              <a:t> , master nit </a:t>
            </a:r>
            <a:r>
              <a:rPr lang="en-US" altLang="sr-Latn-RS" sz="900" dirty="0" err="1">
                <a:latin typeface="Arial" panose="020B0604020202020204" pitchFamily="34" charset="0"/>
                <a:cs typeface="Arial" panose="020B0604020202020204" pitchFamily="34" charset="0"/>
              </a:rPr>
              <a:t>nastavlja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sa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izvrsenjem</a:t>
            </a:r>
            <a:endParaRPr lang="en-US" altLang="sr-Latn-RS" sz="900" dirty="0">
              <a:latin typeface="Arial" panose="020B0604020202020204" pitchFamily="34" charset="0"/>
              <a:cs typeface="Arial" panose="020B0604020202020204" pitchFamily="34" charset="0"/>
            </a:endParaRPr>
          </a:p>
          <a:p>
            <a:pPr>
              <a:lnSpc>
                <a:spcPct val="80000"/>
              </a:lnSpc>
            </a:pPr>
            <a:r>
              <a:rPr lang="en-US" altLang="sr-Latn-RS" sz="900" dirty="0">
                <a:latin typeface="Arial" panose="020B0604020202020204" pitchFamily="34" charset="0"/>
                <a:cs typeface="Arial" panose="020B0604020202020204" pitchFamily="34" charset="0"/>
              </a:rPr>
              <a:t>i </a:t>
            </a:r>
            <a:r>
              <a:rPr lang="en-US" altLang="sr-Latn-RS" sz="900" dirty="0" err="1">
                <a:latin typeface="Arial" panose="020B0604020202020204" pitchFamily="34" charset="0"/>
                <a:cs typeface="Arial" panose="020B0604020202020204" pitchFamily="34" charset="0"/>
              </a:rPr>
              <a:t>izvrsva</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funkcije</a:t>
            </a:r>
            <a:r>
              <a:rPr lang="en-US" altLang="sr-Latn-RS" sz="900" dirty="0">
                <a:latin typeface="Arial" panose="020B0604020202020204" pitchFamily="34" charset="0"/>
                <a:cs typeface="Arial" panose="020B0604020202020204" pitchFamily="34" charset="0"/>
              </a:rPr>
              <a:t> boss i </a:t>
            </a:r>
            <a:r>
              <a:rPr lang="en-US" altLang="sr-Latn-RS" sz="900" dirty="0" err="1">
                <a:latin typeface="Arial" panose="020B0604020202020204" pitchFamily="34" charset="0"/>
                <a:cs typeface="Arial" panose="020B0604020202020204" pitchFamily="34" charset="0"/>
              </a:rPr>
              <a:t>bigboss</a:t>
            </a:r>
            <a:r>
              <a:rPr lang="en-US" altLang="sr-Latn-RS" sz="900" dirty="0">
                <a:latin typeface="Arial" panose="020B0604020202020204" pitchFamily="34" charset="0"/>
                <a:cs typeface="Arial" panose="020B0604020202020204" pitchFamily="34" charset="0"/>
              </a:rPr>
              <a:t>.</a:t>
            </a:r>
          </a:p>
          <a:p>
            <a:pPr>
              <a:lnSpc>
                <a:spcPct val="80000"/>
              </a:lnSpc>
            </a:pPr>
            <a:endParaRPr lang="en-US" altLang="sr-Latn-RS" sz="900" dirty="0">
              <a:latin typeface="Arial" panose="020B0604020202020204" pitchFamily="34" charset="0"/>
              <a:cs typeface="Arial" panose="020B0604020202020204" pitchFamily="34" charset="0"/>
            </a:endParaRPr>
          </a:p>
          <a:p>
            <a:pPr>
              <a:lnSpc>
                <a:spcPct val="80000"/>
              </a:lnSpc>
            </a:pPr>
            <a:r>
              <a:rPr lang="en-US" altLang="sr-Latn-RS" sz="900" dirty="0" err="1">
                <a:latin typeface="Arial" panose="020B0604020202020204" pitchFamily="34" charset="0"/>
                <a:cs typeface="Arial" panose="020B0604020202020204" pitchFamily="34" charset="0"/>
              </a:rPr>
              <a:t>Drugo</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moguce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resenje</a:t>
            </a:r>
            <a:r>
              <a:rPr lang="en-US" altLang="sr-Latn-RS" sz="900" dirty="0">
                <a:latin typeface="Arial" panose="020B0604020202020204" pitchFamily="34" charset="0"/>
                <a:cs typeface="Arial" panose="020B0604020202020204" pitchFamily="34" charset="0"/>
              </a:rPr>
              <a:t> bi </a:t>
            </a:r>
            <a:r>
              <a:rPr lang="en-US" altLang="sr-Latn-RS" sz="900" dirty="0" err="1">
                <a:latin typeface="Arial" panose="020B0604020202020204" pitchFamily="34" charset="0"/>
                <a:cs typeface="Arial" panose="020B0604020202020204" pitchFamily="34" charset="0"/>
              </a:rPr>
              <a:t>bilo</a:t>
            </a:r>
            <a:r>
              <a:rPr lang="en-US" altLang="sr-Latn-RS" sz="900" dirty="0">
                <a:latin typeface="Arial" panose="020B0604020202020204" pitchFamily="34" charset="0"/>
                <a:cs typeface="Arial" panose="020B0604020202020204" pitchFamily="34" charset="0"/>
              </a:rPr>
              <a:t> da se </a:t>
            </a:r>
            <a:r>
              <a:rPr lang="en-US" altLang="sr-Latn-RS" sz="900" dirty="0" err="1">
                <a:latin typeface="Arial" panose="020B0604020202020204" pitchFamily="34" charset="0"/>
                <a:cs typeface="Arial" panose="020B0604020202020204" pitchFamily="34" charset="0"/>
              </a:rPr>
              <a:t>aloce</a:t>
            </a:r>
            <a:r>
              <a:rPr lang="en-US" altLang="sr-Latn-RS" sz="900" dirty="0">
                <a:latin typeface="Arial" panose="020B0604020202020204" pitchFamily="34" charset="0"/>
                <a:cs typeface="Arial" panose="020B0604020202020204" pitchFamily="34" charset="0"/>
              </a:rPr>
              <a:t> i bob </a:t>
            </a:r>
            <a:r>
              <a:rPr lang="en-US" altLang="sr-Latn-RS" sz="900" dirty="0" err="1">
                <a:latin typeface="Arial" panose="020B0604020202020204" pitchFamily="34" charset="0"/>
                <a:cs typeface="Arial" panose="020B0604020202020204" pitchFamily="34" charset="0"/>
              </a:rPr>
              <a:t>izvrse</a:t>
            </a:r>
            <a:r>
              <a:rPr lang="en-US" altLang="sr-Latn-RS" sz="900" dirty="0">
                <a:latin typeface="Arial" panose="020B0604020202020204" pitchFamily="34" charset="0"/>
                <a:cs typeface="Arial" panose="020B0604020202020204" pitchFamily="34" charset="0"/>
              </a:rPr>
              <a:t> </a:t>
            </a:r>
            <a:r>
              <a:rPr lang="en-US" altLang="sr-Latn-RS" sz="900" dirty="0" err="1">
                <a:latin typeface="Arial" panose="020B0604020202020204" pitchFamily="34" charset="0"/>
                <a:cs typeface="Arial" panose="020B0604020202020204" pitchFamily="34" charset="0"/>
              </a:rPr>
              <a:t>paralelno</a:t>
            </a:r>
            <a:r>
              <a:rPr lang="en-US" altLang="sr-Latn-RS" sz="900" dirty="0">
                <a:latin typeface="Arial" panose="020B0604020202020204" pitchFamily="34" charset="0"/>
                <a:cs typeface="Arial" panose="020B0604020202020204" pitchFamily="34" charset="0"/>
              </a:rPr>
              <a:t>, a </a:t>
            </a:r>
            <a:r>
              <a:rPr lang="en-US" altLang="sr-Latn-RS" sz="900" dirty="0" err="1">
                <a:latin typeface="Arial" panose="020B0604020202020204" pitchFamily="34" charset="0"/>
                <a:cs typeface="Arial" panose="020B0604020202020204" pitchFamily="34" charset="0"/>
              </a:rPr>
              <a:t>zatim</a:t>
            </a:r>
            <a:r>
              <a:rPr lang="en-US" altLang="sr-Latn-RS" sz="900" dirty="0">
                <a:latin typeface="Arial" panose="020B0604020202020204" pitchFamily="34" charset="0"/>
                <a:cs typeface="Arial" panose="020B0604020202020204" pitchFamily="34" charset="0"/>
              </a:rPr>
              <a:t> boss i cy </a:t>
            </a:r>
            <a:r>
              <a:rPr lang="en-US" altLang="sr-Latn-RS" sz="900" dirty="0" err="1">
                <a:latin typeface="Arial" panose="020B0604020202020204" pitchFamily="34" charset="0"/>
                <a:cs typeface="Arial" panose="020B0604020202020204" pitchFamily="34" charset="0"/>
              </a:rPr>
              <a:t>paralelno</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dirty="0">
                <a:latin typeface="Arial" panose="020B0604020202020204" pitchFamily="34" charset="0"/>
                <a:cs typeface="Arial" panose="020B0604020202020204" pitchFamily="34" charset="0"/>
              </a:rPr>
              <a:t> </a:t>
            </a:r>
          </a:p>
          <a:p>
            <a:pPr>
              <a:lnSpc>
                <a:spcPct val="80000"/>
              </a:lnSpc>
            </a:pPr>
            <a:r>
              <a:rPr lang="en-US" altLang="sr-Latn-RS" sz="900" dirty="0">
                <a:latin typeface="Arial" panose="020B0604020202020204" pitchFamily="34" charset="0"/>
                <a:cs typeface="Arial" panose="020B0604020202020204" pitchFamily="34" charset="0"/>
              </a:rPr>
              <a:t>Here we have enclosed the </a:t>
            </a:r>
            <a:r>
              <a:rPr lang="en-US" altLang="sr-Latn-RS" sz="900" dirty="0" err="1">
                <a:latin typeface="Arial" panose="020B0604020202020204" pitchFamily="34" charset="0"/>
                <a:cs typeface="Arial" panose="020B0604020202020204" pitchFamily="34" charset="0"/>
              </a:rPr>
              <a:t>omp</a:t>
            </a:r>
            <a:r>
              <a:rPr lang="en-US" altLang="sr-Latn-RS" sz="900" dirty="0">
                <a:latin typeface="Arial" panose="020B0604020202020204" pitchFamily="34" charset="0"/>
                <a:cs typeface="Arial" panose="020B0604020202020204" pitchFamily="34" charset="0"/>
              </a:rPr>
              <a:t> sections in the </a:t>
            </a:r>
            <a:r>
              <a:rPr lang="en-US" altLang="sr-Latn-RS" sz="900" dirty="0" err="1">
                <a:latin typeface="Arial" panose="020B0604020202020204" pitchFamily="34" charset="0"/>
                <a:cs typeface="Arial" panose="020B0604020202020204" pitchFamily="34" charset="0"/>
              </a:rPr>
              <a:t>omp</a:t>
            </a:r>
            <a:r>
              <a:rPr lang="en-US" altLang="sr-Latn-RS" sz="900" dirty="0">
                <a:latin typeface="Arial" panose="020B0604020202020204" pitchFamily="34" charset="0"/>
                <a:cs typeface="Arial" panose="020B0604020202020204" pitchFamily="34" charset="0"/>
              </a:rPr>
              <a:t> parallel construct.  We placed code of interest inside the parallel sections construct’s code block.  Next we added parallel section constructs in front of the tasks that could be executed in parallel – namely </a:t>
            </a:r>
            <a:r>
              <a:rPr lang="en-US" altLang="sr-Latn-RS" sz="900" dirty="0" err="1">
                <a:latin typeface="Arial" panose="020B0604020202020204" pitchFamily="34" charset="0"/>
                <a:cs typeface="Arial" panose="020B0604020202020204" pitchFamily="34" charset="0"/>
              </a:rPr>
              <a:t>alice</a:t>
            </a:r>
            <a:r>
              <a:rPr lang="en-US" altLang="sr-Latn-RS" sz="900" dirty="0">
                <a:latin typeface="Arial" panose="020B0604020202020204" pitchFamily="34" charset="0"/>
                <a:cs typeface="Arial" panose="020B0604020202020204" pitchFamily="34" charset="0"/>
              </a:rPr>
              <a:t>, bob, and cy.  When all of the threads executing the parallel section reach the implicit barrier (the right curly brace “}” at the end of the parallel section, then the master thread will continue on – executing the boss function and later the </a:t>
            </a:r>
            <a:r>
              <a:rPr lang="en-US" altLang="sr-Latn-RS" sz="900" dirty="0" err="1">
                <a:latin typeface="Arial" panose="020B0604020202020204" pitchFamily="34" charset="0"/>
                <a:cs typeface="Arial" panose="020B0604020202020204" pitchFamily="34" charset="0"/>
              </a:rPr>
              <a:t>biggboss</a:t>
            </a:r>
            <a:r>
              <a:rPr lang="en-US" altLang="sr-Latn-RS" sz="900" dirty="0">
                <a:latin typeface="Arial" panose="020B0604020202020204" pitchFamily="34" charset="0"/>
                <a:cs typeface="Arial" panose="020B0604020202020204" pitchFamily="34" charset="0"/>
              </a:rPr>
              <a:t> function.</a:t>
            </a:r>
          </a:p>
          <a:p>
            <a:pPr>
              <a:lnSpc>
                <a:spcPct val="80000"/>
              </a:lnSpc>
            </a:pPr>
            <a:endParaRPr lang="en-US" altLang="sr-Latn-RS" sz="900" dirty="0">
              <a:latin typeface="Arial" panose="020B0604020202020204" pitchFamily="34" charset="0"/>
              <a:cs typeface="Arial" panose="020B0604020202020204" pitchFamily="34" charset="0"/>
            </a:endParaRPr>
          </a:p>
          <a:p>
            <a:pPr>
              <a:lnSpc>
                <a:spcPct val="80000"/>
              </a:lnSpc>
            </a:pPr>
            <a:r>
              <a:rPr lang="en-US" altLang="sr-Latn-RS" sz="900" dirty="0">
                <a:latin typeface="Arial" panose="020B0604020202020204" pitchFamily="34" charset="0"/>
                <a:cs typeface="Arial" panose="020B0604020202020204" pitchFamily="34" charset="0"/>
              </a:rPr>
              <a:t>Another possible approach that Quinn points out – compute </a:t>
            </a:r>
            <a:r>
              <a:rPr lang="en-US" altLang="sr-Latn-RS" sz="900" dirty="0" err="1">
                <a:latin typeface="Arial" panose="020B0604020202020204" pitchFamily="34" charset="0"/>
                <a:cs typeface="Arial" panose="020B0604020202020204" pitchFamily="34" charset="0"/>
              </a:rPr>
              <a:t>alice</a:t>
            </a:r>
            <a:r>
              <a:rPr lang="en-US" altLang="sr-Latn-RS" sz="900" dirty="0">
                <a:latin typeface="Arial" panose="020B0604020202020204" pitchFamily="34" charset="0"/>
                <a:cs typeface="Arial" panose="020B0604020202020204" pitchFamily="34" charset="0"/>
              </a:rPr>
              <a:t> and bob together then computes boss &amp; cy together, then computes </a:t>
            </a:r>
            <a:r>
              <a:rPr lang="en-US" altLang="sr-Latn-RS" sz="900" dirty="0" err="1">
                <a:latin typeface="Arial" panose="020B0604020202020204" pitchFamily="34" charset="0"/>
                <a:cs typeface="Arial" panose="020B0604020202020204" pitchFamily="34" charset="0"/>
              </a:rPr>
              <a:t>biggboss</a:t>
            </a:r>
            <a:r>
              <a:rPr lang="en-US" altLang="sr-Latn-RS" sz="900" dirty="0">
                <a:latin typeface="Arial" panose="020B0604020202020204" pitchFamily="34" charset="0"/>
                <a:cs typeface="Arial" panose="020B0604020202020204" pitchFamily="34" charset="0"/>
              </a:rPr>
              <a:t>.</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parallel sections</a:t>
            </a:r>
          </a:p>
          <a:p>
            <a:pPr>
              <a:lnSpc>
                <a:spcPct val="80000"/>
              </a:lnSpc>
            </a:pPr>
            <a:r>
              <a:rPr lang="en-US" altLang="sr-Latn-RS" sz="900" b="1" dirty="0">
                <a:latin typeface="Arial" panose="020B0604020202020204" pitchFamily="34" charset="0"/>
                <a:cs typeface="Arial" panose="020B0604020202020204" pitchFamily="34" charset="0"/>
              </a:rPr>
              <a:t>{   </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section  /* Optional */</a:t>
            </a:r>
          </a:p>
          <a:p>
            <a:pPr>
              <a:lnSpc>
                <a:spcPct val="80000"/>
              </a:lnSpc>
            </a:pPr>
            <a:r>
              <a:rPr lang="en-US" altLang="sr-Latn-RS" sz="900" b="1" dirty="0">
                <a:latin typeface="Arial" panose="020B0604020202020204" pitchFamily="34" charset="0"/>
                <a:cs typeface="Arial" panose="020B0604020202020204" pitchFamily="34" charset="0"/>
              </a:rPr>
              <a:t>   a = </a:t>
            </a:r>
            <a:r>
              <a:rPr lang="en-US" altLang="sr-Latn-RS" sz="900" b="1" dirty="0" err="1">
                <a:latin typeface="Arial" panose="020B0604020202020204" pitchFamily="34" charset="0"/>
                <a:cs typeface="Arial" panose="020B0604020202020204" pitchFamily="34" charset="0"/>
              </a:rPr>
              <a:t>alice</a:t>
            </a:r>
            <a:r>
              <a:rPr lang="en-US" altLang="sr-Latn-RS" sz="900" b="1" dirty="0">
                <a:latin typeface="Arial" panose="020B0604020202020204" pitchFamily="34" charset="0"/>
                <a:cs typeface="Arial" panose="020B0604020202020204" pitchFamily="34" charset="0"/>
              </a:rPr>
              <a:t>();</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section</a:t>
            </a:r>
          </a:p>
          <a:p>
            <a:pPr>
              <a:lnSpc>
                <a:spcPct val="80000"/>
              </a:lnSpc>
            </a:pPr>
            <a:r>
              <a:rPr lang="en-US" altLang="sr-Latn-RS" sz="900" b="1" dirty="0">
                <a:latin typeface="Arial" panose="020B0604020202020204" pitchFamily="34" charset="0"/>
                <a:cs typeface="Arial" panose="020B0604020202020204" pitchFamily="34" charset="0"/>
              </a:rPr>
              <a:t>   b = bob();</a:t>
            </a:r>
          </a:p>
          <a:p>
            <a:pPr>
              <a:lnSpc>
                <a:spcPct val="80000"/>
              </a:lnSpc>
            </a:pPr>
            <a:r>
              <a:rPr lang="en-US" altLang="sr-Latn-RS" sz="900" b="1" dirty="0">
                <a:latin typeface="Arial" panose="020B0604020202020204" pitchFamily="34" charset="0"/>
                <a:cs typeface="Arial" panose="020B0604020202020204" pitchFamily="34" charset="0"/>
              </a:rPr>
              <a:t>}</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parallel sections</a:t>
            </a:r>
          </a:p>
          <a:p>
            <a:pPr>
              <a:lnSpc>
                <a:spcPct val="80000"/>
              </a:lnSpc>
            </a:pPr>
            <a:r>
              <a:rPr lang="en-US" altLang="sr-Latn-RS" sz="900" b="1" dirty="0">
                <a:latin typeface="Arial" panose="020B0604020202020204" pitchFamily="34" charset="0"/>
                <a:cs typeface="Arial" panose="020B0604020202020204" pitchFamily="34" charset="0"/>
              </a:rPr>
              <a:t>{   </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section  /* Optional */</a:t>
            </a:r>
          </a:p>
          <a:p>
            <a:pPr>
              <a:lnSpc>
                <a:spcPct val="80000"/>
              </a:lnSpc>
            </a:pPr>
            <a:r>
              <a:rPr lang="en-US" altLang="sr-Latn-RS" sz="900" b="1" dirty="0">
                <a:latin typeface="Arial" panose="020B0604020202020204" pitchFamily="34" charset="0"/>
                <a:cs typeface="Arial" panose="020B0604020202020204" pitchFamily="34" charset="0"/>
              </a:rPr>
              <a:t>   c = cy();</a:t>
            </a:r>
          </a:p>
          <a:p>
            <a:pPr>
              <a:lnSpc>
                <a:spcPct val="80000"/>
              </a:lnSpc>
            </a:pPr>
            <a:r>
              <a:rPr lang="en-US" altLang="sr-Latn-RS" sz="900" b="1" dirty="0">
                <a:latin typeface="Arial" panose="020B0604020202020204" pitchFamily="34" charset="0"/>
                <a:cs typeface="Arial" panose="020B0604020202020204" pitchFamily="34" charset="0"/>
              </a:rPr>
              <a:t>#pragma </a:t>
            </a:r>
            <a:r>
              <a:rPr lang="en-US" altLang="sr-Latn-RS" sz="900" b="1" dirty="0" err="1">
                <a:latin typeface="Arial" panose="020B0604020202020204" pitchFamily="34" charset="0"/>
                <a:cs typeface="Arial" panose="020B0604020202020204" pitchFamily="34" charset="0"/>
              </a:rPr>
              <a:t>omp</a:t>
            </a:r>
            <a:r>
              <a:rPr lang="en-US" altLang="sr-Latn-RS" sz="900" b="1" dirty="0">
                <a:latin typeface="Arial" panose="020B0604020202020204" pitchFamily="34" charset="0"/>
                <a:cs typeface="Arial" panose="020B0604020202020204" pitchFamily="34" charset="0"/>
              </a:rPr>
              <a:t> section</a:t>
            </a:r>
          </a:p>
          <a:p>
            <a:pPr>
              <a:lnSpc>
                <a:spcPct val="80000"/>
              </a:lnSpc>
            </a:pPr>
            <a:r>
              <a:rPr lang="en-US" altLang="sr-Latn-RS" sz="900" b="1" dirty="0">
                <a:latin typeface="Arial" panose="020B0604020202020204" pitchFamily="34" charset="0"/>
                <a:cs typeface="Arial" panose="020B0604020202020204" pitchFamily="34" charset="0"/>
              </a:rPr>
              <a:t>   s = boss(a, b);</a:t>
            </a:r>
          </a:p>
          <a:p>
            <a:pPr>
              <a:lnSpc>
                <a:spcPct val="80000"/>
              </a:lnSpc>
            </a:pPr>
            <a:r>
              <a:rPr lang="en-US" altLang="sr-Latn-RS" sz="900" b="1" dirty="0">
                <a:latin typeface="Arial" panose="020B0604020202020204" pitchFamily="34" charset="0"/>
                <a:cs typeface="Arial" panose="020B0604020202020204" pitchFamily="34" charset="0"/>
              </a:rPr>
              <a:t>}</a:t>
            </a:r>
          </a:p>
          <a:p>
            <a:pPr>
              <a:lnSpc>
                <a:spcPct val="80000"/>
              </a:lnSpc>
            </a:pPr>
            <a:r>
              <a:rPr lang="en-US" altLang="sr-Latn-RS" sz="900" b="1" dirty="0" err="1">
                <a:latin typeface="Arial" panose="020B0604020202020204" pitchFamily="34" charset="0"/>
                <a:cs typeface="Arial" panose="020B0604020202020204" pitchFamily="34" charset="0"/>
              </a:rPr>
              <a:t>printf</a:t>
            </a:r>
            <a:r>
              <a:rPr lang="en-US" altLang="sr-Latn-RS" sz="900" b="1" dirty="0">
                <a:latin typeface="Arial" panose="020B0604020202020204" pitchFamily="34" charset="0"/>
                <a:cs typeface="Arial" panose="020B0604020202020204" pitchFamily="34" charset="0"/>
              </a:rPr>
              <a:t> ("%6.2f\n", </a:t>
            </a:r>
            <a:br>
              <a:rPr lang="en-US" altLang="sr-Latn-RS" sz="900" b="1" dirty="0">
                <a:latin typeface="Arial" panose="020B0604020202020204" pitchFamily="34" charset="0"/>
                <a:cs typeface="Arial" panose="020B0604020202020204" pitchFamily="34" charset="0"/>
              </a:rPr>
            </a:br>
            <a:r>
              <a:rPr lang="en-US" altLang="sr-Latn-RS" sz="900" b="1" dirty="0">
                <a:latin typeface="Arial" panose="020B0604020202020204" pitchFamily="34" charset="0"/>
                <a:cs typeface="Arial" panose="020B0604020202020204" pitchFamily="34" charset="0"/>
              </a:rPr>
              <a:t>         review(</a:t>
            </a:r>
            <a:r>
              <a:rPr lang="en-US" altLang="sr-Latn-RS" sz="900" b="1" dirty="0" err="1">
                <a:latin typeface="Arial" panose="020B0604020202020204" pitchFamily="34" charset="0"/>
                <a:cs typeface="Arial" panose="020B0604020202020204" pitchFamily="34" charset="0"/>
              </a:rPr>
              <a:t>s,c</a:t>
            </a:r>
            <a:r>
              <a:rPr lang="en-US" altLang="sr-Latn-RS" sz="900" b="1" dirty="0">
                <a:latin typeface="Arial" panose="020B0604020202020204" pitchFamily="34" charset="0"/>
                <a:cs typeface="Arial" panose="020B0604020202020204" pitchFamily="34" charset="0"/>
              </a:rPr>
              <a:t>));</a:t>
            </a:r>
          </a:p>
          <a:p>
            <a:pPr>
              <a:lnSpc>
                <a:spcPct val="80000"/>
              </a:lnSpc>
            </a:pPr>
            <a:endParaRPr lang="en-US" altLang="sr-Latn-RS" sz="900" dirty="0">
              <a:latin typeface="Arial" panose="020B0604020202020204" pitchFamily="34" charset="0"/>
              <a:cs typeface="Arial" panose="020B0604020202020204" pitchFamily="34" charset="0"/>
            </a:endParaRPr>
          </a:p>
          <a:p>
            <a:pPr>
              <a:lnSpc>
                <a:spcPct val="80000"/>
              </a:lnSpc>
            </a:pPr>
            <a:endParaRPr lang="en-US" altLang="sr-Latn-RS" sz="900" dirty="0">
              <a:latin typeface="Arial" panose="020B0604020202020204" pitchFamily="34" charset="0"/>
              <a:cs typeface="Arial" panose="020B0604020202020204" pitchFamily="34" charset="0"/>
            </a:endParaRPr>
          </a:p>
          <a:p>
            <a:pPr>
              <a:lnSpc>
                <a:spcPct val="80000"/>
              </a:lnSpc>
            </a:pPr>
            <a:r>
              <a:rPr lang="en-US" altLang="sr-Latn-RS" sz="900" b="1" dirty="0">
                <a:latin typeface="Arial" panose="020B0604020202020204" pitchFamily="34" charset="0"/>
                <a:cs typeface="Arial" panose="020B0604020202020204" pitchFamily="34" charset="0"/>
              </a:rPr>
              <a:t>Background:</a:t>
            </a:r>
          </a:p>
          <a:p>
            <a:pPr>
              <a:lnSpc>
                <a:spcPct val="80000"/>
              </a:lnSpc>
            </a:pPr>
            <a:r>
              <a:rPr lang="en-US" altLang="sr-Latn-RS" sz="900" dirty="0">
                <a:latin typeface="Arial" panose="020B0604020202020204" pitchFamily="34" charset="0"/>
                <a:cs typeface="Arial" panose="020B0604020202020204" pitchFamily="34" charset="0"/>
              </a:rPr>
              <a:t>Get more info in Michael Quinn’s excellent book -Parallel Programming in C with MPI and </a:t>
            </a:r>
            <a:r>
              <a:rPr lang="en-US" altLang="sr-Latn-RS" sz="900" b="1" i="1" dirty="0">
                <a:latin typeface="Arial" panose="020B0604020202020204" pitchFamily="34" charset="0"/>
                <a:cs typeface="Arial" panose="020B0604020202020204" pitchFamily="34" charset="0"/>
              </a:rPr>
              <a:t>OpenMP</a:t>
            </a:r>
            <a:endParaRPr lang="en-US" altLang="sr-Latn-RS" sz="900" dirty="0">
              <a:latin typeface="Arial" panose="020B0604020202020204" pitchFamily="34" charset="0"/>
              <a:cs typeface="Arial" panose="020B0604020202020204" pitchFamily="34" charset="0"/>
            </a:endParaRPr>
          </a:p>
          <a:p>
            <a:pPr>
              <a:lnSpc>
                <a:spcPct val="80000"/>
              </a:lnSpc>
            </a:pPr>
            <a:endParaRPr lang="en-US" altLang="sr-Latn-RS" sz="900" dirty="0">
              <a:latin typeface="Arial" panose="020B0604020202020204" pitchFamily="34" charset="0"/>
              <a:cs typeface="Arial" panose="020B0604020202020204" pitchFamily="34" charset="0"/>
            </a:endParaRPr>
          </a:p>
          <a:p>
            <a:pPr>
              <a:lnSpc>
                <a:spcPct val="80000"/>
              </a:lnSpc>
            </a:pPr>
            <a:endParaRPr lang="en-US" altLang="sr-Latn-RS" sz="900" dirty="0">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4B9D2E2-65B6-4678-AE6B-AACB19520AC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412A68C-5606-45B8-956C-0039047270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r-Latn-RS" dirty="0">
                <a:latin typeface="Arial" panose="020B0604020202020204" pitchFamily="34" charset="0"/>
                <a:cs typeface="Arial" panose="020B0604020202020204" pitchFamily="34" charset="0"/>
              </a:rPr>
              <a:t>U </a:t>
            </a:r>
            <a:r>
              <a:rPr lang="en-US" altLang="sr-Latn-RS" dirty="0" err="1">
                <a:latin typeface="Arial" panose="020B0604020202020204" pitchFamily="34" charset="0"/>
                <a:cs typeface="Arial" panose="020B0604020202020204" pitchFamily="34" charset="0"/>
              </a:rPr>
              <a:t>prethodnom</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primeru</a:t>
            </a:r>
            <a:r>
              <a:rPr lang="en-US" altLang="sr-Latn-RS" dirty="0">
                <a:latin typeface="Arial" panose="020B0604020202020204" pitchFamily="34" charset="0"/>
                <a:cs typeface="Arial" panose="020B0604020202020204" pitchFamily="34" charset="0"/>
              </a:rPr>
              <a:t> se </a:t>
            </a:r>
            <a:r>
              <a:rPr lang="en-US" altLang="sr-Latn-RS" dirty="0" err="1">
                <a:latin typeface="Arial" panose="020B0604020202020204" pitchFamily="34" charset="0"/>
                <a:cs typeface="Arial" panose="020B0604020202020204" pitchFamily="34" charset="0"/>
              </a:rPr>
              <a:t>koristi</a:t>
            </a:r>
            <a:r>
              <a:rPr lang="en-US" altLang="sr-Latn-RS" dirty="0">
                <a:latin typeface="Arial" panose="020B0604020202020204" pitchFamily="34" charset="0"/>
                <a:cs typeface="Arial" panose="020B0604020202020204" pitchFamily="34" charset="0"/>
              </a:rPr>
              <a:t> single </a:t>
            </a:r>
            <a:r>
              <a:rPr lang="en-US" altLang="sr-Latn-RS" dirty="0" err="1">
                <a:latin typeface="Arial" panose="020B0604020202020204" pitchFamily="34" charset="0"/>
                <a:cs typeface="Arial" panose="020B0604020202020204" pitchFamily="34" charset="0"/>
              </a:rPr>
              <a:t>direktiva</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inicijalizuje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deljivu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promenljivu</a:t>
            </a:r>
            <a:r>
              <a:rPr lang="en-US" altLang="sr-Latn-RS" dirty="0">
                <a:latin typeface="Arial" panose="020B0604020202020204" pitchFamily="34" charset="0"/>
                <a:cs typeface="Arial" panose="020B0604020202020204" pitchFamily="34" charset="0"/>
              </a:rPr>
              <a:t> </a:t>
            </a:r>
            <a:r>
              <a:rPr lang="en-US" altLang="sr-Latn-RS" i="1" dirty="0">
                <a:latin typeface="Arial" panose="020B0604020202020204" pitchFamily="34" charset="0"/>
                <a:cs typeface="Arial" panose="020B0604020202020204" pitchFamily="34" charset="0"/>
              </a:rPr>
              <a:t>a</a:t>
            </a:r>
            <a:r>
              <a:rPr lang="en-US" altLang="sr-Latn-RS" dirty="0">
                <a:latin typeface="Arial" panose="020B0604020202020204" pitchFamily="34" charset="0"/>
                <a:cs typeface="Arial" panose="020B0604020202020204" pitchFamily="34" charset="0"/>
              </a:rPr>
              <a:t>, </a:t>
            </a:r>
          </a:p>
          <a:p>
            <a:r>
              <a:rPr lang="en-US" altLang="sr-Latn-RS" dirty="0">
                <a:latin typeface="Arial" panose="020B0604020202020204" pitchFamily="34" charset="0"/>
                <a:cs typeface="Arial" panose="020B0604020202020204" pitchFamily="34" charset="0"/>
              </a:rPr>
              <a:t>a </a:t>
            </a:r>
            <a:r>
              <a:rPr lang="en-US" altLang="sr-Latn-RS" dirty="0" err="1">
                <a:latin typeface="Arial" panose="020B0604020202020204" pitchFamily="34" charset="0"/>
                <a:cs typeface="Arial" panose="020B0604020202020204" pitchFamily="34" charset="0"/>
              </a:rPr>
              <a:t>zatim</a:t>
            </a:r>
            <a:r>
              <a:rPr lang="en-US" altLang="sr-Latn-RS" dirty="0">
                <a:latin typeface="Arial" panose="020B0604020202020204" pitchFamily="34" charset="0"/>
                <a:cs typeface="Arial" panose="020B0604020202020204" pitchFamily="34" charset="0"/>
              </a:rPr>
              <a:t> se ova </a:t>
            </a:r>
            <a:r>
              <a:rPr lang="en-US" altLang="sr-Latn-RS" dirty="0" err="1">
                <a:latin typeface="Arial" panose="020B0604020202020204" pitchFamily="34" charset="0"/>
                <a:cs typeface="Arial" panose="020B0604020202020204" pitchFamily="34" charset="0"/>
              </a:rPr>
              <a:t>promeljiva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koristi</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inicijalizuje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vektor</a:t>
            </a:r>
            <a:r>
              <a:rPr lang="en-US" altLang="sr-Latn-RS" dirty="0">
                <a:latin typeface="Arial" panose="020B0604020202020204" pitchFamily="34" charset="0"/>
                <a:cs typeface="Arial" panose="020B0604020202020204" pitchFamily="34" charset="0"/>
              </a:rPr>
              <a:t> b u </a:t>
            </a:r>
            <a:r>
              <a:rPr lang="en-US" altLang="sr-Latn-RS" dirty="0" err="1">
                <a:latin typeface="Arial" panose="020B0604020202020204" pitchFamily="34" charset="0"/>
                <a:cs typeface="Arial" panose="020B0604020202020204" pitchFamily="34" charset="0"/>
              </a:rPr>
              <a:t>paralelnoj</a:t>
            </a:r>
            <a:r>
              <a:rPr lang="en-US" altLang="sr-Latn-RS" dirty="0">
                <a:latin typeface="Arial" panose="020B0604020202020204" pitchFamily="34" charset="0"/>
                <a:cs typeface="Arial" panose="020B0604020202020204" pitchFamily="34" charset="0"/>
              </a:rPr>
              <a:t> for </a:t>
            </a:r>
            <a:r>
              <a:rPr lang="en-US" altLang="sr-Latn-RS" dirty="0" err="1">
                <a:latin typeface="Arial" panose="020B0604020202020204" pitchFamily="34" charset="0"/>
                <a:cs typeface="Arial" panose="020B0604020202020204" pitchFamily="34" charset="0"/>
              </a:rPr>
              <a:t>petlji</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Nekoliko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stvari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treba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napomenuti</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Teoretski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posmatrano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može</a:t>
            </a:r>
            <a:r>
              <a:rPr lang="en-US" altLang="sr-Latn-RS" dirty="0">
                <a:latin typeface="Arial" panose="020B0604020202020204" pitchFamily="34" charset="0"/>
                <a:cs typeface="Arial" panose="020B0604020202020204" pitchFamily="34" charset="0"/>
              </a:rPr>
              <a:t> se </a:t>
            </a:r>
            <a:r>
              <a:rPr lang="en-US" altLang="sr-Latn-RS" dirty="0" err="1">
                <a:latin typeface="Arial" panose="020B0604020202020204" pitchFamily="34" charset="0"/>
                <a:cs typeface="Arial" panose="020B0604020202020204" pitchFamily="34" charset="0"/>
              </a:rPr>
              <a:t>zaključiti</a:t>
            </a:r>
            <a:r>
              <a:rPr lang="en-US" altLang="sr-Latn-RS" dirty="0">
                <a:latin typeface="Arial" panose="020B0604020202020204" pitchFamily="34" charset="0"/>
                <a:cs typeface="Arial" panose="020B0604020202020204" pitchFamily="34" charset="0"/>
              </a:rPr>
              <a:t> da single </a:t>
            </a:r>
            <a:r>
              <a:rPr lang="en-US" altLang="sr-Latn-RS" dirty="0" err="1">
                <a:latin typeface="Arial" panose="020B0604020202020204" pitchFamily="34" charset="0"/>
                <a:cs typeface="Arial" panose="020B0604020202020204" pitchFamily="34" charset="0"/>
              </a:rPr>
              <a:t>direktiva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može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izostavljena</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jednostavno</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će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svaka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upisati</a:t>
            </a:r>
            <a:r>
              <a:rPr lang="en-US" altLang="sr-Latn-RS" dirty="0">
                <a:latin typeface="Arial" panose="020B0604020202020204" pitchFamily="34" charset="0"/>
                <a:cs typeface="Arial" panose="020B0604020202020204" pitchFamily="34" charset="0"/>
              </a:rPr>
              <a:t> 10 u </a:t>
            </a:r>
            <a:r>
              <a:rPr lang="en-US" altLang="sr-Latn-RS" dirty="0" err="1">
                <a:latin typeface="Arial" panose="020B0604020202020204" pitchFamily="34" charset="0"/>
                <a:cs typeface="Arial" panose="020B0604020202020204" pitchFamily="34" charset="0"/>
              </a:rPr>
              <a:t>deljivu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promenljivu</a:t>
            </a:r>
            <a:r>
              <a:rPr lang="en-US" altLang="sr-Latn-RS" dirty="0">
                <a:latin typeface="Arial" panose="020B0604020202020204" pitchFamily="34" charset="0"/>
                <a:cs typeface="Arial" panose="020B0604020202020204" pitchFamily="34" charset="0"/>
              </a:rPr>
              <a:t> a. </a:t>
            </a:r>
          </a:p>
          <a:p>
            <a:r>
              <a:rPr lang="en-US" altLang="sr-Latn-RS" dirty="0" err="1">
                <a:latin typeface="Arial" panose="020B0604020202020204" pitchFamily="34" charset="0"/>
                <a:cs typeface="Arial" panose="020B0604020202020204" pitchFamily="34" charset="0"/>
              </a:rPr>
              <a:t>Međutim</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stanovišta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performansi</a:t>
            </a:r>
            <a:r>
              <a:rPr lang="en-US" altLang="sr-Latn-RS" dirty="0">
                <a:latin typeface="Arial" panose="020B0604020202020204" pitchFamily="34" charset="0"/>
                <a:cs typeface="Arial" panose="020B0604020202020204" pitchFamily="34" charset="0"/>
              </a:rPr>
              <a:t> to je </a:t>
            </a:r>
            <a:r>
              <a:rPr lang="en-US" altLang="sr-Latn-RS" dirty="0" err="1">
                <a:latin typeface="Arial" panose="020B0604020202020204" pitchFamily="34" charset="0"/>
                <a:cs typeface="Arial" panose="020B0604020202020204" pitchFamily="34" charset="0"/>
              </a:rPr>
              <a:t>loše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rešenje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jer</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zahteva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sinhronizaciju</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pristupa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deljivoj</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promenljivoj</a:t>
            </a:r>
            <a:r>
              <a:rPr lang="en-US" altLang="sr-Latn-RS" dirty="0">
                <a:latin typeface="Arial" panose="020B0604020202020204" pitchFamily="34" charset="0"/>
                <a:cs typeface="Arial" panose="020B0604020202020204" pitchFamily="34" charset="0"/>
              </a:rPr>
              <a:t>.</a:t>
            </a:r>
          </a:p>
          <a:p>
            <a:endParaRPr lang="en-US" altLang="sr-Latn-RS" dirty="0">
              <a:latin typeface="Arial" panose="020B0604020202020204" pitchFamily="34" charset="0"/>
              <a:cs typeface="Arial" panose="020B0604020202020204" pitchFamily="34" charset="0"/>
            </a:endParaRPr>
          </a:p>
          <a:p>
            <a:r>
              <a:rPr lang="en-US" altLang="sr-Latn-RS" dirty="0" err="1">
                <a:latin typeface="Arial" panose="020B0604020202020204" pitchFamily="34" charset="0"/>
                <a:cs typeface="Arial" panose="020B0604020202020204" pitchFamily="34" charset="0"/>
              </a:rPr>
              <a:t>Drugo</a:t>
            </a:r>
            <a:r>
              <a:rPr lang="en-US" altLang="sr-Latn-RS" dirty="0">
                <a:latin typeface="Arial" panose="020B0604020202020204" pitchFamily="34" charset="0"/>
                <a:cs typeface="Arial" panose="020B0604020202020204" pitchFamily="34" charset="0"/>
              </a:rPr>
              <a:t>, </a:t>
            </a:r>
          </a:p>
          <a:p>
            <a:r>
              <a:rPr lang="en-US" altLang="sr-Latn-RS" dirty="0">
                <a:latin typeface="Arial" panose="020B0604020202020204" pitchFamily="34" charset="0"/>
                <a:cs typeface="Arial" panose="020B0604020202020204" pitchFamily="34" charset="0"/>
              </a:rPr>
              <a:t>U </a:t>
            </a:r>
            <a:r>
              <a:rPr lang="en-US" altLang="sr-Latn-RS" dirty="0" err="1">
                <a:latin typeface="Arial" panose="020B0604020202020204" pitchFamily="34" charset="0"/>
                <a:cs typeface="Arial" panose="020B0604020202020204" pitchFamily="34" charset="0"/>
              </a:rPr>
              <a:t>zavisnosti</a:t>
            </a:r>
            <a:r>
              <a:rPr lang="en-US" altLang="sr-Latn-RS" dirty="0">
                <a:latin typeface="Arial" panose="020B0604020202020204" pitchFamily="34" charset="0"/>
                <a:cs typeface="Arial" panose="020B0604020202020204" pitchFamily="34" charset="0"/>
              </a:rPr>
              <a:t> od </a:t>
            </a:r>
            <a:r>
              <a:rPr lang="en-US" altLang="sr-Latn-RS" dirty="0" err="1">
                <a:latin typeface="Arial" panose="020B0604020202020204" pitchFamily="34" charset="0"/>
                <a:cs typeface="Arial" panose="020B0604020202020204" pitchFamily="34" charset="0"/>
              </a:rPr>
              <a:t>hardvera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mašine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paralelni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upis</a:t>
            </a:r>
            <a:r>
              <a:rPr lang="en-US" altLang="sr-Latn-RS" dirty="0">
                <a:latin typeface="Arial" panose="020B0604020202020204" pitchFamily="34" charset="0"/>
                <a:cs typeface="Arial" panose="020B0604020202020204" pitchFamily="34" charset="0"/>
              </a:rPr>
              <a:t> u </a:t>
            </a:r>
            <a:r>
              <a:rPr lang="en-US" altLang="sr-Latn-RS" dirty="0" err="1">
                <a:latin typeface="Arial" panose="020B0604020202020204" pitchFamily="34" charset="0"/>
                <a:cs typeface="Arial" panose="020B0604020202020204" pitchFamily="34" charset="0"/>
              </a:rPr>
              <a:t>promenljivu</a:t>
            </a:r>
            <a:r>
              <a:rPr lang="en-US" altLang="sr-Latn-RS" dirty="0">
                <a:latin typeface="Arial" panose="020B0604020202020204" pitchFamily="34" charset="0"/>
                <a:cs typeface="Arial" panose="020B0604020202020204" pitchFamily="34" charset="0"/>
              </a:rPr>
              <a:t> </a:t>
            </a:r>
            <a:r>
              <a:rPr lang="en-US" altLang="sr-Latn-RS" i="1" dirty="0">
                <a:latin typeface="Arial" panose="020B0604020202020204" pitchFamily="34" charset="0"/>
                <a:cs typeface="Arial" panose="020B0604020202020204" pitchFamily="34" charset="0"/>
              </a:rPr>
              <a:t>a</a:t>
            </a:r>
            <a:r>
              <a:rPr lang="en-US" altLang="sr-Latn-RS" dirty="0">
                <a:latin typeface="Arial" panose="020B0604020202020204" pitchFamily="34" charset="0"/>
                <a:cs typeface="Arial" panose="020B0604020202020204" pitchFamily="34" charset="0"/>
              </a:rPr>
              <a:t> od </a:t>
            </a:r>
            <a:r>
              <a:rPr lang="en-US" altLang="sr-Latn-RS" dirty="0" err="1">
                <a:latin typeface="Arial" panose="020B0604020202020204" pitchFamily="34" charset="0"/>
                <a:cs typeface="Arial" panose="020B0604020202020204" pitchFamily="34" charset="0"/>
              </a:rPr>
              <a:t>strane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više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mogao</a:t>
            </a:r>
            <a:r>
              <a:rPr lang="en-US" altLang="sr-Latn-RS" dirty="0">
                <a:latin typeface="Arial" panose="020B0604020202020204" pitchFamily="34" charset="0"/>
                <a:cs typeface="Arial" panose="020B0604020202020204" pitchFamily="34" charset="0"/>
              </a:rPr>
              <a:t> bi da </a:t>
            </a:r>
            <a:r>
              <a:rPr lang="en-US" altLang="sr-Latn-RS" dirty="0" err="1">
                <a:latin typeface="Arial" panose="020B0604020202020204" pitchFamily="34" charset="0"/>
                <a:cs typeface="Arial" panose="020B0604020202020204" pitchFamily="34" charset="0"/>
              </a:rPr>
              <a:t>dovede</a:t>
            </a:r>
            <a:r>
              <a:rPr lang="en-US" altLang="sr-Latn-RS" dirty="0">
                <a:latin typeface="Arial" panose="020B0604020202020204" pitchFamily="34" charset="0"/>
                <a:cs typeface="Arial" panose="020B0604020202020204" pitchFamily="34" charset="0"/>
              </a:rPr>
              <a:t> do </a:t>
            </a:r>
            <a:r>
              <a:rPr lang="en-US" altLang="sr-Latn-RS" dirty="0" err="1">
                <a:latin typeface="Arial" panose="020B0604020202020204" pitchFamily="34" charset="0"/>
                <a:cs typeface="Arial" panose="020B0604020202020204" pitchFamily="34" charset="0"/>
              </a:rPr>
              <a:t>neočekivanih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rezultata</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Naime</a:t>
            </a:r>
            <a:r>
              <a:rPr lang="en-US" altLang="sr-Latn-RS" dirty="0">
                <a:latin typeface="Arial" panose="020B0604020202020204" pitchFamily="34" charset="0"/>
                <a:cs typeface="Arial" panose="020B0604020202020204" pitchFamily="34" charset="0"/>
              </a:rPr>
              <a:t> </a:t>
            </a:r>
            <a:r>
              <a:rPr lang="en-US" altLang="sr-Latn-RS" i="1" dirty="0">
                <a:latin typeface="Arial" panose="020B0604020202020204" pitchFamily="34" charset="0"/>
                <a:cs typeface="Arial" panose="020B0604020202020204" pitchFamily="34" charset="0"/>
              </a:rPr>
              <a:t>store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instrukcija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treba</a:t>
            </a:r>
            <a:r>
              <a:rPr lang="en-US" altLang="sr-Latn-RS" dirty="0">
                <a:latin typeface="Arial" panose="020B0604020202020204" pitchFamily="34" charset="0"/>
                <a:cs typeface="Arial" panose="020B0604020202020204" pitchFamily="34" charset="0"/>
              </a:rPr>
              <a:t> da </a:t>
            </a:r>
            <a:r>
              <a:rPr lang="en-US" altLang="sr-Latn-RS" dirty="0" err="1">
                <a:latin typeface="Arial" panose="020B0604020202020204" pitchFamily="34" charset="0"/>
                <a:cs typeface="Arial" panose="020B0604020202020204" pitchFamily="34" charset="0"/>
              </a:rPr>
              <a:t>upiše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vrednost</a:t>
            </a:r>
            <a:r>
              <a:rPr lang="en-US" altLang="sr-Latn-RS" dirty="0">
                <a:latin typeface="Arial" panose="020B0604020202020204" pitchFamily="34" charset="0"/>
                <a:cs typeface="Arial" panose="020B0604020202020204" pitchFamily="34" charset="0"/>
              </a:rPr>
              <a:t> u 8 </a:t>
            </a:r>
            <a:r>
              <a:rPr lang="en-US" altLang="sr-Latn-RS" dirty="0" err="1">
                <a:latin typeface="Arial" panose="020B0604020202020204" pitchFamily="34" charset="0"/>
                <a:cs typeface="Arial" panose="020B0604020202020204" pitchFamily="34" charset="0"/>
              </a:rPr>
              <a:t>bajtova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kod</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nekih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mašina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može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prevedena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kao</a:t>
            </a:r>
            <a:r>
              <a:rPr lang="en-US" altLang="sr-Latn-RS" dirty="0">
                <a:latin typeface="Arial" panose="020B0604020202020204" pitchFamily="34" charset="0"/>
                <a:cs typeface="Arial" panose="020B0604020202020204" pitchFamily="34" charset="0"/>
              </a:rPr>
              <a:t> 2 store </a:t>
            </a:r>
            <a:r>
              <a:rPr lang="en-US" altLang="sr-Latn-RS" dirty="0" err="1">
                <a:latin typeface="Arial" panose="020B0604020202020204" pitchFamily="34" charset="0"/>
                <a:cs typeface="Arial" panose="020B0604020202020204" pitchFamily="34" charset="0"/>
              </a:rPr>
              <a:t>koje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upisuju</a:t>
            </a:r>
            <a:r>
              <a:rPr lang="en-US" altLang="sr-Latn-RS" dirty="0">
                <a:latin typeface="Arial" panose="020B0604020202020204" pitchFamily="34" charset="0"/>
                <a:cs typeface="Arial" panose="020B0604020202020204" pitchFamily="34" charset="0"/>
              </a:rPr>
              <a:t> u po 4 </a:t>
            </a:r>
            <a:r>
              <a:rPr lang="en-US" altLang="sr-Latn-RS" dirty="0" err="1">
                <a:latin typeface="Arial" panose="020B0604020202020204" pitchFamily="34" charset="0"/>
                <a:cs typeface="Arial" panose="020B0604020202020204" pitchFamily="34" charset="0"/>
              </a:rPr>
              <a:t>bajta</a:t>
            </a:r>
            <a:r>
              <a:rPr lang="en-US" altLang="sr-Latn-RS" dirty="0">
                <a:latin typeface="Arial" panose="020B0604020202020204" pitchFamily="34" charset="0"/>
                <a:cs typeface="Arial" panose="020B0604020202020204" pitchFamily="34" charset="0"/>
              </a:rPr>
              <a:t>. </a:t>
            </a:r>
          </a:p>
          <a:p>
            <a:r>
              <a:rPr lang="en-US" altLang="sr-Latn-RS" dirty="0" err="1">
                <a:latin typeface="Arial" panose="020B0604020202020204" pitchFamily="34" charset="0"/>
                <a:cs typeface="Arial" panose="020B0604020202020204" pitchFamily="34" charset="0"/>
              </a:rPr>
              <a:t>Kako</a:t>
            </a:r>
            <a:r>
              <a:rPr lang="en-US" altLang="sr-Latn-RS" dirty="0">
                <a:latin typeface="Arial" panose="020B0604020202020204" pitchFamily="34" charset="0"/>
                <a:cs typeface="Arial" panose="020B0604020202020204" pitchFamily="34" charset="0"/>
              </a:rPr>
              <a:t> store </a:t>
            </a:r>
            <a:r>
              <a:rPr lang="en-US" altLang="sr-Latn-RS" dirty="0" err="1">
                <a:latin typeface="Arial" panose="020B0604020202020204" pitchFamily="34" charset="0"/>
                <a:cs typeface="Arial" panose="020B0604020202020204" pitchFamily="34" charset="0"/>
              </a:rPr>
              <a:t>nije</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atomična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operacija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moglo</a:t>
            </a:r>
            <a:r>
              <a:rPr lang="en-US" altLang="sr-Latn-RS" dirty="0">
                <a:latin typeface="Arial" panose="020B0604020202020204" pitchFamily="34" charset="0"/>
                <a:cs typeface="Arial" panose="020B0604020202020204" pitchFamily="34" charset="0"/>
              </a:rPr>
              <a:t> bi se </a:t>
            </a:r>
            <a:r>
              <a:rPr lang="en-US" altLang="sr-Latn-RS" dirty="0" err="1">
                <a:latin typeface="Arial" panose="020B0604020202020204" pitchFamily="34" charset="0"/>
                <a:cs typeface="Arial" panose="020B0604020202020204" pitchFamily="34" charset="0"/>
              </a:rPr>
              <a:t>desiti</a:t>
            </a:r>
            <a:r>
              <a:rPr lang="en-US" altLang="sr-Latn-RS" dirty="0">
                <a:latin typeface="Arial" panose="020B0604020202020204" pitchFamily="34" charset="0"/>
                <a:cs typeface="Arial" panose="020B0604020202020204" pitchFamily="34" charset="0"/>
              </a:rPr>
              <a:t> da se store </a:t>
            </a:r>
            <a:r>
              <a:rPr lang="en-US" altLang="sr-Latn-RS" dirty="0" err="1">
                <a:latin typeface="Arial" panose="020B0604020202020204" pitchFamily="34" charset="0"/>
                <a:cs typeface="Arial" panose="020B0604020202020204" pitchFamily="34" charset="0"/>
              </a:rPr>
              <a:t>iz</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različitih</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niti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kombinuju</a:t>
            </a:r>
            <a:r>
              <a:rPr lang="en-US" altLang="sr-Latn-RS" dirty="0">
                <a:latin typeface="Arial" panose="020B0604020202020204" pitchFamily="34" charset="0"/>
                <a:cs typeface="Arial" panose="020B0604020202020204" pitchFamily="34" charset="0"/>
              </a:rPr>
              <a:t> pa da </a:t>
            </a:r>
            <a:r>
              <a:rPr lang="en-US" altLang="sr-Latn-RS" dirty="0" err="1">
                <a:latin typeface="Arial" panose="020B0604020202020204" pitchFamily="34" charset="0"/>
                <a:cs typeface="Arial" panose="020B0604020202020204" pitchFamily="34" charset="0"/>
              </a:rPr>
              <a:t>jedna</a:t>
            </a:r>
            <a:r>
              <a:rPr lang="en-US" altLang="sr-Latn-RS" dirty="0">
                <a:latin typeface="Arial" panose="020B0604020202020204" pitchFamily="34" charset="0"/>
                <a:cs typeface="Arial" panose="020B0604020202020204" pitchFamily="34" charset="0"/>
              </a:rPr>
              <a:t> nit </a:t>
            </a:r>
            <a:r>
              <a:rPr lang="en-US" altLang="sr-Latn-RS" dirty="0" err="1">
                <a:latin typeface="Arial" panose="020B0604020202020204" pitchFamily="34" charset="0"/>
                <a:cs typeface="Arial" panose="020B0604020202020204" pitchFamily="34" charset="0"/>
              </a:rPr>
              <a:t>upiše</a:t>
            </a:r>
            <a:r>
              <a:rPr lang="en-US" altLang="sr-Latn-RS" dirty="0">
                <a:latin typeface="Arial" panose="020B0604020202020204" pitchFamily="34" charset="0"/>
                <a:cs typeface="Arial" panose="020B0604020202020204" pitchFamily="34" charset="0"/>
              </a:rPr>
              <a:t> u 4 </a:t>
            </a:r>
            <a:r>
              <a:rPr lang="en-US" altLang="sr-Latn-RS" dirty="0" err="1">
                <a:latin typeface="Arial" panose="020B0604020202020204" pitchFamily="34" charset="0"/>
                <a:cs typeface="Arial" panose="020B0604020202020204" pitchFamily="34" charset="0"/>
              </a:rPr>
              <a:t>viša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bajta</a:t>
            </a:r>
            <a:r>
              <a:rPr lang="en-US" altLang="sr-Latn-RS" dirty="0">
                <a:latin typeface="Arial" panose="020B0604020202020204" pitchFamily="34" charset="0"/>
                <a:cs typeface="Arial" panose="020B0604020202020204" pitchFamily="34" charset="0"/>
              </a:rPr>
              <a:t>, a </a:t>
            </a:r>
            <a:r>
              <a:rPr lang="en-US" altLang="sr-Latn-RS" dirty="0" err="1">
                <a:latin typeface="Arial" panose="020B0604020202020204" pitchFamily="34" charset="0"/>
                <a:cs typeface="Arial" panose="020B0604020202020204" pitchFamily="34" charset="0"/>
              </a:rPr>
              <a:t>druga</a:t>
            </a:r>
            <a:r>
              <a:rPr lang="en-US" altLang="sr-Latn-RS" dirty="0">
                <a:latin typeface="Arial" panose="020B0604020202020204" pitchFamily="34" charset="0"/>
                <a:cs typeface="Arial" panose="020B0604020202020204" pitchFamily="34" charset="0"/>
              </a:rPr>
              <a:t> u 4 </a:t>
            </a:r>
            <a:r>
              <a:rPr lang="en-US" altLang="sr-Latn-RS" dirty="0" err="1">
                <a:latin typeface="Arial" panose="020B0604020202020204" pitchFamily="34" charset="0"/>
                <a:cs typeface="Arial" panose="020B0604020202020204" pitchFamily="34" charset="0"/>
              </a:rPr>
              <a:t>niža</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bajta</a:t>
            </a:r>
            <a:r>
              <a:rPr lang="en-US" altLang="sr-Latn-RS" dirty="0">
                <a:latin typeface="Arial" panose="020B0604020202020204" pitchFamily="34" charset="0"/>
                <a:cs typeface="Arial" panose="020B0604020202020204" pitchFamily="34"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60E0BFD-1EFB-48AE-8451-C969D715BB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17569B-0B72-4242-B5F7-13A8645BBC0A}" type="slidenum">
              <a:rPr lang="en-US" altLang="en-US"/>
              <a:pPr/>
              <a:t>2</a:t>
            </a:fld>
            <a:endParaRPr lang="en-US" altLang="en-US"/>
          </a:p>
        </p:txBody>
      </p:sp>
      <p:sp>
        <p:nvSpPr>
          <p:cNvPr id="8195" name="Rectangle 2">
            <a:extLst>
              <a:ext uri="{FF2B5EF4-FFF2-40B4-BE49-F238E27FC236}">
                <a16:creationId xmlns:a16="http://schemas.microsoft.com/office/drawing/2014/main" id="{B445AF68-382F-449E-9758-C5610CC1CAD5}"/>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A144C46-FEE4-44BC-A3B0-963197CBE1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sr-Latn-BA" altLang="en-US" sz="2400" dirty="0"/>
              <a:t>OpenMP predstavlja skup kompajlerskih direktiva (u C-u se one zovu pragma) koje omogućavaju </a:t>
            </a:r>
            <a:r>
              <a:rPr lang="en-US" altLang="en-US" sz="2400" dirty="0" err="1"/>
              <a:t>paralelizaciju</a:t>
            </a:r>
            <a:r>
              <a:rPr lang="en-US" altLang="en-US" sz="2400" dirty="0"/>
              <a:t> </a:t>
            </a:r>
            <a:r>
              <a:rPr lang="en-US" altLang="en-US" sz="2400" dirty="0" err="1"/>
              <a:t>programa</a:t>
            </a:r>
            <a:r>
              <a:rPr lang="en-US" altLang="en-US" sz="2400" dirty="0"/>
              <a:t> </a:t>
            </a:r>
            <a:r>
              <a:rPr lang="sr-Latn-BA" altLang="en-US" sz="2400" dirty="0"/>
              <a:t> </a:t>
            </a:r>
            <a:r>
              <a:rPr lang="en-US" altLang="en-US" sz="2400" dirty="0"/>
              <a:t>za </a:t>
            </a:r>
            <a:r>
              <a:rPr lang="en-US" altLang="en-US" sz="2400" dirty="0" err="1"/>
              <a:t>sisteme</a:t>
            </a:r>
            <a:r>
              <a:rPr lang="en-US" altLang="en-US" sz="2400" dirty="0"/>
              <a:t> </a:t>
            </a:r>
            <a:r>
              <a:rPr lang="en-US" altLang="en-US" sz="2400" dirty="0" err="1"/>
              <a:t>sa</a:t>
            </a:r>
            <a:r>
              <a:rPr lang="en-US" altLang="en-US" sz="2400" dirty="0"/>
              <a:t> </a:t>
            </a:r>
            <a:r>
              <a:rPr lang="en-US" altLang="en-US" sz="2400" dirty="0" err="1"/>
              <a:t>deljivom</a:t>
            </a:r>
            <a:r>
              <a:rPr lang="en-US" altLang="en-US" sz="2400" dirty="0"/>
              <a:t> </a:t>
            </a:r>
            <a:r>
              <a:rPr lang="en-US" altLang="en-US" sz="2400" dirty="0" err="1"/>
              <a:t>memorijom</a:t>
            </a:r>
            <a:r>
              <a:rPr lang="en-US" altLang="en-US" sz="2400" dirty="0"/>
              <a:t> (</a:t>
            </a:r>
            <a:r>
              <a:rPr lang="sr-Latn-BA" altLang="en-US" sz="2400" dirty="0"/>
              <a:t>shared memory</a:t>
            </a:r>
            <a:r>
              <a:rPr lang="en-US" altLang="en-US" sz="2400" dirty="0"/>
              <a:t>)</a:t>
            </a:r>
            <a:r>
              <a:rPr lang="sr-Latn-BA" altLang="en-US" sz="2400" dirty="0"/>
              <a:t>, kao što su npr. multicore procesori</a:t>
            </a:r>
          </a:p>
          <a:p>
            <a:pPr>
              <a:defRPr/>
            </a:pPr>
            <a:r>
              <a:rPr lang="sr-Latn-BA" altLang="en-US" sz="2400" dirty="0"/>
              <a:t>OpenMP se sastoji od </a:t>
            </a:r>
          </a:p>
          <a:p>
            <a:pPr lvl="1">
              <a:defRPr/>
            </a:pPr>
            <a:r>
              <a:rPr lang="sr-Latn-BA" altLang="en-US" sz="1900" dirty="0"/>
              <a:t>Skupa direktiva</a:t>
            </a:r>
          </a:p>
          <a:p>
            <a:pPr lvl="1">
              <a:defRPr/>
            </a:pPr>
            <a:r>
              <a:rPr lang="sr-Latn-BA" altLang="en-US" sz="1900" dirty="0"/>
              <a:t>Skupa (run-time) bibliotečkih funkcija</a:t>
            </a:r>
          </a:p>
          <a:p>
            <a:pPr lvl="1">
              <a:defRPr/>
            </a:pPr>
            <a:r>
              <a:rPr lang="sr-Latn-BA" altLang="en-US" sz="1900" dirty="0"/>
              <a:t>Skupa promenljivih</a:t>
            </a:r>
            <a:r>
              <a:rPr lang="en-US" altLang="en-US" sz="1900" dirty="0"/>
              <a:t> </a:t>
            </a:r>
            <a:r>
              <a:rPr lang="en-US" altLang="en-US" sz="1900" dirty="0" err="1"/>
              <a:t>okru</a:t>
            </a:r>
            <a:r>
              <a:rPr lang="en-US" altLang="en-US" sz="1900" dirty="0" err="1">
                <a:latin typeface="Arial" charset="0"/>
              </a:rPr>
              <a:t>ž</a:t>
            </a:r>
            <a:r>
              <a:rPr lang="en-US" altLang="en-US" sz="1900" dirty="0" err="1"/>
              <a:t>enja</a:t>
            </a:r>
            <a:r>
              <a:rPr lang="en-US" altLang="en-US" sz="1900" dirty="0"/>
              <a:t> </a:t>
            </a:r>
            <a:r>
              <a:rPr lang="sr-Latn-BA" altLang="en-US" sz="1900" dirty="0"/>
              <a:t> (</a:t>
            </a:r>
            <a:r>
              <a:rPr lang="sr-Latn-BA" altLang="en-US" dirty="0"/>
              <a:t>environment </a:t>
            </a:r>
            <a:r>
              <a:rPr lang="sr-Latn-BA" altLang="en-US" sz="1900" dirty="0"/>
              <a:t>variables) </a:t>
            </a:r>
          </a:p>
          <a:p>
            <a:pPr>
              <a:defRPr/>
            </a:pPr>
            <a:r>
              <a:rPr lang="sr-Latn-BA" altLang="en-US" sz="2400" dirty="0"/>
              <a:t>Ove tri stvari čine API za paralelno programiranje na sistemima sa deljivom memorijom. </a:t>
            </a:r>
          </a:p>
          <a:p>
            <a:pPr lvl="1">
              <a:defRPr/>
            </a:pPr>
            <a:r>
              <a:rPr lang="sr-Latn-BA" altLang="en-US" sz="2100" dirty="0"/>
              <a:t>OpenMP je nezavistan od hardvera i OS.</a:t>
            </a:r>
          </a:p>
          <a:p>
            <a:pPr lvl="1">
              <a:defRPr/>
            </a:pPr>
            <a:r>
              <a:rPr lang="sr-Latn-BA" altLang="en-US" sz="2100" dirty="0"/>
              <a:t>Postoji za sve glavne verzije UNIX i Windows OS</a:t>
            </a:r>
          </a:p>
          <a:p>
            <a:pPr marL="342900" lvl="0" indent="-342900">
              <a:buFont typeface="Arial" panose="020B0604020202020204" pitchFamily="34" charset="0"/>
              <a:buChar char="•"/>
              <a:defRPr/>
            </a:pPr>
            <a:r>
              <a:rPr lang="sr-Latn-BA" altLang="en-US" sz="2100" dirty="0"/>
              <a:t>C i C++ implementacije </a:t>
            </a:r>
            <a:r>
              <a:rPr lang="sr-Latn-BA" altLang="en-US" sz="2100" dirty="0">
                <a:latin typeface="Arial" charset="0"/>
              </a:rPr>
              <a:t>imaju</a:t>
            </a:r>
            <a:r>
              <a:rPr lang="sr-Latn-BA" altLang="en-US" sz="2100" dirty="0"/>
              <a:t> standardni include file omp.h, koji omogućava definisanje openMP tipova </a:t>
            </a:r>
            <a:r>
              <a:rPr lang="sr-Latn-BA" altLang="en-US" sz="2100" dirty="0">
                <a:latin typeface="Arial" charset="0"/>
              </a:rPr>
              <a:t>podataka </a:t>
            </a:r>
            <a:r>
              <a:rPr lang="sr-Latn-BA" altLang="en-US" sz="2100" dirty="0"/>
              <a:t>i korišćenje bibliotečkih f</a:t>
            </a:r>
            <a:r>
              <a:rPr lang="sr-Latn-BA" altLang="en-US" sz="2100" dirty="0">
                <a:latin typeface="Arial" charset="0"/>
              </a:rPr>
              <a:t>unkci</a:t>
            </a:r>
            <a:r>
              <a:rPr lang="sr-Latn-BA" altLang="en-US" sz="2100" dirty="0"/>
              <a:t>ja.</a:t>
            </a:r>
          </a:p>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a:p>
            <a:pPr eaLnBrk="1" hangingPunct="1"/>
            <a:r>
              <a:rPr lang="sr-Latn-BA" altLang="en-US" dirty="0">
                <a:latin typeface="Arial" panose="020B0604020202020204" pitchFamily="34" charset="0"/>
                <a:cs typeface="Arial" panose="020B0604020202020204" pitchFamily="34" charset="0"/>
              </a:rPr>
              <a:t>Pragme u C-u predstavljau metod kojim se daju dodatne direktive C kompajleru</a:t>
            </a:r>
          </a:p>
          <a:p>
            <a:pPr eaLnBrk="1" hangingPunct="1"/>
            <a:r>
              <a:rPr lang="en-US" altLang="en-US" dirty="0">
                <a:latin typeface="Arial" panose="020B0604020202020204" pitchFamily="34" charset="0"/>
                <a:cs typeface="Arial" panose="020B0604020202020204" pitchFamily="34" charset="0"/>
              </a:rPr>
              <a:t>The pragma directive is used to access compiler-specific preprocessor extensions. A common use of #pragma is the #pragma once directive, which asks the compiler to include a header file only a single time, no matter how many times it has been imported: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01E506-186E-49C3-AE11-9C022333B3F0}"/>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4EA2E6E3-FF6D-4B03-9464-190776DADAD8}"/>
              </a:ext>
            </a:extLst>
          </p:cNvPr>
          <p:cNvSpPr>
            <a:spLocks noGrp="1" noChangeArrowheads="1"/>
          </p:cNvSpPr>
          <p:nvPr>
            <p:ph type="body" idx="1"/>
          </p:nvPr>
        </p:nvSpPr>
        <p:spPr/>
        <p:txBody>
          <a:bodyPr/>
          <a:lstStyle/>
          <a:p>
            <a:r>
              <a:rPr lang="nb-NO" altLang="sr-Latn-RS" dirty="0">
                <a:effectLst/>
              </a:rPr>
              <a:t>OpenMP koristi  fork-join model paralelnog izvršenja. </a:t>
            </a:r>
            <a:endParaRPr lang="en-US" altLang="sr-Latn-RS" dirty="0">
              <a:effectLst/>
            </a:endParaRPr>
          </a:p>
          <a:p>
            <a:pPr marL="171450" lvl="0" indent="-171450">
              <a:buFont typeface="Arial" panose="020B0604020202020204" pitchFamily="34" charset="0"/>
              <a:buChar char="•"/>
            </a:pPr>
            <a:r>
              <a:rPr lang="nb-NO" altLang="sr-Latn-RS" dirty="0">
                <a:effectLst/>
              </a:rPr>
              <a:t>Svaki  OpenMP program počinje sa jednom niti izvršenja (master thread - glavna nit).  Master nit postoji tokom izvrsenja celog programa.</a:t>
            </a:r>
            <a:endParaRPr lang="en-US" altLang="sr-Latn-RS" dirty="0">
              <a:effectLst/>
            </a:endParaRPr>
          </a:p>
          <a:p>
            <a:pPr marL="171450" lvl="0" indent="-171450">
              <a:buFont typeface="Arial" panose="020B0604020202020204" pitchFamily="34" charset="0"/>
              <a:buChar char="•"/>
            </a:pPr>
            <a:r>
              <a:rPr lang="nb-NO" altLang="sr-Latn-RS" dirty="0">
                <a:effectLst/>
              </a:rPr>
              <a:t>U fork-join modelu master nit se izvršava sekvencijalno dok ne naiđe na direktivu kojom se </a:t>
            </a:r>
            <a:r>
              <a:rPr lang="en-US" altLang="sr-Latn-RS" dirty="0" err="1">
                <a:effectLst/>
                <a:latin typeface="Arial" panose="020B0604020202020204" pitchFamily="34" charset="0"/>
              </a:rPr>
              <a:t>definiše</a:t>
            </a:r>
            <a:r>
              <a:rPr lang="nb-NO" altLang="sr-Latn-RS" dirty="0">
                <a:effectLst/>
              </a:rPr>
              <a:t> paralelni region, kada se kreira tim paralelnih niti (FORK</a:t>
            </a:r>
            <a:r>
              <a:rPr lang="en-US" altLang="sr-Latn-RS" dirty="0">
                <a:effectLst/>
              </a:rPr>
              <a:t> - </a:t>
            </a:r>
            <a:r>
              <a:rPr lang="en-US" altLang="sr-Latn-RS" dirty="0" err="1">
                <a:effectLst/>
              </a:rPr>
              <a:t>viljuška</a:t>
            </a:r>
            <a:r>
              <a:rPr lang="nb-NO" altLang="sr-Latn-RS" dirty="0">
                <a:effectLst/>
              </a:rPr>
              <a:t>)</a:t>
            </a:r>
            <a:r>
              <a:rPr lang="en-US" altLang="sr-Latn-RS" dirty="0">
                <a:effectLst/>
              </a:rPr>
              <a:t> </a:t>
            </a:r>
            <a:r>
              <a:rPr lang="en-US" altLang="sr-Latn-RS" dirty="0" err="1">
                <a:effectLst/>
              </a:rPr>
              <a:t>koje</a:t>
            </a:r>
            <a:r>
              <a:rPr lang="en-US" altLang="sr-Latn-RS" dirty="0">
                <a:effectLst/>
              </a:rPr>
              <a:t> </a:t>
            </a:r>
            <a:r>
              <a:rPr lang="en-US" altLang="sr-Latn-RS" dirty="0" err="1">
                <a:effectLst/>
              </a:rPr>
              <a:t>dalje</a:t>
            </a:r>
            <a:r>
              <a:rPr lang="en-US" altLang="sr-Latn-RS" dirty="0">
                <a:effectLst/>
              </a:rPr>
              <a:t> </a:t>
            </a:r>
            <a:r>
              <a:rPr lang="en-US" altLang="sr-Latn-RS" dirty="0" err="1">
                <a:effectLst/>
              </a:rPr>
              <a:t>nastavljaju</a:t>
            </a:r>
            <a:r>
              <a:rPr lang="en-US" altLang="sr-Latn-RS" dirty="0">
                <a:effectLst/>
              </a:rPr>
              <a:t> </a:t>
            </a:r>
            <a:r>
              <a:rPr lang="en-US" altLang="sr-Latn-RS" dirty="0" err="1">
                <a:effectLst/>
              </a:rPr>
              <a:t>paralelno</a:t>
            </a:r>
            <a:r>
              <a:rPr lang="en-US" altLang="sr-Latn-RS" dirty="0">
                <a:effectLst/>
              </a:rPr>
              <a:t> da se </a:t>
            </a:r>
            <a:r>
              <a:rPr lang="en-US" altLang="sr-Latn-RS" dirty="0" err="1">
                <a:effectLst/>
              </a:rPr>
              <a:t>izvršavaju</a:t>
            </a:r>
            <a:r>
              <a:rPr lang="nb-NO" altLang="sr-Latn-RS" dirty="0">
                <a:effectLst/>
              </a:rPr>
              <a:t>.  </a:t>
            </a:r>
            <a:endParaRPr lang="en-US" altLang="sr-Latn-RS" dirty="0">
              <a:effectLst/>
            </a:endParaRPr>
          </a:p>
          <a:p>
            <a:pPr marL="171450" lvl="0" indent="-171450">
              <a:buFont typeface="Arial" panose="020B0604020202020204" pitchFamily="34" charset="0"/>
              <a:buChar char="•"/>
            </a:pPr>
            <a:r>
              <a:rPr lang="nb-NO" altLang="sr-Latn-RS" dirty="0">
                <a:effectLst/>
              </a:rPr>
              <a:t>Kada tim niti okonča izvršenje paralelnog regiona, sinhronizuju se i okončavaju sa izvršenjem, nakon čega ostaje samo master thread koji se izvršava sekvencijalno (JOIN). </a:t>
            </a:r>
            <a:endParaRPr lang="en-US" altLang="sr-Latn-RS" dirty="0">
              <a:effectLst/>
            </a:endParaRPr>
          </a:p>
          <a:p>
            <a:pPr marL="171450" lvl="0" indent="-171450">
              <a:buFont typeface="Arial" panose="020B0604020202020204" pitchFamily="34" charset="0"/>
              <a:buChar char="•"/>
            </a:pPr>
            <a:r>
              <a:rPr lang="nb-NO" altLang="sr-Latn-RS" dirty="0">
                <a:effectLst/>
              </a:rPr>
              <a:t>Na kraju svakog paralelnog regiona se nalazi implicitna tačka sinhronizacije, tvz. barijera. </a:t>
            </a:r>
            <a:endParaRPr lang="en-US" altLang="sr-Latn-RS" dirty="0">
              <a:effectLst/>
            </a:endParaRPr>
          </a:p>
          <a:p>
            <a:pPr marL="171450" lvl="0" indent="-171450">
              <a:buFont typeface="Arial" panose="020B0604020202020204" pitchFamily="34" charset="0"/>
              <a:buChar char="•"/>
            </a:pPr>
            <a:r>
              <a:rPr lang="nb-NO" altLang="sr-Latn-RS" dirty="0">
                <a:effectLst/>
              </a:rPr>
              <a:t>Kada se koristi ova vrsta sinhronizacije ni jedna nit ne može da nasatvi sa izvršenjem sve dok sve niti ne stignu do barijere. </a:t>
            </a:r>
            <a:endParaRPr lang="en-US" altLang="sr-Latn-RS" dirty="0">
              <a:effectLst/>
            </a:endParaRPr>
          </a:p>
          <a:p>
            <a:pPr marL="171450" lvl="0" indent="-171450">
              <a:buFont typeface="Arial" panose="020B0604020202020204" pitchFamily="34" charset="0"/>
              <a:buChar char="•"/>
            </a:pPr>
            <a:r>
              <a:rPr lang="it-IT" altLang="sr-Latn-RS" dirty="0">
                <a:effectLst/>
              </a:rPr>
              <a:t>Niti u OpenMP komuniciraju preko deljivih promenljivih</a:t>
            </a:r>
            <a:r>
              <a:rPr lang="en-US" altLang="sr-Latn-RS" dirty="0">
                <a:effectLst/>
              </a:rPr>
              <a:t> </a:t>
            </a:r>
            <a:endParaRPr lang="en-US" altLang="en-US" dirty="0">
              <a:effectLst>
                <a:outerShdw blurRad="38100" dist="38100" dir="2700000" algn="tl">
                  <a:srgbClr val="C0C0C0"/>
                </a:outerShdw>
              </a:effectLst>
            </a:endParaRPr>
          </a:p>
          <a:p>
            <a:pPr>
              <a:defRPr/>
            </a:pPr>
            <a:endParaRPr lang="en-US" altLang="en-US" dirty="0">
              <a:effectLst>
                <a:outerShdw blurRad="38100" dist="38100" dir="2700000" algn="tl">
                  <a:srgbClr val="C0C0C0"/>
                </a:outerShdw>
              </a:effectLst>
            </a:endParaRPr>
          </a:p>
          <a:p>
            <a:pPr lvl="0">
              <a:lnSpc>
                <a:spcPct val="90000"/>
              </a:lnSpc>
              <a:defRPr/>
            </a:pPr>
            <a:r>
              <a:rPr lang="en-US" altLang="en-US" dirty="0" err="1">
                <a:effectLst>
                  <a:outerShdw blurRad="38100" dist="38100" dir="2700000" algn="tl">
                    <a:srgbClr val="C0C0C0"/>
                  </a:outerShdw>
                </a:effectLst>
              </a:rPr>
              <a:t>Inace</a:t>
            </a:r>
            <a:r>
              <a:rPr lang="en-US" altLang="en-US" dirty="0">
                <a:effectLst>
                  <a:outerShdw blurRad="38100" dist="38100" dir="2700000" algn="tl">
                    <a:srgbClr val="C0C0C0"/>
                  </a:outerShdw>
                </a:effectLst>
              </a:rPr>
              <a:t>, nit  </a:t>
            </a:r>
            <a:r>
              <a:rPr lang="nb-NO" altLang="en-US" sz="1200" dirty="0"/>
              <a:t>Nit je izvršna celina koja je u stanju da nezavisno izvršava niz instrukcija. </a:t>
            </a:r>
            <a:endParaRPr lang="en-US" altLang="en-US" sz="1200" dirty="0"/>
          </a:p>
          <a:p>
            <a:pPr lvl="0">
              <a:lnSpc>
                <a:spcPct val="90000"/>
              </a:lnSpc>
              <a:defRPr/>
            </a:pPr>
            <a:r>
              <a:rPr lang="nb-NO" altLang="en-US" sz="1200" dirty="0"/>
              <a:t>Svaka nit ima svoj programski brojač i oblast memorije u kojoj pamti svoje lokalne promenljive (uključujući i registre i stack). </a:t>
            </a:r>
          </a:p>
          <a:p>
            <a:pPr lvl="0">
              <a:defRPr/>
            </a:pPr>
            <a:r>
              <a:rPr lang="sr-Latn-BA" altLang="en-US" dirty="0">
                <a:effectLst>
                  <a:outerShdw blurRad="38100" dist="38100" dir="2700000" algn="tl">
                    <a:srgbClr val="C0C0C0"/>
                  </a:outerShdw>
                </a:effectLst>
              </a:rPr>
              <a:t>Ovaj privatni stack se koristi za pozive procedura</a:t>
            </a:r>
            <a:r>
              <a:rPr lang="en-US" altLang="en-US" dirty="0">
                <a:effectLst>
                  <a:outerShdw blurRad="38100" dist="38100" dir="2700000" algn="tl">
                    <a:srgbClr val="C0C0C0"/>
                  </a:outerShdw>
                </a:effectLst>
              </a:rPr>
              <a:t>. </a:t>
            </a:r>
            <a:r>
              <a:rPr lang="sr-Latn-BA" altLang="en-US" dirty="0">
                <a:effectLst>
                  <a:outerShdw blurRad="38100" dist="38100" dir="2700000" algn="tl">
                    <a:srgbClr val="C0C0C0"/>
                  </a:outerShdw>
                </a:effectLst>
              </a:rPr>
              <a:t>Više niti može nezavisno pozivati procedure i bezbedno se izvršavati bez ikakve interferencije promenljivih.</a:t>
            </a:r>
          </a:p>
          <a:p>
            <a:pPr lvl="0">
              <a:defRPr/>
            </a:pPr>
            <a:r>
              <a:rPr lang="sr-Latn-BA" altLang="en-US" dirty="0">
                <a:effectLst>
                  <a:outerShdw blurRad="38100" dist="38100" dir="2700000" algn="tl">
                    <a:srgbClr val="C0C0C0"/>
                  </a:outerShdw>
                </a:effectLst>
              </a:rPr>
              <a:t> OpenMP </a:t>
            </a:r>
            <a:r>
              <a:rPr lang="en-US" altLang="en-US" dirty="0" err="1">
                <a:effectLst>
                  <a:outerShdw blurRad="38100" dist="38100" dir="2700000" algn="tl">
                    <a:srgbClr val="C0C0C0"/>
                  </a:outerShdw>
                </a:effectLst>
              </a:rPr>
              <a:t>omogucava</a:t>
            </a:r>
            <a:r>
              <a:rPr lang="en-US" altLang="en-US" dirty="0">
                <a:effectLst>
                  <a:outerShdw blurRad="38100" dist="38100" dir="2700000" algn="tl">
                    <a:srgbClr val="C0C0C0"/>
                  </a:outerShdw>
                </a:effectLst>
              </a:rPr>
              <a:t> da se za </a:t>
            </a:r>
            <a:r>
              <a:rPr lang="en-US" altLang="en-US" dirty="0" err="1">
                <a:effectLst>
                  <a:outerShdw blurRad="38100" dist="38100" dir="2700000" algn="tl">
                    <a:srgbClr val="C0C0C0"/>
                  </a:outerShdw>
                </a:effectLst>
              </a:rPr>
              <a:t>svaku</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promenljivu</a:t>
            </a:r>
            <a:r>
              <a:rPr lang="en-US" altLang="en-US" dirty="0">
                <a:effectLst>
                  <a:outerShdw blurRad="38100" dist="38100" dir="2700000" algn="tl">
                    <a:srgbClr val="C0C0C0"/>
                  </a:outerShdw>
                </a:effectLst>
              </a:rPr>
              <a:t> </a:t>
            </a:r>
            <a:r>
              <a:rPr lang="sr-Latn-BA" altLang="en-US" dirty="0">
                <a:effectLst>
                  <a:outerShdw blurRad="38100" dist="38100" dir="2700000" algn="tl">
                    <a:srgbClr val="C0C0C0"/>
                  </a:outerShdw>
                </a:effectLst>
              </a:rPr>
              <a:t>definiše da li će </a:t>
            </a:r>
            <a:r>
              <a:rPr lang="en-US" altLang="en-US" dirty="0" err="1">
                <a:effectLst>
                  <a:outerShdw blurRad="38100" dist="38100" dir="2700000" algn="tl">
                    <a:srgbClr val="C0C0C0"/>
                  </a:outerShdw>
                </a:effectLst>
              </a:rPr>
              <a:t>biti</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zajednicka</a:t>
            </a:r>
            <a:r>
              <a:rPr lang="en-US" altLang="en-US" dirty="0">
                <a:effectLst>
                  <a:outerShdw blurRad="38100" dist="38100" dir="2700000" algn="tl">
                    <a:srgbClr val="C0C0C0"/>
                  </a:outerShdw>
                </a:effectLst>
              </a:rPr>
              <a:t> za </a:t>
            </a:r>
            <a:r>
              <a:rPr lang="en-US" altLang="en-US" dirty="0" err="1">
                <a:effectLst>
                  <a:outerShdw blurRad="38100" dist="38100" dir="2700000" algn="tl">
                    <a:srgbClr val="C0C0C0"/>
                  </a:outerShdw>
                </a:effectLst>
              </a:rPr>
              <a:t>sve</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niti</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tj</a:t>
            </a:r>
            <a:r>
              <a:rPr lang="en-US" altLang="en-US" dirty="0">
                <a:effectLst>
                  <a:outerShdw blurRad="38100" dist="38100" dir="2700000" algn="tl">
                    <a:srgbClr val="C0C0C0"/>
                  </a:outerShdw>
                </a:effectLst>
              </a:rPr>
              <a:t>. da li </a:t>
            </a:r>
            <a:r>
              <a:rPr lang="en-US" altLang="en-US" dirty="0" err="1">
                <a:effectLst>
                  <a:outerShdw blurRad="38100" dist="38100" dir="2700000" algn="tl">
                    <a:srgbClr val="C0C0C0"/>
                  </a:outerShdw>
                </a:effectLst>
              </a:rPr>
              <a:t>ce</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sve</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niti</a:t>
            </a:r>
            <a:r>
              <a:rPr lang="sr-Latn-BA" altLang="en-US" dirty="0">
                <a:effectLst>
                  <a:outerShdw blurRad="38100" dist="38100" dir="2700000" algn="tl">
                    <a:srgbClr val="C0C0C0"/>
                  </a:outerShdw>
                </a:effectLst>
              </a:rPr>
              <a:t> deliti jedn</a:t>
            </a:r>
            <a:r>
              <a:rPr lang="en-US" altLang="en-US" dirty="0">
                <a:effectLst>
                  <a:outerShdw blurRad="38100" dist="38100" dir="2700000" algn="tl">
                    <a:srgbClr val="C0C0C0"/>
                  </a:outerShdw>
                </a:effectLst>
              </a:rPr>
              <a:t>u</a:t>
            </a:r>
            <a:r>
              <a:rPr lang="sr-Latn-BA" altLang="en-US" dirty="0">
                <a:effectLst>
                  <a:outerShdw blurRad="38100" dist="38100" dir="2700000" algn="tl">
                    <a:srgbClr val="C0C0C0"/>
                  </a:outerShdw>
                </a:effectLst>
              </a:rPr>
              <a:t> kopij</a:t>
            </a:r>
            <a:r>
              <a:rPr lang="en-US" altLang="en-US" dirty="0">
                <a:effectLst>
                  <a:outerShdw blurRad="38100" dist="38100" dir="2700000" algn="tl">
                    <a:srgbClr val="C0C0C0"/>
                  </a:outerShdw>
                </a:effectLst>
              </a:rPr>
              <a:t>u</a:t>
            </a:r>
            <a:r>
              <a:rPr lang="sr-Latn-BA" altLang="en-US" dirty="0">
                <a:effectLst>
                  <a:outerShdw blurRad="38100" dist="38100" dir="2700000" algn="tl">
                    <a:srgbClr val="C0C0C0"/>
                  </a:outerShdw>
                </a:effectLst>
              </a:rPr>
              <a:t> podatka</a:t>
            </a:r>
            <a:r>
              <a:rPr lang="en-US" altLang="en-US" dirty="0">
                <a:effectLst>
                  <a:outerShdw blurRad="38100" dist="38100" dir="2700000" algn="tl">
                    <a:srgbClr val="C0C0C0"/>
                  </a:outerShdw>
                </a:effectLst>
              </a:rPr>
              <a:t>) </a:t>
            </a:r>
            <a:endParaRPr lang="sr-Latn-BA" altLang="en-US" dirty="0">
              <a:effectLst>
                <a:outerShdw blurRad="38100" dist="38100" dir="2700000" algn="tl">
                  <a:srgbClr val="C0C0C0"/>
                </a:outerShdw>
              </a:effectLst>
            </a:endParaRPr>
          </a:p>
          <a:p>
            <a:pPr lvl="0">
              <a:defRPr/>
            </a:pPr>
            <a:r>
              <a:rPr lang="sr-Latn-BA" altLang="en-US" dirty="0">
                <a:effectLst>
                  <a:outerShdw blurRad="38100" dist="38100" dir="2700000" algn="tl">
                    <a:srgbClr val="C0C0C0"/>
                  </a:outerShdw>
                </a:effectLst>
              </a:rPr>
              <a:t> ili će svaka nit imati svoju privatnu kopiju podatka </a:t>
            </a:r>
            <a:r>
              <a:rPr lang="en-US" altLang="en-US" dirty="0">
                <a:effectLst>
                  <a:outerShdw blurRad="38100" dist="38100" dir="2700000" algn="tl">
                    <a:srgbClr val="C0C0C0"/>
                  </a:outerShdw>
                </a:effectLst>
              </a:rPr>
              <a:t>u </a:t>
            </a:r>
            <a:r>
              <a:rPr lang="en-US" altLang="en-US" dirty="0" err="1">
                <a:effectLst>
                  <a:outerShdw blurRad="38100" dist="38100" dir="2700000" algn="tl">
                    <a:srgbClr val="C0C0C0"/>
                  </a:outerShdw>
                </a:effectLst>
              </a:rPr>
              <a:t>paralelnom</a:t>
            </a:r>
            <a:r>
              <a:rPr lang="en-US" altLang="en-US" dirty="0">
                <a:effectLst>
                  <a:outerShdw blurRad="38100" dist="38100" dir="2700000" algn="tl">
                    <a:srgbClr val="C0C0C0"/>
                  </a:outerShdw>
                </a:effectLst>
              </a:rPr>
              <a:t> region. </a:t>
            </a:r>
            <a:r>
              <a:rPr lang="sr-Latn-BA" altLang="en-US" dirty="0">
                <a:effectLst>
                  <a:outerShdw blurRad="38100" dist="38100" dir="2700000" algn="tl">
                    <a:srgbClr val="C0C0C0"/>
                  </a:outerShdw>
                </a:effectLst>
              </a:rPr>
              <a:t> </a:t>
            </a:r>
            <a:endParaRPr lang="en-US" altLang="en-US" sz="1200" dirty="0"/>
          </a:p>
          <a:p>
            <a:pPr lvl="0">
              <a:lnSpc>
                <a:spcPct val="90000"/>
              </a:lnSpc>
              <a:defRPr/>
            </a:pPr>
            <a:endParaRPr lang="en-US" altLang="en-US" dirty="0">
              <a:effectLst>
                <a:outerShdw blurRad="38100" dist="38100" dir="2700000" algn="tl">
                  <a:srgbClr val="C0C0C0"/>
                </a:outerShdw>
              </a:effectLst>
            </a:endParaRPr>
          </a:p>
          <a:p>
            <a:pPr>
              <a:defRPr/>
            </a:pPr>
            <a:endParaRPr lang="en-US" altLang="en-US" dirty="0">
              <a:effectLst>
                <a:outerShdw blurRad="38100" dist="38100" dir="2700000" algn="tl">
                  <a:srgbClr val="C0C0C0"/>
                </a:outerShdw>
              </a:effectLst>
            </a:endParaRPr>
          </a:p>
          <a:p>
            <a:pPr>
              <a:defRPr/>
            </a:pPr>
            <a:endParaRPr lang="sr-Latn-BA" altLang="en-US" dirty="0">
              <a:effectLst>
                <a:outerShdw blurRad="38100" dist="38100" dir="2700000" algn="tl">
                  <a:srgbClr val="C0C0C0"/>
                </a:outerShdw>
              </a:effectLst>
            </a:endParaRPr>
          </a:p>
          <a:p>
            <a:pPr lvl="1">
              <a:defRPr/>
            </a:pPr>
            <a:r>
              <a:rPr lang="sr-Latn-BA" altLang="en-US" dirty="0">
                <a:effectLst>
                  <a:outerShdw blurRad="38100" dist="38100" dir="2700000" algn="tl">
                    <a:srgbClr val="C0C0C0"/>
                  </a:outerShdw>
                </a:effectLst>
              </a:rPr>
              <a:t> </a:t>
            </a:r>
            <a:endParaRPr lang="en-US" altLang="en-US" dirty="0">
              <a:effectLst>
                <a:outerShdw blurRad="38100" dist="38100" dir="2700000" algn="tl">
                  <a:srgbClr val="C0C0C0"/>
                </a:outerShdw>
              </a:effectLst>
            </a:endParaRPr>
          </a:p>
          <a:p>
            <a:pPr>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pt-BR" altLang="sr-Latn-RS" dirty="0">
                <a:effectLst/>
              </a:rPr>
              <a:t>Tim niti se kreira da bi se izvršile naredbe koje se nalaze u paralelnom regionu. </a:t>
            </a:r>
            <a:endParaRPr lang="en-US" altLang="sr-Latn-RS" dirty="0">
              <a:effectLst/>
            </a:endParaRPr>
          </a:p>
          <a:p>
            <a:r>
              <a:rPr lang="pt-BR" altLang="sr-Latn-RS" dirty="0">
                <a:effectLst/>
              </a:rPr>
              <a:t>Da bi se kreirao tim niti programer jednostavno specificira paralelni region koristeći direktivu </a:t>
            </a:r>
            <a:r>
              <a:rPr lang="pt-BR" altLang="sr-Latn-RS" b="1" dirty="0">
                <a:effectLst/>
              </a:rPr>
              <a:t>parallel </a:t>
            </a:r>
          </a:p>
          <a:p>
            <a:pPr lvl="1"/>
            <a:r>
              <a:rPr lang="pt-BR" altLang="sr-Latn-RS" dirty="0">
                <a:effectLst/>
              </a:rPr>
              <a:t>Uz ovu direktivu moguće je navesti dodatne informacije o kojima će biti reči kasnije. </a:t>
            </a:r>
            <a:endParaRPr lang="en-US" altLang="sr-Latn-RS" dirty="0">
              <a:effectLst/>
            </a:endParaRPr>
          </a:p>
          <a:p>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5</a:t>
            </a:fld>
            <a:endParaRPr lang="en-US" altLang="en-US"/>
          </a:p>
        </p:txBody>
      </p:sp>
    </p:spTree>
    <p:extLst>
      <p:ext uri="{BB962C8B-B14F-4D97-AF65-F5344CB8AC3E}">
        <p14:creationId xmlns:p14="http://schemas.microsoft.com/office/powerpoint/2010/main" val="393103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6</a:t>
            </a:fld>
            <a:endParaRPr lang="en-US" altLang="en-US"/>
          </a:p>
        </p:txBody>
      </p:sp>
    </p:spTree>
    <p:extLst>
      <p:ext uri="{BB962C8B-B14F-4D97-AF65-F5344CB8AC3E}">
        <p14:creationId xmlns:p14="http://schemas.microsoft.com/office/powerpoint/2010/main" val="202948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defRPr/>
            </a:pPr>
            <a:r>
              <a:rPr lang="pl-PL" altLang="sr-Latn-RS" sz="2400" dirty="0">
                <a:effectLst/>
              </a:rPr>
              <a:t>OpenMP omogućava da se paralelizacija programa obavi postepeno korišćenjem direktiva. </a:t>
            </a:r>
            <a:endParaRPr lang="en-US" altLang="sr-Latn-RS" sz="2400" dirty="0">
              <a:effectLst/>
            </a:endParaRPr>
          </a:p>
          <a:p>
            <a:pPr>
              <a:lnSpc>
                <a:spcPct val="90000"/>
              </a:lnSpc>
              <a:defRPr/>
            </a:pPr>
            <a:r>
              <a:rPr lang="pl-PL" altLang="sr-Latn-RS" sz="2100" dirty="0">
                <a:effectLst/>
              </a:rPr>
              <a:t>Važno je prvo uočiti koji delovi programa mogu da se paralelizuju, ispred takvih delova (regiona) u</a:t>
            </a:r>
            <a:endParaRPr lang="en-US" altLang="sr-Latn-RS" sz="2100" dirty="0">
              <a:effectLst/>
            </a:endParaRPr>
          </a:p>
          <a:p>
            <a:pPr>
              <a:lnSpc>
                <a:spcPct val="90000"/>
              </a:lnSpc>
              <a:defRPr/>
            </a:pPr>
            <a:r>
              <a:rPr lang="pl-PL" altLang="sr-Latn-RS" sz="2100" dirty="0">
                <a:effectLst/>
              </a:rPr>
              <a:t>baciti direktivu kojom se kreira tim niti tj definiše paralelni region, a zatim i neku od direktiva kojom se definiše podela posla između niti. </a:t>
            </a:r>
            <a:endParaRPr lang="en-US" altLang="sr-Latn-RS" sz="2100" dirty="0">
              <a:effectLst/>
            </a:endParaRPr>
          </a:p>
          <a:p>
            <a:pPr>
              <a:lnSpc>
                <a:spcPct val="90000"/>
              </a:lnSpc>
              <a:defRPr/>
            </a:pPr>
            <a:r>
              <a:rPr lang="it-IT" altLang="sr-Latn-RS" sz="1800" dirty="0">
                <a:effectLst/>
              </a:rPr>
              <a:t>Ako se ovo drugo ne uradi sve niti će izvršiti sve instrukcije u paralelnom regionu. </a:t>
            </a:r>
          </a:p>
          <a:p>
            <a:pPr>
              <a:lnSpc>
                <a:spcPct val="90000"/>
              </a:lnSpc>
              <a:defRPr/>
            </a:pPr>
            <a:r>
              <a:rPr lang="it-IT" altLang="sr-Latn-RS" sz="1200">
                <a:effectLst/>
              </a:rPr>
              <a:t>Sintaksa OpenMP direktiva je  sledeća</a:t>
            </a:r>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11</a:t>
            </a:fld>
            <a:endParaRPr lang="en-US" altLang="en-US"/>
          </a:p>
        </p:txBody>
      </p:sp>
    </p:spTree>
    <p:extLst>
      <p:ext uri="{BB962C8B-B14F-4D97-AF65-F5344CB8AC3E}">
        <p14:creationId xmlns:p14="http://schemas.microsoft.com/office/powerpoint/2010/main" val="21572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defRPr/>
            </a:pPr>
            <a:r>
              <a:rPr lang="it-IT" altLang="sr-Latn-RS" sz="2200" dirty="0"/>
              <a:t>Osnovna direktiva u OpenMP je parallel direktiva</a:t>
            </a:r>
            <a:r>
              <a:rPr lang="en-US" altLang="sr-Latn-RS" sz="2200" dirty="0"/>
              <a:t> </a:t>
            </a:r>
          </a:p>
          <a:p>
            <a:pPr>
              <a:lnSpc>
                <a:spcPct val="80000"/>
              </a:lnSpc>
              <a:defRPr/>
            </a:pPr>
            <a:r>
              <a:rPr lang="en-US" altLang="sr-Latn-RS" sz="2200" dirty="0" err="1"/>
              <a:t>Sitaksa</a:t>
            </a:r>
            <a:r>
              <a:rPr lang="pl-PL" altLang="sr-Latn-RS" sz="1800" dirty="0"/>
              <a:t>#pragma omp parallel [odredba[[,] odredba]...]</a:t>
            </a:r>
          </a:p>
          <a:p>
            <a:pPr lvl="1">
              <a:lnSpc>
                <a:spcPct val="80000"/>
              </a:lnSpc>
              <a:defRPr/>
            </a:pPr>
            <a:r>
              <a:rPr lang="pl-PL" altLang="sr-Latn-RS" sz="1800" dirty="0"/>
              <a:t>	</a:t>
            </a:r>
            <a:r>
              <a:rPr lang="en-US" altLang="sr-Latn-RS" sz="1800" dirty="0" err="1"/>
              <a:t>strukturni</a:t>
            </a:r>
            <a:r>
              <a:rPr lang="en-US" altLang="sr-Latn-RS" sz="1800" dirty="0"/>
              <a:t> </a:t>
            </a:r>
            <a:r>
              <a:rPr lang="en-US" altLang="sr-Latn-RS" sz="1800" dirty="0" err="1"/>
              <a:t>blok</a:t>
            </a:r>
            <a:endParaRPr lang="en-US" altLang="sr-Latn-RS" sz="1800" dirty="0"/>
          </a:p>
          <a:p>
            <a:pPr>
              <a:lnSpc>
                <a:spcPct val="80000"/>
              </a:lnSpc>
              <a:defRPr/>
            </a:pPr>
            <a:r>
              <a:rPr lang="pl-PL" altLang="sr-Latn-RS" sz="2200" dirty="0"/>
              <a:t>Ova direktiva se koristi da definiše izračunavanje koje treba da se obavi paralelno</a:t>
            </a:r>
            <a:endParaRPr lang="it-IT" altLang="sr-Latn-RS" sz="2200" dirty="0"/>
          </a:p>
          <a:p>
            <a:pPr>
              <a:lnSpc>
                <a:spcPct val="80000"/>
              </a:lnSpc>
              <a:defRPr/>
            </a:pPr>
            <a:r>
              <a:rPr lang="it-IT" altLang="sr-Latn-RS" sz="2200" dirty="0"/>
              <a:t>Ovom direktivom se kreira tim niti i definiše paralelni region u kome će taj tim raditi. </a:t>
            </a:r>
            <a:endParaRPr lang="en-US" altLang="sr-Latn-RS" sz="2200" dirty="0"/>
          </a:p>
          <a:p>
            <a:pPr>
              <a:lnSpc>
                <a:spcPct val="80000"/>
              </a:lnSpc>
              <a:defRPr/>
            </a:pPr>
            <a:r>
              <a:rPr lang="en-US" altLang="sr-Latn-RS" sz="1800" dirty="0"/>
              <a:t>P</a:t>
            </a:r>
            <a:r>
              <a:rPr lang="pl-PL" altLang="sr-Latn-RS" sz="1800" dirty="0"/>
              <a:t>aralelni region se završava na kraju strukturnog bloka. </a:t>
            </a:r>
          </a:p>
          <a:p>
            <a:pPr lvl="0">
              <a:lnSpc>
                <a:spcPct val="80000"/>
              </a:lnSpc>
              <a:defRPr/>
            </a:pPr>
            <a:r>
              <a:rPr lang="pl-PL" altLang="sr-Latn-RS" sz="1600" dirty="0"/>
              <a:t>U najvećem broju slučajeva strukturni blok je ograničem parom zagrada { }. </a:t>
            </a:r>
          </a:p>
          <a:p>
            <a:pPr lvl="0">
              <a:lnSpc>
                <a:spcPct val="80000"/>
              </a:lnSpc>
              <a:defRPr/>
            </a:pPr>
            <a:r>
              <a:rPr lang="pl-PL" altLang="sr-Latn-RS" sz="1800" dirty="0"/>
              <a:t>Kada nit programa dođe do ove direktive kreira se tim niti da izvrši paralelni region. </a:t>
            </a:r>
          </a:p>
          <a:p>
            <a:pPr lvl="0">
              <a:lnSpc>
                <a:spcPct val="80000"/>
              </a:lnSpc>
              <a:defRPr/>
            </a:pPr>
            <a:r>
              <a:rPr lang="pl-PL" altLang="sr-Latn-RS" sz="1800" dirty="0"/>
              <a:t>Ova direktiva obezbeđuje da se izračunavanja obave paralelno ali ne obavlja raspodelu (distribuciju) posla unutar regiona između tima niti.</a:t>
            </a:r>
          </a:p>
          <a:p>
            <a:pPr lvl="2">
              <a:lnSpc>
                <a:spcPct val="80000"/>
              </a:lnSpc>
              <a:defRPr/>
            </a:pPr>
            <a:r>
              <a:rPr lang="pl-PL" altLang="sr-Latn-RS" sz="1600" dirty="0"/>
              <a:t> </a:t>
            </a:r>
            <a:r>
              <a:rPr lang="it-IT" altLang="sr-Latn-RS" sz="1600" dirty="0"/>
              <a:t>Ako programer ne upotrebi odgovarajuću direktivu za podelu posla, ceo posao će biti repliciran. </a:t>
            </a:r>
            <a:endParaRPr lang="en-US" altLang="sr-Latn-RS" sz="1600" dirty="0"/>
          </a:p>
          <a:p>
            <a:pPr lvl="1">
              <a:lnSpc>
                <a:spcPct val="80000"/>
              </a:lnSpc>
              <a:defRPr/>
            </a:pPr>
            <a:r>
              <a:rPr lang="pl-PL" altLang="sr-Latn-RS" sz="1800" dirty="0"/>
              <a:t>Na kraju parallelnog regiona je implicitna barrier direktiva koja prisiljava niti da čekaju dok sve niti iz tima ne obave posao unutar paralelnog regiona.</a:t>
            </a:r>
            <a:endParaRPr lang="en-US" altLang="sr-Latn-RS" sz="1800" dirty="0"/>
          </a:p>
          <a:p>
            <a:pPr lvl="1">
              <a:lnSpc>
                <a:spcPct val="80000"/>
              </a:lnSpc>
              <a:defRPr/>
            </a:pPr>
            <a:r>
              <a:rPr lang="pl-PL" altLang="sr-Latn-RS" sz="1800" dirty="0"/>
              <a:t>Nit koja naiđe  na parallel </a:t>
            </a:r>
            <a:r>
              <a:rPr lang="en-US" altLang="sr-Latn-RS" sz="1800" dirty="0" err="1"/>
              <a:t>direktivu</a:t>
            </a:r>
            <a:r>
              <a:rPr lang="pl-PL" altLang="sr-Latn-RS" sz="1800" dirty="0"/>
              <a:t> postaje master nit u timu niti. </a:t>
            </a:r>
            <a:endParaRPr lang="en-US" altLang="sr-Latn-RS" sz="1800" dirty="0"/>
          </a:p>
          <a:p>
            <a:pPr lvl="2">
              <a:lnSpc>
                <a:spcPct val="80000"/>
              </a:lnSpc>
              <a:defRPr/>
            </a:pPr>
            <a:r>
              <a:rPr lang="pl-PL" altLang="sr-Latn-RS" sz="1600" dirty="0"/>
              <a:t>Svakoj niti u timu se dodeljuje identifikator niti (thread id). </a:t>
            </a:r>
            <a:endParaRPr lang="en-US" altLang="sr-Latn-RS" sz="1600" dirty="0"/>
          </a:p>
          <a:p>
            <a:pPr lvl="2">
              <a:lnSpc>
                <a:spcPct val="80000"/>
              </a:lnSpc>
              <a:defRPr/>
            </a:pPr>
            <a:r>
              <a:rPr lang="pl-PL" altLang="sr-Latn-RS" sz="1600" dirty="0"/>
              <a:t>Master nit ima id=0. Identifikatori se kreću </a:t>
            </a:r>
            <a:r>
              <a:rPr lang="en-US" altLang="sr-Latn-RS" sz="1600" dirty="0"/>
              <a:t>od 0 </a:t>
            </a:r>
            <a:r>
              <a:rPr lang="pl-PL" altLang="sr-Latn-RS" sz="1600" dirty="0"/>
              <a:t>do broja niti-1</a:t>
            </a:r>
            <a:endParaRPr lang="en-US" altLang="sr-Latn-RS" sz="1600" dirty="0"/>
          </a:p>
          <a:p>
            <a:pPr lvl="2">
              <a:lnSpc>
                <a:spcPct val="80000"/>
              </a:lnSpc>
              <a:defRPr/>
            </a:pPr>
            <a:r>
              <a:rPr lang="pl-PL" altLang="sr-Latn-RS" sz="1600" dirty="0"/>
              <a:t>Bibliotečka funkcija</a:t>
            </a:r>
            <a:r>
              <a:rPr lang="en-US" altLang="sr-Latn-RS" sz="1600" dirty="0"/>
              <a:t> </a:t>
            </a:r>
            <a:r>
              <a:rPr lang="en-US" altLang="sr-Latn-RS" sz="1600" dirty="0" err="1"/>
              <a:t>omp_get_thread_num</a:t>
            </a:r>
            <a:r>
              <a:rPr lang="en-US" altLang="sr-Latn-RS" sz="1600" dirty="0"/>
              <a:t>()  </a:t>
            </a:r>
            <a:r>
              <a:rPr lang="en-US" altLang="sr-Latn-RS" sz="1600" dirty="0" err="1"/>
              <a:t>vraća</a:t>
            </a:r>
            <a:r>
              <a:rPr lang="en-US" altLang="sr-Latn-RS" sz="1600" dirty="0"/>
              <a:t>  </a:t>
            </a:r>
            <a:r>
              <a:rPr lang="en-US" altLang="sr-Latn-RS" sz="1600" dirty="0" err="1"/>
              <a:t>identifikator</a:t>
            </a:r>
            <a:r>
              <a:rPr lang="en-US" altLang="sr-Latn-RS" sz="1600" dirty="0"/>
              <a:t>  </a:t>
            </a:r>
            <a:r>
              <a:rPr lang="en-US" altLang="sr-Latn-RS" sz="1600" dirty="0" err="1"/>
              <a:t>svake</a:t>
            </a:r>
            <a:r>
              <a:rPr lang="en-US" altLang="sr-Latn-RS" sz="1600" dirty="0"/>
              <a:t> </a:t>
            </a:r>
            <a:r>
              <a:rPr lang="en-US" altLang="sr-Latn-RS" sz="1600" dirty="0" err="1"/>
              <a:t>niti</a:t>
            </a:r>
            <a:r>
              <a:rPr lang="en-US" altLang="sr-Latn-RS" sz="1600" dirty="0"/>
              <a:t> u </a:t>
            </a:r>
            <a:r>
              <a:rPr lang="en-US" altLang="sr-Latn-RS" sz="1600" dirty="0" err="1"/>
              <a:t>timu</a:t>
            </a:r>
            <a:r>
              <a:rPr lang="en-US" altLang="sr-Latn-RS" sz="1600" dirty="0"/>
              <a:t>.</a:t>
            </a:r>
            <a:endParaRPr lang="en-U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13</a:t>
            </a:fld>
            <a:endParaRPr lang="en-US" altLang="en-US"/>
          </a:p>
        </p:txBody>
      </p:sp>
    </p:spTree>
    <p:extLst>
      <p:ext uri="{BB962C8B-B14F-4D97-AF65-F5344CB8AC3E}">
        <p14:creationId xmlns:p14="http://schemas.microsoft.com/office/powerpoint/2010/main" val="364511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altLang="en-US" sz="1200" dirty="0"/>
              <a:t>C i C++ implementacije </a:t>
            </a:r>
            <a:r>
              <a:rPr lang="sr-Latn-BA" altLang="en-US" sz="1200" dirty="0">
                <a:latin typeface="Arial" charset="0"/>
              </a:rPr>
              <a:t>imaju</a:t>
            </a:r>
            <a:r>
              <a:rPr lang="sr-Latn-BA" altLang="en-US" sz="1200" dirty="0"/>
              <a:t> standardni </a:t>
            </a:r>
            <a:r>
              <a:rPr lang="en-US" altLang="en-US" sz="1200" dirty="0"/>
              <a:t>header</a:t>
            </a:r>
            <a:r>
              <a:rPr lang="sr-Latn-BA" altLang="en-US" sz="1200" dirty="0"/>
              <a:t> file omp.h, koji omogućava definisanje openMP tipova </a:t>
            </a:r>
            <a:r>
              <a:rPr lang="sr-Latn-BA" altLang="en-US" sz="1200" dirty="0">
                <a:latin typeface="Arial" charset="0"/>
              </a:rPr>
              <a:t>podataka </a:t>
            </a:r>
            <a:r>
              <a:rPr lang="sr-Latn-BA" altLang="en-US" sz="1200" dirty="0"/>
              <a:t>i korišćenje bibliotečkih f</a:t>
            </a:r>
            <a:r>
              <a:rPr lang="sr-Latn-BA" altLang="en-US" sz="1200" dirty="0">
                <a:latin typeface="Arial" charset="0"/>
              </a:rPr>
              <a:t>unkci</a:t>
            </a:r>
            <a:r>
              <a:rPr lang="sr-Latn-BA" altLang="en-US" sz="1200" dirty="0"/>
              <a:t>ja.</a:t>
            </a:r>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14</a:t>
            </a:fld>
            <a:endParaRPr lang="en-US" altLang="en-US"/>
          </a:p>
        </p:txBody>
      </p:sp>
    </p:spTree>
    <p:extLst>
      <p:ext uri="{BB962C8B-B14F-4D97-AF65-F5344CB8AC3E}">
        <p14:creationId xmlns:p14="http://schemas.microsoft.com/office/powerpoint/2010/main" val="276717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altLang="sr-Latn-RS" dirty="0">
                <a:effectLst/>
              </a:rPr>
              <a:t>Ove </a:t>
            </a:r>
            <a:r>
              <a:rPr lang="en-US" altLang="sr-Latn-RS" dirty="0" err="1">
                <a:effectLst/>
              </a:rPr>
              <a:t>direktive</a:t>
            </a:r>
            <a:r>
              <a:rPr lang="en-US" altLang="sr-Latn-RS" dirty="0">
                <a:effectLst/>
              </a:rPr>
              <a:t> ne </a:t>
            </a:r>
            <a:r>
              <a:rPr lang="en-US" altLang="sr-Latn-RS" dirty="0" err="1">
                <a:effectLst/>
              </a:rPr>
              <a:t>kreiraju</a:t>
            </a:r>
            <a:r>
              <a:rPr lang="en-US" altLang="sr-Latn-RS" dirty="0">
                <a:effectLst/>
              </a:rPr>
              <a:t> </a:t>
            </a:r>
            <a:r>
              <a:rPr lang="en-US" altLang="sr-Latn-RS" dirty="0" err="1">
                <a:effectLst/>
              </a:rPr>
              <a:t>nove</a:t>
            </a:r>
            <a:r>
              <a:rPr lang="en-US" altLang="sr-Latn-RS" dirty="0">
                <a:effectLst/>
              </a:rPr>
              <a:t> </a:t>
            </a:r>
            <a:r>
              <a:rPr lang="en-US" altLang="sr-Latn-RS" dirty="0" err="1">
                <a:effectLst/>
              </a:rPr>
              <a:t>niti</a:t>
            </a:r>
            <a:r>
              <a:rPr lang="en-US" altLang="sr-Latn-RS" dirty="0">
                <a:effectLst/>
              </a:rPr>
              <a:t> i </a:t>
            </a:r>
            <a:r>
              <a:rPr lang="en-US" altLang="sr-Latn-RS" dirty="0" err="1">
                <a:effectLst/>
              </a:rPr>
              <a:t>nemaju</a:t>
            </a:r>
            <a:r>
              <a:rPr lang="en-US" altLang="sr-Latn-RS" dirty="0">
                <a:effectLst/>
              </a:rPr>
              <a:t> </a:t>
            </a:r>
            <a:r>
              <a:rPr lang="en-US" altLang="sr-Latn-RS" dirty="0" err="1">
                <a:effectLst/>
              </a:rPr>
              <a:t>barijeru</a:t>
            </a:r>
            <a:r>
              <a:rPr lang="en-US" altLang="sr-Latn-RS" dirty="0">
                <a:effectLst/>
              </a:rPr>
              <a:t> </a:t>
            </a:r>
            <a:r>
              <a:rPr lang="en-US" altLang="sr-Latn-RS" dirty="0" err="1">
                <a:effectLst/>
              </a:rPr>
              <a:t>na</a:t>
            </a:r>
            <a:r>
              <a:rPr lang="en-US" altLang="sr-Latn-RS" dirty="0">
                <a:effectLst/>
              </a:rPr>
              <a:t> </a:t>
            </a:r>
            <a:r>
              <a:rPr lang="en-US" altLang="sr-Latn-RS" dirty="0" err="1">
                <a:effectLst/>
              </a:rPr>
              <a:t>ulasku</a:t>
            </a:r>
            <a:r>
              <a:rPr lang="en-US" altLang="sr-Latn-RS" dirty="0">
                <a:effectLst/>
              </a:rPr>
              <a:t>. </a:t>
            </a:r>
          </a:p>
          <a:p>
            <a:pPr marL="171450" indent="-171450">
              <a:buFont typeface="Arial" panose="020B0604020202020204" pitchFamily="34" charset="0"/>
              <a:buChar char="•"/>
            </a:pPr>
            <a:r>
              <a:rPr lang="en-US" altLang="sr-Latn-RS" dirty="0">
                <a:effectLst/>
              </a:rPr>
              <a:t>Po </a:t>
            </a:r>
            <a:r>
              <a:rPr lang="en-US" altLang="sr-Latn-RS" dirty="0" err="1">
                <a:effectLst/>
              </a:rPr>
              <a:t>definiciji</a:t>
            </a:r>
            <a:r>
              <a:rPr lang="en-US" altLang="sr-Latn-RS" dirty="0">
                <a:effectLst/>
              </a:rPr>
              <a:t>, </a:t>
            </a:r>
            <a:r>
              <a:rPr lang="en-US" altLang="sr-Latn-RS" dirty="0" err="1">
                <a:effectLst/>
              </a:rPr>
              <a:t>niti</a:t>
            </a:r>
            <a:r>
              <a:rPr lang="en-US" altLang="sr-Latn-RS" dirty="0">
                <a:effectLst/>
              </a:rPr>
              <a:t> </a:t>
            </a:r>
            <a:r>
              <a:rPr lang="en-US" altLang="sr-Latn-RS" dirty="0" err="1">
                <a:effectLst/>
              </a:rPr>
              <a:t>čekaju</a:t>
            </a:r>
            <a:r>
              <a:rPr lang="en-US" altLang="sr-Latn-RS" dirty="0">
                <a:effectLst/>
              </a:rPr>
              <a:t> </a:t>
            </a:r>
            <a:r>
              <a:rPr lang="en-US" altLang="sr-Latn-RS" dirty="0" err="1">
                <a:effectLst/>
              </a:rPr>
              <a:t>na</a:t>
            </a:r>
            <a:r>
              <a:rPr lang="en-US" altLang="sr-Latn-RS" dirty="0">
                <a:effectLst/>
              </a:rPr>
              <a:t> </a:t>
            </a:r>
            <a:r>
              <a:rPr lang="en-US" altLang="sr-Latn-RS" dirty="0" err="1">
                <a:effectLst/>
              </a:rPr>
              <a:t>barijeri</a:t>
            </a:r>
            <a:r>
              <a:rPr lang="en-US" altLang="sr-Latn-RS" dirty="0">
                <a:effectLst/>
              </a:rPr>
              <a:t> </a:t>
            </a:r>
            <a:r>
              <a:rPr lang="en-US" altLang="sr-Latn-RS" dirty="0" err="1">
                <a:effectLst/>
              </a:rPr>
              <a:t>na</a:t>
            </a:r>
            <a:r>
              <a:rPr lang="en-US" altLang="sr-Latn-RS" dirty="0">
                <a:effectLst/>
              </a:rPr>
              <a:t> </a:t>
            </a:r>
            <a:r>
              <a:rPr lang="en-US" altLang="sr-Latn-RS" dirty="0" err="1">
                <a:effectLst/>
              </a:rPr>
              <a:t>kraju</a:t>
            </a:r>
            <a:r>
              <a:rPr lang="en-US" altLang="sr-Latn-RS" dirty="0">
                <a:effectLst/>
              </a:rPr>
              <a:t> </a:t>
            </a:r>
            <a:r>
              <a:rPr lang="en-US" altLang="sr-Latn-RS" dirty="0" err="1">
                <a:effectLst/>
              </a:rPr>
              <a:t>regiona</a:t>
            </a:r>
            <a:r>
              <a:rPr lang="en-US" altLang="sr-Latn-RS" dirty="0">
                <a:effectLst/>
              </a:rPr>
              <a:t> </a:t>
            </a:r>
            <a:r>
              <a:rPr lang="en-US" altLang="sr-Latn-RS" dirty="0" err="1">
                <a:effectLst/>
              </a:rPr>
              <a:t>kojim</a:t>
            </a:r>
            <a:r>
              <a:rPr lang="en-US" altLang="sr-Latn-RS" dirty="0">
                <a:effectLst/>
              </a:rPr>
              <a:t> se </a:t>
            </a:r>
            <a:r>
              <a:rPr lang="en-US" altLang="sr-Latn-RS" dirty="0" err="1">
                <a:effectLst/>
              </a:rPr>
              <a:t>definiše</a:t>
            </a:r>
            <a:r>
              <a:rPr lang="en-US" altLang="sr-Latn-RS" dirty="0">
                <a:effectLst/>
              </a:rPr>
              <a:t> </a:t>
            </a:r>
            <a:r>
              <a:rPr lang="en-US" altLang="sr-Latn-RS" dirty="0" err="1">
                <a:effectLst/>
              </a:rPr>
              <a:t>podela</a:t>
            </a:r>
            <a:r>
              <a:rPr lang="en-US" altLang="sr-Latn-RS" dirty="0">
                <a:effectLst/>
              </a:rPr>
              <a:t> </a:t>
            </a:r>
            <a:r>
              <a:rPr lang="en-US" altLang="sr-Latn-RS" dirty="0" err="1">
                <a:effectLst/>
              </a:rPr>
              <a:t>posla</a:t>
            </a:r>
            <a:r>
              <a:rPr lang="en-US" altLang="sr-Latn-RS" dirty="0">
                <a:effectLst/>
              </a:rPr>
              <a:t> </a:t>
            </a:r>
            <a:r>
              <a:rPr lang="en-US" altLang="sr-Latn-RS" dirty="0" err="1">
                <a:effectLst/>
              </a:rPr>
              <a:t>dok</a:t>
            </a:r>
            <a:r>
              <a:rPr lang="en-US" altLang="sr-Latn-RS" dirty="0">
                <a:effectLst/>
              </a:rPr>
              <a:t> i </a:t>
            </a:r>
            <a:r>
              <a:rPr lang="en-US" altLang="sr-Latn-RS" dirty="0" err="1">
                <a:effectLst/>
              </a:rPr>
              <a:t>poslednja</a:t>
            </a:r>
            <a:r>
              <a:rPr lang="en-US" altLang="sr-Latn-RS" dirty="0">
                <a:effectLst/>
              </a:rPr>
              <a:t> nit ne </a:t>
            </a:r>
            <a:r>
              <a:rPr lang="en-US" altLang="sr-Latn-RS" dirty="0" err="1">
                <a:effectLst/>
              </a:rPr>
              <a:t>okonča</a:t>
            </a:r>
            <a:r>
              <a:rPr lang="en-US" altLang="sr-Latn-RS" dirty="0">
                <a:effectLst/>
              </a:rPr>
              <a:t> </a:t>
            </a:r>
            <a:r>
              <a:rPr lang="en-US" altLang="sr-Latn-RS" dirty="0" err="1">
                <a:effectLst/>
              </a:rPr>
              <a:t>sa</a:t>
            </a:r>
            <a:r>
              <a:rPr lang="en-US" altLang="sr-Latn-RS" dirty="0">
                <a:effectLst/>
              </a:rPr>
              <a:t> </a:t>
            </a:r>
            <a:r>
              <a:rPr lang="en-US" altLang="sr-Latn-RS" dirty="0" err="1">
                <a:effectLst/>
              </a:rPr>
              <a:t>izvršenjem</a:t>
            </a:r>
            <a:r>
              <a:rPr lang="en-US" altLang="sr-Latn-RS" dirty="0">
                <a:effectLst/>
              </a:rPr>
              <a:t> </a:t>
            </a:r>
            <a:r>
              <a:rPr lang="en-US" altLang="sr-Latn-RS" dirty="0" err="1">
                <a:effectLst/>
              </a:rPr>
              <a:t>svog</a:t>
            </a:r>
            <a:r>
              <a:rPr lang="en-US" altLang="sr-Latn-RS" dirty="0">
                <a:effectLst/>
              </a:rPr>
              <a:t> </a:t>
            </a:r>
            <a:r>
              <a:rPr lang="en-US" altLang="sr-Latn-RS" dirty="0" err="1">
                <a:effectLst/>
              </a:rPr>
              <a:t>dela</a:t>
            </a:r>
            <a:r>
              <a:rPr lang="en-US" altLang="sr-Latn-RS" dirty="0">
                <a:effectLst/>
              </a:rPr>
              <a:t> </a:t>
            </a:r>
            <a:r>
              <a:rPr lang="en-US" altLang="sr-Latn-RS" dirty="0" err="1">
                <a:effectLst/>
              </a:rPr>
              <a:t>posla</a:t>
            </a:r>
            <a:r>
              <a:rPr lang="en-US" altLang="sr-Latn-RS" dirty="0">
                <a:effectLst/>
              </a:rPr>
              <a:t>. </a:t>
            </a:r>
          </a:p>
          <a:p>
            <a:pPr marL="171450" lvl="0" indent="-171450">
              <a:buFont typeface="Arial" panose="020B0604020202020204" pitchFamily="34" charset="0"/>
              <a:buChar char="•"/>
            </a:pPr>
            <a:r>
              <a:rPr lang="en-US" altLang="sr-Latn-RS" dirty="0" err="1">
                <a:effectLst/>
              </a:rPr>
              <a:t>Programer</a:t>
            </a:r>
            <a:r>
              <a:rPr lang="en-US" altLang="sr-Latn-RS" dirty="0">
                <a:effectLst/>
              </a:rPr>
              <a:t> </a:t>
            </a:r>
            <a:r>
              <a:rPr lang="en-US" altLang="sr-Latn-RS" dirty="0" err="1">
                <a:effectLst/>
              </a:rPr>
              <a:t>može</a:t>
            </a:r>
            <a:r>
              <a:rPr lang="en-US" altLang="sr-Latn-RS" dirty="0">
                <a:effectLst/>
              </a:rPr>
              <a:t> </a:t>
            </a:r>
            <a:r>
              <a:rPr lang="en-US" altLang="sr-Latn-RS" dirty="0" err="1">
                <a:effectLst/>
              </a:rPr>
              <a:t>ovo</a:t>
            </a:r>
            <a:r>
              <a:rPr lang="en-US" altLang="sr-Latn-RS" dirty="0">
                <a:effectLst/>
              </a:rPr>
              <a:t> </a:t>
            </a:r>
            <a:r>
              <a:rPr lang="en-US" altLang="sr-Latn-RS" dirty="0" err="1">
                <a:effectLst/>
              </a:rPr>
              <a:t>poništiti</a:t>
            </a:r>
            <a:r>
              <a:rPr lang="en-US" altLang="sr-Latn-RS" dirty="0">
                <a:effectLst/>
              </a:rPr>
              <a:t> </a:t>
            </a:r>
            <a:r>
              <a:rPr lang="en-US" altLang="sr-Latn-RS" dirty="0" err="1">
                <a:effectLst/>
              </a:rPr>
              <a:t>korišćenjem</a:t>
            </a:r>
            <a:r>
              <a:rPr lang="en-US" altLang="sr-Latn-RS" dirty="0">
                <a:effectLst/>
              </a:rPr>
              <a:t> </a:t>
            </a:r>
            <a:r>
              <a:rPr lang="en-US" altLang="sr-Latn-RS" i="1" dirty="0" err="1">
                <a:effectLst/>
              </a:rPr>
              <a:t>nowait</a:t>
            </a:r>
            <a:r>
              <a:rPr lang="en-US" altLang="sr-Latn-RS" dirty="0">
                <a:effectLst/>
              </a:rPr>
              <a:t> </a:t>
            </a:r>
            <a:r>
              <a:rPr lang="en-US" altLang="sr-Latn-RS" dirty="0" err="1">
                <a:effectLst/>
              </a:rPr>
              <a:t>klauzule</a:t>
            </a:r>
            <a:r>
              <a:rPr lang="en-US" altLang="sr-Latn-RS" dirty="0">
                <a:effectLst/>
              </a:rPr>
              <a:t> </a:t>
            </a:r>
          </a:p>
          <a:p>
            <a:endParaRPr lang="sr-Latn-RS" dirty="0"/>
          </a:p>
        </p:txBody>
      </p:sp>
      <p:sp>
        <p:nvSpPr>
          <p:cNvPr id="4" name="Slide Number Placeholder 3"/>
          <p:cNvSpPr>
            <a:spLocks noGrp="1"/>
          </p:cNvSpPr>
          <p:nvPr>
            <p:ph type="sldNum" sz="quarter" idx="5"/>
          </p:nvPr>
        </p:nvSpPr>
        <p:spPr/>
        <p:txBody>
          <a:bodyPr/>
          <a:lstStyle/>
          <a:p>
            <a:pPr>
              <a:defRPr/>
            </a:pPr>
            <a:fld id="{333CEE42-A367-4085-969B-5EC4BFBF22A4}" type="slidenum">
              <a:rPr lang="en-US" altLang="en-US" smtClean="0"/>
              <a:pPr>
                <a:defRPr/>
              </a:pPr>
              <a:t>17</a:t>
            </a:fld>
            <a:endParaRPr lang="en-US" altLang="en-US"/>
          </a:p>
        </p:txBody>
      </p:sp>
    </p:spTree>
    <p:extLst>
      <p:ext uri="{BB962C8B-B14F-4D97-AF65-F5344CB8AC3E}">
        <p14:creationId xmlns:p14="http://schemas.microsoft.com/office/powerpoint/2010/main" val="205490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15E586F-D4F6-415A-9AB6-2587A1520F1E}"/>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45043654-6B2B-4C0C-B6D5-F331D7988C3D}"/>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Rectangle 4">
              <a:extLst>
                <a:ext uri="{FF2B5EF4-FFF2-40B4-BE49-F238E27FC236}">
                  <a16:creationId xmlns:a16="http://schemas.microsoft.com/office/drawing/2014/main" id="{BD994E9A-2AC5-41BF-967F-932106EBEE66}"/>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7" name="AutoShape 10">
            <a:extLst>
              <a:ext uri="{FF2B5EF4-FFF2-40B4-BE49-F238E27FC236}">
                <a16:creationId xmlns:a16="http://schemas.microsoft.com/office/drawing/2014/main" id="{F38D49D9-92C2-42CA-9324-E22D78654899}"/>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125"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5126"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88BD55D3-9B19-47FE-8F09-7131E9A27F9B}"/>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05223470-E1A9-4D56-880C-AA58A7230630}"/>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2221F4E4-51EF-40C4-A9B9-9F8E51A368AF}"/>
              </a:ext>
            </a:extLst>
          </p:cNvPr>
          <p:cNvSpPr>
            <a:spLocks noGrp="1" noChangeArrowheads="1"/>
          </p:cNvSpPr>
          <p:nvPr>
            <p:ph type="sldNum" sz="quarter" idx="12"/>
          </p:nvPr>
        </p:nvSpPr>
        <p:spPr>
          <a:xfrm>
            <a:off x="0" y="6400800"/>
            <a:ext cx="457200" cy="381000"/>
          </a:xfrm>
        </p:spPr>
        <p:txBody>
          <a:bodyPr/>
          <a:lstStyle>
            <a:lvl1pPr>
              <a:defRPr smtClean="0">
                <a:solidFill>
                  <a:srgbClr val="FFFFFF"/>
                </a:solidFill>
              </a:defRPr>
            </a:lvl1pPr>
          </a:lstStyle>
          <a:p>
            <a:pPr>
              <a:defRPr/>
            </a:pPr>
            <a:fld id="{89AA1DA3-8780-4DB1-9759-AD0C2DF00C09}" type="slidenum">
              <a:rPr lang="en-US" altLang="en-US"/>
              <a:pPr>
                <a:defRPr/>
              </a:pPr>
              <a:t>‹#›</a:t>
            </a:fld>
            <a:endParaRPr lang="en-US" altLang="en-US"/>
          </a:p>
        </p:txBody>
      </p:sp>
    </p:spTree>
    <p:extLst>
      <p:ext uri="{BB962C8B-B14F-4D97-AF65-F5344CB8AC3E}">
        <p14:creationId xmlns:p14="http://schemas.microsoft.com/office/powerpoint/2010/main" val="2264630883"/>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D449C06-2177-40BC-8881-25534DF498FF}"/>
              </a:ext>
            </a:extLst>
          </p:cNvPr>
          <p:cNvSpPr>
            <a:spLocks noGrp="1" noChangeArrowheads="1"/>
          </p:cNvSpPr>
          <p:nvPr>
            <p:ph type="sldNum" sz="quarter" idx="10"/>
          </p:nvPr>
        </p:nvSpPr>
        <p:spPr>
          <a:ln/>
        </p:spPr>
        <p:txBody>
          <a:bodyPr/>
          <a:lstStyle>
            <a:lvl1pPr>
              <a:defRPr/>
            </a:lvl1pPr>
          </a:lstStyle>
          <a:p>
            <a:pPr>
              <a:defRPr/>
            </a:pPr>
            <a:fld id="{157D1851-1613-420B-BCD1-7B2A88EC0E81}" type="slidenum">
              <a:rPr lang="en-US" altLang="en-US"/>
              <a:pPr>
                <a:defRPr/>
              </a:pPr>
              <a:t>‹#›</a:t>
            </a:fld>
            <a:endParaRPr lang="en-US" altLang="en-US"/>
          </a:p>
        </p:txBody>
      </p:sp>
    </p:spTree>
    <p:extLst>
      <p:ext uri="{BB962C8B-B14F-4D97-AF65-F5344CB8AC3E}">
        <p14:creationId xmlns:p14="http://schemas.microsoft.com/office/powerpoint/2010/main" val="3890400490"/>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256B36-0029-47AA-B791-7717B78CA891}"/>
              </a:ext>
            </a:extLst>
          </p:cNvPr>
          <p:cNvSpPr>
            <a:spLocks noGrp="1" noChangeArrowheads="1"/>
          </p:cNvSpPr>
          <p:nvPr>
            <p:ph type="sldNum" sz="quarter" idx="10"/>
          </p:nvPr>
        </p:nvSpPr>
        <p:spPr>
          <a:ln/>
        </p:spPr>
        <p:txBody>
          <a:bodyPr/>
          <a:lstStyle>
            <a:lvl1pPr>
              <a:defRPr/>
            </a:lvl1pPr>
          </a:lstStyle>
          <a:p>
            <a:pPr>
              <a:defRPr/>
            </a:pPr>
            <a:fld id="{27B10849-0578-48B0-B5D0-F1C27889B623}" type="slidenum">
              <a:rPr lang="en-US" altLang="en-US"/>
              <a:pPr>
                <a:defRPr/>
              </a:pPr>
              <a:t>‹#›</a:t>
            </a:fld>
            <a:endParaRPr lang="en-US" altLang="en-US"/>
          </a:p>
        </p:txBody>
      </p:sp>
    </p:spTree>
    <p:extLst>
      <p:ext uri="{BB962C8B-B14F-4D97-AF65-F5344CB8AC3E}">
        <p14:creationId xmlns:p14="http://schemas.microsoft.com/office/powerpoint/2010/main" val="3812110606"/>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D13D0ED-70CB-4323-85AD-6EFF976712F6}"/>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0977E268-3A49-4967-83F9-DE317DFE72C8}"/>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Rectangle 4">
              <a:extLst>
                <a:ext uri="{FF2B5EF4-FFF2-40B4-BE49-F238E27FC236}">
                  <a16:creationId xmlns:a16="http://schemas.microsoft.com/office/drawing/2014/main" id="{CFDEA143-530B-45D2-9C60-3F275D39EF7D}"/>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7" name="AutoShape 10">
            <a:extLst>
              <a:ext uri="{FF2B5EF4-FFF2-40B4-BE49-F238E27FC236}">
                <a16:creationId xmlns:a16="http://schemas.microsoft.com/office/drawing/2014/main" id="{A7377FC4-8349-4402-8EE2-7315E848B4B2}"/>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197"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8198"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8731227B-0AF3-497C-A591-136D6A12F38E}"/>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4456869D-869A-4542-9F90-29F4E21ACD2F}"/>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4213A365-4A7C-49A3-A724-F58CAA883ACB}"/>
              </a:ext>
            </a:extLst>
          </p:cNvPr>
          <p:cNvSpPr>
            <a:spLocks noGrp="1" noChangeArrowheads="1"/>
          </p:cNvSpPr>
          <p:nvPr>
            <p:ph type="sldNum" sz="quarter" idx="12"/>
          </p:nvPr>
        </p:nvSpPr>
        <p:spPr>
          <a:xfrm>
            <a:off x="0" y="6400800"/>
            <a:ext cx="457200" cy="381000"/>
          </a:xfrm>
        </p:spPr>
        <p:txBody>
          <a:bodyPr/>
          <a:lstStyle>
            <a:lvl1pPr>
              <a:defRPr smtClean="0">
                <a:solidFill>
                  <a:srgbClr val="FFFFFF"/>
                </a:solidFill>
              </a:defRPr>
            </a:lvl1pPr>
          </a:lstStyle>
          <a:p>
            <a:pPr>
              <a:defRPr/>
            </a:pPr>
            <a:fld id="{B28D285B-4B74-4C0B-A859-73EF15958E6D}" type="slidenum">
              <a:rPr lang="en-US" altLang="en-US"/>
              <a:pPr>
                <a:defRPr/>
              </a:pPr>
              <a:t>‹#›</a:t>
            </a:fld>
            <a:endParaRPr lang="en-US" altLang="en-US"/>
          </a:p>
        </p:txBody>
      </p:sp>
    </p:spTree>
    <p:extLst>
      <p:ext uri="{BB962C8B-B14F-4D97-AF65-F5344CB8AC3E}">
        <p14:creationId xmlns:p14="http://schemas.microsoft.com/office/powerpoint/2010/main" val="2556040269"/>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6B1C379-283B-48D0-9CA5-5388AAB1993F}"/>
              </a:ext>
            </a:extLst>
          </p:cNvPr>
          <p:cNvSpPr>
            <a:spLocks noGrp="1" noChangeArrowheads="1"/>
          </p:cNvSpPr>
          <p:nvPr>
            <p:ph type="sldNum" sz="quarter" idx="10"/>
          </p:nvPr>
        </p:nvSpPr>
        <p:spPr>
          <a:ln/>
        </p:spPr>
        <p:txBody>
          <a:bodyPr/>
          <a:lstStyle>
            <a:lvl1pPr>
              <a:defRPr/>
            </a:lvl1pPr>
          </a:lstStyle>
          <a:p>
            <a:pPr>
              <a:defRPr/>
            </a:pPr>
            <a:fld id="{D4CD106B-A2EA-4481-B612-F0180D838A1F}" type="slidenum">
              <a:rPr lang="en-US" altLang="en-US"/>
              <a:pPr>
                <a:defRPr/>
              </a:pPr>
              <a:t>‹#›</a:t>
            </a:fld>
            <a:endParaRPr lang="en-US" altLang="en-US"/>
          </a:p>
        </p:txBody>
      </p:sp>
    </p:spTree>
    <p:extLst>
      <p:ext uri="{BB962C8B-B14F-4D97-AF65-F5344CB8AC3E}">
        <p14:creationId xmlns:p14="http://schemas.microsoft.com/office/powerpoint/2010/main" val="3473600715"/>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547B19B-C3B0-4ECF-AD95-0B209249A2E2}"/>
              </a:ext>
            </a:extLst>
          </p:cNvPr>
          <p:cNvSpPr>
            <a:spLocks noGrp="1" noChangeArrowheads="1"/>
          </p:cNvSpPr>
          <p:nvPr>
            <p:ph type="sldNum" sz="quarter" idx="10"/>
          </p:nvPr>
        </p:nvSpPr>
        <p:spPr>
          <a:ln/>
        </p:spPr>
        <p:txBody>
          <a:bodyPr/>
          <a:lstStyle>
            <a:lvl1pPr>
              <a:defRPr/>
            </a:lvl1pPr>
          </a:lstStyle>
          <a:p>
            <a:pPr>
              <a:defRPr/>
            </a:pPr>
            <a:fld id="{76D9632B-2788-4EEE-96F9-F34B708DA471}" type="slidenum">
              <a:rPr lang="en-US" altLang="en-US"/>
              <a:pPr>
                <a:defRPr/>
              </a:pPr>
              <a:t>‹#›</a:t>
            </a:fld>
            <a:endParaRPr lang="en-US" altLang="en-US"/>
          </a:p>
        </p:txBody>
      </p:sp>
    </p:spTree>
    <p:extLst>
      <p:ext uri="{BB962C8B-B14F-4D97-AF65-F5344CB8AC3E}">
        <p14:creationId xmlns:p14="http://schemas.microsoft.com/office/powerpoint/2010/main" val="540077031"/>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847B437-CDC3-4D9B-BC2E-E281A480FB03}"/>
              </a:ext>
            </a:extLst>
          </p:cNvPr>
          <p:cNvSpPr>
            <a:spLocks noGrp="1" noChangeArrowheads="1"/>
          </p:cNvSpPr>
          <p:nvPr>
            <p:ph type="sldNum" sz="quarter" idx="10"/>
          </p:nvPr>
        </p:nvSpPr>
        <p:spPr>
          <a:ln/>
        </p:spPr>
        <p:txBody>
          <a:bodyPr/>
          <a:lstStyle>
            <a:lvl1pPr>
              <a:defRPr/>
            </a:lvl1pPr>
          </a:lstStyle>
          <a:p>
            <a:pPr>
              <a:defRPr/>
            </a:pPr>
            <a:fld id="{285260E1-FF60-44C2-8AE8-7C493BB3B835}" type="slidenum">
              <a:rPr lang="en-US" altLang="en-US"/>
              <a:pPr>
                <a:defRPr/>
              </a:pPr>
              <a:t>‹#›</a:t>
            </a:fld>
            <a:endParaRPr lang="en-US" altLang="en-US"/>
          </a:p>
        </p:txBody>
      </p:sp>
    </p:spTree>
    <p:extLst>
      <p:ext uri="{BB962C8B-B14F-4D97-AF65-F5344CB8AC3E}">
        <p14:creationId xmlns:p14="http://schemas.microsoft.com/office/powerpoint/2010/main" val="44796517"/>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326FA83-0548-463B-89B7-B4BE6A34A388}"/>
              </a:ext>
            </a:extLst>
          </p:cNvPr>
          <p:cNvSpPr>
            <a:spLocks noGrp="1" noChangeArrowheads="1"/>
          </p:cNvSpPr>
          <p:nvPr>
            <p:ph type="sldNum" sz="quarter" idx="10"/>
          </p:nvPr>
        </p:nvSpPr>
        <p:spPr>
          <a:ln/>
        </p:spPr>
        <p:txBody>
          <a:bodyPr/>
          <a:lstStyle>
            <a:lvl1pPr>
              <a:defRPr/>
            </a:lvl1pPr>
          </a:lstStyle>
          <a:p>
            <a:pPr>
              <a:defRPr/>
            </a:pPr>
            <a:fld id="{5CE71E50-C516-426F-98A9-82394E9B8C83}" type="slidenum">
              <a:rPr lang="en-US" altLang="en-US"/>
              <a:pPr>
                <a:defRPr/>
              </a:pPr>
              <a:t>‹#›</a:t>
            </a:fld>
            <a:endParaRPr lang="en-US" altLang="en-US"/>
          </a:p>
        </p:txBody>
      </p:sp>
    </p:spTree>
    <p:extLst>
      <p:ext uri="{BB962C8B-B14F-4D97-AF65-F5344CB8AC3E}">
        <p14:creationId xmlns:p14="http://schemas.microsoft.com/office/powerpoint/2010/main" val="2836635274"/>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2CE0E5D-8FF8-4E0E-A378-F37C0C1621B9}"/>
              </a:ext>
            </a:extLst>
          </p:cNvPr>
          <p:cNvSpPr>
            <a:spLocks noGrp="1" noChangeArrowheads="1"/>
          </p:cNvSpPr>
          <p:nvPr>
            <p:ph type="sldNum" sz="quarter" idx="10"/>
          </p:nvPr>
        </p:nvSpPr>
        <p:spPr>
          <a:ln/>
        </p:spPr>
        <p:txBody>
          <a:bodyPr/>
          <a:lstStyle>
            <a:lvl1pPr>
              <a:defRPr/>
            </a:lvl1pPr>
          </a:lstStyle>
          <a:p>
            <a:pPr>
              <a:defRPr/>
            </a:pPr>
            <a:fld id="{BD90EE58-DDC8-415E-87BC-90FBADF54151}" type="slidenum">
              <a:rPr lang="en-US" altLang="en-US"/>
              <a:pPr>
                <a:defRPr/>
              </a:pPr>
              <a:t>‹#›</a:t>
            </a:fld>
            <a:endParaRPr lang="en-US" altLang="en-US"/>
          </a:p>
        </p:txBody>
      </p:sp>
    </p:spTree>
    <p:extLst>
      <p:ext uri="{BB962C8B-B14F-4D97-AF65-F5344CB8AC3E}">
        <p14:creationId xmlns:p14="http://schemas.microsoft.com/office/powerpoint/2010/main" val="4290322370"/>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15560C-57E1-498E-862D-1619267D7D65}"/>
              </a:ext>
            </a:extLst>
          </p:cNvPr>
          <p:cNvSpPr>
            <a:spLocks noGrp="1" noChangeArrowheads="1"/>
          </p:cNvSpPr>
          <p:nvPr>
            <p:ph type="sldNum" sz="quarter" idx="10"/>
          </p:nvPr>
        </p:nvSpPr>
        <p:spPr>
          <a:ln/>
        </p:spPr>
        <p:txBody>
          <a:bodyPr/>
          <a:lstStyle>
            <a:lvl1pPr>
              <a:defRPr/>
            </a:lvl1pPr>
          </a:lstStyle>
          <a:p>
            <a:pPr>
              <a:defRPr/>
            </a:pPr>
            <a:fld id="{206E1838-686C-4B67-9E5C-83059EA6BBED}" type="slidenum">
              <a:rPr lang="en-US" altLang="en-US"/>
              <a:pPr>
                <a:defRPr/>
              </a:pPr>
              <a:t>‹#›</a:t>
            </a:fld>
            <a:endParaRPr lang="en-US" altLang="en-US"/>
          </a:p>
        </p:txBody>
      </p:sp>
    </p:spTree>
    <p:extLst>
      <p:ext uri="{BB962C8B-B14F-4D97-AF65-F5344CB8AC3E}">
        <p14:creationId xmlns:p14="http://schemas.microsoft.com/office/powerpoint/2010/main" val="821993166"/>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546DE69-480A-4135-8D2F-C075C08B8649}"/>
              </a:ext>
            </a:extLst>
          </p:cNvPr>
          <p:cNvSpPr>
            <a:spLocks noGrp="1" noChangeArrowheads="1"/>
          </p:cNvSpPr>
          <p:nvPr>
            <p:ph type="sldNum" sz="quarter" idx="10"/>
          </p:nvPr>
        </p:nvSpPr>
        <p:spPr>
          <a:ln/>
        </p:spPr>
        <p:txBody>
          <a:bodyPr/>
          <a:lstStyle>
            <a:lvl1pPr>
              <a:defRPr/>
            </a:lvl1pPr>
          </a:lstStyle>
          <a:p>
            <a:pPr>
              <a:defRPr/>
            </a:pPr>
            <a:fld id="{E44C032D-0727-4021-B9BC-EEB910F1EEFC}" type="slidenum">
              <a:rPr lang="en-US" altLang="en-US"/>
              <a:pPr>
                <a:defRPr/>
              </a:pPr>
              <a:t>‹#›</a:t>
            </a:fld>
            <a:endParaRPr lang="en-US" altLang="en-US"/>
          </a:p>
        </p:txBody>
      </p:sp>
    </p:spTree>
    <p:extLst>
      <p:ext uri="{BB962C8B-B14F-4D97-AF65-F5344CB8AC3E}">
        <p14:creationId xmlns:p14="http://schemas.microsoft.com/office/powerpoint/2010/main" val="3179289161"/>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97155F1-0384-4352-ADB0-721043E3E598}"/>
              </a:ext>
            </a:extLst>
          </p:cNvPr>
          <p:cNvSpPr>
            <a:spLocks noGrp="1" noChangeArrowheads="1"/>
          </p:cNvSpPr>
          <p:nvPr>
            <p:ph type="sldNum" sz="quarter" idx="10"/>
          </p:nvPr>
        </p:nvSpPr>
        <p:spPr>
          <a:ln/>
        </p:spPr>
        <p:txBody>
          <a:bodyPr/>
          <a:lstStyle>
            <a:lvl1pPr>
              <a:defRPr/>
            </a:lvl1pPr>
          </a:lstStyle>
          <a:p>
            <a:pPr>
              <a:defRPr/>
            </a:pPr>
            <a:fld id="{EA23531A-6BBE-47EF-95D9-3A0DF5D15C2D}" type="slidenum">
              <a:rPr lang="en-US" altLang="en-US"/>
              <a:pPr>
                <a:defRPr/>
              </a:pPr>
              <a:t>‹#›</a:t>
            </a:fld>
            <a:endParaRPr lang="en-US" altLang="en-US"/>
          </a:p>
        </p:txBody>
      </p:sp>
    </p:spTree>
    <p:extLst>
      <p:ext uri="{BB962C8B-B14F-4D97-AF65-F5344CB8AC3E}">
        <p14:creationId xmlns:p14="http://schemas.microsoft.com/office/powerpoint/2010/main" val="3383392989"/>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81E0954-ADBE-46A8-93BD-A8AF803D4656}"/>
              </a:ext>
            </a:extLst>
          </p:cNvPr>
          <p:cNvSpPr>
            <a:spLocks noGrp="1" noChangeArrowheads="1"/>
          </p:cNvSpPr>
          <p:nvPr>
            <p:ph type="sldNum" sz="quarter" idx="10"/>
          </p:nvPr>
        </p:nvSpPr>
        <p:spPr>
          <a:ln/>
        </p:spPr>
        <p:txBody>
          <a:bodyPr/>
          <a:lstStyle>
            <a:lvl1pPr>
              <a:defRPr/>
            </a:lvl1pPr>
          </a:lstStyle>
          <a:p>
            <a:pPr>
              <a:defRPr/>
            </a:pPr>
            <a:fld id="{191F006C-316E-4147-8828-DBD7475CFC7F}" type="slidenum">
              <a:rPr lang="en-US" altLang="en-US"/>
              <a:pPr>
                <a:defRPr/>
              </a:pPr>
              <a:t>‹#›</a:t>
            </a:fld>
            <a:endParaRPr lang="en-US" altLang="en-US"/>
          </a:p>
        </p:txBody>
      </p:sp>
    </p:spTree>
    <p:extLst>
      <p:ext uri="{BB962C8B-B14F-4D97-AF65-F5344CB8AC3E}">
        <p14:creationId xmlns:p14="http://schemas.microsoft.com/office/powerpoint/2010/main" val="2031888911"/>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96314A8-80C6-47D0-8A6A-BF792DB14543}"/>
              </a:ext>
            </a:extLst>
          </p:cNvPr>
          <p:cNvSpPr>
            <a:spLocks noGrp="1" noChangeArrowheads="1"/>
          </p:cNvSpPr>
          <p:nvPr>
            <p:ph type="sldNum" sz="quarter" idx="10"/>
          </p:nvPr>
        </p:nvSpPr>
        <p:spPr>
          <a:ln/>
        </p:spPr>
        <p:txBody>
          <a:bodyPr/>
          <a:lstStyle>
            <a:lvl1pPr>
              <a:defRPr/>
            </a:lvl1pPr>
          </a:lstStyle>
          <a:p>
            <a:pPr>
              <a:defRPr/>
            </a:pPr>
            <a:fld id="{E0DC0A80-94B4-4124-BF16-25FC2D4767CB}" type="slidenum">
              <a:rPr lang="en-US" altLang="en-US"/>
              <a:pPr>
                <a:defRPr/>
              </a:pPr>
              <a:t>‹#›</a:t>
            </a:fld>
            <a:endParaRPr lang="en-US" altLang="en-US"/>
          </a:p>
        </p:txBody>
      </p:sp>
    </p:spTree>
    <p:extLst>
      <p:ext uri="{BB962C8B-B14F-4D97-AF65-F5344CB8AC3E}">
        <p14:creationId xmlns:p14="http://schemas.microsoft.com/office/powerpoint/2010/main" val="2967083108"/>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902596-6CAA-4746-B255-CAA75CF4E88B}"/>
              </a:ext>
            </a:extLst>
          </p:cNvPr>
          <p:cNvSpPr>
            <a:spLocks noGrp="1" noChangeArrowheads="1"/>
          </p:cNvSpPr>
          <p:nvPr>
            <p:ph type="sldNum" sz="quarter" idx="10"/>
          </p:nvPr>
        </p:nvSpPr>
        <p:spPr>
          <a:ln/>
        </p:spPr>
        <p:txBody>
          <a:bodyPr/>
          <a:lstStyle>
            <a:lvl1pPr>
              <a:defRPr/>
            </a:lvl1pPr>
          </a:lstStyle>
          <a:p>
            <a:pPr>
              <a:defRPr/>
            </a:pPr>
            <a:fld id="{B2D2BA2C-E4F2-4818-BDAC-C93827B47546}" type="slidenum">
              <a:rPr lang="en-US" altLang="en-US"/>
              <a:pPr>
                <a:defRPr/>
              </a:pPr>
              <a:t>‹#›</a:t>
            </a:fld>
            <a:endParaRPr lang="en-US" altLang="en-US"/>
          </a:p>
        </p:txBody>
      </p:sp>
    </p:spTree>
    <p:extLst>
      <p:ext uri="{BB962C8B-B14F-4D97-AF65-F5344CB8AC3E}">
        <p14:creationId xmlns:p14="http://schemas.microsoft.com/office/powerpoint/2010/main" val="291835627"/>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A742E94-AA23-42F4-9629-284A482A098D}"/>
              </a:ext>
            </a:extLst>
          </p:cNvPr>
          <p:cNvSpPr>
            <a:spLocks noGrp="1" noChangeArrowheads="1"/>
          </p:cNvSpPr>
          <p:nvPr>
            <p:ph type="sldNum" sz="quarter" idx="10"/>
          </p:nvPr>
        </p:nvSpPr>
        <p:spPr>
          <a:ln/>
        </p:spPr>
        <p:txBody>
          <a:bodyPr/>
          <a:lstStyle>
            <a:lvl1pPr>
              <a:defRPr/>
            </a:lvl1pPr>
          </a:lstStyle>
          <a:p>
            <a:pPr>
              <a:defRPr/>
            </a:pPr>
            <a:fld id="{3CF2DE81-13B3-4D5D-BE41-2A2A555CD855}" type="slidenum">
              <a:rPr lang="en-US" altLang="en-US"/>
              <a:pPr>
                <a:defRPr/>
              </a:pPr>
              <a:t>‹#›</a:t>
            </a:fld>
            <a:endParaRPr lang="en-US" altLang="en-US"/>
          </a:p>
        </p:txBody>
      </p:sp>
    </p:spTree>
    <p:extLst>
      <p:ext uri="{BB962C8B-B14F-4D97-AF65-F5344CB8AC3E}">
        <p14:creationId xmlns:p14="http://schemas.microsoft.com/office/powerpoint/2010/main" val="152604413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F9E0B07-AB7C-4178-A085-23FEDA225AC8}"/>
              </a:ext>
            </a:extLst>
          </p:cNvPr>
          <p:cNvSpPr>
            <a:spLocks noGrp="1" noChangeArrowheads="1"/>
          </p:cNvSpPr>
          <p:nvPr>
            <p:ph type="sldNum" sz="quarter" idx="10"/>
          </p:nvPr>
        </p:nvSpPr>
        <p:spPr>
          <a:ln/>
        </p:spPr>
        <p:txBody>
          <a:bodyPr/>
          <a:lstStyle>
            <a:lvl1pPr>
              <a:defRPr/>
            </a:lvl1pPr>
          </a:lstStyle>
          <a:p>
            <a:pPr>
              <a:defRPr/>
            </a:pPr>
            <a:fld id="{0DFFB4FD-8B1B-4CB8-8957-BCA7762FD8A5}" type="slidenum">
              <a:rPr lang="en-US" altLang="en-US"/>
              <a:pPr>
                <a:defRPr/>
              </a:pPr>
              <a:t>‹#›</a:t>
            </a:fld>
            <a:endParaRPr lang="en-US" altLang="en-US"/>
          </a:p>
        </p:txBody>
      </p:sp>
    </p:spTree>
    <p:extLst>
      <p:ext uri="{BB962C8B-B14F-4D97-AF65-F5344CB8AC3E}">
        <p14:creationId xmlns:p14="http://schemas.microsoft.com/office/powerpoint/2010/main" val="556678922"/>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81FA147-4C3C-4843-AC98-A55EE71343BB}"/>
              </a:ext>
            </a:extLst>
          </p:cNvPr>
          <p:cNvSpPr>
            <a:spLocks noGrp="1" noChangeArrowheads="1"/>
          </p:cNvSpPr>
          <p:nvPr>
            <p:ph type="sldNum" sz="quarter" idx="10"/>
          </p:nvPr>
        </p:nvSpPr>
        <p:spPr>
          <a:ln/>
        </p:spPr>
        <p:txBody>
          <a:bodyPr/>
          <a:lstStyle>
            <a:lvl1pPr>
              <a:defRPr/>
            </a:lvl1pPr>
          </a:lstStyle>
          <a:p>
            <a:pPr>
              <a:defRPr/>
            </a:pPr>
            <a:fld id="{1F7A54A3-F7B4-4BBD-B738-A68DF231D9B4}" type="slidenum">
              <a:rPr lang="en-US" altLang="en-US"/>
              <a:pPr>
                <a:defRPr/>
              </a:pPr>
              <a:t>‹#›</a:t>
            </a:fld>
            <a:endParaRPr lang="en-US" altLang="en-US"/>
          </a:p>
        </p:txBody>
      </p:sp>
    </p:spTree>
    <p:extLst>
      <p:ext uri="{BB962C8B-B14F-4D97-AF65-F5344CB8AC3E}">
        <p14:creationId xmlns:p14="http://schemas.microsoft.com/office/powerpoint/2010/main" val="205517324"/>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CB00FA4-CAF1-4710-B1A4-09927E2485BF}"/>
              </a:ext>
            </a:extLst>
          </p:cNvPr>
          <p:cNvSpPr>
            <a:spLocks noGrp="1" noChangeArrowheads="1"/>
          </p:cNvSpPr>
          <p:nvPr>
            <p:ph type="sldNum" sz="quarter" idx="10"/>
          </p:nvPr>
        </p:nvSpPr>
        <p:spPr>
          <a:ln/>
        </p:spPr>
        <p:txBody>
          <a:bodyPr/>
          <a:lstStyle>
            <a:lvl1pPr>
              <a:defRPr/>
            </a:lvl1pPr>
          </a:lstStyle>
          <a:p>
            <a:pPr>
              <a:defRPr/>
            </a:pPr>
            <a:fld id="{2545A8F4-D798-48C8-8AF1-6A56EAA25C60}" type="slidenum">
              <a:rPr lang="en-US" altLang="en-US"/>
              <a:pPr>
                <a:defRPr/>
              </a:pPr>
              <a:t>‹#›</a:t>
            </a:fld>
            <a:endParaRPr lang="en-US" altLang="en-US"/>
          </a:p>
        </p:txBody>
      </p:sp>
    </p:spTree>
    <p:extLst>
      <p:ext uri="{BB962C8B-B14F-4D97-AF65-F5344CB8AC3E}">
        <p14:creationId xmlns:p14="http://schemas.microsoft.com/office/powerpoint/2010/main" val="2799092363"/>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8E9706B-5D04-445B-80DF-D029B07C6B76}"/>
              </a:ext>
            </a:extLst>
          </p:cNvPr>
          <p:cNvSpPr>
            <a:spLocks noGrp="1" noChangeArrowheads="1"/>
          </p:cNvSpPr>
          <p:nvPr>
            <p:ph type="sldNum" sz="quarter" idx="10"/>
          </p:nvPr>
        </p:nvSpPr>
        <p:spPr>
          <a:ln/>
        </p:spPr>
        <p:txBody>
          <a:bodyPr/>
          <a:lstStyle>
            <a:lvl1pPr>
              <a:defRPr/>
            </a:lvl1pPr>
          </a:lstStyle>
          <a:p>
            <a:pPr>
              <a:defRPr/>
            </a:pPr>
            <a:fld id="{EB40ECB9-8F77-483E-91BE-C6777CC3AF60}" type="slidenum">
              <a:rPr lang="en-US" altLang="en-US"/>
              <a:pPr>
                <a:defRPr/>
              </a:pPr>
              <a:t>‹#›</a:t>
            </a:fld>
            <a:endParaRPr lang="en-US" altLang="en-US"/>
          </a:p>
        </p:txBody>
      </p:sp>
    </p:spTree>
    <p:extLst>
      <p:ext uri="{BB962C8B-B14F-4D97-AF65-F5344CB8AC3E}">
        <p14:creationId xmlns:p14="http://schemas.microsoft.com/office/powerpoint/2010/main" val="1805061295"/>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238D56-FE14-4076-888B-64B690448492}"/>
              </a:ext>
            </a:extLst>
          </p:cNvPr>
          <p:cNvSpPr>
            <a:spLocks noGrp="1" noChangeArrowheads="1"/>
          </p:cNvSpPr>
          <p:nvPr>
            <p:ph type="sldNum" sz="quarter" idx="10"/>
          </p:nvPr>
        </p:nvSpPr>
        <p:spPr>
          <a:ln/>
        </p:spPr>
        <p:txBody>
          <a:bodyPr/>
          <a:lstStyle>
            <a:lvl1pPr>
              <a:defRPr/>
            </a:lvl1pPr>
          </a:lstStyle>
          <a:p>
            <a:pPr>
              <a:defRPr/>
            </a:pPr>
            <a:fld id="{2BA6BCF3-DC77-44ED-AB62-ADF3E1A51BA0}" type="slidenum">
              <a:rPr lang="en-US" altLang="en-US"/>
              <a:pPr>
                <a:defRPr/>
              </a:pPr>
              <a:t>‹#›</a:t>
            </a:fld>
            <a:endParaRPr lang="en-US" altLang="en-US"/>
          </a:p>
        </p:txBody>
      </p:sp>
    </p:spTree>
    <p:extLst>
      <p:ext uri="{BB962C8B-B14F-4D97-AF65-F5344CB8AC3E}">
        <p14:creationId xmlns:p14="http://schemas.microsoft.com/office/powerpoint/2010/main" val="1833602630"/>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546032-6C0F-47D2-A726-134909205AB7}"/>
              </a:ext>
            </a:extLst>
          </p:cNvPr>
          <p:cNvSpPr>
            <a:spLocks noGrp="1" noChangeArrowheads="1"/>
          </p:cNvSpPr>
          <p:nvPr>
            <p:ph type="sldNum" sz="quarter" idx="10"/>
          </p:nvPr>
        </p:nvSpPr>
        <p:spPr>
          <a:ln/>
        </p:spPr>
        <p:txBody>
          <a:bodyPr/>
          <a:lstStyle>
            <a:lvl1pPr>
              <a:defRPr/>
            </a:lvl1pPr>
          </a:lstStyle>
          <a:p>
            <a:pPr>
              <a:defRPr/>
            </a:pPr>
            <a:fld id="{F6BDCD22-A553-49A9-B113-E9CE9540A5A8}" type="slidenum">
              <a:rPr lang="en-US" altLang="en-US"/>
              <a:pPr>
                <a:defRPr/>
              </a:pPr>
              <a:t>‹#›</a:t>
            </a:fld>
            <a:endParaRPr lang="en-US" altLang="en-US"/>
          </a:p>
        </p:txBody>
      </p:sp>
    </p:spTree>
    <p:extLst>
      <p:ext uri="{BB962C8B-B14F-4D97-AF65-F5344CB8AC3E}">
        <p14:creationId xmlns:p14="http://schemas.microsoft.com/office/powerpoint/2010/main" val="2447250135"/>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98165CA-A145-4532-B101-CDA53705E5EA}"/>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4099" name="Rectangle 3">
            <a:extLst>
              <a:ext uri="{FF2B5EF4-FFF2-40B4-BE49-F238E27FC236}">
                <a16:creationId xmlns:a16="http://schemas.microsoft.com/office/drawing/2014/main" id="{DC00B25E-54E2-423A-B067-57EDB63466DE}"/>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E497EE0D-18D4-4FAF-B376-CFC226D6B29B}"/>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smtClean="0">
                <a:effectLst/>
                <a:latin typeface="Arial Narrow" panose="020B0606020202030204" pitchFamily="34" charset="0"/>
              </a:defRPr>
            </a:lvl1pPr>
          </a:lstStyle>
          <a:p>
            <a:pPr>
              <a:defRPr/>
            </a:pPr>
            <a:fld id="{C8F33488-0DCA-4853-9F4C-F848D79E99C4}" type="slidenum">
              <a:rPr lang="en-US" altLang="en-US"/>
              <a:pPr>
                <a:defRPr/>
              </a:pPr>
              <a:t>‹#›</a:t>
            </a:fld>
            <a:endParaRPr lang="en-US" altLang="en-US"/>
          </a:p>
        </p:txBody>
      </p:sp>
      <p:sp>
        <p:nvSpPr>
          <p:cNvPr id="4101" name="Rectangle 5">
            <a:extLst>
              <a:ext uri="{FF2B5EF4-FFF2-40B4-BE49-F238E27FC236}">
                <a16:creationId xmlns:a16="http://schemas.microsoft.com/office/drawing/2014/main" id="{133C21C3-9FE6-46E1-B77F-D1AA7DFF0885}"/>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815"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E1EF8B8-0BCB-4EAC-8C7A-8360503B8B05}"/>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7171" name="Rectangle 3">
            <a:extLst>
              <a:ext uri="{FF2B5EF4-FFF2-40B4-BE49-F238E27FC236}">
                <a16:creationId xmlns:a16="http://schemas.microsoft.com/office/drawing/2014/main" id="{809647E0-84B0-4826-BF9E-A7F054ECE59B}"/>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Rectangle 4">
            <a:extLst>
              <a:ext uri="{FF2B5EF4-FFF2-40B4-BE49-F238E27FC236}">
                <a16:creationId xmlns:a16="http://schemas.microsoft.com/office/drawing/2014/main" id="{911E2B5D-6636-4EDA-A4EA-E308A262A913}"/>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smtClean="0">
                <a:effectLst/>
                <a:latin typeface="Arial Narrow" panose="020B0606020202030204" pitchFamily="34" charset="0"/>
              </a:defRPr>
            </a:lvl1pPr>
          </a:lstStyle>
          <a:p>
            <a:pPr>
              <a:defRPr/>
            </a:pPr>
            <a:fld id="{9480E3E9-E691-4196-A3E4-FD4FAB16010D}" type="slidenum">
              <a:rPr lang="en-US" altLang="en-US"/>
              <a:pPr>
                <a:defRPr/>
              </a:pPr>
              <a:t>‹#›</a:t>
            </a:fld>
            <a:endParaRPr lang="en-US" altLang="en-US"/>
          </a:p>
        </p:txBody>
      </p:sp>
      <p:sp>
        <p:nvSpPr>
          <p:cNvPr id="7173" name="Rectangle 5">
            <a:extLst>
              <a:ext uri="{FF2B5EF4-FFF2-40B4-BE49-F238E27FC236}">
                <a16:creationId xmlns:a16="http://schemas.microsoft.com/office/drawing/2014/main" id="{FD24A776-BE87-4713-8478-3915A54044E2}"/>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816"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18023DB-4022-40EB-9FF3-0C667516F60C}"/>
              </a:ext>
            </a:extLst>
          </p:cNvPr>
          <p:cNvSpPr>
            <a:spLocks noGrp="1" noChangeArrowheads="1"/>
          </p:cNvSpPr>
          <p:nvPr>
            <p:ph type="ctrTitle"/>
          </p:nvPr>
        </p:nvSpPr>
        <p:spPr/>
        <p:txBody>
          <a:bodyPr/>
          <a:lstStyle/>
          <a:p>
            <a:pPr>
              <a:defRPr/>
            </a:pPr>
            <a:r>
              <a:rPr lang="en-US" altLang="en-US"/>
              <a:t>OpenMP</a:t>
            </a:r>
          </a:p>
        </p:txBody>
      </p:sp>
      <p:sp>
        <p:nvSpPr>
          <p:cNvPr id="2051" name="Rectangle 3">
            <a:extLst>
              <a:ext uri="{FF2B5EF4-FFF2-40B4-BE49-F238E27FC236}">
                <a16:creationId xmlns:a16="http://schemas.microsoft.com/office/drawing/2014/main" id="{600D4EDF-8351-455A-9599-42E6B91A0334}"/>
              </a:ext>
            </a:extLst>
          </p:cNvPr>
          <p:cNvSpPr>
            <a:spLocks noGrp="1" noChangeArrowheads="1"/>
          </p:cNvSpPr>
          <p:nvPr>
            <p:ph type="subTitle" idx="1"/>
          </p:nvPr>
        </p:nvSpPr>
        <p:spPr/>
        <p:txBody>
          <a:bodyPr/>
          <a:lstStyle/>
          <a:p>
            <a:pPr>
              <a:defRPr/>
            </a:pPr>
            <a:endParaRPr lang="en-US" altLang="en-US"/>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A7A6E5A-B078-4072-B6EF-89D73C7645DA}"/>
              </a:ext>
            </a:extLst>
          </p:cNvPr>
          <p:cNvSpPr>
            <a:spLocks noGrp="1" noChangeArrowheads="1"/>
          </p:cNvSpPr>
          <p:nvPr>
            <p:ph type="title"/>
          </p:nvPr>
        </p:nvSpPr>
        <p:spPr/>
        <p:txBody>
          <a:bodyPr/>
          <a:lstStyle/>
          <a:p>
            <a:r>
              <a:rPr lang="en-US" altLang="sr-Latn-RS">
                <a:effectLst/>
              </a:rPr>
              <a:t>Koliko niti je u timu?</a:t>
            </a:r>
          </a:p>
        </p:txBody>
      </p:sp>
      <p:sp>
        <p:nvSpPr>
          <p:cNvPr id="17411" name="Rectangle 3">
            <a:extLst>
              <a:ext uri="{FF2B5EF4-FFF2-40B4-BE49-F238E27FC236}">
                <a16:creationId xmlns:a16="http://schemas.microsoft.com/office/drawing/2014/main" id="{11250B35-4ACC-455E-A505-AF9AE20A6C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pl-PL" altLang="sr-Latn-RS">
                <a:effectLst/>
              </a:rPr>
              <a:t>Za neke aplikacije je važno da može da se upravlja brojem niti koje izvršavaju paralelni region. </a:t>
            </a:r>
          </a:p>
          <a:p>
            <a:pPr>
              <a:lnSpc>
                <a:spcPct val="90000"/>
              </a:lnSpc>
            </a:pPr>
            <a:r>
              <a:rPr lang="pl-PL" altLang="sr-Latn-RS">
                <a:effectLst/>
              </a:rPr>
              <a:t>OpenMP omogućava programeru da specificira ovaj broj </a:t>
            </a:r>
          </a:p>
          <a:p>
            <a:pPr lvl="1">
              <a:lnSpc>
                <a:spcPct val="90000"/>
              </a:lnSpc>
            </a:pPr>
            <a:r>
              <a:rPr lang="pl-PL" altLang="sr-Latn-RS">
                <a:effectLst/>
              </a:rPr>
              <a:t>pre izvršenja programa korišćenjem odgovarajuće promenljive okruženja (environment variable), </a:t>
            </a:r>
          </a:p>
          <a:p>
            <a:pPr lvl="1">
              <a:lnSpc>
                <a:spcPct val="90000"/>
              </a:lnSpc>
            </a:pPr>
            <a:r>
              <a:rPr lang="pl-PL" altLang="sr-Latn-RS">
                <a:effectLst/>
              </a:rPr>
              <a:t>nakon početka izvršenja korišćenjem izvršne bibliotečke funkcije, ili </a:t>
            </a:r>
          </a:p>
          <a:p>
            <a:pPr lvl="1">
              <a:lnSpc>
                <a:spcPct val="90000"/>
              </a:lnSpc>
            </a:pPr>
            <a:r>
              <a:rPr lang="pl-PL" altLang="sr-Latn-RS">
                <a:effectLst/>
              </a:rPr>
              <a:t>na početku paralelnog regiona korišćenjem odgovarajuće odredbe (klauzule). </a:t>
            </a:r>
          </a:p>
          <a:p>
            <a:pPr>
              <a:lnSpc>
                <a:spcPct val="90000"/>
              </a:lnSpc>
            </a:pPr>
            <a:r>
              <a:rPr lang="pl-PL" altLang="sr-Latn-RS">
                <a:effectLst/>
              </a:rPr>
              <a:t>Ako se ovo ne uradi, onda broj niti zavisi od implementacije. </a:t>
            </a:r>
          </a:p>
          <a:p>
            <a:pPr>
              <a:lnSpc>
                <a:spcPct val="90000"/>
              </a:lnSpc>
            </a:pPr>
            <a:r>
              <a:rPr lang="pl-PL" altLang="sr-Latn-RS">
                <a:effectLst/>
              </a:rPr>
              <a:t>OpenMP svakoj niti u timu dodeljuje jedinstveni identifikator koji se kreće u garnicama od 0 do broj niti-1.</a:t>
            </a:r>
            <a:endParaRPr lang="en-US" altLang="sr-Latn-RS">
              <a:effectLst/>
            </a:endParaRPr>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78710CC-9C66-47CA-92DA-7CD6BDC68215}"/>
              </a:ext>
            </a:extLst>
          </p:cNvPr>
          <p:cNvSpPr>
            <a:spLocks noGrp="1" noChangeArrowheads="1"/>
          </p:cNvSpPr>
          <p:nvPr>
            <p:ph type="title"/>
          </p:nvPr>
        </p:nvSpPr>
        <p:spPr/>
        <p:txBody>
          <a:bodyPr/>
          <a:lstStyle/>
          <a:p>
            <a:r>
              <a:rPr lang="en-US" altLang="sr-Latn-RS">
                <a:effectLst/>
              </a:rPr>
              <a:t>OpenMP - detalji</a:t>
            </a:r>
          </a:p>
        </p:txBody>
      </p:sp>
      <p:sp>
        <p:nvSpPr>
          <p:cNvPr id="52227" name="Rectangle 3">
            <a:extLst>
              <a:ext uri="{FF2B5EF4-FFF2-40B4-BE49-F238E27FC236}">
                <a16:creationId xmlns:a16="http://schemas.microsoft.com/office/drawing/2014/main" id="{78FE5962-5633-457A-A1E0-FC618E209BCC}"/>
              </a:ext>
            </a:extLst>
          </p:cNvPr>
          <p:cNvSpPr>
            <a:spLocks noGrp="1" noChangeArrowheads="1"/>
          </p:cNvSpPr>
          <p:nvPr>
            <p:ph type="body" idx="1"/>
          </p:nvPr>
        </p:nvSpPr>
        <p:spPr/>
        <p:txBody>
          <a:bodyPr/>
          <a:lstStyle/>
          <a:p>
            <a:pPr marL="0" indent="0">
              <a:lnSpc>
                <a:spcPct val="90000"/>
              </a:lnSpc>
              <a:buNone/>
              <a:defRPr/>
            </a:pPr>
            <a:r>
              <a:rPr lang="it-IT" altLang="sr-Latn-RS" sz="1800" dirty="0">
                <a:effectLst/>
              </a:rPr>
              <a:t> </a:t>
            </a:r>
          </a:p>
          <a:p>
            <a:pPr>
              <a:lnSpc>
                <a:spcPct val="90000"/>
              </a:lnSpc>
              <a:defRPr/>
            </a:pPr>
            <a:r>
              <a:rPr lang="it-IT" altLang="sr-Latn-RS" sz="2400" dirty="0">
                <a:effectLst/>
              </a:rPr>
              <a:t>Sintaksa OpenMP direktiva je  sledeća</a:t>
            </a:r>
            <a:endParaRPr lang="it-IT" altLang="sr-Latn-RS" sz="2400" b="1" dirty="0">
              <a:effectLst/>
            </a:endParaRPr>
          </a:p>
          <a:p>
            <a:pPr>
              <a:lnSpc>
                <a:spcPct val="90000"/>
              </a:lnSpc>
              <a:buFont typeface="Wingdings 2" panose="05020102010507070707" pitchFamily="18" charset="2"/>
              <a:buNone/>
              <a:defRPr/>
            </a:pPr>
            <a:r>
              <a:rPr lang="en-US" altLang="sr-Latn-RS" sz="2400" b="1" dirty="0">
                <a:effectLst/>
                <a:latin typeface="Arial" panose="020B0604020202020204" pitchFamily="34" charset="0"/>
              </a:rPr>
              <a:t>	#</a:t>
            </a:r>
            <a:r>
              <a:rPr lang="it-IT" altLang="sr-Latn-RS" sz="2400" b="1" dirty="0">
                <a:effectLst/>
              </a:rPr>
              <a:t>pragma omp ime_direktive</a:t>
            </a:r>
            <a:r>
              <a:rPr lang="it-IT" altLang="sr-Latn-RS" sz="2400" dirty="0">
                <a:effectLst/>
              </a:rPr>
              <a:t> </a:t>
            </a:r>
            <a:r>
              <a:rPr lang="it-IT" altLang="sr-Latn-RS" sz="2400" i="1" dirty="0">
                <a:effectLst/>
              </a:rPr>
              <a:t>[odredba[[,] odredba]...]</a:t>
            </a:r>
          </a:p>
          <a:p>
            <a:pPr lvl="1">
              <a:lnSpc>
                <a:spcPct val="90000"/>
              </a:lnSpc>
              <a:defRPr/>
            </a:pPr>
            <a:r>
              <a:rPr lang="sr-Latn-BA" altLang="en-US" sz="2100" i="1" dirty="0"/>
              <a:t>omp</a:t>
            </a:r>
            <a:r>
              <a:rPr lang="sr-Latn-BA" altLang="en-US" sz="2100" dirty="0"/>
              <a:t> ključna reč govori da je reč o OpenMP pragm</a:t>
            </a:r>
            <a:r>
              <a:rPr lang="sr-Latn-BA" altLang="en-US" sz="2100" dirty="0">
                <a:latin typeface="Arial" panose="020B0604020202020204" pitchFamily="34" charset="0"/>
              </a:rPr>
              <a:t>i</a:t>
            </a:r>
            <a:r>
              <a:rPr lang="sr-Latn-BA" altLang="en-US" sz="2100" dirty="0"/>
              <a:t> koj</a:t>
            </a:r>
            <a:r>
              <a:rPr lang="en-US" altLang="en-US" sz="2100" dirty="0"/>
              <a:t>e</a:t>
            </a:r>
            <a:r>
              <a:rPr lang="sr-Latn-BA" altLang="en-US" sz="2100" dirty="0"/>
              <a:t> kompajlira samo OpenMP kompajler, a ignorišu ne OpenMP kompajleri</a:t>
            </a:r>
            <a:endParaRPr lang="it-IT" altLang="sr-Latn-RS" sz="2100" dirty="0">
              <a:effectLst/>
            </a:endParaRPr>
          </a:p>
          <a:p>
            <a:pPr lvl="1">
              <a:lnSpc>
                <a:spcPct val="90000"/>
              </a:lnSpc>
              <a:defRPr/>
            </a:pPr>
            <a:r>
              <a:rPr lang="it-IT" altLang="sr-Latn-RS" sz="2100" i="1" dirty="0">
                <a:effectLst/>
              </a:rPr>
              <a:t>ime_direktive</a:t>
            </a:r>
            <a:r>
              <a:rPr lang="it-IT" altLang="sr-Latn-RS" sz="2100" dirty="0">
                <a:effectLst/>
              </a:rPr>
              <a:t> ime direktive (npr. parallel, for, section, ....)</a:t>
            </a:r>
          </a:p>
          <a:p>
            <a:pPr lvl="1">
              <a:lnSpc>
                <a:spcPct val="90000"/>
              </a:lnSpc>
              <a:defRPr/>
            </a:pPr>
            <a:r>
              <a:rPr lang="it-IT" altLang="sr-Latn-RS" sz="2100" i="1" dirty="0">
                <a:effectLst/>
              </a:rPr>
              <a:t>odredbe</a:t>
            </a:r>
            <a:r>
              <a:rPr lang="it-IT" altLang="sr-Latn-RS" sz="2100" dirty="0">
                <a:effectLst/>
              </a:rPr>
              <a:t> (klauzule, eng. clauses) se koriste da daju dodatne informacije direktivi </a:t>
            </a:r>
            <a:endParaRPr lang="en-US" altLang="sr-Latn-RS" sz="2100" dirty="0">
              <a:effectLst/>
            </a:endParaRPr>
          </a:p>
          <a:p>
            <a:pPr lvl="2">
              <a:lnSpc>
                <a:spcPct val="90000"/>
              </a:lnSpc>
              <a:defRPr/>
            </a:pPr>
            <a:r>
              <a:rPr lang="it-IT" altLang="sr-Latn-RS" sz="1800" dirty="0">
                <a:effectLst/>
              </a:rPr>
              <a:t>(npr #</a:t>
            </a:r>
            <a:r>
              <a:rPr lang="it-IT" altLang="sr-Latn-RS" sz="1800" b="1" dirty="0">
                <a:effectLst/>
              </a:rPr>
              <a:t>pragma omp for </a:t>
            </a:r>
            <a:r>
              <a:rPr lang="it-IT" altLang="sr-Latn-RS" sz="1800" dirty="0">
                <a:effectLst/>
              </a:rPr>
              <a:t>private (a). </a:t>
            </a:r>
            <a:endParaRPr lang="en-US" altLang="sr-Latn-RS" sz="1800" dirty="0">
              <a:effectLst/>
            </a:endParaRPr>
          </a:p>
          <a:p>
            <a:pPr lvl="3">
              <a:lnSpc>
                <a:spcPct val="90000"/>
              </a:lnSpc>
              <a:defRPr/>
            </a:pPr>
            <a:r>
              <a:rPr lang="it-IT" altLang="sr-Latn-RS" sz="1600" dirty="0">
                <a:effectLst/>
              </a:rPr>
              <a:t>Ovde je private odredba koja kaže da je promenljiva a privatna za svaku nit u timu.)</a:t>
            </a:r>
            <a:endParaRPr lang="en-US" altLang="sr-Latn-RS" sz="1600" dirty="0">
              <a:effectLst/>
            </a:endParaRPr>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D500E97-8F34-431A-9FC4-2F8FDD13A717}"/>
              </a:ext>
            </a:extLst>
          </p:cNvPr>
          <p:cNvSpPr>
            <a:spLocks noGrp="1" noChangeArrowheads="1"/>
          </p:cNvSpPr>
          <p:nvPr>
            <p:ph type="title"/>
          </p:nvPr>
        </p:nvSpPr>
        <p:spPr/>
        <p:txBody>
          <a:bodyPr/>
          <a:lstStyle/>
          <a:p>
            <a:r>
              <a:rPr lang="en-US" altLang="sr-Latn-RS">
                <a:effectLst/>
              </a:rPr>
              <a:t>OpenMP direktive</a:t>
            </a:r>
          </a:p>
        </p:txBody>
      </p:sp>
      <p:sp>
        <p:nvSpPr>
          <p:cNvPr id="19459" name="Rectangle 3">
            <a:extLst>
              <a:ext uri="{FF2B5EF4-FFF2-40B4-BE49-F238E27FC236}">
                <a16:creationId xmlns:a16="http://schemas.microsoft.com/office/drawing/2014/main" id="{F02823AC-BDEB-49F0-B485-AA2349CF4FD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en-US" altLang="sr-Latn-RS">
                <a:effectLst/>
              </a:rPr>
              <a:t>U OpenMP su na raspolaganju sledeće direktive</a:t>
            </a:r>
          </a:p>
          <a:p>
            <a:pPr lvl="1">
              <a:lnSpc>
                <a:spcPct val="90000"/>
              </a:lnSpc>
            </a:pPr>
            <a:r>
              <a:rPr lang="it-IT" altLang="sr-Latn-RS">
                <a:effectLst/>
              </a:rPr>
              <a:t>Parallel direktiva</a:t>
            </a:r>
          </a:p>
          <a:p>
            <a:pPr lvl="1">
              <a:lnSpc>
                <a:spcPct val="90000"/>
              </a:lnSpc>
            </a:pPr>
            <a:r>
              <a:rPr lang="en-US" altLang="sr-Latn-RS">
                <a:effectLst/>
              </a:rPr>
              <a:t>Direktive </a:t>
            </a:r>
            <a:r>
              <a:rPr lang="it-IT" altLang="sr-Latn-RS">
                <a:effectLst/>
              </a:rPr>
              <a:t> </a:t>
            </a:r>
            <a:r>
              <a:rPr lang="pl-PL" altLang="sr-Latn-RS">
                <a:effectLst/>
              </a:rPr>
              <a:t>za podelu posla</a:t>
            </a:r>
          </a:p>
          <a:p>
            <a:pPr lvl="2">
              <a:lnSpc>
                <a:spcPct val="90000"/>
              </a:lnSpc>
            </a:pPr>
            <a:r>
              <a:rPr lang="pl-PL" altLang="sr-Latn-RS">
                <a:effectLst/>
              </a:rPr>
              <a:t>for</a:t>
            </a:r>
          </a:p>
          <a:p>
            <a:pPr lvl="2">
              <a:lnSpc>
                <a:spcPct val="90000"/>
              </a:lnSpc>
            </a:pPr>
            <a:r>
              <a:rPr lang="pl-PL" altLang="sr-Latn-RS">
                <a:effectLst/>
              </a:rPr>
              <a:t>section</a:t>
            </a:r>
          </a:p>
          <a:p>
            <a:pPr lvl="2">
              <a:lnSpc>
                <a:spcPct val="90000"/>
              </a:lnSpc>
            </a:pPr>
            <a:r>
              <a:rPr lang="pl-PL" altLang="sr-Latn-RS">
                <a:effectLst/>
              </a:rPr>
              <a:t>single</a:t>
            </a:r>
            <a:endParaRPr lang="en-US" altLang="sr-Latn-RS">
              <a:effectLst/>
            </a:endParaRPr>
          </a:p>
          <a:p>
            <a:pPr lvl="2">
              <a:lnSpc>
                <a:spcPct val="90000"/>
              </a:lnSpc>
            </a:pPr>
            <a:r>
              <a:rPr lang="en-US" altLang="sr-Latn-RS">
                <a:effectLst/>
              </a:rPr>
              <a:t>task </a:t>
            </a:r>
          </a:p>
          <a:p>
            <a:pPr lvl="1">
              <a:lnSpc>
                <a:spcPct val="90000"/>
              </a:lnSpc>
            </a:pPr>
            <a:r>
              <a:rPr lang="pl-PL" altLang="sr-Latn-RS">
                <a:effectLst/>
              </a:rPr>
              <a:t>Direktive za sinhronizaciju niti </a:t>
            </a:r>
          </a:p>
          <a:p>
            <a:pPr lvl="2">
              <a:lnSpc>
                <a:spcPct val="90000"/>
              </a:lnSpc>
            </a:pPr>
            <a:r>
              <a:rPr lang="pl-PL" altLang="sr-Latn-RS">
                <a:effectLst/>
              </a:rPr>
              <a:t>Barrier</a:t>
            </a:r>
          </a:p>
          <a:p>
            <a:pPr lvl="2">
              <a:lnSpc>
                <a:spcPct val="90000"/>
              </a:lnSpc>
            </a:pPr>
            <a:r>
              <a:rPr lang="pl-PL" altLang="sr-Latn-RS">
                <a:effectLst/>
              </a:rPr>
              <a:t>Ordered</a:t>
            </a:r>
          </a:p>
          <a:p>
            <a:pPr lvl="2">
              <a:lnSpc>
                <a:spcPct val="90000"/>
              </a:lnSpc>
            </a:pPr>
            <a:r>
              <a:rPr lang="pl-PL" altLang="sr-Latn-RS">
                <a:effectLst/>
              </a:rPr>
              <a:t>Critical</a:t>
            </a:r>
          </a:p>
          <a:p>
            <a:pPr lvl="2">
              <a:lnSpc>
                <a:spcPct val="90000"/>
              </a:lnSpc>
            </a:pPr>
            <a:r>
              <a:rPr lang="pl-PL" altLang="sr-Latn-RS">
                <a:effectLst/>
              </a:rPr>
              <a:t>Atomic</a:t>
            </a:r>
          </a:p>
          <a:p>
            <a:pPr lvl="2">
              <a:lnSpc>
                <a:spcPct val="90000"/>
              </a:lnSpc>
            </a:pPr>
            <a:r>
              <a:rPr lang="pl-PL" altLang="sr-Latn-RS">
                <a:effectLst/>
              </a:rPr>
              <a:t>Locks</a:t>
            </a:r>
          </a:p>
          <a:p>
            <a:pPr lvl="2">
              <a:lnSpc>
                <a:spcPct val="90000"/>
              </a:lnSpc>
            </a:pPr>
            <a:r>
              <a:rPr lang="pl-PL" altLang="sr-Latn-RS">
                <a:effectLst/>
              </a:rPr>
              <a:t>Master</a:t>
            </a:r>
          </a:p>
          <a:p>
            <a:pPr>
              <a:lnSpc>
                <a:spcPct val="90000"/>
              </a:lnSpc>
            </a:pPr>
            <a:r>
              <a:rPr lang="en-US" altLang="sr-Latn-RS">
                <a:effectLst/>
              </a:rPr>
              <a:t>Svaka direktiva opciono može sadržati i veći broj odrebi (klauzula)</a:t>
            </a:r>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E344761-6711-4C78-9356-DA51C046A390}"/>
              </a:ext>
            </a:extLst>
          </p:cNvPr>
          <p:cNvSpPr>
            <a:spLocks noGrp="1" noChangeArrowheads="1"/>
          </p:cNvSpPr>
          <p:nvPr>
            <p:ph type="title"/>
          </p:nvPr>
        </p:nvSpPr>
        <p:spPr/>
        <p:txBody>
          <a:bodyPr/>
          <a:lstStyle/>
          <a:p>
            <a:pPr>
              <a:defRPr/>
            </a:pPr>
            <a:r>
              <a:rPr lang="en-US"/>
              <a:t>Direktiva parallel</a:t>
            </a:r>
          </a:p>
        </p:txBody>
      </p:sp>
      <p:sp>
        <p:nvSpPr>
          <p:cNvPr id="18435" name="Rectangle 3">
            <a:extLst>
              <a:ext uri="{FF2B5EF4-FFF2-40B4-BE49-F238E27FC236}">
                <a16:creationId xmlns:a16="http://schemas.microsoft.com/office/drawing/2014/main" id="{50B858FF-1283-4295-97B4-9ACC93F2185D}"/>
              </a:ext>
            </a:extLst>
          </p:cNvPr>
          <p:cNvSpPr>
            <a:spLocks noGrp="1" noChangeArrowheads="1"/>
          </p:cNvSpPr>
          <p:nvPr>
            <p:ph type="body" idx="1"/>
          </p:nvPr>
        </p:nvSpPr>
        <p:spPr/>
        <p:txBody>
          <a:bodyPr>
            <a:normAutofit/>
          </a:bodyPr>
          <a:lstStyle/>
          <a:p>
            <a:pPr>
              <a:lnSpc>
                <a:spcPct val="80000"/>
              </a:lnSpc>
              <a:defRPr/>
            </a:pPr>
            <a:r>
              <a:rPr lang="it-IT" altLang="sr-Latn-RS" sz="2200" dirty="0"/>
              <a:t>Osnovna direktiva u OpenMP je parallel direktiva</a:t>
            </a:r>
            <a:r>
              <a:rPr lang="en-US" altLang="sr-Latn-RS" sz="2200" dirty="0"/>
              <a:t> </a:t>
            </a:r>
          </a:p>
          <a:p>
            <a:pPr>
              <a:lnSpc>
                <a:spcPct val="80000"/>
              </a:lnSpc>
              <a:defRPr/>
            </a:pPr>
            <a:r>
              <a:rPr lang="en-US" altLang="sr-Latn-RS" sz="2200" dirty="0" err="1"/>
              <a:t>Sitaksa</a:t>
            </a:r>
            <a:endParaRPr lang="en-US" altLang="sr-Latn-RS" sz="2200" dirty="0"/>
          </a:p>
          <a:p>
            <a:pPr lvl="1">
              <a:lnSpc>
                <a:spcPct val="80000"/>
              </a:lnSpc>
              <a:defRPr/>
            </a:pPr>
            <a:r>
              <a:rPr lang="pl-PL" altLang="sr-Latn-RS" sz="1800" dirty="0"/>
              <a:t>#pragma omp parallel [odredba[[,] odredba]...]</a:t>
            </a:r>
          </a:p>
          <a:p>
            <a:pPr lvl="1">
              <a:lnSpc>
                <a:spcPct val="80000"/>
              </a:lnSpc>
              <a:defRPr/>
            </a:pPr>
            <a:r>
              <a:rPr lang="pl-PL" altLang="sr-Latn-RS" sz="1800" dirty="0"/>
              <a:t>	</a:t>
            </a:r>
            <a:r>
              <a:rPr lang="en-US" altLang="sr-Latn-RS" sz="1800" dirty="0" err="1"/>
              <a:t>strukturni</a:t>
            </a:r>
            <a:r>
              <a:rPr lang="en-US" altLang="sr-Latn-RS" sz="1800" dirty="0"/>
              <a:t> </a:t>
            </a:r>
            <a:r>
              <a:rPr lang="en-US" altLang="sr-Latn-RS" sz="1800" dirty="0" err="1"/>
              <a:t>blok</a:t>
            </a:r>
            <a:endParaRPr lang="en-US" altLang="sr-Latn-RS" sz="1800" dirty="0"/>
          </a:p>
          <a:p>
            <a:pPr>
              <a:lnSpc>
                <a:spcPct val="80000"/>
              </a:lnSpc>
              <a:defRPr/>
            </a:pPr>
            <a:r>
              <a:rPr lang="pl-PL" altLang="sr-Latn-RS" sz="2200" dirty="0"/>
              <a:t>Ova direktiva se koristi da definiše izračunavanje koje treba da se obavi paralelno</a:t>
            </a:r>
            <a:endParaRPr lang="it-IT" altLang="sr-Latn-RS" sz="2200" dirty="0"/>
          </a:p>
          <a:p>
            <a:pPr>
              <a:lnSpc>
                <a:spcPct val="80000"/>
              </a:lnSpc>
              <a:defRPr/>
            </a:pPr>
            <a:r>
              <a:rPr lang="it-IT" altLang="sr-Latn-RS" sz="2200" dirty="0"/>
              <a:t>Ovom direktivom se kreira tim niti i definiše paralelni region u kome će taj tim raditi. </a:t>
            </a:r>
            <a:endParaRPr lang="en-US" altLang="sr-Latn-RS" sz="2200" dirty="0"/>
          </a:p>
          <a:p>
            <a:pPr lvl="1">
              <a:lnSpc>
                <a:spcPct val="80000"/>
              </a:lnSpc>
              <a:defRPr/>
            </a:pPr>
            <a:r>
              <a:rPr lang="pl-PL" altLang="sr-Latn-RS" sz="1800" dirty="0"/>
              <a:t>Paralelni region se završava na kraju strukturnog bloka. </a:t>
            </a:r>
          </a:p>
          <a:p>
            <a:pPr lvl="2">
              <a:lnSpc>
                <a:spcPct val="80000"/>
              </a:lnSpc>
              <a:defRPr/>
            </a:pPr>
            <a:r>
              <a:rPr lang="pl-PL" altLang="sr-Latn-RS" sz="1600" dirty="0"/>
              <a:t>U najvećem broju slučajeva strukturni blok je ograničem parom zagrada { }. </a:t>
            </a:r>
          </a:p>
          <a:p>
            <a:pPr lvl="1">
              <a:lnSpc>
                <a:spcPct val="80000"/>
              </a:lnSpc>
              <a:defRPr/>
            </a:pPr>
            <a:r>
              <a:rPr lang="pl-PL" altLang="sr-Latn-RS" sz="1800" dirty="0"/>
              <a:t>Kada nit programa dođe do ove direktive kreira se tim niti da izvrši paralelni region. </a:t>
            </a:r>
          </a:p>
          <a:p>
            <a:pPr lvl="1">
              <a:lnSpc>
                <a:spcPct val="80000"/>
              </a:lnSpc>
              <a:defRPr/>
            </a:pPr>
            <a:r>
              <a:rPr lang="pl-PL" altLang="sr-Latn-RS" sz="1800" dirty="0"/>
              <a:t>Ova direktiva obezbeđuje da se izračunavanja obave paralelno ali ne obavlja raspodelu (distribuciju) posla unutar regiona između tima niti.</a:t>
            </a:r>
          </a:p>
          <a:p>
            <a:pPr lvl="2">
              <a:lnSpc>
                <a:spcPct val="80000"/>
              </a:lnSpc>
              <a:defRPr/>
            </a:pPr>
            <a:r>
              <a:rPr lang="pl-PL" altLang="sr-Latn-RS" sz="1600" dirty="0"/>
              <a:t> </a:t>
            </a:r>
            <a:r>
              <a:rPr lang="it-IT" altLang="sr-Latn-RS" sz="1600" dirty="0"/>
              <a:t>Ako programer ne upotrebi odgovarajuću direktivu za podelu posla, ceo posao će biti repliciran. </a:t>
            </a:r>
            <a:endParaRPr lang="en-US" altLang="sr-Latn-RS" sz="1600" dirty="0"/>
          </a:p>
          <a:p>
            <a:pPr lvl="1">
              <a:lnSpc>
                <a:spcPct val="80000"/>
              </a:lnSpc>
              <a:defRPr/>
            </a:pPr>
            <a:r>
              <a:rPr lang="pl-PL" altLang="sr-Latn-RS" sz="1800" dirty="0"/>
              <a:t>Na kraju parallelnog regiona je implicitna barrier direktiva koja prisiljava niti da čekaju dok sve niti iz tima ne obave posao unutar paralelnog regiona.</a:t>
            </a:r>
            <a:endParaRPr lang="en-US" altLang="sr-Latn-RS" sz="1800" dirty="0"/>
          </a:p>
          <a:p>
            <a:pPr lvl="1">
              <a:lnSpc>
                <a:spcPct val="80000"/>
              </a:lnSpc>
              <a:defRPr/>
            </a:pPr>
            <a:r>
              <a:rPr lang="pl-PL" altLang="sr-Latn-RS" sz="1800" dirty="0"/>
              <a:t>Nit koja naiđe  na parallel </a:t>
            </a:r>
            <a:r>
              <a:rPr lang="en-US" altLang="sr-Latn-RS" sz="1800" dirty="0" err="1"/>
              <a:t>direktivu</a:t>
            </a:r>
            <a:r>
              <a:rPr lang="pl-PL" altLang="sr-Latn-RS" sz="1800" dirty="0"/>
              <a:t> postaje master nit u timu niti. </a:t>
            </a:r>
            <a:endParaRPr lang="en-US" altLang="sr-Latn-RS" sz="1800" dirty="0"/>
          </a:p>
          <a:p>
            <a:pPr lvl="2">
              <a:lnSpc>
                <a:spcPct val="80000"/>
              </a:lnSpc>
              <a:defRPr/>
            </a:pPr>
            <a:r>
              <a:rPr lang="pl-PL" altLang="sr-Latn-RS" sz="1600" dirty="0"/>
              <a:t>Svakoj niti u timu se dodeljuje identifikator niti (thread id). </a:t>
            </a:r>
            <a:endParaRPr lang="en-US" altLang="sr-Latn-RS" sz="1600" dirty="0"/>
          </a:p>
          <a:p>
            <a:pPr lvl="2">
              <a:lnSpc>
                <a:spcPct val="80000"/>
              </a:lnSpc>
              <a:defRPr/>
            </a:pPr>
            <a:r>
              <a:rPr lang="pl-PL" altLang="sr-Latn-RS" sz="1600" dirty="0"/>
              <a:t>Master nit ima id=0. Identifikatori se kreću </a:t>
            </a:r>
            <a:r>
              <a:rPr lang="en-US" altLang="sr-Latn-RS" sz="1600" dirty="0"/>
              <a:t>od 0 </a:t>
            </a:r>
            <a:r>
              <a:rPr lang="pl-PL" altLang="sr-Latn-RS" sz="1600" dirty="0"/>
              <a:t>do broja niti-1</a:t>
            </a:r>
            <a:endParaRPr lang="en-US" altLang="sr-Latn-RS" sz="1600" dirty="0"/>
          </a:p>
          <a:p>
            <a:pPr lvl="2">
              <a:lnSpc>
                <a:spcPct val="80000"/>
              </a:lnSpc>
              <a:defRPr/>
            </a:pPr>
            <a:r>
              <a:rPr lang="pl-PL" altLang="sr-Latn-RS" sz="1600" dirty="0"/>
              <a:t>Bibliotečka funkcija</a:t>
            </a:r>
            <a:r>
              <a:rPr lang="en-US" altLang="sr-Latn-RS" sz="1600" dirty="0"/>
              <a:t> </a:t>
            </a:r>
            <a:r>
              <a:rPr lang="en-US" altLang="sr-Latn-RS" sz="1600" dirty="0" err="1"/>
              <a:t>omp_get_thread_num</a:t>
            </a:r>
            <a:r>
              <a:rPr lang="en-US" altLang="sr-Latn-RS" sz="1600" dirty="0"/>
              <a:t>()  </a:t>
            </a:r>
            <a:r>
              <a:rPr lang="en-US" altLang="sr-Latn-RS" sz="1600" dirty="0" err="1"/>
              <a:t>vraća</a:t>
            </a:r>
            <a:r>
              <a:rPr lang="en-US" altLang="sr-Latn-RS" sz="1600" dirty="0"/>
              <a:t>  </a:t>
            </a:r>
            <a:r>
              <a:rPr lang="en-US" altLang="sr-Latn-RS" sz="1600" dirty="0" err="1"/>
              <a:t>identifikator</a:t>
            </a:r>
            <a:r>
              <a:rPr lang="en-US" altLang="sr-Latn-RS" sz="1600" dirty="0"/>
              <a:t>  </a:t>
            </a:r>
            <a:r>
              <a:rPr lang="en-US" altLang="sr-Latn-RS" sz="1600" dirty="0" err="1"/>
              <a:t>svake</a:t>
            </a:r>
            <a:r>
              <a:rPr lang="en-US" altLang="sr-Latn-RS" sz="1600" dirty="0"/>
              <a:t> </a:t>
            </a:r>
            <a:r>
              <a:rPr lang="en-US" altLang="sr-Latn-RS" sz="1600" dirty="0" err="1"/>
              <a:t>niti</a:t>
            </a:r>
            <a:r>
              <a:rPr lang="en-US" altLang="sr-Latn-RS" sz="1600" dirty="0"/>
              <a:t> u </a:t>
            </a:r>
            <a:r>
              <a:rPr lang="en-US" altLang="sr-Latn-RS" sz="1600" dirty="0" err="1"/>
              <a:t>timu</a:t>
            </a:r>
            <a:r>
              <a:rPr lang="en-US" altLang="sr-Latn-RS" sz="1600" dirty="0"/>
              <a:t>.</a:t>
            </a:r>
          </a:p>
        </p:txBody>
      </p:sp>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7F2AB33-5253-4AD3-9DA7-A233EDCC69D3}"/>
              </a:ext>
            </a:extLst>
          </p:cNvPr>
          <p:cNvSpPr>
            <a:spLocks noGrp="1" noChangeArrowheads="1"/>
          </p:cNvSpPr>
          <p:nvPr>
            <p:ph type="title"/>
          </p:nvPr>
        </p:nvSpPr>
        <p:spPr/>
        <p:txBody>
          <a:bodyPr/>
          <a:lstStyle/>
          <a:p>
            <a:r>
              <a:rPr lang="en-US" altLang="sr-Latn-RS">
                <a:effectLst/>
              </a:rPr>
              <a:t>Primer</a:t>
            </a:r>
          </a:p>
        </p:txBody>
      </p:sp>
      <p:sp>
        <p:nvSpPr>
          <p:cNvPr id="21507" name="Rectangle 3">
            <a:extLst>
              <a:ext uri="{FF2B5EF4-FFF2-40B4-BE49-F238E27FC236}">
                <a16:creationId xmlns:a16="http://schemas.microsoft.com/office/drawing/2014/main" id="{2814BFF2-FF90-4FE7-9971-FC74BA1D1F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1">
              <a:lnSpc>
                <a:spcPct val="80000"/>
              </a:lnSpc>
              <a:buFont typeface="Wingdings" panose="05000000000000000000" pitchFamily="2" charset="2"/>
              <a:buNone/>
            </a:pPr>
            <a:r>
              <a:rPr lang="en-US" altLang="sr-Latn-RS" sz="2100">
                <a:effectLst/>
              </a:rPr>
              <a:t>#include &lt;omp.h&gt;</a:t>
            </a:r>
          </a:p>
          <a:p>
            <a:pPr lvl="1">
              <a:lnSpc>
                <a:spcPct val="80000"/>
              </a:lnSpc>
              <a:buFont typeface="Wingdings" panose="05000000000000000000" pitchFamily="2" charset="2"/>
              <a:buNone/>
            </a:pPr>
            <a:r>
              <a:rPr lang="en-US" altLang="sr-Latn-RS" sz="2100">
                <a:effectLst/>
              </a:rPr>
              <a:t>#include &lt;stdio.h&gt;</a:t>
            </a:r>
          </a:p>
          <a:p>
            <a:pPr lvl="1">
              <a:lnSpc>
                <a:spcPct val="80000"/>
              </a:lnSpc>
              <a:buFont typeface="Wingdings" panose="05000000000000000000" pitchFamily="2" charset="2"/>
              <a:buNone/>
            </a:pPr>
            <a:r>
              <a:rPr lang="en-US" altLang="sr-Latn-RS" sz="2100">
                <a:effectLst/>
              </a:rPr>
              <a:t>void main()</a:t>
            </a:r>
          </a:p>
          <a:p>
            <a:pPr lvl="1">
              <a:lnSpc>
                <a:spcPct val="80000"/>
              </a:lnSpc>
              <a:buFont typeface="Wingdings" panose="05000000000000000000" pitchFamily="2" charset="2"/>
              <a:buNone/>
            </a:pPr>
            <a:r>
              <a:rPr lang="en-US" altLang="sr-Latn-RS" sz="2100">
                <a:effectLst/>
              </a:rPr>
              <a:t>{</a:t>
            </a:r>
          </a:p>
          <a:p>
            <a:pPr lvl="1">
              <a:lnSpc>
                <a:spcPct val="80000"/>
              </a:lnSpc>
              <a:buFont typeface="Wingdings" panose="05000000000000000000" pitchFamily="2" charset="2"/>
              <a:buNone/>
            </a:pPr>
            <a:r>
              <a:rPr lang="en-US" altLang="sr-Latn-RS" sz="2100">
                <a:effectLst/>
              </a:rPr>
              <a:t>#pragma omp parallel</a:t>
            </a:r>
          </a:p>
          <a:p>
            <a:pPr lvl="1">
              <a:lnSpc>
                <a:spcPct val="80000"/>
              </a:lnSpc>
              <a:buFont typeface="Wingdings" panose="05000000000000000000" pitchFamily="2" charset="2"/>
              <a:buNone/>
            </a:pPr>
            <a:r>
              <a:rPr lang="en-US" altLang="sr-Latn-RS" sz="2100">
                <a:effectLst/>
              </a:rPr>
              <a:t>	{</a:t>
            </a:r>
          </a:p>
          <a:p>
            <a:pPr lvl="2">
              <a:lnSpc>
                <a:spcPct val="80000"/>
              </a:lnSpc>
              <a:buFont typeface="Wingdings" panose="05000000000000000000" pitchFamily="2" charset="2"/>
              <a:buNone/>
            </a:pPr>
            <a:r>
              <a:rPr lang="en-US" altLang="sr-Latn-RS" sz="1800">
                <a:effectLst/>
              </a:rPr>
              <a:t>int ID = omp_get_thread_num(); </a:t>
            </a:r>
          </a:p>
          <a:p>
            <a:pPr lvl="2">
              <a:lnSpc>
                <a:spcPct val="80000"/>
              </a:lnSpc>
              <a:buFont typeface="Wingdings" panose="05000000000000000000" pitchFamily="2" charset="2"/>
              <a:buNone/>
            </a:pPr>
            <a:r>
              <a:rPr lang="en-US" altLang="sr-Latn-RS" sz="1800">
                <a:effectLst/>
              </a:rPr>
              <a:t>printf(“ hello(%d) ”, ID);</a:t>
            </a:r>
          </a:p>
          <a:p>
            <a:pPr lvl="2">
              <a:lnSpc>
                <a:spcPct val="80000"/>
              </a:lnSpc>
              <a:buFont typeface="Wingdings" panose="05000000000000000000" pitchFamily="2" charset="2"/>
              <a:buNone/>
            </a:pPr>
            <a:r>
              <a:rPr lang="en-US" altLang="sr-Latn-RS" sz="1800">
                <a:effectLst/>
              </a:rPr>
              <a:t>printf(“ world(%d) \n”, ID);</a:t>
            </a:r>
          </a:p>
          <a:p>
            <a:pPr lvl="1">
              <a:lnSpc>
                <a:spcPct val="80000"/>
              </a:lnSpc>
              <a:buFont typeface="Wingdings" panose="05000000000000000000" pitchFamily="2" charset="2"/>
              <a:buNone/>
            </a:pPr>
            <a:r>
              <a:rPr lang="en-US" altLang="sr-Latn-RS" sz="2100">
                <a:effectLst/>
              </a:rPr>
              <a:t>	}</a:t>
            </a:r>
          </a:p>
          <a:p>
            <a:pPr lvl="1">
              <a:lnSpc>
                <a:spcPct val="80000"/>
              </a:lnSpc>
              <a:buFont typeface="Wingdings" panose="05000000000000000000" pitchFamily="2" charset="2"/>
              <a:buNone/>
            </a:pPr>
            <a:r>
              <a:rPr lang="en-US" altLang="sr-Latn-RS" sz="2100">
                <a:effectLst/>
              </a:rPr>
              <a:t>}</a:t>
            </a:r>
          </a:p>
          <a:p>
            <a:pPr>
              <a:lnSpc>
                <a:spcPct val="80000"/>
              </a:lnSpc>
            </a:pPr>
            <a:r>
              <a:rPr lang="pl-PL" altLang="sr-Latn-RS" sz="2400">
                <a:effectLst/>
              </a:rPr>
              <a:t>Mada se paralelni region izvršava od strane svih niti u timu,</a:t>
            </a:r>
            <a:r>
              <a:rPr lang="en-US" altLang="sr-Latn-RS" sz="2400">
                <a:effectLst/>
              </a:rPr>
              <a:t> </a:t>
            </a:r>
            <a:r>
              <a:rPr lang="pl-PL" altLang="sr-Latn-RS" sz="2400">
                <a:effectLst/>
              </a:rPr>
              <a:t>svaka nit može imati svoj put izvršenja</a:t>
            </a:r>
            <a:r>
              <a:rPr lang="en-US" altLang="sr-Latn-RS" sz="2400">
                <a:effectLst/>
              </a:rPr>
              <a:t> </a:t>
            </a:r>
          </a:p>
          <a:p>
            <a:pPr>
              <a:lnSpc>
                <a:spcPct val="80000"/>
              </a:lnSpc>
            </a:pPr>
            <a:r>
              <a:rPr lang="en-US" altLang="sr-Latn-RS" sz="2400">
                <a:effectLst/>
              </a:rPr>
              <a:t>Jedan od mogucih izlaza za 4 niti:</a:t>
            </a:r>
          </a:p>
          <a:p>
            <a:pPr lvl="1">
              <a:lnSpc>
                <a:spcPct val="80000"/>
              </a:lnSpc>
              <a:buFont typeface="Wingdings" panose="05000000000000000000" pitchFamily="2" charset="2"/>
              <a:buNone/>
            </a:pPr>
            <a:r>
              <a:rPr lang="en-US" altLang="sr-Latn-RS" sz="2100">
                <a:effectLst/>
              </a:rPr>
              <a:t>hello(1) hello(0) world(1)</a:t>
            </a:r>
          </a:p>
          <a:p>
            <a:pPr lvl="1">
              <a:lnSpc>
                <a:spcPct val="80000"/>
              </a:lnSpc>
              <a:buFont typeface="Wingdings" panose="05000000000000000000" pitchFamily="2" charset="2"/>
              <a:buNone/>
            </a:pPr>
            <a:r>
              <a:rPr lang="en-US" altLang="sr-Latn-RS" sz="2100">
                <a:effectLst/>
              </a:rPr>
              <a:t>world(0)</a:t>
            </a:r>
          </a:p>
          <a:p>
            <a:pPr lvl="1">
              <a:lnSpc>
                <a:spcPct val="80000"/>
              </a:lnSpc>
              <a:buFont typeface="Wingdings" panose="05000000000000000000" pitchFamily="2" charset="2"/>
              <a:buNone/>
            </a:pPr>
            <a:r>
              <a:rPr lang="en-US" altLang="sr-Latn-RS" sz="2100">
                <a:effectLst/>
              </a:rPr>
              <a:t>hello (3) hello(2) world(3)</a:t>
            </a:r>
          </a:p>
          <a:p>
            <a:pPr lvl="1">
              <a:lnSpc>
                <a:spcPct val="80000"/>
              </a:lnSpc>
              <a:buFont typeface="Wingdings" panose="05000000000000000000" pitchFamily="2" charset="2"/>
              <a:buNone/>
            </a:pPr>
            <a:r>
              <a:rPr lang="en-US" altLang="sr-Latn-RS" sz="2100">
                <a:effectLst/>
              </a:rPr>
              <a:t>world(2</a:t>
            </a:r>
            <a:r>
              <a:rPr lang="en-US" altLang="sr-Latn-RS" sz="2100">
                <a:effectLst/>
                <a:latin typeface="Arial" panose="020B0604020202020204" pitchFamily="34" charset="0"/>
              </a:rPr>
              <a:t>)</a:t>
            </a:r>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97B3F8A-B735-48E2-B540-C05FC30476CC}"/>
              </a:ext>
            </a:extLst>
          </p:cNvPr>
          <p:cNvSpPr>
            <a:spLocks noGrp="1" noChangeArrowheads="1"/>
          </p:cNvSpPr>
          <p:nvPr>
            <p:ph type="title"/>
          </p:nvPr>
        </p:nvSpPr>
        <p:spPr/>
        <p:txBody>
          <a:bodyPr/>
          <a:lstStyle/>
          <a:p>
            <a:r>
              <a:rPr lang="en-US" altLang="sr-Latn-RS">
                <a:effectLst/>
              </a:rPr>
              <a:t>Primer2</a:t>
            </a:r>
          </a:p>
        </p:txBody>
      </p:sp>
      <p:pic>
        <p:nvPicPr>
          <p:cNvPr id="22531" name="Picture 5">
            <a:extLst>
              <a:ext uri="{FF2B5EF4-FFF2-40B4-BE49-F238E27FC236}">
                <a16:creationId xmlns:a16="http://schemas.microsoft.com/office/drawing/2014/main" id="{C58A3831-20A6-40AA-80C4-396A966EC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3914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 Box 6">
            <a:extLst>
              <a:ext uri="{FF2B5EF4-FFF2-40B4-BE49-F238E27FC236}">
                <a16:creationId xmlns:a16="http://schemas.microsoft.com/office/drawing/2014/main" id="{7A205DCD-D0E5-4E07-9226-BF3E2681BBEE}"/>
              </a:ext>
            </a:extLst>
          </p:cNvPr>
          <p:cNvSpPr txBox="1">
            <a:spLocks noChangeArrowheads="1"/>
          </p:cNvSpPr>
          <p:nvPr/>
        </p:nvSpPr>
        <p:spPr bwMode="auto">
          <a:xfrm>
            <a:off x="228600" y="3810000"/>
            <a:ext cx="8245475" cy="915988"/>
          </a:xfrm>
          <a:prstGeom prst="rect">
            <a:avLst/>
          </a:prstGeom>
          <a:noFill/>
          <a:ln w="9525">
            <a:noFill/>
            <a:miter lim="800000"/>
            <a:headEnd/>
            <a:tailEnd/>
          </a:ln>
          <a:effectLst/>
        </p:spPr>
        <p:txBody>
          <a:bodyPr anchor="b">
            <a:spAutoFit/>
          </a:bodyPr>
          <a:lstStyle/>
          <a:p>
            <a:pPr>
              <a:defRPr/>
            </a:pPr>
            <a:r>
              <a:rPr lang="en-US">
                <a:effectLst>
                  <a:outerShdw blurRad="38100" dist="38100" dir="2700000" algn="tl">
                    <a:srgbClr val="C0C0C0"/>
                  </a:outerShdw>
                </a:effectLst>
                <a:latin typeface="Arial" charset="0"/>
                <a:cs typeface="Arial" charset="0"/>
              </a:rPr>
              <a:t>U ovom primeru će sve niti izvršiti prvu printf, ali će drugu printf izvršiti samo nit čiji je id=2.</a:t>
            </a:r>
          </a:p>
          <a:p>
            <a:pPr>
              <a:defRPr/>
            </a:pPr>
            <a:r>
              <a:rPr lang="en-US">
                <a:effectLst>
                  <a:outerShdw blurRad="38100" dist="38100" dir="2700000" algn="tl">
                    <a:srgbClr val="C0C0C0"/>
                  </a:outerShdw>
                </a:effectLst>
                <a:latin typeface="Arial" charset="0"/>
                <a:cs typeface="Arial" charset="0"/>
              </a:rPr>
              <a:t>U slučaju da se tim sastoji od 4 niti, jedan od mogućih izlaza bi bio </a:t>
            </a:r>
          </a:p>
        </p:txBody>
      </p:sp>
      <p:pic>
        <p:nvPicPr>
          <p:cNvPr id="22533" name="Picture 7">
            <a:extLst>
              <a:ext uri="{FF2B5EF4-FFF2-40B4-BE49-F238E27FC236}">
                <a16:creationId xmlns:a16="http://schemas.microsoft.com/office/drawing/2014/main" id="{6DA7CD7C-1301-468B-BCB1-AD280D86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876800"/>
            <a:ext cx="67056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A5D0404-C82E-4883-802A-AB4CEFF98B45}"/>
              </a:ext>
            </a:extLst>
          </p:cNvPr>
          <p:cNvSpPr>
            <a:spLocks noGrp="1" noChangeArrowheads="1"/>
          </p:cNvSpPr>
          <p:nvPr>
            <p:ph type="title"/>
          </p:nvPr>
        </p:nvSpPr>
        <p:spPr>
          <a:xfrm>
            <a:off x="0" y="0"/>
            <a:ext cx="9144000" cy="579438"/>
          </a:xfrm>
        </p:spPr>
        <p:txBody>
          <a:bodyPr/>
          <a:lstStyle/>
          <a:p>
            <a:r>
              <a:rPr lang="en-US" altLang="sr-Latn-RS" sz="3200">
                <a:effectLst/>
              </a:rPr>
              <a:t>Moguće odredbe (klauzule) uz parallel direktivu</a:t>
            </a:r>
          </a:p>
        </p:txBody>
      </p:sp>
      <p:sp>
        <p:nvSpPr>
          <p:cNvPr id="23555" name="Rectangle 3">
            <a:extLst>
              <a:ext uri="{FF2B5EF4-FFF2-40B4-BE49-F238E27FC236}">
                <a16:creationId xmlns:a16="http://schemas.microsoft.com/office/drawing/2014/main" id="{141C315B-035C-4844-9760-7DC2792FF2F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sr-Latn-RS" sz="2400">
                <a:effectLst/>
              </a:rPr>
              <a:t>Sa parallel direktivom mogu se koristiti sledeće odredbe </a:t>
            </a: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endParaRPr lang="en-US" altLang="sr-Latn-RS" sz="2400">
              <a:effectLst/>
            </a:endParaRPr>
          </a:p>
          <a:p>
            <a:pPr lvl="1"/>
            <a:r>
              <a:rPr lang="en-US" altLang="sr-Latn-RS" sz="2100">
                <a:effectLst/>
              </a:rPr>
              <a:t>samo jedna if odredba se može pojaviti u parallel direktivi</a:t>
            </a:r>
          </a:p>
          <a:p>
            <a:pPr lvl="1"/>
            <a:r>
              <a:rPr lang="en-US" altLang="sr-Latn-RS" sz="2100">
                <a:effectLst/>
              </a:rPr>
              <a:t>samo jedna num_threads odredba se može pojaviti u direktivi. Izraz mora vratiti pozitivan ceo broj </a:t>
            </a:r>
          </a:p>
          <a:p>
            <a:endParaRPr lang="en-US" altLang="sr-Latn-RS" sz="2400">
              <a:effectLst/>
            </a:endParaRPr>
          </a:p>
        </p:txBody>
      </p:sp>
      <p:pic>
        <p:nvPicPr>
          <p:cNvPr id="23556" name="Picture 4">
            <a:extLst>
              <a:ext uri="{FF2B5EF4-FFF2-40B4-BE49-F238E27FC236}">
                <a16:creationId xmlns:a16="http://schemas.microsoft.com/office/drawing/2014/main" id="{34B8BCD5-6861-47F3-9884-6F268773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086600"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2F39F3E-D28C-4509-ABDB-42602254BB5B}"/>
              </a:ext>
            </a:extLst>
          </p:cNvPr>
          <p:cNvSpPr>
            <a:spLocks noGrp="1" noChangeArrowheads="1"/>
          </p:cNvSpPr>
          <p:nvPr>
            <p:ph type="title"/>
          </p:nvPr>
        </p:nvSpPr>
        <p:spPr/>
        <p:txBody>
          <a:bodyPr/>
          <a:lstStyle/>
          <a:p>
            <a:r>
              <a:rPr lang="en-US" altLang="sr-Latn-RS">
                <a:effectLst/>
              </a:rPr>
              <a:t>Direktive za podelu posla između niti</a:t>
            </a:r>
          </a:p>
        </p:txBody>
      </p:sp>
      <p:sp>
        <p:nvSpPr>
          <p:cNvPr id="24579" name="Rectangle 3">
            <a:extLst>
              <a:ext uri="{FF2B5EF4-FFF2-40B4-BE49-F238E27FC236}">
                <a16:creationId xmlns:a16="http://schemas.microsoft.com/office/drawing/2014/main" id="{6F227F78-8290-4984-B17F-B700914A072D}"/>
              </a:ext>
            </a:extLst>
          </p:cNvPr>
          <p:cNvSpPr>
            <a:spLocks noGrp="1" noChangeArrowheads="1"/>
          </p:cNvSpPr>
          <p:nvPr>
            <p:ph type="body" idx="1"/>
          </p:nvPr>
        </p:nvSpPr>
        <p:spPr>
          <a:xfrm>
            <a:off x="0" y="708025"/>
            <a:ext cx="9144000" cy="3330575"/>
          </a:xfrm>
          <a:noFill/>
          <a:extLst>
            <a:ext uri="{909E8E84-426E-40DD-AFC4-6F175D3DCCD1}">
              <a14:hiddenFill xmlns:a14="http://schemas.microsoft.com/office/drawing/2010/main">
                <a:solidFill>
                  <a:srgbClr val="FFFFFF"/>
                </a:solidFill>
              </a14:hiddenFill>
            </a:ext>
          </a:extLst>
        </p:spPr>
        <p:txBody>
          <a:bodyPr/>
          <a:lstStyle/>
          <a:p>
            <a:r>
              <a:rPr lang="en-US" altLang="sr-Latn-RS" dirty="0" err="1">
                <a:effectLst/>
              </a:rPr>
              <a:t>definišu</a:t>
            </a:r>
            <a:r>
              <a:rPr lang="en-US" altLang="sr-Latn-RS" dirty="0">
                <a:effectLst/>
              </a:rPr>
              <a:t> </a:t>
            </a:r>
            <a:r>
              <a:rPr lang="en-US" altLang="sr-Latn-RS" dirty="0" err="1">
                <a:effectLst/>
              </a:rPr>
              <a:t>kako</a:t>
            </a:r>
            <a:r>
              <a:rPr lang="en-US" altLang="sr-Latn-RS" dirty="0">
                <a:effectLst/>
              </a:rPr>
              <a:t> </a:t>
            </a:r>
            <a:r>
              <a:rPr lang="en-US" altLang="sr-Latn-RS" dirty="0" err="1">
                <a:effectLst/>
              </a:rPr>
              <a:t>će</a:t>
            </a:r>
            <a:r>
              <a:rPr lang="en-US" altLang="sr-Latn-RS" dirty="0">
                <a:effectLst/>
              </a:rPr>
              <a:t> </a:t>
            </a:r>
            <a:r>
              <a:rPr lang="en-US" altLang="sr-Latn-RS" dirty="0" err="1">
                <a:effectLst/>
              </a:rPr>
              <a:t>posao</a:t>
            </a:r>
            <a:r>
              <a:rPr lang="en-US" altLang="sr-Latn-RS" dirty="0">
                <a:effectLst/>
              </a:rPr>
              <a:t> u </a:t>
            </a:r>
            <a:r>
              <a:rPr lang="en-US" altLang="sr-Latn-RS" dirty="0" err="1">
                <a:effectLst/>
              </a:rPr>
              <a:t>paralelnom</a:t>
            </a:r>
            <a:r>
              <a:rPr lang="en-US" altLang="sr-Latn-RS" dirty="0">
                <a:effectLst/>
              </a:rPr>
              <a:t> </a:t>
            </a:r>
            <a:r>
              <a:rPr lang="en-US" altLang="sr-Latn-RS" dirty="0" err="1">
                <a:effectLst/>
              </a:rPr>
              <a:t>regionu</a:t>
            </a:r>
            <a:r>
              <a:rPr lang="en-US" altLang="sr-Latn-RS" dirty="0">
                <a:effectLst/>
              </a:rPr>
              <a:t> </a:t>
            </a:r>
            <a:r>
              <a:rPr lang="en-US" altLang="sr-Latn-RS" dirty="0" err="1">
                <a:effectLst/>
              </a:rPr>
              <a:t>biti</a:t>
            </a:r>
            <a:r>
              <a:rPr lang="en-US" altLang="sr-Latn-RS" dirty="0">
                <a:effectLst/>
              </a:rPr>
              <a:t> </a:t>
            </a:r>
            <a:r>
              <a:rPr lang="en-US" altLang="sr-Latn-RS" dirty="0" err="1">
                <a:effectLst/>
              </a:rPr>
              <a:t>podeljen</a:t>
            </a:r>
            <a:r>
              <a:rPr lang="en-US" altLang="sr-Latn-RS" dirty="0">
                <a:effectLst/>
              </a:rPr>
              <a:t> </a:t>
            </a:r>
            <a:r>
              <a:rPr lang="en-US" altLang="sr-Latn-RS" dirty="0" err="1">
                <a:effectLst/>
              </a:rPr>
              <a:t>između</a:t>
            </a:r>
            <a:r>
              <a:rPr lang="en-US" altLang="sr-Latn-RS" dirty="0">
                <a:effectLst/>
              </a:rPr>
              <a:t> </a:t>
            </a:r>
            <a:r>
              <a:rPr lang="en-US" altLang="sr-Latn-RS" dirty="0" err="1">
                <a:effectLst/>
              </a:rPr>
              <a:t>niti</a:t>
            </a:r>
            <a:r>
              <a:rPr lang="en-US" altLang="sr-Latn-RS" dirty="0">
                <a:effectLst/>
              </a:rPr>
              <a:t>. </a:t>
            </a:r>
          </a:p>
          <a:p>
            <a:pPr lvl="1"/>
            <a:r>
              <a:rPr lang="en-US" altLang="sr-Latn-RS" dirty="0">
                <a:effectLst/>
              </a:rPr>
              <a:t>Ove </a:t>
            </a:r>
            <a:r>
              <a:rPr lang="en-US" altLang="sr-Latn-RS" dirty="0" err="1">
                <a:effectLst/>
              </a:rPr>
              <a:t>direktive</a:t>
            </a:r>
            <a:r>
              <a:rPr lang="en-US" altLang="sr-Latn-RS" dirty="0">
                <a:effectLst/>
              </a:rPr>
              <a:t> se </a:t>
            </a:r>
            <a:r>
              <a:rPr lang="en-US" altLang="sr-Latn-RS" dirty="0" err="1">
                <a:effectLst/>
              </a:rPr>
              <a:t>moraju</a:t>
            </a:r>
            <a:r>
              <a:rPr lang="en-US" altLang="sr-Latn-RS" dirty="0">
                <a:effectLst/>
              </a:rPr>
              <a:t> </a:t>
            </a:r>
            <a:r>
              <a:rPr lang="en-US" altLang="sr-Latn-RS" dirty="0" err="1">
                <a:effectLst/>
              </a:rPr>
              <a:t>naći</a:t>
            </a:r>
            <a:r>
              <a:rPr lang="en-US" altLang="sr-Latn-RS" dirty="0">
                <a:effectLst/>
              </a:rPr>
              <a:t> u </a:t>
            </a:r>
            <a:r>
              <a:rPr lang="en-US" altLang="sr-Latn-RS" dirty="0" err="1">
                <a:effectLst/>
              </a:rPr>
              <a:t>okviru</a:t>
            </a:r>
            <a:r>
              <a:rPr lang="en-US" altLang="sr-Latn-RS" dirty="0">
                <a:effectLst/>
              </a:rPr>
              <a:t> </a:t>
            </a:r>
            <a:r>
              <a:rPr lang="en-US" altLang="sr-Latn-RS" dirty="0" err="1">
                <a:effectLst/>
              </a:rPr>
              <a:t>regiona</a:t>
            </a:r>
            <a:r>
              <a:rPr lang="en-US" altLang="sr-Latn-RS" dirty="0">
                <a:effectLst/>
              </a:rPr>
              <a:t> koji je </a:t>
            </a:r>
            <a:r>
              <a:rPr lang="en-US" altLang="sr-Latn-RS" dirty="0" err="1">
                <a:effectLst/>
              </a:rPr>
              <a:t>definisan</a:t>
            </a:r>
            <a:r>
              <a:rPr lang="en-US" altLang="sr-Latn-RS" dirty="0">
                <a:effectLst/>
              </a:rPr>
              <a:t> parallel </a:t>
            </a:r>
            <a:r>
              <a:rPr lang="en-US" altLang="sr-Latn-RS" dirty="0" err="1">
                <a:effectLst/>
              </a:rPr>
              <a:t>direktivom</a:t>
            </a:r>
            <a:r>
              <a:rPr lang="en-US" altLang="sr-Latn-RS" dirty="0">
                <a:effectLst/>
              </a:rPr>
              <a:t> da bi </a:t>
            </a:r>
            <a:r>
              <a:rPr lang="en-US" altLang="sr-Latn-RS" dirty="0" err="1">
                <a:effectLst/>
              </a:rPr>
              <a:t>imale</a:t>
            </a:r>
            <a:r>
              <a:rPr lang="en-US" altLang="sr-Latn-RS" dirty="0">
                <a:effectLst/>
              </a:rPr>
              <a:t> </a:t>
            </a:r>
            <a:r>
              <a:rPr lang="en-US" altLang="sr-Latn-RS" dirty="0" err="1">
                <a:effectLst/>
              </a:rPr>
              <a:t>efekta</a:t>
            </a:r>
            <a:r>
              <a:rPr lang="en-US" altLang="sr-Latn-RS" dirty="0">
                <a:effectLst/>
              </a:rPr>
              <a:t> </a:t>
            </a:r>
          </a:p>
          <a:p>
            <a:pPr lvl="1"/>
            <a:r>
              <a:rPr lang="en-US" altLang="sr-Latn-RS" dirty="0" err="1">
                <a:effectLst/>
              </a:rPr>
              <a:t>Ako</a:t>
            </a:r>
            <a:r>
              <a:rPr lang="en-US" altLang="sr-Latn-RS" dirty="0">
                <a:effectLst/>
              </a:rPr>
              <a:t> se </a:t>
            </a:r>
            <a:r>
              <a:rPr lang="en-US" altLang="sr-Latn-RS" dirty="0" err="1">
                <a:effectLst/>
              </a:rPr>
              <a:t>ovakvae</a:t>
            </a:r>
            <a:r>
              <a:rPr lang="en-US" altLang="sr-Latn-RS" dirty="0">
                <a:effectLst/>
              </a:rPr>
              <a:t> </a:t>
            </a:r>
            <a:r>
              <a:rPr lang="en-US" altLang="sr-Latn-RS" dirty="0" err="1">
                <a:effectLst/>
              </a:rPr>
              <a:t>direktive</a:t>
            </a:r>
            <a:r>
              <a:rPr lang="en-US" altLang="sr-Latn-RS" dirty="0">
                <a:effectLst/>
              </a:rPr>
              <a:t> </a:t>
            </a:r>
            <a:r>
              <a:rPr lang="en-US" altLang="sr-Latn-RS" dirty="0" err="1">
                <a:effectLst/>
              </a:rPr>
              <a:t>pojave</a:t>
            </a:r>
            <a:r>
              <a:rPr lang="en-US" altLang="sr-Latn-RS" dirty="0">
                <a:effectLst/>
              </a:rPr>
              <a:t> u </a:t>
            </a:r>
            <a:r>
              <a:rPr lang="en-US" altLang="sr-Latn-RS" dirty="0" err="1">
                <a:effectLst/>
              </a:rPr>
              <a:t>okviru</a:t>
            </a:r>
            <a:r>
              <a:rPr lang="en-US" altLang="sr-Latn-RS" dirty="0">
                <a:effectLst/>
              </a:rPr>
              <a:t> </a:t>
            </a:r>
            <a:r>
              <a:rPr lang="en-US" altLang="sr-Latn-RS" dirty="0" err="1">
                <a:effectLst/>
              </a:rPr>
              <a:t>sekvencijalnog</a:t>
            </a:r>
            <a:r>
              <a:rPr lang="en-US" altLang="sr-Latn-RS" dirty="0">
                <a:effectLst/>
              </a:rPr>
              <a:t> </a:t>
            </a:r>
            <a:r>
              <a:rPr lang="en-US" altLang="sr-Latn-RS" dirty="0" err="1">
                <a:effectLst/>
              </a:rPr>
              <a:t>regiona</a:t>
            </a:r>
            <a:r>
              <a:rPr lang="en-US" altLang="sr-Latn-RS" dirty="0">
                <a:effectLst/>
              </a:rPr>
              <a:t>, </a:t>
            </a:r>
            <a:r>
              <a:rPr lang="en-US" altLang="sr-Latn-RS" dirty="0" err="1">
                <a:effectLst/>
              </a:rPr>
              <a:t>jednostavno</a:t>
            </a:r>
            <a:r>
              <a:rPr lang="en-US" altLang="sr-Latn-RS" dirty="0">
                <a:effectLst/>
              </a:rPr>
              <a:t> se </a:t>
            </a:r>
            <a:r>
              <a:rPr lang="en-US" altLang="sr-Latn-RS" dirty="0" err="1">
                <a:effectLst/>
              </a:rPr>
              <a:t>ignorišu</a:t>
            </a:r>
            <a:r>
              <a:rPr lang="en-US" altLang="sr-Latn-RS" dirty="0">
                <a:effectLst/>
              </a:rPr>
              <a:t> </a:t>
            </a:r>
          </a:p>
          <a:p>
            <a:r>
              <a:rPr lang="en-US" altLang="sr-Latn-RS" dirty="0">
                <a:effectLst/>
              </a:rPr>
              <a:t>OpenMP. C/C++ </a:t>
            </a:r>
            <a:r>
              <a:rPr lang="en-US" altLang="sr-Latn-RS" dirty="0" err="1">
                <a:effectLst/>
              </a:rPr>
              <a:t>ima</a:t>
            </a:r>
            <a:r>
              <a:rPr lang="en-US" altLang="sr-Latn-RS" dirty="0">
                <a:effectLst/>
              </a:rPr>
              <a:t> 4 </a:t>
            </a:r>
            <a:r>
              <a:rPr lang="en-US" altLang="sr-Latn-RS" dirty="0" err="1">
                <a:effectLst/>
              </a:rPr>
              <a:t>takve</a:t>
            </a:r>
            <a:r>
              <a:rPr lang="en-US" altLang="sr-Latn-RS" dirty="0">
                <a:effectLst/>
              </a:rPr>
              <a:t> </a:t>
            </a:r>
            <a:r>
              <a:rPr lang="en-US" altLang="sr-Latn-RS" dirty="0" err="1">
                <a:effectLst/>
              </a:rPr>
              <a:t>direktive</a:t>
            </a:r>
            <a:endParaRPr lang="en-US" altLang="sr-Latn-RS" dirty="0">
              <a:effectLst/>
            </a:endParaRPr>
          </a:p>
          <a:p>
            <a:endParaRPr lang="en-US" altLang="sr-Latn-RS" dirty="0">
              <a:effectLst/>
            </a:endParaRPr>
          </a:p>
          <a:p>
            <a:endParaRPr lang="en-US" altLang="sr-Latn-RS" dirty="0">
              <a:effectLst/>
            </a:endParaRPr>
          </a:p>
          <a:p>
            <a:endParaRPr lang="en-US" altLang="sr-Latn-RS" dirty="0">
              <a:effectLst/>
            </a:endParaRPr>
          </a:p>
        </p:txBody>
      </p:sp>
      <p:pic>
        <p:nvPicPr>
          <p:cNvPr id="24580" name="Picture 4">
            <a:extLst>
              <a:ext uri="{FF2B5EF4-FFF2-40B4-BE49-F238E27FC236}">
                <a16:creationId xmlns:a16="http://schemas.microsoft.com/office/drawing/2014/main" id="{042C6EF7-ABE2-4813-9E52-6B788E11A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341813"/>
            <a:ext cx="4876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5C33384-DF87-48C7-BB34-A72F111C20CB}"/>
              </a:ext>
            </a:extLst>
          </p:cNvPr>
          <p:cNvSpPr txBox="1"/>
          <p:nvPr/>
        </p:nvSpPr>
        <p:spPr>
          <a:xfrm>
            <a:off x="4572000" y="6143799"/>
            <a:ext cx="1885453" cy="338554"/>
          </a:xfrm>
          <a:prstGeom prst="rect">
            <a:avLst/>
          </a:prstGeom>
          <a:noFill/>
        </p:spPr>
        <p:txBody>
          <a:bodyPr wrap="none" rtlCol="0">
            <a:spAutoFit/>
          </a:bodyPr>
          <a:lstStyle/>
          <a:p>
            <a:r>
              <a:rPr lang="en-US" sz="1600" dirty="0">
                <a:effectLst>
                  <a:outerShdw blurRad="38100" dist="38100" dir="2700000" algn="tl">
                    <a:srgbClr val="000000">
                      <a:alpha val="43137"/>
                    </a:srgbClr>
                  </a:outerShdw>
                </a:effectLst>
              </a:rPr>
              <a:t>#pragma </a:t>
            </a:r>
            <a:r>
              <a:rPr lang="en-US" sz="1600" dirty="0" err="1">
                <a:effectLst>
                  <a:outerShdw blurRad="38100" dist="38100" dir="2700000" algn="tl">
                    <a:srgbClr val="000000">
                      <a:alpha val="43137"/>
                    </a:srgbClr>
                  </a:outerShdw>
                </a:effectLst>
              </a:rPr>
              <a:t>omp</a:t>
            </a:r>
            <a:r>
              <a:rPr lang="en-US" sz="1600" dirty="0">
                <a:effectLst>
                  <a:outerShdw blurRad="38100" dist="38100" dir="2700000" algn="tl">
                    <a:srgbClr val="000000">
                      <a:alpha val="43137"/>
                    </a:srgbClr>
                  </a:outerShdw>
                </a:effectLst>
              </a:rPr>
              <a:t> task</a:t>
            </a:r>
            <a:endParaRPr lang="sr-Latn-RS" sz="1600" dirty="0">
              <a:effectLst>
                <a:outerShdw blurRad="38100" dist="38100" dir="2700000" algn="tl">
                  <a:srgbClr val="000000">
                    <a:alpha val="43137"/>
                  </a:srgbClr>
                </a:outerShdw>
              </a:effectLst>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4396-91D2-4468-AF55-57794241F001}"/>
              </a:ext>
            </a:extLst>
          </p:cNvPr>
          <p:cNvSpPr>
            <a:spLocks noGrp="1"/>
          </p:cNvSpPr>
          <p:nvPr>
            <p:ph type="title"/>
          </p:nvPr>
        </p:nvSpPr>
        <p:spPr/>
        <p:txBody>
          <a:bodyPr/>
          <a:lstStyle/>
          <a:p>
            <a:r>
              <a:rPr lang="sr-Latn-RS" dirty="0"/>
              <a:t>Bernštajnovi uslovi paralelizma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DE284A-3A38-40D8-9722-103B2FCBA1C3}"/>
                  </a:ext>
                </a:extLst>
              </p:cNvPr>
              <p:cNvSpPr>
                <a:spLocks noGrp="1"/>
              </p:cNvSpPr>
              <p:nvPr>
                <p:ph idx="1"/>
              </p:nvPr>
            </p:nvSpPr>
            <p:spPr/>
            <p:txBody>
              <a:bodyPr/>
              <a:lstStyle/>
              <a:p>
                <a:r>
                  <a:rPr lang="sr-Latn-RS" dirty="0"/>
                  <a:t>Neka su P1 i P2 dva procesa</a:t>
                </a:r>
              </a:p>
              <a:p>
                <a:pPr lvl="1"/>
                <a:r>
                  <a:rPr lang="sr-Latn-RS" dirty="0"/>
                  <a:t>Sa Ii označimo ulazne promenljive procesa Pi</a:t>
                </a:r>
              </a:p>
              <a:p>
                <a:pPr lvl="1"/>
                <a:r>
                  <a:rPr lang="sr-Latn-RS" dirty="0"/>
                  <a:t>Sa Oi označimo izlazne promenljive procesa Pi</a:t>
                </a:r>
              </a:p>
              <a:p>
                <a:r>
                  <a:rPr lang="sr-Latn-RS" dirty="0"/>
                  <a:t>Procesi P1 i P2 se mogu izvršavati paralelno ako</a:t>
                </a:r>
              </a:p>
              <a:p>
                <a14:m>
                  <m:oMath xmlns:m="http://schemas.openxmlformats.org/officeDocument/2006/math">
                    <m:sSub>
                      <m:sSubPr>
                        <m:ctrlPr>
                          <a:rPr lang="sr-Latn-RS" i="1" smtClean="0">
                            <a:latin typeface="Cambria Math" panose="02040503050406030204" pitchFamily="18" charset="0"/>
                          </a:rPr>
                        </m:ctrlPr>
                      </m:sSubPr>
                      <m:e>
                        <m:r>
                          <a:rPr lang="sr-Latn-RS" smtClean="0">
                            <a:latin typeface="Cambria Math" panose="02040503050406030204" pitchFamily="18" charset="0"/>
                          </a:rPr>
                          <m:t>𝐼</m:t>
                        </m:r>
                      </m:e>
                      <m:sub>
                        <m:r>
                          <a:rPr lang="sr-Latn-RS" smtClean="0">
                            <a:latin typeface="Cambria Math" panose="02040503050406030204" pitchFamily="18" charset="0"/>
                          </a:rPr>
                          <m:t>1</m:t>
                        </m:r>
                      </m:sub>
                    </m:sSub>
                    <m:r>
                      <a:rPr lang="sr-Latn-RS" smtClean="0">
                        <a:latin typeface="Cambria Math" panose="02040503050406030204" pitchFamily="18" charset="0"/>
                      </a:rPr>
                      <m:t>∩</m:t>
                    </m:r>
                    <m:sSub>
                      <m:sSubPr>
                        <m:ctrlPr>
                          <a:rPr lang="sr-Latn-RS" i="1" smtClean="0">
                            <a:latin typeface="Cambria Math" panose="02040503050406030204" pitchFamily="18" charset="0"/>
                          </a:rPr>
                        </m:ctrlPr>
                      </m:sSubPr>
                      <m:e>
                        <m:r>
                          <a:rPr lang="en-US" smtClean="0">
                            <a:latin typeface="Cambria Math" panose="02040503050406030204" pitchFamily="18" charset="0"/>
                          </a:rPr>
                          <m:t>𝑂</m:t>
                        </m:r>
                      </m:e>
                      <m:sub>
                        <m:r>
                          <a:rPr lang="sr-Latn-RS" smtClean="0">
                            <a:latin typeface="Cambria Math" panose="02040503050406030204" pitchFamily="18" charset="0"/>
                          </a:rPr>
                          <m:t>2</m:t>
                        </m:r>
                      </m:sub>
                    </m:sSub>
                    <m:r>
                      <a:rPr lang="en-US" smtClean="0">
                        <a:latin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sr-Latn-RS" i="1" smtClean="0">
                            <a:latin typeface="Cambria Math" panose="02040503050406030204" pitchFamily="18" charset="0"/>
                          </a:rPr>
                        </m:ctrlPr>
                      </m:sSubPr>
                      <m:e>
                        <m:r>
                          <a:rPr lang="sr-Latn-RS" smtClean="0">
                            <a:latin typeface="Cambria Math" panose="02040503050406030204" pitchFamily="18" charset="0"/>
                          </a:rPr>
                          <m:t>𝐼</m:t>
                        </m:r>
                      </m:e>
                      <m:sub>
                        <m:r>
                          <a:rPr lang="sr-Latn-RS" smtClean="0">
                            <a:latin typeface="Cambria Math" panose="02040503050406030204" pitchFamily="18" charset="0"/>
                          </a:rPr>
                          <m:t>1</m:t>
                        </m:r>
                      </m:sub>
                    </m:sSub>
                    <m:r>
                      <a:rPr lang="sr-Latn-RS" smtClean="0">
                        <a:latin typeface="Cambria Math" panose="02040503050406030204" pitchFamily="18" charset="0"/>
                      </a:rPr>
                      <m:t>∩</m:t>
                    </m:r>
                    <m:sSub>
                      <m:sSubPr>
                        <m:ctrlPr>
                          <a:rPr lang="sr-Latn-RS"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sr-Latn-RS" smtClean="0">
                            <a:latin typeface="Cambria Math" panose="02040503050406030204" pitchFamily="18" charset="0"/>
                          </a:rPr>
                          <m:t>2</m:t>
                        </m:r>
                      </m:sub>
                    </m:sSub>
                  </m:oMath>
                </a14:m>
                <a:r>
                  <a:rPr lang="en-US" dirty="0"/>
                  <a:t> ne mora </a:t>
                </a:r>
                <a:r>
                  <a:rPr lang="en-US" dirty="0" err="1"/>
                  <a:t>biti</a:t>
                </a:r>
                <a:r>
                  <a:rPr lang="en-US" dirty="0"/>
                  <a:t> </a:t>
                </a:r>
                <a:r>
                  <a:rPr lang="en-US" dirty="0" err="1"/>
                  <a:t>parazan</a:t>
                </a:r>
                <a:r>
                  <a:rPr lang="en-US" dirty="0"/>
                  <a:t> </a:t>
                </a:r>
                <a:r>
                  <a:rPr lang="en-US" dirty="0" err="1"/>
                  <a:t>skup</a:t>
                </a:r>
                <a:endParaRPr lang="en-US" dirty="0"/>
              </a:p>
              <a:p>
                <a:endParaRPr lang="sr-Latn-RS" dirty="0"/>
              </a:p>
            </p:txBody>
          </p:sp>
        </mc:Choice>
        <mc:Fallback xmlns="">
          <p:sp>
            <p:nvSpPr>
              <p:cNvPr id="3" name="Content Placeholder 2">
                <a:extLst>
                  <a:ext uri="{FF2B5EF4-FFF2-40B4-BE49-F238E27FC236}">
                    <a16:creationId xmlns:a16="http://schemas.microsoft.com/office/drawing/2014/main" id="{66DE284A-3A38-40D8-9722-103B2FCBA1C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sr-Latn-RS">
                    <a:noFill/>
                  </a:rPr>
                  <a:t> </a:t>
                </a:r>
              </a:p>
            </p:txBody>
          </p:sp>
        </mc:Fallback>
      </mc:AlternateContent>
    </p:spTree>
    <p:extLst>
      <p:ext uri="{BB962C8B-B14F-4D97-AF65-F5344CB8AC3E}">
        <p14:creationId xmlns:p14="http://schemas.microsoft.com/office/powerpoint/2010/main" val="3401237339"/>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DC9-956B-94FC-B4BA-3E635CEA1377}"/>
              </a:ext>
            </a:extLst>
          </p:cNvPr>
          <p:cNvSpPr>
            <a:spLocks noGrp="1"/>
          </p:cNvSpPr>
          <p:nvPr>
            <p:ph type="title"/>
          </p:nvPr>
        </p:nvSpPr>
        <p:spPr/>
        <p:txBody>
          <a:bodyPr/>
          <a:lstStyle/>
          <a:p>
            <a:r>
              <a:rPr lang="en-US" dirty="0"/>
              <a:t>Primer</a:t>
            </a:r>
            <a:endParaRPr lang="sr-Latn-RS" dirty="0"/>
          </a:p>
        </p:txBody>
      </p:sp>
      <p:sp>
        <p:nvSpPr>
          <p:cNvPr id="3" name="Content Placeholder 2">
            <a:extLst>
              <a:ext uri="{FF2B5EF4-FFF2-40B4-BE49-F238E27FC236}">
                <a16:creationId xmlns:a16="http://schemas.microsoft.com/office/drawing/2014/main" id="{EBB92A77-AD2C-5F7A-8E33-1D3F65C7DB22}"/>
              </a:ext>
            </a:extLst>
          </p:cNvPr>
          <p:cNvSpPr>
            <a:spLocks noGrp="1"/>
          </p:cNvSpPr>
          <p:nvPr>
            <p:ph idx="1"/>
          </p:nvPr>
        </p:nvSpPr>
        <p:spPr/>
        <p:txBody>
          <a:bodyPr/>
          <a:lstStyle/>
          <a:p>
            <a:pPr algn="just"/>
            <a:r>
              <a:rPr lang="en-US" b="0" i="0" dirty="0">
                <a:solidFill>
                  <a:srgbClr val="000000"/>
                </a:solidFill>
                <a:effectLst/>
                <a:latin typeface="Open Sans" panose="020B0606030504020204" pitchFamily="34" charset="0"/>
              </a:rPr>
              <a:t>I</a:t>
            </a:r>
            <a:r>
              <a:rPr lang="en-US" b="0" i="0" baseline="-25000" dirty="0">
                <a:solidFill>
                  <a:srgbClr val="000000"/>
                </a:solidFill>
                <a:effectLst/>
                <a:latin typeface="Open Sans" panose="020B0606030504020204" pitchFamily="34" charset="0"/>
              </a:rPr>
              <a:t>1 </a:t>
            </a:r>
            <a:r>
              <a:rPr lang="en-US" b="0" i="0" dirty="0">
                <a:solidFill>
                  <a:srgbClr val="000000"/>
                </a:solidFill>
                <a:effectLst/>
                <a:latin typeface="Open Sans" panose="020B0606030504020204" pitchFamily="34" charset="0"/>
              </a:rPr>
              <a:t>: x = (a + b) / (a * b)</a:t>
            </a:r>
          </a:p>
          <a:p>
            <a:pPr algn="just"/>
            <a:r>
              <a:rPr lang="en-US" b="0" i="0" dirty="0">
                <a:solidFill>
                  <a:srgbClr val="000000"/>
                </a:solidFill>
                <a:effectLst/>
                <a:latin typeface="Open Sans" panose="020B0606030504020204" pitchFamily="34" charset="0"/>
              </a:rPr>
              <a:t>I</a:t>
            </a:r>
            <a:r>
              <a:rPr lang="en-US" b="0" i="0" baseline="-25000" dirty="0">
                <a:solidFill>
                  <a:srgbClr val="000000"/>
                </a:solidFill>
                <a:effectLst/>
                <a:latin typeface="Open Sans" panose="020B0606030504020204" pitchFamily="34" charset="0"/>
              </a:rPr>
              <a:t>2</a:t>
            </a:r>
            <a:r>
              <a:rPr lang="en-US" b="0" i="0" dirty="0">
                <a:solidFill>
                  <a:srgbClr val="000000"/>
                </a:solidFill>
                <a:effectLst/>
                <a:latin typeface="Open Sans" panose="020B0606030504020204" pitchFamily="34" charset="0"/>
              </a:rPr>
              <a:t> : y = (b + c) * d</a:t>
            </a:r>
          </a:p>
          <a:p>
            <a:pPr algn="just"/>
            <a:r>
              <a:rPr lang="en-US" b="0" i="0" dirty="0">
                <a:solidFill>
                  <a:srgbClr val="000000"/>
                </a:solidFill>
                <a:effectLst/>
                <a:latin typeface="Open Sans" panose="020B0606030504020204" pitchFamily="34" charset="0"/>
              </a:rPr>
              <a:t>I</a:t>
            </a:r>
            <a:r>
              <a:rPr lang="en-US" b="0" i="0" baseline="-25000" dirty="0">
                <a:solidFill>
                  <a:srgbClr val="000000"/>
                </a:solidFill>
                <a:effectLst/>
                <a:latin typeface="Open Sans" panose="020B0606030504020204" pitchFamily="34" charset="0"/>
              </a:rPr>
              <a:t>3</a:t>
            </a:r>
            <a:r>
              <a:rPr lang="en-US" b="0" i="0" dirty="0">
                <a:solidFill>
                  <a:srgbClr val="000000"/>
                </a:solidFill>
                <a:effectLst/>
                <a:latin typeface="Open Sans" panose="020B0606030504020204" pitchFamily="34" charset="0"/>
              </a:rPr>
              <a:t> : z = x</a:t>
            </a:r>
            <a:r>
              <a:rPr lang="en-US" b="0" i="0" baseline="30000" dirty="0">
                <a:solidFill>
                  <a:srgbClr val="000000"/>
                </a:solidFill>
                <a:effectLst/>
                <a:latin typeface="Open Sans" panose="020B0606030504020204" pitchFamily="34" charset="0"/>
              </a:rPr>
              <a:t>2</a:t>
            </a:r>
            <a:r>
              <a:rPr lang="en-US" b="0" i="0" dirty="0">
                <a:solidFill>
                  <a:srgbClr val="000000"/>
                </a:solidFill>
                <a:effectLst/>
                <a:latin typeface="Open Sans" panose="020B0606030504020204" pitchFamily="34" charset="0"/>
              </a:rPr>
              <a:t> + (a * e)</a:t>
            </a:r>
          </a:p>
          <a:p>
            <a:pPr algn="just"/>
            <a:r>
              <a:rPr lang="en-US" b="0" i="0" dirty="0">
                <a:solidFill>
                  <a:srgbClr val="000000"/>
                </a:solidFill>
                <a:effectLst/>
                <a:latin typeface="Open Sans" panose="020B0606030504020204" pitchFamily="34" charset="0"/>
              </a:rPr>
              <a:t>read set i write set </a:t>
            </a:r>
            <a:r>
              <a:rPr lang="en-US" b="0" i="0" dirty="0" err="1">
                <a:solidFill>
                  <a:srgbClr val="000000"/>
                </a:solidFill>
                <a:effectLst/>
                <a:latin typeface="Open Sans" panose="020B0606030504020204" pitchFamily="34" charset="0"/>
              </a:rPr>
              <a:t>instrukcija</a:t>
            </a:r>
            <a:r>
              <a:rPr lang="en-US" b="0" i="0" dirty="0">
                <a:solidFill>
                  <a:srgbClr val="000000"/>
                </a:solidFill>
                <a:effectLst/>
                <a:latin typeface="Open Sans" panose="020B0606030504020204" pitchFamily="34" charset="0"/>
              </a:rPr>
              <a:t>  I</a:t>
            </a:r>
            <a:r>
              <a:rPr lang="en-US" b="0" i="0" baseline="-25000" dirty="0">
                <a:solidFill>
                  <a:srgbClr val="000000"/>
                </a:solidFill>
                <a:effectLst/>
                <a:latin typeface="Open Sans" panose="020B0606030504020204" pitchFamily="34" charset="0"/>
              </a:rPr>
              <a:t>1</a:t>
            </a:r>
            <a:r>
              <a:rPr lang="en-US" b="0" i="0" dirty="0">
                <a:solidFill>
                  <a:srgbClr val="000000"/>
                </a:solidFill>
                <a:effectLst/>
                <a:latin typeface="Open Sans" panose="020B0606030504020204" pitchFamily="34" charset="0"/>
              </a:rPr>
              <a:t>, I</a:t>
            </a:r>
            <a:r>
              <a:rPr lang="en-US" b="0" i="0" baseline="-25000" dirty="0">
                <a:solidFill>
                  <a:srgbClr val="000000"/>
                </a:solidFill>
                <a:effectLst/>
                <a:latin typeface="Open Sans" panose="020B0606030504020204" pitchFamily="34" charset="0"/>
              </a:rPr>
              <a:t>2</a:t>
            </a:r>
            <a:r>
              <a:rPr lang="en-US" b="0" i="0" dirty="0">
                <a:solidFill>
                  <a:srgbClr val="000000"/>
                </a:solidFill>
                <a:effectLst/>
                <a:latin typeface="Open Sans" panose="020B0606030504020204" pitchFamily="34" charset="0"/>
              </a:rPr>
              <a:t> i  I</a:t>
            </a:r>
            <a:r>
              <a:rPr lang="en-US" b="0" i="0" baseline="-25000" dirty="0">
                <a:solidFill>
                  <a:srgbClr val="000000"/>
                </a:solidFill>
                <a:effectLst/>
                <a:latin typeface="Open Sans" panose="020B0606030504020204" pitchFamily="34" charset="0"/>
              </a:rPr>
              <a:t>3</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dati</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sa</a:t>
            </a:r>
            <a:r>
              <a:rPr lang="en-US" b="0" i="0" dirty="0">
                <a:solidFill>
                  <a:srgbClr val="000000"/>
                </a:solidFill>
                <a:effectLst/>
                <a:latin typeface="Open Sans" panose="020B0606030504020204" pitchFamily="34" charset="0"/>
              </a:rPr>
              <a:t>:</a:t>
            </a:r>
          </a:p>
          <a:p>
            <a:pPr algn="just"/>
            <a:r>
              <a:rPr lang="en-US" b="0" i="0" dirty="0">
                <a:solidFill>
                  <a:srgbClr val="000000"/>
                </a:solidFill>
                <a:effectLst/>
                <a:latin typeface="Open Sans" panose="020B0606030504020204" pitchFamily="34" charset="0"/>
              </a:rPr>
              <a:t>R</a:t>
            </a:r>
            <a:r>
              <a:rPr lang="en-US" b="0" i="0" baseline="-25000" dirty="0">
                <a:solidFill>
                  <a:srgbClr val="000000"/>
                </a:solidFill>
                <a:effectLst/>
                <a:latin typeface="Open Sans" panose="020B0606030504020204" pitchFamily="34" charset="0"/>
              </a:rPr>
              <a:t>1</a:t>
            </a:r>
            <a:r>
              <a:rPr lang="en-US" b="0" i="0" dirty="0">
                <a:solidFill>
                  <a:srgbClr val="000000"/>
                </a:solidFill>
                <a:effectLst/>
                <a:latin typeface="Open Sans" panose="020B0606030504020204" pitchFamily="34" charset="0"/>
              </a:rPr>
              <a:t> = {</a:t>
            </a:r>
            <a:r>
              <a:rPr lang="en-US" b="0" i="0" dirty="0" err="1">
                <a:solidFill>
                  <a:srgbClr val="000000"/>
                </a:solidFill>
                <a:effectLst/>
                <a:latin typeface="Open Sans" panose="020B0606030504020204" pitchFamily="34" charset="0"/>
              </a:rPr>
              <a:t>a,b</a:t>
            </a:r>
            <a:r>
              <a:rPr lang="en-US" b="0" i="0" dirty="0">
                <a:solidFill>
                  <a:srgbClr val="000000"/>
                </a:solidFill>
                <a:effectLst/>
                <a:latin typeface="Open Sans" panose="020B0606030504020204" pitchFamily="34" charset="0"/>
              </a:rPr>
              <a:t>}                W</a:t>
            </a:r>
            <a:r>
              <a:rPr lang="en-US" b="0" i="0" baseline="-25000" dirty="0">
                <a:solidFill>
                  <a:srgbClr val="000000"/>
                </a:solidFill>
                <a:effectLst/>
                <a:latin typeface="Open Sans" panose="020B0606030504020204" pitchFamily="34" charset="0"/>
              </a:rPr>
              <a:t>1</a:t>
            </a:r>
            <a:r>
              <a:rPr lang="en-US" b="0" i="0" dirty="0">
                <a:solidFill>
                  <a:srgbClr val="000000"/>
                </a:solidFill>
                <a:effectLst/>
                <a:latin typeface="Open Sans" panose="020B0606030504020204" pitchFamily="34" charset="0"/>
              </a:rPr>
              <a:t> = {x}</a:t>
            </a:r>
          </a:p>
          <a:p>
            <a:pPr algn="just"/>
            <a:r>
              <a:rPr lang="en-US" b="0" i="0" dirty="0">
                <a:solidFill>
                  <a:srgbClr val="000000"/>
                </a:solidFill>
                <a:effectLst/>
                <a:latin typeface="Open Sans" panose="020B0606030504020204" pitchFamily="34" charset="0"/>
              </a:rPr>
              <a:t>R</a:t>
            </a:r>
            <a:r>
              <a:rPr lang="en-US" b="0" i="0" baseline="-25000" dirty="0">
                <a:solidFill>
                  <a:srgbClr val="000000"/>
                </a:solidFill>
                <a:effectLst/>
                <a:latin typeface="Open Sans" panose="020B0606030504020204" pitchFamily="34" charset="0"/>
              </a:rPr>
              <a:t>2</a:t>
            </a:r>
            <a:r>
              <a:rPr lang="en-US" b="0" i="0" dirty="0">
                <a:solidFill>
                  <a:srgbClr val="000000"/>
                </a:solidFill>
                <a:effectLst/>
                <a:latin typeface="Open Sans" panose="020B0606030504020204" pitchFamily="34" charset="0"/>
              </a:rPr>
              <a:t> = {</a:t>
            </a:r>
            <a:r>
              <a:rPr lang="en-US" b="0" i="0" dirty="0" err="1">
                <a:solidFill>
                  <a:srgbClr val="000000"/>
                </a:solidFill>
                <a:effectLst/>
                <a:latin typeface="Open Sans" panose="020B0606030504020204" pitchFamily="34" charset="0"/>
              </a:rPr>
              <a:t>b,c,d</a:t>
            </a:r>
            <a:r>
              <a:rPr lang="en-US" b="0" i="0" dirty="0">
                <a:solidFill>
                  <a:srgbClr val="000000"/>
                </a:solidFill>
                <a:effectLst/>
                <a:latin typeface="Open Sans" panose="020B0606030504020204" pitchFamily="34" charset="0"/>
              </a:rPr>
              <a:t>}             W</a:t>
            </a:r>
            <a:r>
              <a:rPr lang="en-US" b="0" i="0" baseline="-25000" dirty="0">
                <a:solidFill>
                  <a:srgbClr val="000000"/>
                </a:solidFill>
                <a:effectLst/>
                <a:latin typeface="Open Sans" panose="020B0606030504020204" pitchFamily="34" charset="0"/>
              </a:rPr>
              <a:t>2</a:t>
            </a:r>
            <a:r>
              <a:rPr lang="en-US" b="0" i="0" dirty="0">
                <a:solidFill>
                  <a:srgbClr val="000000"/>
                </a:solidFill>
                <a:effectLst/>
                <a:latin typeface="Open Sans" panose="020B0606030504020204" pitchFamily="34" charset="0"/>
              </a:rPr>
              <a:t> = {y}</a:t>
            </a:r>
          </a:p>
          <a:p>
            <a:pPr algn="just"/>
            <a:r>
              <a:rPr lang="en-US" b="0" i="0" dirty="0">
                <a:solidFill>
                  <a:srgbClr val="000000"/>
                </a:solidFill>
                <a:effectLst/>
                <a:latin typeface="Open Sans" panose="020B0606030504020204" pitchFamily="34" charset="0"/>
              </a:rPr>
              <a:t>R</a:t>
            </a:r>
            <a:r>
              <a:rPr lang="en-US" b="0" i="0" baseline="-25000" dirty="0">
                <a:solidFill>
                  <a:srgbClr val="000000"/>
                </a:solidFill>
                <a:effectLst/>
                <a:latin typeface="Open Sans" panose="020B0606030504020204" pitchFamily="34" charset="0"/>
              </a:rPr>
              <a:t>3</a:t>
            </a:r>
            <a:r>
              <a:rPr lang="en-US" b="0" i="0" dirty="0">
                <a:solidFill>
                  <a:srgbClr val="000000"/>
                </a:solidFill>
                <a:effectLst/>
                <a:latin typeface="Open Sans" panose="020B0606030504020204" pitchFamily="34" charset="0"/>
              </a:rPr>
              <a:t> = {</a:t>
            </a:r>
            <a:r>
              <a:rPr lang="en-US" b="0" i="0" dirty="0" err="1">
                <a:solidFill>
                  <a:srgbClr val="000000"/>
                </a:solidFill>
                <a:effectLst/>
                <a:latin typeface="Open Sans" panose="020B0606030504020204" pitchFamily="34" charset="0"/>
              </a:rPr>
              <a:t>x,a,e</a:t>
            </a:r>
            <a:r>
              <a:rPr lang="en-US" b="0" i="0" dirty="0">
                <a:solidFill>
                  <a:srgbClr val="000000"/>
                </a:solidFill>
                <a:effectLst/>
                <a:latin typeface="Open Sans" panose="020B0606030504020204" pitchFamily="34" charset="0"/>
              </a:rPr>
              <a:t>}             W</a:t>
            </a:r>
            <a:r>
              <a:rPr lang="en-US" b="0" i="0" baseline="-25000" dirty="0">
                <a:solidFill>
                  <a:srgbClr val="000000"/>
                </a:solidFill>
                <a:effectLst/>
                <a:latin typeface="Open Sans" panose="020B0606030504020204" pitchFamily="34" charset="0"/>
              </a:rPr>
              <a:t>3</a:t>
            </a:r>
            <a:r>
              <a:rPr lang="en-US" b="0" i="0" dirty="0">
                <a:solidFill>
                  <a:srgbClr val="000000"/>
                </a:solidFill>
                <a:effectLst/>
                <a:latin typeface="Open Sans" panose="020B0606030504020204" pitchFamily="34" charset="0"/>
              </a:rPr>
              <a:t> = {z}</a:t>
            </a:r>
          </a:p>
          <a:p>
            <a:endParaRPr lang="sr-Latn-RS" dirty="0"/>
          </a:p>
        </p:txBody>
      </p:sp>
    </p:spTree>
    <p:extLst>
      <p:ext uri="{BB962C8B-B14F-4D97-AF65-F5344CB8AC3E}">
        <p14:creationId xmlns:p14="http://schemas.microsoft.com/office/powerpoint/2010/main" val="1770763231"/>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A641C1B-B85A-461D-AAB6-C1CF442C39E9}"/>
              </a:ext>
            </a:extLst>
          </p:cNvPr>
          <p:cNvSpPr>
            <a:spLocks noGrp="1" noChangeArrowheads="1"/>
          </p:cNvSpPr>
          <p:nvPr>
            <p:ph type="title"/>
          </p:nvPr>
        </p:nvSpPr>
        <p:spPr>
          <a:xfrm>
            <a:off x="0" y="0"/>
            <a:ext cx="9144000" cy="701675"/>
          </a:xfrm>
        </p:spPr>
        <p:txBody>
          <a:bodyPr/>
          <a:lstStyle/>
          <a:p>
            <a:r>
              <a:rPr lang="sr-Latn-BA" altLang="en-US"/>
              <a:t>Šta je OpenM</a:t>
            </a:r>
            <a:r>
              <a:rPr lang="en-US" altLang="en-US"/>
              <a:t>P</a:t>
            </a:r>
          </a:p>
        </p:txBody>
      </p:sp>
      <p:sp>
        <p:nvSpPr>
          <p:cNvPr id="11267" name="Rectangle 3">
            <a:extLst>
              <a:ext uri="{FF2B5EF4-FFF2-40B4-BE49-F238E27FC236}">
                <a16:creationId xmlns:a16="http://schemas.microsoft.com/office/drawing/2014/main" id="{A542B96A-F3B7-4635-A8BD-B86654224E14}"/>
              </a:ext>
            </a:extLst>
          </p:cNvPr>
          <p:cNvSpPr>
            <a:spLocks noGrp="1" noChangeArrowheads="1"/>
          </p:cNvSpPr>
          <p:nvPr>
            <p:ph idx="1"/>
          </p:nvPr>
        </p:nvSpPr>
        <p:spPr>
          <a:xfrm>
            <a:off x="0" y="708025"/>
            <a:ext cx="9144000" cy="6149975"/>
          </a:xfrm>
        </p:spPr>
        <p:txBody>
          <a:bodyPr/>
          <a:lstStyle/>
          <a:p>
            <a:r>
              <a:rPr lang="sr-Latn-BA" altLang="en-US" dirty="0"/>
              <a:t>OpenMP predstavlja skup kompajlerskih direktiva (u C-u se one zovu pragma) koje omogućavaju </a:t>
            </a:r>
            <a:r>
              <a:rPr lang="en-US" altLang="en-US" dirty="0" err="1"/>
              <a:t>paralelizaciju</a:t>
            </a:r>
            <a:r>
              <a:rPr lang="en-US" altLang="en-US" dirty="0"/>
              <a:t> </a:t>
            </a:r>
            <a:r>
              <a:rPr lang="en-US" altLang="en-US" dirty="0" err="1"/>
              <a:t>programa</a:t>
            </a:r>
            <a:r>
              <a:rPr lang="en-US" altLang="en-US" dirty="0"/>
              <a:t> </a:t>
            </a:r>
            <a:r>
              <a:rPr lang="sr-Latn-BA" altLang="en-US" dirty="0"/>
              <a:t> </a:t>
            </a:r>
            <a:r>
              <a:rPr lang="en-US" altLang="en-US" dirty="0"/>
              <a:t>za </a:t>
            </a:r>
            <a:r>
              <a:rPr lang="en-US" altLang="en-US" dirty="0" err="1"/>
              <a:t>sisteme</a:t>
            </a:r>
            <a:r>
              <a:rPr lang="en-US" altLang="en-US" dirty="0"/>
              <a:t> </a:t>
            </a:r>
            <a:r>
              <a:rPr lang="en-US" altLang="en-US" dirty="0" err="1"/>
              <a:t>sa</a:t>
            </a:r>
            <a:r>
              <a:rPr lang="en-US" altLang="en-US" dirty="0"/>
              <a:t> </a:t>
            </a:r>
            <a:r>
              <a:rPr lang="en-US" altLang="en-US" dirty="0" err="1"/>
              <a:t>deljivom</a:t>
            </a:r>
            <a:r>
              <a:rPr lang="en-US" altLang="en-US" dirty="0"/>
              <a:t> </a:t>
            </a:r>
            <a:r>
              <a:rPr lang="en-US" altLang="en-US" dirty="0" err="1"/>
              <a:t>memorijom</a:t>
            </a:r>
            <a:r>
              <a:rPr lang="en-US" altLang="en-US" dirty="0"/>
              <a:t> (</a:t>
            </a:r>
            <a:r>
              <a:rPr lang="sr-Latn-BA" altLang="en-US" dirty="0"/>
              <a:t>shared memory</a:t>
            </a:r>
            <a:r>
              <a:rPr lang="en-US" altLang="en-US" dirty="0"/>
              <a:t>)</a:t>
            </a:r>
            <a:r>
              <a:rPr lang="sr-Latn-BA" altLang="en-US" dirty="0"/>
              <a:t>, kao što su npr. multicore procesori</a:t>
            </a:r>
          </a:p>
          <a:p>
            <a:r>
              <a:rPr lang="sr-Latn-BA" altLang="en-US" dirty="0"/>
              <a:t>OpenMP se sastoji od </a:t>
            </a:r>
          </a:p>
          <a:p>
            <a:pPr lvl="1"/>
            <a:r>
              <a:rPr lang="sr-Latn-BA" altLang="en-US" dirty="0"/>
              <a:t>Skupa direktiva</a:t>
            </a:r>
          </a:p>
          <a:p>
            <a:pPr lvl="1"/>
            <a:r>
              <a:rPr lang="sr-Latn-BA" altLang="en-US" dirty="0"/>
              <a:t>Skupa (run-time) bibliotečkih funkcija</a:t>
            </a:r>
          </a:p>
          <a:p>
            <a:pPr lvl="1"/>
            <a:r>
              <a:rPr lang="sr-Latn-BA" altLang="en-US" dirty="0"/>
              <a:t>Skupa promenljivih</a:t>
            </a:r>
            <a:r>
              <a:rPr lang="en-US" altLang="en-US" dirty="0"/>
              <a:t> </a:t>
            </a:r>
            <a:r>
              <a:rPr lang="en-US" altLang="en-US" dirty="0" err="1"/>
              <a:t>okruženja</a:t>
            </a:r>
            <a:r>
              <a:rPr lang="en-US" altLang="en-US" dirty="0"/>
              <a:t> </a:t>
            </a:r>
            <a:r>
              <a:rPr lang="sr-Latn-BA" altLang="en-US" dirty="0"/>
              <a:t> (environment variables) </a:t>
            </a:r>
          </a:p>
          <a:p>
            <a:r>
              <a:rPr lang="sr-Latn-BA" altLang="en-US" dirty="0"/>
              <a:t>Ove tri stvari čine API za paralelno programiranje na sistemima sa deljivom memorijom. </a:t>
            </a:r>
          </a:p>
          <a:p>
            <a:pPr lvl="1"/>
            <a:r>
              <a:rPr lang="sr-Latn-BA" altLang="en-US" dirty="0"/>
              <a:t>OpenMP je nezavistan od hardvera i OS.</a:t>
            </a:r>
          </a:p>
          <a:p>
            <a:pPr lvl="1"/>
            <a:r>
              <a:rPr lang="sr-Latn-BA" altLang="en-US" dirty="0"/>
              <a:t>Postoji za sve glavne verzije UNIX i Windows OS</a:t>
            </a:r>
          </a:p>
          <a:p>
            <a:pPr lvl="1"/>
            <a:endParaRPr lang="sr-Latn-BA" altLang="en-US"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B663B12-AEDE-4D9A-8D59-48D4E2CD7602}"/>
              </a:ext>
            </a:extLst>
          </p:cNvPr>
          <p:cNvSpPr>
            <a:spLocks noGrp="1" noChangeArrowheads="1"/>
          </p:cNvSpPr>
          <p:nvPr>
            <p:ph type="title"/>
          </p:nvPr>
        </p:nvSpPr>
        <p:spPr/>
        <p:txBody>
          <a:bodyPr/>
          <a:lstStyle/>
          <a:p>
            <a:r>
              <a:rPr lang="en-US" altLang="sr-Latn-RS">
                <a:effectLst/>
              </a:rPr>
              <a:t>Direktive za podelu posla (nast.)</a:t>
            </a:r>
          </a:p>
        </p:txBody>
      </p:sp>
      <p:sp>
        <p:nvSpPr>
          <p:cNvPr id="25603" name="Rectangle 3">
            <a:extLst>
              <a:ext uri="{FF2B5EF4-FFF2-40B4-BE49-F238E27FC236}">
                <a16:creationId xmlns:a16="http://schemas.microsoft.com/office/drawing/2014/main" id="{70BC60B7-0172-44D2-AF94-88807804A1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sr-Latn-RS" dirty="0">
                <a:effectLst/>
              </a:rPr>
              <a:t>Ove </a:t>
            </a:r>
            <a:r>
              <a:rPr lang="en-US" altLang="sr-Latn-RS" dirty="0" err="1">
                <a:effectLst/>
              </a:rPr>
              <a:t>direktive</a:t>
            </a:r>
            <a:r>
              <a:rPr lang="en-US" altLang="sr-Latn-RS" dirty="0">
                <a:effectLst/>
              </a:rPr>
              <a:t> ne </a:t>
            </a:r>
            <a:r>
              <a:rPr lang="en-US" altLang="sr-Latn-RS" dirty="0" err="1">
                <a:effectLst/>
              </a:rPr>
              <a:t>kreiraju</a:t>
            </a:r>
            <a:r>
              <a:rPr lang="en-US" altLang="sr-Latn-RS" dirty="0">
                <a:effectLst/>
              </a:rPr>
              <a:t> </a:t>
            </a:r>
            <a:r>
              <a:rPr lang="en-US" altLang="sr-Latn-RS" dirty="0" err="1">
                <a:effectLst/>
              </a:rPr>
              <a:t>nove</a:t>
            </a:r>
            <a:r>
              <a:rPr lang="en-US" altLang="sr-Latn-RS" dirty="0">
                <a:effectLst/>
              </a:rPr>
              <a:t> </a:t>
            </a:r>
            <a:r>
              <a:rPr lang="en-US" altLang="sr-Latn-RS" dirty="0" err="1">
                <a:effectLst/>
              </a:rPr>
              <a:t>niti</a:t>
            </a:r>
            <a:r>
              <a:rPr lang="en-US" altLang="sr-Latn-RS" dirty="0">
                <a:effectLst/>
              </a:rPr>
              <a:t> i </a:t>
            </a:r>
            <a:r>
              <a:rPr lang="en-US" altLang="sr-Latn-RS" dirty="0" err="1">
                <a:effectLst/>
              </a:rPr>
              <a:t>nemaju</a:t>
            </a:r>
            <a:r>
              <a:rPr lang="en-US" altLang="sr-Latn-RS" dirty="0">
                <a:effectLst/>
              </a:rPr>
              <a:t> </a:t>
            </a:r>
            <a:r>
              <a:rPr lang="en-US" altLang="sr-Latn-RS" dirty="0" err="1">
                <a:effectLst/>
              </a:rPr>
              <a:t>barijeru</a:t>
            </a:r>
            <a:r>
              <a:rPr lang="en-US" altLang="sr-Latn-RS" dirty="0">
                <a:effectLst/>
              </a:rPr>
              <a:t> </a:t>
            </a:r>
            <a:r>
              <a:rPr lang="en-US" altLang="sr-Latn-RS" dirty="0" err="1">
                <a:effectLst/>
              </a:rPr>
              <a:t>na</a:t>
            </a:r>
            <a:r>
              <a:rPr lang="en-US" altLang="sr-Latn-RS" dirty="0">
                <a:effectLst/>
              </a:rPr>
              <a:t> </a:t>
            </a:r>
            <a:r>
              <a:rPr lang="en-US" altLang="sr-Latn-RS" dirty="0" err="1">
                <a:effectLst/>
              </a:rPr>
              <a:t>ulasku</a:t>
            </a:r>
            <a:r>
              <a:rPr lang="en-US" altLang="sr-Latn-RS" dirty="0">
                <a:effectLst/>
              </a:rPr>
              <a:t>. </a:t>
            </a:r>
          </a:p>
          <a:p>
            <a:r>
              <a:rPr lang="en-US" altLang="sr-Latn-RS" dirty="0">
                <a:effectLst/>
              </a:rPr>
              <a:t>Po </a:t>
            </a:r>
            <a:r>
              <a:rPr lang="en-US" altLang="sr-Latn-RS" dirty="0" err="1">
                <a:effectLst/>
              </a:rPr>
              <a:t>definiciji</a:t>
            </a:r>
            <a:r>
              <a:rPr lang="en-US" altLang="sr-Latn-RS" dirty="0">
                <a:effectLst/>
              </a:rPr>
              <a:t>, </a:t>
            </a:r>
            <a:r>
              <a:rPr lang="en-US" altLang="sr-Latn-RS" dirty="0" err="1">
                <a:effectLst/>
              </a:rPr>
              <a:t>niti</a:t>
            </a:r>
            <a:r>
              <a:rPr lang="en-US" altLang="sr-Latn-RS" dirty="0">
                <a:effectLst/>
              </a:rPr>
              <a:t> </a:t>
            </a:r>
            <a:r>
              <a:rPr lang="en-US" altLang="sr-Latn-RS" dirty="0" err="1">
                <a:effectLst/>
              </a:rPr>
              <a:t>čekaju</a:t>
            </a:r>
            <a:r>
              <a:rPr lang="en-US" altLang="sr-Latn-RS" dirty="0">
                <a:effectLst/>
              </a:rPr>
              <a:t> </a:t>
            </a:r>
            <a:r>
              <a:rPr lang="en-US" altLang="sr-Latn-RS" dirty="0" err="1">
                <a:effectLst/>
              </a:rPr>
              <a:t>na</a:t>
            </a:r>
            <a:r>
              <a:rPr lang="en-US" altLang="sr-Latn-RS" dirty="0">
                <a:effectLst/>
              </a:rPr>
              <a:t> </a:t>
            </a:r>
            <a:r>
              <a:rPr lang="en-US" altLang="sr-Latn-RS" dirty="0" err="1">
                <a:effectLst/>
              </a:rPr>
              <a:t>barijeri</a:t>
            </a:r>
            <a:r>
              <a:rPr lang="en-US" altLang="sr-Latn-RS" dirty="0">
                <a:effectLst/>
              </a:rPr>
              <a:t> </a:t>
            </a:r>
            <a:r>
              <a:rPr lang="en-US" altLang="sr-Latn-RS" dirty="0" err="1">
                <a:effectLst/>
              </a:rPr>
              <a:t>na</a:t>
            </a:r>
            <a:r>
              <a:rPr lang="en-US" altLang="sr-Latn-RS" dirty="0">
                <a:effectLst/>
              </a:rPr>
              <a:t> </a:t>
            </a:r>
            <a:r>
              <a:rPr lang="en-US" altLang="sr-Latn-RS" dirty="0" err="1">
                <a:effectLst/>
              </a:rPr>
              <a:t>kraju</a:t>
            </a:r>
            <a:r>
              <a:rPr lang="en-US" altLang="sr-Latn-RS" dirty="0">
                <a:effectLst/>
              </a:rPr>
              <a:t> </a:t>
            </a:r>
            <a:r>
              <a:rPr lang="en-US" altLang="sr-Latn-RS" dirty="0" err="1">
                <a:effectLst/>
              </a:rPr>
              <a:t>regiona</a:t>
            </a:r>
            <a:r>
              <a:rPr lang="en-US" altLang="sr-Latn-RS" dirty="0">
                <a:effectLst/>
              </a:rPr>
              <a:t> </a:t>
            </a:r>
            <a:r>
              <a:rPr lang="en-US" altLang="sr-Latn-RS" dirty="0" err="1">
                <a:effectLst/>
              </a:rPr>
              <a:t>kojim</a:t>
            </a:r>
            <a:r>
              <a:rPr lang="en-US" altLang="sr-Latn-RS" dirty="0">
                <a:effectLst/>
              </a:rPr>
              <a:t> se </a:t>
            </a:r>
            <a:r>
              <a:rPr lang="en-US" altLang="sr-Latn-RS" dirty="0" err="1">
                <a:effectLst/>
              </a:rPr>
              <a:t>definiše</a:t>
            </a:r>
            <a:r>
              <a:rPr lang="en-US" altLang="sr-Latn-RS" dirty="0">
                <a:effectLst/>
              </a:rPr>
              <a:t> </a:t>
            </a:r>
            <a:r>
              <a:rPr lang="en-US" altLang="sr-Latn-RS" dirty="0" err="1">
                <a:effectLst/>
              </a:rPr>
              <a:t>podela</a:t>
            </a:r>
            <a:r>
              <a:rPr lang="en-US" altLang="sr-Latn-RS" dirty="0">
                <a:effectLst/>
              </a:rPr>
              <a:t> </a:t>
            </a:r>
            <a:r>
              <a:rPr lang="en-US" altLang="sr-Latn-RS" dirty="0" err="1">
                <a:effectLst/>
              </a:rPr>
              <a:t>posla</a:t>
            </a:r>
            <a:r>
              <a:rPr lang="en-US" altLang="sr-Latn-RS" dirty="0">
                <a:effectLst/>
              </a:rPr>
              <a:t> </a:t>
            </a:r>
            <a:r>
              <a:rPr lang="en-US" altLang="sr-Latn-RS" dirty="0" err="1">
                <a:effectLst/>
              </a:rPr>
              <a:t>dok</a:t>
            </a:r>
            <a:r>
              <a:rPr lang="en-US" altLang="sr-Latn-RS" dirty="0">
                <a:effectLst/>
              </a:rPr>
              <a:t> i </a:t>
            </a:r>
            <a:r>
              <a:rPr lang="en-US" altLang="sr-Latn-RS" dirty="0" err="1">
                <a:effectLst/>
              </a:rPr>
              <a:t>poslednja</a:t>
            </a:r>
            <a:r>
              <a:rPr lang="en-US" altLang="sr-Latn-RS" dirty="0">
                <a:effectLst/>
              </a:rPr>
              <a:t> nit ne </a:t>
            </a:r>
            <a:r>
              <a:rPr lang="en-US" altLang="sr-Latn-RS" dirty="0" err="1">
                <a:effectLst/>
              </a:rPr>
              <a:t>okonča</a:t>
            </a:r>
            <a:r>
              <a:rPr lang="en-US" altLang="sr-Latn-RS" dirty="0">
                <a:effectLst/>
              </a:rPr>
              <a:t> </a:t>
            </a:r>
            <a:r>
              <a:rPr lang="en-US" altLang="sr-Latn-RS" dirty="0" err="1">
                <a:effectLst/>
              </a:rPr>
              <a:t>sa</a:t>
            </a:r>
            <a:r>
              <a:rPr lang="en-US" altLang="sr-Latn-RS" dirty="0">
                <a:effectLst/>
              </a:rPr>
              <a:t> </a:t>
            </a:r>
            <a:r>
              <a:rPr lang="en-US" altLang="sr-Latn-RS" dirty="0" err="1">
                <a:effectLst/>
              </a:rPr>
              <a:t>izvršenjem</a:t>
            </a:r>
            <a:r>
              <a:rPr lang="en-US" altLang="sr-Latn-RS" dirty="0">
                <a:effectLst/>
              </a:rPr>
              <a:t> </a:t>
            </a:r>
            <a:r>
              <a:rPr lang="en-US" altLang="sr-Latn-RS" dirty="0" err="1">
                <a:effectLst/>
              </a:rPr>
              <a:t>svog</a:t>
            </a:r>
            <a:r>
              <a:rPr lang="en-US" altLang="sr-Latn-RS" dirty="0">
                <a:effectLst/>
              </a:rPr>
              <a:t> </a:t>
            </a:r>
            <a:r>
              <a:rPr lang="en-US" altLang="sr-Latn-RS" dirty="0" err="1">
                <a:effectLst/>
              </a:rPr>
              <a:t>dela</a:t>
            </a:r>
            <a:r>
              <a:rPr lang="en-US" altLang="sr-Latn-RS" dirty="0">
                <a:effectLst/>
              </a:rPr>
              <a:t> </a:t>
            </a:r>
            <a:r>
              <a:rPr lang="en-US" altLang="sr-Latn-RS" dirty="0" err="1">
                <a:effectLst/>
              </a:rPr>
              <a:t>posla</a:t>
            </a:r>
            <a:r>
              <a:rPr lang="en-US" altLang="sr-Latn-RS" dirty="0">
                <a:effectLst/>
              </a:rPr>
              <a:t>. </a:t>
            </a:r>
          </a:p>
          <a:p>
            <a:pPr lvl="1"/>
            <a:r>
              <a:rPr lang="en-US" altLang="sr-Latn-RS" dirty="0" err="1">
                <a:effectLst/>
              </a:rPr>
              <a:t>Programer</a:t>
            </a:r>
            <a:r>
              <a:rPr lang="en-US" altLang="sr-Latn-RS" dirty="0">
                <a:effectLst/>
              </a:rPr>
              <a:t> </a:t>
            </a:r>
            <a:r>
              <a:rPr lang="en-US" altLang="sr-Latn-RS" dirty="0" err="1">
                <a:effectLst/>
              </a:rPr>
              <a:t>može</a:t>
            </a:r>
            <a:r>
              <a:rPr lang="en-US" altLang="sr-Latn-RS" dirty="0">
                <a:effectLst/>
              </a:rPr>
              <a:t> </a:t>
            </a:r>
            <a:r>
              <a:rPr lang="en-US" altLang="sr-Latn-RS" dirty="0" err="1">
                <a:effectLst/>
              </a:rPr>
              <a:t>ovo</a:t>
            </a:r>
            <a:r>
              <a:rPr lang="en-US" altLang="sr-Latn-RS" dirty="0">
                <a:effectLst/>
              </a:rPr>
              <a:t> </a:t>
            </a:r>
            <a:r>
              <a:rPr lang="en-US" altLang="sr-Latn-RS" dirty="0" err="1">
                <a:effectLst/>
              </a:rPr>
              <a:t>poništiti</a:t>
            </a:r>
            <a:r>
              <a:rPr lang="en-US" altLang="sr-Latn-RS" dirty="0">
                <a:effectLst/>
              </a:rPr>
              <a:t> </a:t>
            </a:r>
            <a:r>
              <a:rPr lang="en-US" altLang="sr-Latn-RS" dirty="0" err="1">
                <a:effectLst/>
              </a:rPr>
              <a:t>korišćenjem</a:t>
            </a:r>
            <a:r>
              <a:rPr lang="en-US" altLang="sr-Latn-RS" dirty="0">
                <a:effectLst/>
              </a:rPr>
              <a:t> </a:t>
            </a:r>
            <a:r>
              <a:rPr lang="en-US" altLang="sr-Latn-RS" i="1" dirty="0" err="1">
                <a:effectLst/>
              </a:rPr>
              <a:t>nowait</a:t>
            </a:r>
            <a:r>
              <a:rPr lang="en-US" altLang="sr-Latn-RS" dirty="0">
                <a:effectLst/>
              </a:rPr>
              <a:t> </a:t>
            </a:r>
            <a:r>
              <a:rPr lang="en-US" altLang="sr-Latn-RS" dirty="0" err="1">
                <a:effectLst/>
              </a:rPr>
              <a:t>klauzule</a:t>
            </a:r>
            <a:r>
              <a:rPr lang="en-US" altLang="sr-Latn-RS" dirty="0">
                <a:effectLst/>
              </a:rPr>
              <a:t> </a:t>
            </a:r>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48C854A-D6AD-4E61-BC8A-5EDA06273472}"/>
              </a:ext>
            </a:extLst>
          </p:cNvPr>
          <p:cNvSpPr>
            <a:spLocks noGrp="1" noChangeArrowheads="1"/>
          </p:cNvSpPr>
          <p:nvPr>
            <p:ph type="title"/>
          </p:nvPr>
        </p:nvSpPr>
        <p:spPr/>
        <p:txBody>
          <a:bodyPr/>
          <a:lstStyle/>
          <a:p>
            <a:r>
              <a:rPr lang="en-US" altLang="sr-Latn-RS">
                <a:effectLst/>
              </a:rPr>
              <a:t>for direktiva</a:t>
            </a:r>
          </a:p>
        </p:txBody>
      </p:sp>
      <p:sp>
        <p:nvSpPr>
          <p:cNvPr id="26627" name="Rectangle 3">
            <a:extLst>
              <a:ext uri="{FF2B5EF4-FFF2-40B4-BE49-F238E27FC236}">
                <a16:creationId xmlns:a16="http://schemas.microsoft.com/office/drawing/2014/main" id="{D154CE12-5E83-4EE3-94D6-151D45D5B4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1"/>
            <a:r>
              <a:rPr lang="en-US" altLang="sr-Latn-RS">
                <a:effectLst/>
              </a:rPr>
              <a:t>Ova direktiva uzrokuje da iteracije petlje budu izvršene paralelno. </a:t>
            </a:r>
          </a:p>
          <a:p>
            <a:pPr lvl="1"/>
            <a:r>
              <a:rPr lang="en-US" altLang="sr-Latn-RS">
                <a:effectLst/>
              </a:rPr>
              <a:t>U C/C++ programima korišćenje ove direktive je ograničeno na brojačke petlje </a:t>
            </a:r>
          </a:p>
          <a:p>
            <a:pPr lvl="1"/>
            <a:r>
              <a:rPr lang="en-US" altLang="sr-Latn-RS">
                <a:effectLst/>
              </a:rPr>
              <a:t>U fazi izvršenja (run</a:t>
            </a:r>
            <a:r>
              <a:rPr lang="en-US" altLang="sr-Latn-RS">
                <a:effectLst/>
                <a:latin typeface="Arial" panose="020B0604020202020204" pitchFamily="34" charset="0"/>
              </a:rPr>
              <a:t>-</a:t>
            </a:r>
            <a:r>
              <a:rPr lang="en-US" altLang="sr-Latn-RS">
                <a:effectLst/>
              </a:rPr>
              <a:t>time) iteracije petlje se distribuiraju nitima. </a:t>
            </a:r>
          </a:p>
          <a:p>
            <a:pPr lvl="1"/>
            <a:r>
              <a:rPr lang="en-US" altLang="sr-Latn-RS">
                <a:effectLst/>
              </a:rPr>
              <a:t>Sintaksa </a:t>
            </a:r>
            <a:endParaRPr lang="en-US" altLang="sr-Latn-RS">
              <a:effectLst/>
              <a:latin typeface="Arial" panose="020B0604020202020204" pitchFamily="34" charset="0"/>
            </a:endParaRPr>
          </a:p>
          <a:p>
            <a:pPr lvl="1"/>
            <a:endParaRPr lang="en-US" altLang="sr-Latn-RS">
              <a:effectLst/>
              <a:latin typeface="Arial" panose="020B0604020202020204" pitchFamily="34" charset="0"/>
            </a:endParaRPr>
          </a:p>
          <a:p>
            <a:pPr lvl="1"/>
            <a:endParaRPr lang="en-US" altLang="sr-Latn-RS">
              <a:effectLst/>
              <a:latin typeface="Arial" panose="020B0604020202020204" pitchFamily="34" charset="0"/>
            </a:endParaRPr>
          </a:p>
          <a:p>
            <a:pPr lvl="1"/>
            <a:endParaRPr lang="en-US" altLang="sr-Latn-RS">
              <a:effectLst/>
              <a:latin typeface="Arial" panose="020B0604020202020204" pitchFamily="34" charset="0"/>
            </a:endParaRPr>
          </a:p>
          <a:p>
            <a:pPr lvl="1"/>
            <a:r>
              <a:rPr lang="en-US" altLang="sr-Latn-RS">
                <a:effectLst/>
                <a:latin typeface="Arial" panose="020B0604020202020204" pitchFamily="34" charset="0"/>
              </a:rPr>
              <a:t>petlja koja se paralelizuje ne sme imati zavisnosti izme</a:t>
            </a:r>
            <a:r>
              <a:rPr lang="sr-Latn-RS" altLang="sr-Latn-RS">
                <a:effectLst/>
                <a:latin typeface="Arial" panose="020B0604020202020204" pitchFamily="34" charset="0"/>
              </a:rPr>
              <a:t>đu različitih iteracija (ni loop carry ni WAR)</a:t>
            </a:r>
            <a:r>
              <a:rPr lang="en-US" altLang="sr-Latn-RS">
                <a:effectLst/>
                <a:latin typeface="Arial" panose="020B0604020202020204" pitchFamily="34" charset="0"/>
              </a:rPr>
              <a:t>!</a:t>
            </a:r>
          </a:p>
          <a:p>
            <a:endParaRPr lang="en-US" altLang="sr-Latn-RS">
              <a:effectLst/>
            </a:endParaRPr>
          </a:p>
        </p:txBody>
      </p:sp>
      <p:pic>
        <p:nvPicPr>
          <p:cNvPr id="26628" name="Picture 4">
            <a:extLst>
              <a:ext uri="{FF2B5EF4-FFF2-40B4-BE49-F238E27FC236}">
                <a16:creationId xmlns:a16="http://schemas.microsoft.com/office/drawing/2014/main" id="{78D67C44-882E-4F58-9281-FFF28F7E9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49530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29D14D7-5B3C-4C24-9D39-99B10215E786}"/>
              </a:ext>
            </a:extLst>
          </p:cNvPr>
          <p:cNvSpPr>
            <a:spLocks noGrp="1" noChangeArrowheads="1"/>
          </p:cNvSpPr>
          <p:nvPr>
            <p:ph type="title"/>
          </p:nvPr>
        </p:nvSpPr>
        <p:spPr/>
        <p:txBody>
          <a:bodyPr/>
          <a:lstStyle/>
          <a:p>
            <a:r>
              <a:rPr lang="en-US" altLang="sr-Latn-RS">
                <a:effectLst/>
              </a:rPr>
              <a:t>Primer</a:t>
            </a:r>
          </a:p>
        </p:txBody>
      </p:sp>
      <p:pic>
        <p:nvPicPr>
          <p:cNvPr id="27651" name="Picture 4">
            <a:extLst>
              <a:ext uri="{FF2B5EF4-FFF2-40B4-BE49-F238E27FC236}">
                <a16:creationId xmlns:a16="http://schemas.microsoft.com/office/drawing/2014/main" id="{6DC60948-182B-43E0-89BE-9B21717FCB3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90600" y="1066800"/>
            <a:ext cx="5791200" cy="1758950"/>
          </a:xfrm>
          <a:noFill/>
          <a:extLst>
            <a:ext uri="{909E8E84-426E-40DD-AFC4-6F175D3DCCD1}">
              <a14:hiddenFill xmlns:a14="http://schemas.microsoft.com/office/drawing/2010/main">
                <a:solidFill>
                  <a:srgbClr val="FFFFFF"/>
                </a:solidFill>
              </a14:hiddenFill>
            </a:ext>
          </a:extLst>
        </p:spPr>
      </p:pic>
      <p:sp>
        <p:nvSpPr>
          <p:cNvPr id="62469" name="Rectangle 5">
            <a:extLst>
              <a:ext uri="{FF2B5EF4-FFF2-40B4-BE49-F238E27FC236}">
                <a16:creationId xmlns:a16="http://schemas.microsoft.com/office/drawing/2014/main" id="{C3BA9F43-E7FE-43EC-B6E0-8C00256E9F50}"/>
              </a:ext>
            </a:extLst>
          </p:cNvPr>
          <p:cNvSpPr>
            <a:spLocks noChangeArrowheads="1"/>
          </p:cNvSpPr>
          <p:nvPr/>
        </p:nvSpPr>
        <p:spPr bwMode="auto">
          <a:xfrm>
            <a:off x="228600" y="2971800"/>
            <a:ext cx="4483100" cy="366713"/>
          </a:xfrm>
          <a:prstGeom prst="rect">
            <a:avLst/>
          </a:prstGeom>
          <a:noFill/>
          <a:ln w="9525">
            <a:noFill/>
            <a:miter lim="800000"/>
            <a:headEnd/>
            <a:tailEnd/>
          </a:ln>
          <a:effectLst/>
        </p:spPr>
        <p:txBody>
          <a:bodyPr wrap="none" anchor="ctr">
            <a:spAutoFit/>
          </a:bodyPr>
          <a:lstStyle/>
          <a:p>
            <a:pPr>
              <a:defRPr/>
            </a:pPr>
            <a:r>
              <a:rPr lang="en-US">
                <a:latin typeface="Arial" charset="0"/>
                <a:cs typeface="Arial" charset="0"/>
              </a:rPr>
              <a:t>Jedan od mogućih izlaza za n=9  i 4 niti je</a:t>
            </a:r>
            <a:r>
              <a:rPr lang="en-US">
                <a:effectLst>
                  <a:outerShdw blurRad="38100" dist="38100" dir="2700000" algn="tl">
                    <a:srgbClr val="C0C0C0"/>
                  </a:outerShdw>
                </a:effectLst>
                <a:latin typeface="Arial" charset="0"/>
                <a:cs typeface="Arial" charset="0"/>
              </a:rPr>
              <a:t> </a:t>
            </a:r>
          </a:p>
        </p:txBody>
      </p:sp>
      <p:pic>
        <p:nvPicPr>
          <p:cNvPr id="27653" name="Picture 6">
            <a:extLst>
              <a:ext uri="{FF2B5EF4-FFF2-40B4-BE49-F238E27FC236}">
                <a16:creationId xmlns:a16="http://schemas.microsoft.com/office/drawing/2014/main" id="{8540928C-92FD-4F97-8B66-0001E7C7C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65513"/>
            <a:ext cx="43434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9FE8D2D2-D15E-4B30-B5BC-EFEBABF0A220}"/>
              </a:ext>
            </a:extLst>
          </p:cNvPr>
          <p:cNvSpPr>
            <a:spLocks noGrp="1" noChangeArrowheads="1"/>
          </p:cNvSpPr>
          <p:nvPr>
            <p:ph type="title"/>
          </p:nvPr>
        </p:nvSpPr>
        <p:spPr>
          <a:xfrm>
            <a:off x="0" y="0"/>
            <a:ext cx="9144000" cy="579438"/>
          </a:xfrm>
        </p:spPr>
        <p:txBody>
          <a:bodyPr/>
          <a:lstStyle/>
          <a:p>
            <a:r>
              <a:rPr lang="en-US" altLang="sr-Latn-RS" sz="3200">
                <a:effectLst/>
              </a:rPr>
              <a:t>Primer: podela posla između niti u for petlji</a:t>
            </a:r>
          </a:p>
        </p:txBody>
      </p:sp>
      <p:sp>
        <p:nvSpPr>
          <p:cNvPr id="64614" name="Text Box 102">
            <a:extLst>
              <a:ext uri="{FF2B5EF4-FFF2-40B4-BE49-F238E27FC236}">
                <a16:creationId xmlns:a16="http://schemas.microsoft.com/office/drawing/2014/main" id="{E58B6861-7C8E-4597-8374-9A7E00B6BD7A}"/>
              </a:ext>
            </a:extLst>
          </p:cNvPr>
          <p:cNvSpPr txBox="1">
            <a:spLocks noChangeArrowheads="1"/>
          </p:cNvSpPr>
          <p:nvPr/>
        </p:nvSpPr>
        <p:spPr bwMode="auto">
          <a:xfrm>
            <a:off x="5257800" y="1265238"/>
            <a:ext cx="3657600" cy="4760912"/>
          </a:xfrm>
          <a:prstGeom prst="rect">
            <a:avLst/>
          </a:prstGeom>
          <a:noFill/>
          <a:ln w="9525">
            <a:noFill/>
            <a:miter lim="800000"/>
            <a:headEnd/>
            <a:tailEnd/>
          </a:ln>
          <a:effectLst/>
        </p:spPr>
        <p:txBody>
          <a:bodyPr anchor="b">
            <a:spAutoFit/>
          </a:bodyPr>
          <a:lstStyle/>
          <a:p>
            <a:pPr>
              <a:buFontTx/>
              <a:buChar char="•"/>
              <a:defRPr/>
            </a:pPr>
            <a:r>
              <a:rPr lang="en-US">
                <a:effectLst>
                  <a:outerShdw blurRad="38100" dist="38100" dir="2700000" algn="tl">
                    <a:srgbClr val="C0C0C0"/>
                  </a:outerShdw>
                </a:effectLst>
                <a:latin typeface="Arial" charset="0"/>
                <a:cs typeface="Arial" charset="0"/>
              </a:rPr>
              <a:t> Niti sa identifikatorima 1,2 i 3 išvršavaju po 2 iteracije petlje a nit 0 tri. </a:t>
            </a:r>
          </a:p>
          <a:p>
            <a:pPr>
              <a:buFontTx/>
              <a:buChar char="•"/>
              <a:defRPr/>
            </a:pPr>
            <a:r>
              <a:rPr lang="en-US">
                <a:effectLst>
                  <a:outerShdw blurRad="38100" dist="38100" dir="2700000" algn="tl">
                    <a:srgbClr val="C0C0C0"/>
                  </a:outerShdw>
                </a:effectLst>
                <a:latin typeface="Arial" charset="0"/>
                <a:cs typeface="Arial" charset="0"/>
              </a:rPr>
              <a:t> Ako programer eksplicitno ne navede kako se vrši distribucija posla po nitima, onda će to uraditi kompajler. </a:t>
            </a:r>
          </a:p>
          <a:p>
            <a:pPr>
              <a:buFontTx/>
              <a:buChar char="•"/>
              <a:defRPr/>
            </a:pPr>
            <a:r>
              <a:rPr lang="en-US">
                <a:effectLst>
                  <a:outerShdw blurRad="38100" dist="38100" dir="2700000" algn="tl">
                    <a:srgbClr val="C0C0C0"/>
                  </a:outerShdw>
                </a:effectLst>
                <a:latin typeface="Arial" charset="0"/>
                <a:cs typeface="Arial" charset="0"/>
              </a:rPr>
              <a:t> Distribucija iteracija po nitima zavisi od implementacije kompajlera. </a:t>
            </a:r>
          </a:p>
          <a:p>
            <a:pPr>
              <a:buFontTx/>
              <a:buChar char="•"/>
              <a:defRPr/>
            </a:pPr>
            <a:r>
              <a:rPr lang="en-US">
                <a:effectLst>
                  <a:outerShdw blurRad="38100" dist="38100" dir="2700000" algn="tl">
                    <a:srgbClr val="C0C0C0"/>
                  </a:outerShdw>
                </a:effectLst>
                <a:latin typeface="Arial" charset="0"/>
                <a:cs typeface="Arial" charset="0"/>
              </a:rPr>
              <a:t> Moguće ja da u istoj aplikaciji u različitim petljama bude različita distribiciaj posla po nitima. </a:t>
            </a:r>
          </a:p>
          <a:p>
            <a:pPr>
              <a:buFontTx/>
              <a:buChar char="•"/>
              <a:defRPr/>
            </a:pPr>
            <a:r>
              <a:rPr lang="en-US">
                <a:effectLst>
                  <a:outerShdw blurRad="38100" dist="38100" dir="2700000" algn="tl">
                    <a:srgbClr val="C0C0C0"/>
                  </a:outerShdw>
                </a:effectLst>
                <a:latin typeface="Arial" charset="0"/>
                <a:cs typeface="Arial" charset="0"/>
              </a:rPr>
              <a:t> Pomoću </a:t>
            </a:r>
            <a:r>
              <a:rPr lang="en-US" i="1">
                <a:effectLst>
                  <a:outerShdw blurRad="38100" dist="38100" dir="2700000" algn="tl">
                    <a:srgbClr val="C0C0C0"/>
                  </a:outerShdw>
                </a:effectLst>
                <a:latin typeface="Arial" charset="0"/>
                <a:cs typeface="Arial" charset="0"/>
              </a:rPr>
              <a:t>schedule</a:t>
            </a:r>
            <a:r>
              <a:rPr lang="en-US">
                <a:effectLst>
                  <a:outerShdw blurRad="38100" dist="38100" dir="2700000" algn="tl">
                    <a:srgbClr val="C0C0C0"/>
                  </a:outerShdw>
                </a:effectLst>
                <a:latin typeface="Arial" charset="0"/>
                <a:cs typeface="Arial" charset="0"/>
              </a:rPr>
              <a:t> odredbe (klauzule) programer može da definiše kako se vrši distribucija posla.</a:t>
            </a:r>
          </a:p>
        </p:txBody>
      </p:sp>
      <p:grpSp>
        <p:nvGrpSpPr>
          <p:cNvPr id="29700" name="Group 108">
            <a:extLst>
              <a:ext uri="{FF2B5EF4-FFF2-40B4-BE49-F238E27FC236}">
                <a16:creationId xmlns:a16="http://schemas.microsoft.com/office/drawing/2014/main" id="{A4412AA4-2C4B-4F9E-922D-4A48BEDEAB99}"/>
              </a:ext>
            </a:extLst>
          </p:cNvPr>
          <p:cNvGrpSpPr>
            <a:grpSpLocks/>
          </p:cNvGrpSpPr>
          <p:nvPr/>
        </p:nvGrpSpPr>
        <p:grpSpPr bwMode="auto">
          <a:xfrm>
            <a:off x="457200" y="1447800"/>
            <a:ext cx="3962400" cy="5045075"/>
            <a:chOff x="1008" y="912"/>
            <a:chExt cx="2496" cy="3178"/>
          </a:xfrm>
        </p:grpSpPr>
        <p:sp>
          <p:nvSpPr>
            <p:cNvPr id="64578" name="Line 66">
              <a:extLst>
                <a:ext uri="{FF2B5EF4-FFF2-40B4-BE49-F238E27FC236}">
                  <a16:creationId xmlns:a16="http://schemas.microsoft.com/office/drawing/2014/main" id="{B93C38D9-2E55-4742-8208-0822CFC63F79}"/>
                </a:ext>
              </a:extLst>
            </p:cNvPr>
            <p:cNvSpPr>
              <a:spLocks noChangeShapeType="1"/>
            </p:cNvSpPr>
            <p:nvPr/>
          </p:nvSpPr>
          <p:spPr bwMode="auto">
            <a:xfrm>
              <a:off x="2592" y="1920"/>
              <a:ext cx="0" cy="288"/>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79" name="Line 67">
              <a:extLst>
                <a:ext uri="{FF2B5EF4-FFF2-40B4-BE49-F238E27FC236}">
                  <a16:creationId xmlns:a16="http://schemas.microsoft.com/office/drawing/2014/main" id="{80C04A96-645E-4719-9486-C932965D500E}"/>
                </a:ext>
              </a:extLst>
            </p:cNvPr>
            <p:cNvSpPr>
              <a:spLocks noChangeShapeType="1"/>
            </p:cNvSpPr>
            <p:nvPr/>
          </p:nvSpPr>
          <p:spPr bwMode="auto">
            <a:xfrm>
              <a:off x="1968" y="1968"/>
              <a:ext cx="0" cy="192"/>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0" name="Line 68">
              <a:extLst>
                <a:ext uri="{FF2B5EF4-FFF2-40B4-BE49-F238E27FC236}">
                  <a16:creationId xmlns:a16="http://schemas.microsoft.com/office/drawing/2014/main" id="{3C7DA160-C362-4DBE-97FC-6E344D54ADE2}"/>
                </a:ext>
              </a:extLst>
            </p:cNvPr>
            <p:cNvSpPr>
              <a:spLocks noChangeShapeType="1"/>
            </p:cNvSpPr>
            <p:nvPr/>
          </p:nvSpPr>
          <p:spPr bwMode="auto">
            <a:xfrm>
              <a:off x="1392" y="1920"/>
              <a:ext cx="0" cy="240"/>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1" name="Line 69">
              <a:extLst>
                <a:ext uri="{FF2B5EF4-FFF2-40B4-BE49-F238E27FC236}">
                  <a16:creationId xmlns:a16="http://schemas.microsoft.com/office/drawing/2014/main" id="{25C6265C-2FA6-4818-A7ED-3AEDEE3CE26D}"/>
                </a:ext>
              </a:extLst>
            </p:cNvPr>
            <p:cNvSpPr>
              <a:spLocks noChangeShapeType="1"/>
            </p:cNvSpPr>
            <p:nvPr/>
          </p:nvSpPr>
          <p:spPr bwMode="auto">
            <a:xfrm flipV="1">
              <a:off x="2592" y="2688"/>
              <a:ext cx="0" cy="288"/>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2" name="Line 70">
              <a:extLst>
                <a:ext uri="{FF2B5EF4-FFF2-40B4-BE49-F238E27FC236}">
                  <a16:creationId xmlns:a16="http://schemas.microsoft.com/office/drawing/2014/main" id="{B95208BB-C503-48E9-96D4-F61A840F50ED}"/>
                </a:ext>
              </a:extLst>
            </p:cNvPr>
            <p:cNvSpPr>
              <a:spLocks noChangeShapeType="1"/>
            </p:cNvSpPr>
            <p:nvPr/>
          </p:nvSpPr>
          <p:spPr bwMode="auto">
            <a:xfrm flipV="1">
              <a:off x="2016" y="2784"/>
              <a:ext cx="0" cy="192"/>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3" name="Line 71">
              <a:extLst>
                <a:ext uri="{FF2B5EF4-FFF2-40B4-BE49-F238E27FC236}">
                  <a16:creationId xmlns:a16="http://schemas.microsoft.com/office/drawing/2014/main" id="{75C81350-A676-406F-9CCA-A8D8FD3BD896}"/>
                </a:ext>
              </a:extLst>
            </p:cNvPr>
            <p:cNvSpPr>
              <a:spLocks noChangeShapeType="1"/>
            </p:cNvSpPr>
            <p:nvPr/>
          </p:nvSpPr>
          <p:spPr bwMode="auto">
            <a:xfrm flipV="1">
              <a:off x="1440" y="2747"/>
              <a:ext cx="0" cy="240"/>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4" name="Freeform 72">
              <a:extLst>
                <a:ext uri="{FF2B5EF4-FFF2-40B4-BE49-F238E27FC236}">
                  <a16:creationId xmlns:a16="http://schemas.microsoft.com/office/drawing/2014/main" id="{CAAF2519-25A5-46C6-932B-2138402B8F8B}"/>
                </a:ext>
              </a:extLst>
            </p:cNvPr>
            <p:cNvSpPr>
              <a:spLocks/>
            </p:cNvSpPr>
            <p:nvPr/>
          </p:nvSpPr>
          <p:spPr bwMode="auto">
            <a:xfrm>
              <a:off x="2180" y="1458"/>
              <a:ext cx="743" cy="459"/>
            </a:xfrm>
            <a:custGeom>
              <a:avLst/>
              <a:gdLst/>
              <a:ahLst/>
              <a:cxnLst>
                <a:cxn ang="0">
                  <a:pos x="0" y="21"/>
                </a:cxn>
                <a:cxn ang="0">
                  <a:pos x="10" y="0"/>
                </a:cxn>
                <a:cxn ang="0">
                  <a:pos x="805" y="464"/>
                </a:cxn>
                <a:cxn ang="0">
                  <a:pos x="794" y="486"/>
                </a:cxn>
                <a:cxn ang="0">
                  <a:pos x="0" y="21"/>
                </a:cxn>
              </a:cxnLst>
              <a:rect l="0" t="0" r="r" b="b"/>
              <a:pathLst>
                <a:path w="805" h="486">
                  <a:moveTo>
                    <a:pt x="0" y="21"/>
                  </a:moveTo>
                  <a:lnTo>
                    <a:pt x="10" y="0"/>
                  </a:lnTo>
                  <a:lnTo>
                    <a:pt x="805" y="464"/>
                  </a:lnTo>
                  <a:lnTo>
                    <a:pt x="794" y="486"/>
                  </a:lnTo>
                  <a:lnTo>
                    <a:pt x="0" y="21"/>
                  </a:lnTo>
                  <a:close/>
                </a:path>
              </a:pathLst>
            </a:custGeom>
            <a:solidFill>
              <a:schemeClr val="tx1"/>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5" name="Freeform 73">
              <a:extLst>
                <a:ext uri="{FF2B5EF4-FFF2-40B4-BE49-F238E27FC236}">
                  <a16:creationId xmlns:a16="http://schemas.microsoft.com/office/drawing/2014/main" id="{BFC041E9-46F6-4FA7-BFC8-D517D92C46FE}"/>
                </a:ext>
              </a:extLst>
            </p:cNvPr>
            <p:cNvSpPr>
              <a:spLocks/>
            </p:cNvSpPr>
            <p:nvPr/>
          </p:nvSpPr>
          <p:spPr bwMode="auto">
            <a:xfrm>
              <a:off x="2180" y="3070"/>
              <a:ext cx="743" cy="396"/>
            </a:xfrm>
            <a:custGeom>
              <a:avLst/>
              <a:gdLst/>
              <a:ahLst/>
              <a:cxnLst>
                <a:cxn ang="0">
                  <a:pos x="805" y="21"/>
                </a:cxn>
                <a:cxn ang="0">
                  <a:pos x="794" y="0"/>
                </a:cxn>
                <a:cxn ang="0">
                  <a:pos x="0" y="398"/>
                </a:cxn>
                <a:cxn ang="0">
                  <a:pos x="10" y="419"/>
                </a:cxn>
                <a:cxn ang="0">
                  <a:pos x="805" y="21"/>
                </a:cxn>
              </a:cxnLst>
              <a:rect l="0" t="0" r="r" b="b"/>
              <a:pathLst>
                <a:path w="805" h="419">
                  <a:moveTo>
                    <a:pt x="805" y="21"/>
                  </a:moveTo>
                  <a:lnTo>
                    <a:pt x="794" y="0"/>
                  </a:lnTo>
                  <a:lnTo>
                    <a:pt x="0" y="398"/>
                  </a:lnTo>
                  <a:lnTo>
                    <a:pt x="10" y="419"/>
                  </a:lnTo>
                  <a:lnTo>
                    <a:pt x="805" y="21"/>
                  </a:lnTo>
                  <a:close/>
                </a:path>
              </a:pathLst>
            </a:custGeom>
            <a:solidFill>
              <a:schemeClr val="tx1"/>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6" name="Rectangle 74">
              <a:extLst>
                <a:ext uri="{FF2B5EF4-FFF2-40B4-BE49-F238E27FC236}">
                  <a16:creationId xmlns:a16="http://schemas.microsoft.com/office/drawing/2014/main" id="{866B1C4A-3824-4BB3-81BB-63A9E7092C52}"/>
                </a:ext>
              </a:extLst>
            </p:cNvPr>
            <p:cNvSpPr>
              <a:spLocks noChangeArrowheads="1"/>
            </p:cNvSpPr>
            <p:nvPr/>
          </p:nvSpPr>
          <p:spPr bwMode="auto">
            <a:xfrm>
              <a:off x="2174" y="3080"/>
              <a:ext cx="22" cy="251"/>
            </a:xfrm>
            <a:prstGeom prst="rect">
              <a:avLst/>
            </a:prstGeom>
            <a:solidFill>
              <a:schemeClr val="tx1"/>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7" name="Freeform 75">
              <a:extLst>
                <a:ext uri="{FF2B5EF4-FFF2-40B4-BE49-F238E27FC236}">
                  <a16:creationId xmlns:a16="http://schemas.microsoft.com/office/drawing/2014/main" id="{87CA7CCE-E486-4A49-A19A-8A53720B4962}"/>
                </a:ext>
              </a:extLst>
            </p:cNvPr>
            <p:cNvSpPr>
              <a:spLocks/>
            </p:cNvSpPr>
            <p:nvPr/>
          </p:nvSpPr>
          <p:spPr bwMode="auto">
            <a:xfrm>
              <a:off x="1446" y="3070"/>
              <a:ext cx="743" cy="396"/>
            </a:xfrm>
            <a:custGeom>
              <a:avLst/>
              <a:gdLst/>
              <a:ahLst/>
              <a:cxnLst>
                <a:cxn ang="0">
                  <a:pos x="0" y="21"/>
                </a:cxn>
                <a:cxn ang="0">
                  <a:pos x="11" y="0"/>
                </a:cxn>
                <a:cxn ang="0">
                  <a:pos x="805" y="398"/>
                </a:cxn>
                <a:cxn ang="0">
                  <a:pos x="795" y="419"/>
                </a:cxn>
                <a:cxn ang="0">
                  <a:pos x="0" y="21"/>
                </a:cxn>
              </a:cxnLst>
              <a:rect l="0" t="0" r="r" b="b"/>
              <a:pathLst>
                <a:path w="805" h="419">
                  <a:moveTo>
                    <a:pt x="0" y="21"/>
                  </a:moveTo>
                  <a:lnTo>
                    <a:pt x="11" y="0"/>
                  </a:lnTo>
                  <a:lnTo>
                    <a:pt x="805" y="398"/>
                  </a:lnTo>
                  <a:lnTo>
                    <a:pt x="795" y="419"/>
                  </a:lnTo>
                  <a:lnTo>
                    <a:pt x="0" y="21"/>
                  </a:lnTo>
                  <a:close/>
                </a:path>
              </a:pathLst>
            </a:custGeom>
            <a:solidFill>
              <a:schemeClr val="tx1"/>
            </a:soli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8" name="Rectangle 76">
              <a:extLst>
                <a:ext uri="{FF2B5EF4-FFF2-40B4-BE49-F238E27FC236}">
                  <a16:creationId xmlns:a16="http://schemas.microsoft.com/office/drawing/2014/main" id="{E7586C86-4462-4C0A-A658-C6F488C71FA1}"/>
                </a:ext>
              </a:extLst>
            </p:cNvPr>
            <p:cNvSpPr>
              <a:spLocks noChangeArrowheads="1"/>
            </p:cNvSpPr>
            <p:nvPr/>
          </p:nvSpPr>
          <p:spPr bwMode="auto">
            <a:xfrm>
              <a:off x="2174" y="1531"/>
              <a:ext cx="22" cy="376"/>
            </a:xfrm>
            <a:prstGeom prst="rect">
              <a:avLst/>
            </a:prstGeom>
            <a:solidFill>
              <a:schemeClr val="tx1"/>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89" name="Freeform 77">
              <a:extLst>
                <a:ext uri="{FF2B5EF4-FFF2-40B4-BE49-F238E27FC236}">
                  <a16:creationId xmlns:a16="http://schemas.microsoft.com/office/drawing/2014/main" id="{91F10C48-80EB-4A5F-A709-DA3D6F4F8D5B}"/>
                </a:ext>
              </a:extLst>
            </p:cNvPr>
            <p:cNvSpPr>
              <a:spLocks/>
            </p:cNvSpPr>
            <p:nvPr/>
          </p:nvSpPr>
          <p:spPr bwMode="auto">
            <a:xfrm>
              <a:off x="1446" y="1521"/>
              <a:ext cx="743" cy="396"/>
            </a:xfrm>
            <a:custGeom>
              <a:avLst/>
              <a:gdLst/>
              <a:ahLst/>
              <a:cxnLst>
                <a:cxn ang="0">
                  <a:pos x="805" y="21"/>
                </a:cxn>
                <a:cxn ang="0">
                  <a:pos x="795" y="0"/>
                </a:cxn>
                <a:cxn ang="0">
                  <a:pos x="0" y="397"/>
                </a:cxn>
                <a:cxn ang="0">
                  <a:pos x="11" y="419"/>
                </a:cxn>
                <a:cxn ang="0">
                  <a:pos x="805" y="21"/>
                </a:cxn>
              </a:cxnLst>
              <a:rect l="0" t="0" r="r" b="b"/>
              <a:pathLst>
                <a:path w="805" h="419">
                  <a:moveTo>
                    <a:pt x="805" y="21"/>
                  </a:moveTo>
                  <a:lnTo>
                    <a:pt x="795" y="0"/>
                  </a:lnTo>
                  <a:lnTo>
                    <a:pt x="0" y="397"/>
                  </a:lnTo>
                  <a:lnTo>
                    <a:pt x="11" y="419"/>
                  </a:lnTo>
                  <a:lnTo>
                    <a:pt x="805" y="21"/>
                  </a:lnTo>
                  <a:close/>
                </a:path>
              </a:pathLst>
            </a:custGeom>
            <a:solidFill>
              <a:schemeClr val="tx1"/>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0" name="AutoShape 78">
              <a:extLst>
                <a:ext uri="{FF2B5EF4-FFF2-40B4-BE49-F238E27FC236}">
                  <a16:creationId xmlns:a16="http://schemas.microsoft.com/office/drawing/2014/main" id="{8D9AE6D9-8235-4E16-A3E5-DB10D979D6A5}"/>
                </a:ext>
              </a:extLst>
            </p:cNvPr>
            <p:cNvSpPr>
              <a:spLocks noChangeArrowheads="1"/>
            </p:cNvSpPr>
            <p:nvPr/>
          </p:nvSpPr>
          <p:spPr bwMode="auto">
            <a:xfrm>
              <a:off x="1728" y="2160"/>
              <a:ext cx="489" cy="672"/>
            </a:xfrm>
            <a:prstGeom prst="roundRect">
              <a:avLst>
                <a:gd name="adj" fmla="val 24671"/>
              </a:avLst>
            </a:prstGeom>
            <a:solidFill>
              <a:srgbClr val="FFFF66"/>
            </a:solidFill>
            <a:ln w="11113">
              <a:solidFill>
                <a:srgbClr val="000000"/>
              </a:solidFill>
              <a:round/>
              <a:headEnd/>
              <a:tailEnd/>
            </a:ln>
          </p:spPr>
          <p:txBody>
            <a:bodyPr/>
            <a:lstStyle/>
            <a:p>
              <a:pPr>
                <a:defRPr/>
              </a:pPr>
              <a:endParaRPr lang="en-US" sz="2000">
                <a:solidFill>
                  <a:srgbClr val="000000"/>
                </a:solidFill>
                <a:effectLst>
                  <a:outerShdw blurRad="38100" dist="38100" dir="2700000" algn="tl">
                    <a:srgbClr val="FFFFFF"/>
                  </a:outerShdw>
                </a:effectLst>
                <a:latin typeface="SegoeBook" pitchFamily="68" charset="0"/>
                <a:cs typeface="Arial" charset="0"/>
              </a:endParaRPr>
            </a:p>
          </p:txBody>
        </p:sp>
        <p:sp>
          <p:nvSpPr>
            <p:cNvPr id="64591" name="AutoShape 79">
              <a:extLst>
                <a:ext uri="{FF2B5EF4-FFF2-40B4-BE49-F238E27FC236}">
                  <a16:creationId xmlns:a16="http://schemas.microsoft.com/office/drawing/2014/main" id="{71121841-49C8-42F6-A058-40EB81016B21}"/>
                </a:ext>
              </a:extLst>
            </p:cNvPr>
            <p:cNvSpPr>
              <a:spLocks noChangeArrowheads="1"/>
            </p:cNvSpPr>
            <p:nvPr/>
          </p:nvSpPr>
          <p:spPr bwMode="auto">
            <a:xfrm>
              <a:off x="1152" y="2160"/>
              <a:ext cx="490" cy="672"/>
            </a:xfrm>
            <a:prstGeom prst="roundRect">
              <a:avLst>
                <a:gd name="adj" fmla="val 24671"/>
              </a:avLst>
            </a:prstGeom>
            <a:solidFill>
              <a:srgbClr val="FFCCFF"/>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2" name="AutoShape 80">
              <a:extLst>
                <a:ext uri="{FF2B5EF4-FFF2-40B4-BE49-F238E27FC236}">
                  <a16:creationId xmlns:a16="http://schemas.microsoft.com/office/drawing/2014/main" id="{C5CA6E64-CC41-48BE-B5D9-6959E6FC79F7}"/>
                </a:ext>
              </a:extLst>
            </p:cNvPr>
            <p:cNvSpPr>
              <a:spLocks noChangeArrowheads="1"/>
            </p:cNvSpPr>
            <p:nvPr/>
          </p:nvSpPr>
          <p:spPr bwMode="auto">
            <a:xfrm>
              <a:off x="2304" y="2160"/>
              <a:ext cx="490" cy="672"/>
            </a:xfrm>
            <a:prstGeom prst="roundRect">
              <a:avLst>
                <a:gd name="adj" fmla="val 24671"/>
              </a:avLst>
            </a:prstGeom>
            <a:solidFill>
              <a:schemeClr val="accent2"/>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3" name="Oval 81">
              <a:extLst>
                <a:ext uri="{FF2B5EF4-FFF2-40B4-BE49-F238E27FC236}">
                  <a16:creationId xmlns:a16="http://schemas.microsoft.com/office/drawing/2014/main" id="{BE212377-0F6D-45B5-AE09-784AF526F6A4}"/>
                </a:ext>
              </a:extLst>
            </p:cNvPr>
            <p:cNvSpPr>
              <a:spLocks noChangeArrowheads="1"/>
            </p:cNvSpPr>
            <p:nvPr/>
          </p:nvSpPr>
          <p:spPr bwMode="auto">
            <a:xfrm>
              <a:off x="1200" y="1392"/>
              <a:ext cx="1957" cy="251"/>
            </a:xfrm>
            <a:prstGeom prst="ellipse">
              <a:avLst/>
            </a:prstGeom>
            <a:solidFill>
              <a:srgbClr val="FFFF00"/>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9719" name="Rectangle 82">
              <a:extLst>
                <a:ext uri="{FF2B5EF4-FFF2-40B4-BE49-F238E27FC236}">
                  <a16:creationId xmlns:a16="http://schemas.microsoft.com/office/drawing/2014/main" id="{3E4DF490-0B6A-41EA-8FDB-D4BB8B37654E}"/>
                </a:ext>
              </a:extLst>
            </p:cNvPr>
            <p:cNvSpPr>
              <a:spLocks noChangeArrowheads="1"/>
            </p:cNvSpPr>
            <p:nvPr/>
          </p:nvSpPr>
          <p:spPr bwMode="auto">
            <a:xfrm>
              <a:off x="1486" y="1451"/>
              <a:ext cx="1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600" b="1">
                  <a:solidFill>
                    <a:schemeClr val="bg2"/>
                  </a:solidFill>
                  <a:latin typeface="Courier New" panose="02070309020205020404" pitchFamily="49" charset="0"/>
                </a:rPr>
                <a:t>#pragma omp parallel</a:t>
              </a:r>
              <a:endParaRPr kumimoji="0" lang="en-US" altLang="sr-Latn-RS" sz="1600">
                <a:solidFill>
                  <a:schemeClr val="bg2"/>
                </a:solidFill>
                <a:latin typeface="Courier New" panose="02070309020205020404" pitchFamily="49" charset="0"/>
              </a:endParaRPr>
            </a:p>
          </p:txBody>
        </p:sp>
        <p:sp>
          <p:nvSpPr>
            <p:cNvPr id="64595" name="Rectangle 83">
              <a:extLst>
                <a:ext uri="{FF2B5EF4-FFF2-40B4-BE49-F238E27FC236}">
                  <a16:creationId xmlns:a16="http://schemas.microsoft.com/office/drawing/2014/main" id="{E6923A1C-3886-4AF3-939E-DA6C8A7BB9FA}"/>
                </a:ext>
              </a:extLst>
            </p:cNvPr>
            <p:cNvSpPr>
              <a:spLocks noChangeArrowheads="1"/>
            </p:cNvSpPr>
            <p:nvPr/>
          </p:nvSpPr>
          <p:spPr bwMode="auto">
            <a:xfrm>
              <a:off x="2174" y="912"/>
              <a:ext cx="22" cy="345"/>
            </a:xfrm>
            <a:prstGeom prst="rect">
              <a:avLst/>
            </a:prstGeom>
            <a:solidFill>
              <a:schemeClr val="tx1"/>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6" name="Freeform 84">
              <a:extLst>
                <a:ext uri="{FF2B5EF4-FFF2-40B4-BE49-F238E27FC236}">
                  <a16:creationId xmlns:a16="http://schemas.microsoft.com/office/drawing/2014/main" id="{9724C261-6FD3-461F-A6A6-6D104946775A}"/>
                </a:ext>
              </a:extLst>
            </p:cNvPr>
            <p:cNvSpPr>
              <a:spLocks/>
            </p:cNvSpPr>
            <p:nvPr/>
          </p:nvSpPr>
          <p:spPr bwMode="auto">
            <a:xfrm>
              <a:off x="2121" y="1257"/>
              <a:ext cx="127" cy="149"/>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7" name="Rectangle 85">
              <a:extLst>
                <a:ext uri="{FF2B5EF4-FFF2-40B4-BE49-F238E27FC236}">
                  <a16:creationId xmlns:a16="http://schemas.microsoft.com/office/drawing/2014/main" id="{53F46CC2-F7C0-4AD2-9DDC-E66458C20A71}"/>
                </a:ext>
              </a:extLst>
            </p:cNvPr>
            <p:cNvSpPr>
              <a:spLocks noChangeArrowheads="1"/>
            </p:cNvSpPr>
            <p:nvPr/>
          </p:nvSpPr>
          <p:spPr bwMode="auto">
            <a:xfrm>
              <a:off x="2174" y="3581"/>
              <a:ext cx="22" cy="361"/>
            </a:xfrm>
            <a:prstGeom prst="rect">
              <a:avLst/>
            </a:prstGeom>
            <a:solidFill>
              <a:schemeClr val="tx1"/>
            </a:solidFill>
            <a:ln w="9525">
              <a:solidFill>
                <a:schemeClr val="tx1"/>
              </a:solidFill>
              <a:miter lim="800000"/>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8" name="Freeform 86">
              <a:extLst>
                <a:ext uri="{FF2B5EF4-FFF2-40B4-BE49-F238E27FC236}">
                  <a16:creationId xmlns:a16="http://schemas.microsoft.com/office/drawing/2014/main" id="{2477C513-7ABC-45B7-BC18-FCFD0E3E21BE}"/>
                </a:ext>
              </a:extLst>
            </p:cNvPr>
            <p:cNvSpPr>
              <a:spLocks/>
            </p:cNvSpPr>
            <p:nvPr/>
          </p:nvSpPr>
          <p:spPr bwMode="auto">
            <a:xfrm>
              <a:off x="2121" y="3942"/>
              <a:ext cx="127" cy="148"/>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599" name="Oval 87">
              <a:extLst>
                <a:ext uri="{FF2B5EF4-FFF2-40B4-BE49-F238E27FC236}">
                  <a16:creationId xmlns:a16="http://schemas.microsoft.com/office/drawing/2014/main" id="{DC5B4177-C302-4A00-8D65-D55347A05C7A}"/>
                </a:ext>
              </a:extLst>
            </p:cNvPr>
            <p:cNvSpPr>
              <a:spLocks noChangeArrowheads="1"/>
            </p:cNvSpPr>
            <p:nvPr/>
          </p:nvSpPr>
          <p:spPr bwMode="auto">
            <a:xfrm>
              <a:off x="2112" y="3312"/>
              <a:ext cx="144" cy="288"/>
            </a:xfrm>
            <a:prstGeom prst="ellipse">
              <a:avLst/>
            </a:prstGeom>
            <a:solidFill>
              <a:schemeClr val="tx1"/>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600" name="Oval 88">
              <a:extLst>
                <a:ext uri="{FF2B5EF4-FFF2-40B4-BE49-F238E27FC236}">
                  <a16:creationId xmlns:a16="http://schemas.microsoft.com/office/drawing/2014/main" id="{4D584BAE-185C-4725-ACF7-678E4A8C5FBC}"/>
                </a:ext>
              </a:extLst>
            </p:cNvPr>
            <p:cNvSpPr>
              <a:spLocks noChangeArrowheads="1"/>
            </p:cNvSpPr>
            <p:nvPr/>
          </p:nvSpPr>
          <p:spPr bwMode="auto">
            <a:xfrm>
              <a:off x="1200" y="1728"/>
              <a:ext cx="2304" cy="251"/>
            </a:xfrm>
            <a:prstGeom prst="ellipse">
              <a:avLst/>
            </a:prstGeom>
            <a:solidFill>
              <a:srgbClr val="FFFF00"/>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9726" name="Rectangle 89">
              <a:extLst>
                <a:ext uri="{FF2B5EF4-FFF2-40B4-BE49-F238E27FC236}">
                  <a16:creationId xmlns:a16="http://schemas.microsoft.com/office/drawing/2014/main" id="{92B36BD8-0EA7-4B04-BE2E-E8A6861D6CF9}"/>
                </a:ext>
              </a:extLst>
            </p:cNvPr>
            <p:cNvSpPr>
              <a:spLocks noChangeArrowheads="1"/>
            </p:cNvSpPr>
            <p:nvPr/>
          </p:nvSpPr>
          <p:spPr bwMode="auto">
            <a:xfrm>
              <a:off x="1584" y="1776"/>
              <a:ext cx="11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600" b="1">
                  <a:solidFill>
                    <a:schemeClr val="bg2"/>
                  </a:solidFill>
                  <a:latin typeface="Courier New" panose="02070309020205020404" pitchFamily="49" charset="0"/>
                </a:rPr>
                <a:t>#pragma omp for</a:t>
              </a:r>
              <a:endParaRPr kumimoji="0" lang="en-US" altLang="sr-Latn-RS" sz="1600">
                <a:solidFill>
                  <a:schemeClr val="bg2"/>
                </a:solidFill>
                <a:latin typeface="Courier New" panose="02070309020205020404" pitchFamily="49" charset="0"/>
              </a:endParaRPr>
            </a:p>
          </p:txBody>
        </p:sp>
        <p:sp>
          <p:nvSpPr>
            <p:cNvPr id="64602" name="Oval 90">
              <a:extLst>
                <a:ext uri="{FF2B5EF4-FFF2-40B4-BE49-F238E27FC236}">
                  <a16:creationId xmlns:a16="http://schemas.microsoft.com/office/drawing/2014/main" id="{1AE2535C-DD6D-4215-A38A-85BF30FED440}"/>
                </a:ext>
              </a:extLst>
            </p:cNvPr>
            <p:cNvSpPr>
              <a:spLocks noChangeArrowheads="1"/>
            </p:cNvSpPr>
            <p:nvPr/>
          </p:nvSpPr>
          <p:spPr bwMode="auto">
            <a:xfrm flipV="1">
              <a:off x="1200" y="2928"/>
              <a:ext cx="2256" cy="251"/>
            </a:xfrm>
            <a:prstGeom prst="ellipse">
              <a:avLst/>
            </a:prstGeom>
            <a:solidFill>
              <a:srgbClr val="FFFF00"/>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9728" name="Rectangle 91">
              <a:extLst>
                <a:ext uri="{FF2B5EF4-FFF2-40B4-BE49-F238E27FC236}">
                  <a16:creationId xmlns:a16="http://schemas.microsoft.com/office/drawing/2014/main" id="{B1C6688C-E202-4843-8FD3-97D6E9CC3AE5}"/>
                </a:ext>
              </a:extLst>
            </p:cNvPr>
            <p:cNvSpPr>
              <a:spLocks noChangeArrowheads="1"/>
            </p:cNvSpPr>
            <p:nvPr/>
          </p:nvSpPr>
          <p:spPr bwMode="auto">
            <a:xfrm>
              <a:off x="1824" y="3006"/>
              <a:ext cx="6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200" b="1">
                  <a:solidFill>
                    <a:schemeClr val="bg2"/>
                  </a:solidFill>
                  <a:latin typeface="Times" panose="02020603050405020304" pitchFamily="18" charset="0"/>
                </a:rPr>
                <a:t>Implicit barrier</a:t>
              </a:r>
              <a:endParaRPr kumimoji="0" lang="en-US" altLang="sr-Latn-RS" sz="1200">
                <a:solidFill>
                  <a:schemeClr val="bg2"/>
                </a:solidFill>
                <a:latin typeface="Arial" panose="020B0604020202020204" pitchFamily="34" charset="0"/>
              </a:endParaRPr>
            </a:p>
          </p:txBody>
        </p:sp>
        <p:sp>
          <p:nvSpPr>
            <p:cNvPr id="29729" name="Text Box 92">
              <a:extLst>
                <a:ext uri="{FF2B5EF4-FFF2-40B4-BE49-F238E27FC236}">
                  <a16:creationId xmlns:a16="http://schemas.microsoft.com/office/drawing/2014/main" id="{07D1105C-E891-4015-80EE-CE71F0B668C5}"/>
                </a:ext>
              </a:extLst>
            </p:cNvPr>
            <p:cNvSpPr txBox="1">
              <a:spLocks noChangeArrowheads="1"/>
            </p:cNvSpPr>
            <p:nvPr/>
          </p:nvSpPr>
          <p:spPr bwMode="auto">
            <a:xfrm>
              <a:off x="1200" y="2160"/>
              <a:ext cx="43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50000"/>
                </a:spcBef>
                <a:buClrTx/>
                <a:buSzTx/>
                <a:buFontTx/>
                <a:buNone/>
              </a:pPr>
              <a:r>
                <a:rPr kumimoji="0" lang="en-US" altLang="sr-Latn-RS" sz="1200" b="1">
                  <a:solidFill>
                    <a:srgbClr val="000000"/>
                  </a:solidFill>
                </a:rPr>
                <a:t>i = 0</a:t>
              </a:r>
            </a:p>
            <a:p>
              <a:pPr algn="ctr">
                <a:spcBef>
                  <a:spcPct val="50000"/>
                </a:spcBef>
                <a:buClrTx/>
                <a:buSzTx/>
                <a:buFontTx/>
                <a:buNone/>
              </a:pPr>
              <a:r>
                <a:rPr kumimoji="0" lang="en-US" altLang="sr-Latn-RS" sz="1200" b="1">
                  <a:solidFill>
                    <a:srgbClr val="000000"/>
                  </a:solidFill>
                </a:rPr>
                <a:t>i = 1</a:t>
              </a:r>
            </a:p>
            <a:p>
              <a:pPr algn="ctr">
                <a:spcBef>
                  <a:spcPct val="50000"/>
                </a:spcBef>
                <a:buClrTx/>
                <a:buSzTx/>
                <a:buFontTx/>
                <a:buNone/>
              </a:pPr>
              <a:r>
                <a:rPr kumimoji="0" lang="en-US" altLang="sr-Latn-RS" sz="1200" b="1">
                  <a:solidFill>
                    <a:srgbClr val="000000"/>
                  </a:solidFill>
                </a:rPr>
                <a:t>i = 2</a:t>
              </a:r>
            </a:p>
            <a:p>
              <a:pPr algn="ctr">
                <a:spcBef>
                  <a:spcPct val="50000"/>
                </a:spcBef>
                <a:buClrTx/>
                <a:buSzTx/>
                <a:buFontTx/>
                <a:buNone/>
              </a:pPr>
              <a:endParaRPr kumimoji="0" lang="en-US" altLang="sr-Latn-RS" sz="1200" b="1">
                <a:solidFill>
                  <a:srgbClr val="000000"/>
                </a:solidFill>
              </a:endParaRPr>
            </a:p>
          </p:txBody>
        </p:sp>
        <p:sp>
          <p:nvSpPr>
            <p:cNvPr id="29730" name="Text Box 93">
              <a:extLst>
                <a:ext uri="{FF2B5EF4-FFF2-40B4-BE49-F238E27FC236}">
                  <a16:creationId xmlns:a16="http://schemas.microsoft.com/office/drawing/2014/main" id="{4FF385DE-CEA9-4EFD-BB59-0A29AC97B137}"/>
                </a:ext>
              </a:extLst>
            </p:cNvPr>
            <p:cNvSpPr txBox="1">
              <a:spLocks noChangeArrowheads="1"/>
            </p:cNvSpPr>
            <p:nvPr/>
          </p:nvSpPr>
          <p:spPr bwMode="auto">
            <a:xfrm>
              <a:off x="1728" y="2256"/>
              <a:ext cx="52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50000"/>
                </a:spcBef>
                <a:buClrTx/>
                <a:buSzTx/>
                <a:buFontTx/>
                <a:buNone/>
              </a:pPr>
              <a:r>
                <a:rPr kumimoji="0" lang="en-US" altLang="sr-Latn-RS" sz="1200" b="1">
                  <a:solidFill>
                    <a:srgbClr val="000000"/>
                  </a:solidFill>
                </a:rPr>
                <a:t>i = 3</a:t>
              </a:r>
            </a:p>
            <a:p>
              <a:pPr algn="ctr">
                <a:spcBef>
                  <a:spcPct val="50000"/>
                </a:spcBef>
                <a:buClrTx/>
                <a:buSzTx/>
                <a:buFontTx/>
                <a:buNone/>
              </a:pPr>
              <a:r>
                <a:rPr kumimoji="0" lang="en-US" altLang="sr-Latn-RS" sz="1200" b="1">
                  <a:solidFill>
                    <a:srgbClr val="000000"/>
                  </a:solidFill>
                </a:rPr>
                <a:t>i = 4</a:t>
              </a:r>
            </a:p>
            <a:p>
              <a:pPr algn="ctr">
                <a:spcBef>
                  <a:spcPct val="50000"/>
                </a:spcBef>
                <a:buClrTx/>
                <a:buSzTx/>
                <a:buFontTx/>
                <a:buNone/>
              </a:pPr>
              <a:endParaRPr kumimoji="0" lang="en-US" altLang="sr-Latn-RS" sz="1200" b="1">
                <a:solidFill>
                  <a:srgbClr val="000000"/>
                </a:solidFill>
              </a:endParaRPr>
            </a:p>
          </p:txBody>
        </p:sp>
        <p:sp>
          <p:nvSpPr>
            <p:cNvPr id="29731" name="Text Box 94">
              <a:extLst>
                <a:ext uri="{FF2B5EF4-FFF2-40B4-BE49-F238E27FC236}">
                  <a16:creationId xmlns:a16="http://schemas.microsoft.com/office/drawing/2014/main" id="{CDEFFE05-3A95-4F3F-B19A-C85FB5D995BD}"/>
                </a:ext>
              </a:extLst>
            </p:cNvPr>
            <p:cNvSpPr txBox="1">
              <a:spLocks noChangeArrowheads="1"/>
            </p:cNvSpPr>
            <p:nvPr/>
          </p:nvSpPr>
          <p:spPr bwMode="auto">
            <a:xfrm>
              <a:off x="2208" y="2160"/>
              <a:ext cx="52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50000"/>
                </a:spcBef>
                <a:buClrTx/>
                <a:buSzTx/>
                <a:buFontTx/>
                <a:buNone/>
              </a:pPr>
              <a:endParaRPr kumimoji="0" lang="en-US" altLang="sr-Latn-RS" sz="1200" b="1">
                <a:solidFill>
                  <a:srgbClr val="000000"/>
                </a:solidFill>
              </a:endParaRPr>
            </a:p>
            <a:p>
              <a:pPr algn="ctr">
                <a:spcBef>
                  <a:spcPct val="50000"/>
                </a:spcBef>
                <a:buClrTx/>
                <a:buSzTx/>
                <a:buFontTx/>
                <a:buNone/>
              </a:pPr>
              <a:r>
                <a:rPr kumimoji="0" lang="en-US" altLang="sr-Latn-RS" sz="1200" b="1">
                  <a:solidFill>
                    <a:srgbClr val="000000"/>
                  </a:solidFill>
                </a:rPr>
                <a:t>i = 5</a:t>
              </a:r>
            </a:p>
            <a:p>
              <a:pPr algn="ctr">
                <a:spcBef>
                  <a:spcPct val="50000"/>
                </a:spcBef>
                <a:buClrTx/>
                <a:buSzTx/>
                <a:buFontTx/>
                <a:buNone/>
              </a:pPr>
              <a:r>
                <a:rPr kumimoji="0" lang="en-US" altLang="sr-Latn-RS" sz="1200" b="1">
                  <a:solidFill>
                    <a:srgbClr val="000000"/>
                  </a:solidFill>
                </a:rPr>
                <a:t>i = 6</a:t>
              </a:r>
            </a:p>
          </p:txBody>
        </p:sp>
        <p:sp>
          <p:nvSpPr>
            <p:cNvPr id="64607" name="AutoShape 95">
              <a:extLst>
                <a:ext uri="{FF2B5EF4-FFF2-40B4-BE49-F238E27FC236}">
                  <a16:creationId xmlns:a16="http://schemas.microsoft.com/office/drawing/2014/main" id="{DF003A5A-549F-46A6-9FF4-43D1492F5431}"/>
                </a:ext>
              </a:extLst>
            </p:cNvPr>
            <p:cNvSpPr>
              <a:spLocks noChangeArrowheads="1"/>
            </p:cNvSpPr>
            <p:nvPr/>
          </p:nvSpPr>
          <p:spPr bwMode="auto">
            <a:xfrm>
              <a:off x="2928" y="2160"/>
              <a:ext cx="490" cy="672"/>
            </a:xfrm>
            <a:prstGeom prst="roundRect">
              <a:avLst>
                <a:gd name="adj" fmla="val 24671"/>
              </a:avLst>
            </a:prstGeom>
            <a:solidFill>
              <a:srgbClr val="00CCFF"/>
            </a:solidFill>
            <a:ln w="11113">
              <a:solidFill>
                <a:srgbClr val="000000"/>
              </a:solidFill>
              <a:round/>
              <a:headEnd/>
              <a:tailEnd/>
            </a:ln>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9733" name="Text Box 96">
              <a:extLst>
                <a:ext uri="{FF2B5EF4-FFF2-40B4-BE49-F238E27FC236}">
                  <a16:creationId xmlns:a16="http://schemas.microsoft.com/office/drawing/2014/main" id="{77A8CC71-01C4-43F2-AE9B-8BC51CB7FE10}"/>
                </a:ext>
              </a:extLst>
            </p:cNvPr>
            <p:cNvSpPr txBox="1">
              <a:spLocks noChangeArrowheads="1"/>
            </p:cNvSpPr>
            <p:nvPr/>
          </p:nvSpPr>
          <p:spPr bwMode="auto">
            <a:xfrm>
              <a:off x="2928" y="2160"/>
              <a:ext cx="528"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50000"/>
                </a:spcBef>
                <a:buClrTx/>
                <a:buSzTx/>
                <a:buFontTx/>
                <a:buNone/>
              </a:pPr>
              <a:endParaRPr kumimoji="0" lang="en-US" altLang="sr-Latn-RS" sz="1200" b="1">
                <a:solidFill>
                  <a:srgbClr val="000000"/>
                </a:solidFill>
              </a:endParaRPr>
            </a:p>
            <a:p>
              <a:pPr algn="ctr">
                <a:spcBef>
                  <a:spcPct val="50000"/>
                </a:spcBef>
                <a:buClrTx/>
                <a:buSzTx/>
                <a:buFontTx/>
                <a:buNone/>
              </a:pPr>
              <a:r>
                <a:rPr kumimoji="0" lang="en-US" altLang="sr-Latn-RS" sz="1200" b="1">
                  <a:solidFill>
                    <a:srgbClr val="000000"/>
                  </a:solidFill>
                </a:rPr>
                <a:t>i = 7</a:t>
              </a:r>
            </a:p>
            <a:p>
              <a:pPr algn="ctr">
                <a:spcBef>
                  <a:spcPct val="50000"/>
                </a:spcBef>
                <a:buClrTx/>
                <a:buSzTx/>
                <a:buFontTx/>
                <a:buNone/>
              </a:pPr>
              <a:r>
                <a:rPr kumimoji="0" lang="en-US" altLang="sr-Latn-RS" sz="1200" b="1">
                  <a:solidFill>
                    <a:srgbClr val="000000"/>
                  </a:solidFill>
                </a:rPr>
                <a:t>i = 8</a:t>
              </a:r>
            </a:p>
            <a:p>
              <a:pPr algn="ctr">
                <a:spcBef>
                  <a:spcPct val="50000"/>
                </a:spcBef>
                <a:buClrTx/>
                <a:buSzTx/>
                <a:buFontTx/>
                <a:buNone/>
              </a:pPr>
              <a:endParaRPr kumimoji="0" lang="en-US" altLang="sr-Latn-RS" sz="1200" b="1">
                <a:solidFill>
                  <a:srgbClr val="000000"/>
                </a:solidFill>
              </a:endParaRPr>
            </a:p>
          </p:txBody>
        </p:sp>
        <p:sp>
          <p:nvSpPr>
            <p:cNvPr id="64612" name="Line 100">
              <a:extLst>
                <a:ext uri="{FF2B5EF4-FFF2-40B4-BE49-F238E27FC236}">
                  <a16:creationId xmlns:a16="http://schemas.microsoft.com/office/drawing/2014/main" id="{E16BC0C9-79E5-43AE-A68E-B1415A38B432}"/>
                </a:ext>
              </a:extLst>
            </p:cNvPr>
            <p:cNvSpPr>
              <a:spLocks noChangeShapeType="1"/>
            </p:cNvSpPr>
            <p:nvPr/>
          </p:nvSpPr>
          <p:spPr bwMode="auto">
            <a:xfrm>
              <a:off x="3120" y="1968"/>
              <a:ext cx="0" cy="192"/>
            </a:xfrm>
            <a:prstGeom prst="line">
              <a:avLst/>
            </a:prstGeom>
            <a:noFill/>
            <a:ln w="381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613" name="Line 101">
              <a:extLst>
                <a:ext uri="{FF2B5EF4-FFF2-40B4-BE49-F238E27FC236}">
                  <a16:creationId xmlns:a16="http://schemas.microsoft.com/office/drawing/2014/main" id="{E77C686C-FBAB-4801-9E0F-7941A71108F6}"/>
                </a:ext>
              </a:extLst>
            </p:cNvPr>
            <p:cNvSpPr>
              <a:spLocks noChangeShapeType="1"/>
            </p:cNvSpPr>
            <p:nvPr/>
          </p:nvSpPr>
          <p:spPr bwMode="auto">
            <a:xfrm>
              <a:off x="3168" y="2832"/>
              <a:ext cx="0" cy="144"/>
            </a:xfrm>
            <a:prstGeom prst="line">
              <a:avLst/>
            </a:prstGeom>
            <a:noFill/>
            <a:ln w="38100">
              <a:solidFill>
                <a:schemeClr val="tx1"/>
              </a:solidFill>
              <a:round/>
              <a:headEnd/>
              <a:tailEnd/>
            </a:ln>
            <a:effectLst/>
          </p:spPr>
          <p:txBody>
            <a:bodyPr wrap="none" anchor="b">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616" name="Text Box 104">
              <a:extLst>
                <a:ext uri="{FF2B5EF4-FFF2-40B4-BE49-F238E27FC236}">
                  <a16:creationId xmlns:a16="http://schemas.microsoft.com/office/drawing/2014/main" id="{7B92B466-5F55-4D11-A0FE-25F121E5D280}"/>
                </a:ext>
              </a:extLst>
            </p:cNvPr>
            <p:cNvSpPr txBox="1">
              <a:spLocks noChangeArrowheads="1"/>
            </p:cNvSpPr>
            <p:nvPr/>
          </p:nvSpPr>
          <p:spPr bwMode="auto">
            <a:xfrm>
              <a:off x="1008" y="1968"/>
              <a:ext cx="327" cy="192"/>
            </a:xfrm>
            <a:prstGeom prst="rect">
              <a:avLst/>
            </a:prstGeom>
            <a:noFill/>
            <a:ln w="9525">
              <a:noFill/>
              <a:miter lim="800000"/>
              <a:headEnd/>
              <a:tailEnd/>
            </a:ln>
            <a:effectLst/>
          </p:spPr>
          <p:txBody>
            <a:bodyPr wrap="none" anchor="b">
              <a:spAutoFit/>
            </a:bodyPr>
            <a:lstStyle/>
            <a:p>
              <a:pPr>
                <a:defRPr/>
              </a:pPr>
              <a:r>
                <a:rPr lang="en-US" sz="1400">
                  <a:effectLst>
                    <a:outerShdw blurRad="38100" dist="38100" dir="2700000" algn="tl">
                      <a:srgbClr val="C0C0C0"/>
                    </a:outerShdw>
                  </a:effectLst>
                  <a:latin typeface="Arial" charset="0"/>
                  <a:cs typeface="Arial" charset="0"/>
                </a:rPr>
                <a:t>nit 0</a:t>
              </a:r>
            </a:p>
          </p:txBody>
        </p:sp>
        <p:sp>
          <p:nvSpPr>
            <p:cNvPr id="64617" name="Text Box 105">
              <a:extLst>
                <a:ext uri="{FF2B5EF4-FFF2-40B4-BE49-F238E27FC236}">
                  <a16:creationId xmlns:a16="http://schemas.microsoft.com/office/drawing/2014/main" id="{2ADE0FE8-1304-4A3F-BD01-8119160E3968}"/>
                </a:ext>
              </a:extLst>
            </p:cNvPr>
            <p:cNvSpPr txBox="1">
              <a:spLocks noChangeArrowheads="1"/>
            </p:cNvSpPr>
            <p:nvPr/>
          </p:nvSpPr>
          <p:spPr bwMode="auto">
            <a:xfrm>
              <a:off x="1593" y="1968"/>
              <a:ext cx="327" cy="192"/>
            </a:xfrm>
            <a:prstGeom prst="rect">
              <a:avLst/>
            </a:prstGeom>
            <a:noFill/>
            <a:ln w="9525">
              <a:noFill/>
              <a:miter lim="800000"/>
              <a:headEnd/>
              <a:tailEnd/>
            </a:ln>
            <a:effectLst/>
          </p:spPr>
          <p:txBody>
            <a:bodyPr wrap="none" anchor="b">
              <a:spAutoFit/>
            </a:bodyPr>
            <a:lstStyle/>
            <a:p>
              <a:pPr>
                <a:defRPr/>
              </a:pPr>
              <a:r>
                <a:rPr lang="en-US" sz="1400">
                  <a:effectLst>
                    <a:outerShdw blurRad="38100" dist="38100" dir="2700000" algn="tl">
                      <a:srgbClr val="C0C0C0"/>
                    </a:outerShdw>
                  </a:effectLst>
                  <a:latin typeface="Arial" charset="0"/>
                  <a:cs typeface="Arial" charset="0"/>
                </a:rPr>
                <a:t>nit 1</a:t>
              </a:r>
            </a:p>
          </p:txBody>
        </p:sp>
        <p:sp>
          <p:nvSpPr>
            <p:cNvPr id="64618" name="Text Box 106">
              <a:extLst>
                <a:ext uri="{FF2B5EF4-FFF2-40B4-BE49-F238E27FC236}">
                  <a16:creationId xmlns:a16="http://schemas.microsoft.com/office/drawing/2014/main" id="{98F9EDE1-EFBD-4863-B7A5-4896B7F7D72F}"/>
                </a:ext>
              </a:extLst>
            </p:cNvPr>
            <p:cNvSpPr txBox="1">
              <a:spLocks noChangeArrowheads="1"/>
            </p:cNvSpPr>
            <p:nvPr/>
          </p:nvSpPr>
          <p:spPr bwMode="auto">
            <a:xfrm>
              <a:off x="2265" y="1968"/>
              <a:ext cx="327" cy="192"/>
            </a:xfrm>
            <a:prstGeom prst="rect">
              <a:avLst/>
            </a:prstGeom>
            <a:noFill/>
            <a:ln w="9525">
              <a:noFill/>
              <a:miter lim="800000"/>
              <a:headEnd/>
              <a:tailEnd/>
            </a:ln>
            <a:effectLst/>
          </p:spPr>
          <p:txBody>
            <a:bodyPr wrap="none" anchor="b">
              <a:spAutoFit/>
            </a:bodyPr>
            <a:lstStyle/>
            <a:p>
              <a:pPr>
                <a:defRPr/>
              </a:pPr>
              <a:r>
                <a:rPr lang="en-US" sz="1400">
                  <a:effectLst>
                    <a:outerShdw blurRad="38100" dist="38100" dir="2700000" algn="tl">
                      <a:srgbClr val="C0C0C0"/>
                    </a:outerShdw>
                  </a:effectLst>
                  <a:latin typeface="Arial" charset="0"/>
                  <a:cs typeface="Arial" charset="0"/>
                </a:rPr>
                <a:t>nit 2</a:t>
              </a:r>
            </a:p>
          </p:txBody>
        </p:sp>
        <p:sp>
          <p:nvSpPr>
            <p:cNvPr id="64619" name="Text Box 107">
              <a:extLst>
                <a:ext uri="{FF2B5EF4-FFF2-40B4-BE49-F238E27FC236}">
                  <a16:creationId xmlns:a16="http://schemas.microsoft.com/office/drawing/2014/main" id="{3870161C-5D5B-4F5F-A73A-A0E154D2A753}"/>
                </a:ext>
              </a:extLst>
            </p:cNvPr>
            <p:cNvSpPr txBox="1">
              <a:spLocks noChangeArrowheads="1"/>
            </p:cNvSpPr>
            <p:nvPr/>
          </p:nvSpPr>
          <p:spPr bwMode="auto">
            <a:xfrm>
              <a:off x="2793" y="1968"/>
              <a:ext cx="327" cy="192"/>
            </a:xfrm>
            <a:prstGeom prst="rect">
              <a:avLst/>
            </a:prstGeom>
            <a:noFill/>
            <a:ln w="9525">
              <a:noFill/>
              <a:miter lim="800000"/>
              <a:headEnd/>
              <a:tailEnd/>
            </a:ln>
            <a:effectLst/>
          </p:spPr>
          <p:txBody>
            <a:bodyPr wrap="none" anchor="b">
              <a:spAutoFit/>
            </a:bodyPr>
            <a:lstStyle/>
            <a:p>
              <a:pPr>
                <a:defRPr/>
              </a:pPr>
              <a:r>
                <a:rPr lang="en-US" sz="1400">
                  <a:effectLst>
                    <a:outerShdw blurRad="38100" dist="38100" dir="2700000" algn="tl">
                      <a:srgbClr val="C0C0C0"/>
                    </a:outerShdw>
                  </a:effectLst>
                  <a:latin typeface="Arial" charset="0"/>
                  <a:cs typeface="Arial" charset="0"/>
                </a:rPr>
                <a:t>nit 3</a:t>
              </a:r>
            </a:p>
          </p:txBody>
        </p:sp>
      </p:grpSp>
      <p:sp>
        <p:nvSpPr>
          <p:cNvPr id="64621" name="Line 109">
            <a:extLst>
              <a:ext uri="{FF2B5EF4-FFF2-40B4-BE49-F238E27FC236}">
                <a16:creationId xmlns:a16="http://schemas.microsoft.com/office/drawing/2014/main" id="{BD9FC31A-62CA-484F-8B25-10478E57027B}"/>
              </a:ext>
            </a:extLst>
          </p:cNvPr>
          <p:cNvSpPr>
            <a:spLocks noChangeShapeType="1"/>
          </p:cNvSpPr>
          <p:nvPr/>
        </p:nvSpPr>
        <p:spPr bwMode="auto">
          <a:xfrm>
            <a:off x="3276600" y="2590800"/>
            <a:ext cx="609600" cy="228600"/>
          </a:xfrm>
          <a:prstGeom prst="line">
            <a:avLst/>
          </a:prstGeom>
          <a:noFill/>
          <a:ln w="38100">
            <a:solidFill>
              <a:schemeClr val="tx1"/>
            </a:solidFill>
            <a:round/>
            <a:headEnd/>
            <a:tailEnd/>
          </a:ln>
          <a:effectLst/>
        </p:spPr>
        <p:txBody>
          <a:bodyPr wrap="none" anchor="b">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622" name="Line 110">
            <a:extLst>
              <a:ext uri="{FF2B5EF4-FFF2-40B4-BE49-F238E27FC236}">
                <a16:creationId xmlns:a16="http://schemas.microsoft.com/office/drawing/2014/main" id="{B5ECE788-4E66-4ECF-B11F-8D5B3876A3F8}"/>
              </a:ext>
            </a:extLst>
          </p:cNvPr>
          <p:cNvSpPr>
            <a:spLocks noChangeShapeType="1"/>
          </p:cNvSpPr>
          <p:nvPr/>
        </p:nvSpPr>
        <p:spPr bwMode="auto">
          <a:xfrm flipH="1">
            <a:off x="2438400" y="5029200"/>
            <a:ext cx="1371600" cy="457200"/>
          </a:xfrm>
          <a:prstGeom prst="line">
            <a:avLst/>
          </a:prstGeom>
          <a:noFill/>
          <a:ln w="38100">
            <a:solidFill>
              <a:schemeClr val="tx1"/>
            </a:solidFill>
            <a:round/>
            <a:headEnd/>
            <a:tailEnd/>
          </a:ln>
          <a:effectLst/>
        </p:spPr>
        <p:txBody>
          <a:bodyPr wrap="none" anchor="b">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BE9660-BB4C-4309-AB57-A514CD805F04}"/>
              </a:ext>
            </a:extLst>
          </p:cNvPr>
          <p:cNvSpPr>
            <a:spLocks noGrp="1" noChangeArrowheads="1"/>
          </p:cNvSpPr>
          <p:nvPr>
            <p:ph type="title"/>
          </p:nvPr>
        </p:nvSpPr>
        <p:spPr/>
        <p:txBody>
          <a:bodyPr/>
          <a:lstStyle/>
          <a:p>
            <a:r>
              <a:rPr lang="en-US" altLang="sr-Latn-RS">
                <a:effectLst/>
              </a:rPr>
              <a:t>Tipovi odredbi za for direktivu</a:t>
            </a:r>
          </a:p>
        </p:txBody>
      </p:sp>
      <p:pic>
        <p:nvPicPr>
          <p:cNvPr id="30723" name="Picture 4">
            <a:extLst>
              <a:ext uri="{FF2B5EF4-FFF2-40B4-BE49-F238E27FC236}">
                <a16:creationId xmlns:a16="http://schemas.microsoft.com/office/drawing/2014/main" id="{B91B4B7D-9805-4EED-8D74-2C3254C9F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82700"/>
            <a:ext cx="65532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078FB03-0133-46DA-97F2-3964A13A0E9C}"/>
              </a:ext>
            </a:extLst>
          </p:cNvPr>
          <p:cNvSpPr>
            <a:spLocks noGrp="1" noChangeArrowheads="1"/>
          </p:cNvSpPr>
          <p:nvPr>
            <p:ph type="title"/>
          </p:nvPr>
        </p:nvSpPr>
        <p:spPr/>
        <p:txBody>
          <a:bodyPr/>
          <a:lstStyle/>
          <a:p>
            <a:r>
              <a:rPr lang="en-US" altLang="sr-Latn-RS">
                <a:effectLst/>
              </a:rPr>
              <a:t>Section direktiva</a:t>
            </a:r>
          </a:p>
        </p:txBody>
      </p:sp>
      <p:sp>
        <p:nvSpPr>
          <p:cNvPr id="31747" name="Rectangle 3">
            <a:extLst>
              <a:ext uri="{FF2B5EF4-FFF2-40B4-BE49-F238E27FC236}">
                <a16:creationId xmlns:a16="http://schemas.microsoft.com/office/drawing/2014/main" id="{D2A4ED56-E568-420D-94F9-AC38E675F1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indent="0">
              <a:buNone/>
            </a:pPr>
            <a:endParaRPr lang="en-US" altLang="sr-Latn-RS" dirty="0">
              <a:effectLst/>
            </a:endParaRPr>
          </a:p>
          <a:p>
            <a:r>
              <a:rPr lang="en-US" altLang="sr-Latn-RS" dirty="0" err="1">
                <a:effectLst/>
              </a:rPr>
              <a:t>Sastoji</a:t>
            </a:r>
            <a:r>
              <a:rPr lang="en-US" altLang="sr-Latn-RS" dirty="0">
                <a:effectLst/>
              </a:rPr>
              <a:t> se od </a:t>
            </a:r>
            <a:r>
              <a:rPr lang="en-US" altLang="sr-Latn-RS" dirty="0" err="1">
                <a:effectLst/>
              </a:rPr>
              <a:t>dve</a:t>
            </a:r>
            <a:r>
              <a:rPr lang="en-US" altLang="sr-Latn-RS" dirty="0">
                <a:effectLst/>
              </a:rPr>
              <a:t> </a:t>
            </a:r>
            <a:r>
              <a:rPr lang="en-US" altLang="sr-Latn-RS" dirty="0" err="1">
                <a:effectLst/>
              </a:rPr>
              <a:t>direktive</a:t>
            </a:r>
            <a:endParaRPr lang="en-US" altLang="sr-Latn-RS" dirty="0">
              <a:effectLst/>
            </a:endParaRPr>
          </a:p>
          <a:p>
            <a:pPr lvl="1"/>
            <a:r>
              <a:rPr lang="en-US" altLang="sr-Latn-RS" b="1" dirty="0">
                <a:effectLst/>
              </a:rPr>
              <a:t># pragma </a:t>
            </a:r>
            <a:r>
              <a:rPr lang="en-US" altLang="sr-Latn-RS" b="1" dirty="0" err="1">
                <a:effectLst/>
              </a:rPr>
              <a:t>omp</a:t>
            </a:r>
            <a:r>
              <a:rPr lang="en-US" altLang="sr-Latn-RS" b="1" dirty="0">
                <a:effectLst/>
              </a:rPr>
              <a:t> sections  </a:t>
            </a:r>
            <a:r>
              <a:rPr lang="en-US" altLang="sr-Latn-RS" dirty="0" err="1">
                <a:effectLst/>
              </a:rPr>
              <a:t>kojom</a:t>
            </a:r>
            <a:r>
              <a:rPr lang="en-US" altLang="sr-Latn-RS" dirty="0">
                <a:effectLst/>
              </a:rPr>
              <a:t> se </a:t>
            </a:r>
            <a:r>
              <a:rPr lang="en-US" altLang="sr-Latn-RS" dirty="0" err="1">
                <a:effectLst/>
              </a:rPr>
              <a:t>ukazuje</a:t>
            </a:r>
            <a:r>
              <a:rPr lang="en-US" altLang="sr-Latn-RS" dirty="0">
                <a:effectLst/>
              </a:rPr>
              <a:t> </a:t>
            </a:r>
            <a:r>
              <a:rPr lang="en-US" altLang="sr-Latn-RS" dirty="0" err="1">
                <a:effectLst/>
              </a:rPr>
              <a:t>na</a:t>
            </a:r>
            <a:r>
              <a:rPr lang="en-US" altLang="sr-Latn-RS" dirty="0">
                <a:effectLst/>
              </a:rPr>
              <a:t> </a:t>
            </a:r>
            <a:r>
              <a:rPr lang="en-US" altLang="sr-Latn-RS" dirty="0" err="1">
                <a:effectLst/>
              </a:rPr>
              <a:t>početak</a:t>
            </a:r>
            <a:r>
              <a:rPr lang="en-US" altLang="sr-Latn-RS" dirty="0">
                <a:effectLst/>
              </a:rPr>
              <a:t> </a:t>
            </a:r>
            <a:r>
              <a:rPr lang="en-US" altLang="sr-Latn-RS" dirty="0" err="1">
                <a:effectLst/>
              </a:rPr>
              <a:t>konstrukcije</a:t>
            </a:r>
            <a:r>
              <a:rPr lang="en-US" altLang="sr-Latn-RS" dirty="0">
                <a:effectLst/>
              </a:rPr>
              <a:t>, i </a:t>
            </a:r>
            <a:r>
              <a:rPr lang="en-US" altLang="sr-Latn-RS" dirty="0" err="1">
                <a:effectLst/>
              </a:rPr>
              <a:t>nekoliko</a:t>
            </a:r>
            <a:r>
              <a:rPr lang="en-US" altLang="sr-Latn-RS" dirty="0">
                <a:effectLst/>
              </a:rPr>
              <a:t> </a:t>
            </a:r>
          </a:p>
          <a:p>
            <a:pPr lvl="1"/>
            <a:r>
              <a:rPr lang="en-US" altLang="sr-Latn-RS" dirty="0">
                <a:effectLst/>
              </a:rPr>
              <a:t>#</a:t>
            </a:r>
            <a:r>
              <a:rPr lang="en-US" altLang="sr-Latn-RS" b="1" dirty="0">
                <a:effectLst/>
              </a:rPr>
              <a:t>pragma </a:t>
            </a:r>
            <a:r>
              <a:rPr lang="en-US" altLang="sr-Latn-RS" b="1" dirty="0" err="1">
                <a:effectLst/>
              </a:rPr>
              <a:t>omp</a:t>
            </a:r>
            <a:r>
              <a:rPr lang="en-US" altLang="sr-Latn-RS" b="1" dirty="0">
                <a:effectLst/>
              </a:rPr>
              <a:t> section</a:t>
            </a:r>
            <a:r>
              <a:rPr lang="en-US" altLang="sr-Latn-RS" dirty="0">
                <a:effectLst/>
              </a:rPr>
              <a:t> </a:t>
            </a:r>
            <a:r>
              <a:rPr lang="en-US" altLang="sr-Latn-RS" dirty="0" err="1">
                <a:effectLst/>
              </a:rPr>
              <a:t>direktiva</a:t>
            </a:r>
            <a:r>
              <a:rPr lang="en-US" altLang="sr-Latn-RS" dirty="0">
                <a:effectLst/>
              </a:rPr>
              <a:t> </a:t>
            </a:r>
            <a:r>
              <a:rPr lang="en-US" altLang="sr-Latn-RS" dirty="0" err="1">
                <a:effectLst/>
              </a:rPr>
              <a:t>kojima</a:t>
            </a:r>
            <a:r>
              <a:rPr lang="en-US" altLang="sr-Latn-RS" dirty="0">
                <a:effectLst/>
              </a:rPr>
              <a:t> se </a:t>
            </a:r>
            <a:r>
              <a:rPr lang="en-US" altLang="sr-Latn-RS" dirty="0" err="1">
                <a:effectLst/>
              </a:rPr>
              <a:t>označva</a:t>
            </a:r>
            <a:r>
              <a:rPr lang="en-US" altLang="sr-Latn-RS" dirty="0">
                <a:effectLst/>
              </a:rPr>
              <a:t> </a:t>
            </a:r>
            <a:r>
              <a:rPr lang="en-US" altLang="sr-Latn-RS" dirty="0" err="1">
                <a:effectLst/>
              </a:rPr>
              <a:t>svaka</a:t>
            </a:r>
            <a:r>
              <a:rPr lang="en-US" altLang="sr-Latn-RS" dirty="0">
                <a:effectLst/>
              </a:rPr>
              <a:t> </a:t>
            </a:r>
            <a:r>
              <a:rPr lang="en-US" altLang="sr-Latn-RS" dirty="0" err="1">
                <a:effectLst/>
              </a:rPr>
              <a:t>pojedina</a:t>
            </a:r>
            <a:r>
              <a:rPr lang="en-US" altLang="sr-Latn-RS" dirty="0">
                <a:effectLst/>
              </a:rPr>
              <a:t> </a:t>
            </a:r>
            <a:r>
              <a:rPr lang="en-US" altLang="sr-Latn-RS" dirty="0" err="1">
                <a:effectLst/>
              </a:rPr>
              <a:t>sekcija</a:t>
            </a:r>
            <a:r>
              <a:rPr lang="en-US" altLang="sr-Latn-RS" dirty="0">
                <a:effectLst/>
              </a:rPr>
              <a:t> </a:t>
            </a:r>
            <a:r>
              <a:rPr lang="en-US" altLang="sr-Latn-RS" dirty="0" err="1">
                <a:effectLst/>
              </a:rPr>
              <a:t>koja</a:t>
            </a:r>
            <a:r>
              <a:rPr lang="en-US" altLang="sr-Latn-RS" dirty="0">
                <a:effectLst/>
              </a:rPr>
              <a:t> </a:t>
            </a:r>
            <a:r>
              <a:rPr lang="en-US" altLang="sr-Latn-RS" dirty="0" err="1">
                <a:effectLst/>
              </a:rPr>
              <a:t>će</a:t>
            </a:r>
            <a:r>
              <a:rPr lang="en-US" altLang="sr-Latn-RS" dirty="0">
                <a:effectLst/>
              </a:rPr>
              <a:t> se </a:t>
            </a:r>
            <a:r>
              <a:rPr lang="en-US" altLang="sr-Latn-RS" dirty="0" err="1">
                <a:effectLst/>
              </a:rPr>
              <a:t>izvršavati</a:t>
            </a:r>
            <a:r>
              <a:rPr lang="en-US" altLang="sr-Latn-RS" dirty="0">
                <a:effectLst/>
              </a:rPr>
              <a:t> </a:t>
            </a:r>
            <a:r>
              <a:rPr lang="en-US" altLang="sr-Latn-RS" dirty="0" err="1">
                <a:effectLst/>
              </a:rPr>
              <a:t>paralelno</a:t>
            </a:r>
            <a:r>
              <a:rPr lang="en-US" altLang="sr-Latn-RS" dirty="0">
                <a:effectLst/>
              </a:rPr>
              <a:t> </a:t>
            </a:r>
            <a:r>
              <a:rPr lang="en-US" altLang="sr-Latn-RS" dirty="0" err="1">
                <a:effectLst/>
              </a:rPr>
              <a:t>sa</a:t>
            </a:r>
            <a:r>
              <a:rPr lang="en-US" altLang="sr-Latn-RS" dirty="0">
                <a:effectLst/>
              </a:rPr>
              <a:t> </a:t>
            </a:r>
            <a:r>
              <a:rPr lang="en-US" altLang="sr-Latn-RS" dirty="0" err="1">
                <a:effectLst/>
              </a:rPr>
              <a:t>ostalim</a:t>
            </a:r>
            <a:r>
              <a:rPr lang="en-US" altLang="sr-Latn-RS" dirty="0">
                <a:effectLst/>
              </a:rPr>
              <a:t>. </a:t>
            </a:r>
          </a:p>
          <a:p>
            <a:pPr lvl="2"/>
            <a:r>
              <a:rPr lang="en-US" altLang="sr-Latn-RS" dirty="0" err="1">
                <a:effectLst/>
              </a:rPr>
              <a:t>Svaka</a:t>
            </a:r>
            <a:r>
              <a:rPr lang="en-US" altLang="sr-Latn-RS" dirty="0">
                <a:effectLst/>
              </a:rPr>
              <a:t> </a:t>
            </a:r>
            <a:r>
              <a:rPr lang="en-US" altLang="sr-Latn-RS" dirty="0" err="1">
                <a:effectLst/>
              </a:rPr>
              <a:t>sekcija</a:t>
            </a:r>
            <a:r>
              <a:rPr lang="en-US" altLang="sr-Latn-RS" dirty="0">
                <a:effectLst/>
              </a:rPr>
              <a:t> mora </a:t>
            </a:r>
            <a:r>
              <a:rPr lang="en-US" altLang="sr-Latn-RS" dirty="0" err="1">
                <a:effectLst/>
              </a:rPr>
              <a:t>biti</a:t>
            </a:r>
            <a:r>
              <a:rPr lang="en-US" altLang="sr-Latn-RS" dirty="0">
                <a:effectLst/>
              </a:rPr>
              <a:t> </a:t>
            </a:r>
            <a:r>
              <a:rPr lang="en-US" altLang="sr-Latn-RS" dirty="0" err="1">
                <a:effectLst/>
              </a:rPr>
              <a:t>strukturni</a:t>
            </a:r>
            <a:r>
              <a:rPr lang="en-US" altLang="sr-Latn-RS" dirty="0">
                <a:effectLst/>
              </a:rPr>
              <a:t> </a:t>
            </a:r>
            <a:r>
              <a:rPr lang="en-US" altLang="sr-Latn-RS" dirty="0" err="1">
                <a:effectLst/>
              </a:rPr>
              <a:t>blok</a:t>
            </a:r>
            <a:r>
              <a:rPr lang="en-US" altLang="sr-Latn-RS" dirty="0">
                <a:effectLst/>
              </a:rPr>
              <a:t> koji ne </a:t>
            </a:r>
            <a:r>
              <a:rPr lang="en-US" altLang="sr-Latn-RS" dirty="0" err="1">
                <a:effectLst/>
              </a:rPr>
              <a:t>zavisi</a:t>
            </a:r>
            <a:r>
              <a:rPr lang="en-US" altLang="sr-Latn-RS" dirty="0">
                <a:effectLst/>
              </a:rPr>
              <a:t> od </a:t>
            </a:r>
            <a:r>
              <a:rPr lang="en-US" altLang="sr-Latn-RS" dirty="0" err="1">
                <a:effectLst/>
              </a:rPr>
              <a:t>drugih</a:t>
            </a:r>
            <a:r>
              <a:rPr lang="en-US" altLang="sr-Latn-RS" dirty="0">
                <a:effectLst/>
              </a:rPr>
              <a:t> </a:t>
            </a:r>
            <a:r>
              <a:rPr lang="en-US" altLang="sr-Latn-RS" dirty="0" err="1">
                <a:effectLst/>
              </a:rPr>
              <a:t>sekcija</a:t>
            </a:r>
            <a:r>
              <a:rPr lang="en-US" altLang="sr-Latn-RS" dirty="0">
                <a:effectLst/>
              </a:rPr>
              <a:t>. </a:t>
            </a:r>
          </a:p>
          <a:p>
            <a:pPr lvl="2"/>
            <a:r>
              <a:rPr lang="en-US" altLang="sr-Latn-RS" dirty="0" err="1">
                <a:effectLst/>
              </a:rPr>
              <a:t>Ako</a:t>
            </a:r>
            <a:r>
              <a:rPr lang="en-US" altLang="sr-Latn-RS" dirty="0">
                <a:effectLst/>
              </a:rPr>
              <a:t> </a:t>
            </a:r>
            <a:r>
              <a:rPr lang="en-US" altLang="sr-Latn-RS" dirty="0" err="1">
                <a:effectLst/>
              </a:rPr>
              <a:t>ima</a:t>
            </a:r>
            <a:r>
              <a:rPr lang="en-US" altLang="sr-Latn-RS" dirty="0">
                <a:effectLst/>
              </a:rPr>
              <a:t> </a:t>
            </a:r>
            <a:r>
              <a:rPr lang="en-US" altLang="sr-Latn-RS" dirty="0" err="1">
                <a:effectLst/>
              </a:rPr>
              <a:t>više</a:t>
            </a:r>
            <a:r>
              <a:rPr lang="en-US" altLang="sr-Latn-RS" dirty="0">
                <a:effectLst/>
              </a:rPr>
              <a:t> </a:t>
            </a:r>
            <a:r>
              <a:rPr lang="en-US" altLang="sr-Latn-RS" dirty="0" err="1">
                <a:effectLst/>
              </a:rPr>
              <a:t>sekcija</a:t>
            </a:r>
            <a:r>
              <a:rPr lang="en-US" altLang="sr-Latn-RS" dirty="0">
                <a:effectLst/>
              </a:rPr>
              <a:t> </a:t>
            </a:r>
            <a:r>
              <a:rPr lang="en-US" altLang="sr-Latn-RS" dirty="0" err="1">
                <a:effectLst/>
              </a:rPr>
              <a:t>nego</a:t>
            </a:r>
            <a:r>
              <a:rPr lang="en-US" altLang="sr-Latn-RS" dirty="0">
                <a:effectLst/>
              </a:rPr>
              <a:t> </a:t>
            </a:r>
            <a:r>
              <a:rPr lang="en-US" altLang="sr-Latn-RS" dirty="0" err="1">
                <a:effectLst/>
              </a:rPr>
              <a:t>niti</a:t>
            </a:r>
            <a:r>
              <a:rPr lang="en-US" altLang="sr-Latn-RS" dirty="0">
                <a:effectLst/>
              </a:rPr>
              <a:t>, </a:t>
            </a:r>
            <a:r>
              <a:rPr lang="en-US" altLang="sr-Latn-RS" dirty="0" err="1">
                <a:effectLst/>
              </a:rPr>
              <a:t>onda</a:t>
            </a:r>
            <a:r>
              <a:rPr lang="en-US" altLang="sr-Latn-RS" dirty="0">
                <a:effectLst/>
              </a:rPr>
              <a:t> </a:t>
            </a:r>
            <a:r>
              <a:rPr lang="en-US" altLang="sr-Latn-RS" dirty="0" err="1">
                <a:effectLst/>
              </a:rPr>
              <a:t>će</a:t>
            </a:r>
            <a:r>
              <a:rPr lang="en-US" altLang="sr-Latn-RS" dirty="0">
                <a:effectLst/>
              </a:rPr>
              <a:t> </a:t>
            </a:r>
            <a:r>
              <a:rPr lang="en-US" altLang="sr-Latn-RS" dirty="0" err="1">
                <a:effectLst/>
              </a:rPr>
              <a:t>neke</a:t>
            </a:r>
            <a:r>
              <a:rPr lang="en-US" altLang="sr-Latn-RS" dirty="0">
                <a:effectLst/>
              </a:rPr>
              <a:t> (li </a:t>
            </a:r>
            <a:r>
              <a:rPr lang="en-US" altLang="sr-Latn-RS" dirty="0" err="1">
                <a:effectLst/>
              </a:rPr>
              <a:t>sve</a:t>
            </a:r>
            <a:r>
              <a:rPr lang="en-US" altLang="sr-Latn-RS" dirty="0">
                <a:effectLst/>
              </a:rPr>
              <a:t>) </a:t>
            </a:r>
            <a:r>
              <a:rPr lang="en-US" altLang="sr-Latn-RS" dirty="0" err="1">
                <a:effectLst/>
              </a:rPr>
              <a:t>niti</a:t>
            </a:r>
            <a:r>
              <a:rPr lang="en-US" altLang="sr-Latn-RS" dirty="0">
                <a:effectLst/>
              </a:rPr>
              <a:t> </a:t>
            </a:r>
            <a:r>
              <a:rPr lang="en-US" altLang="sr-Latn-RS" dirty="0" err="1">
                <a:effectLst/>
              </a:rPr>
              <a:t>izvršavati</a:t>
            </a:r>
            <a:r>
              <a:rPr lang="en-US" altLang="sr-Latn-RS" dirty="0">
                <a:effectLst/>
              </a:rPr>
              <a:t> </a:t>
            </a:r>
            <a:r>
              <a:rPr lang="en-US" altLang="sr-Latn-RS" dirty="0" err="1">
                <a:effectLst/>
              </a:rPr>
              <a:t>više</a:t>
            </a:r>
            <a:r>
              <a:rPr lang="en-US" altLang="sr-Latn-RS" dirty="0">
                <a:effectLst/>
              </a:rPr>
              <a:t> </a:t>
            </a:r>
            <a:r>
              <a:rPr lang="en-US" altLang="sr-Latn-RS" dirty="0" err="1">
                <a:effectLst/>
              </a:rPr>
              <a:t>sekcija</a:t>
            </a:r>
            <a:r>
              <a:rPr lang="en-US" altLang="sr-Latn-RS" dirty="0">
                <a:effectLst/>
              </a:rPr>
              <a:t>, </a:t>
            </a:r>
            <a:r>
              <a:rPr lang="en-US" altLang="sr-Latn-RS" dirty="0" err="1">
                <a:effectLst/>
              </a:rPr>
              <a:t>ali</a:t>
            </a:r>
            <a:r>
              <a:rPr lang="en-US" altLang="sr-Latn-RS" dirty="0">
                <a:effectLst/>
              </a:rPr>
              <a:t> </a:t>
            </a:r>
            <a:r>
              <a:rPr lang="en-US" altLang="sr-Latn-RS" dirty="0" err="1">
                <a:effectLst/>
              </a:rPr>
              <a:t>će</a:t>
            </a:r>
            <a:r>
              <a:rPr lang="en-US" altLang="sr-Latn-RS" dirty="0">
                <a:effectLst/>
              </a:rPr>
              <a:t> </a:t>
            </a:r>
            <a:r>
              <a:rPr lang="en-US" altLang="sr-Latn-RS" dirty="0" err="1">
                <a:effectLst/>
              </a:rPr>
              <a:t>svaka</a:t>
            </a:r>
            <a:r>
              <a:rPr lang="en-US" altLang="sr-Latn-RS" dirty="0">
                <a:effectLst/>
              </a:rPr>
              <a:t> </a:t>
            </a:r>
            <a:r>
              <a:rPr lang="en-US" altLang="sr-Latn-RS" dirty="0" err="1">
                <a:effectLst/>
              </a:rPr>
              <a:t>sekcija</a:t>
            </a:r>
            <a:r>
              <a:rPr lang="en-US" altLang="sr-Latn-RS" dirty="0">
                <a:effectLst/>
              </a:rPr>
              <a:t> </a:t>
            </a:r>
            <a:r>
              <a:rPr lang="en-US" altLang="sr-Latn-RS" dirty="0" err="1">
                <a:effectLst/>
              </a:rPr>
              <a:t>biti</a:t>
            </a:r>
            <a:r>
              <a:rPr lang="en-US" altLang="sr-Latn-RS" dirty="0">
                <a:effectLst/>
              </a:rPr>
              <a:t> </a:t>
            </a:r>
            <a:r>
              <a:rPr lang="en-US" altLang="sr-Latn-RS" dirty="0" err="1">
                <a:effectLst/>
              </a:rPr>
              <a:t>izvršena</a:t>
            </a:r>
            <a:r>
              <a:rPr lang="en-US" altLang="sr-Latn-RS" dirty="0">
                <a:effectLst/>
              </a:rPr>
              <a:t> </a:t>
            </a:r>
            <a:r>
              <a:rPr lang="en-US" altLang="sr-Latn-RS" dirty="0" err="1">
                <a:effectLst/>
              </a:rPr>
              <a:t>tačno</a:t>
            </a:r>
            <a:r>
              <a:rPr lang="en-US" altLang="sr-Latn-RS" dirty="0">
                <a:effectLst/>
              </a:rPr>
              <a:t> </a:t>
            </a:r>
            <a:r>
              <a:rPr lang="en-US" altLang="sr-Latn-RS" dirty="0" err="1">
                <a:effectLst/>
              </a:rPr>
              <a:t>jednom</a:t>
            </a:r>
            <a:r>
              <a:rPr lang="en-US" altLang="sr-Latn-RS" dirty="0">
                <a:effectLst/>
              </a:rPr>
              <a:t>. </a:t>
            </a:r>
          </a:p>
          <a:p>
            <a:pPr lvl="2"/>
            <a:r>
              <a:rPr lang="en-US" altLang="sr-Latn-RS" dirty="0" err="1">
                <a:effectLst/>
              </a:rPr>
              <a:t>Ako</a:t>
            </a:r>
            <a:r>
              <a:rPr lang="en-US" altLang="sr-Latn-RS" dirty="0">
                <a:effectLst/>
              </a:rPr>
              <a:t> </a:t>
            </a:r>
            <a:r>
              <a:rPr lang="en-US" altLang="sr-Latn-RS" dirty="0" err="1">
                <a:effectLst/>
              </a:rPr>
              <a:t>ima</a:t>
            </a:r>
            <a:r>
              <a:rPr lang="en-US" altLang="sr-Latn-RS" dirty="0">
                <a:effectLst/>
              </a:rPr>
              <a:t> </a:t>
            </a:r>
            <a:r>
              <a:rPr lang="en-US" altLang="sr-Latn-RS" dirty="0" err="1">
                <a:effectLst/>
              </a:rPr>
              <a:t>više</a:t>
            </a:r>
            <a:r>
              <a:rPr lang="en-US" altLang="sr-Latn-RS" dirty="0">
                <a:effectLst/>
              </a:rPr>
              <a:t> </a:t>
            </a:r>
            <a:r>
              <a:rPr lang="en-US" altLang="sr-Latn-RS" dirty="0" err="1">
                <a:effectLst/>
              </a:rPr>
              <a:t>niti</a:t>
            </a:r>
            <a:r>
              <a:rPr lang="en-US" altLang="sr-Latn-RS" dirty="0">
                <a:effectLst/>
              </a:rPr>
              <a:t> </a:t>
            </a:r>
            <a:r>
              <a:rPr lang="en-US" altLang="sr-Latn-RS" dirty="0" err="1">
                <a:effectLst/>
              </a:rPr>
              <a:t>nego</a:t>
            </a:r>
            <a:r>
              <a:rPr lang="en-US" altLang="sr-Latn-RS" dirty="0">
                <a:effectLst/>
              </a:rPr>
              <a:t> </a:t>
            </a:r>
            <a:r>
              <a:rPr lang="en-US" altLang="sr-Latn-RS" dirty="0" err="1">
                <a:effectLst/>
              </a:rPr>
              <a:t>sekcija</a:t>
            </a:r>
            <a:r>
              <a:rPr lang="en-US" altLang="sr-Latn-RS" dirty="0">
                <a:effectLst/>
              </a:rPr>
              <a:t>, </a:t>
            </a:r>
            <a:r>
              <a:rPr lang="en-US" altLang="sr-Latn-RS" dirty="0" err="1">
                <a:effectLst/>
              </a:rPr>
              <a:t>višak</a:t>
            </a:r>
            <a:r>
              <a:rPr lang="en-US" altLang="sr-Latn-RS" dirty="0">
                <a:effectLst/>
              </a:rPr>
              <a:t> </a:t>
            </a:r>
            <a:r>
              <a:rPr lang="en-US" altLang="sr-Latn-RS" dirty="0" err="1">
                <a:effectLst/>
              </a:rPr>
              <a:t>niti</a:t>
            </a:r>
            <a:r>
              <a:rPr lang="en-US" altLang="sr-Latn-RS" dirty="0">
                <a:effectLst/>
              </a:rPr>
              <a:t> </a:t>
            </a:r>
            <a:r>
              <a:rPr lang="en-US" altLang="sr-Latn-RS" dirty="0" err="1">
                <a:effectLst/>
              </a:rPr>
              <a:t>biće</a:t>
            </a:r>
            <a:r>
              <a:rPr lang="en-US" altLang="sr-Latn-RS" dirty="0">
                <a:effectLst/>
              </a:rPr>
              <a:t> </a:t>
            </a:r>
            <a:r>
              <a:rPr lang="en-US" altLang="sr-Latn-RS" dirty="0" err="1">
                <a:effectLst/>
              </a:rPr>
              <a:t>neupošljen</a:t>
            </a:r>
            <a:r>
              <a:rPr lang="en-US" altLang="sr-Latn-RS" dirty="0">
                <a:effectLst/>
              </a:rPr>
              <a:t>. </a:t>
            </a:r>
          </a:p>
          <a:p>
            <a:pPr lvl="2"/>
            <a:r>
              <a:rPr lang="en-US" altLang="sr-Latn-RS" dirty="0" err="1">
                <a:effectLst/>
              </a:rPr>
              <a:t>Dodela</a:t>
            </a:r>
            <a:r>
              <a:rPr lang="en-US" altLang="sr-Latn-RS" dirty="0">
                <a:effectLst/>
              </a:rPr>
              <a:t> </a:t>
            </a:r>
            <a:r>
              <a:rPr lang="en-US" altLang="sr-Latn-RS" dirty="0" err="1">
                <a:effectLst/>
              </a:rPr>
              <a:t>posla</a:t>
            </a:r>
            <a:r>
              <a:rPr lang="en-US" altLang="sr-Latn-RS" dirty="0">
                <a:effectLst/>
              </a:rPr>
              <a:t> </a:t>
            </a:r>
            <a:r>
              <a:rPr lang="en-US" altLang="sr-Latn-RS" dirty="0" err="1">
                <a:effectLst/>
              </a:rPr>
              <a:t>nitima</a:t>
            </a:r>
            <a:r>
              <a:rPr lang="en-US" altLang="sr-Latn-RS" dirty="0">
                <a:effectLst/>
              </a:rPr>
              <a:t> je </a:t>
            </a:r>
            <a:r>
              <a:rPr lang="en-US" altLang="sr-Latn-RS" dirty="0" err="1">
                <a:effectLst/>
              </a:rPr>
              <a:t>zavisna</a:t>
            </a:r>
            <a:r>
              <a:rPr lang="en-US" altLang="sr-Latn-RS" dirty="0">
                <a:effectLst/>
              </a:rPr>
              <a:t> od </a:t>
            </a:r>
            <a:r>
              <a:rPr lang="en-US" altLang="sr-Latn-RS" dirty="0" err="1">
                <a:effectLst/>
              </a:rPr>
              <a:t>implementacije</a:t>
            </a:r>
            <a:r>
              <a:rPr lang="en-US" altLang="sr-Latn-RS" dirty="0">
                <a:effectLst/>
              </a:rPr>
              <a:t> </a:t>
            </a: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D4DA213-E1CA-43E3-A2F8-EC41EDE3CEE8}"/>
              </a:ext>
            </a:extLst>
          </p:cNvPr>
          <p:cNvSpPr>
            <a:spLocks noGrp="1" noChangeArrowheads="1"/>
          </p:cNvSpPr>
          <p:nvPr>
            <p:ph type="title"/>
          </p:nvPr>
        </p:nvSpPr>
        <p:spPr/>
        <p:txBody>
          <a:bodyPr/>
          <a:lstStyle/>
          <a:p>
            <a:r>
              <a:rPr lang="en-US" altLang="sr-Latn-RS">
                <a:effectLst/>
              </a:rPr>
              <a:t>sections/section direktiva sintaksa</a:t>
            </a:r>
          </a:p>
        </p:txBody>
      </p:sp>
      <p:sp>
        <p:nvSpPr>
          <p:cNvPr id="32771" name="Rectangle 5">
            <a:extLst>
              <a:ext uri="{FF2B5EF4-FFF2-40B4-BE49-F238E27FC236}">
                <a16:creationId xmlns:a16="http://schemas.microsoft.com/office/drawing/2014/main" id="{EEA115BD-023B-4CC3-A97B-7F833FC6E28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sr-Latn-RS">
              <a:effectLst/>
            </a:endParaRPr>
          </a:p>
          <a:p>
            <a:endParaRPr lang="en-US" altLang="sr-Latn-RS">
              <a:effectLst/>
            </a:endParaRPr>
          </a:p>
          <a:p>
            <a:endParaRPr lang="en-US" altLang="sr-Latn-RS">
              <a:effectLst/>
            </a:endParaRPr>
          </a:p>
          <a:p>
            <a:endParaRPr lang="en-US" altLang="sr-Latn-RS">
              <a:effectLst/>
            </a:endParaRPr>
          </a:p>
          <a:p>
            <a:endParaRPr lang="en-US" altLang="sr-Latn-RS">
              <a:effectLst/>
            </a:endParaRPr>
          </a:p>
          <a:p>
            <a:endParaRPr lang="en-US" altLang="sr-Latn-RS">
              <a:effectLst/>
            </a:endParaRPr>
          </a:p>
          <a:p>
            <a:r>
              <a:rPr lang="en-US" altLang="sr-Latn-RS">
                <a:effectLst/>
              </a:rPr>
              <a:t>najčešće se koristi za paralelno izvršenje funkcija ili potprograma</a:t>
            </a:r>
            <a:endParaRPr lang="en-US" altLang="sr-Latn-RS">
              <a:effectLst/>
              <a:latin typeface="Arial" panose="020B0604020202020204" pitchFamily="34" charset="0"/>
            </a:endParaRPr>
          </a:p>
          <a:p>
            <a:pPr lvl="1"/>
            <a:r>
              <a:rPr lang="en-US" altLang="sr-Latn-RS">
                <a:effectLst/>
                <a:latin typeface="Arial" panose="020B0604020202020204" pitchFamily="34" charset="0"/>
              </a:rPr>
              <a:t>prva section direktiva može biti izostavljena</a:t>
            </a:r>
          </a:p>
        </p:txBody>
      </p:sp>
      <p:pic>
        <p:nvPicPr>
          <p:cNvPr id="32772" name="Picture 4">
            <a:extLst>
              <a:ext uri="{FF2B5EF4-FFF2-40B4-BE49-F238E27FC236}">
                <a16:creationId xmlns:a16="http://schemas.microsoft.com/office/drawing/2014/main" id="{D49BD09D-C265-432A-8AAB-CF2FA166D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33475"/>
            <a:ext cx="556260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2C5D17A-DBD6-4FE2-B6CC-B7D9AC92B68F}"/>
              </a:ext>
            </a:extLst>
          </p:cNvPr>
          <p:cNvSpPr>
            <a:spLocks noChangeArrowheads="1"/>
          </p:cNvSpPr>
          <p:nvPr/>
        </p:nvSpPr>
        <p:spPr bwMode="auto">
          <a:xfrm>
            <a:off x="4343400" y="1524000"/>
            <a:ext cx="4281488" cy="3490913"/>
          </a:xfrm>
          <a:prstGeom prst="rect">
            <a:avLst/>
          </a:prstGeom>
          <a:solidFill>
            <a:schemeClr val="bg1"/>
          </a:solidFill>
          <a:ln w="9525" algn="ctr">
            <a:no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795" name="Rectangle 4">
            <a:extLst>
              <a:ext uri="{FF2B5EF4-FFF2-40B4-BE49-F238E27FC236}">
                <a16:creationId xmlns:a16="http://schemas.microsoft.com/office/drawing/2014/main" id="{0294842B-2D07-473A-AAED-0D3B816EA690}"/>
              </a:ext>
            </a:extLst>
          </p:cNvPr>
          <p:cNvSpPr>
            <a:spLocks noGrp="1" noChangeArrowheads="1"/>
          </p:cNvSpPr>
          <p:nvPr>
            <p:ph type="title"/>
          </p:nvPr>
        </p:nvSpPr>
        <p:spPr/>
        <p:txBody>
          <a:bodyPr/>
          <a:lstStyle/>
          <a:p>
            <a:r>
              <a:rPr lang="en-US" altLang="sr-Latn-RS">
                <a:effectLst/>
                <a:latin typeface="Arial" panose="020B0604020202020204" pitchFamily="34" charset="0"/>
              </a:rPr>
              <a:t>paralelizam na nivou funkcija</a:t>
            </a:r>
            <a:endParaRPr lang="en-US" altLang="sr-Latn-RS">
              <a:effectLst/>
            </a:endParaRPr>
          </a:p>
        </p:txBody>
      </p:sp>
      <p:sp>
        <p:nvSpPr>
          <p:cNvPr id="33796" name="Text Box 5">
            <a:extLst>
              <a:ext uri="{FF2B5EF4-FFF2-40B4-BE49-F238E27FC236}">
                <a16:creationId xmlns:a16="http://schemas.microsoft.com/office/drawing/2014/main" id="{7651C3E3-B6FB-49FA-A9B4-F5AF4FAFD172}"/>
              </a:ext>
            </a:extLst>
          </p:cNvPr>
          <p:cNvSpPr txBox="1">
            <a:spLocks noChangeArrowheads="1"/>
          </p:cNvSpPr>
          <p:nvPr/>
        </p:nvSpPr>
        <p:spPr bwMode="auto">
          <a:xfrm>
            <a:off x="0" y="1114425"/>
            <a:ext cx="438308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sr-Latn-RS" sz="2400" b="1">
                <a:solidFill>
                  <a:schemeClr val="tx1"/>
                </a:solidFill>
                <a:latin typeface="Courier New" panose="02070309020205020404" pitchFamily="49" charset="0"/>
              </a:rPr>
              <a:t>   a = alice();</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b = bob();</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s = boss(a, b);</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c = cy();</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printf ("%6.2f\n", </a:t>
            </a:r>
            <a:br>
              <a:rPr kumimoji="0" lang="en-US" altLang="sr-Latn-RS" sz="2400" b="1">
                <a:solidFill>
                  <a:schemeClr val="tx1"/>
                </a:solidFill>
                <a:latin typeface="Courier New" panose="02070309020205020404" pitchFamily="49" charset="0"/>
              </a:rPr>
            </a:br>
            <a:r>
              <a:rPr kumimoji="0" lang="en-US" altLang="sr-Latn-RS" sz="2400" b="1">
                <a:solidFill>
                  <a:schemeClr val="tx1"/>
                </a:solidFill>
                <a:latin typeface="Courier New" panose="02070309020205020404" pitchFamily="49" charset="0"/>
              </a:rPr>
              <a:t>         bigboss(s,c));</a:t>
            </a:r>
          </a:p>
          <a:p>
            <a:pPr eaLnBrk="1" hangingPunct="1">
              <a:spcBef>
                <a:spcPct val="0"/>
              </a:spcBef>
              <a:buClrTx/>
              <a:buSzTx/>
              <a:buFontTx/>
              <a:buNone/>
            </a:pPr>
            <a:endParaRPr kumimoji="0" lang="en-US" altLang="sr-Latn-RS" sz="2400">
              <a:solidFill>
                <a:schemeClr val="tx1"/>
              </a:solidFill>
              <a:latin typeface="Times New Roman" panose="02020603050405020304" pitchFamily="18" charset="0"/>
            </a:endParaRPr>
          </a:p>
        </p:txBody>
      </p:sp>
      <p:sp>
        <p:nvSpPr>
          <p:cNvPr id="33797" name="Text Box 6">
            <a:extLst>
              <a:ext uri="{FF2B5EF4-FFF2-40B4-BE49-F238E27FC236}">
                <a16:creationId xmlns:a16="http://schemas.microsoft.com/office/drawing/2014/main" id="{A21560A5-D2C7-4C28-AF52-8D75F65FD5FD}"/>
              </a:ext>
            </a:extLst>
          </p:cNvPr>
          <p:cNvSpPr txBox="1">
            <a:spLocks noChangeArrowheads="1"/>
          </p:cNvSpPr>
          <p:nvPr/>
        </p:nvSpPr>
        <p:spPr bwMode="auto">
          <a:xfrm>
            <a:off x="458788" y="4119563"/>
            <a:ext cx="5326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sr-Latn-RS">
                <a:solidFill>
                  <a:schemeClr val="tx1"/>
                </a:solidFill>
                <a:latin typeface="Verdana" panose="020B0604030504040204" pitchFamily="34" charset="0"/>
              </a:rPr>
              <a:t>alice,bob, i cy </a:t>
            </a:r>
            <a:br>
              <a:rPr kumimoji="0" lang="en-US" altLang="sr-Latn-RS">
                <a:solidFill>
                  <a:schemeClr val="tx1"/>
                </a:solidFill>
                <a:latin typeface="Verdana" panose="020B0604030504040204" pitchFamily="34" charset="0"/>
              </a:rPr>
            </a:br>
            <a:r>
              <a:rPr kumimoji="0" lang="en-US" altLang="sr-Latn-RS">
                <a:solidFill>
                  <a:schemeClr val="tx1"/>
                </a:solidFill>
                <a:latin typeface="Verdana" panose="020B0604030504040204" pitchFamily="34" charset="0"/>
              </a:rPr>
              <a:t>se mogu izvršavati paralelno</a:t>
            </a:r>
          </a:p>
        </p:txBody>
      </p:sp>
      <p:grpSp>
        <p:nvGrpSpPr>
          <p:cNvPr id="33798" name="Group 26">
            <a:extLst>
              <a:ext uri="{FF2B5EF4-FFF2-40B4-BE49-F238E27FC236}">
                <a16:creationId xmlns:a16="http://schemas.microsoft.com/office/drawing/2014/main" id="{6ADE83F5-4953-4825-A165-A5865B73F81E}"/>
              </a:ext>
            </a:extLst>
          </p:cNvPr>
          <p:cNvGrpSpPr>
            <a:grpSpLocks/>
          </p:cNvGrpSpPr>
          <p:nvPr/>
        </p:nvGrpSpPr>
        <p:grpSpPr bwMode="auto">
          <a:xfrm>
            <a:off x="4800600" y="1828800"/>
            <a:ext cx="3732213" cy="3000375"/>
            <a:chOff x="3024" y="1175"/>
            <a:chExt cx="2351" cy="1890"/>
          </a:xfrm>
        </p:grpSpPr>
        <p:sp>
          <p:nvSpPr>
            <p:cNvPr id="86019" name="Line 3">
              <a:extLst>
                <a:ext uri="{FF2B5EF4-FFF2-40B4-BE49-F238E27FC236}">
                  <a16:creationId xmlns:a16="http://schemas.microsoft.com/office/drawing/2014/main" id="{FB8F9212-D643-43BD-8A2D-A0D71636B991}"/>
                </a:ext>
              </a:extLst>
            </p:cNvPr>
            <p:cNvSpPr>
              <a:spLocks noChangeShapeType="1"/>
            </p:cNvSpPr>
            <p:nvPr/>
          </p:nvSpPr>
          <p:spPr bwMode="auto">
            <a:xfrm>
              <a:off x="3312" y="1492"/>
              <a:ext cx="379" cy="445"/>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6023" name="Line 7">
              <a:extLst>
                <a:ext uri="{FF2B5EF4-FFF2-40B4-BE49-F238E27FC236}">
                  <a16:creationId xmlns:a16="http://schemas.microsoft.com/office/drawing/2014/main" id="{AFABEB94-E8C9-41B3-8428-3A268FD1B4EC}"/>
                </a:ext>
              </a:extLst>
            </p:cNvPr>
            <p:cNvSpPr>
              <a:spLocks noChangeShapeType="1"/>
            </p:cNvSpPr>
            <p:nvPr/>
          </p:nvSpPr>
          <p:spPr bwMode="auto">
            <a:xfrm flipH="1">
              <a:off x="4002" y="1489"/>
              <a:ext cx="446" cy="445"/>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6024" name="Line 8">
              <a:extLst>
                <a:ext uri="{FF2B5EF4-FFF2-40B4-BE49-F238E27FC236}">
                  <a16:creationId xmlns:a16="http://schemas.microsoft.com/office/drawing/2014/main" id="{29E0673B-987B-4E08-B8FC-78DD4FC595E6}"/>
                </a:ext>
              </a:extLst>
            </p:cNvPr>
            <p:cNvSpPr>
              <a:spLocks noChangeShapeType="1"/>
            </p:cNvSpPr>
            <p:nvPr/>
          </p:nvSpPr>
          <p:spPr bwMode="auto">
            <a:xfrm flipH="1">
              <a:off x="4667" y="2128"/>
              <a:ext cx="446" cy="445"/>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6025" name="Line 9">
              <a:extLst>
                <a:ext uri="{FF2B5EF4-FFF2-40B4-BE49-F238E27FC236}">
                  <a16:creationId xmlns:a16="http://schemas.microsoft.com/office/drawing/2014/main" id="{CC65869F-5F0F-4804-9FCF-72452F218C26}"/>
                </a:ext>
              </a:extLst>
            </p:cNvPr>
            <p:cNvSpPr>
              <a:spLocks noChangeShapeType="1"/>
            </p:cNvSpPr>
            <p:nvPr/>
          </p:nvSpPr>
          <p:spPr bwMode="auto">
            <a:xfrm>
              <a:off x="3898" y="2157"/>
              <a:ext cx="379" cy="445"/>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grpSp>
          <p:nvGrpSpPr>
            <p:cNvPr id="33804" name="Group 10">
              <a:extLst>
                <a:ext uri="{FF2B5EF4-FFF2-40B4-BE49-F238E27FC236}">
                  <a16:creationId xmlns:a16="http://schemas.microsoft.com/office/drawing/2014/main" id="{682E84B6-7343-43E6-979A-B2D56A361A11}"/>
                </a:ext>
              </a:extLst>
            </p:cNvPr>
            <p:cNvGrpSpPr>
              <a:grpSpLocks/>
            </p:cNvGrpSpPr>
            <p:nvPr/>
          </p:nvGrpSpPr>
          <p:grpSpPr bwMode="auto">
            <a:xfrm>
              <a:off x="3024" y="1200"/>
              <a:ext cx="563" cy="563"/>
              <a:chOff x="3050" y="1846"/>
              <a:chExt cx="563" cy="563"/>
            </a:xfrm>
          </p:grpSpPr>
          <p:sp>
            <p:nvSpPr>
              <p:cNvPr id="86027" name="Oval 11">
                <a:extLst>
                  <a:ext uri="{FF2B5EF4-FFF2-40B4-BE49-F238E27FC236}">
                    <a16:creationId xmlns:a16="http://schemas.microsoft.com/office/drawing/2014/main" id="{663CEC73-2E2F-4A93-82B6-F1CF4546CAE6}"/>
                  </a:ext>
                </a:extLst>
              </p:cNvPr>
              <p:cNvSpPr>
                <a:spLocks noChangeArrowheads="1"/>
              </p:cNvSpPr>
              <p:nvPr/>
            </p:nvSpPr>
            <p:spPr bwMode="auto">
              <a:xfrm>
                <a:off x="3050" y="1846"/>
                <a:ext cx="563"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818" name="Text Box 12">
                <a:extLst>
                  <a:ext uri="{FF2B5EF4-FFF2-40B4-BE49-F238E27FC236}">
                    <a16:creationId xmlns:a16="http://schemas.microsoft.com/office/drawing/2014/main" id="{AD70A1A2-C1CC-44D4-8E01-B4D21B14BA1D}"/>
                  </a:ext>
                </a:extLst>
              </p:cNvPr>
              <p:cNvSpPr txBox="1">
                <a:spLocks noChangeArrowheads="1"/>
              </p:cNvSpPr>
              <p:nvPr/>
            </p:nvSpPr>
            <p:spPr bwMode="auto">
              <a:xfrm>
                <a:off x="3067" y="2008"/>
                <a:ext cx="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alice</a:t>
                </a:r>
              </a:p>
            </p:txBody>
          </p:sp>
        </p:grpSp>
        <p:grpSp>
          <p:nvGrpSpPr>
            <p:cNvPr id="33805" name="Group 13">
              <a:extLst>
                <a:ext uri="{FF2B5EF4-FFF2-40B4-BE49-F238E27FC236}">
                  <a16:creationId xmlns:a16="http://schemas.microsoft.com/office/drawing/2014/main" id="{63F95237-2EAF-4F09-82DB-F1C74450CC40}"/>
                </a:ext>
              </a:extLst>
            </p:cNvPr>
            <p:cNvGrpSpPr>
              <a:grpSpLocks/>
            </p:cNvGrpSpPr>
            <p:nvPr/>
          </p:nvGrpSpPr>
          <p:grpSpPr bwMode="auto">
            <a:xfrm>
              <a:off x="4160" y="1175"/>
              <a:ext cx="563" cy="563"/>
              <a:chOff x="4173" y="1830"/>
              <a:chExt cx="563" cy="563"/>
            </a:xfrm>
          </p:grpSpPr>
          <p:sp>
            <p:nvSpPr>
              <p:cNvPr id="86030" name="Oval 14">
                <a:extLst>
                  <a:ext uri="{FF2B5EF4-FFF2-40B4-BE49-F238E27FC236}">
                    <a16:creationId xmlns:a16="http://schemas.microsoft.com/office/drawing/2014/main" id="{6BD9DA8D-3FBA-4E73-853C-BCA0F7A6BCC1}"/>
                  </a:ext>
                </a:extLst>
              </p:cNvPr>
              <p:cNvSpPr>
                <a:spLocks noChangeArrowheads="1"/>
              </p:cNvSpPr>
              <p:nvPr/>
            </p:nvSpPr>
            <p:spPr bwMode="auto">
              <a:xfrm>
                <a:off x="4173" y="1830"/>
                <a:ext cx="563"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816" name="Text Box 15">
                <a:extLst>
                  <a:ext uri="{FF2B5EF4-FFF2-40B4-BE49-F238E27FC236}">
                    <a16:creationId xmlns:a16="http://schemas.microsoft.com/office/drawing/2014/main" id="{BD80769B-FB50-4F11-8951-B05DAE2666EB}"/>
                  </a:ext>
                </a:extLst>
              </p:cNvPr>
              <p:cNvSpPr txBox="1">
                <a:spLocks noChangeArrowheads="1"/>
              </p:cNvSpPr>
              <p:nvPr/>
            </p:nvSpPr>
            <p:spPr bwMode="auto">
              <a:xfrm>
                <a:off x="4247" y="1983"/>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bob</a:t>
                </a:r>
              </a:p>
            </p:txBody>
          </p:sp>
        </p:grpSp>
        <p:grpSp>
          <p:nvGrpSpPr>
            <p:cNvPr id="33806" name="Group 16">
              <a:extLst>
                <a:ext uri="{FF2B5EF4-FFF2-40B4-BE49-F238E27FC236}">
                  <a16:creationId xmlns:a16="http://schemas.microsoft.com/office/drawing/2014/main" id="{3D906100-5641-42F2-9389-52A52413FE7C}"/>
                </a:ext>
              </a:extLst>
            </p:cNvPr>
            <p:cNvGrpSpPr>
              <a:grpSpLocks/>
            </p:cNvGrpSpPr>
            <p:nvPr/>
          </p:nvGrpSpPr>
          <p:grpSpPr bwMode="auto">
            <a:xfrm>
              <a:off x="3600" y="1872"/>
              <a:ext cx="563" cy="563"/>
              <a:chOff x="3594" y="2521"/>
              <a:chExt cx="563" cy="563"/>
            </a:xfrm>
          </p:grpSpPr>
          <p:sp>
            <p:nvSpPr>
              <p:cNvPr id="86033" name="Oval 17">
                <a:extLst>
                  <a:ext uri="{FF2B5EF4-FFF2-40B4-BE49-F238E27FC236}">
                    <a16:creationId xmlns:a16="http://schemas.microsoft.com/office/drawing/2014/main" id="{CC63C1F5-C9C0-4674-ABAF-6DA3089B5B8F}"/>
                  </a:ext>
                </a:extLst>
              </p:cNvPr>
              <p:cNvSpPr>
                <a:spLocks noChangeArrowheads="1"/>
              </p:cNvSpPr>
              <p:nvPr/>
            </p:nvSpPr>
            <p:spPr bwMode="auto">
              <a:xfrm>
                <a:off x="3594" y="2521"/>
                <a:ext cx="563"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814" name="Text Box 18">
                <a:extLst>
                  <a:ext uri="{FF2B5EF4-FFF2-40B4-BE49-F238E27FC236}">
                    <a16:creationId xmlns:a16="http://schemas.microsoft.com/office/drawing/2014/main" id="{AB16C71A-FE24-41F2-8998-42C5A34D9B15}"/>
                  </a:ext>
                </a:extLst>
              </p:cNvPr>
              <p:cNvSpPr txBox="1">
                <a:spLocks noChangeArrowheads="1"/>
              </p:cNvSpPr>
              <p:nvPr/>
            </p:nvSpPr>
            <p:spPr bwMode="auto">
              <a:xfrm>
                <a:off x="3632" y="2676"/>
                <a:ext cx="4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boss</a:t>
                </a:r>
              </a:p>
            </p:txBody>
          </p:sp>
        </p:grpSp>
        <p:grpSp>
          <p:nvGrpSpPr>
            <p:cNvPr id="33807" name="Group 19">
              <a:extLst>
                <a:ext uri="{FF2B5EF4-FFF2-40B4-BE49-F238E27FC236}">
                  <a16:creationId xmlns:a16="http://schemas.microsoft.com/office/drawing/2014/main" id="{B7CE5093-DF74-4DC2-9623-A06B7058A889}"/>
                </a:ext>
              </a:extLst>
            </p:cNvPr>
            <p:cNvGrpSpPr>
              <a:grpSpLocks/>
            </p:cNvGrpSpPr>
            <p:nvPr/>
          </p:nvGrpSpPr>
          <p:grpSpPr bwMode="auto">
            <a:xfrm>
              <a:off x="4158" y="2502"/>
              <a:ext cx="663" cy="563"/>
              <a:chOff x="4171" y="3157"/>
              <a:chExt cx="663" cy="563"/>
            </a:xfrm>
          </p:grpSpPr>
          <p:sp>
            <p:nvSpPr>
              <p:cNvPr id="86036" name="Oval 20">
                <a:extLst>
                  <a:ext uri="{FF2B5EF4-FFF2-40B4-BE49-F238E27FC236}">
                    <a16:creationId xmlns:a16="http://schemas.microsoft.com/office/drawing/2014/main" id="{6BC7BD12-B579-48D7-8467-7A8C57277E68}"/>
                  </a:ext>
                </a:extLst>
              </p:cNvPr>
              <p:cNvSpPr>
                <a:spLocks noChangeArrowheads="1"/>
              </p:cNvSpPr>
              <p:nvPr/>
            </p:nvSpPr>
            <p:spPr bwMode="auto">
              <a:xfrm>
                <a:off x="4204" y="3157"/>
                <a:ext cx="563" cy="563"/>
              </a:xfrm>
              <a:prstGeom prst="ellipse">
                <a:avLst/>
              </a:prstGeom>
              <a:solidFill>
                <a:schemeClr val="tx1"/>
              </a:solidFill>
              <a:ln w="9525" algn="ctr">
                <a:no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812" name="Text Box 21">
                <a:extLst>
                  <a:ext uri="{FF2B5EF4-FFF2-40B4-BE49-F238E27FC236}">
                    <a16:creationId xmlns:a16="http://schemas.microsoft.com/office/drawing/2014/main" id="{B94B02C4-3B6E-420C-9B86-AACE3F17EBA8}"/>
                  </a:ext>
                </a:extLst>
              </p:cNvPr>
              <p:cNvSpPr txBox="1">
                <a:spLocks noChangeArrowheads="1"/>
              </p:cNvSpPr>
              <p:nvPr/>
            </p:nvSpPr>
            <p:spPr bwMode="auto">
              <a:xfrm>
                <a:off x="4171" y="3349"/>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800">
                    <a:solidFill>
                      <a:schemeClr val="bg1"/>
                    </a:solidFill>
                    <a:latin typeface="Verdana" panose="020B0604030504040204" pitchFamily="34" charset="0"/>
                  </a:rPr>
                  <a:t>bigboss</a:t>
                </a:r>
              </a:p>
            </p:txBody>
          </p:sp>
        </p:grpSp>
        <p:grpSp>
          <p:nvGrpSpPr>
            <p:cNvPr id="33808" name="Group 22">
              <a:extLst>
                <a:ext uri="{FF2B5EF4-FFF2-40B4-BE49-F238E27FC236}">
                  <a16:creationId xmlns:a16="http://schemas.microsoft.com/office/drawing/2014/main" id="{A70D19B8-CC06-47BB-8E46-A29390BBD311}"/>
                </a:ext>
              </a:extLst>
            </p:cNvPr>
            <p:cNvGrpSpPr>
              <a:grpSpLocks/>
            </p:cNvGrpSpPr>
            <p:nvPr/>
          </p:nvGrpSpPr>
          <p:grpSpPr bwMode="auto">
            <a:xfrm>
              <a:off x="4812" y="1892"/>
              <a:ext cx="563" cy="563"/>
              <a:chOff x="4173" y="1830"/>
              <a:chExt cx="563" cy="563"/>
            </a:xfrm>
          </p:grpSpPr>
          <p:sp>
            <p:nvSpPr>
              <p:cNvPr id="86039" name="Oval 23">
                <a:extLst>
                  <a:ext uri="{FF2B5EF4-FFF2-40B4-BE49-F238E27FC236}">
                    <a16:creationId xmlns:a16="http://schemas.microsoft.com/office/drawing/2014/main" id="{C3F21DE5-5D57-4746-9C5F-7C096D76A32D}"/>
                  </a:ext>
                </a:extLst>
              </p:cNvPr>
              <p:cNvSpPr>
                <a:spLocks noChangeArrowheads="1"/>
              </p:cNvSpPr>
              <p:nvPr/>
            </p:nvSpPr>
            <p:spPr bwMode="auto">
              <a:xfrm>
                <a:off x="4173" y="1830"/>
                <a:ext cx="563"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3810" name="Text Box 24">
                <a:extLst>
                  <a:ext uri="{FF2B5EF4-FFF2-40B4-BE49-F238E27FC236}">
                    <a16:creationId xmlns:a16="http://schemas.microsoft.com/office/drawing/2014/main" id="{7A2ABE99-CAE3-40EE-983B-2ABADD9984B8}"/>
                  </a:ext>
                </a:extLst>
              </p:cNvPr>
              <p:cNvSpPr txBox="1">
                <a:spLocks noChangeArrowheads="1"/>
              </p:cNvSpPr>
              <p:nvPr/>
            </p:nvSpPr>
            <p:spPr bwMode="auto">
              <a:xfrm>
                <a:off x="4247" y="1983"/>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 cy</a:t>
                </a:r>
              </a:p>
            </p:txBody>
          </p:sp>
        </p:grpSp>
      </p:grpSp>
      <p:sp>
        <p:nvSpPr>
          <p:cNvPr id="86041" name="Text Box 25">
            <a:extLst>
              <a:ext uri="{FF2B5EF4-FFF2-40B4-BE49-F238E27FC236}">
                <a16:creationId xmlns:a16="http://schemas.microsoft.com/office/drawing/2014/main" id="{5FB93969-B1F6-44CB-8EF9-BED18670F0E2}"/>
              </a:ext>
            </a:extLst>
          </p:cNvPr>
          <p:cNvSpPr txBox="1">
            <a:spLocks noChangeArrowheads="1"/>
          </p:cNvSpPr>
          <p:nvPr/>
        </p:nvSpPr>
        <p:spPr bwMode="auto">
          <a:xfrm>
            <a:off x="6019800" y="1219200"/>
            <a:ext cx="2635250" cy="366713"/>
          </a:xfrm>
          <a:prstGeom prst="rect">
            <a:avLst/>
          </a:prstGeom>
          <a:noFill/>
          <a:ln w="9525">
            <a:noFill/>
            <a:miter lim="800000"/>
            <a:headEnd/>
            <a:tailEnd/>
          </a:ln>
          <a:effectLst/>
        </p:spPr>
        <p:txBody>
          <a:bodyPr wrap="none" anchor="b">
            <a:spAutoFit/>
          </a:bodyPr>
          <a:lstStyle/>
          <a:p>
            <a:pPr>
              <a:defRPr/>
            </a:pPr>
            <a:r>
              <a:rPr lang="en-US">
                <a:effectLst>
                  <a:outerShdw blurRad="38100" dist="38100" dir="2700000" algn="tl">
                    <a:srgbClr val="C0C0C0"/>
                  </a:outerShdw>
                </a:effectLst>
                <a:latin typeface="Arial" charset="0"/>
                <a:cs typeface="Arial" charset="0"/>
              </a:rPr>
              <a:t>graf zavisnosti zadataka</a:t>
            </a:r>
          </a:p>
        </p:txBody>
      </p:sp>
    </p:spTree>
    <p:custDataLst>
      <p:tags r:id="rId1"/>
    </p:custData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ECF2F99-B712-4456-85D6-9671C83BC841}"/>
              </a:ext>
            </a:extLst>
          </p:cNvPr>
          <p:cNvSpPr>
            <a:spLocks noGrp="1" noChangeArrowheads="1"/>
          </p:cNvSpPr>
          <p:nvPr>
            <p:ph type="title"/>
          </p:nvPr>
        </p:nvSpPr>
        <p:spPr>
          <a:xfrm>
            <a:off x="0" y="0"/>
            <a:ext cx="9144000" cy="519113"/>
          </a:xfrm>
        </p:spPr>
        <p:txBody>
          <a:bodyPr/>
          <a:lstStyle/>
          <a:p>
            <a:r>
              <a:rPr lang="en-US" altLang="sr-Latn-RS" sz="2800">
                <a:effectLst/>
              </a:rPr>
              <a:t>Functional Level Parallelism </a:t>
            </a:r>
            <a:r>
              <a:rPr lang="en-US" altLang="sr-Latn-RS" sz="2800">
                <a:effectLst/>
                <a:latin typeface="Arial" panose="020B0604020202020204" pitchFamily="34" charset="0"/>
              </a:rPr>
              <a:t>sa</a:t>
            </a:r>
            <a:r>
              <a:rPr lang="en-US" altLang="sr-Latn-RS" sz="2800">
                <a:effectLst/>
              </a:rPr>
              <a:t> sections</a:t>
            </a:r>
            <a:r>
              <a:rPr lang="en-US" altLang="sr-Latn-RS" sz="2800">
                <a:effectLst/>
                <a:latin typeface="Arial" panose="020B0604020202020204" pitchFamily="34" charset="0"/>
              </a:rPr>
              <a:t> dirktivom</a:t>
            </a:r>
          </a:p>
        </p:txBody>
      </p:sp>
      <p:sp>
        <p:nvSpPr>
          <p:cNvPr id="35843" name="Text Box 3">
            <a:extLst>
              <a:ext uri="{FF2B5EF4-FFF2-40B4-BE49-F238E27FC236}">
                <a16:creationId xmlns:a16="http://schemas.microsoft.com/office/drawing/2014/main" id="{21E606DC-CCF0-439A-B525-B115E5F253A3}"/>
              </a:ext>
            </a:extLst>
          </p:cNvPr>
          <p:cNvSpPr txBox="1">
            <a:spLocks noChangeArrowheads="1"/>
          </p:cNvSpPr>
          <p:nvPr/>
        </p:nvSpPr>
        <p:spPr bwMode="auto">
          <a:xfrm>
            <a:off x="304800" y="838200"/>
            <a:ext cx="55181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sr-Latn-RS" sz="2400" b="1">
                <a:solidFill>
                  <a:schemeClr val="tx1"/>
                </a:solidFill>
                <a:latin typeface="Courier New" panose="02070309020205020404" pitchFamily="49" charset="0"/>
              </a:rPr>
              <a:t>#pragma omp parallel</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#pragma omp sections</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a:t>
            </a:r>
          </a:p>
          <a:p>
            <a:pPr eaLnBrk="1" hangingPunct="1">
              <a:spcBef>
                <a:spcPct val="0"/>
              </a:spcBef>
              <a:buClrTx/>
              <a:buSzTx/>
              <a:buFontTx/>
              <a:buNone/>
            </a:pPr>
            <a:r>
              <a:rPr kumimoji="0" lang="en-US" altLang="sr-Latn-RS" sz="2000" b="1">
                <a:solidFill>
                  <a:schemeClr val="tx1"/>
                </a:solidFill>
                <a:latin typeface="Courier New" panose="02070309020205020404" pitchFamily="49" charset="0"/>
              </a:rPr>
              <a:t>#pragma omp section  /* Optional */</a:t>
            </a:r>
            <a:endParaRPr kumimoji="0" lang="en-US" altLang="sr-Latn-RS" sz="2400" b="1">
              <a:solidFill>
                <a:schemeClr val="tx1"/>
              </a:solidFill>
              <a:latin typeface="Courier New" panose="02070309020205020404" pitchFamily="49" charset="0"/>
            </a:endParaRP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a = alice();</a:t>
            </a:r>
          </a:p>
          <a:p>
            <a:pPr eaLnBrk="1" hangingPunct="1">
              <a:spcBef>
                <a:spcPct val="0"/>
              </a:spcBef>
              <a:buClrTx/>
              <a:buSzTx/>
              <a:buFontTx/>
              <a:buNone/>
            </a:pPr>
            <a:r>
              <a:rPr kumimoji="0" lang="en-US" altLang="sr-Latn-RS" sz="2000" b="1">
                <a:solidFill>
                  <a:schemeClr val="tx1"/>
                </a:solidFill>
                <a:latin typeface="Courier New" panose="02070309020205020404" pitchFamily="49" charset="0"/>
              </a:rPr>
              <a:t>#pragma omp section</a:t>
            </a:r>
            <a:endParaRPr kumimoji="0" lang="en-US" altLang="sr-Latn-RS" sz="2400" b="1">
              <a:solidFill>
                <a:schemeClr val="tx1"/>
              </a:solidFill>
              <a:latin typeface="Courier New" panose="02070309020205020404" pitchFamily="49" charset="0"/>
            </a:endParaRP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   b = bob();</a:t>
            </a:r>
          </a:p>
          <a:p>
            <a:pPr eaLnBrk="1" hangingPunct="1">
              <a:spcBef>
                <a:spcPct val="0"/>
              </a:spcBef>
              <a:buClrTx/>
              <a:buSzTx/>
              <a:buFontTx/>
              <a:buNone/>
            </a:pPr>
            <a:r>
              <a:rPr kumimoji="0" lang="en-US" altLang="sr-Latn-RS" sz="2000" b="1">
                <a:solidFill>
                  <a:schemeClr val="tx1"/>
                </a:solidFill>
                <a:latin typeface="Courier New" panose="02070309020205020404" pitchFamily="49" charset="0"/>
              </a:rPr>
              <a:t>#pragma omp section</a:t>
            </a:r>
          </a:p>
          <a:p>
            <a:pPr eaLnBrk="1" hangingPunct="1">
              <a:spcBef>
                <a:spcPct val="0"/>
              </a:spcBef>
              <a:buClrTx/>
              <a:buSzTx/>
              <a:buFontTx/>
              <a:buNone/>
            </a:pPr>
            <a:r>
              <a:rPr kumimoji="0" lang="en-US" altLang="sr-Latn-RS" sz="2000">
                <a:solidFill>
                  <a:schemeClr val="tx1"/>
                </a:solidFill>
                <a:latin typeface="Courier New" panose="02070309020205020404" pitchFamily="49" charset="0"/>
              </a:rPr>
              <a:t>    </a:t>
            </a:r>
            <a:r>
              <a:rPr kumimoji="0" lang="en-US" altLang="sr-Latn-RS" sz="2000" b="1">
                <a:solidFill>
                  <a:schemeClr val="tx1"/>
                </a:solidFill>
                <a:latin typeface="Courier New" panose="02070309020205020404" pitchFamily="49" charset="0"/>
              </a:rPr>
              <a:t>c = cy();</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a:t>
            </a:r>
          </a:p>
          <a:p>
            <a:pPr eaLnBrk="1" hangingPunct="1">
              <a:spcBef>
                <a:spcPct val="0"/>
              </a:spcBef>
              <a:buClrTx/>
              <a:buSzTx/>
              <a:buFontTx/>
              <a:buNone/>
            </a:pPr>
            <a:r>
              <a:rPr kumimoji="0" lang="en-US" altLang="sr-Latn-RS" sz="2000" b="1">
                <a:solidFill>
                  <a:schemeClr val="tx1"/>
                </a:solidFill>
                <a:latin typeface="Courier New" panose="02070309020205020404" pitchFamily="49" charset="0"/>
              </a:rPr>
              <a:t>}</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s = boss(a, b</a:t>
            </a:r>
            <a:r>
              <a:rPr kumimoji="0" lang="en-US" altLang="sr-Latn-RS" sz="2000" b="1">
                <a:solidFill>
                  <a:schemeClr val="tx1"/>
                </a:solidFill>
                <a:latin typeface="Courier New" panose="02070309020205020404" pitchFamily="49" charset="0"/>
              </a:rPr>
              <a:t>);</a:t>
            </a:r>
          </a:p>
          <a:p>
            <a:pPr eaLnBrk="1" hangingPunct="1">
              <a:spcBef>
                <a:spcPct val="0"/>
              </a:spcBef>
              <a:buClrTx/>
              <a:buSzTx/>
              <a:buFontTx/>
              <a:buNone/>
            </a:pPr>
            <a:r>
              <a:rPr kumimoji="0" lang="en-US" altLang="sr-Latn-RS" sz="2400" b="1">
                <a:solidFill>
                  <a:schemeClr val="tx1"/>
                </a:solidFill>
                <a:latin typeface="Courier New" panose="02070309020205020404" pitchFamily="49" charset="0"/>
              </a:rPr>
              <a:t>printf ("%6.2f\n", </a:t>
            </a:r>
            <a:br>
              <a:rPr kumimoji="0" lang="en-US" altLang="sr-Latn-RS" sz="2400" b="1">
                <a:solidFill>
                  <a:schemeClr val="tx1"/>
                </a:solidFill>
                <a:latin typeface="Courier New" panose="02070309020205020404" pitchFamily="49" charset="0"/>
              </a:rPr>
            </a:br>
            <a:r>
              <a:rPr kumimoji="0" lang="en-US" altLang="sr-Latn-RS" sz="2400" b="1">
                <a:solidFill>
                  <a:schemeClr val="tx1"/>
                </a:solidFill>
                <a:latin typeface="Courier New" panose="02070309020205020404" pitchFamily="49" charset="0"/>
              </a:rPr>
              <a:t>         bigboss(s,c));</a:t>
            </a:r>
          </a:p>
          <a:p>
            <a:pPr eaLnBrk="1" hangingPunct="1">
              <a:spcBef>
                <a:spcPct val="0"/>
              </a:spcBef>
              <a:buClrTx/>
              <a:buSzTx/>
              <a:buFontTx/>
              <a:buNone/>
            </a:pPr>
            <a:endParaRPr kumimoji="0" lang="en-US" altLang="sr-Latn-RS" sz="2400">
              <a:solidFill>
                <a:schemeClr val="tx1"/>
              </a:solidFill>
              <a:latin typeface="Times New Roman" panose="02020603050405020304" pitchFamily="18" charset="0"/>
            </a:endParaRPr>
          </a:p>
        </p:txBody>
      </p:sp>
      <p:grpSp>
        <p:nvGrpSpPr>
          <p:cNvPr id="35844" name="Group 27">
            <a:extLst>
              <a:ext uri="{FF2B5EF4-FFF2-40B4-BE49-F238E27FC236}">
                <a16:creationId xmlns:a16="http://schemas.microsoft.com/office/drawing/2014/main" id="{6AF14419-E574-4EF8-B892-9432BEB53CF0}"/>
              </a:ext>
            </a:extLst>
          </p:cNvPr>
          <p:cNvGrpSpPr>
            <a:grpSpLocks/>
          </p:cNvGrpSpPr>
          <p:nvPr/>
        </p:nvGrpSpPr>
        <p:grpSpPr bwMode="auto">
          <a:xfrm>
            <a:off x="5638800" y="3048000"/>
            <a:ext cx="2894013" cy="2362200"/>
            <a:chOff x="3024" y="1175"/>
            <a:chExt cx="2351" cy="1890"/>
          </a:xfrm>
        </p:grpSpPr>
        <p:sp>
          <p:nvSpPr>
            <p:cNvPr id="89116" name="Line 28">
              <a:extLst>
                <a:ext uri="{FF2B5EF4-FFF2-40B4-BE49-F238E27FC236}">
                  <a16:creationId xmlns:a16="http://schemas.microsoft.com/office/drawing/2014/main" id="{F2CA1A9A-2B4E-4E8F-BDEF-3368928A9729}"/>
                </a:ext>
              </a:extLst>
            </p:cNvPr>
            <p:cNvSpPr>
              <a:spLocks noChangeShapeType="1"/>
            </p:cNvSpPr>
            <p:nvPr/>
          </p:nvSpPr>
          <p:spPr bwMode="auto">
            <a:xfrm>
              <a:off x="3312" y="1493"/>
              <a:ext cx="379" cy="446"/>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9117" name="Line 29">
              <a:extLst>
                <a:ext uri="{FF2B5EF4-FFF2-40B4-BE49-F238E27FC236}">
                  <a16:creationId xmlns:a16="http://schemas.microsoft.com/office/drawing/2014/main" id="{BB812C33-E255-401E-9CB5-94FE4D465A7E}"/>
                </a:ext>
              </a:extLst>
            </p:cNvPr>
            <p:cNvSpPr>
              <a:spLocks noChangeShapeType="1"/>
            </p:cNvSpPr>
            <p:nvPr/>
          </p:nvSpPr>
          <p:spPr bwMode="auto">
            <a:xfrm flipH="1">
              <a:off x="4002" y="1489"/>
              <a:ext cx="446" cy="446"/>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9118" name="Line 30">
              <a:extLst>
                <a:ext uri="{FF2B5EF4-FFF2-40B4-BE49-F238E27FC236}">
                  <a16:creationId xmlns:a16="http://schemas.microsoft.com/office/drawing/2014/main" id="{70E2BEAE-D983-4A78-BBCA-CE1D6BF19921}"/>
                </a:ext>
              </a:extLst>
            </p:cNvPr>
            <p:cNvSpPr>
              <a:spLocks noChangeShapeType="1"/>
            </p:cNvSpPr>
            <p:nvPr/>
          </p:nvSpPr>
          <p:spPr bwMode="auto">
            <a:xfrm flipH="1">
              <a:off x="4667" y="2128"/>
              <a:ext cx="446" cy="446"/>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9119" name="Line 31">
              <a:extLst>
                <a:ext uri="{FF2B5EF4-FFF2-40B4-BE49-F238E27FC236}">
                  <a16:creationId xmlns:a16="http://schemas.microsoft.com/office/drawing/2014/main" id="{D720D9E5-6514-4E2E-8A4E-7CEE40192ACE}"/>
                </a:ext>
              </a:extLst>
            </p:cNvPr>
            <p:cNvSpPr>
              <a:spLocks noChangeShapeType="1"/>
            </p:cNvSpPr>
            <p:nvPr/>
          </p:nvSpPr>
          <p:spPr bwMode="auto">
            <a:xfrm>
              <a:off x="3898" y="2157"/>
              <a:ext cx="379" cy="445"/>
            </a:xfrm>
            <a:prstGeom prst="line">
              <a:avLst/>
            </a:prstGeom>
            <a:noFill/>
            <a:ln w="5715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grpSp>
          <p:nvGrpSpPr>
            <p:cNvPr id="35849" name="Group 32">
              <a:extLst>
                <a:ext uri="{FF2B5EF4-FFF2-40B4-BE49-F238E27FC236}">
                  <a16:creationId xmlns:a16="http://schemas.microsoft.com/office/drawing/2014/main" id="{4EF65029-CBE1-4D5D-8025-4D0DC711674C}"/>
                </a:ext>
              </a:extLst>
            </p:cNvPr>
            <p:cNvGrpSpPr>
              <a:grpSpLocks/>
            </p:cNvGrpSpPr>
            <p:nvPr/>
          </p:nvGrpSpPr>
          <p:grpSpPr bwMode="auto">
            <a:xfrm>
              <a:off x="3024" y="1200"/>
              <a:ext cx="633" cy="563"/>
              <a:chOff x="3050" y="1846"/>
              <a:chExt cx="633" cy="563"/>
            </a:xfrm>
          </p:grpSpPr>
          <p:sp>
            <p:nvSpPr>
              <p:cNvPr id="89121" name="Oval 33">
                <a:extLst>
                  <a:ext uri="{FF2B5EF4-FFF2-40B4-BE49-F238E27FC236}">
                    <a16:creationId xmlns:a16="http://schemas.microsoft.com/office/drawing/2014/main" id="{C208426A-0093-4A2C-97FA-77560CB954A7}"/>
                  </a:ext>
                </a:extLst>
              </p:cNvPr>
              <p:cNvSpPr>
                <a:spLocks noChangeArrowheads="1"/>
              </p:cNvSpPr>
              <p:nvPr/>
            </p:nvSpPr>
            <p:spPr bwMode="auto">
              <a:xfrm>
                <a:off x="3050" y="1846"/>
                <a:ext cx="564"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5863" name="Text Box 34">
                <a:extLst>
                  <a:ext uri="{FF2B5EF4-FFF2-40B4-BE49-F238E27FC236}">
                    <a16:creationId xmlns:a16="http://schemas.microsoft.com/office/drawing/2014/main" id="{96347003-3763-44F1-BA7C-B77306C3EBBC}"/>
                  </a:ext>
                </a:extLst>
              </p:cNvPr>
              <p:cNvSpPr txBox="1">
                <a:spLocks noChangeArrowheads="1"/>
              </p:cNvSpPr>
              <p:nvPr/>
            </p:nvSpPr>
            <p:spPr bwMode="auto">
              <a:xfrm>
                <a:off x="3067" y="2007"/>
                <a:ext cx="61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alice</a:t>
                </a:r>
              </a:p>
            </p:txBody>
          </p:sp>
        </p:grpSp>
        <p:grpSp>
          <p:nvGrpSpPr>
            <p:cNvPr id="35850" name="Group 35">
              <a:extLst>
                <a:ext uri="{FF2B5EF4-FFF2-40B4-BE49-F238E27FC236}">
                  <a16:creationId xmlns:a16="http://schemas.microsoft.com/office/drawing/2014/main" id="{267343BD-36DA-49B4-843C-53F2E19C6699}"/>
                </a:ext>
              </a:extLst>
            </p:cNvPr>
            <p:cNvGrpSpPr>
              <a:grpSpLocks/>
            </p:cNvGrpSpPr>
            <p:nvPr/>
          </p:nvGrpSpPr>
          <p:grpSpPr bwMode="auto">
            <a:xfrm>
              <a:off x="4160" y="1175"/>
              <a:ext cx="607" cy="563"/>
              <a:chOff x="4173" y="1830"/>
              <a:chExt cx="607" cy="563"/>
            </a:xfrm>
          </p:grpSpPr>
          <p:sp>
            <p:nvSpPr>
              <p:cNvPr id="89124" name="Oval 36">
                <a:extLst>
                  <a:ext uri="{FF2B5EF4-FFF2-40B4-BE49-F238E27FC236}">
                    <a16:creationId xmlns:a16="http://schemas.microsoft.com/office/drawing/2014/main" id="{8C8D3E38-7542-4018-894D-5BFEA7DD3CD2}"/>
                  </a:ext>
                </a:extLst>
              </p:cNvPr>
              <p:cNvSpPr>
                <a:spLocks noChangeArrowheads="1"/>
              </p:cNvSpPr>
              <p:nvPr/>
            </p:nvSpPr>
            <p:spPr bwMode="auto">
              <a:xfrm>
                <a:off x="4173" y="1830"/>
                <a:ext cx="565"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5861" name="Text Box 37">
                <a:extLst>
                  <a:ext uri="{FF2B5EF4-FFF2-40B4-BE49-F238E27FC236}">
                    <a16:creationId xmlns:a16="http://schemas.microsoft.com/office/drawing/2014/main" id="{B32F0F9A-E974-4025-B3E9-D249AEF20876}"/>
                  </a:ext>
                </a:extLst>
              </p:cNvPr>
              <p:cNvSpPr txBox="1">
                <a:spLocks noChangeArrowheads="1"/>
              </p:cNvSpPr>
              <p:nvPr/>
            </p:nvSpPr>
            <p:spPr bwMode="auto">
              <a:xfrm>
                <a:off x="4247" y="1983"/>
                <a:ext cx="53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bob</a:t>
                </a:r>
              </a:p>
            </p:txBody>
          </p:sp>
        </p:grpSp>
        <p:grpSp>
          <p:nvGrpSpPr>
            <p:cNvPr id="35851" name="Group 38">
              <a:extLst>
                <a:ext uri="{FF2B5EF4-FFF2-40B4-BE49-F238E27FC236}">
                  <a16:creationId xmlns:a16="http://schemas.microsoft.com/office/drawing/2014/main" id="{6A33CE16-BE2A-4C42-A6EB-314EA01169F1}"/>
                </a:ext>
              </a:extLst>
            </p:cNvPr>
            <p:cNvGrpSpPr>
              <a:grpSpLocks/>
            </p:cNvGrpSpPr>
            <p:nvPr/>
          </p:nvGrpSpPr>
          <p:grpSpPr bwMode="auto">
            <a:xfrm>
              <a:off x="3600" y="1872"/>
              <a:ext cx="656" cy="563"/>
              <a:chOff x="3594" y="2521"/>
              <a:chExt cx="656" cy="563"/>
            </a:xfrm>
          </p:grpSpPr>
          <p:sp>
            <p:nvSpPr>
              <p:cNvPr id="89127" name="Oval 39">
                <a:extLst>
                  <a:ext uri="{FF2B5EF4-FFF2-40B4-BE49-F238E27FC236}">
                    <a16:creationId xmlns:a16="http://schemas.microsoft.com/office/drawing/2014/main" id="{C7FC9420-B841-48C3-AFA3-0C1CD6A8876D}"/>
                  </a:ext>
                </a:extLst>
              </p:cNvPr>
              <p:cNvSpPr>
                <a:spLocks noChangeArrowheads="1"/>
              </p:cNvSpPr>
              <p:nvPr/>
            </p:nvSpPr>
            <p:spPr bwMode="auto">
              <a:xfrm>
                <a:off x="3594" y="2521"/>
                <a:ext cx="560" cy="563"/>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5859" name="Text Box 40">
                <a:extLst>
                  <a:ext uri="{FF2B5EF4-FFF2-40B4-BE49-F238E27FC236}">
                    <a16:creationId xmlns:a16="http://schemas.microsoft.com/office/drawing/2014/main" id="{782F3D2D-CF39-4011-A89E-A75EA70F1322}"/>
                  </a:ext>
                </a:extLst>
              </p:cNvPr>
              <p:cNvSpPr txBox="1">
                <a:spLocks noChangeArrowheads="1"/>
              </p:cNvSpPr>
              <p:nvPr/>
            </p:nvSpPr>
            <p:spPr bwMode="auto">
              <a:xfrm>
                <a:off x="3631" y="2676"/>
                <a:ext cx="6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boss</a:t>
                </a:r>
              </a:p>
            </p:txBody>
          </p:sp>
        </p:grpSp>
        <p:grpSp>
          <p:nvGrpSpPr>
            <p:cNvPr id="35852" name="Group 41">
              <a:extLst>
                <a:ext uri="{FF2B5EF4-FFF2-40B4-BE49-F238E27FC236}">
                  <a16:creationId xmlns:a16="http://schemas.microsoft.com/office/drawing/2014/main" id="{2DB1CEE9-316B-4549-B922-1582685054C6}"/>
                </a:ext>
              </a:extLst>
            </p:cNvPr>
            <p:cNvGrpSpPr>
              <a:grpSpLocks/>
            </p:cNvGrpSpPr>
            <p:nvPr/>
          </p:nvGrpSpPr>
          <p:grpSpPr bwMode="auto">
            <a:xfrm>
              <a:off x="4158" y="2502"/>
              <a:ext cx="697" cy="563"/>
              <a:chOff x="4171" y="3157"/>
              <a:chExt cx="697" cy="563"/>
            </a:xfrm>
          </p:grpSpPr>
          <p:sp>
            <p:nvSpPr>
              <p:cNvPr id="89130" name="Oval 42">
                <a:extLst>
                  <a:ext uri="{FF2B5EF4-FFF2-40B4-BE49-F238E27FC236}">
                    <a16:creationId xmlns:a16="http://schemas.microsoft.com/office/drawing/2014/main" id="{EE234856-8AC8-4CD0-9E98-291063423107}"/>
                  </a:ext>
                </a:extLst>
              </p:cNvPr>
              <p:cNvSpPr>
                <a:spLocks noChangeArrowheads="1"/>
              </p:cNvSpPr>
              <p:nvPr/>
            </p:nvSpPr>
            <p:spPr bwMode="auto">
              <a:xfrm>
                <a:off x="4204" y="3157"/>
                <a:ext cx="564" cy="563"/>
              </a:xfrm>
              <a:prstGeom prst="ellipse">
                <a:avLst/>
              </a:prstGeom>
              <a:solidFill>
                <a:schemeClr val="tx1"/>
              </a:solidFill>
              <a:ln w="9525" algn="ctr">
                <a:no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5857" name="Text Box 43">
                <a:extLst>
                  <a:ext uri="{FF2B5EF4-FFF2-40B4-BE49-F238E27FC236}">
                    <a16:creationId xmlns:a16="http://schemas.microsoft.com/office/drawing/2014/main" id="{C694D5A3-7020-4829-8E8F-65A8AE6BF07E}"/>
                  </a:ext>
                </a:extLst>
              </p:cNvPr>
              <p:cNvSpPr txBox="1">
                <a:spLocks noChangeArrowheads="1"/>
              </p:cNvSpPr>
              <p:nvPr/>
            </p:nvSpPr>
            <p:spPr bwMode="auto">
              <a:xfrm>
                <a:off x="4171" y="3390"/>
                <a:ext cx="69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400">
                    <a:solidFill>
                      <a:schemeClr val="bg1"/>
                    </a:solidFill>
                    <a:latin typeface="Verdana" panose="020B0604030504040204" pitchFamily="34" charset="0"/>
                  </a:rPr>
                  <a:t>bigboss</a:t>
                </a:r>
              </a:p>
            </p:txBody>
          </p:sp>
        </p:grpSp>
        <p:grpSp>
          <p:nvGrpSpPr>
            <p:cNvPr id="35853" name="Group 44">
              <a:extLst>
                <a:ext uri="{FF2B5EF4-FFF2-40B4-BE49-F238E27FC236}">
                  <a16:creationId xmlns:a16="http://schemas.microsoft.com/office/drawing/2014/main" id="{41E2A244-1D60-4DA6-8F5A-1B840BFFB04E}"/>
                </a:ext>
              </a:extLst>
            </p:cNvPr>
            <p:cNvGrpSpPr>
              <a:grpSpLocks/>
            </p:cNvGrpSpPr>
            <p:nvPr/>
          </p:nvGrpSpPr>
          <p:grpSpPr bwMode="auto">
            <a:xfrm>
              <a:off x="4812" y="1892"/>
              <a:ext cx="563" cy="563"/>
              <a:chOff x="4173" y="1830"/>
              <a:chExt cx="563" cy="563"/>
            </a:xfrm>
          </p:grpSpPr>
          <p:sp>
            <p:nvSpPr>
              <p:cNvPr id="89133" name="Oval 45">
                <a:extLst>
                  <a:ext uri="{FF2B5EF4-FFF2-40B4-BE49-F238E27FC236}">
                    <a16:creationId xmlns:a16="http://schemas.microsoft.com/office/drawing/2014/main" id="{3D586AB8-7583-447E-971C-85A431D6D78D}"/>
                  </a:ext>
                </a:extLst>
              </p:cNvPr>
              <p:cNvSpPr>
                <a:spLocks noChangeArrowheads="1"/>
              </p:cNvSpPr>
              <p:nvPr/>
            </p:nvSpPr>
            <p:spPr bwMode="auto">
              <a:xfrm>
                <a:off x="4170" y="1827"/>
                <a:ext cx="566" cy="566"/>
              </a:xfrm>
              <a:prstGeom prst="ellipse">
                <a:avLst/>
              </a:prstGeom>
              <a:solidFill>
                <a:schemeClr val="tx1"/>
              </a:solidFill>
              <a:ln w="9525" algn="ctr">
                <a:solidFill>
                  <a:schemeClr val="bg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5855" name="Text Box 46">
                <a:extLst>
                  <a:ext uri="{FF2B5EF4-FFF2-40B4-BE49-F238E27FC236}">
                    <a16:creationId xmlns:a16="http://schemas.microsoft.com/office/drawing/2014/main" id="{7D6A7C10-DB0A-4DF2-BE5C-C95D1DE9ABFA}"/>
                  </a:ext>
                </a:extLst>
              </p:cNvPr>
              <p:cNvSpPr txBox="1">
                <a:spLocks noChangeArrowheads="1"/>
              </p:cNvSpPr>
              <p:nvPr/>
            </p:nvSpPr>
            <p:spPr bwMode="auto">
              <a:xfrm>
                <a:off x="4246" y="1983"/>
                <a:ext cx="45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2000">
                    <a:solidFill>
                      <a:schemeClr val="bg1"/>
                    </a:solidFill>
                    <a:latin typeface="Verdana" panose="020B0604030504040204" pitchFamily="34" charset="0"/>
                  </a:rPr>
                  <a:t> cy</a:t>
                </a:r>
              </a:p>
            </p:txBody>
          </p:sp>
        </p:grpSp>
      </p:grpSp>
    </p:spTree>
    <p:custDataLst>
      <p:tags r:id="rId1"/>
    </p:custData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13CD4C29-A5CD-4616-B2D4-5ACC36EAA8D4}"/>
              </a:ext>
            </a:extLst>
          </p:cNvPr>
          <p:cNvSpPr>
            <a:spLocks noGrp="1" noChangeArrowheads="1"/>
          </p:cNvSpPr>
          <p:nvPr>
            <p:ph type="title"/>
          </p:nvPr>
        </p:nvSpPr>
        <p:spPr>
          <a:xfrm>
            <a:off x="0" y="0"/>
            <a:ext cx="9144000" cy="519113"/>
          </a:xfrm>
        </p:spPr>
        <p:txBody>
          <a:bodyPr/>
          <a:lstStyle/>
          <a:p>
            <a:r>
              <a:rPr lang="en-US" altLang="sr-Latn-RS" sz="2800">
                <a:effectLst/>
              </a:rPr>
              <a:t>Primer2</a:t>
            </a:r>
          </a:p>
        </p:txBody>
      </p:sp>
      <p:pic>
        <p:nvPicPr>
          <p:cNvPr id="37891" name="Picture 5">
            <a:extLst>
              <a:ext uri="{FF2B5EF4-FFF2-40B4-BE49-F238E27FC236}">
                <a16:creationId xmlns:a16="http://schemas.microsoft.com/office/drawing/2014/main" id="{5D73997A-3C67-476C-BF3B-457060EA4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44958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Text Box 6">
            <a:extLst>
              <a:ext uri="{FF2B5EF4-FFF2-40B4-BE49-F238E27FC236}">
                <a16:creationId xmlns:a16="http://schemas.microsoft.com/office/drawing/2014/main" id="{271E457F-1B81-475E-95F3-6695099B7B18}"/>
              </a:ext>
            </a:extLst>
          </p:cNvPr>
          <p:cNvSpPr txBox="1">
            <a:spLocks noChangeArrowheads="1"/>
          </p:cNvSpPr>
          <p:nvPr/>
        </p:nvSpPr>
        <p:spPr bwMode="auto">
          <a:xfrm>
            <a:off x="304800" y="3581400"/>
            <a:ext cx="4043363" cy="336550"/>
          </a:xfrm>
          <a:prstGeom prst="rect">
            <a:avLst/>
          </a:prstGeom>
          <a:noFill/>
          <a:ln w="9525">
            <a:noFill/>
            <a:miter lim="800000"/>
            <a:headEnd/>
            <a:tailEnd/>
          </a:ln>
          <a:effectLst/>
        </p:spPr>
        <p:txBody>
          <a:bodyPr wrap="none" anchor="b">
            <a:spAutoFit/>
          </a:bodyPr>
          <a:lstStyle/>
          <a:p>
            <a:pPr>
              <a:defRPr/>
            </a:pPr>
            <a:r>
              <a:rPr lang="en-US" sz="1600">
                <a:solidFill>
                  <a:schemeClr val="accent1"/>
                </a:solidFill>
                <a:effectLst>
                  <a:outerShdw blurRad="38100" dist="38100" dir="2700000" algn="tl">
                    <a:srgbClr val="C0C0C0"/>
                  </a:outerShdw>
                </a:effectLst>
                <a:latin typeface="Arial" charset="0"/>
                <a:cs typeface="Arial" charset="0"/>
              </a:rPr>
              <a:t>Ako je funkcija funcA (slično i funcB) oblika</a:t>
            </a:r>
          </a:p>
        </p:txBody>
      </p:sp>
      <p:pic>
        <p:nvPicPr>
          <p:cNvPr id="37893" name="Picture 7">
            <a:extLst>
              <a:ext uri="{FF2B5EF4-FFF2-40B4-BE49-F238E27FC236}">
                <a16:creationId xmlns:a16="http://schemas.microsoft.com/office/drawing/2014/main" id="{D56BA3CA-71EA-4E09-BC11-76282CFA9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63246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9">
            <a:extLst>
              <a:ext uri="{FF2B5EF4-FFF2-40B4-BE49-F238E27FC236}">
                <a16:creationId xmlns:a16="http://schemas.microsoft.com/office/drawing/2014/main" id="{360DCE2A-CF5C-4575-98BE-4E38C7CB1E54}"/>
              </a:ext>
            </a:extLst>
          </p:cNvPr>
          <p:cNvSpPr>
            <a:spLocks noChangeArrowheads="1"/>
          </p:cNvSpPr>
          <p:nvPr/>
        </p:nvSpPr>
        <p:spPr bwMode="auto">
          <a:xfrm>
            <a:off x="381000" y="5165725"/>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600">
                <a:latin typeface="Arial" panose="020B0604020202020204" pitchFamily="34" charset="0"/>
                <a:cs typeface="Times New Roman" panose="02020603050405020304" pitchFamily="18" charset="0"/>
              </a:rPr>
              <a:t>Izlaz iz programa bi mogao da bude oblika</a:t>
            </a:r>
            <a:endParaRPr kumimoji="0" lang="en-US" altLang="sr-Latn-RS" sz="1600">
              <a:latin typeface="Arial" panose="020B0604020202020204" pitchFamily="34" charset="0"/>
            </a:endParaRPr>
          </a:p>
        </p:txBody>
      </p:sp>
      <p:pic>
        <p:nvPicPr>
          <p:cNvPr id="37895" name="Picture 8">
            <a:extLst>
              <a:ext uri="{FF2B5EF4-FFF2-40B4-BE49-F238E27FC236}">
                <a16:creationId xmlns:a16="http://schemas.microsoft.com/office/drawing/2014/main" id="{74A4CFB2-D8BD-4D9B-A67A-2C4EA9DD0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767388"/>
            <a:ext cx="6019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88C5584-C5BD-49A9-A5B1-AFF0AF9D7FFE}"/>
              </a:ext>
            </a:extLst>
          </p:cNvPr>
          <p:cNvSpPr>
            <a:spLocks noGrp="1" noChangeArrowheads="1"/>
          </p:cNvSpPr>
          <p:nvPr>
            <p:ph type="title"/>
          </p:nvPr>
        </p:nvSpPr>
        <p:spPr/>
        <p:txBody>
          <a:bodyPr/>
          <a:lstStyle/>
          <a:p>
            <a:r>
              <a:rPr lang="en-US" altLang="sr-Latn-RS">
                <a:effectLst/>
              </a:rPr>
              <a:t>OpenMP - programski model </a:t>
            </a:r>
          </a:p>
        </p:txBody>
      </p:sp>
      <p:sp>
        <p:nvSpPr>
          <p:cNvPr id="9219" name="Rectangle 3">
            <a:extLst>
              <a:ext uri="{FF2B5EF4-FFF2-40B4-BE49-F238E27FC236}">
                <a16:creationId xmlns:a16="http://schemas.microsoft.com/office/drawing/2014/main" id="{685F81C5-F0D2-4447-9426-499B747108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nb-NO" altLang="sr-Latn-RS" dirty="0">
                <a:effectLst/>
              </a:rPr>
              <a:t>OpenMP koristi  fork-join model paralelnog izvršenja. </a:t>
            </a:r>
            <a:endParaRPr lang="en-US" altLang="sr-Latn-RS" dirty="0">
              <a:effectLst/>
            </a:endParaRPr>
          </a:p>
          <a:p>
            <a:pPr lvl="1"/>
            <a:r>
              <a:rPr lang="nb-NO" altLang="sr-Latn-RS" dirty="0">
                <a:effectLst/>
              </a:rPr>
              <a:t>Svaki  OpenMP program počinje sa jednom niti izvršenja (master thread - glavna nit). </a:t>
            </a:r>
            <a:endParaRPr lang="en-US" altLang="sr-Latn-RS" dirty="0">
              <a:effectLst/>
            </a:endParaRPr>
          </a:p>
          <a:p>
            <a:pPr lvl="1"/>
            <a:r>
              <a:rPr lang="nb-NO" altLang="sr-Latn-RS" dirty="0">
                <a:effectLst/>
              </a:rPr>
              <a:t>U fork-join modelu master nit se izvršava sekvencijalno dok ne naiđe na direktivu kojom se </a:t>
            </a:r>
            <a:r>
              <a:rPr lang="en-US" altLang="sr-Latn-RS" dirty="0" err="1">
                <a:effectLst/>
                <a:latin typeface="Arial" panose="020B0604020202020204" pitchFamily="34" charset="0"/>
              </a:rPr>
              <a:t>definiše</a:t>
            </a:r>
            <a:r>
              <a:rPr lang="nb-NO" altLang="sr-Latn-RS" dirty="0">
                <a:effectLst/>
              </a:rPr>
              <a:t> paralelni region, kada se kreira tim paralelnih niti (FORK</a:t>
            </a:r>
            <a:r>
              <a:rPr lang="en-US" altLang="sr-Latn-RS" dirty="0">
                <a:effectLst/>
              </a:rPr>
              <a:t> - </a:t>
            </a:r>
            <a:r>
              <a:rPr lang="en-US" altLang="sr-Latn-RS" dirty="0" err="1">
                <a:effectLst/>
              </a:rPr>
              <a:t>viljuška</a:t>
            </a:r>
            <a:r>
              <a:rPr lang="nb-NO" altLang="sr-Latn-RS" dirty="0">
                <a:effectLst/>
              </a:rPr>
              <a:t>)</a:t>
            </a:r>
            <a:r>
              <a:rPr lang="en-US" altLang="sr-Latn-RS" dirty="0">
                <a:effectLst/>
              </a:rPr>
              <a:t> </a:t>
            </a:r>
            <a:r>
              <a:rPr lang="en-US" altLang="sr-Latn-RS" dirty="0" err="1">
                <a:effectLst/>
              </a:rPr>
              <a:t>koje</a:t>
            </a:r>
            <a:r>
              <a:rPr lang="en-US" altLang="sr-Latn-RS" dirty="0">
                <a:effectLst/>
              </a:rPr>
              <a:t> </a:t>
            </a:r>
            <a:r>
              <a:rPr lang="en-US" altLang="sr-Latn-RS" dirty="0" err="1">
                <a:effectLst/>
              </a:rPr>
              <a:t>dalje</a:t>
            </a:r>
            <a:r>
              <a:rPr lang="en-US" altLang="sr-Latn-RS" dirty="0">
                <a:effectLst/>
              </a:rPr>
              <a:t> </a:t>
            </a:r>
            <a:r>
              <a:rPr lang="en-US" altLang="sr-Latn-RS" dirty="0" err="1">
                <a:effectLst/>
              </a:rPr>
              <a:t>nastavljaju</a:t>
            </a:r>
            <a:r>
              <a:rPr lang="en-US" altLang="sr-Latn-RS" dirty="0">
                <a:effectLst/>
              </a:rPr>
              <a:t> </a:t>
            </a:r>
            <a:r>
              <a:rPr lang="en-US" altLang="sr-Latn-RS" dirty="0" err="1">
                <a:effectLst/>
              </a:rPr>
              <a:t>paralelno</a:t>
            </a:r>
            <a:r>
              <a:rPr lang="en-US" altLang="sr-Latn-RS" dirty="0">
                <a:effectLst/>
              </a:rPr>
              <a:t> da se </a:t>
            </a:r>
            <a:r>
              <a:rPr lang="en-US" altLang="sr-Latn-RS" dirty="0" err="1">
                <a:effectLst/>
              </a:rPr>
              <a:t>izvršavaju</a:t>
            </a:r>
            <a:r>
              <a:rPr lang="nb-NO" altLang="sr-Latn-RS" dirty="0">
                <a:effectLst/>
              </a:rPr>
              <a:t>.  </a:t>
            </a:r>
            <a:endParaRPr lang="en-US" altLang="sr-Latn-RS" dirty="0">
              <a:effectLst/>
            </a:endParaRPr>
          </a:p>
          <a:p>
            <a:pPr lvl="1"/>
            <a:r>
              <a:rPr lang="nb-NO" altLang="sr-Latn-RS" dirty="0">
                <a:effectLst/>
              </a:rPr>
              <a:t>Kada tim niti okonča izvršenje paralelnog regiona, sinhronizuju se i okončavaju sa izvršenjem, nakon čega ostaje samo master thread koji se izvršava sekvencijalno (JOIN). </a:t>
            </a:r>
            <a:endParaRPr lang="en-US" altLang="sr-Latn-RS" dirty="0">
              <a:effectLst/>
            </a:endParaRPr>
          </a:p>
          <a:p>
            <a:pPr lvl="1"/>
            <a:r>
              <a:rPr lang="nb-NO" altLang="sr-Latn-RS" dirty="0">
                <a:effectLst/>
              </a:rPr>
              <a:t>Na kraju svakog paralelnog regiona se nalazi implicitna tačka sinhronizacije, tvz. barijera. </a:t>
            </a:r>
            <a:endParaRPr lang="en-US" altLang="sr-Latn-RS" dirty="0">
              <a:effectLst/>
            </a:endParaRPr>
          </a:p>
          <a:p>
            <a:pPr lvl="2"/>
            <a:r>
              <a:rPr lang="nb-NO" altLang="sr-Latn-RS" dirty="0">
                <a:effectLst/>
              </a:rPr>
              <a:t>Kada se koristi ova vrsta sinhronizacije ni jedna nit ne može da nasatvi sa izvršenjem sve dok sve niti ne stignu do barijere. </a:t>
            </a:r>
            <a:endParaRPr lang="en-US" altLang="sr-Latn-RS" dirty="0">
              <a:effectLst/>
            </a:endParaRPr>
          </a:p>
          <a:p>
            <a:pPr lvl="1"/>
            <a:r>
              <a:rPr lang="it-IT" altLang="sr-Latn-RS" dirty="0">
                <a:effectLst/>
              </a:rPr>
              <a:t>Niti u OpenMP komuniciraju preko deljivih promenljivih</a:t>
            </a:r>
            <a:r>
              <a:rPr lang="en-US" altLang="sr-Latn-RS" dirty="0">
                <a:effectLst/>
              </a:rPr>
              <a:t> </a:t>
            </a:r>
          </a:p>
          <a:p>
            <a:endParaRPr lang="en-US" altLang="sr-Latn-RS" dirty="0">
              <a:effectLst/>
            </a:endParaRPr>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A74C6EF-E703-4FCF-B38F-57BF38AD666C}"/>
              </a:ext>
            </a:extLst>
          </p:cNvPr>
          <p:cNvSpPr>
            <a:spLocks noGrp="1" noChangeArrowheads="1"/>
          </p:cNvSpPr>
          <p:nvPr>
            <p:ph type="title"/>
          </p:nvPr>
        </p:nvSpPr>
        <p:spPr/>
        <p:txBody>
          <a:bodyPr/>
          <a:lstStyle/>
          <a:p>
            <a:r>
              <a:rPr lang="en-US" altLang="sr-Latn-RS">
                <a:effectLst/>
              </a:rPr>
              <a:t>odredbe uz sections</a:t>
            </a:r>
          </a:p>
        </p:txBody>
      </p:sp>
      <p:pic>
        <p:nvPicPr>
          <p:cNvPr id="38915" name="Picture 4">
            <a:extLst>
              <a:ext uri="{FF2B5EF4-FFF2-40B4-BE49-F238E27FC236}">
                <a16:creationId xmlns:a16="http://schemas.microsoft.com/office/drawing/2014/main" id="{4DD7ADF5-8237-4A7E-8AF2-2D0E306DD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22375"/>
            <a:ext cx="70866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570F8E0-44F5-4CB0-A585-FF367B8AD172}"/>
              </a:ext>
            </a:extLst>
          </p:cNvPr>
          <p:cNvSpPr>
            <a:spLocks noGrp="1" noChangeArrowheads="1"/>
          </p:cNvSpPr>
          <p:nvPr>
            <p:ph type="title"/>
          </p:nvPr>
        </p:nvSpPr>
        <p:spPr/>
        <p:txBody>
          <a:bodyPr/>
          <a:lstStyle/>
          <a:p>
            <a:r>
              <a:rPr lang="en-US" altLang="sr-Latn-RS">
                <a:effectLst/>
              </a:rPr>
              <a:t>Single direktiva</a:t>
            </a:r>
          </a:p>
        </p:txBody>
      </p:sp>
      <p:sp>
        <p:nvSpPr>
          <p:cNvPr id="39939" name="Rectangle 3">
            <a:extLst>
              <a:ext uri="{FF2B5EF4-FFF2-40B4-BE49-F238E27FC236}">
                <a16:creationId xmlns:a16="http://schemas.microsoft.com/office/drawing/2014/main" id="{91DAFACF-53BF-4F38-88D1-16CB19BA67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sr-Latn-RS">
                <a:effectLst/>
              </a:rPr>
              <a:t>Ovom direktivom se postiže da se strukturni blok izvršava od strane samo jedne niti. </a:t>
            </a:r>
          </a:p>
          <a:p>
            <a:pPr lvl="1"/>
            <a:r>
              <a:rPr lang="en-US" altLang="sr-Latn-RS">
                <a:effectLst/>
              </a:rPr>
              <a:t>Ona ne kaže koja je to nit, već samo da se taj blok izvršava sekvencijalno. </a:t>
            </a:r>
          </a:p>
          <a:p>
            <a:pPr lvl="1"/>
            <a:r>
              <a:rPr lang="en-US" altLang="sr-Latn-RS">
                <a:effectLst/>
              </a:rPr>
              <a:t>Druge niti čekaju na barijeri da se okonča izvršenje bloka koji se nalazi u okviru single direktive </a:t>
            </a:r>
          </a:p>
          <a:p>
            <a:pPr lvl="1"/>
            <a:r>
              <a:rPr lang="en-US" altLang="sr-Latn-RS">
                <a:effectLst/>
              </a:rPr>
              <a:t>Sintaksa </a:t>
            </a:r>
          </a:p>
          <a:p>
            <a:pPr lvl="1"/>
            <a:endParaRPr lang="en-US" altLang="sr-Latn-RS">
              <a:effectLst/>
            </a:endParaRPr>
          </a:p>
        </p:txBody>
      </p:sp>
      <p:pic>
        <p:nvPicPr>
          <p:cNvPr id="39940" name="Picture 4">
            <a:extLst>
              <a:ext uri="{FF2B5EF4-FFF2-40B4-BE49-F238E27FC236}">
                <a16:creationId xmlns:a16="http://schemas.microsoft.com/office/drawing/2014/main" id="{8A8E08FC-EAEE-4F33-982D-D999D469E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70313"/>
            <a:ext cx="6172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B8D2CC9-AB6D-4294-A17F-5B45BD4E4246}"/>
              </a:ext>
            </a:extLst>
          </p:cNvPr>
          <p:cNvSpPr>
            <a:spLocks noGrp="1" noChangeArrowheads="1"/>
          </p:cNvSpPr>
          <p:nvPr>
            <p:ph type="title"/>
          </p:nvPr>
        </p:nvSpPr>
        <p:spPr/>
        <p:txBody>
          <a:bodyPr/>
          <a:lstStyle/>
          <a:p>
            <a:r>
              <a:rPr lang="en-US" altLang="sr-Latn-RS">
                <a:effectLst/>
              </a:rPr>
              <a:t>Primer</a:t>
            </a:r>
          </a:p>
        </p:txBody>
      </p:sp>
      <p:sp>
        <p:nvSpPr>
          <p:cNvPr id="40963" name="Rectangle 3">
            <a:extLst>
              <a:ext uri="{FF2B5EF4-FFF2-40B4-BE49-F238E27FC236}">
                <a16:creationId xmlns:a16="http://schemas.microsoft.com/office/drawing/2014/main" id="{91B30885-B451-48A3-86B0-E776B33450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sr-Latn-RS" dirty="0">
                <a:effectLst/>
              </a:rPr>
              <a:t>U </a:t>
            </a:r>
            <a:r>
              <a:rPr lang="en-US" altLang="sr-Latn-RS" dirty="0" err="1">
                <a:effectLst/>
              </a:rPr>
              <a:t>sledećem</a:t>
            </a:r>
            <a:r>
              <a:rPr lang="en-US" altLang="sr-Latn-RS" dirty="0">
                <a:effectLst/>
              </a:rPr>
              <a:t> </a:t>
            </a:r>
            <a:r>
              <a:rPr lang="en-US" altLang="sr-Latn-RS" dirty="0" err="1">
                <a:effectLst/>
              </a:rPr>
              <a:t>primeru</a:t>
            </a:r>
            <a:r>
              <a:rPr lang="en-US" altLang="sr-Latn-RS" dirty="0">
                <a:effectLst/>
              </a:rPr>
              <a:t> se </a:t>
            </a:r>
            <a:r>
              <a:rPr lang="en-US" altLang="sr-Latn-RS" dirty="0" err="1">
                <a:effectLst/>
              </a:rPr>
              <a:t>koristi</a:t>
            </a:r>
            <a:r>
              <a:rPr lang="en-US" altLang="sr-Latn-RS" dirty="0">
                <a:effectLst/>
              </a:rPr>
              <a:t> single </a:t>
            </a:r>
            <a:r>
              <a:rPr lang="en-US" altLang="sr-Latn-RS" dirty="0" err="1">
                <a:effectLst/>
              </a:rPr>
              <a:t>direktiva</a:t>
            </a:r>
            <a:r>
              <a:rPr lang="en-US" altLang="sr-Latn-RS" dirty="0">
                <a:effectLst/>
              </a:rPr>
              <a:t> da </a:t>
            </a:r>
            <a:r>
              <a:rPr lang="en-US" altLang="sr-Latn-RS" dirty="0" err="1">
                <a:effectLst/>
              </a:rPr>
              <a:t>inicijalizuje</a:t>
            </a:r>
            <a:r>
              <a:rPr lang="en-US" altLang="sr-Latn-RS" dirty="0">
                <a:effectLst/>
              </a:rPr>
              <a:t> </a:t>
            </a:r>
            <a:r>
              <a:rPr lang="en-US" altLang="sr-Latn-RS" dirty="0" err="1">
                <a:effectLst/>
              </a:rPr>
              <a:t>deljivu</a:t>
            </a:r>
            <a:r>
              <a:rPr lang="en-US" altLang="sr-Latn-RS" dirty="0">
                <a:effectLst/>
              </a:rPr>
              <a:t> </a:t>
            </a:r>
            <a:r>
              <a:rPr lang="en-US" altLang="sr-Latn-RS" dirty="0" err="1">
                <a:effectLst/>
              </a:rPr>
              <a:t>promenljivu</a:t>
            </a:r>
            <a:r>
              <a:rPr lang="en-US" altLang="sr-Latn-RS" dirty="0">
                <a:effectLst/>
              </a:rPr>
              <a:t> </a:t>
            </a:r>
            <a:r>
              <a:rPr lang="en-US" altLang="sr-Latn-RS" i="1" dirty="0">
                <a:effectLst/>
              </a:rPr>
              <a:t>a</a:t>
            </a:r>
            <a:r>
              <a:rPr lang="en-US" altLang="sr-Latn-RS" dirty="0">
                <a:effectLst/>
              </a:rPr>
              <a:t> :</a:t>
            </a:r>
          </a:p>
        </p:txBody>
      </p:sp>
      <p:pic>
        <p:nvPicPr>
          <p:cNvPr id="40964" name="Picture 4">
            <a:extLst>
              <a:ext uri="{FF2B5EF4-FFF2-40B4-BE49-F238E27FC236}">
                <a16:creationId xmlns:a16="http://schemas.microsoft.com/office/drawing/2014/main" id="{886347BB-90FF-4AAA-9006-4CAAA81AB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5181600"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a:extLst>
              <a:ext uri="{FF2B5EF4-FFF2-40B4-BE49-F238E27FC236}">
                <a16:creationId xmlns:a16="http://schemas.microsoft.com/office/drawing/2014/main" id="{16E70B1B-51FD-4C7D-9483-D875BD8201F9}"/>
              </a:ext>
            </a:extLst>
          </p:cNvPr>
          <p:cNvSpPr txBox="1">
            <a:spLocks noChangeArrowheads="1"/>
          </p:cNvSpPr>
          <p:nvPr/>
        </p:nvSpPr>
        <p:spPr bwMode="auto">
          <a:xfrm>
            <a:off x="5715000" y="2286000"/>
            <a:ext cx="298767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Char char="•"/>
            </a:pPr>
            <a:r>
              <a:rPr kumimoji="0" lang="en-US" altLang="sr-Latn-RS" sz="1800">
                <a:latin typeface="Arial" panose="020B0604020202020204" pitchFamily="34" charset="0"/>
              </a:rPr>
              <a:t> Implicitna barijera na kraju single konstrukcije veoma je važna. </a:t>
            </a:r>
          </a:p>
          <a:p>
            <a:pPr>
              <a:spcBef>
                <a:spcPct val="0"/>
              </a:spcBef>
              <a:buClrTx/>
              <a:buSzTx/>
              <a:buFontTx/>
              <a:buNone/>
            </a:pPr>
            <a:endParaRPr kumimoji="0" lang="en-US" altLang="sr-Latn-RS" sz="1800">
              <a:latin typeface="Arial" panose="020B0604020202020204" pitchFamily="34" charset="0"/>
            </a:endParaRPr>
          </a:p>
          <a:p>
            <a:pPr>
              <a:spcBef>
                <a:spcPct val="0"/>
              </a:spcBef>
              <a:buClrTx/>
              <a:buSzTx/>
              <a:buFontTx/>
              <a:buChar char="•"/>
            </a:pPr>
            <a:r>
              <a:rPr kumimoji="0" lang="en-US" altLang="sr-Latn-RS" sz="1800">
                <a:latin typeface="Arial" panose="020B0604020202020204" pitchFamily="34" charset="0"/>
              </a:rPr>
              <a:t> Bez barijere, neke niti bi mogle da krenu sa izvršenjem paralelne for petlje, tj. da dodeljuju vrednost elementu vektora </a:t>
            </a:r>
            <a:r>
              <a:rPr kumimoji="0" lang="en-US" altLang="sr-Latn-RS" sz="1800" i="1">
                <a:latin typeface="Arial" panose="020B0604020202020204" pitchFamily="34" charset="0"/>
              </a:rPr>
              <a:t>b</a:t>
            </a:r>
            <a:r>
              <a:rPr kumimoji="0" lang="en-US" altLang="sr-Latn-RS" sz="1800">
                <a:latin typeface="Arial" panose="020B0604020202020204" pitchFamily="34" charset="0"/>
              </a:rPr>
              <a:t> pre nego što je </a:t>
            </a:r>
            <a:r>
              <a:rPr kumimoji="0" lang="en-US" altLang="sr-Latn-RS" sz="1800" i="1">
                <a:latin typeface="Arial" panose="020B0604020202020204" pitchFamily="34" charset="0"/>
              </a:rPr>
              <a:t>a</a:t>
            </a:r>
            <a:r>
              <a:rPr kumimoji="0" lang="en-US" altLang="sr-Latn-RS" sz="1800">
                <a:latin typeface="Arial" panose="020B0604020202020204" pitchFamily="34" charset="0"/>
              </a:rPr>
              <a:t> inicijalizovano  </a:t>
            </a:r>
          </a:p>
        </p:txBody>
      </p:sp>
      <p:pic>
        <p:nvPicPr>
          <p:cNvPr id="77830" name="Picture 6">
            <a:extLst>
              <a:ext uri="{FF2B5EF4-FFF2-40B4-BE49-F238E27FC236}">
                <a16:creationId xmlns:a16="http://schemas.microsoft.com/office/drawing/2014/main" id="{0237838B-123A-43B8-9C33-7B65C5A8C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4038600"/>
            <a:ext cx="39560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Text Box 8">
            <a:extLst>
              <a:ext uri="{FF2B5EF4-FFF2-40B4-BE49-F238E27FC236}">
                <a16:creationId xmlns:a16="http://schemas.microsoft.com/office/drawing/2014/main" id="{9FD46A4B-3248-4282-B03D-E3F0109260EE}"/>
              </a:ext>
            </a:extLst>
          </p:cNvPr>
          <p:cNvSpPr txBox="1">
            <a:spLocks noChangeArrowheads="1"/>
          </p:cNvSpPr>
          <p:nvPr/>
        </p:nvSpPr>
        <p:spPr bwMode="auto">
          <a:xfrm>
            <a:off x="5257800" y="3276600"/>
            <a:ext cx="2987675" cy="641350"/>
          </a:xfrm>
          <a:prstGeom prst="rect">
            <a:avLst/>
          </a:prstGeom>
          <a:noFill/>
          <a:ln w="9525">
            <a:noFill/>
            <a:miter lim="800000"/>
            <a:headEnd/>
            <a:tailEnd/>
          </a:ln>
          <a:effectLst/>
        </p:spPr>
        <p:txBody>
          <a:bodyPr anchor="b">
            <a:spAutoFit/>
          </a:bodyPr>
          <a:lstStyle/>
          <a:p>
            <a:pPr>
              <a:defRPr/>
            </a:pPr>
            <a:r>
              <a:rPr lang="en-US">
                <a:effectLst>
                  <a:outerShdw blurRad="38100" dist="38100" dir="2700000" algn="tl">
                    <a:srgbClr val="C0C0C0"/>
                  </a:outerShdw>
                </a:effectLst>
                <a:latin typeface="Arial" charset="0"/>
                <a:cs typeface="Arial" charset="0"/>
              </a:rPr>
              <a:t>Mogući izlaz iz programa za n=9 i 4 niti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7829"/>
                                        </p:tgtEl>
                                      </p:cBhvr>
                                    </p:animEffect>
                                    <p:set>
                                      <p:cBhvr>
                                        <p:cTn id="7" dur="1" fill="hold">
                                          <p:stCondLst>
                                            <p:cond delay="499"/>
                                          </p:stCondLst>
                                        </p:cTn>
                                        <p:tgtEl>
                                          <p:spTgt spid="7782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blinds(horizontal)">
                                      <p:cBhvr>
                                        <p:cTn id="12" dur="500"/>
                                        <p:tgtEl>
                                          <p:spTgt spid="77832"/>
                                        </p:tgtEl>
                                      </p:cBhvr>
                                    </p:animEffect>
                                  </p:childTnLst>
                                </p:cTn>
                              </p:par>
                              <p:par>
                                <p:cTn id="13" presetID="3" presetClass="entr" presetSubtype="10" fill="hold" nodeType="with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blinds(horizontal)">
                                      <p:cBhvr>
                                        <p:cTn id="15"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CC37374-D7C6-482B-820A-650382B4B631}"/>
              </a:ext>
            </a:extLst>
          </p:cNvPr>
          <p:cNvSpPr>
            <a:spLocks noGrp="1" noChangeArrowheads="1"/>
          </p:cNvSpPr>
          <p:nvPr>
            <p:ph type="title"/>
          </p:nvPr>
        </p:nvSpPr>
        <p:spPr/>
        <p:txBody>
          <a:bodyPr/>
          <a:lstStyle/>
          <a:p>
            <a:endParaRPr lang="sr-Latn-RS" altLang="sr-Latn-RS">
              <a:effectLst/>
            </a:endParaRPr>
          </a:p>
        </p:txBody>
      </p:sp>
      <p:sp>
        <p:nvSpPr>
          <p:cNvPr id="43011" name="Rectangle 3">
            <a:extLst>
              <a:ext uri="{FF2B5EF4-FFF2-40B4-BE49-F238E27FC236}">
                <a16:creationId xmlns:a16="http://schemas.microsoft.com/office/drawing/2014/main" id="{9802B982-C61F-4494-88DE-D585DE0938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sr-Latn-RS">
                <a:effectLst/>
              </a:rPr>
              <a:t>Klauzule (odredbe) koje se mogu koristiti uz single direktivu su </a:t>
            </a:r>
          </a:p>
        </p:txBody>
      </p:sp>
      <p:pic>
        <p:nvPicPr>
          <p:cNvPr id="43012" name="Picture 4">
            <a:extLst>
              <a:ext uri="{FF2B5EF4-FFF2-40B4-BE49-F238E27FC236}">
                <a16:creationId xmlns:a16="http://schemas.microsoft.com/office/drawing/2014/main" id="{5BC87990-ECB9-4FE1-99AE-4FDC735ED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28956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3264867-872A-4C28-AF25-A99573B8E495}"/>
              </a:ext>
            </a:extLst>
          </p:cNvPr>
          <p:cNvSpPr>
            <a:spLocks noGrp="1" noChangeArrowheads="1"/>
          </p:cNvSpPr>
          <p:nvPr>
            <p:ph type="title"/>
          </p:nvPr>
        </p:nvSpPr>
        <p:spPr>
          <a:xfrm>
            <a:off x="0" y="0"/>
            <a:ext cx="9144000" cy="946150"/>
          </a:xfrm>
        </p:spPr>
        <p:txBody>
          <a:bodyPr/>
          <a:lstStyle/>
          <a:p>
            <a:r>
              <a:rPr lang="en-US" altLang="sr-Latn-RS" sz="2800">
                <a:effectLst/>
              </a:rPr>
              <a:t>Kombinovanje parallel direktive i direktiva za podelu posla </a:t>
            </a:r>
          </a:p>
        </p:txBody>
      </p:sp>
      <p:sp>
        <p:nvSpPr>
          <p:cNvPr id="44035" name="Rectangle 3">
            <a:extLst>
              <a:ext uri="{FF2B5EF4-FFF2-40B4-BE49-F238E27FC236}">
                <a16:creationId xmlns:a16="http://schemas.microsoft.com/office/drawing/2014/main" id="{2D052217-3AE4-4155-8B02-F08158E8FDB7}"/>
              </a:ext>
            </a:extLst>
          </p:cNvPr>
          <p:cNvSpPr>
            <a:spLocks noGrp="1" noChangeArrowheads="1"/>
          </p:cNvSpPr>
          <p:nvPr>
            <p:ph type="body" idx="1"/>
          </p:nvPr>
        </p:nvSpPr>
        <p:spPr>
          <a:xfrm>
            <a:off x="0" y="990600"/>
            <a:ext cx="9144000" cy="5867400"/>
          </a:xfrm>
          <a:noFill/>
          <a:extLst>
            <a:ext uri="{909E8E84-426E-40DD-AFC4-6F175D3DCCD1}">
              <a14:hiddenFill xmlns:a14="http://schemas.microsoft.com/office/drawing/2010/main">
                <a:solidFill>
                  <a:srgbClr val="FFFFFF"/>
                </a:solidFill>
              </a14:hiddenFill>
            </a:ext>
          </a:extLst>
        </p:spPr>
        <p:txBody>
          <a:bodyPr/>
          <a:lstStyle/>
          <a:p>
            <a:r>
              <a:rPr lang="en-US" altLang="sr-Latn-RS">
                <a:effectLst/>
              </a:rPr>
              <a:t>Moguće je kombinovati parallel direktivu i direktive za podelu posla da bi se skratilo pisanje koda, tj. direktivu kojom de definiše paralelni region sa </a:t>
            </a:r>
            <a:r>
              <a:rPr lang="en-US" altLang="sr-Latn-RS" i="1">
                <a:effectLst/>
              </a:rPr>
              <a:t>for</a:t>
            </a:r>
            <a:r>
              <a:rPr lang="en-US" altLang="sr-Latn-RS">
                <a:effectLst/>
              </a:rPr>
              <a:t> i </a:t>
            </a:r>
            <a:r>
              <a:rPr lang="en-US" altLang="sr-Latn-RS" i="1">
                <a:effectLst/>
              </a:rPr>
              <a:t>sections</a:t>
            </a:r>
            <a:r>
              <a:rPr lang="en-US" altLang="sr-Latn-RS">
                <a:effectLst/>
              </a:rPr>
              <a:t> direktivama </a:t>
            </a:r>
          </a:p>
          <a:p>
            <a:r>
              <a:rPr lang="en-US" altLang="sr-Latn-RS">
                <a:effectLst/>
              </a:rPr>
              <a:t>Npr.                               je ekvivalentno sa</a:t>
            </a:r>
          </a:p>
          <a:p>
            <a:endParaRPr lang="en-US" altLang="sr-Latn-RS">
              <a:effectLst/>
            </a:endParaRPr>
          </a:p>
        </p:txBody>
      </p:sp>
      <p:pic>
        <p:nvPicPr>
          <p:cNvPr id="44036" name="Picture 4">
            <a:extLst>
              <a:ext uri="{FF2B5EF4-FFF2-40B4-BE49-F238E27FC236}">
                <a16:creationId xmlns:a16="http://schemas.microsoft.com/office/drawing/2014/main" id="{BC9A0D58-86C6-4420-A431-3CEC3AC51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33800"/>
            <a:ext cx="2667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a:extLst>
              <a:ext uri="{FF2B5EF4-FFF2-40B4-BE49-F238E27FC236}">
                <a16:creationId xmlns:a16="http://schemas.microsoft.com/office/drawing/2014/main" id="{E84E435E-EBC8-453E-8D82-E9937D4A5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733800"/>
            <a:ext cx="36576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A8BA7DE8-A967-4A6C-A24F-387B75056A46}"/>
              </a:ext>
            </a:extLst>
          </p:cNvPr>
          <p:cNvSpPr>
            <a:spLocks noGrp="1" noChangeArrowheads="1"/>
          </p:cNvSpPr>
          <p:nvPr>
            <p:ph type="title"/>
          </p:nvPr>
        </p:nvSpPr>
        <p:spPr/>
        <p:txBody>
          <a:bodyPr/>
          <a:lstStyle/>
          <a:p>
            <a:r>
              <a:rPr lang="en-US" altLang="sr-Latn-RS">
                <a:effectLst/>
              </a:rPr>
              <a:t>kombinovanje direktiva</a:t>
            </a:r>
          </a:p>
        </p:txBody>
      </p:sp>
      <p:pic>
        <p:nvPicPr>
          <p:cNvPr id="45059" name="Picture 5">
            <a:extLst>
              <a:ext uri="{FF2B5EF4-FFF2-40B4-BE49-F238E27FC236}">
                <a16:creationId xmlns:a16="http://schemas.microsoft.com/office/drawing/2014/main" id="{F06C68EF-18D7-4E4C-8BD3-0FCA4C8A4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791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B7DC-094A-4DFD-AE0C-D804277A298D}"/>
              </a:ext>
            </a:extLst>
          </p:cNvPr>
          <p:cNvSpPr>
            <a:spLocks noGrp="1"/>
          </p:cNvSpPr>
          <p:nvPr>
            <p:ph type="title" idx="4294967295"/>
          </p:nvPr>
        </p:nvSpPr>
        <p:spPr/>
        <p:txBody>
          <a:bodyPr/>
          <a:lstStyle/>
          <a:p>
            <a:pPr>
              <a:defRPr/>
            </a:pPr>
            <a:r>
              <a:rPr lang="sr-Latn-BA" dirty="0"/>
              <a:t>Oblast delovanja direktiva</a:t>
            </a:r>
            <a:endParaRPr lang="en-US" dirty="0"/>
          </a:p>
        </p:txBody>
      </p:sp>
      <p:sp>
        <p:nvSpPr>
          <p:cNvPr id="3" name="Content Placeholder 2">
            <a:extLst>
              <a:ext uri="{FF2B5EF4-FFF2-40B4-BE49-F238E27FC236}">
                <a16:creationId xmlns:a16="http://schemas.microsoft.com/office/drawing/2014/main" id="{DDA52106-7456-440A-9A03-2DFB27FD9367}"/>
              </a:ext>
            </a:extLst>
          </p:cNvPr>
          <p:cNvSpPr>
            <a:spLocks noGrp="1"/>
          </p:cNvSpPr>
          <p:nvPr>
            <p:ph idx="4294967295"/>
          </p:nvPr>
        </p:nvSpPr>
        <p:spPr/>
        <p:txBody>
          <a:bodyPr/>
          <a:lstStyle/>
          <a:p>
            <a:pPr>
              <a:defRPr/>
            </a:pPr>
            <a:r>
              <a:rPr lang="en-US" dirty="0"/>
              <a:t>FOR, SECTIONS </a:t>
            </a:r>
            <a:r>
              <a:rPr lang="sr-Latn-BA" dirty="0"/>
              <a:t>i</a:t>
            </a:r>
            <a:r>
              <a:rPr lang="en-US"/>
              <a:t> SINLGE </a:t>
            </a:r>
            <a:r>
              <a:rPr lang="sr-Latn-BA" dirty="0"/>
              <a:t>direktive se moraju pojaviti unutar </a:t>
            </a:r>
            <a:r>
              <a:rPr lang="en-US" dirty="0"/>
              <a:t>PARALLEL dire</a:t>
            </a:r>
            <a:r>
              <a:rPr lang="sr-Latn-BA" dirty="0"/>
              <a:t>k</a:t>
            </a:r>
            <a:r>
              <a:rPr lang="en-US" dirty="0" err="1"/>
              <a:t>tive</a:t>
            </a:r>
            <a:endParaRPr lang="en-US" dirty="0"/>
          </a:p>
          <a:p>
            <a:pPr lvl="1">
              <a:defRPr/>
            </a:pPr>
            <a:r>
              <a:rPr lang="sr-Latn-BA" dirty="0"/>
              <a:t>ali</a:t>
            </a:r>
            <a:r>
              <a:rPr lang="en-US" dirty="0"/>
              <a:t> </a:t>
            </a:r>
            <a:r>
              <a:rPr lang="sr-Latn-BA" dirty="0"/>
              <a:t>one ne moraju biti unutar iste funkcije</a:t>
            </a:r>
            <a:endParaRPr lang="en-US" dirty="0"/>
          </a:p>
        </p:txBody>
      </p:sp>
      <p:pic>
        <p:nvPicPr>
          <p:cNvPr id="46084" name="Picture 2">
            <a:extLst>
              <a:ext uri="{FF2B5EF4-FFF2-40B4-BE49-F238E27FC236}">
                <a16:creationId xmlns:a16="http://schemas.microsoft.com/office/drawing/2014/main" id="{3D643FFA-1B64-445D-8FB7-3E3272B78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3" y="3276600"/>
            <a:ext cx="8840787"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3C65FD7D-3746-4AB5-8764-4B625F561EB4}"/>
              </a:ext>
            </a:extLst>
          </p:cNvPr>
          <p:cNvSpPr>
            <a:spLocks noGrp="1" noChangeArrowheads="1"/>
          </p:cNvSpPr>
          <p:nvPr>
            <p:ph type="title"/>
          </p:nvPr>
        </p:nvSpPr>
        <p:spPr>
          <a:xfrm>
            <a:off x="0" y="0"/>
            <a:ext cx="9144000" cy="1323431"/>
          </a:xfrm>
        </p:spPr>
        <p:txBody>
          <a:bodyPr/>
          <a:lstStyle/>
          <a:p>
            <a:r>
              <a:rPr lang="en-US" altLang="sr-Latn-RS" dirty="0" err="1">
                <a:effectLst/>
              </a:rPr>
              <a:t>Programski</a:t>
            </a:r>
            <a:r>
              <a:rPr lang="en-US" altLang="sr-Latn-RS" dirty="0">
                <a:effectLst/>
              </a:rPr>
              <a:t> model: Fork-join model </a:t>
            </a:r>
            <a:r>
              <a:rPr lang="en-US" altLang="sr-Latn-RS" dirty="0" err="1">
                <a:effectLst/>
              </a:rPr>
              <a:t>izvršenja</a:t>
            </a:r>
            <a:endParaRPr lang="en-US" altLang="sr-Latn-RS" dirty="0">
              <a:effectLst/>
            </a:endParaRPr>
          </a:p>
        </p:txBody>
      </p:sp>
      <p:pic>
        <p:nvPicPr>
          <p:cNvPr id="10243" name="Picture 5" descr="Fork - Join Model">
            <a:extLst>
              <a:ext uri="{FF2B5EF4-FFF2-40B4-BE49-F238E27FC236}">
                <a16:creationId xmlns:a16="http://schemas.microsoft.com/office/drawing/2014/main" id="{E92B08A6-035E-40FE-84E6-CB96F8EC1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81200"/>
            <a:ext cx="58293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47808B-9CB8-4D70-BA4C-76FCE52105BB}"/>
              </a:ext>
            </a:extLst>
          </p:cNvPr>
          <p:cNvSpPr>
            <a:spLocks noGrp="1" noChangeArrowheads="1"/>
          </p:cNvSpPr>
          <p:nvPr>
            <p:ph type="title"/>
          </p:nvPr>
        </p:nvSpPr>
        <p:spPr/>
        <p:txBody>
          <a:bodyPr/>
          <a:lstStyle/>
          <a:p>
            <a:r>
              <a:rPr lang="en-US" altLang="sr-Latn-RS">
                <a:effectLst/>
              </a:rPr>
              <a:t>OpenMP - osobine</a:t>
            </a:r>
          </a:p>
        </p:txBody>
      </p:sp>
      <p:sp>
        <p:nvSpPr>
          <p:cNvPr id="12291" name="Rectangle 3">
            <a:extLst>
              <a:ext uri="{FF2B5EF4-FFF2-40B4-BE49-F238E27FC236}">
                <a16:creationId xmlns:a16="http://schemas.microsoft.com/office/drawing/2014/main" id="{B3C7E947-D25D-42BE-B94B-3FCB09FCEA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1">
              <a:buFont typeface="Wingdings" panose="05000000000000000000" pitchFamily="2" charset="2"/>
              <a:buNone/>
            </a:pPr>
            <a:r>
              <a:rPr lang="nb-NO" altLang="sr-Latn-RS" sz="1900">
                <a:effectLst/>
              </a:rPr>
              <a:t> </a:t>
            </a:r>
            <a:endParaRPr lang="en-US" altLang="sr-Latn-RS" sz="1900">
              <a:effectLst/>
            </a:endParaRPr>
          </a:p>
          <a:p>
            <a:r>
              <a:rPr lang="nb-NO" altLang="sr-Latn-RS" sz="2600">
                <a:effectLst/>
              </a:rPr>
              <a:t>OpenMP direktive su specijalno formatirani komentari ili pragme koje se primenjuju na niz naredbi koji sledi iza njih. </a:t>
            </a:r>
            <a:endParaRPr lang="en-US" altLang="sr-Latn-RS" sz="2600">
              <a:effectLst/>
            </a:endParaRPr>
          </a:p>
          <a:p>
            <a:pPr lvl="1"/>
            <a:r>
              <a:rPr lang="nb-NO" altLang="sr-Latn-RS" sz="2100">
                <a:effectLst/>
              </a:rPr>
              <a:t>Najveći broj direktiva se primenjuje na strukturni blok naredbi. </a:t>
            </a:r>
            <a:endParaRPr lang="en-US" altLang="sr-Latn-RS" sz="2100">
              <a:effectLst/>
            </a:endParaRPr>
          </a:p>
          <a:p>
            <a:pPr lvl="2"/>
            <a:r>
              <a:rPr lang="nb-NO" altLang="sr-Latn-RS" sz="1800">
                <a:effectLst/>
              </a:rPr>
              <a:t>Strukturni blok predstavlja skup izvršnih naredbi sa jednim ulazom na vrhu i jednim izlazom na dnu (kraju) bloka.  </a:t>
            </a:r>
            <a:endParaRPr lang="en-US" altLang="sr-Latn-RS" sz="1800">
              <a:effectLst/>
            </a:endParaRPr>
          </a:p>
          <a:p>
            <a:r>
              <a:rPr lang="nb-NO" altLang="sr-Latn-RS" sz="2400">
                <a:effectLst/>
              </a:rPr>
              <a:t>OpenMP omogućava programeru da </a:t>
            </a:r>
          </a:p>
          <a:p>
            <a:pPr lvl="2"/>
            <a:r>
              <a:rPr lang="nb-NO" altLang="sr-Latn-RS" sz="1800">
                <a:effectLst/>
              </a:rPr>
              <a:t>kreira tim niti za paralelno izvršenje</a:t>
            </a:r>
          </a:p>
          <a:p>
            <a:pPr lvl="2"/>
            <a:r>
              <a:rPr lang="nb-NO" altLang="sr-Latn-RS" sz="1800">
                <a:effectLst/>
              </a:rPr>
              <a:t>specificira kako se vrši podela posla između niti u timu</a:t>
            </a:r>
          </a:p>
          <a:p>
            <a:pPr lvl="2"/>
            <a:r>
              <a:rPr lang="nb-NO" altLang="sr-Latn-RS" sz="1800">
                <a:effectLst/>
              </a:rPr>
              <a:t>deklariše deljive i lokalne promenljive za niti</a:t>
            </a:r>
          </a:p>
          <a:p>
            <a:pPr lvl="2"/>
            <a:r>
              <a:rPr lang="nb-NO" altLang="sr-Latn-RS" sz="1800">
                <a:effectLst/>
              </a:rPr>
              <a:t>sinhronizuje niti i omogući da se neke operacije obavljaju ekskluzivno, tj. uzajamno isključivo</a:t>
            </a:r>
            <a:r>
              <a:rPr lang="en-US" altLang="sr-Latn-RS" sz="1800">
                <a:effectLst/>
              </a:rPr>
              <a:t> </a:t>
            </a: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64A902A-C886-46FF-B15B-64A867BFBA8D}"/>
              </a:ext>
            </a:extLst>
          </p:cNvPr>
          <p:cNvSpPr>
            <a:spLocks noGrp="1" noChangeArrowheads="1"/>
          </p:cNvSpPr>
          <p:nvPr>
            <p:ph type="title"/>
          </p:nvPr>
        </p:nvSpPr>
        <p:spPr/>
        <p:txBody>
          <a:bodyPr/>
          <a:lstStyle/>
          <a:p>
            <a:r>
              <a:rPr lang="en-US" altLang="sr-Latn-RS">
                <a:effectLst/>
              </a:rPr>
              <a:t>Kreiranje tima niti</a:t>
            </a:r>
          </a:p>
        </p:txBody>
      </p:sp>
      <p:sp>
        <p:nvSpPr>
          <p:cNvPr id="13315" name="Rectangle 3">
            <a:extLst>
              <a:ext uri="{FF2B5EF4-FFF2-40B4-BE49-F238E27FC236}">
                <a16:creationId xmlns:a16="http://schemas.microsoft.com/office/drawing/2014/main" id="{843CC186-0C60-4BC1-A46F-3D3E385F10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pt-BR" altLang="sr-Latn-RS" dirty="0">
                <a:effectLst/>
              </a:rPr>
              <a:t>Tim niti se kreira da bi se izvršile naredbe koje se nalaze u paralelnom regionu. </a:t>
            </a:r>
            <a:endParaRPr lang="en-US" altLang="sr-Latn-RS" dirty="0">
              <a:effectLst/>
            </a:endParaRPr>
          </a:p>
          <a:p>
            <a:r>
              <a:rPr lang="pt-BR" altLang="sr-Latn-RS" dirty="0">
                <a:effectLst/>
              </a:rPr>
              <a:t>Da bi se kreirao tim niti programer jednostavno specificira paralelni region koristeći direktivu </a:t>
            </a:r>
            <a:r>
              <a:rPr lang="pt-BR" altLang="sr-Latn-RS" b="1" dirty="0">
                <a:effectLst/>
              </a:rPr>
              <a:t>parallel </a:t>
            </a:r>
          </a:p>
          <a:p>
            <a:pPr lvl="1"/>
            <a:r>
              <a:rPr lang="pt-BR" altLang="sr-Latn-RS" dirty="0">
                <a:effectLst/>
              </a:rPr>
              <a:t>Uz ovu direktivu moguće je navesti dodatne informacije o kojima će biti reči kasnije. </a:t>
            </a:r>
            <a:endParaRPr lang="en-US" altLang="sr-Latn-RS" dirty="0">
              <a:effectLst/>
            </a:endParaRPr>
          </a:p>
          <a:p>
            <a:r>
              <a:rPr lang="pt-BR" altLang="sr-Latn-RS" dirty="0">
                <a:effectLst/>
              </a:rPr>
              <a:t>Na kraju svakog paralelnog regiona se nalazi implicitna tačka sinhronizacije, tvz. barijera. </a:t>
            </a:r>
            <a:endParaRPr lang="en-US" altLang="sr-Latn-RS" dirty="0">
              <a:effectLst/>
            </a:endParaRPr>
          </a:p>
          <a:p>
            <a:pPr lvl="1"/>
            <a:r>
              <a:rPr lang="pt-BR" altLang="sr-Latn-RS" dirty="0">
                <a:effectLst/>
              </a:rPr>
              <a:t>Kada se koristi ova vrsta sinhronizacije ni jedna nit ne može da nasatvi sa izvršenjem sve dok sve niti ne stignu do barijere</a:t>
            </a:r>
            <a:r>
              <a:rPr lang="en-US" altLang="sr-Latn-RS" dirty="0">
                <a:effectLst/>
              </a:rPr>
              <a:t> </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C4E5C52-A50E-4DA8-99D4-82E196B1D065}"/>
              </a:ext>
            </a:extLst>
          </p:cNvPr>
          <p:cNvSpPr>
            <a:spLocks noGrp="1" noChangeArrowheads="1"/>
          </p:cNvSpPr>
          <p:nvPr>
            <p:ph type="title"/>
          </p:nvPr>
        </p:nvSpPr>
        <p:spPr/>
        <p:txBody>
          <a:bodyPr/>
          <a:lstStyle/>
          <a:p>
            <a:r>
              <a:rPr lang="en-US" altLang="sr-Latn-RS">
                <a:effectLst/>
              </a:rPr>
              <a:t>Podela posla između niti</a:t>
            </a:r>
          </a:p>
        </p:txBody>
      </p:sp>
      <p:sp>
        <p:nvSpPr>
          <p:cNvPr id="14339" name="Rectangle 3">
            <a:extLst>
              <a:ext uri="{FF2B5EF4-FFF2-40B4-BE49-F238E27FC236}">
                <a16:creationId xmlns:a16="http://schemas.microsoft.com/office/drawing/2014/main" id="{E3265CCA-DB78-444C-A4FE-FA9B53D74B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pt-BR" altLang="sr-Latn-RS">
                <a:effectLst/>
              </a:rPr>
              <a:t>Ako programer ne navede kako će se izvršiti podela posla između niti u paralelnom regionu, svaka nit će izvršiti sve naredbe koje se nalaze u paralelnom regionu. </a:t>
            </a:r>
            <a:endParaRPr lang="en-US" altLang="sr-Latn-RS">
              <a:effectLst/>
            </a:endParaRPr>
          </a:p>
          <a:p>
            <a:pPr lvl="1">
              <a:lnSpc>
                <a:spcPct val="90000"/>
              </a:lnSpc>
            </a:pPr>
            <a:r>
              <a:rPr lang="pt-BR" altLang="sr-Latn-RS">
                <a:effectLst/>
              </a:rPr>
              <a:t>Ovakav prilaz očigledno ne bi doveo do ubrzanja izvršenja programa. </a:t>
            </a:r>
            <a:endParaRPr lang="en-US" altLang="sr-Latn-RS">
              <a:effectLst/>
            </a:endParaRPr>
          </a:p>
          <a:p>
            <a:pPr>
              <a:lnSpc>
                <a:spcPct val="90000"/>
              </a:lnSpc>
            </a:pPr>
            <a:r>
              <a:rPr lang="pt-BR" altLang="sr-Latn-RS">
                <a:effectLst/>
              </a:rPr>
              <a:t>OpenMP direktive za podelu posla omogućavaju programeru da odredi kako će se izračunavanje u strukturnom bloku podeliti između niti u timu. </a:t>
            </a:r>
            <a:endParaRPr lang="en-US" altLang="sr-Latn-RS">
              <a:effectLst/>
            </a:endParaRPr>
          </a:p>
          <a:p>
            <a:pPr lvl="1">
              <a:lnSpc>
                <a:spcPct val="90000"/>
              </a:lnSpc>
            </a:pPr>
            <a:r>
              <a:rPr lang="sv-SE" altLang="sr-Latn-RS">
                <a:effectLst/>
              </a:rPr>
              <a:t>I kod ovih direktiva se implicitno podrazumeva barijerna sinhronizacija na kraju direktive.  </a:t>
            </a:r>
            <a:endParaRPr lang="en-US" altLang="sr-Latn-RS">
              <a:effectLst/>
            </a:endParaRPr>
          </a:p>
          <a:p>
            <a:pPr lvl="2">
              <a:lnSpc>
                <a:spcPct val="90000"/>
              </a:lnSpc>
            </a:pPr>
            <a:r>
              <a:rPr lang="pl-PL" altLang="sr-Latn-RS">
                <a:effectLst/>
              </a:rPr>
              <a:t>Programer može eksplicitno ukinuti barijeru na kraju konstrukcija za podelu posla. </a:t>
            </a:r>
          </a:p>
          <a:p>
            <a:pPr>
              <a:lnSpc>
                <a:spcPct val="90000"/>
              </a:lnSpc>
            </a:pPr>
            <a:r>
              <a:rPr lang="pl-PL" altLang="sr-Latn-RS">
                <a:effectLst/>
              </a:rPr>
              <a:t>To su </a:t>
            </a:r>
            <a:r>
              <a:rPr lang="en-US" altLang="sr-Latn-RS">
                <a:effectLst/>
              </a:rPr>
              <a:t>direktive</a:t>
            </a:r>
            <a:r>
              <a:rPr lang="pl-PL" altLang="sr-Latn-RS">
                <a:effectLst/>
              </a:rPr>
              <a:t> </a:t>
            </a:r>
          </a:p>
          <a:p>
            <a:pPr lvl="1">
              <a:lnSpc>
                <a:spcPct val="90000"/>
              </a:lnSpc>
            </a:pPr>
            <a:r>
              <a:rPr lang="pl-PL" altLang="sr-Latn-RS">
                <a:effectLst/>
              </a:rPr>
              <a:t>for, sections</a:t>
            </a:r>
            <a:r>
              <a:rPr lang="en-US" altLang="sr-Latn-RS">
                <a:effectLst/>
              </a:rPr>
              <a:t>,</a:t>
            </a:r>
            <a:r>
              <a:rPr lang="pl-PL" altLang="sr-Latn-RS">
                <a:effectLst/>
              </a:rPr>
              <a:t> single</a:t>
            </a:r>
            <a:r>
              <a:rPr lang="en-US" altLang="sr-Latn-RS">
                <a:effectLst/>
              </a:rPr>
              <a:t> i task</a:t>
            </a:r>
            <a:r>
              <a:rPr lang="pl-PL" altLang="sr-Latn-RS">
                <a:effectLst/>
              </a:rPr>
              <a:t>.</a:t>
            </a:r>
            <a:endParaRPr lang="en-US" altLang="sr-Latn-RS">
              <a:effectLst/>
            </a:endParaRP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1A5603-B59E-4603-A509-9D382D568246}"/>
              </a:ext>
            </a:extLst>
          </p:cNvPr>
          <p:cNvSpPr>
            <a:spLocks noGrp="1" noChangeArrowheads="1"/>
          </p:cNvSpPr>
          <p:nvPr>
            <p:ph type="title"/>
          </p:nvPr>
        </p:nvSpPr>
        <p:spPr/>
        <p:txBody>
          <a:bodyPr/>
          <a:lstStyle/>
          <a:p>
            <a:r>
              <a:rPr lang="pl-PL" altLang="sr-Latn-RS">
                <a:effectLst/>
              </a:rPr>
              <a:t>Memorijski model OpenMP</a:t>
            </a:r>
            <a:r>
              <a:rPr lang="en-US" altLang="sr-Latn-RS">
                <a:effectLst/>
              </a:rPr>
              <a:t> </a:t>
            </a:r>
          </a:p>
        </p:txBody>
      </p:sp>
      <p:sp>
        <p:nvSpPr>
          <p:cNvPr id="15363" name="Rectangle 3">
            <a:extLst>
              <a:ext uri="{FF2B5EF4-FFF2-40B4-BE49-F238E27FC236}">
                <a16:creationId xmlns:a16="http://schemas.microsoft.com/office/drawing/2014/main" id="{7E926407-C141-4D25-8E38-950BCFDCC2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pl-PL" altLang="sr-Latn-RS" sz="2400">
                <a:effectLst/>
              </a:rPr>
              <a:t>OpenMP je baziran na deljivoj memoriji i po definiciji (by default) podaci su deljivi između niti i vidljivi svim nitima. </a:t>
            </a:r>
          </a:p>
          <a:p>
            <a:pPr>
              <a:lnSpc>
                <a:spcPct val="90000"/>
              </a:lnSpc>
            </a:pPr>
            <a:r>
              <a:rPr lang="pl-PL" altLang="sr-Latn-RS" sz="2400">
                <a:effectLst/>
              </a:rPr>
              <a:t>Ponekad postoji potreba da izvesni podaci budu privatni za niti. </a:t>
            </a:r>
          </a:p>
          <a:p>
            <a:pPr lvl="1">
              <a:lnSpc>
                <a:spcPct val="90000"/>
              </a:lnSpc>
            </a:pPr>
            <a:r>
              <a:rPr lang="pl-PL" altLang="sr-Latn-RS" sz="2100">
                <a:effectLst/>
              </a:rPr>
              <a:t>Npr. kada tim niti izvršava paralelnu for petlju neophodno je da svaka nit ima svoj privatni indeks petlje (iterativnu promenljivu petlje). </a:t>
            </a:r>
          </a:p>
          <a:p>
            <a:pPr lvl="2">
              <a:lnSpc>
                <a:spcPct val="90000"/>
              </a:lnSpc>
            </a:pPr>
            <a:r>
              <a:rPr lang="pl-PL" altLang="sr-Latn-RS" sz="1800">
                <a:effectLst/>
              </a:rPr>
              <a:t>Zbog toga je indeksna promenljiva paralelne for petlje privatna za svaku nit u timu. </a:t>
            </a:r>
          </a:p>
          <a:p>
            <a:pPr>
              <a:lnSpc>
                <a:spcPct val="90000"/>
              </a:lnSpc>
            </a:pPr>
            <a:r>
              <a:rPr lang="pl-PL" altLang="sr-Latn-RS" sz="2400">
                <a:effectLst/>
              </a:rPr>
              <a:t>OpenMP pruža mogućnost progarmeru i da eksplicitno definiše koje su promenljive deljive a koje privatne korišćenjem posebnih odredbi ili klauzula (clauses). </a:t>
            </a:r>
          </a:p>
          <a:p>
            <a:pPr lvl="1">
              <a:lnSpc>
                <a:spcPct val="90000"/>
              </a:lnSpc>
            </a:pPr>
            <a:r>
              <a:rPr lang="it-IT" altLang="sr-Latn-RS" sz="2100">
                <a:effectLst/>
              </a:rPr>
              <a:t>Niti u OpenMP komuniciraju preko deljivih promenljivih.</a:t>
            </a:r>
            <a:endParaRPr lang="pl-PL" altLang="sr-Latn-RS" sz="2100">
              <a:effectLst/>
            </a:endParaRPr>
          </a:p>
          <a:p>
            <a:pPr>
              <a:lnSpc>
                <a:spcPct val="90000"/>
              </a:lnSpc>
            </a:pPr>
            <a:r>
              <a:rPr lang="pl-PL" altLang="sr-Latn-RS" sz="2400">
                <a:effectLst/>
              </a:rPr>
              <a:t>Potrebno je obezbediti da niti zapamte privatne podatke u toku izvršenja. </a:t>
            </a:r>
          </a:p>
          <a:p>
            <a:pPr lvl="1">
              <a:lnSpc>
                <a:spcPct val="90000"/>
              </a:lnSpc>
            </a:pPr>
            <a:r>
              <a:rPr lang="pl-PL" altLang="sr-Latn-RS" sz="2100">
                <a:effectLst/>
              </a:rPr>
              <a:t>Za ovo postoji posebna oblast u memoriji poznata kao thead stack (magacin niti). </a:t>
            </a:r>
            <a:endParaRPr lang="en-US" altLang="sr-Latn-RS" sz="2100">
              <a:effectLst/>
            </a:endParaRP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EC5D9A3-CD85-4608-9313-ED22CC6B1597}"/>
              </a:ext>
            </a:extLst>
          </p:cNvPr>
          <p:cNvSpPr>
            <a:spLocks noGrp="1" noChangeArrowheads="1"/>
          </p:cNvSpPr>
          <p:nvPr>
            <p:ph type="title"/>
          </p:nvPr>
        </p:nvSpPr>
        <p:spPr/>
        <p:txBody>
          <a:bodyPr/>
          <a:lstStyle/>
          <a:p>
            <a:r>
              <a:rPr lang="pl-PL" altLang="sr-Latn-RS">
                <a:effectLst/>
              </a:rPr>
              <a:t>Sinhronizacija niti</a:t>
            </a:r>
            <a:r>
              <a:rPr lang="en-US" altLang="sr-Latn-RS">
                <a:effectLst/>
              </a:rPr>
              <a:t> </a:t>
            </a:r>
          </a:p>
        </p:txBody>
      </p:sp>
      <p:sp>
        <p:nvSpPr>
          <p:cNvPr id="16387" name="Rectangle 3">
            <a:extLst>
              <a:ext uri="{FF2B5EF4-FFF2-40B4-BE49-F238E27FC236}">
                <a16:creationId xmlns:a16="http://schemas.microsoft.com/office/drawing/2014/main" id="{DD76F2F9-090D-4587-AED1-45F540144B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80000"/>
              </a:lnSpc>
            </a:pPr>
            <a:r>
              <a:rPr lang="pl-PL" altLang="sr-Latn-RS" sz="2400">
                <a:effectLst/>
              </a:rPr>
              <a:t>Sinhronizacija ili koordinacija akcija niti je nekad neophodna da bi se obezbedio korektan pristup deljivim (zajedničkim) podacima i da bi se sprečilo narušavanje podataka. </a:t>
            </a:r>
          </a:p>
          <a:p>
            <a:pPr>
              <a:lnSpc>
                <a:spcPct val="80000"/>
              </a:lnSpc>
            </a:pPr>
            <a:r>
              <a:rPr lang="pl-PL" altLang="sr-Latn-RS" sz="2400">
                <a:effectLst/>
              </a:rPr>
              <a:t>OpenMP nudi relativno mali skup jednostavnih sinhronizacionih mehanizama. </a:t>
            </a:r>
          </a:p>
          <a:p>
            <a:pPr>
              <a:lnSpc>
                <a:spcPct val="80000"/>
              </a:lnSpc>
            </a:pPr>
            <a:r>
              <a:rPr lang="pl-PL" altLang="sr-Latn-RS" sz="2400">
                <a:effectLst/>
              </a:rPr>
              <a:t>Već smo napomenuli da OpenMP usvaja implicitno postojanje barijere na kraju svake paralelne konstrukcije za podelu posla.</a:t>
            </a:r>
          </a:p>
          <a:p>
            <a:pPr lvl="1">
              <a:lnSpc>
                <a:spcPct val="80000"/>
              </a:lnSpc>
            </a:pPr>
            <a:r>
              <a:rPr lang="pl-PL" altLang="sr-Latn-RS" sz="2100">
                <a:effectLst/>
              </a:rPr>
              <a:t> Kod ovog vida sinhronizacije zahteva se da sve niti stignu do barijere pre nego što nastave dalje sa izvršenjem. </a:t>
            </a:r>
          </a:p>
          <a:p>
            <a:pPr lvl="2">
              <a:lnSpc>
                <a:spcPct val="80000"/>
              </a:lnSpc>
            </a:pPr>
            <a:r>
              <a:rPr lang="pl-PL" altLang="sr-Latn-RS" sz="1800">
                <a:effectLst/>
              </a:rPr>
              <a:t>Sinhronizaciju samo određenog podskupa niti je teže postići i zahteva veći napor jer OpenMP ne sadrži eksplicitnu podršku za to. </a:t>
            </a:r>
          </a:p>
          <a:p>
            <a:pPr>
              <a:lnSpc>
                <a:spcPct val="80000"/>
              </a:lnSpc>
            </a:pPr>
            <a:r>
              <a:rPr lang="pl-PL" altLang="sr-Latn-RS" sz="2400">
                <a:effectLst/>
              </a:rPr>
              <a:t>Ponekad je neophodno obezbediti da samo jedna nit u jednom trenutku izvršava deo programskog koda. </a:t>
            </a:r>
          </a:p>
          <a:p>
            <a:pPr lvl="1">
              <a:lnSpc>
                <a:spcPct val="80000"/>
              </a:lnSpc>
            </a:pPr>
            <a:r>
              <a:rPr lang="pl-PL" altLang="sr-Latn-RS" sz="2100">
                <a:effectLst/>
              </a:rPr>
              <a:t>OpenMP ima nekoliko mehanizama koji omogućavaju ovakav vid sinhronizacije. </a:t>
            </a:r>
          </a:p>
          <a:p>
            <a:pPr>
              <a:lnSpc>
                <a:spcPct val="80000"/>
              </a:lnSpc>
            </a:pPr>
            <a:r>
              <a:rPr lang="pl-PL" altLang="sr-Latn-RS" sz="2400">
                <a:effectLst/>
              </a:rPr>
              <a:t>Za sinhronizaciju niti, pored barrier, OpenMP nudi i </a:t>
            </a:r>
            <a:r>
              <a:rPr lang="en-US" altLang="sr-Latn-RS" sz="2400">
                <a:effectLst/>
              </a:rPr>
              <a:t>direktive</a:t>
            </a:r>
            <a:r>
              <a:rPr lang="pl-PL" altLang="sr-Latn-RS" sz="2400">
                <a:effectLst/>
              </a:rPr>
              <a:t>: </a:t>
            </a:r>
          </a:p>
          <a:p>
            <a:pPr lvl="1">
              <a:lnSpc>
                <a:spcPct val="80000"/>
              </a:lnSpc>
            </a:pPr>
            <a:r>
              <a:rPr lang="pl-PL" altLang="sr-Latn-RS" sz="2100">
                <a:effectLst/>
              </a:rPr>
              <a:t>ordered, critical, atomic, lock, master.</a:t>
            </a:r>
            <a:endParaRPr lang="en-US" altLang="sr-Latn-RS" sz="2100">
              <a:effectLst/>
            </a:endParaRPr>
          </a:p>
        </p:txBody>
      </p:sp>
    </p:spTree>
  </p:cSld>
  <p:clrMapOvr>
    <a:masterClrMapping/>
  </p:clrMapOvr>
  <p:transition>
    <p:pull dir="d"/>
  </p:transition>
</p:sld>
</file>

<file path=ppt/tags/tag1.xml><?xml version="1.0" encoding="utf-8"?>
<p:tagLst xmlns:a="http://schemas.openxmlformats.org/drawingml/2006/main" xmlns:r="http://schemas.openxmlformats.org/officeDocument/2006/relationships" xmlns:p="http://schemas.openxmlformats.org/presentationml/2006/main">
  <p:tag name="PPSNARRATION" val="20,-483634509,C:\BobC\_Mission\__Intel Software College\Courses\__MCfacultyTraining2.1\OpenMP 3.0\01 Programming with OpenMP 3 0 rev1.1.3.ppc"/>
</p:tagLst>
</file>

<file path=ppt/tags/tag2.xml><?xml version="1.0" encoding="utf-8"?>
<p:tagLst xmlns:a="http://schemas.openxmlformats.org/drawingml/2006/main" xmlns:r="http://schemas.openxmlformats.org/officeDocument/2006/relationships" xmlns:p="http://schemas.openxmlformats.org/presentationml/2006/main">
  <p:tag name="PPSNARRATION" val="22,-483634509,C:\BobC\_Mission\__Intel Software College\Courses\__MCfacultyTraining2.1\OpenMP 3.0\01 Programming with OpenMP 3 0 rev1.1.3.ppc"/>
</p:tagLst>
</file>

<file path=ppt/theme/theme1.xml><?xml version="1.0" encoding="utf-8"?>
<a:theme xmlns:a="http://schemas.openxmlformats.org/drawingml/2006/main" name="MIMD">
  <a:themeElements>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MIM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lnDef>
  </a:objectDefaults>
  <a:extraClrSchemeLst>
    <a:extraClrScheme>
      <a:clrScheme name="MIMD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MIMD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MIMD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MD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MIMD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MIMD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MIMD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MIMD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MIMD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MIMD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MIMD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MIMD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nanje-dinam">
  <a:themeElements>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grananje-dina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lnDef>
  </a:objectDefaults>
  <a:extraClrSchemeLst>
    <a:extraClrScheme>
      <a:clrScheme name="grananje-dinam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grananje-dinam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grananje-dina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ananje-dinam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grananje-dinam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grananje-dinam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grananje-dinam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grananje-dinam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grananje-dinam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grananje-dinam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grananje-dinam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grananje-dinam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Distribuirani sistem[8]v2</Template>
  <TotalTime>1293</TotalTime>
  <Words>4728</Words>
  <Application>Microsoft Office PowerPoint</Application>
  <PresentationFormat>On-screen Show (4:3)</PresentationFormat>
  <Paragraphs>484</Paragraphs>
  <Slides>36</Slides>
  <Notes>16</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36</vt:i4>
      </vt:variant>
    </vt:vector>
  </HeadingPairs>
  <TitlesOfParts>
    <vt:vector size="50" baseType="lpstr">
      <vt:lpstr>Arial</vt:lpstr>
      <vt:lpstr>Arial Narrow</vt:lpstr>
      <vt:lpstr>Cambria Math</vt:lpstr>
      <vt:lpstr>Courier New</vt:lpstr>
      <vt:lpstr>Open Sans</vt:lpstr>
      <vt:lpstr>SegoeBook</vt:lpstr>
      <vt:lpstr>Tahoma</vt:lpstr>
      <vt:lpstr>Times</vt:lpstr>
      <vt:lpstr>Times New Roman</vt:lpstr>
      <vt:lpstr>Verdana</vt:lpstr>
      <vt:lpstr>Wingdings</vt:lpstr>
      <vt:lpstr>Wingdings 2</vt:lpstr>
      <vt:lpstr>MIMD</vt:lpstr>
      <vt:lpstr>grananje-dinam</vt:lpstr>
      <vt:lpstr>OpenMP</vt:lpstr>
      <vt:lpstr>Šta je OpenMP</vt:lpstr>
      <vt:lpstr>OpenMP - programski model </vt:lpstr>
      <vt:lpstr>Programski model: Fork-join model izvršenja</vt:lpstr>
      <vt:lpstr>OpenMP - osobine</vt:lpstr>
      <vt:lpstr>Kreiranje tima niti</vt:lpstr>
      <vt:lpstr>Podela posla između niti</vt:lpstr>
      <vt:lpstr>Memorijski model OpenMP </vt:lpstr>
      <vt:lpstr>Sinhronizacija niti </vt:lpstr>
      <vt:lpstr>Koliko niti je u timu?</vt:lpstr>
      <vt:lpstr>OpenMP - detalji</vt:lpstr>
      <vt:lpstr>OpenMP direktive</vt:lpstr>
      <vt:lpstr>Direktiva parallel</vt:lpstr>
      <vt:lpstr>Primer</vt:lpstr>
      <vt:lpstr>Primer2</vt:lpstr>
      <vt:lpstr>Moguće odredbe (klauzule) uz parallel direktivu</vt:lpstr>
      <vt:lpstr>Direktive za podelu posla između niti</vt:lpstr>
      <vt:lpstr>Bernštajnovi uslovi paralelizma</vt:lpstr>
      <vt:lpstr>Primer</vt:lpstr>
      <vt:lpstr>Direktive za podelu posla (nast.)</vt:lpstr>
      <vt:lpstr>for direktiva</vt:lpstr>
      <vt:lpstr>Primer</vt:lpstr>
      <vt:lpstr>Primer: podela posla između niti u for petlji</vt:lpstr>
      <vt:lpstr>Tipovi odredbi za for direktivu</vt:lpstr>
      <vt:lpstr>Section direktiva</vt:lpstr>
      <vt:lpstr>sections/section direktiva sintaksa</vt:lpstr>
      <vt:lpstr>paralelizam na nivou funkcija</vt:lpstr>
      <vt:lpstr>Functional Level Parallelism sa sections dirktivom</vt:lpstr>
      <vt:lpstr>Primer2</vt:lpstr>
      <vt:lpstr>odredbe uz sections</vt:lpstr>
      <vt:lpstr>Single direktiva</vt:lpstr>
      <vt:lpstr>Primer</vt:lpstr>
      <vt:lpstr>PowerPoint Presentation</vt:lpstr>
      <vt:lpstr>Kombinovanje parallel direktive i direktiva za podelu posla </vt:lpstr>
      <vt:lpstr>kombinovanje direktiva</vt:lpstr>
      <vt:lpstr>Oblast delovanja direktiva</vt:lpstr>
    </vt:vector>
  </TitlesOfParts>
  <Company>elfak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dc:title>
  <dc:creator>ema</dc:creator>
  <cp:lastModifiedBy>Emina Milovanovic</cp:lastModifiedBy>
  <cp:revision>39</cp:revision>
  <dcterms:created xsi:type="dcterms:W3CDTF">2014-03-24T09:50:24Z</dcterms:created>
  <dcterms:modified xsi:type="dcterms:W3CDTF">2023-06-20T20:34:57Z</dcterms:modified>
</cp:coreProperties>
</file>