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42"/>
  </p:notesMasterIdLst>
  <p:sldIdLst>
    <p:sldId id="256" r:id="rId3"/>
    <p:sldId id="257" r:id="rId4"/>
    <p:sldId id="258" r:id="rId5"/>
    <p:sldId id="259" r:id="rId6"/>
    <p:sldId id="295" r:id="rId7"/>
    <p:sldId id="260" r:id="rId8"/>
    <p:sldId id="262" r:id="rId9"/>
    <p:sldId id="263" r:id="rId10"/>
    <p:sldId id="264" r:id="rId11"/>
    <p:sldId id="265" r:id="rId12"/>
    <p:sldId id="279" r:id="rId13"/>
    <p:sldId id="278" r:id="rId14"/>
    <p:sldId id="267" r:id="rId15"/>
    <p:sldId id="268" r:id="rId16"/>
    <p:sldId id="270" r:id="rId17"/>
    <p:sldId id="271" r:id="rId18"/>
    <p:sldId id="272" r:id="rId19"/>
    <p:sldId id="273" r:id="rId20"/>
    <p:sldId id="274" r:id="rId21"/>
    <p:sldId id="275" r:id="rId22"/>
    <p:sldId id="269" r:id="rId23"/>
    <p:sldId id="296" r:id="rId24"/>
    <p:sldId id="276" r:id="rId25"/>
    <p:sldId id="277" r:id="rId26"/>
    <p:sldId id="282" r:id="rId27"/>
    <p:sldId id="280" r:id="rId28"/>
    <p:sldId id="283" r:id="rId29"/>
    <p:sldId id="284" r:id="rId30"/>
    <p:sldId id="281" r:id="rId31"/>
    <p:sldId id="285" r:id="rId32"/>
    <p:sldId id="286" r:id="rId33"/>
    <p:sldId id="287" r:id="rId34"/>
    <p:sldId id="288" r:id="rId35"/>
    <p:sldId id="289" r:id="rId36"/>
    <p:sldId id="290" r:id="rId37"/>
    <p:sldId id="291" r:id="rId38"/>
    <p:sldId id="292" r:id="rId39"/>
    <p:sldId id="293" r:id="rId40"/>
    <p:sldId id="294"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09" autoAdjust="0"/>
  </p:normalViewPr>
  <p:slideViewPr>
    <p:cSldViewPr>
      <p:cViewPr varScale="1">
        <p:scale>
          <a:sx n="43" d="100"/>
          <a:sy n="43" d="100"/>
        </p:scale>
        <p:origin x="196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0484761-C4C4-4526-AE04-8FB823540911}"/>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effectLst/>
                <a:latin typeface="Arial" charset="0"/>
                <a:cs typeface="Arial" charset="0"/>
              </a:defRPr>
            </a:lvl1pPr>
          </a:lstStyle>
          <a:p>
            <a:pPr>
              <a:defRPr/>
            </a:pPr>
            <a:endParaRPr lang="en-US" altLang="en-US"/>
          </a:p>
        </p:txBody>
      </p:sp>
      <p:sp>
        <p:nvSpPr>
          <p:cNvPr id="12291" name="Rectangle 3">
            <a:extLst>
              <a:ext uri="{FF2B5EF4-FFF2-40B4-BE49-F238E27FC236}">
                <a16:creationId xmlns:a16="http://schemas.microsoft.com/office/drawing/2014/main" id="{147E66EB-652F-44BB-8F6B-116323613732}"/>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effectLst/>
                <a:latin typeface="Arial" charset="0"/>
                <a:cs typeface="Arial" charset="0"/>
              </a:defRPr>
            </a:lvl1pPr>
          </a:lstStyle>
          <a:p>
            <a:pPr>
              <a:defRPr/>
            </a:pPr>
            <a:endParaRPr lang="en-US" altLang="en-US"/>
          </a:p>
        </p:txBody>
      </p:sp>
      <p:sp>
        <p:nvSpPr>
          <p:cNvPr id="45060" name="Rectangle 4">
            <a:extLst>
              <a:ext uri="{FF2B5EF4-FFF2-40B4-BE49-F238E27FC236}">
                <a16:creationId xmlns:a16="http://schemas.microsoft.com/office/drawing/2014/main" id="{A56180FA-6D6C-4526-A0D6-10A259A399A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B3E57AFD-99FF-4BB2-BD0A-BA31D54341B7}"/>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2294" name="Rectangle 6">
            <a:extLst>
              <a:ext uri="{FF2B5EF4-FFF2-40B4-BE49-F238E27FC236}">
                <a16:creationId xmlns:a16="http://schemas.microsoft.com/office/drawing/2014/main" id="{D6F2E05D-36C6-420E-827E-6BB0DA95DE6A}"/>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effectLst/>
                <a:latin typeface="Arial" charset="0"/>
                <a:cs typeface="Arial" charset="0"/>
              </a:defRPr>
            </a:lvl1pPr>
          </a:lstStyle>
          <a:p>
            <a:pPr>
              <a:defRPr/>
            </a:pPr>
            <a:endParaRPr lang="en-US" altLang="en-US"/>
          </a:p>
        </p:txBody>
      </p:sp>
      <p:sp>
        <p:nvSpPr>
          <p:cNvPr id="12295" name="Rectangle 7">
            <a:extLst>
              <a:ext uri="{FF2B5EF4-FFF2-40B4-BE49-F238E27FC236}">
                <a16:creationId xmlns:a16="http://schemas.microsoft.com/office/drawing/2014/main" id="{F2FD2A60-9C30-4361-AEE5-AB4550890C60}"/>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A5FF9786-089B-48E8-A978-7D224141EDA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80000"/>
              </a:lnSpc>
            </a:pPr>
            <a:r>
              <a:rPr lang="sr-Latn-RS" altLang="en-US" sz="1800" dirty="0">
                <a:effectLst/>
              </a:rPr>
              <a:t>Sve niti mogu da čitaju i upisuju u vektor a. </a:t>
            </a:r>
          </a:p>
          <a:p>
            <a:pPr lvl="0">
              <a:lnSpc>
                <a:spcPct val="80000"/>
              </a:lnSpc>
            </a:pPr>
            <a:r>
              <a:rPr lang="sr-Latn-RS" altLang="en-US" sz="1800" dirty="0">
                <a:effectLst/>
              </a:rPr>
              <a:t>Unutar paralelne petlje svaka nit će pristupiti postojećoj vrednosti elementa </a:t>
            </a:r>
            <a:r>
              <a:rPr lang="sr-Latn-RS" altLang="en-US" sz="1800" b="1" dirty="0">
                <a:effectLst/>
              </a:rPr>
              <a:t>a</a:t>
            </a:r>
            <a:r>
              <a:rPr lang="sr-Latn-RS" altLang="en-US" sz="1800" dirty="0">
                <a:effectLst/>
              </a:rPr>
              <a:t>[i] i izračunati novu vrednost. </a:t>
            </a:r>
          </a:p>
          <a:p>
            <a:pPr lvl="0">
              <a:lnSpc>
                <a:spcPct val="80000"/>
              </a:lnSpc>
            </a:pPr>
            <a:r>
              <a:rPr lang="sr-Latn-RS" altLang="en-US" sz="1800" dirty="0">
                <a:effectLst/>
              </a:rPr>
              <a:t>Nakon okončanja paralelnog regiona sve nove vrednosti elemenata </a:t>
            </a:r>
            <a:r>
              <a:rPr lang="en-US" altLang="en-US" sz="1800" dirty="0" err="1">
                <a:effectLst/>
              </a:rPr>
              <a:t>vektora</a:t>
            </a:r>
            <a:r>
              <a:rPr lang="en-US" altLang="en-US" sz="1800" dirty="0">
                <a:effectLst/>
              </a:rPr>
              <a:t> </a:t>
            </a:r>
            <a:r>
              <a:rPr lang="sr-Latn-RS" altLang="en-US" sz="1800" b="1" dirty="0">
                <a:effectLst/>
              </a:rPr>
              <a:t>a</a:t>
            </a:r>
            <a:r>
              <a:rPr lang="sr-Latn-RS" altLang="en-US" sz="1800" dirty="0">
                <a:effectLst/>
              </a:rPr>
              <a:t> će biti zapamćene u glavnoj memoriji gde im master nit može pristupiti.</a:t>
            </a:r>
            <a:endParaRPr lang="en-US" altLang="en-US" sz="1800" dirty="0">
              <a:effectLst/>
            </a:endParaRPr>
          </a:p>
          <a:p>
            <a:pPr>
              <a:lnSpc>
                <a:spcPct val="80000"/>
              </a:lnSpc>
              <a:buFont typeface="Wingdings 2" panose="05020102010507070707" pitchFamily="18" charset="2"/>
              <a:buNone/>
            </a:pPr>
            <a:r>
              <a:rPr lang="sr-Latn-RS" altLang="en-US" sz="2200" dirty="0">
                <a:effectLst/>
              </a:rPr>
              <a:t> </a:t>
            </a:r>
            <a:endParaRPr lang="en-US" altLang="en-US" sz="2200" dirty="0">
              <a:effectLst/>
            </a:endParaRPr>
          </a:p>
          <a:p>
            <a:pPr>
              <a:lnSpc>
                <a:spcPct val="80000"/>
              </a:lnSpc>
            </a:pPr>
            <a:r>
              <a:rPr lang="sr-Latn-RS" altLang="en-US" sz="2200" dirty="0">
                <a:effectLst/>
              </a:rPr>
              <a:t>Kao posledica deljenja pristupa istoj promenljivoj, može se desiti da se ažurira ista memorijskaj lokacija ili da jedna nit pokušava da pročita sadržaj lokacije dok druga pokušava da upiše u nju. </a:t>
            </a:r>
          </a:p>
          <a:p>
            <a:pPr lvl="0">
              <a:lnSpc>
                <a:spcPct val="80000"/>
              </a:lnSpc>
            </a:pPr>
            <a:r>
              <a:rPr lang="sr-Latn-RS" altLang="en-US" sz="1800" dirty="0">
                <a:effectLst/>
              </a:rPr>
              <a:t>Zbog toga je potrerbno </a:t>
            </a:r>
            <a:r>
              <a:rPr lang="en-US" altLang="en-US" sz="1800" dirty="0" err="1">
                <a:effectLst/>
              </a:rPr>
              <a:t>voditi</a:t>
            </a:r>
            <a:r>
              <a:rPr lang="en-US" altLang="en-US" sz="1800" dirty="0">
                <a:effectLst/>
              </a:rPr>
              <a:t> ra</a:t>
            </a:r>
            <a:r>
              <a:rPr lang="sr-Latn-RS" altLang="en-US" sz="1800" dirty="0">
                <a:effectLst/>
                <a:latin typeface="Arial" panose="020B0604020202020204" pitchFamily="34" charset="0"/>
              </a:rPr>
              <a:t>čuna da</a:t>
            </a:r>
            <a:r>
              <a:rPr lang="sr-Latn-RS" altLang="en-US" sz="1800" dirty="0">
                <a:effectLst/>
              </a:rPr>
              <a:t> ne dođe do </a:t>
            </a:r>
            <a:r>
              <a:rPr lang="sr-Latn-RS" altLang="en-US" sz="1800" dirty="0">
                <a:effectLst/>
                <a:latin typeface="Arial" panose="020B0604020202020204" pitchFamily="34" charset="0"/>
              </a:rPr>
              <a:t>ovakvih</a:t>
            </a:r>
            <a:r>
              <a:rPr lang="sr-Latn-RS" altLang="en-US" sz="1800" dirty="0">
                <a:effectLst/>
              </a:rPr>
              <a:t> situacija i da se pristup deljivim promenljivim odvija kako se zahteva algoritmom. </a:t>
            </a:r>
            <a:endParaRPr lang="en-US" altLang="en-US" sz="1800" dirty="0">
              <a:effectLst/>
            </a:endParaRPr>
          </a:p>
          <a:p>
            <a:endParaRPr lang="sr-Latn-RS" dirty="0"/>
          </a:p>
        </p:txBody>
      </p:sp>
      <p:sp>
        <p:nvSpPr>
          <p:cNvPr id="4" name="Slide Number Placeholder 3"/>
          <p:cNvSpPr>
            <a:spLocks noGrp="1"/>
          </p:cNvSpPr>
          <p:nvPr>
            <p:ph type="sldNum" sz="quarter" idx="5"/>
          </p:nvPr>
        </p:nvSpPr>
        <p:spPr/>
        <p:txBody>
          <a:bodyPr/>
          <a:lstStyle/>
          <a:p>
            <a:fld id="{A5FF9786-089B-48E8-A978-7D224141EDA5}" type="slidenum">
              <a:rPr lang="en-US" altLang="en-US" smtClean="0"/>
              <a:pPr/>
              <a:t>4</a:t>
            </a:fld>
            <a:endParaRPr lang="en-US" altLang="en-US"/>
          </a:p>
        </p:txBody>
      </p:sp>
    </p:spTree>
    <p:extLst>
      <p:ext uri="{BB962C8B-B14F-4D97-AF65-F5344CB8AC3E}">
        <p14:creationId xmlns:p14="http://schemas.microsoft.com/office/powerpoint/2010/main" val="934597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2DC56BD-DEBB-4FD9-A0EC-860CC7D390B5}"/>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F25BD99B-6652-4CDC-9CEB-6C3BF13494C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primer je sličan primeru za single direktivu, samo što ovde master nit (nit 0) obavlja inicijalizaciju, za razliku od single direktive gde bilo koja nit može obaviti strukturni blok Sada je bilo neophodno ubaciti barrier direktivu da bi se obezbedila neophodna sinhronizacija, tj. da master okonča sa inicijalizacijom promenljive </a:t>
            </a:r>
            <a:r>
              <a:rPr lang="en-US" altLang="en-US" b="1">
                <a:latin typeface="Arial" panose="020B0604020202020204" pitchFamily="34" charset="0"/>
                <a:cs typeface="Arial" panose="020B0604020202020204" pitchFamily="34" charset="0"/>
              </a:rPr>
              <a:t>a</a:t>
            </a:r>
            <a:r>
              <a:rPr lang="en-US" altLang="en-US">
                <a:latin typeface="Arial" panose="020B0604020202020204" pitchFamily="34" charset="0"/>
                <a:cs typeface="Arial" panose="020B0604020202020204" pitchFamily="34" charset="0"/>
              </a:rPr>
              <a:t> pre nego što druge niti pokušaju da je koriste.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altLang="en-US" dirty="0" err="1"/>
              <a:t>Svaka</a:t>
            </a:r>
            <a:r>
              <a:rPr lang="en-US" altLang="en-US" dirty="0"/>
              <a:t> </a:t>
            </a:r>
            <a:r>
              <a:rPr lang="en-US" altLang="en-US" dirty="0" err="1"/>
              <a:t>promenljiva</a:t>
            </a:r>
            <a:r>
              <a:rPr lang="en-US" altLang="en-US" dirty="0"/>
              <a:t> u </a:t>
            </a:r>
            <a:r>
              <a:rPr lang="en-US" altLang="en-US" dirty="0" err="1"/>
              <a:t>listi</a:t>
            </a:r>
            <a:r>
              <a:rPr lang="en-US" altLang="en-US" dirty="0"/>
              <a:t> se </a:t>
            </a:r>
            <a:r>
              <a:rPr lang="en-US" altLang="en-US" dirty="0" err="1"/>
              <a:t>replicira</a:t>
            </a:r>
            <a:r>
              <a:rPr lang="en-US" altLang="en-US" dirty="0"/>
              <a:t> </a:t>
            </a:r>
            <a:r>
              <a:rPr lang="en-US" altLang="en-US" dirty="0" err="1"/>
              <a:t>tako</a:t>
            </a:r>
            <a:r>
              <a:rPr lang="en-US" altLang="en-US" dirty="0"/>
              <a:t> da </a:t>
            </a:r>
            <a:r>
              <a:rPr lang="en-US" altLang="en-US" dirty="0" err="1"/>
              <a:t>svaka</a:t>
            </a:r>
            <a:r>
              <a:rPr lang="en-US" altLang="en-US" dirty="0"/>
              <a:t> nit u </a:t>
            </a:r>
            <a:r>
              <a:rPr lang="en-US" altLang="en-US" dirty="0" err="1"/>
              <a:t>timu</a:t>
            </a:r>
            <a:r>
              <a:rPr lang="en-US" altLang="en-US" dirty="0"/>
              <a:t> </a:t>
            </a:r>
            <a:r>
              <a:rPr lang="en-US" altLang="en-US" dirty="0" err="1"/>
              <a:t>im</a:t>
            </a:r>
            <a:r>
              <a:rPr lang="sr-Latn-RS" altLang="en-US" dirty="0"/>
              <a:t>a</a:t>
            </a:r>
            <a:r>
              <a:rPr lang="en-US" altLang="en-US" dirty="0"/>
              <a:t> </a:t>
            </a:r>
            <a:r>
              <a:rPr lang="en-US" altLang="en-US" dirty="0" err="1"/>
              <a:t>ekskluzivno</a:t>
            </a:r>
            <a:r>
              <a:rPr lang="en-US" altLang="en-US" dirty="0"/>
              <a:t> </a:t>
            </a:r>
            <a:r>
              <a:rPr lang="en-US" altLang="en-US" dirty="0" err="1"/>
              <a:t>pravo</a:t>
            </a:r>
            <a:r>
              <a:rPr lang="en-US" altLang="en-US" dirty="0"/>
              <a:t> </a:t>
            </a:r>
            <a:r>
              <a:rPr lang="en-US" altLang="en-US" dirty="0" err="1"/>
              <a:t>pristupa</a:t>
            </a:r>
            <a:r>
              <a:rPr lang="en-US" altLang="en-US" dirty="0"/>
              <a:t> </a:t>
            </a:r>
            <a:r>
              <a:rPr lang="en-US" altLang="en-US" dirty="0" err="1"/>
              <a:t>svojoj</a:t>
            </a:r>
            <a:r>
              <a:rPr lang="en-US" altLang="en-US" dirty="0"/>
              <a:t> </a:t>
            </a:r>
            <a:r>
              <a:rPr lang="en-US" altLang="en-US" dirty="0" err="1"/>
              <a:t>kopiji</a:t>
            </a:r>
            <a:r>
              <a:rPr lang="en-US" altLang="en-US" dirty="0"/>
              <a:t> </a:t>
            </a:r>
            <a:r>
              <a:rPr lang="en-US" altLang="en-US" dirty="0" err="1"/>
              <a:t>promenljive</a:t>
            </a:r>
            <a:r>
              <a:rPr lang="en-US" altLang="en-US" dirty="0"/>
              <a:t>. </a:t>
            </a:r>
            <a:endParaRPr lang="sr-Latn-RS" altLang="en-US" dirty="0"/>
          </a:p>
          <a:p>
            <a:pPr lvl="0">
              <a:defRPr/>
            </a:pPr>
            <a:r>
              <a:rPr lang="en-US" altLang="en-US" dirty="0" err="1"/>
              <a:t>Promene</a:t>
            </a:r>
            <a:r>
              <a:rPr lang="en-US" altLang="en-US" dirty="0"/>
              <a:t> </a:t>
            </a:r>
            <a:r>
              <a:rPr lang="en-US" altLang="en-US" dirty="0" err="1"/>
              <a:t>koje</a:t>
            </a:r>
            <a:r>
              <a:rPr lang="en-US" altLang="en-US" dirty="0"/>
              <a:t> </a:t>
            </a:r>
            <a:r>
              <a:rPr lang="en-US" altLang="en-US" dirty="0" err="1"/>
              <a:t>učini</a:t>
            </a:r>
            <a:r>
              <a:rPr lang="en-US" altLang="en-US" dirty="0"/>
              <a:t> </a:t>
            </a:r>
            <a:r>
              <a:rPr lang="en-US" altLang="en-US" dirty="0" err="1"/>
              <a:t>jedna</a:t>
            </a:r>
            <a:r>
              <a:rPr lang="en-US" altLang="en-US" dirty="0"/>
              <a:t> nit </a:t>
            </a:r>
            <a:r>
              <a:rPr lang="en-US" altLang="en-US" dirty="0" err="1"/>
              <a:t>nisu</a:t>
            </a:r>
            <a:r>
              <a:rPr lang="en-US" altLang="en-US" dirty="0"/>
              <a:t> </a:t>
            </a:r>
            <a:r>
              <a:rPr lang="en-US" altLang="en-US" dirty="0" err="1"/>
              <a:t>vidljive</a:t>
            </a:r>
            <a:r>
              <a:rPr lang="en-US" altLang="en-US" dirty="0"/>
              <a:t> </a:t>
            </a:r>
            <a:r>
              <a:rPr lang="en-US" altLang="en-US" dirty="0" err="1"/>
              <a:t>drugoj</a:t>
            </a:r>
            <a:r>
              <a:rPr lang="en-US" altLang="en-US" dirty="0"/>
              <a:t> </a:t>
            </a:r>
            <a:r>
              <a:rPr lang="en-US" altLang="en-US" dirty="0" err="1"/>
              <a:t>niti</a:t>
            </a:r>
            <a:r>
              <a:rPr lang="en-US" altLang="en-US" dirty="0"/>
              <a:t>.</a:t>
            </a:r>
            <a:r>
              <a:rPr lang="en-US" altLang="en-US" dirty="0">
                <a:effectLst/>
              </a:rPr>
              <a:t> </a:t>
            </a:r>
            <a:endParaRPr lang="sr-Latn-RS" altLang="en-US" dirty="0">
              <a:effectLst/>
            </a:endParaRPr>
          </a:p>
          <a:p>
            <a:pPr lvl="0">
              <a:defRPr/>
            </a:pPr>
            <a:r>
              <a:rPr lang="en-US" altLang="en-US" dirty="0">
                <a:effectLst/>
              </a:rPr>
              <a:t>U </a:t>
            </a:r>
            <a:r>
              <a:rPr lang="sr-Latn-RS" altLang="en-US" dirty="0">
                <a:effectLst/>
              </a:rPr>
              <a:t>OpenMP</a:t>
            </a:r>
            <a:r>
              <a:rPr lang="en-US" altLang="en-US" dirty="0">
                <a:effectLst/>
              </a:rPr>
              <a:t>, </a:t>
            </a:r>
            <a:r>
              <a:rPr lang="en-US" altLang="en-US" dirty="0" err="1">
                <a:effectLst/>
              </a:rPr>
              <a:t>promenljive</a:t>
            </a:r>
            <a:r>
              <a:rPr lang="en-US" altLang="en-US" dirty="0">
                <a:effectLst/>
              </a:rPr>
              <a:t> </a:t>
            </a:r>
            <a:r>
              <a:rPr lang="en-US" altLang="en-US" dirty="0" err="1">
                <a:effectLst/>
              </a:rPr>
              <a:t>koje</a:t>
            </a:r>
            <a:r>
              <a:rPr lang="en-US" altLang="en-US" dirty="0">
                <a:effectLst/>
              </a:rPr>
              <a:t> </a:t>
            </a:r>
            <a:r>
              <a:rPr lang="en-US" altLang="en-US" dirty="0" err="1">
                <a:effectLst/>
              </a:rPr>
              <a:t>su</a:t>
            </a:r>
            <a:r>
              <a:rPr lang="en-US" altLang="en-US" dirty="0">
                <a:effectLst/>
              </a:rPr>
              <a:t> </a:t>
            </a:r>
            <a:r>
              <a:rPr lang="en-US" altLang="en-US" dirty="0" err="1">
                <a:effectLst/>
              </a:rPr>
              <a:t>deklarisane</a:t>
            </a:r>
            <a:r>
              <a:rPr lang="en-US" altLang="en-US" dirty="0">
                <a:effectLst/>
              </a:rPr>
              <a:t> </a:t>
            </a:r>
            <a:r>
              <a:rPr lang="en-US" altLang="en-US" dirty="0" err="1">
                <a:effectLst/>
              </a:rPr>
              <a:t>lokalno</a:t>
            </a:r>
            <a:r>
              <a:rPr lang="en-US" altLang="en-US" dirty="0">
                <a:effectLst/>
              </a:rPr>
              <a:t> </a:t>
            </a:r>
            <a:r>
              <a:rPr lang="en-US" altLang="en-US" dirty="0" err="1">
                <a:effectLst/>
              </a:rPr>
              <a:t>unutar</a:t>
            </a:r>
            <a:r>
              <a:rPr lang="en-US" altLang="en-US" dirty="0">
                <a:effectLst/>
              </a:rPr>
              <a:t> </a:t>
            </a:r>
            <a:r>
              <a:rPr lang="en-US" altLang="en-US" dirty="0" err="1">
                <a:effectLst/>
              </a:rPr>
              <a:t>strukturnog</a:t>
            </a:r>
            <a:r>
              <a:rPr lang="en-US" altLang="en-US" dirty="0">
                <a:effectLst/>
              </a:rPr>
              <a:t> </a:t>
            </a:r>
            <a:r>
              <a:rPr lang="en-US" altLang="en-US" dirty="0" err="1">
                <a:effectLst/>
              </a:rPr>
              <a:t>bloka</a:t>
            </a:r>
            <a:r>
              <a:rPr lang="en-US" altLang="en-US" dirty="0">
                <a:effectLst/>
              </a:rPr>
              <a:t> </a:t>
            </a:r>
            <a:r>
              <a:rPr lang="en-US" altLang="en-US" dirty="0" err="1">
                <a:effectLst/>
              </a:rPr>
              <a:t>ili</a:t>
            </a:r>
            <a:r>
              <a:rPr lang="en-US" altLang="en-US" dirty="0">
                <a:effectLst/>
              </a:rPr>
              <a:t> </a:t>
            </a:r>
            <a:r>
              <a:rPr lang="en-US" altLang="en-US" dirty="0" err="1">
                <a:effectLst/>
              </a:rPr>
              <a:t>rutine</a:t>
            </a:r>
            <a:r>
              <a:rPr lang="en-US" altLang="en-US" dirty="0">
                <a:effectLst/>
              </a:rPr>
              <a:t> (</a:t>
            </a:r>
            <a:r>
              <a:rPr lang="en-US" altLang="en-US" dirty="0" err="1">
                <a:effectLst/>
              </a:rPr>
              <a:t>funkcije</a:t>
            </a:r>
            <a:r>
              <a:rPr lang="en-US" altLang="en-US" dirty="0">
                <a:effectLst/>
              </a:rPr>
              <a:t>) </a:t>
            </a:r>
            <a:r>
              <a:rPr lang="en-US" altLang="en-US" dirty="0" err="1">
                <a:effectLst/>
              </a:rPr>
              <a:t>koja</a:t>
            </a:r>
            <a:r>
              <a:rPr lang="en-US" altLang="en-US" dirty="0">
                <a:effectLst/>
              </a:rPr>
              <a:t> se </a:t>
            </a:r>
            <a:r>
              <a:rPr lang="en-US" altLang="en-US" dirty="0" err="1">
                <a:effectLst/>
              </a:rPr>
              <a:t>poziva</a:t>
            </a:r>
            <a:r>
              <a:rPr lang="en-US" altLang="en-US" dirty="0">
                <a:effectLst/>
              </a:rPr>
              <a:t> u </a:t>
            </a:r>
            <a:r>
              <a:rPr lang="en-US" altLang="en-US" dirty="0" err="1">
                <a:effectLst/>
              </a:rPr>
              <a:t>okviru</a:t>
            </a:r>
            <a:r>
              <a:rPr lang="en-US" altLang="en-US" dirty="0">
                <a:effectLst/>
              </a:rPr>
              <a:t> </a:t>
            </a:r>
            <a:r>
              <a:rPr lang="en-US" altLang="en-US" dirty="0" err="1">
                <a:effectLst/>
              </a:rPr>
              <a:t>paralelnog</a:t>
            </a:r>
            <a:r>
              <a:rPr lang="en-US" altLang="en-US" dirty="0">
                <a:effectLst/>
              </a:rPr>
              <a:t> </a:t>
            </a:r>
            <a:r>
              <a:rPr lang="en-US" altLang="en-US" dirty="0" err="1">
                <a:effectLst/>
              </a:rPr>
              <a:t>regiona</a:t>
            </a:r>
            <a:r>
              <a:rPr lang="en-US" altLang="en-US" dirty="0">
                <a:effectLst/>
              </a:rPr>
              <a:t>, </a:t>
            </a:r>
            <a:r>
              <a:rPr lang="en-US" altLang="en-US" dirty="0" err="1">
                <a:effectLst/>
              </a:rPr>
              <a:t>su</a:t>
            </a:r>
            <a:r>
              <a:rPr lang="en-US" altLang="en-US" dirty="0">
                <a:effectLst/>
              </a:rPr>
              <a:t> </a:t>
            </a:r>
            <a:r>
              <a:rPr lang="en-US" altLang="en-US" dirty="0" err="1">
                <a:effectLst/>
              </a:rPr>
              <a:t>privatne</a:t>
            </a:r>
            <a:r>
              <a:rPr lang="en-US" altLang="en-US" dirty="0">
                <a:effectLst/>
              </a:rPr>
              <a:t> po </a:t>
            </a:r>
            <a:r>
              <a:rPr lang="en-US" altLang="en-US" dirty="0" err="1">
                <a:effectLst/>
              </a:rPr>
              <a:t>definiciji</a:t>
            </a:r>
            <a:r>
              <a:rPr lang="en-US" altLang="en-US" dirty="0">
                <a:effectLst/>
              </a:rPr>
              <a:t> (by default)</a:t>
            </a:r>
            <a:endParaRPr lang="sr-Latn-RS" altLang="en-US" dirty="0">
              <a:effectLst/>
            </a:endParaRPr>
          </a:p>
          <a:p>
            <a:pPr lvl="0">
              <a:defRPr/>
            </a:pPr>
            <a:r>
              <a:rPr lang="en-US" altLang="en-US" dirty="0">
                <a:effectLst/>
              </a:rPr>
              <a:t>Po </a:t>
            </a:r>
            <a:r>
              <a:rPr lang="en-US" altLang="en-US" dirty="0" err="1">
                <a:effectLst/>
              </a:rPr>
              <a:t>definiciji</a:t>
            </a:r>
            <a:r>
              <a:rPr lang="en-US" altLang="en-US" dirty="0">
                <a:effectLst/>
              </a:rPr>
              <a:t>, </a:t>
            </a:r>
            <a:r>
              <a:rPr lang="en-US" altLang="en-US" dirty="0" err="1">
                <a:effectLst/>
              </a:rPr>
              <a:t>indeksna</a:t>
            </a:r>
            <a:r>
              <a:rPr lang="en-US" altLang="en-US" dirty="0">
                <a:effectLst/>
              </a:rPr>
              <a:t> </a:t>
            </a:r>
            <a:r>
              <a:rPr lang="en-US" altLang="en-US" dirty="0" err="1">
                <a:effectLst/>
              </a:rPr>
              <a:t>promenljiva</a:t>
            </a:r>
            <a:r>
              <a:rPr lang="en-US" altLang="en-US" dirty="0">
                <a:effectLst/>
              </a:rPr>
              <a:t> u </a:t>
            </a:r>
            <a:r>
              <a:rPr lang="en-US" altLang="en-US" i="1" dirty="0">
                <a:effectLst/>
              </a:rPr>
              <a:t>for</a:t>
            </a:r>
            <a:r>
              <a:rPr lang="en-US" altLang="en-US" dirty="0">
                <a:effectLst/>
              </a:rPr>
              <a:t> </a:t>
            </a:r>
            <a:r>
              <a:rPr lang="en-US" altLang="en-US" dirty="0" err="1">
                <a:effectLst/>
              </a:rPr>
              <a:t>petlji</a:t>
            </a:r>
            <a:r>
              <a:rPr lang="en-US" altLang="en-US" dirty="0">
                <a:effectLst/>
              </a:rPr>
              <a:t> je </a:t>
            </a:r>
            <a:r>
              <a:rPr lang="en-US" altLang="en-US" dirty="0" err="1">
                <a:effectLst/>
              </a:rPr>
              <a:t>privatna</a:t>
            </a:r>
            <a:r>
              <a:rPr lang="en-US" altLang="en-US" dirty="0">
                <a:effectLst/>
              </a:rPr>
              <a:t> za </a:t>
            </a:r>
            <a:r>
              <a:rPr lang="en-US" altLang="en-US" dirty="0" err="1">
                <a:effectLst/>
              </a:rPr>
              <a:t>svaku</a:t>
            </a:r>
            <a:r>
              <a:rPr lang="en-US" altLang="en-US" dirty="0">
                <a:effectLst/>
              </a:rPr>
              <a:t> nit, </a:t>
            </a:r>
            <a:r>
              <a:rPr lang="en-US" altLang="en-US" dirty="0" err="1">
                <a:effectLst/>
              </a:rPr>
              <a:t>tj</a:t>
            </a:r>
            <a:r>
              <a:rPr lang="en-US" altLang="en-US" dirty="0">
                <a:effectLst/>
              </a:rPr>
              <a:t>. </a:t>
            </a:r>
            <a:r>
              <a:rPr lang="en-US" altLang="en-US" dirty="0" err="1">
                <a:effectLst/>
              </a:rPr>
              <a:t>svaka</a:t>
            </a:r>
            <a:r>
              <a:rPr lang="en-US" altLang="en-US" dirty="0">
                <a:effectLst/>
              </a:rPr>
              <a:t> nit </a:t>
            </a:r>
            <a:r>
              <a:rPr lang="en-US" altLang="en-US" dirty="0" err="1">
                <a:effectLst/>
              </a:rPr>
              <a:t>ima</a:t>
            </a:r>
            <a:r>
              <a:rPr lang="en-US" altLang="en-US" dirty="0">
                <a:effectLst/>
              </a:rPr>
              <a:t> </a:t>
            </a:r>
            <a:r>
              <a:rPr lang="en-US" altLang="en-US" dirty="0" err="1">
                <a:effectLst/>
              </a:rPr>
              <a:t>svoju</a:t>
            </a:r>
            <a:r>
              <a:rPr lang="en-US" altLang="en-US" dirty="0">
                <a:effectLst/>
              </a:rPr>
              <a:t> </a:t>
            </a:r>
            <a:r>
              <a:rPr lang="en-US" altLang="en-US" dirty="0" err="1">
                <a:effectLst/>
              </a:rPr>
              <a:t>kopiju</a:t>
            </a:r>
            <a:r>
              <a:rPr lang="en-US" altLang="en-US" dirty="0">
                <a:effectLst/>
              </a:rPr>
              <a:t> </a:t>
            </a:r>
            <a:r>
              <a:rPr lang="en-US" altLang="en-US" dirty="0" err="1">
                <a:effectLst/>
              </a:rPr>
              <a:t>indeksne</a:t>
            </a:r>
            <a:r>
              <a:rPr lang="en-US" altLang="en-US" dirty="0">
                <a:effectLst/>
              </a:rPr>
              <a:t> </a:t>
            </a:r>
            <a:r>
              <a:rPr lang="en-US" altLang="en-US" dirty="0" err="1">
                <a:effectLst/>
              </a:rPr>
              <a:t>promenljive</a:t>
            </a:r>
            <a:r>
              <a:rPr lang="en-US" altLang="en-US" dirty="0">
                <a:effectLst/>
              </a:rPr>
              <a:t> </a:t>
            </a:r>
            <a:endParaRPr lang="sr-Latn-RS" altLang="en-US" dirty="0">
              <a:effectLst/>
            </a:endParaRPr>
          </a:p>
          <a:p>
            <a:pPr lvl="0">
              <a:defRPr/>
            </a:pPr>
            <a:r>
              <a:rPr lang="en-US" altLang="en-US" dirty="0" err="1">
                <a:effectLst/>
              </a:rPr>
              <a:t>Vrednosti</a:t>
            </a:r>
            <a:r>
              <a:rPr lang="en-US" altLang="en-US" dirty="0">
                <a:effectLst/>
              </a:rPr>
              <a:t> </a:t>
            </a:r>
            <a:r>
              <a:rPr lang="en-US" altLang="en-US" dirty="0" err="1">
                <a:effectLst/>
              </a:rPr>
              <a:t>privatnih</a:t>
            </a:r>
            <a:r>
              <a:rPr lang="en-US" altLang="en-US" dirty="0">
                <a:effectLst/>
              </a:rPr>
              <a:t> </a:t>
            </a:r>
            <a:r>
              <a:rPr lang="en-US" altLang="en-US" dirty="0" err="1">
                <a:effectLst/>
              </a:rPr>
              <a:t>promenljivih</a:t>
            </a:r>
            <a:r>
              <a:rPr lang="en-US" altLang="en-US" dirty="0">
                <a:effectLst/>
              </a:rPr>
              <a:t> </a:t>
            </a:r>
            <a:r>
              <a:rPr lang="en-US" altLang="en-US" dirty="0" err="1">
                <a:effectLst/>
              </a:rPr>
              <a:t>nisu</a:t>
            </a:r>
            <a:r>
              <a:rPr lang="en-US" altLang="en-US" dirty="0">
                <a:effectLst/>
              </a:rPr>
              <a:t> </a:t>
            </a:r>
            <a:r>
              <a:rPr lang="en-US" altLang="en-US" dirty="0" err="1">
                <a:effectLst/>
              </a:rPr>
              <a:t>definisane</a:t>
            </a:r>
            <a:r>
              <a:rPr lang="en-US" altLang="en-US" dirty="0">
                <a:effectLst/>
              </a:rPr>
              <a:t> </a:t>
            </a:r>
            <a:r>
              <a:rPr lang="en-US" altLang="en-US" dirty="0" err="1">
                <a:effectLst/>
              </a:rPr>
              <a:t>na</a:t>
            </a:r>
            <a:r>
              <a:rPr lang="en-US" altLang="en-US" dirty="0">
                <a:effectLst/>
              </a:rPr>
              <a:t> </a:t>
            </a:r>
            <a:r>
              <a:rPr lang="en-US" altLang="en-US" dirty="0" err="1">
                <a:effectLst/>
              </a:rPr>
              <a:t>ulasku</a:t>
            </a:r>
            <a:r>
              <a:rPr lang="en-US" altLang="en-US" dirty="0">
                <a:effectLst/>
              </a:rPr>
              <a:t> i </a:t>
            </a:r>
            <a:r>
              <a:rPr lang="en-US" altLang="en-US" dirty="0" err="1">
                <a:effectLst/>
              </a:rPr>
              <a:t>izlasku</a:t>
            </a:r>
            <a:r>
              <a:rPr lang="en-US" altLang="en-US" dirty="0">
                <a:effectLst/>
              </a:rPr>
              <a:t> </a:t>
            </a:r>
            <a:r>
              <a:rPr lang="en-US" altLang="en-US" dirty="0" err="1">
                <a:effectLst/>
              </a:rPr>
              <a:t>iz</a:t>
            </a:r>
            <a:r>
              <a:rPr lang="en-US" altLang="en-US" dirty="0">
                <a:effectLst/>
              </a:rPr>
              <a:t> </a:t>
            </a:r>
            <a:r>
              <a:rPr lang="en-US" altLang="en-US" dirty="0" err="1">
                <a:effectLst/>
              </a:rPr>
              <a:t>paralelnog</a:t>
            </a:r>
            <a:r>
              <a:rPr lang="en-US" altLang="en-US" dirty="0">
                <a:effectLst/>
              </a:rPr>
              <a:t> </a:t>
            </a:r>
            <a:r>
              <a:rPr lang="en-US" altLang="en-US" dirty="0" err="1">
                <a:effectLst/>
              </a:rPr>
              <a:t>regiona</a:t>
            </a:r>
            <a:r>
              <a:rPr lang="en-US" altLang="en-US" dirty="0">
                <a:effectLst/>
              </a:rPr>
              <a:t>, </a:t>
            </a:r>
            <a:r>
              <a:rPr lang="en-US" altLang="en-US" dirty="0" err="1">
                <a:effectLst/>
              </a:rPr>
              <a:t>čak</a:t>
            </a:r>
            <a:r>
              <a:rPr lang="en-US" altLang="en-US" dirty="0">
                <a:effectLst/>
              </a:rPr>
              <a:t> i </a:t>
            </a:r>
            <a:r>
              <a:rPr lang="en-US" altLang="en-US" dirty="0" err="1">
                <a:effectLst/>
              </a:rPr>
              <a:t>ako</a:t>
            </a:r>
            <a:r>
              <a:rPr lang="en-US" altLang="en-US" dirty="0">
                <a:effectLst/>
              </a:rPr>
              <a:t> je </a:t>
            </a:r>
            <a:r>
              <a:rPr lang="en-US" altLang="en-US" dirty="0" err="1">
                <a:effectLst/>
              </a:rPr>
              <a:t>promenljiva</a:t>
            </a:r>
            <a:r>
              <a:rPr lang="en-US" altLang="en-US" dirty="0">
                <a:effectLst/>
              </a:rPr>
              <a:t> </a:t>
            </a:r>
            <a:r>
              <a:rPr lang="en-US" altLang="en-US" dirty="0" err="1">
                <a:effectLst/>
              </a:rPr>
              <a:t>bila</a:t>
            </a:r>
            <a:r>
              <a:rPr lang="en-US" altLang="en-US" dirty="0">
                <a:effectLst/>
              </a:rPr>
              <a:t> </a:t>
            </a:r>
            <a:r>
              <a:rPr lang="en-US" altLang="en-US" dirty="0" err="1">
                <a:effectLst/>
              </a:rPr>
              <a:t>definisana</a:t>
            </a:r>
            <a:r>
              <a:rPr lang="en-US" altLang="en-US" dirty="0">
                <a:effectLst/>
              </a:rPr>
              <a:t> pre </a:t>
            </a:r>
            <a:r>
              <a:rPr lang="en-US" altLang="en-US" dirty="0" err="1">
                <a:effectLst/>
              </a:rPr>
              <a:t>ulaska</a:t>
            </a:r>
            <a:r>
              <a:rPr lang="en-US" altLang="en-US" dirty="0">
                <a:effectLst/>
              </a:rPr>
              <a:t> u </a:t>
            </a:r>
            <a:r>
              <a:rPr lang="en-US" altLang="en-US" dirty="0" err="1">
                <a:effectLst/>
              </a:rPr>
              <a:t>paralelni</a:t>
            </a:r>
            <a:r>
              <a:rPr lang="en-US" altLang="en-US" dirty="0">
                <a:effectLst/>
              </a:rPr>
              <a:t> region</a:t>
            </a:r>
            <a:r>
              <a:rPr lang="sr-Latn-RS" altLang="en-US" dirty="0">
                <a:effectLst/>
              </a:rPr>
              <a:t>.</a:t>
            </a:r>
            <a:endParaRPr lang="sr-Latn-RS" dirty="0"/>
          </a:p>
        </p:txBody>
      </p:sp>
      <p:sp>
        <p:nvSpPr>
          <p:cNvPr id="4" name="Slide Number Placeholder 3"/>
          <p:cNvSpPr>
            <a:spLocks noGrp="1"/>
          </p:cNvSpPr>
          <p:nvPr>
            <p:ph type="sldNum" sz="quarter" idx="5"/>
          </p:nvPr>
        </p:nvSpPr>
        <p:spPr/>
        <p:txBody>
          <a:bodyPr/>
          <a:lstStyle/>
          <a:p>
            <a:fld id="{A5FF9786-089B-48E8-A978-7D224141EDA5}" type="slidenum">
              <a:rPr lang="en-US" altLang="en-US" smtClean="0"/>
              <a:pPr/>
              <a:t>6</a:t>
            </a:fld>
            <a:endParaRPr lang="en-US" altLang="en-US"/>
          </a:p>
        </p:txBody>
      </p:sp>
    </p:spTree>
    <p:extLst>
      <p:ext uri="{BB962C8B-B14F-4D97-AF65-F5344CB8AC3E}">
        <p14:creationId xmlns:p14="http://schemas.microsoft.com/office/powerpoint/2010/main" val="1920704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altLang="en-US" dirty="0" err="1">
                <a:effectLst/>
              </a:rPr>
              <a:t>Šta</a:t>
            </a:r>
            <a:r>
              <a:rPr lang="en-US" altLang="en-US" dirty="0">
                <a:effectLst/>
              </a:rPr>
              <a:t> </a:t>
            </a:r>
            <a:r>
              <a:rPr lang="en-US" altLang="en-US" dirty="0" err="1">
                <a:effectLst/>
              </a:rPr>
              <a:t>ako</a:t>
            </a:r>
            <a:r>
              <a:rPr lang="en-US" altLang="en-US" dirty="0">
                <a:effectLst/>
              </a:rPr>
              <a:t> je </a:t>
            </a:r>
            <a:r>
              <a:rPr lang="en-US" altLang="en-US" dirty="0" err="1">
                <a:effectLst/>
              </a:rPr>
              <a:t>promenljiva</a:t>
            </a:r>
            <a:r>
              <a:rPr lang="en-US" altLang="en-US" dirty="0">
                <a:effectLst/>
              </a:rPr>
              <a:t> </a:t>
            </a:r>
            <a:r>
              <a:rPr lang="en-US" altLang="en-US" i="1" dirty="0">
                <a:effectLst/>
              </a:rPr>
              <a:t>a</a:t>
            </a:r>
            <a:r>
              <a:rPr lang="en-US" altLang="en-US" dirty="0">
                <a:effectLst/>
              </a:rPr>
              <a:t> </a:t>
            </a:r>
            <a:r>
              <a:rPr lang="en-US" altLang="en-US" dirty="0" err="1">
                <a:effectLst/>
              </a:rPr>
              <a:t>iz</a:t>
            </a:r>
            <a:r>
              <a:rPr lang="en-US" altLang="en-US" dirty="0">
                <a:effectLst/>
              </a:rPr>
              <a:t> </a:t>
            </a:r>
            <a:r>
              <a:rPr lang="en-US" altLang="en-US" dirty="0" err="1">
                <a:effectLst/>
              </a:rPr>
              <a:t>prethodnog</a:t>
            </a:r>
            <a:r>
              <a:rPr lang="en-US" altLang="en-US" dirty="0">
                <a:effectLst/>
              </a:rPr>
              <a:t> </a:t>
            </a:r>
            <a:r>
              <a:rPr lang="en-US" altLang="en-US" dirty="0" err="1">
                <a:effectLst/>
              </a:rPr>
              <a:t>primera</a:t>
            </a:r>
            <a:r>
              <a:rPr lang="en-US" altLang="en-US" dirty="0">
                <a:effectLst/>
              </a:rPr>
              <a:t> </a:t>
            </a:r>
            <a:r>
              <a:rPr lang="en-US" altLang="en-US" dirty="0" err="1">
                <a:effectLst/>
              </a:rPr>
              <a:t>potrebna</a:t>
            </a:r>
            <a:r>
              <a:rPr lang="en-US" altLang="en-US" dirty="0">
                <a:effectLst/>
              </a:rPr>
              <a:t> </a:t>
            </a:r>
            <a:r>
              <a:rPr lang="en-US" altLang="en-US" dirty="0" err="1">
                <a:effectLst/>
              </a:rPr>
              <a:t>nakon</a:t>
            </a:r>
            <a:r>
              <a:rPr lang="en-US" altLang="en-US" dirty="0">
                <a:effectLst/>
              </a:rPr>
              <a:t> </a:t>
            </a:r>
            <a:r>
              <a:rPr lang="en-US" altLang="en-US" dirty="0" err="1">
                <a:effectLst/>
              </a:rPr>
              <a:t>okončanja</a:t>
            </a:r>
            <a:r>
              <a:rPr lang="en-US" altLang="en-US" dirty="0">
                <a:effectLst/>
              </a:rPr>
              <a:t> </a:t>
            </a:r>
            <a:r>
              <a:rPr lang="en-US" altLang="en-US" dirty="0" err="1">
                <a:effectLst/>
              </a:rPr>
              <a:t>paraelnog</a:t>
            </a:r>
            <a:r>
              <a:rPr lang="en-US" altLang="en-US" dirty="0">
                <a:effectLst/>
              </a:rPr>
              <a:t> </a:t>
            </a:r>
            <a:r>
              <a:rPr lang="en-US" altLang="en-US" dirty="0" err="1">
                <a:effectLst/>
              </a:rPr>
              <a:t>regiona</a:t>
            </a:r>
            <a:r>
              <a:rPr lang="en-US" altLang="en-US" dirty="0">
                <a:effectLst/>
              </a:rPr>
              <a:t>? </a:t>
            </a:r>
          </a:p>
          <a:p>
            <a:pPr>
              <a:lnSpc>
                <a:spcPct val="90000"/>
              </a:lnSpc>
            </a:pPr>
            <a:r>
              <a:rPr lang="en-US" altLang="en-US" dirty="0" err="1">
                <a:effectLst/>
              </a:rPr>
              <a:t>Privatnim</a:t>
            </a:r>
            <a:r>
              <a:rPr lang="en-US" altLang="en-US" dirty="0">
                <a:effectLst/>
              </a:rPr>
              <a:t> </a:t>
            </a:r>
            <a:r>
              <a:rPr lang="en-US" altLang="en-US" dirty="0" err="1">
                <a:effectLst/>
              </a:rPr>
              <a:t>promenljivima</a:t>
            </a:r>
            <a:r>
              <a:rPr lang="en-US" altLang="en-US" dirty="0">
                <a:effectLst/>
              </a:rPr>
              <a:t> se ne </a:t>
            </a:r>
            <a:r>
              <a:rPr lang="en-US" altLang="en-US" dirty="0" err="1">
                <a:effectLst/>
              </a:rPr>
              <a:t>može</a:t>
            </a:r>
            <a:r>
              <a:rPr lang="en-US" altLang="en-US" dirty="0">
                <a:effectLst/>
              </a:rPr>
              <a:t> </a:t>
            </a:r>
            <a:r>
              <a:rPr lang="en-US" altLang="en-US" dirty="0" err="1">
                <a:effectLst/>
              </a:rPr>
              <a:t>pristupati</a:t>
            </a:r>
            <a:r>
              <a:rPr lang="en-US" altLang="en-US" dirty="0">
                <a:effectLst/>
              </a:rPr>
              <a:t> </a:t>
            </a:r>
            <a:r>
              <a:rPr lang="en-US" altLang="en-US" dirty="0" err="1">
                <a:effectLst/>
              </a:rPr>
              <a:t>nakon</a:t>
            </a:r>
            <a:r>
              <a:rPr lang="en-US" altLang="en-US" dirty="0">
                <a:effectLst/>
              </a:rPr>
              <a:t> </a:t>
            </a:r>
            <a:r>
              <a:rPr lang="en-US" altLang="en-US" dirty="0" err="1">
                <a:effectLst/>
              </a:rPr>
              <a:t>okončanja</a:t>
            </a:r>
            <a:r>
              <a:rPr lang="en-US" altLang="en-US" dirty="0">
                <a:effectLst/>
              </a:rPr>
              <a:t> </a:t>
            </a:r>
            <a:r>
              <a:rPr lang="en-US" altLang="en-US" dirty="0" err="1">
                <a:effectLst/>
              </a:rPr>
              <a:t>paralelnog</a:t>
            </a:r>
            <a:r>
              <a:rPr lang="en-US" altLang="en-US" dirty="0">
                <a:effectLst/>
              </a:rPr>
              <a:t> </a:t>
            </a:r>
            <a:r>
              <a:rPr lang="en-US" altLang="en-US" dirty="0" err="1">
                <a:effectLst/>
              </a:rPr>
              <a:t>regiona</a:t>
            </a:r>
            <a:r>
              <a:rPr lang="en-US" altLang="en-US" dirty="0">
                <a:effectLst/>
              </a:rPr>
              <a:t> (</a:t>
            </a:r>
            <a:r>
              <a:rPr lang="en-US" altLang="en-US" dirty="0" err="1">
                <a:effectLst/>
              </a:rPr>
              <a:t>petlje</a:t>
            </a:r>
            <a:r>
              <a:rPr lang="en-US" altLang="en-US" dirty="0">
                <a:effectLst/>
              </a:rPr>
              <a:t> </a:t>
            </a:r>
            <a:r>
              <a:rPr lang="en-US" altLang="en-US" dirty="0" err="1">
                <a:effectLst/>
              </a:rPr>
              <a:t>ili</a:t>
            </a:r>
            <a:r>
              <a:rPr lang="en-US" altLang="en-US" dirty="0">
                <a:effectLst/>
              </a:rPr>
              <a:t> </a:t>
            </a:r>
            <a:r>
              <a:rPr lang="en-US" altLang="en-US" dirty="0" err="1">
                <a:effectLst/>
              </a:rPr>
              <a:t>sekcije</a:t>
            </a:r>
            <a:r>
              <a:rPr lang="en-US" altLang="en-US" dirty="0">
                <a:effectLst/>
              </a:rPr>
              <a:t>). </a:t>
            </a:r>
            <a:endParaRPr lang="sr-Latn-RS" dirty="0"/>
          </a:p>
        </p:txBody>
      </p:sp>
      <p:sp>
        <p:nvSpPr>
          <p:cNvPr id="4" name="Slide Number Placeholder 3"/>
          <p:cNvSpPr>
            <a:spLocks noGrp="1"/>
          </p:cNvSpPr>
          <p:nvPr>
            <p:ph type="sldNum" sz="quarter" idx="5"/>
          </p:nvPr>
        </p:nvSpPr>
        <p:spPr/>
        <p:txBody>
          <a:bodyPr/>
          <a:lstStyle/>
          <a:p>
            <a:fld id="{A5FF9786-089B-48E8-A978-7D224141EDA5}" type="slidenum">
              <a:rPr lang="en-US" altLang="en-US" smtClean="0"/>
              <a:pPr/>
              <a:t>8</a:t>
            </a:fld>
            <a:endParaRPr lang="en-US" altLang="en-US"/>
          </a:p>
        </p:txBody>
      </p:sp>
    </p:spTree>
    <p:extLst>
      <p:ext uri="{BB962C8B-B14F-4D97-AF65-F5344CB8AC3E}">
        <p14:creationId xmlns:p14="http://schemas.microsoft.com/office/powerpoint/2010/main" val="672136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DC7A28CD-C2A2-48E4-BBE0-28B4DC3B6F3C}"/>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B2318AB2-0D3D-4E92-8A30-5B05CDF4593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Conclusion</a:t>
            </a:r>
          </a:p>
          <a:p>
            <a:r>
              <a:rPr lang="en-US" altLang="en-US" dirty="0">
                <a:latin typeface="Arial" panose="020B0604020202020204" pitchFamily="34" charset="0"/>
                <a:cs typeface="Arial" panose="020B0604020202020204" pitchFamily="34" charset="0"/>
              </a:rPr>
              <a:t>OpenMP </a:t>
            </a:r>
            <a:r>
              <a:rPr lang="en-US" altLang="en-US" dirty="0" err="1">
                <a:latin typeface="Arial" panose="020B0604020202020204" pitchFamily="34" charset="0"/>
                <a:cs typeface="Arial" panose="020B0604020202020204" pitchFamily="34" charset="0"/>
              </a:rPr>
              <a:t>automatski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vrsi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distribuciju</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posla</a:t>
            </a:r>
            <a:r>
              <a:rPr lang="en-US" altLang="en-US" dirty="0">
                <a:latin typeface="Arial" panose="020B0604020202020204" pitchFamily="34" charset="0"/>
                <a:cs typeface="Arial" panose="020B0604020202020204" pitchFamily="34" charset="0"/>
              </a:rPr>
              <a:t> u for </a:t>
            </a:r>
            <a:r>
              <a:rPr lang="en-US" altLang="en-US" dirty="0" err="1">
                <a:latin typeface="Arial" panose="020B0604020202020204" pitchFamily="34" charset="0"/>
                <a:cs typeface="Arial" panose="020B0604020202020204" pitchFamily="34" charset="0"/>
              </a:rPr>
              <a:t>petlji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izmedju</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niti</a:t>
            </a:r>
            <a:r>
              <a:rPr lang="en-US" altLang="en-US" dirty="0">
                <a:latin typeface="Arial" panose="020B0604020202020204" pitchFamily="34" charset="0"/>
                <a:cs typeface="Arial" panose="020B0604020202020204" pitchFamily="34" charset="0"/>
              </a:rPr>
              <a:t>.</a:t>
            </a:r>
          </a:p>
          <a:p>
            <a:r>
              <a:rPr lang="en-US" altLang="en-US" dirty="0" err="1">
                <a:latin typeface="Arial" panose="020B0604020202020204" pitchFamily="34" charset="0"/>
                <a:cs typeface="Arial" panose="020B0604020202020204" pitchFamily="34" charset="0"/>
              </a:rPr>
              <a:t>Medjuti</a:t>
            </a:r>
            <a:r>
              <a:rPr lang="en-US" altLang="en-US" dirty="0">
                <a:latin typeface="Arial" panose="020B0604020202020204" pitchFamily="34" charset="0"/>
                <a:cs typeface="Arial" panose="020B0604020202020204" pitchFamily="34" charset="0"/>
              </a:rPr>
              <a:t>, u </a:t>
            </a:r>
            <a:r>
              <a:rPr lang="en-US" altLang="en-US" dirty="0" err="1">
                <a:latin typeface="Arial" panose="020B0604020202020204" pitchFamily="34" charset="0"/>
                <a:cs typeface="Arial" panose="020B0604020202020204" pitchFamily="34" charset="0"/>
              </a:rPr>
              <a:t>zavisnosti</a:t>
            </a:r>
            <a:r>
              <a:rPr lang="en-US" altLang="en-US" dirty="0">
                <a:latin typeface="Arial" panose="020B0604020202020204" pitchFamily="34" charset="0"/>
                <a:cs typeface="Arial" panose="020B0604020202020204" pitchFamily="34" charset="0"/>
              </a:rPr>
              <a:t> od </a:t>
            </a:r>
            <a:r>
              <a:rPr lang="en-US" altLang="en-US" dirty="0" err="1">
                <a:latin typeface="Arial" panose="020B0604020202020204" pitchFamily="34" charset="0"/>
                <a:cs typeface="Arial" panose="020B0604020202020204" pitchFamily="34" charset="0"/>
              </a:rPr>
              <a:t>programa</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defaultno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ponasanje</a:t>
            </a:r>
            <a:r>
              <a:rPr lang="en-US" altLang="en-US" dirty="0">
                <a:latin typeface="Arial" panose="020B0604020202020204" pitchFamily="34" charset="0"/>
                <a:cs typeface="Arial" panose="020B0604020202020204" pitchFamily="34" charset="0"/>
              </a:rPr>
              <a:t> ne mora </a:t>
            </a:r>
            <a:r>
              <a:rPr lang="en-US" altLang="en-US" dirty="0" err="1">
                <a:latin typeface="Arial" panose="020B0604020202020204" pitchFamily="34" charset="0"/>
                <a:cs typeface="Arial" panose="020B0604020202020204" pitchFamily="34" charset="0"/>
              </a:rPr>
              <a:t>biti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idealno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tj</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optimalno</a:t>
            </a:r>
            <a:r>
              <a:rPr lang="en-US" altLang="en-US" dirty="0">
                <a:latin typeface="Arial" panose="020B0604020202020204" pitchFamily="34" charset="0"/>
                <a:cs typeface="Arial" panose="020B0604020202020204" pitchFamily="34" charset="0"/>
              </a:rPr>
              <a:t>.</a:t>
            </a:r>
          </a:p>
          <a:p>
            <a:r>
              <a:rPr lang="en-US" altLang="en-US" dirty="0">
                <a:latin typeface="Arial" panose="020B0604020202020204" pitchFamily="34" charset="0"/>
                <a:cs typeface="Arial" panose="020B0604020202020204" pitchFamily="34" charset="0"/>
              </a:rPr>
              <a:t>U </a:t>
            </a:r>
            <a:r>
              <a:rPr lang="en-US" altLang="en-US" dirty="0" err="1">
                <a:latin typeface="Arial" panose="020B0604020202020204" pitchFamily="34" charset="0"/>
                <a:cs typeface="Arial" panose="020B0604020202020204" pitchFamily="34" charset="0"/>
              </a:rPr>
              <a:t>petljama</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gde</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sva</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iteracija</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traje</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priblizno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jednako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vreme</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staticka</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distribucija</a:t>
            </a:r>
            <a:r>
              <a:rPr lang="en-US" altLang="en-US" dirty="0">
                <a:latin typeface="Arial" panose="020B0604020202020204" pitchFamily="34" charset="0"/>
                <a:cs typeface="Arial" panose="020B0604020202020204" pitchFamily="34" charset="0"/>
              </a:rPr>
              <a:t> je </a:t>
            </a:r>
            <a:r>
              <a:rPr lang="en-US" altLang="en-US" dirty="0" err="1">
                <a:latin typeface="Arial" panose="020B0604020202020204" pitchFamily="34" charset="0"/>
                <a:cs typeface="Arial" panose="020B0604020202020204" pitchFamily="34" charset="0"/>
              </a:rPr>
              <a:t>najbolja</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jer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ima</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najmanji</a:t>
            </a:r>
            <a:r>
              <a:rPr lang="en-US" altLang="en-US" dirty="0">
                <a:latin typeface="Arial" panose="020B0604020202020204" pitchFamily="34" charset="0"/>
                <a:cs typeface="Arial" panose="020B0604020202020204" pitchFamily="34" charset="0"/>
              </a:rPr>
              <a:t> overhead.</a:t>
            </a:r>
          </a:p>
          <a:p>
            <a:r>
              <a:rPr lang="en-US" altLang="en-US" dirty="0" err="1">
                <a:latin typeface="Arial" panose="020B0604020202020204" pitchFamily="34" charset="0"/>
                <a:cs typeface="Arial" panose="020B0604020202020204" pitchFamily="34" charset="0"/>
              </a:rPr>
              <a:t>kod</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petlji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gde</a:t>
            </a:r>
            <a:r>
              <a:rPr lang="en-US" altLang="en-US" dirty="0">
                <a:latin typeface="Arial" panose="020B0604020202020204" pitchFamily="34" charset="0"/>
                <a:cs typeface="Arial" panose="020B0604020202020204" pitchFamily="34" charset="0"/>
              </a:rPr>
              <a:t> se </a:t>
            </a:r>
            <a:r>
              <a:rPr lang="en-US" altLang="en-US" dirty="0" err="1">
                <a:latin typeface="Arial" panose="020B0604020202020204" pitchFamily="34" charset="0"/>
                <a:cs typeface="Arial" panose="020B0604020202020204" pitchFamily="34" charset="0"/>
              </a:rPr>
              <a:t>kolicina</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posla</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moe</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razlikovati</a:t>
            </a:r>
            <a:r>
              <a:rPr lang="en-US" altLang="en-US" dirty="0">
                <a:latin typeface="Arial" panose="020B0604020202020204" pitchFamily="34" charset="0"/>
                <a:cs typeface="Arial" panose="020B0604020202020204" pitchFamily="34" charset="0"/>
              </a:rPr>
              <a:t> od </a:t>
            </a:r>
            <a:r>
              <a:rPr lang="en-US" altLang="en-US" dirty="0" err="1">
                <a:latin typeface="Arial" panose="020B0604020202020204" pitchFamily="34" charset="0"/>
                <a:cs typeface="Arial" panose="020B0604020202020204" pitchFamily="34" charset="0"/>
              </a:rPr>
              <a:t>iteracije</a:t>
            </a:r>
            <a:r>
              <a:rPr lang="en-US" altLang="en-US" dirty="0">
                <a:latin typeface="Arial" panose="020B0604020202020204" pitchFamily="34" charset="0"/>
                <a:cs typeface="Arial" panose="020B0604020202020204" pitchFamily="34" charset="0"/>
              </a:rPr>
              <a:t> do </a:t>
            </a:r>
            <a:r>
              <a:rPr lang="en-US" altLang="en-US" dirty="0" err="1">
                <a:latin typeface="Arial" panose="020B0604020202020204" pitchFamily="34" charset="0"/>
                <a:cs typeface="Arial" panose="020B0604020202020204" pitchFamily="34" charset="0"/>
              </a:rPr>
              <a:t>iteracije</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najbolje</a:t>
            </a:r>
            <a:r>
              <a:rPr lang="en-US" altLang="en-US" dirty="0">
                <a:latin typeface="Arial" panose="020B0604020202020204" pitchFamily="34" charset="0"/>
                <a:cs typeface="Arial" panose="020B0604020202020204" pitchFamily="34" charset="0"/>
              </a:rPr>
              <a:t> je </a:t>
            </a:r>
            <a:r>
              <a:rPr lang="en-US" altLang="en-US" dirty="0" err="1">
                <a:latin typeface="Arial" panose="020B0604020202020204" pitchFamily="34" charset="0"/>
                <a:cs typeface="Arial" panose="020B0604020202020204" pitchFamily="34" charset="0"/>
              </a:rPr>
              <a:t>iskoristiti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dynaic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distribuciju</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jer</a:t>
            </a:r>
            <a:r>
              <a:rPr lang="en-US" altLang="en-US" dirty="0">
                <a:latin typeface="Arial" panose="020B0604020202020204" pitchFamily="34" charset="0"/>
                <a:cs typeface="Arial" panose="020B0604020202020204" pitchFamily="34" charset="0"/>
              </a:rPr>
              <a:t> </a:t>
            </a:r>
          </a:p>
          <a:p>
            <a:r>
              <a:rPr lang="en-US" altLang="en-US" dirty="0" err="1">
                <a:latin typeface="Arial" panose="020B0604020202020204" pitchFamily="34" charset="0"/>
                <a:cs typeface="Arial" panose="020B0604020202020204" pitchFamily="34" charset="0"/>
              </a:rPr>
              <a:t>ce</a:t>
            </a:r>
            <a:r>
              <a:rPr lang="en-US" altLang="en-US" dirty="0">
                <a:latin typeface="Arial" panose="020B0604020202020204" pitchFamily="34" charset="0"/>
                <a:cs typeface="Arial" panose="020B0604020202020204" pitchFamily="34" charset="0"/>
              </a:rPr>
              <a:t> se </a:t>
            </a:r>
            <a:r>
              <a:rPr lang="en-US" altLang="en-US" dirty="0" err="1">
                <a:latin typeface="Arial" panose="020B0604020202020204" pitchFamily="34" charset="0"/>
                <a:cs typeface="Arial" panose="020B0604020202020204" pitchFamily="34" charset="0"/>
              </a:rPr>
              <a:t>na</a:t>
            </a:r>
            <a:r>
              <a:rPr lang="en-US" altLang="en-US" dirty="0">
                <a:latin typeface="Arial" panose="020B0604020202020204" pitchFamily="34" charset="0"/>
                <a:cs typeface="Arial" panose="020B0604020202020204" pitchFamily="34" charset="0"/>
              </a:rPr>
              <a:t> taj </a:t>
            </a:r>
            <a:r>
              <a:rPr lang="en-US" altLang="en-US" dirty="0" err="1">
                <a:latin typeface="Arial" panose="020B0604020202020204" pitchFamily="34" charset="0"/>
                <a:cs typeface="Arial" panose="020B0604020202020204" pitchFamily="34" charset="0"/>
              </a:rPr>
              <a:t>nacin</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najbolje</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izbalansirati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posao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izmedju</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niti</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dirty="0" err="1">
                <a:latin typeface="Arial" panose="020B0604020202020204" pitchFamily="34" charset="0"/>
                <a:cs typeface="Arial" panose="020B0604020202020204" pitchFamily="34" charset="0"/>
              </a:rPr>
              <a:t>Zbog</a:t>
            </a:r>
            <a:r>
              <a:rPr lang="en-US" altLang="en-US" dirty="0">
                <a:latin typeface="Arial" panose="020B0604020202020204" pitchFamily="34" charset="0"/>
                <a:cs typeface="Arial" panose="020B0604020202020204" pitchFamily="34" charset="0"/>
              </a:rPr>
              <a:t> toga je </a:t>
            </a:r>
            <a:r>
              <a:rPr lang="en-US" altLang="en-US" dirty="0" err="1">
                <a:latin typeface="Arial" panose="020B0604020202020204" pitchFamily="34" charset="0"/>
                <a:cs typeface="Arial" panose="020B0604020202020204" pitchFamily="34" charset="0"/>
              </a:rPr>
              <a:t>neophodno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obratiti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paznju</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na</a:t>
            </a:r>
            <a:r>
              <a:rPr lang="en-US" altLang="en-US" dirty="0">
                <a:latin typeface="Arial" panose="020B0604020202020204" pitchFamily="34" charset="0"/>
                <a:cs typeface="Arial" panose="020B0604020202020204" pitchFamily="34" charset="0"/>
              </a:rPr>
              <a:t> to </a:t>
            </a:r>
            <a:r>
              <a:rPr lang="en-US" altLang="en-US" dirty="0" err="1">
                <a:latin typeface="Arial" panose="020B0604020202020204" pitchFamily="34" charset="0"/>
                <a:cs typeface="Arial" panose="020B0604020202020204" pitchFamily="34" charset="0"/>
              </a:rPr>
              <a:t>kako</a:t>
            </a:r>
            <a:r>
              <a:rPr lang="en-US" altLang="en-US" dirty="0">
                <a:latin typeface="Arial" panose="020B0604020202020204" pitchFamily="34" charset="0"/>
                <a:cs typeface="Arial" panose="020B0604020202020204" pitchFamily="34" charset="0"/>
              </a:rPr>
              <a:t> je </a:t>
            </a:r>
            <a:r>
              <a:rPr lang="en-US" altLang="en-US" dirty="0" err="1">
                <a:latin typeface="Arial" panose="020B0604020202020204" pitchFamily="34" charset="0"/>
                <a:cs typeface="Arial" panose="020B0604020202020204" pitchFamily="34" charset="0"/>
              </a:rPr>
              <a:t>ponasanje</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petlje</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tj</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kolika</a:t>
            </a:r>
            <a:r>
              <a:rPr lang="en-US" altLang="en-US" dirty="0">
                <a:latin typeface="Arial" panose="020B0604020202020204" pitchFamily="34" charset="0"/>
                <a:cs typeface="Arial" panose="020B0604020202020204" pitchFamily="34" charset="0"/>
              </a:rPr>
              <a:t> je </a:t>
            </a:r>
            <a:r>
              <a:rPr lang="en-US" altLang="en-US" dirty="0" err="1">
                <a:latin typeface="Arial" panose="020B0604020202020204" pitchFamily="34" charset="0"/>
                <a:cs typeface="Arial" panose="020B0604020202020204" pitchFamily="34" charset="0"/>
              </a:rPr>
              <a:t>kolicina</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posla</a:t>
            </a:r>
            <a:r>
              <a:rPr lang="en-US" altLang="en-US" dirty="0">
                <a:latin typeface="Arial" panose="020B0604020202020204" pitchFamily="34" charset="0"/>
                <a:cs typeface="Arial" panose="020B0604020202020204" pitchFamily="34" charset="0"/>
              </a:rPr>
              <a:t> po </a:t>
            </a:r>
            <a:r>
              <a:rPr lang="en-US" altLang="en-US" dirty="0" err="1">
                <a:latin typeface="Arial" panose="020B0604020202020204" pitchFamily="34" charset="0"/>
                <a:cs typeface="Arial" panose="020B0604020202020204" pitchFamily="34" charset="0"/>
              </a:rPr>
              <a:t>iteraciji</a:t>
            </a:r>
            <a:r>
              <a:rPr lang="en-US" altLang="en-US" dirty="0">
                <a:latin typeface="Arial" panose="020B0604020202020204" pitchFamily="34" charset="0"/>
                <a:cs typeface="Arial" panose="020B0604020202020204" pitchFamily="34" charset="0"/>
              </a:rPr>
              <a:t> (da li se </a:t>
            </a:r>
            <a:r>
              <a:rPr lang="en-US" altLang="en-US" dirty="0" err="1">
                <a:latin typeface="Arial" panose="020B0604020202020204" pitchFamily="34" charset="0"/>
                <a:cs typeface="Arial" panose="020B0604020202020204" pitchFamily="34" charset="0"/>
              </a:rPr>
              <a:t>menja</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ili</a:t>
            </a:r>
            <a:r>
              <a:rPr lang="en-US" altLang="en-US" dirty="0">
                <a:latin typeface="Arial" panose="020B0604020202020204" pitchFamily="34" charset="0"/>
                <a:cs typeface="Arial" panose="020B0604020202020204" pitchFamily="34" charset="0"/>
              </a:rPr>
              <a:t> je </a:t>
            </a:r>
            <a:r>
              <a:rPr lang="en-US" altLang="en-US" dirty="0" err="1">
                <a:latin typeface="Arial" panose="020B0604020202020204" pitchFamily="34" charset="0"/>
                <a:cs typeface="Arial" panose="020B0604020202020204" pitchFamily="34" charset="0"/>
              </a:rPr>
              <a:t>konstantana</a:t>
            </a:r>
            <a:r>
              <a:rPr lang="en-US" altLang="en-US" dirty="0">
                <a:latin typeface="Arial" panose="020B0604020202020204" pitchFamily="34" charset="0"/>
                <a:cs typeface="Arial" panose="020B0604020202020204" pitchFamily="34" charset="0"/>
              </a:rPr>
              <a:t>).</a:t>
            </a:r>
          </a:p>
          <a:p>
            <a:r>
              <a:rPr lang="en-US" altLang="en-US" dirty="0" err="1">
                <a:latin typeface="Arial" panose="020B0604020202020204" pitchFamily="34" charset="0"/>
                <a:cs typeface="Arial" panose="020B0604020202020204" pitchFamily="34" charset="0"/>
              </a:rPr>
              <a:t>Odabir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odgovarajuce</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distribucije</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moze</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drasticno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uticati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na</a:t>
            </a:r>
            <a:r>
              <a:rPr lang="en-US" altLang="en-US" dirty="0">
                <a:latin typeface="Arial" panose="020B0604020202020204" pitchFamily="34" charset="0"/>
                <a:cs typeface="Arial" panose="020B0604020202020204" pitchFamily="34" charset="0"/>
              </a:rPr>
              <a:t> performance Sistema.</a:t>
            </a:r>
          </a:p>
          <a:p>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p:txBody>
      </p:sp>
      <p:sp>
        <p:nvSpPr>
          <p:cNvPr id="46084" name="Slide Number Placeholder 3">
            <a:extLst>
              <a:ext uri="{FF2B5EF4-FFF2-40B4-BE49-F238E27FC236}">
                <a16:creationId xmlns:a16="http://schemas.microsoft.com/office/drawing/2014/main" id="{011D63C0-9C44-4D99-ACE2-37D22C48B2A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346C771-15CB-4D2F-A815-FA551374D022}" type="slidenum">
              <a:rPr lang="en-US" altLang="en-US"/>
              <a:pPr/>
              <a:t>19</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2CC8B4B-D2D6-40EA-86B7-961681FCE9D3}"/>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F6E5B8A3-D5F2-476B-BCAF-0C74D8E3A72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latin typeface="Arial" panose="020B0604020202020204" pitchFamily="34" charset="0"/>
                <a:cs typeface="Arial" panose="020B0604020202020204" pitchFamily="34" charset="0"/>
              </a:rPr>
              <a:t>Ovo se ponekad koristi da bi se uredio redosled štampanja podataka izračunatih od strane različitih niti. </a:t>
            </a:r>
          </a:p>
          <a:p>
            <a:pPr lvl="1"/>
            <a:r>
              <a:rPr lang="en-US" altLang="en-US">
                <a:latin typeface="Arial" panose="020B0604020202020204" pitchFamily="34" charset="0"/>
                <a:cs typeface="Arial" panose="020B0604020202020204" pitchFamily="34" charset="0"/>
              </a:rPr>
              <a:t>Takođe se može iskoristiti da se ispita da li postoje trke podacima u kodu</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3E4B11FB-27BE-443A-92A1-FCA76B52CB5A}"/>
              </a:ext>
            </a:extLst>
          </p:cNvPr>
          <p:cNvSpPr>
            <a:spLocks noGrp="1" noRot="1" noChangeAspect="1" noTextEdit="1"/>
          </p:cNvSpPr>
          <p:nvPr>
            <p:ph type="sldImg"/>
          </p:nvPr>
        </p:nvSpPr>
        <p:spPr>
          <a:ln/>
        </p:spPr>
      </p:sp>
      <p:sp>
        <p:nvSpPr>
          <p:cNvPr id="48131" name="Notes Placeholder 2">
            <a:extLst>
              <a:ext uri="{FF2B5EF4-FFF2-40B4-BE49-F238E27FC236}">
                <a16:creationId xmlns:a16="http://schemas.microsoft.com/office/drawing/2014/main" id="{4F0C66E2-3D8C-4DE8-836E-BA4BF350561C}"/>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U primeru izlaza (stampe) je pretpostavka je da je a[i] bilo inicijalizovano na i pre ulaska u paralelni region.</a:t>
            </a:r>
          </a:p>
        </p:txBody>
      </p:sp>
      <p:sp>
        <p:nvSpPr>
          <p:cNvPr id="48132" name="Slide Number Placeholder 3">
            <a:extLst>
              <a:ext uri="{FF2B5EF4-FFF2-40B4-BE49-F238E27FC236}">
                <a16:creationId xmlns:a16="http://schemas.microsoft.com/office/drawing/2014/main" id="{A72C40AC-9907-4288-9D66-D438576D244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6E102EB-9859-4627-AB6C-D7D3B8816725}" type="slidenum">
              <a:rPr lang="en-US" altLang="en-US"/>
              <a:pPr/>
              <a:t>30</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56258BB9-169B-48A1-9797-E3552285B32F}"/>
              </a:ext>
            </a:extLst>
          </p:cNvPr>
          <p:cNvSpPr>
            <a:spLocks noGrp="1" noRot="1" noChangeAspect="1" noTextEdit="1"/>
          </p:cNvSpPr>
          <p:nvPr>
            <p:ph type="sldImg"/>
          </p:nvPr>
        </p:nvSpPr>
        <p:spPr>
          <a:ln/>
        </p:spPr>
      </p:sp>
      <p:sp>
        <p:nvSpPr>
          <p:cNvPr id="49155" name="Notes Placeholder 2">
            <a:extLst>
              <a:ext uri="{FF2B5EF4-FFF2-40B4-BE49-F238E27FC236}">
                <a16:creationId xmlns:a16="http://schemas.microsoft.com/office/drawing/2014/main" id="{648469B8-B1FD-42E0-86BF-7F51691F01D4}"/>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A thread waits at the beginning of a critical region until no other thread is executing a critical region (anywhere in the program) with the same name. All unnamed </a:t>
            </a:r>
            <a:r>
              <a:rPr lang="en-US" altLang="en-US" b="1">
                <a:latin typeface="Arial" panose="020B0604020202020204" pitchFamily="34" charset="0"/>
                <a:cs typeface="Arial" panose="020B0604020202020204" pitchFamily="34" charset="0"/>
              </a:rPr>
              <a:t>critical</a:t>
            </a:r>
            <a:r>
              <a:rPr lang="en-US" altLang="en-US">
                <a:latin typeface="Arial" panose="020B0604020202020204" pitchFamily="34" charset="0"/>
                <a:cs typeface="Arial" panose="020B0604020202020204" pitchFamily="34" charset="0"/>
              </a:rPr>
              <a:t> directives map to the same unspecified name.</a:t>
            </a:r>
          </a:p>
        </p:txBody>
      </p:sp>
      <p:sp>
        <p:nvSpPr>
          <p:cNvPr id="49156" name="Slide Number Placeholder 3">
            <a:extLst>
              <a:ext uri="{FF2B5EF4-FFF2-40B4-BE49-F238E27FC236}">
                <a16:creationId xmlns:a16="http://schemas.microsoft.com/office/drawing/2014/main" id="{F8D7926B-0456-4429-9FDD-5193AD17813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080F39-8335-4CC4-BE3E-E7CD3D92D613}" type="slidenum">
              <a:rPr lang="en-US" altLang="en-US"/>
              <a:pPr/>
              <a:t>31</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2EAED886-9582-4011-B56D-723F029C61C3}"/>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DF876CE6-D3BC-45B4-B1A7-2FCA7D7A510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The most important difference between critical and atomic is that atomic can protect only a single assignment and you can use it with specific operators. </a:t>
            </a:r>
          </a:p>
        </p:txBody>
      </p:sp>
      <p:sp>
        <p:nvSpPr>
          <p:cNvPr id="50180" name="Slide Number Placeholder 3">
            <a:extLst>
              <a:ext uri="{FF2B5EF4-FFF2-40B4-BE49-F238E27FC236}">
                <a16:creationId xmlns:a16="http://schemas.microsoft.com/office/drawing/2014/main" id="{92727D3E-044B-495D-9821-BD269D49875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ADBF941-9D5B-45CC-A526-1203F965EF6B}" type="slidenum">
              <a:rPr lang="en-US" altLang="en-US"/>
              <a:pPr/>
              <a:t>35</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97F68731-5ADE-43A4-B098-DA9541F958BC}"/>
              </a:ext>
            </a:extLst>
          </p:cNvPr>
          <p:cNvSpPr>
            <a:spLocks noGrp="1" noRot="1" noChangeAspect="1" noTextEdit="1"/>
          </p:cNvSpPr>
          <p:nvPr>
            <p:ph type="sldImg"/>
          </p:nvPr>
        </p:nvSpPr>
        <p:spPr>
          <a:ln/>
        </p:spPr>
      </p:sp>
      <p:sp>
        <p:nvSpPr>
          <p:cNvPr id="51203" name="Notes Placeholder 2">
            <a:extLst>
              <a:ext uri="{FF2B5EF4-FFF2-40B4-BE49-F238E27FC236}">
                <a16:creationId xmlns:a16="http://schemas.microsoft.com/office/drawing/2014/main" id="{36182555-5746-4450-BD9F-EE793FE4358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sr-Latn-RS" dirty="0" err="1">
                <a:latin typeface="Arial" panose="020B0604020202020204" pitchFamily="34" charset="0"/>
                <a:cs typeface="Arial" panose="020B0604020202020204" pitchFamily="34" charset="0"/>
              </a:rPr>
              <a:t>Voditi</a:t>
            </a:r>
            <a:r>
              <a:rPr lang="en-US" altLang="sr-Latn-RS" dirty="0">
                <a:latin typeface="Arial" panose="020B0604020202020204" pitchFamily="34" charset="0"/>
                <a:cs typeface="Arial" panose="020B0604020202020204" pitchFamily="34" charset="0"/>
              </a:rPr>
              <a:t> </a:t>
            </a:r>
            <a:r>
              <a:rPr lang="en-US" altLang="sr-Latn-RS" dirty="0" err="1">
                <a:latin typeface="Arial" panose="020B0604020202020204" pitchFamily="34" charset="0"/>
                <a:cs typeface="Arial" panose="020B0604020202020204" pitchFamily="34" charset="0"/>
              </a:rPr>
              <a:t>ra</a:t>
            </a:r>
            <a:r>
              <a:rPr lang="sr-Latn-RS" altLang="sr-Latn-RS" dirty="0">
                <a:latin typeface="Arial" panose="020B0604020202020204" pitchFamily="34" charset="0"/>
                <a:cs typeface="Arial" panose="020B0604020202020204" pitchFamily="34" charset="0"/>
              </a:rPr>
              <a:t>čuna da </a:t>
            </a:r>
            <a:r>
              <a:rPr lang="en-US" altLang="sr-Latn-RS" dirty="0">
                <a:latin typeface="Arial" panose="020B0604020202020204" pitchFamily="34" charset="0"/>
                <a:cs typeface="Arial" panose="020B0604020202020204" pitchFamily="34" charset="0"/>
              </a:rPr>
              <a:t>MASTER </a:t>
            </a:r>
            <a:r>
              <a:rPr lang="sr-Latn-RS" altLang="sr-Latn-RS" dirty="0">
                <a:latin typeface="Arial" panose="020B0604020202020204" pitchFamily="34" charset="0"/>
                <a:cs typeface="Arial" panose="020B0604020202020204" pitchFamily="34" charset="0"/>
              </a:rPr>
              <a:t>nema implicitnu barijeru na kraju! </a:t>
            </a:r>
            <a:endParaRPr lang="en-US" altLang="sr-Latn-RS" dirty="0">
              <a:latin typeface="Arial" panose="020B0604020202020204" pitchFamily="34" charset="0"/>
              <a:cs typeface="Arial" panose="020B0604020202020204" pitchFamily="34" charset="0"/>
            </a:endParaRPr>
          </a:p>
        </p:txBody>
      </p:sp>
      <p:sp>
        <p:nvSpPr>
          <p:cNvPr id="51204" name="Slide Number Placeholder 3">
            <a:extLst>
              <a:ext uri="{FF2B5EF4-FFF2-40B4-BE49-F238E27FC236}">
                <a16:creationId xmlns:a16="http://schemas.microsoft.com/office/drawing/2014/main" id="{9DD96412-C87A-489A-85D4-625C54ED2CA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FF14-E75F-4F25-8C28-882EF4FF51AD}" type="slidenum">
              <a:rPr lang="en-US" altLang="en-US"/>
              <a:pPr/>
              <a:t>36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6701C82-D7D5-4016-8224-BC743E9CB2D9}"/>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91F498EE-C556-434E-83F5-D0AE9B71E2CA}"/>
                </a:ext>
              </a:extLst>
            </p:cNvPr>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ffectLst/>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 name="Rectangle 4">
              <a:extLst>
                <a:ext uri="{FF2B5EF4-FFF2-40B4-BE49-F238E27FC236}">
                  <a16:creationId xmlns:a16="http://schemas.microsoft.com/office/drawing/2014/main" id="{1FD119AD-88E4-4DAA-AE12-0B3B630ACB38}"/>
                </a:ext>
              </a:extLst>
            </p:cNvPr>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grpSp>
      <p:sp>
        <p:nvSpPr>
          <p:cNvPr id="7" name="AutoShape 10">
            <a:extLst>
              <a:ext uri="{FF2B5EF4-FFF2-40B4-BE49-F238E27FC236}">
                <a16:creationId xmlns:a16="http://schemas.microsoft.com/office/drawing/2014/main" id="{897EC965-04B5-46CF-876F-D6EA17CBA7C5}"/>
              </a:ext>
            </a:extLst>
          </p:cNvPr>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a:noFill/>
          </a:ln>
          <a:effectLst/>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5125" name="Rectangle 5"/>
          <p:cNvSpPr>
            <a:spLocks noGrp="1" noChangeArrowheads="1"/>
          </p:cNvSpPr>
          <p:nvPr>
            <p:ph type="ctrTitle"/>
          </p:nvPr>
        </p:nvSpPr>
        <p:spPr>
          <a:xfrm>
            <a:off x="304800" y="946150"/>
            <a:ext cx="8534400" cy="1778000"/>
          </a:xfrm>
          <a:noFill/>
        </p:spPr>
        <p:txBody>
          <a:bodyPr lIns="91432" rIns="91432" anchor="b"/>
          <a:lstStyle>
            <a:lvl1pPr>
              <a:defRPr>
                <a:solidFill>
                  <a:schemeClr val="tx1"/>
                </a:solidFill>
                <a:effectLst>
                  <a:outerShdw blurRad="38100" dist="38100" dir="2700000" algn="tl">
                    <a:srgbClr val="C0C0C0"/>
                  </a:outerShdw>
                </a:effectLst>
              </a:defRPr>
            </a:lvl1pPr>
          </a:lstStyle>
          <a:p>
            <a:pPr lvl="0"/>
            <a:r>
              <a:rPr lang="en-US" altLang="en-US" noProof="0"/>
              <a:t>Click to edit Master title style</a:t>
            </a:r>
          </a:p>
        </p:txBody>
      </p:sp>
      <p:sp>
        <p:nvSpPr>
          <p:cNvPr id="5126"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itchFamily="18" charset="2"/>
              <a:buNone/>
              <a:defRPr/>
            </a:lvl1pPr>
          </a:lstStyle>
          <a:p>
            <a:pPr lvl="0"/>
            <a:r>
              <a:rPr lang="en-US" altLang="en-US" noProof="0"/>
              <a:t>Click to edit Master subtitle style</a:t>
            </a:r>
          </a:p>
        </p:txBody>
      </p:sp>
      <p:sp>
        <p:nvSpPr>
          <p:cNvPr id="8" name="Date Placeholder 7">
            <a:extLst>
              <a:ext uri="{FF2B5EF4-FFF2-40B4-BE49-F238E27FC236}">
                <a16:creationId xmlns:a16="http://schemas.microsoft.com/office/drawing/2014/main" id="{C4A14A4E-5B09-43E7-B68F-3CA33A756B9D}"/>
              </a:ext>
            </a:extLst>
          </p:cNvPr>
          <p:cNvSpPr>
            <a:spLocks noGrp="1" noChangeArrowheads="1"/>
          </p:cNvSpPr>
          <p:nvPr>
            <p:ph type="dt" sz="half" idx="10"/>
          </p:nvPr>
        </p:nvSpPr>
        <p:spPr bwMode="auto">
          <a:xfrm>
            <a:off x="1295400" y="6248400"/>
            <a:ext cx="1905000" cy="457200"/>
          </a:xfrm>
          <a:prstGeom prst="rect">
            <a:avLst/>
          </a:prstGeom>
        </p:spPr>
        <p:txBody>
          <a:bodyPr vert="horz" wrap="square" lIns="91432" tIns="45716" rIns="91432" bIns="45716" numCol="1" anchor="t" anchorCtr="0" compatLnSpc="1">
            <a:prstTxWarp prst="textNoShape">
              <a:avLst/>
            </a:prstTxWarp>
          </a:bodyPr>
          <a:lstStyle>
            <a:lvl1pPr>
              <a:spcBef>
                <a:spcPct val="50000"/>
              </a:spcBef>
              <a:defRPr sz="1400">
                <a:solidFill>
                  <a:srgbClr val="FFFFFF"/>
                </a:solidFill>
                <a:effectLst/>
                <a:latin typeface="Arial Narrow" pitchFamily="34" charset="0"/>
                <a:cs typeface="Arial" charset="0"/>
              </a:defRPr>
            </a:lvl1pPr>
          </a:lstStyle>
          <a:p>
            <a:pPr>
              <a:defRPr/>
            </a:pPr>
            <a:endParaRPr lang="en-US" altLang="en-US"/>
          </a:p>
        </p:txBody>
      </p:sp>
      <p:sp>
        <p:nvSpPr>
          <p:cNvPr id="9" name="Footer Placeholder 8">
            <a:extLst>
              <a:ext uri="{FF2B5EF4-FFF2-40B4-BE49-F238E27FC236}">
                <a16:creationId xmlns:a16="http://schemas.microsoft.com/office/drawing/2014/main" id="{12004B4B-968F-4389-BD47-E24F69381002}"/>
              </a:ext>
            </a:extLst>
          </p:cNvPr>
          <p:cNvSpPr>
            <a:spLocks noGrp="1" noChangeArrowheads="1"/>
          </p:cNvSpPr>
          <p:nvPr>
            <p:ph type="ftr" sz="quarter" idx="11"/>
          </p:nvPr>
        </p:nvSpPr>
        <p:spPr bwMode="auto">
          <a:xfrm>
            <a:off x="3733800" y="6248400"/>
            <a:ext cx="2895600" cy="457200"/>
          </a:xfrm>
          <a:prstGeom prst="rect">
            <a:avLst/>
          </a:prstGeom>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effectLst/>
                <a:latin typeface="Arial Narrow" pitchFamily="34" charset="0"/>
                <a:cs typeface="Arial" charset="0"/>
              </a:defRPr>
            </a:lvl1pPr>
          </a:lstStyle>
          <a:p>
            <a:pPr>
              <a:defRPr/>
            </a:pPr>
            <a:endParaRPr lang="en-US" altLang="en-US"/>
          </a:p>
        </p:txBody>
      </p:sp>
      <p:sp>
        <p:nvSpPr>
          <p:cNvPr id="10" name="Slide Number Placeholder 9">
            <a:extLst>
              <a:ext uri="{FF2B5EF4-FFF2-40B4-BE49-F238E27FC236}">
                <a16:creationId xmlns:a16="http://schemas.microsoft.com/office/drawing/2014/main" id="{A542E67F-405C-463C-B881-52714B8BD6DF}"/>
              </a:ext>
            </a:extLst>
          </p:cNvPr>
          <p:cNvSpPr>
            <a:spLocks noGrp="1" noChangeArrowheads="1"/>
          </p:cNvSpPr>
          <p:nvPr>
            <p:ph type="sldNum" sz="quarter" idx="12"/>
          </p:nvPr>
        </p:nvSpPr>
        <p:spPr>
          <a:xfrm>
            <a:off x="0" y="6400800"/>
            <a:ext cx="457200" cy="381000"/>
          </a:xfrm>
        </p:spPr>
        <p:txBody>
          <a:bodyPr/>
          <a:lstStyle>
            <a:lvl1pPr>
              <a:defRPr>
                <a:solidFill>
                  <a:srgbClr val="FFFFFF"/>
                </a:solidFill>
              </a:defRPr>
            </a:lvl1pPr>
          </a:lstStyle>
          <a:p>
            <a:fld id="{3E5661ED-559A-4A90-BBAC-E179F94D0630}" type="slidenum">
              <a:rPr lang="en-US" altLang="en-US"/>
              <a:pPr/>
              <a:t>‹#›</a:t>
            </a:fld>
            <a:endParaRPr lang="en-US" altLang="en-US"/>
          </a:p>
        </p:txBody>
      </p:sp>
    </p:spTree>
    <p:extLst>
      <p:ext uri="{BB962C8B-B14F-4D97-AF65-F5344CB8AC3E}">
        <p14:creationId xmlns:p14="http://schemas.microsoft.com/office/powerpoint/2010/main" val="1733534513"/>
      </p:ext>
    </p:extLst>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AEB4B35-9D52-4D03-8AE4-E695F34BD209}"/>
              </a:ext>
            </a:extLst>
          </p:cNvPr>
          <p:cNvSpPr>
            <a:spLocks noGrp="1" noChangeArrowheads="1"/>
          </p:cNvSpPr>
          <p:nvPr>
            <p:ph type="sldNum" sz="quarter" idx="10"/>
          </p:nvPr>
        </p:nvSpPr>
        <p:spPr>
          <a:ln/>
        </p:spPr>
        <p:txBody>
          <a:bodyPr/>
          <a:lstStyle>
            <a:lvl1pPr>
              <a:defRPr/>
            </a:lvl1pPr>
          </a:lstStyle>
          <a:p>
            <a:fld id="{6B801E7C-FA03-4D9E-908B-16430C20DCFE}" type="slidenum">
              <a:rPr lang="en-US" altLang="en-US"/>
              <a:pPr/>
              <a:t>‹#›</a:t>
            </a:fld>
            <a:endParaRPr lang="en-US" altLang="en-US"/>
          </a:p>
        </p:txBody>
      </p:sp>
    </p:spTree>
    <p:extLst>
      <p:ext uri="{BB962C8B-B14F-4D97-AF65-F5344CB8AC3E}">
        <p14:creationId xmlns:p14="http://schemas.microsoft.com/office/powerpoint/2010/main" val="3056196536"/>
      </p:ext>
    </p:extLst>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F6BE25B-2942-469D-82D8-7894089CA554}"/>
              </a:ext>
            </a:extLst>
          </p:cNvPr>
          <p:cNvSpPr>
            <a:spLocks noGrp="1" noChangeArrowheads="1"/>
          </p:cNvSpPr>
          <p:nvPr>
            <p:ph type="sldNum" sz="quarter" idx="10"/>
          </p:nvPr>
        </p:nvSpPr>
        <p:spPr>
          <a:ln/>
        </p:spPr>
        <p:txBody>
          <a:bodyPr/>
          <a:lstStyle>
            <a:lvl1pPr>
              <a:defRPr/>
            </a:lvl1pPr>
          </a:lstStyle>
          <a:p>
            <a:fld id="{BF086AD5-4565-49E2-9B49-881E25DA4F47}" type="slidenum">
              <a:rPr lang="en-US" altLang="en-US"/>
              <a:pPr/>
              <a:t>‹#›</a:t>
            </a:fld>
            <a:endParaRPr lang="en-US" altLang="en-US"/>
          </a:p>
        </p:txBody>
      </p:sp>
    </p:spTree>
    <p:extLst>
      <p:ext uri="{BB962C8B-B14F-4D97-AF65-F5344CB8AC3E}">
        <p14:creationId xmlns:p14="http://schemas.microsoft.com/office/powerpoint/2010/main" val="3249991546"/>
      </p:ext>
    </p:extLst>
  </p:cSld>
  <p:clrMapOvr>
    <a:masterClrMapping/>
  </p:clrMapOvr>
  <p:transition>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1040D64-F08A-4FCE-84B8-9B60C7E7384F}"/>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5E33F99C-B03D-4815-9166-6B05624C5E1E}"/>
                </a:ext>
              </a:extLst>
            </p:cNvPr>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ffectLst/>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6" name="Rectangle 4">
              <a:extLst>
                <a:ext uri="{FF2B5EF4-FFF2-40B4-BE49-F238E27FC236}">
                  <a16:creationId xmlns:a16="http://schemas.microsoft.com/office/drawing/2014/main" id="{F35D8B06-5580-4881-8EC3-015BEB4B4403}"/>
                </a:ext>
              </a:extLst>
            </p:cNvPr>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grpSp>
      <p:sp>
        <p:nvSpPr>
          <p:cNvPr id="7" name="AutoShape 10">
            <a:extLst>
              <a:ext uri="{FF2B5EF4-FFF2-40B4-BE49-F238E27FC236}">
                <a16:creationId xmlns:a16="http://schemas.microsoft.com/office/drawing/2014/main" id="{E758EA1F-031D-46A5-A813-3E4F6D543BD2}"/>
              </a:ext>
            </a:extLst>
          </p:cNvPr>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a:noFill/>
          </a:ln>
          <a:effectLst/>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sp>
        <p:nvSpPr>
          <p:cNvPr id="8197" name="Rectangle 5"/>
          <p:cNvSpPr>
            <a:spLocks noGrp="1" noChangeArrowheads="1"/>
          </p:cNvSpPr>
          <p:nvPr>
            <p:ph type="ctrTitle"/>
          </p:nvPr>
        </p:nvSpPr>
        <p:spPr>
          <a:xfrm>
            <a:off x="304800" y="946150"/>
            <a:ext cx="8534400" cy="1778000"/>
          </a:xfrm>
          <a:noFill/>
        </p:spPr>
        <p:txBody>
          <a:bodyPr lIns="91432" rIns="91432" anchor="b"/>
          <a:lstStyle>
            <a:lvl1pPr>
              <a:defRPr>
                <a:solidFill>
                  <a:schemeClr val="tx1"/>
                </a:solidFill>
                <a:effectLst>
                  <a:outerShdw blurRad="38100" dist="38100" dir="2700000" algn="tl">
                    <a:srgbClr val="C0C0C0"/>
                  </a:outerShdw>
                </a:effectLst>
              </a:defRPr>
            </a:lvl1pPr>
          </a:lstStyle>
          <a:p>
            <a:pPr lvl="0"/>
            <a:r>
              <a:rPr lang="en-US" altLang="en-US" noProof="0"/>
              <a:t>Click to edit Master title style</a:t>
            </a:r>
          </a:p>
        </p:txBody>
      </p:sp>
      <p:sp>
        <p:nvSpPr>
          <p:cNvPr id="8198"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itchFamily="18" charset="2"/>
              <a:buNone/>
              <a:defRPr/>
            </a:lvl1pPr>
          </a:lstStyle>
          <a:p>
            <a:pPr lvl="0"/>
            <a:r>
              <a:rPr lang="en-US" altLang="en-US" noProof="0"/>
              <a:t>Click to edit Master subtitle style</a:t>
            </a:r>
          </a:p>
        </p:txBody>
      </p:sp>
      <p:sp>
        <p:nvSpPr>
          <p:cNvPr id="8" name="Date Placeholder 7">
            <a:extLst>
              <a:ext uri="{FF2B5EF4-FFF2-40B4-BE49-F238E27FC236}">
                <a16:creationId xmlns:a16="http://schemas.microsoft.com/office/drawing/2014/main" id="{3F509D6D-AD19-4E26-A98D-70A6581C1B76}"/>
              </a:ext>
            </a:extLst>
          </p:cNvPr>
          <p:cNvSpPr>
            <a:spLocks noGrp="1" noChangeArrowheads="1"/>
          </p:cNvSpPr>
          <p:nvPr>
            <p:ph type="dt" sz="half" idx="10"/>
          </p:nvPr>
        </p:nvSpPr>
        <p:spPr bwMode="auto">
          <a:xfrm>
            <a:off x="1295400" y="6248400"/>
            <a:ext cx="1905000" cy="457200"/>
          </a:xfrm>
          <a:prstGeom prst="rect">
            <a:avLst/>
          </a:prstGeom>
        </p:spPr>
        <p:txBody>
          <a:bodyPr vert="horz" wrap="square" lIns="91432" tIns="45716" rIns="91432" bIns="45716" numCol="1" anchor="t" anchorCtr="0" compatLnSpc="1">
            <a:prstTxWarp prst="textNoShape">
              <a:avLst/>
            </a:prstTxWarp>
          </a:bodyPr>
          <a:lstStyle>
            <a:lvl1pPr>
              <a:spcBef>
                <a:spcPct val="50000"/>
              </a:spcBef>
              <a:defRPr sz="1400">
                <a:solidFill>
                  <a:srgbClr val="FFFFFF"/>
                </a:solidFill>
                <a:effectLst/>
                <a:latin typeface="Arial Narrow" pitchFamily="34" charset="0"/>
                <a:cs typeface="Arial" charset="0"/>
              </a:defRPr>
            </a:lvl1pPr>
          </a:lstStyle>
          <a:p>
            <a:pPr>
              <a:defRPr/>
            </a:pPr>
            <a:endParaRPr lang="en-US" altLang="en-US"/>
          </a:p>
        </p:txBody>
      </p:sp>
      <p:sp>
        <p:nvSpPr>
          <p:cNvPr id="9" name="Footer Placeholder 8">
            <a:extLst>
              <a:ext uri="{FF2B5EF4-FFF2-40B4-BE49-F238E27FC236}">
                <a16:creationId xmlns:a16="http://schemas.microsoft.com/office/drawing/2014/main" id="{53CBCE87-BAD0-42A0-8DBD-DDF7CAD4322D}"/>
              </a:ext>
            </a:extLst>
          </p:cNvPr>
          <p:cNvSpPr>
            <a:spLocks noGrp="1" noChangeArrowheads="1"/>
          </p:cNvSpPr>
          <p:nvPr>
            <p:ph type="ftr" sz="quarter" idx="11"/>
          </p:nvPr>
        </p:nvSpPr>
        <p:spPr bwMode="auto">
          <a:xfrm>
            <a:off x="3733800" y="6248400"/>
            <a:ext cx="2895600" cy="457200"/>
          </a:xfrm>
          <a:prstGeom prst="rect">
            <a:avLst/>
          </a:prstGeom>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effectLst/>
                <a:latin typeface="Arial Narrow" pitchFamily="34" charset="0"/>
                <a:cs typeface="Arial" charset="0"/>
              </a:defRPr>
            </a:lvl1pPr>
          </a:lstStyle>
          <a:p>
            <a:pPr>
              <a:defRPr/>
            </a:pPr>
            <a:endParaRPr lang="en-US" altLang="en-US"/>
          </a:p>
        </p:txBody>
      </p:sp>
      <p:sp>
        <p:nvSpPr>
          <p:cNvPr id="10" name="Slide Number Placeholder 9">
            <a:extLst>
              <a:ext uri="{FF2B5EF4-FFF2-40B4-BE49-F238E27FC236}">
                <a16:creationId xmlns:a16="http://schemas.microsoft.com/office/drawing/2014/main" id="{B8953CA3-F4D3-4257-9ACE-F91C892C6DE2}"/>
              </a:ext>
            </a:extLst>
          </p:cNvPr>
          <p:cNvSpPr>
            <a:spLocks noGrp="1" noChangeArrowheads="1"/>
          </p:cNvSpPr>
          <p:nvPr>
            <p:ph type="sldNum" sz="quarter" idx="12"/>
          </p:nvPr>
        </p:nvSpPr>
        <p:spPr>
          <a:xfrm>
            <a:off x="0" y="6400800"/>
            <a:ext cx="457200" cy="381000"/>
          </a:xfrm>
        </p:spPr>
        <p:txBody>
          <a:bodyPr/>
          <a:lstStyle>
            <a:lvl1pPr>
              <a:defRPr>
                <a:solidFill>
                  <a:srgbClr val="FFFFFF"/>
                </a:solidFill>
              </a:defRPr>
            </a:lvl1pPr>
          </a:lstStyle>
          <a:p>
            <a:fld id="{0DF99429-F151-4D79-8873-18DD9BB42C7C}" type="slidenum">
              <a:rPr lang="en-US" altLang="en-US"/>
              <a:pPr/>
              <a:t>‹#›</a:t>
            </a:fld>
            <a:endParaRPr lang="en-US" altLang="en-US"/>
          </a:p>
        </p:txBody>
      </p:sp>
    </p:spTree>
    <p:extLst>
      <p:ext uri="{BB962C8B-B14F-4D97-AF65-F5344CB8AC3E}">
        <p14:creationId xmlns:p14="http://schemas.microsoft.com/office/powerpoint/2010/main" val="3992323041"/>
      </p:ext>
    </p:extLst>
  </p:cSld>
  <p:clrMapOvr>
    <a:masterClrMapping/>
  </p:clrMapOvr>
  <p:transition>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F4A56E4-A298-438E-BAC0-0A1FD84AC729}"/>
              </a:ext>
            </a:extLst>
          </p:cNvPr>
          <p:cNvSpPr>
            <a:spLocks noGrp="1" noChangeArrowheads="1"/>
          </p:cNvSpPr>
          <p:nvPr>
            <p:ph type="sldNum" sz="quarter" idx="10"/>
          </p:nvPr>
        </p:nvSpPr>
        <p:spPr>
          <a:ln/>
        </p:spPr>
        <p:txBody>
          <a:bodyPr/>
          <a:lstStyle>
            <a:lvl1pPr>
              <a:defRPr/>
            </a:lvl1pPr>
          </a:lstStyle>
          <a:p>
            <a:fld id="{8E9F8E0C-2720-4D22-B488-C5782E27476D}" type="slidenum">
              <a:rPr lang="en-US" altLang="en-US"/>
              <a:pPr/>
              <a:t>‹#›</a:t>
            </a:fld>
            <a:endParaRPr lang="en-US" altLang="en-US"/>
          </a:p>
        </p:txBody>
      </p:sp>
    </p:spTree>
    <p:extLst>
      <p:ext uri="{BB962C8B-B14F-4D97-AF65-F5344CB8AC3E}">
        <p14:creationId xmlns:p14="http://schemas.microsoft.com/office/powerpoint/2010/main" val="4015060313"/>
      </p:ext>
    </p:extLst>
  </p:cSld>
  <p:clrMapOvr>
    <a:masterClrMapping/>
  </p:clrMapOvr>
  <p:transition>
    <p:pull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F67993A2-AE3C-4F65-B6DD-0FF95EDFE074}"/>
              </a:ext>
            </a:extLst>
          </p:cNvPr>
          <p:cNvSpPr>
            <a:spLocks noGrp="1" noChangeArrowheads="1"/>
          </p:cNvSpPr>
          <p:nvPr>
            <p:ph type="sldNum" sz="quarter" idx="10"/>
          </p:nvPr>
        </p:nvSpPr>
        <p:spPr>
          <a:ln/>
        </p:spPr>
        <p:txBody>
          <a:bodyPr/>
          <a:lstStyle>
            <a:lvl1pPr>
              <a:defRPr/>
            </a:lvl1pPr>
          </a:lstStyle>
          <a:p>
            <a:fld id="{726ABB99-99E5-476F-8542-9A7E719CA1A7}" type="slidenum">
              <a:rPr lang="en-US" altLang="en-US"/>
              <a:pPr/>
              <a:t>‹#›</a:t>
            </a:fld>
            <a:endParaRPr lang="en-US" altLang="en-US"/>
          </a:p>
        </p:txBody>
      </p:sp>
    </p:spTree>
    <p:extLst>
      <p:ext uri="{BB962C8B-B14F-4D97-AF65-F5344CB8AC3E}">
        <p14:creationId xmlns:p14="http://schemas.microsoft.com/office/powerpoint/2010/main" val="822045048"/>
      </p:ext>
    </p:extLst>
  </p:cSld>
  <p:clrMapOvr>
    <a:masterClrMapping/>
  </p:clrMapOvr>
  <p:transition>
    <p:pull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426FB47-3234-43E7-8107-EAA87716AFCD}"/>
              </a:ext>
            </a:extLst>
          </p:cNvPr>
          <p:cNvSpPr>
            <a:spLocks noGrp="1" noChangeArrowheads="1"/>
          </p:cNvSpPr>
          <p:nvPr>
            <p:ph type="sldNum" sz="quarter" idx="10"/>
          </p:nvPr>
        </p:nvSpPr>
        <p:spPr>
          <a:ln/>
        </p:spPr>
        <p:txBody>
          <a:bodyPr/>
          <a:lstStyle>
            <a:lvl1pPr>
              <a:defRPr/>
            </a:lvl1pPr>
          </a:lstStyle>
          <a:p>
            <a:fld id="{502F3F1B-D238-4F0C-A6F9-EF4EE41FCCB3}" type="slidenum">
              <a:rPr lang="en-US" altLang="en-US"/>
              <a:pPr/>
              <a:t>‹#›</a:t>
            </a:fld>
            <a:endParaRPr lang="en-US" altLang="en-US"/>
          </a:p>
        </p:txBody>
      </p:sp>
    </p:spTree>
    <p:extLst>
      <p:ext uri="{BB962C8B-B14F-4D97-AF65-F5344CB8AC3E}">
        <p14:creationId xmlns:p14="http://schemas.microsoft.com/office/powerpoint/2010/main" val="683626542"/>
      </p:ext>
    </p:extLst>
  </p:cSld>
  <p:clrMapOvr>
    <a:masterClrMapping/>
  </p:clrMapOvr>
  <p:transition>
    <p:pull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8E64169-6E6D-42E7-A1A7-B9C5AE4AC8C8}"/>
              </a:ext>
            </a:extLst>
          </p:cNvPr>
          <p:cNvSpPr>
            <a:spLocks noGrp="1" noChangeArrowheads="1"/>
          </p:cNvSpPr>
          <p:nvPr>
            <p:ph type="sldNum" sz="quarter" idx="10"/>
          </p:nvPr>
        </p:nvSpPr>
        <p:spPr>
          <a:ln/>
        </p:spPr>
        <p:txBody>
          <a:bodyPr/>
          <a:lstStyle>
            <a:lvl1pPr>
              <a:defRPr/>
            </a:lvl1pPr>
          </a:lstStyle>
          <a:p>
            <a:fld id="{249269C0-3F63-4701-BD9C-C03B1A9080D1}" type="slidenum">
              <a:rPr lang="en-US" altLang="en-US"/>
              <a:pPr/>
              <a:t>‹#›</a:t>
            </a:fld>
            <a:endParaRPr lang="en-US" altLang="en-US"/>
          </a:p>
        </p:txBody>
      </p:sp>
    </p:spTree>
    <p:extLst>
      <p:ext uri="{BB962C8B-B14F-4D97-AF65-F5344CB8AC3E}">
        <p14:creationId xmlns:p14="http://schemas.microsoft.com/office/powerpoint/2010/main" val="2457441630"/>
      </p:ext>
    </p:extLst>
  </p:cSld>
  <p:clrMapOvr>
    <a:masterClrMapping/>
  </p:clrMapOvr>
  <p:transition>
    <p:pull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6751242-53E4-4285-9854-18DD65863E08}"/>
              </a:ext>
            </a:extLst>
          </p:cNvPr>
          <p:cNvSpPr>
            <a:spLocks noGrp="1" noChangeArrowheads="1"/>
          </p:cNvSpPr>
          <p:nvPr>
            <p:ph type="sldNum" sz="quarter" idx="10"/>
          </p:nvPr>
        </p:nvSpPr>
        <p:spPr>
          <a:ln/>
        </p:spPr>
        <p:txBody>
          <a:bodyPr/>
          <a:lstStyle>
            <a:lvl1pPr>
              <a:defRPr/>
            </a:lvl1pPr>
          </a:lstStyle>
          <a:p>
            <a:fld id="{C95F7909-AE3E-4C7F-A777-AC6B08180338}" type="slidenum">
              <a:rPr lang="en-US" altLang="en-US"/>
              <a:pPr/>
              <a:t>‹#›</a:t>
            </a:fld>
            <a:endParaRPr lang="en-US" altLang="en-US"/>
          </a:p>
        </p:txBody>
      </p:sp>
    </p:spTree>
    <p:extLst>
      <p:ext uri="{BB962C8B-B14F-4D97-AF65-F5344CB8AC3E}">
        <p14:creationId xmlns:p14="http://schemas.microsoft.com/office/powerpoint/2010/main" val="553730727"/>
      </p:ext>
    </p:extLst>
  </p:cSld>
  <p:clrMapOvr>
    <a:masterClrMapping/>
  </p:clrMapOvr>
  <p:transition>
    <p:pull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6AF776F-F1F4-4511-A197-3BF6B8329F7F}"/>
              </a:ext>
            </a:extLst>
          </p:cNvPr>
          <p:cNvSpPr>
            <a:spLocks noGrp="1" noChangeArrowheads="1"/>
          </p:cNvSpPr>
          <p:nvPr>
            <p:ph type="sldNum" sz="quarter" idx="10"/>
          </p:nvPr>
        </p:nvSpPr>
        <p:spPr>
          <a:ln/>
        </p:spPr>
        <p:txBody>
          <a:bodyPr/>
          <a:lstStyle>
            <a:lvl1pPr>
              <a:defRPr/>
            </a:lvl1pPr>
          </a:lstStyle>
          <a:p>
            <a:fld id="{C9F5CE66-7CB5-4E0E-B9F4-CD00E763AD1F}" type="slidenum">
              <a:rPr lang="en-US" altLang="en-US"/>
              <a:pPr/>
              <a:t>‹#›</a:t>
            </a:fld>
            <a:endParaRPr lang="en-US" altLang="en-US"/>
          </a:p>
        </p:txBody>
      </p:sp>
    </p:spTree>
    <p:extLst>
      <p:ext uri="{BB962C8B-B14F-4D97-AF65-F5344CB8AC3E}">
        <p14:creationId xmlns:p14="http://schemas.microsoft.com/office/powerpoint/2010/main" val="662275671"/>
      </p:ext>
    </p:extLst>
  </p:cSld>
  <p:clrMapOvr>
    <a:masterClrMapping/>
  </p:clrMapOvr>
  <p:transition>
    <p:pull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67DEDA4-C7D1-40E4-90DA-F9A3D783EF21}"/>
              </a:ext>
            </a:extLst>
          </p:cNvPr>
          <p:cNvSpPr>
            <a:spLocks noGrp="1" noChangeArrowheads="1"/>
          </p:cNvSpPr>
          <p:nvPr>
            <p:ph type="sldNum" sz="quarter" idx="10"/>
          </p:nvPr>
        </p:nvSpPr>
        <p:spPr>
          <a:ln/>
        </p:spPr>
        <p:txBody>
          <a:bodyPr/>
          <a:lstStyle>
            <a:lvl1pPr>
              <a:defRPr/>
            </a:lvl1pPr>
          </a:lstStyle>
          <a:p>
            <a:fld id="{7CFA5D1E-B156-466D-AE31-934DD707DD7C}" type="slidenum">
              <a:rPr lang="en-US" altLang="en-US"/>
              <a:pPr/>
              <a:t>‹#›</a:t>
            </a:fld>
            <a:endParaRPr lang="en-US" altLang="en-US"/>
          </a:p>
        </p:txBody>
      </p:sp>
    </p:spTree>
    <p:extLst>
      <p:ext uri="{BB962C8B-B14F-4D97-AF65-F5344CB8AC3E}">
        <p14:creationId xmlns:p14="http://schemas.microsoft.com/office/powerpoint/2010/main" val="695836691"/>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E2FD83C-6250-489A-A3AF-CDC14F39B422}"/>
              </a:ext>
            </a:extLst>
          </p:cNvPr>
          <p:cNvSpPr>
            <a:spLocks noGrp="1" noChangeArrowheads="1"/>
          </p:cNvSpPr>
          <p:nvPr>
            <p:ph type="sldNum" sz="quarter" idx="10"/>
          </p:nvPr>
        </p:nvSpPr>
        <p:spPr>
          <a:ln/>
        </p:spPr>
        <p:txBody>
          <a:bodyPr/>
          <a:lstStyle>
            <a:lvl1pPr>
              <a:defRPr/>
            </a:lvl1pPr>
          </a:lstStyle>
          <a:p>
            <a:fld id="{ECA2BA87-E35C-4F9E-8766-A2BEAF59F1E5}" type="slidenum">
              <a:rPr lang="en-US" altLang="en-US"/>
              <a:pPr/>
              <a:t>‹#›</a:t>
            </a:fld>
            <a:endParaRPr lang="en-US" altLang="en-US"/>
          </a:p>
        </p:txBody>
      </p:sp>
    </p:spTree>
    <p:extLst>
      <p:ext uri="{BB962C8B-B14F-4D97-AF65-F5344CB8AC3E}">
        <p14:creationId xmlns:p14="http://schemas.microsoft.com/office/powerpoint/2010/main" val="70537983"/>
      </p:ext>
    </p:extLst>
  </p:cSld>
  <p:clrMapOvr>
    <a:masterClrMapping/>
  </p:clrMapOvr>
  <p:transition>
    <p:pull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2695F28-F7B3-4C8C-AF78-4CF4E7CCE795}"/>
              </a:ext>
            </a:extLst>
          </p:cNvPr>
          <p:cNvSpPr>
            <a:spLocks noGrp="1" noChangeArrowheads="1"/>
          </p:cNvSpPr>
          <p:nvPr>
            <p:ph type="sldNum" sz="quarter" idx="10"/>
          </p:nvPr>
        </p:nvSpPr>
        <p:spPr>
          <a:ln/>
        </p:spPr>
        <p:txBody>
          <a:bodyPr/>
          <a:lstStyle>
            <a:lvl1pPr>
              <a:defRPr/>
            </a:lvl1pPr>
          </a:lstStyle>
          <a:p>
            <a:fld id="{52CF6AE8-8244-4593-B4BA-6413DD23BC20}" type="slidenum">
              <a:rPr lang="en-US" altLang="en-US"/>
              <a:pPr/>
              <a:t>‹#›</a:t>
            </a:fld>
            <a:endParaRPr lang="en-US" altLang="en-US"/>
          </a:p>
        </p:txBody>
      </p:sp>
    </p:spTree>
    <p:extLst>
      <p:ext uri="{BB962C8B-B14F-4D97-AF65-F5344CB8AC3E}">
        <p14:creationId xmlns:p14="http://schemas.microsoft.com/office/powerpoint/2010/main" val="1173414095"/>
      </p:ext>
    </p:extLst>
  </p:cSld>
  <p:clrMapOvr>
    <a:masterClrMapping/>
  </p:clrMapOvr>
  <p:transition>
    <p:pull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04D31E6-66D6-457D-BFDD-30ED12223195}"/>
              </a:ext>
            </a:extLst>
          </p:cNvPr>
          <p:cNvSpPr>
            <a:spLocks noGrp="1" noChangeArrowheads="1"/>
          </p:cNvSpPr>
          <p:nvPr>
            <p:ph type="sldNum" sz="quarter" idx="10"/>
          </p:nvPr>
        </p:nvSpPr>
        <p:spPr>
          <a:ln/>
        </p:spPr>
        <p:txBody>
          <a:bodyPr/>
          <a:lstStyle>
            <a:lvl1pPr>
              <a:defRPr/>
            </a:lvl1pPr>
          </a:lstStyle>
          <a:p>
            <a:fld id="{6968CA3E-8F24-4FBA-8120-C4803D583EE1}" type="slidenum">
              <a:rPr lang="en-US" altLang="en-US"/>
              <a:pPr/>
              <a:t>‹#›</a:t>
            </a:fld>
            <a:endParaRPr lang="en-US" altLang="en-US"/>
          </a:p>
        </p:txBody>
      </p:sp>
    </p:spTree>
    <p:extLst>
      <p:ext uri="{BB962C8B-B14F-4D97-AF65-F5344CB8AC3E}">
        <p14:creationId xmlns:p14="http://schemas.microsoft.com/office/powerpoint/2010/main" val="3195477718"/>
      </p:ext>
    </p:extLst>
  </p:cSld>
  <p:clrMapOvr>
    <a:masterClrMapping/>
  </p:clrMapOvr>
  <p:transition>
    <p:pull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091440B-8FA1-46F8-BF6A-7F8981107CF2}"/>
              </a:ext>
            </a:extLst>
          </p:cNvPr>
          <p:cNvSpPr>
            <a:spLocks noGrp="1" noChangeArrowheads="1"/>
          </p:cNvSpPr>
          <p:nvPr>
            <p:ph type="sldNum" sz="quarter" idx="10"/>
          </p:nvPr>
        </p:nvSpPr>
        <p:spPr>
          <a:ln/>
        </p:spPr>
        <p:txBody>
          <a:bodyPr/>
          <a:lstStyle>
            <a:lvl1pPr>
              <a:defRPr/>
            </a:lvl1pPr>
          </a:lstStyle>
          <a:p>
            <a:fld id="{F05D7EF7-950F-4117-B3ED-336D4A045506}" type="slidenum">
              <a:rPr lang="en-US" altLang="en-US"/>
              <a:pPr/>
              <a:t>‹#›</a:t>
            </a:fld>
            <a:endParaRPr lang="en-US" altLang="en-US"/>
          </a:p>
        </p:txBody>
      </p:sp>
    </p:spTree>
    <p:extLst>
      <p:ext uri="{BB962C8B-B14F-4D97-AF65-F5344CB8AC3E}">
        <p14:creationId xmlns:p14="http://schemas.microsoft.com/office/powerpoint/2010/main" val="3641012299"/>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2DA05D7-577E-4F8B-8C27-6021D3B35577}"/>
              </a:ext>
            </a:extLst>
          </p:cNvPr>
          <p:cNvSpPr>
            <a:spLocks noGrp="1" noChangeArrowheads="1"/>
          </p:cNvSpPr>
          <p:nvPr>
            <p:ph type="sldNum" sz="quarter" idx="10"/>
          </p:nvPr>
        </p:nvSpPr>
        <p:spPr>
          <a:ln/>
        </p:spPr>
        <p:txBody>
          <a:bodyPr/>
          <a:lstStyle>
            <a:lvl1pPr>
              <a:defRPr/>
            </a:lvl1pPr>
          </a:lstStyle>
          <a:p>
            <a:fld id="{68A4EB6C-05EB-4296-951F-A993F7A3E6DC}" type="slidenum">
              <a:rPr lang="en-US" altLang="en-US"/>
              <a:pPr/>
              <a:t>‹#›</a:t>
            </a:fld>
            <a:endParaRPr lang="en-US" altLang="en-US"/>
          </a:p>
        </p:txBody>
      </p:sp>
    </p:spTree>
    <p:extLst>
      <p:ext uri="{BB962C8B-B14F-4D97-AF65-F5344CB8AC3E}">
        <p14:creationId xmlns:p14="http://schemas.microsoft.com/office/powerpoint/2010/main" val="2264890998"/>
      </p:ext>
    </p:extLst>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A5B2C1E-9ED7-472E-A4CA-E34089B664B5}"/>
              </a:ext>
            </a:extLst>
          </p:cNvPr>
          <p:cNvSpPr>
            <a:spLocks noGrp="1" noChangeArrowheads="1"/>
          </p:cNvSpPr>
          <p:nvPr>
            <p:ph type="sldNum" sz="quarter" idx="10"/>
          </p:nvPr>
        </p:nvSpPr>
        <p:spPr>
          <a:ln/>
        </p:spPr>
        <p:txBody>
          <a:bodyPr/>
          <a:lstStyle>
            <a:lvl1pPr>
              <a:defRPr/>
            </a:lvl1pPr>
          </a:lstStyle>
          <a:p>
            <a:fld id="{436E083E-3D24-4459-8C7F-3FF31D31F354}" type="slidenum">
              <a:rPr lang="en-US" altLang="en-US"/>
              <a:pPr/>
              <a:t>‹#›</a:t>
            </a:fld>
            <a:endParaRPr lang="en-US" altLang="en-US"/>
          </a:p>
        </p:txBody>
      </p:sp>
    </p:spTree>
    <p:extLst>
      <p:ext uri="{BB962C8B-B14F-4D97-AF65-F5344CB8AC3E}">
        <p14:creationId xmlns:p14="http://schemas.microsoft.com/office/powerpoint/2010/main" val="4046585947"/>
      </p:ext>
    </p:extLst>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98A669B-4A58-4D8F-86F4-BE692EDF53B3}"/>
              </a:ext>
            </a:extLst>
          </p:cNvPr>
          <p:cNvSpPr>
            <a:spLocks noGrp="1" noChangeArrowheads="1"/>
          </p:cNvSpPr>
          <p:nvPr>
            <p:ph type="sldNum" sz="quarter" idx="10"/>
          </p:nvPr>
        </p:nvSpPr>
        <p:spPr>
          <a:ln/>
        </p:spPr>
        <p:txBody>
          <a:bodyPr/>
          <a:lstStyle>
            <a:lvl1pPr>
              <a:defRPr/>
            </a:lvl1pPr>
          </a:lstStyle>
          <a:p>
            <a:fld id="{CBA146FB-48D9-495A-9689-E7AE73F003CC}" type="slidenum">
              <a:rPr lang="en-US" altLang="en-US"/>
              <a:pPr/>
              <a:t>‹#›</a:t>
            </a:fld>
            <a:endParaRPr lang="en-US" altLang="en-US"/>
          </a:p>
        </p:txBody>
      </p:sp>
    </p:spTree>
    <p:extLst>
      <p:ext uri="{BB962C8B-B14F-4D97-AF65-F5344CB8AC3E}">
        <p14:creationId xmlns:p14="http://schemas.microsoft.com/office/powerpoint/2010/main" val="3454095445"/>
      </p:ext>
    </p:extLst>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B8B570F-6709-499C-9CBF-069C1C7234B4}"/>
              </a:ext>
            </a:extLst>
          </p:cNvPr>
          <p:cNvSpPr>
            <a:spLocks noGrp="1" noChangeArrowheads="1"/>
          </p:cNvSpPr>
          <p:nvPr>
            <p:ph type="sldNum" sz="quarter" idx="10"/>
          </p:nvPr>
        </p:nvSpPr>
        <p:spPr>
          <a:ln/>
        </p:spPr>
        <p:txBody>
          <a:bodyPr/>
          <a:lstStyle>
            <a:lvl1pPr>
              <a:defRPr/>
            </a:lvl1pPr>
          </a:lstStyle>
          <a:p>
            <a:fld id="{F5E2135C-AE06-477A-BF91-3FE1D95C4924}" type="slidenum">
              <a:rPr lang="en-US" altLang="en-US"/>
              <a:pPr/>
              <a:t>‹#›</a:t>
            </a:fld>
            <a:endParaRPr lang="en-US" altLang="en-US"/>
          </a:p>
        </p:txBody>
      </p:sp>
    </p:spTree>
    <p:extLst>
      <p:ext uri="{BB962C8B-B14F-4D97-AF65-F5344CB8AC3E}">
        <p14:creationId xmlns:p14="http://schemas.microsoft.com/office/powerpoint/2010/main" val="2193444583"/>
      </p:ext>
    </p:extLst>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518BCE5-3F53-464B-8791-0DFFA85FBE69}"/>
              </a:ext>
            </a:extLst>
          </p:cNvPr>
          <p:cNvSpPr>
            <a:spLocks noGrp="1" noChangeArrowheads="1"/>
          </p:cNvSpPr>
          <p:nvPr>
            <p:ph type="sldNum" sz="quarter" idx="10"/>
          </p:nvPr>
        </p:nvSpPr>
        <p:spPr>
          <a:ln/>
        </p:spPr>
        <p:txBody>
          <a:bodyPr/>
          <a:lstStyle>
            <a:lvl1pPr>
              <a:defRPr/>
            </a:lvl1pPr>
          </a:lstStyle>
          <a:p>
            <a:fld id="{5D70A893-45F8-47F2-81E4-E421D2103B90}" type="slidenum">
              <a:rPr lang="en-US" altLang="en-US"/>
              <a:pPr/>
              <a:t>‹#›</a:t>
            </a:fld>
            <a:endParaRPr lang="en-US" altLang="en-US"/>
          </a:p>
        </p:txBody>
      </p:sp>
    </p:spTree>
    <p:extLst>
      <p:ext uri="{BB962C8B-B14F-4D97-AF65-F5344CB8AC3E}">
        <p14:creationId xmlns:p14="http://schemas.microsoft.com/office/powerpoint/2010/main" val="1311111519"/>
      </p:ext>
    </p:extLst>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C51887D-3F7B-420A-B920-696095CF6DBD}"/>
              </a:ext>
            </a:extLst>
          </p:cNvPr>
          <p:cNvSpPr>
            <a:spLocks noGrp="1" noChangeArrowheads="1"/>
          </p:cNvSpPr>
          <p:nvPr>
            <p:ph type="sldNum" sz="quarter" idx="10"/>
          </p:nvPr>
        </p:nvSpPr>
        <p:spPr>
          <a:ln/>
        </p:spPr>
        <p:txBody>
          <a:bodyPr/>
          <a:lstStyle>
            <a:lvl1pPr>
              <a:defRPr/>
            </a:lvl1pPr>
          </a:lstStyle>
          <a:p>
            <a:fld id="{92CE1D15-F6BE-40A1-B589-BA908B174359}" type="slidenum">
              <a:rPr lang="en-US" altLang="en-US"/>
              <a:pPr/>
              <a:t>‹#›</a:t>
            </a:fld>
            <a:endParaRPr lang="en-US" altLang="en-US"/>
          </a:p>
        </p:txBody>
      </p:sp>
    </p:spTree>
    <p:extLst>
      <p:ext uri="{BB962C8B-B14F-4D97-AF65-F5344CB8AC3E}">
        <p14:creationId xmlns:p14="http://schemas.microsoft.com/office/powerpoint/2010/main" val="2512814932"/>
      </p:ext>
    </p:extLst>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ECEB274-337D-40E5-9E60-988D261860FE}"/>
              </a:ext>
            </a:extLst>
          </p:cNvPr>
          <p:cNvSpPr>
            <a:spLocks noGrp="1" noChangeArrowheads="1"/>
          </p:cNvSpPr>
          <p:nvPr>
            <p:ph type="sldNum" sz="quarter" idx="10"/>
          </p:nvPr>
        </p:nvSpPr>
        <p:spPr>
          <a:ln/>
        </p:spPr>
        <p:txBody>
          <a:bodyPr/>
          <a:lstStyle>
            <a:lvl1pPr>
              <a:defRPr/>
            </a:lvl1pPr>
          </a:lstStyle>
          <a:p>
            <a:fld id="{0EF8CFEA-B8C3-4D65-949C-9C6DC17E14F3}" type="slidenum">
              <a:rPr lang="en-US" altLang="en-US"/>
              <a:pPr/>
              <a:t>‹#›</a:t>
            </a:fld>
            <a:endParaRPr lang="en-US" altLang="en-US"/>
          </a:p>
        </p:txBody>
      </p:sp>
    </p:spTree>
    <p:extLst>
      <p:ext uri="{BB962C8B-B14F-4D97-AF65-F5344CB8AC3E}">
        <p14:creationId xmlns:p14="http://schemas.microsoft.com/office/powerpoint/2010/main" val="2683553328"/>
      </p:ext>
    </p:extLst>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7C38858-55BF-4631-8B1C-E509CD4D4E83}"/>
              </a:ext>
            </a:extLst>
          </p:cNvPr>
          <p:cNvSpPr>
            <a:spLocks noGrp="1" noChangeArrowheads="1"/>
          </p:cNvSpPr>
          <p:nvPr>
            <p:ph type="title"/>
          </p:nvPr>
        </p:nvSpPr>
        <p:spPr bwMode="auto">
          <a:xfrm>
            <a:off x="0" y="0"/>
            <a:ext cx="9144000" cy="701675"/>
          </a:xfrm>
          <a:prstGeom prst="rect">
            <a:avLst/>
          </a:prstGeom>
          <a:solidFill>
            <a:schemeClr val="tx1"/>
          </a:solidFill>
          <a:ln>
            <a:noFill/>
          </a:ln>
        </p:spPr>
        <p:txBody>
          <a:bodyPr vert="horz" wrap="square" lIns="182863" tIns="45716" rIns="182863" bIns="45716" numCol="1" anchor="t" anchorCtr="0" compatLnSpc="1">
            <a:prstTxWarp prst="textNoShape">
              <a:avLst/>
            </a:prstTxWarp>
            <a:spAutoFit/>
          </a:bodyPr>
          <a:lstStyle/>
          <a:p>
            <a:pPr lvl="0"/>
            <a:r>
              <a:rPr lang="en-US" altLang="en-US"/>
              <a:t>Click to edit Master title style</a:t>
            </a:r>
          </a:p>
        </p:txBody>
      </p:sp>
      <p:sp>
        <p:nvSpPr>
          <p:cNvPr id="4099" name="Rectangle 3">
            <a:extLst>
              <a:ext uri="{FF2B5EF4-FFF2-40B4-BE49-F238E27FC236}">
                <a16:creationId xmlns:a16="http://schemas.microsoft.com/office/drawing/2014/main" id="{B7013156-1D1F-4EE8-B18C-D7F160DE8E3D}"/>
              </a:ext>
            </a:extLst>
          </p:cNvPr>
          <p:cNvSpPr>
            <a:spLocks noGrp="1" noChangeArrowheads="1"/>
          </p:cNvSpPr>
          <p:nvPr>
            <p:ph type="body" idx="1"/>
          </p:nvPr>
        </p:nvSpPr>
        <p:spPr bwMode="auto">
          <a:xfrm>
            <a:off x="0" y="708025"/>
            <a:ext cx="9144000" cy="6149975"/>
          </a:xfrm>
          <a:prstGeom prst="rect">
            <a:avLst/>
          </a:prstGeom>
          <a:noFill/>
          <a:ln>
            <a:noFill/>
          </a:ln>
        </p:spPr>
        <p:txBody>
          <a:bodyPr vert="horz" wrap="square" lIns="182863" tIns="137148" rIns="182863" bIns="13714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a:extLst>
              <a:ext uri="{FF2B5EF4-FFF2-40B4-BE49-F238E27FC236}">
                <a16:creationId xmlns:a16="http://schemas.microsoft.com/office/drawing/2014/main" id="{C4EA210F-B33A-4952-A041-EF6D8F5E6BD5}"/>
              </a:ext>
            </a:extLst>
          </p:cNvPr>
          <p:cNvSpPr>
            <a:spLocks noGrp="1" noChangeArrowheads="1"/>
          </p:cNvSpPr>
          <p:nvPr>
            <p:ph type="sldNum" sz="quarter" idx="4"/>
          </p:nvPr>
        </p:nvSpPr>
        <p:spPr bwMode="auto">
          <a:xfrm>
            <a:off x="8686800" y="6477000"/>
            <a:ext cx="381000" cy="304800"/>
          </a:xfrm>
          <a:prstGeom prst="rect">
            <a:avLst/>
          </a:prstGeom>
          <a:noFill/>
          <a:ln>
            <a:noFill/>
          </a:ln>
        </p:spPr>
        <p:txBody>
          <a:bodyPr vert="horz" wrap="square" lIns="91432" tIns="45716" rIns="91432" bIns="45716" numCol="1" anchor="t" anchorCtr="0" compatLnSpc="1">
            <a:prstTxWarp prst="textNoShape">
              <a:avLst/>
            </a:prstTxWarp>
          </a:bodyPr>
          <a:lstStyle>
            <a:lvl1pPr algn="r">
              <a:spcBef>
                <a:spcPct val="50000"/>
              </a:spcBef>
              <a:defRPr sz="1400">
                <a:latin typeface="Arial Narrow" panose="020B0606020202030204" pitchFamily="34" charset="0"/>
              </a:defRPr>
            </a:lvl1pPr>
          </a:lstStyle>
          <a:p>
            <a:fld id="{F6206706-2022-4D6B-A9C9-A7CFAC010E46}" type="slidenum">
              <a:rPr lang="en-US" altLang="en-US"/>
              <a:pPr/>
              <a:t>‹#›</a:t>
            </a:fld>
            <a:endParaRPr lang="en-US" altLang="en-US"/>
          </a:p>
        </p:txBody>
      </p:sp>
      <p:sp>
        <p:nvSpPr>
          <p:cNvPr id="4101" name="Rectangle 5">
            <a:extLst>
              <a:ext uri="{FF2B5EF4-FFF2-40B4-BE49-F238E27FC236}">
                <a16:creationId xmlns:a16="http://schemas.microsoft.com/office/drawing/2014/main" id="{D4204EB3-3159-46EA-B76F-340FB6F3B1E5}"/>
              </a:ext>
            </a:extLst>
          </p:cNvPr>
          <p:cNvSpPr>
            <a:spLocks noChangeArrowheads="1"/>
          </p:cNvSpPr>
          <p:nvPr/>
        </p:nvSpPr>
        <p:spPr bwMode="auto">
          <a:xfrm>
            <a:off x="463550" y="1812925"/>
            <a:ext cx="190500" cy="4678363"/>
          </a:xfrm>
          <a:prstGeom prst="rect">
            <a:avLst/>
          </a:prstGeom>
          <a:noFill/>
          <a:ln>
            <a:noFill/>
          </a:ln>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935"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ransition>
    <p:pull dir="d"/>
  </p:transition>
  <p:txStyles>
    <p:titleStyle>
      <a:lvl1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5pPr>
      <a:lvl6pPr marL="4572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6pPr>
      <a:lvl7pPr marL="9144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7pPr>
      <a:lvl8pPr marL="13716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8pPr>
      <a:lvl9pPr marL="18288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panose="05020102010507070707" pitchFamily="18" charset="2"/>
        <a:buChar char="ã"/>
        <a:defRPr kumimoji="1" sz="2800">
          <a:solidFill>
            <a:schemeClr val="accent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l"/>
        <a:defRPr kumimoji="1" sz="2300">
          <a:solidFill>
            <a:schemeClr val="hlink"/>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kumimoji="1" sz="20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EBB69CB-E6F8-4D74-AEA8-79B85D6ABBC8}"/>
              </a:ext>
            </a:extLst>
          </p:cNvPr>
          <p:cNvSpPr>
            <a:spLocks noGrp="1" noChangeArrowheads="1"/>
          </p:cNvSpPr>
          <p:nvPr>
            <p:ph type="title"/>
          </p:nvPr>
        </p:nvSpPr>
        <p:spPr bwMode="auto">
          <a:xfrm>
            <a:off x="0" y="0"/>
            <a:ext cx="9144000" cy="701675"/>
          </a:xfrm>
          <a:prstGeom prst="rect">
            <a:avLst/>
          </a:prstGeom>
          <a:solidFill>
            <a:schemeClr val="tx1"/>
          </a:solidFill>
          <a:ln>
            <a:noFill/>
          </a:ln>
        </p:spPr>
        <p:txBody>
          <a:bodyPr vert="horz" wrap="square" lIns="182863" tIns="45716" rIns="182863" bIns="45716" numCol="1" anchor="t" anchorCtr="0" compatLnSpc="1">
            <a:prstTxWarp prst="textNoShape">
              <a:avLst/>
            </a:prstTxWarp>
            <a:spAutoFit/>
          </a:bodyPr>
          <a:lstStyle/>
          <a:p>
            <a:pPr lvl="0"/>
            <a:r>
              <a:rPr lang="en-US" altLang="en-US"/>
              <a:t>Click to edit Master title style</a:t>
            </a:r>
          </a:p>
        </p:txBody>
      </p:sp>
      <p:sp>
        <p:nvSpPr>
          <p:cNvPr id="7171" name="Rectangle 3">
            <a:extLst>
              <a:ext uri="{FF2B5EF4-FFF2-40B4-BE49-F238E27FC236}">
                <a16:creationId xmlns:a16="http://schemas.microsoft.com/office/drawing/2014/main" id="{CE3D6F2A-F9BD-485F-B569-94E7216A28F0}"/>
              </a:ext>
            </a:extLst>
          </p:cNvPr>
          <p:cNvSpPr>
            <a:spLocks noGrp="1" noChangeArrowheads="1"/>
          </p:cNvSpPr>
          <p:nvPr>
            <p:ph type="body" idx="1"/>
          </p:nvPr>
        </p:nvSpPr>
        <p:spPr bwMode="auto">
          <a:xfrm>
            <a:off x="0" y="708025"/>
            <a:ext cx="9144000" cy="6149975"/>
          </a:xfrm>
          <a:prstGeom prst="rect">
            <a:avLst/>
          </a:prstGeom>
          <a:noFill/>
          <a:ln>
            <a:noFill/>
          </a:ln>
        </p:spPr>
        <p:txBody>
          <a:bodyPr vert="horz" wrap="square" lIns="182863" tIns="137148" rIns="182863" bIns="13714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172" name="Rectangle 4">
            <a:extLst>
              <a:ext uri="{FF2B5EF4-FFF2-40B4-BE49-F238E27FC236}">
                <a16:creationId xmlns:a16="http://schemas.microsoft.com/office/drawing/2014/main" id="{AB999C6B-B68C-46CD-B60C-0970CFE4E159}"/>
              </a:ext>
            </a:extLst>
          </p:cNvPr>
          <p:cNvSpPr>
            <a:spLocks noGrp="1" noChangeArrowheads="1"/>
          </p:cNvSpPr>
          <p:nvPr>
            <p:ph type="sldNum" sz="quarter" idx="4"/>
          </p:nvPr>
        </p:nvSpPr>
        <p:spPr bwMode="auto">
          <a:xfrm>
            <a:off x="8686800" y="6477000"/>
            <a:ext cx="381000" cy="304800"/>
          </a:xfrm>
          <a:prstGeom prst="rect">
            <a:avLst/>
          </a:prstGeom>
          <a:noFill/>
          <a:ln>
            <a:noFill/>
          </a:ln>
        </p:spPr>
        <p:txBody>
          <a:bodyPr vert="horz" wrap="square" lIns="91432" tIns="45716" rIns="91432" bIns="45716" numCol="1" anchor="t" anchorCtr="0" compatLnSpc="1">
            <a:prstTxWarp prst="textNoShape">
              <a:avLst/>
            </a:prstTxWarp>
          </a:bodyPr>
          <a:lstStyle>
            <a:lvl1pPr algn="r">
              <a:spcBef>
                <a:spcPct val="50000"/>
              </a:spcBef>
              <a:defRPr sz="1400">
                <a:latin typeface="Arial Narrow" panose="020B0606020202030204" pitchFamily="34" charset="0"/>
              </a:defRPr>
            </a:lvl1pPr>
          </a:lstStyle>
          <a:p>
            <a:fld id="{6E14DA50-0625-4C09-9DDF-CDC2CC702B8D}" type="slidenum">
              <a:rPr lang="en-US" altLang="en-US"/>
              <a:pPr/>
              <a:t>‹#›</a:t>
            </a:fld>
            <a:endParaRPr lang="en-US" altLang="en-US"/>
          </a:p>
        </p:txBody>
      </p:sp>
      <p:sp>
        <p:nvSpPr>
          <p:cNvPr id="7173" name="Rectangle 5">
            <a:extLst>
              <a:ext uri="{FF2B5EF4-FFF2-40B4-BE49-F238E27FC236}">
                <a16:creationId xmlns:a16="http://schemas.microsoft.com/office/drawing/2014/main" id="{81726ED1-6FA1-43C2-AD27-FF9E1D01B092}"/>
              </a:ext>
            </a:extLst>
          </p:cNvPr>
          <p:cNvSpPr>
            <a:spLocks noChangeArrowheads="1"/>
          </p:cNvSpPr>
          <p:nvPr/>
        </p:nvSpPr>
        <p:spPr bwMode="auto">
          <a:xfrm>
            <a:off x="463550" y="1812925"/>
            <a:ext cx="190500" cy="4678363"/>
          </a:xfrm>
          <a:prstGeom prst="rect">
            <a:avLst/>
          </a:prstGeom>
          <a:noFill/>
          <a:ln>
            <a:noFill/>
          </a:ln>
        </p:spPr>
        <p:txBody>
          <a:bodyPr wrap="none" anchor="ctr"/>
          <a:lstStyle/>
          <a:p>
            <a:pPr>
              <a:defRPr/>
            </a:pPr>
            <a:endParaRPr lang="en-US">
              <a:effectLst>
                <a:outerShdw blurRad="38100" dist="38100" dir="2700000" algn="tl">
                  <a:srgbClr val="000000">
                    <a:alpha val="43137"/>
                  </a:srgbClr>
                </a:outerShdw>
              </a:effectLst>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936"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ransition>
    <p:pull dir="d"/>
  </p:transition>
  <p:txStyles>
    <p:titleStyle>
      <a:lvl1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5pPr>
      <a:lvl6pPr marL="4572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6pPr>
      <a:lvl7pPr marL="9144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7pPr>
      <a:lvl8pPr marL="13716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8pPr>
      <a:lvl9pPr marL="18288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panose="05020102010507070707" pitchFamily="18" charset="2"/>
        <a:buChar char="ã"/>
        <a:defRPr kumimoji="1" sz="2800">
          <a:solidFill>
            <a:schemeClr val="accent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l"/>
        <a:defRPr kumimoji="1" sz="2300">
          <a:solidFill>
            <a:schemeClr val="hlink"/>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kumimoji="1" sz="20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93D39F5-E23E-431C-8C0E-A304B276D131}"/>
              </a:ext>
            </a:extLst>
          </p:cNvPr>
          <p:cNvSpPr>
            <a:spLocks noGrp="1" noChangeArrowheads="1"/>
          </p:cNvSpPr>
          <p:nvPr>
            <p:ph type="ctrTitle"/>
          </p:nvPr>
        </p:nvSpPr>
        <p:spPr/>
        <p:txBody>
          <a:bodyPr/>
          <a:lstStyle/>
          <a:p>
            <a:pPr>
              <a:defRPr/>
            </a:pPr>
            <a:r>
              <a:rPr lang="en-US" altLang="en-US"/>
              <a:t>OpenMP</a:t>
            </a:r>
          </a:p>
        </p:txBody>
      </p:sp>
      <p:sp>
        <p:nvSpPr>
          <p:cNvPr id="2051" name="Rectangle 3">
            <a:extLst>
              <a:ext uri="{FF2B5EF4-FFF2-40B4-BE49-F238E27FC236}">
                <a16:creationId xmlns:a16="http://schemas.microsoft.com/office/drawing/2014/main" id="{442EC253-3E04-4E0A-B9EB-3C471FC39892}"/>
              </a:ext>
            </a:extLst>
          </p:cNvPr>
          <p:cNvSpPr>
            <a:spLocks noGrp="1" noChangeArrowheads="1"/>
          </p:cNvSpPr>
          <p:nvPr>
            <p:ph type="subTitle" idx="1"/>
          </p:nvPr>
        </p:nvSpPr>
        <p:spPr>
          <a:xfrm>
            <a:off x="381000" y="3505200"/>
            <a:ext cx="8458200" cy="2587625"/>
          </a:xfrm>
        </p:spPr>
        <p:txBody>
          <a:bodyPr/>
          <a:lstStyle/>
          <a:p>
            <a:pPr algn="l">
              <a:buFont typeface="Wingdings 2" pitchFamily="18" charset="2"/>
              <a:buChar char="ã"/>
              <a:defRPr/>
            </a:pPr>
            <a:r>
              <a:rPr lang="en-US" altLang="en-US"/>
              <a:t> Odredbe (klauzule)</a:t>
            </a:r>
          </a:p>
          <a:p>
            <a:pPr algn="l">
              <a:buFont typeface="Wingdings 2" pitchFamily="18" charset="2"/>
              <a:buChar char="ã"/>
              <a:defRPr/>
            </a:pPr>
            <a:r>
              <a:rPr lang="en-US" altLang="en-US"/>
              <a:t> Direktive za sinhronizaciju</a:t>
            </a:r>
          </a:p>
        </p:txBody>
      </p:sp>
    </p:spTree>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8C3318E-CBF8-4B12-BF4B-428F9947ADCE}"/>
              </a:ext>
            </a:extLst>
          </p:cNvPr>
          <p:cNvSpPr>
            <a:spLocks noGrp="1" noChangeArrowheads="1"/>
          </p:cNvSpPr>
          <p:nvPr>
            <p:ph type="title"/>
          </p:nvPr>
        </p:nvSpPr>
        <p:spPr/>
        <p:txBody>
          <a:bodyPr/>
          <a:lstStyle/>
          <a:p>
            <a:r>
              <a:rPr lang="en-US" altLang="en-US">
                <a:effectLst/>
              </a:rPr>
              <a:t>Odredba firstprivate </a:t>
            </a:r>
          </a:p>
        </p:txBody>
      </p:sp>
      <p:sp>
        <p:nvSpPr>
          <p:cNvPr id="14339" name="Rectangle 3">
            <a:extLst>
              <a:ext uri="{FF2B5EF4-FFF2-40B4-BE49-F238E27FC236}">
                <a16:creationId xmlns:a16="http://schemas.microsoft.com/office/drawing/2014/main" id="{424A9770-F358-4DBB-8474-E3621D39221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Privatne promenljive paralelnog regiona nisu inicijalizovane na ulasku u paralelni region. </a:t>
            </a:r>
          </a:p>
          <a:p>
            <a:r>
              <a:rPr lang="en-US" altLang="en-US">
                <a:effectLst/>
              </a:rPr>
              <a:t>Odredbom </a:t>
            </a:r>
          </a:p>
          <a:p>
            <a:pPr lvl="1"/>
            <a:r>
              <a:rPr lang="en-US" altLang="en-US" i="1">
                <a:effectLst/>
              </a:rPr>
              <a:t>firstprivate</a:t>
            </a:r>
            <a:r>
              <a:rPr lang="en-US" altLang="en-US">
                <a:effectLst/>
              </a:rPr>
              <a:t> (lista_promenljivih)  </a:t>
            </a:r>
          </a:p>
          <a:p>
            <a:pPr lvl="2"/>
            <a:r>
              <a:rPr lang="en-US" altLang="en-US">
                <a:effectLst/>
              </a:rPr>
              <a:t>se promenljive navedene u listi promenljivih deklarišu kao privatne, ali se inicijalizuju na vrednost promenljive sa istim imenom koja se nalazi van paralelnog regiona. </a:t>
            </a:r>
          </a:p>
          <a:p>
            <a:pPr lvl="2"/>
            <a:r>
              <a:rPr lang="en-US" altLang="en-US">
                <a:effectLst/>
              </a:rPr>
              <a:t>Inicijalizaciju obavlja polazna (master) nit pre izvršenja paralelne konstrukcije </a:t>
            </a:r>
          </a:p>
        </p:txBody>
      </p:sp>
    </p:spTree>
  </p:cSld>
  <p:clrMapOvr>
    <a:masterClrMapping/>
  </p:clrMapOvr>
  <p:transition>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8F9CE81-A405-476B-A13A-B573CECBDA64}"/>
              </a:ext>
            </a:extLst>
          </p:cNvPr>
          <p:cNvSpPr>
            <a:spLocks noGrp="1" noChangeArrowheads="1"/>
          </p:cNvSpPr>
          <p:nvPr>
            <p:ph type="title"/>
          </p:nvPr>
        </p:nvSpPr>
        <p:spPr/>
        <p:txBody>
          <a:bodyPr/>
          <a:lstStyle/>
          <a:p>
            <a:r>
              <a:rPr lang="en-US" altLang="en-US">
                <a:effectLst/>
              </a:rPr>
              <a:t>Primer</a:t>
            </a:r>
          </a:p>
        </p:txBody>
      </p:sp>
      <p:sp>
        <p:nvSpPr>
          <p:cNvPr id="15363" name="Rectangle 3">
            <a:extLst>
              <a:ext uri="{FF2B5EF4-FFF2-40B4-BE49-F238E27FC236}">
                <a16:creationId xmlns:a16="http://schemas.microsoft.com/office/drawing/2014/main" id="{995CE1D4-8567-439B-A653-0FD2278786C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lvl="1">
              <a:buFont typeface="Wingdings" panose="05000000000000000000" pitchFamily="2" charset="2"/>
              <a:buNone/>
            </a:pPr>
            <a:r>
              <a:rPr lang="en-US" altLang="en-US">
                <a:effectLst/>
              </a:rPr>
              <a:t>incr = 0;</a:t>
            </a:r>
          </a:p>
          <a:p>
            <a:pPr lvl="1">
              <a:buFont typeface="Wingdings" panose="05000000000000000000" pitchFamily="2" charset="2"/>
              <a:buNone/>
            </a:pPr>
            <a:r>
              <a:rPr lang="en-US" altLang="en-US">
                <a:effectLst/>
              </a:rPr>
              <a:t>#pragma omp parallel for firstprivate (incr)</a:t>
            </a:r>
          </a:p>
          <a:p>
            <a:pPr lvl="1">
              <a:buFont typeface="Wingdings" panose="05000000000000000000" pitchFamily="2" charset="2"/>
              <a:buNone/>
            </a:pPr>
            <a:r>
              <a:rPr lang="en-US" altLang="en-US">
                <a:effectLst/>
              </a:rPr>
              <a:t>for (i = 0; i &lt;= MAX; i++) </a:t>
            </a:r>
          </a:p>
          <a:p>
            <a:pPr lvl="1">
              <a:buFont typeface="Wingdings" panose="05000000000000000000" pitchFamily="2" charset="2"/>
              <a:buNone/>
            </a:pPr>
            <a:r>
              <a:rPr lang="en-US" altLang="en-US">
                <a:effectLst/>
              </a:rPr>
              <a:t>{</a:t>
            </a:r>
          </a:p>
          <a:p>
            <a:pPr lvl="1">
              <a:buFont typeface="Wingdings" panose="05000000000000000000" pitchFamily="2" charset="2"/>
              <a:buNone/>
            </a:pPr>
            <a:r>
              <a:rPr lang="en-US" altLang="en-US">
                <a:effectLst/>
              </a:rPr>
              <a:t>	if ((i%2)==0) incr++;</a:t>
            </a:r>
          </a:p>
          <a:p>
            <a:pPr lvl="1">
              <a:buFont typeface="Wingdings" panose="05000000000000000000" pitchFamily="2" charset="2"/>
              <a:buNone/>
            </a:pPr>
            <a:r>
              <a:rPr lang="en-US" altLang="en-US">
                <a:effectLst/>
              </a:rPr>
              <a:t>	A[i] = incr;</a:t>
            </a:r>
          </a:p>
          <a:p>
            <a:pPr lvl="1">
              <a:buFont typeface="Wingdings" panose="05000000000000000000" pitchFamily="2" charset="2"/>
              <a:buNone/>
            </a:pPr>
            <a:r>
              <a:rPr lang="en-US" altLang="en-US">
                <a:effectLst/>
              </a:rPr>
              <a:t>}</a:t>
            </a:r>
          </a:p>
        </p:txBody>
      </p:sp>
      <p:sp>
        <p:nvSpPr>
          <p:cNvPr id="54277" name="Rectangle 5">
            <a:extLst>
              <a:ext uri="{FF2B5EF4-FFF2-40B4-BE49-F238E27FC236}">
                <a16:creationId xmlns:a16="http://schemas.microsoft.com/office/drawing/2014/main" id="{9A0F3198-9C46-4BB0-8ECF-7638329D21A2}"/>
              </a:ext>
            </a:extLst>
          </p:cNvPr>
          <p:cNvSpPr>
            <a:spLocks noChangeArrowheads="1"/>
          </p:cNvSpPr>
          <p:nvPr/>
        </p:nvSpPr>
        <p:spPr bwMode="auto">
          <a:xfrm>
            <a:off x="4572000" y="3886200"/>
            <a:ext cx="2362200" cy="838200"/>
          </a:xfrm>
          <a:prstGeom prst="rect">
            <a:avLst/>
          </a:prstGeom>
          <a:noFill/>
          <a:ln w="28575">
            <a:solidFill>
              <a:schemeClr val="accent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54278" name="Line 6">
            <a:extLst>
              <a:ext uri="{FF2B5EF4-FFF2-40B4-BE49-F238E27FC236}">
                <a16:creationId xmlns:a16="http://schemas.microsoft.com/office/drawing/2014/main" id="{699F1C59-EE9E-406A-8369-A535449BDCEC}"/>
              </a:ext>
            </a:extLst>
          </p:cNvPr>
          <p:cNvSpPr>
            <a:spLocks noChangeShapeType="1"/>
          </p:cNvSpPr>
          <p:nvPr/>
        </p:nvSpPr>
        <p:spPr bwMode="auto">
          <a:xfrm flipV="1">
            <a:off x="5638800" y="1600200"/>
            <a:ext cx="76200" cy="2286000"/>
          </a:xfrm>
          <a:prstGeom prst="line">
            <a:avLst/>
          </a:prstGeom>
          <a:noFill/>
          <a:ln w="9525">
            <a:solidFill>
              <a:schemeClr val="tx1"/>
            </a:solidFill>
            <a:round/>
            <a:headEnd/>
            <a:tailEnd type="triangle" w="med" len="med"/>
          </a:ln>
          <a:effectLst/>
        </p:spPr>
        <p:txBody>
          <a:bodyPr anchor="b">
            <a:spAutoFit/>
          </a:bodyPr>
          <a:lstStyle/>
          <a:p>
            <a:pPr>
              <a:defRPr/>
            </a:pPr>
            <a:endParaRPr lang="en-US">
              <a:effectLst>
                <a:outerShdw blurRad="38100" dist="38100" dir="2700000" algn="tl">
                  <a:srgbClr val="000000">
                    <a:alpha val="43137"/>
                  </a:srgbClr>
                </a:outerShdw>
              </a:effectLst>
            </a:endParaRPr>
          </a:p>
        </p:txBody>
      </p:sp>
      <p:sp>
        <p:nvSpPr>
          <p:cNvPr id="54279" name="Line 7">
            <a:extLst>
              <a:ext uri="{FF2B5EF4-FFF2-40B4-BE49-F238E27FC236}">
                <a16:creationId xmlns:a16="http://schemas.microsoft.com/office/drawing/2014/main" id="{FC35667A-07D3-4516-B737-EA0EC124BC04}"/>
              </a:ext>
            </a:extLst>
          </p:cNvPr>
          <p:cNvSpPr>
            <a:spLocks noChangeShapeType="1"/>
          </p:cNvSpPr>
          <p:nvPr/>
        </p:nvSpPr>
        <p:spPr bwMode="auto">
          <a:xfrm flipH="1" flipV="1">
            <a:off x="3048000" y="2895600"/>
            <a:ext cx="2590800" cy="914400"/>
          </a:xfrm>
          <a:prstGeom prst="line">
            <a:avLst/>
          </a:prstGeom>
          <a:noFill/>
          <a:ln w="9525">
            <a:solidFill>
              <a:schemeClr val="tx1"/>
            </a:solidFill>
            <a:round/>
            <a:headEnd/>
            <a:tailEnd type="triangle" w="med" len="med"/>
          </a:ln>
          <a:effectLst/>
        </p:spPr>
        <p:txBody>
          <a:bodyPr anchor="b">
            <a:spAutoFit/>
          </a:bodyPr>
          <a:lstStyle/>
          <a:p>
            <a:pPr>
              <a:defRPr/>
            </a:pPr>
            <a:endParaRPr lang="en-US">
              <a:effectLst>
                <a:outerShdw blurRad="38100" dist="38100" dir="2700000" algn="tl">
                  <a:srgbClr val="000000">
                    <a:alpha val="43137"/>
                  </a:srgbClr>
                </a:outerShdw>
              </a:effectLst>
            </a:endParaRPr>
          </a:p>
        </p:txBody>
      </p:sp>
      <p:sp>
        <p:nvSpPr>
          <p:cNvPr id="15367" name="Rectangle 8">
            <a:extLst>
              <a:ext uri="{FF2B5EF4-FFF2-40B4-BE49-F238E27FC236}">
                <a16:creationId xmlns:a16="http://schemas.microsoft.com/office/drawing/2014/main" id="{DACE1C05-93E3-4D49-B372-E2EC2850ACB3}"/>
              </a:ext>
            </a:extLst>
          </p:cNvPr>
          <p:cNvSpPr>
            <a:spLocks noChangeArrowheads="1"/>
          </p:cNvSpPr>
          <p:nvPr/>
        </p:nvSpPr>
        <p:spPr bwMode="auto">
          <a:xfrm>
            <a:off x="4495800" y="3886200"/>
            <a:ext cx="2590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a:t>Svaka nit dobija svoju kopiju promenljive incr inicijalizovanu na 0</a:t>
            </a:r>
          </a:p>
        </p:txBody>
      </p:sp>
    </p:spTree>
  </p:cSld>
  <p:clrMapOvr>
    <a:masterClrMapping/>
  </p:clrMapOvr>
  <p:transition>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51EE383-62E4-45F1-A0DF-9A23CFABC127}"/>
              </a:ext>
            </a:extLst>
          </p:cNvPr>
          <p:cNvSpPr>
            <a:spLocks noGrp="1" noChangeArrowheads="1"/>
          </p:cNvSpPr>
          <p:nvPr>
            <p:ph type="title"/>
          </p:nvPr>
        </p:nvSpPr>
        <p:spPr/>
        <p:txBody>
          <a:bodyPr/>
          <a:lstStyle/>
          <a:p>
            <a:r>
              <a:rPr lang="en-US" altLang="en-US">
                <a:effectLst/>
              </a:rPr>
              <a:t>Primer</a:t>
            </a:r>
          </a:p>
        </p:txBody>
      </p:sp>
      <p:sp>
        <p:nvSpPr>
          <p:cNvPr id="53251" name="Rectangle 3">
            <a:extLst>
              <a:ext uri="{FF2B5EF4-FFF2-40B4-BE49-F238E27FC236}">
                <a16:creationId xmlns:a16="http://schemas.microsoft.com/office/drawing/2014/main" id="{C267F06E-CC3E-4311-BF73-EE54F0E329F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sz="2400">
                <a:effectLst/>
              </a:rPr>
              <a:t>Razlika između private i firstprivate odredbe</a:t>
            </a:r>
          </a:p>
          <a:p>
            <a:pPr lvl="2">
              <a:buFont typeface="Wingdings" panose="05000000000000000000" pitchFamily="2" charset="2"/>
              <a:buNone/>
            </a:pPr>
            <a:r>
              <a:rPr lang="en-US" altLang="en-US" sz="1800">
                <a:effectLst/>
              </a:rPr>
              <a:t>A = 1, B = 1, C = 1</a:t>
            </a:r>
          </a:p>
          <a:p>
            <a:pPr lvl="2">
              <a:buFont typeface="Wingdings" panose="05000000000000000000" pitchFamily="2" charset="2"/>
              <a:buNone/>
            </a:pPr>
            <a:r>
              <a:rPr lang="en-US" altLang="en-US" sz="1800">
                <a:effectLst/>
              </a:rPr>
              <a:t>#pragma omp parallel private(B) firstprivate(C)</a:t>
            </a:r>
          </a:p>
          <a:p>
            <a:pPr lvl="1"/>
            <a:r>
              <a:rPr lang="en-US" altLang="en-US" sz="2100">
                <a:effectLst/>
              </a:rPr>
              <a:t>Da li su  A,B,C lokalne za svaku nit ili su deljive unutar paralelnog regiona? </a:t>
            </a:r>
          </a:p>
          <a:p>
            <a:pPr lvl="1"/>
            <a:r>
              <a:rPr lang="en-US" altLang="en-US" sz="2100">
                <a:effectLst/>
              </a:rPr>
              <a:t>Koje su inicijalne vrednosti ovih promenljivih na početku, a koje na kraju paralelnog regiona? </a:t>
            </a:r>
          </a:p>
          <a:p>
            <a:pPr lvl="1"/>
            <a:r>
              <a:rPr lang="en-US" altLang="en-US" sz="2100">
                <a:effectLst/>
              </a:rPr>
              <a:t>Unitar paralelnog regiona ...</a:t>
            </a:r>
          </a:p>
          <a:p>
            <a:pPr lvl="2"/>
            <a:r>
              <a:rPr lang="en-US" altLang="en-US" sz="1800">
                <a:effectLst/>
              </a:rPr>
              <a:t> “A” je deljiva za sve niti i njena vrednost na ulasku u paralelni region je 1. </a:t>
            </a:r>
          </a:p>
          <a:p>
            <a:pPr lvl="2"/>
            <a:r>
              <a:rPr lang="en-US" altLang="en-US" sz="1800">
                <a:effectLst/>
              </a:rPr>
              <a:t> “B” i “C” su lokalne promenljive za svaku nit.</a:t>
            </a:r>
          </a:p>
          <a:p>
            <a:pPr lvl="2"/>
            <a:r>
              <a:rPr lang="en-US" altLang="en-US" sz="1800">
                <a:effectLst/>
              </a:rPr>
              <a:t>vrednost promenljive B na ulasku u paralelni region nije definisana</a:t>
            </a:r>
          </a:p>
          <a:p>
            <a:pPr lvl="2"/>
            <a:r>
              <a:rPr lang="en-US" altLang="en-US" sz="1800">
                <a:effectLst/>
              </a:rPr>
              <a:t>Inicijalna vrednost promenljive C u paralelnom regionu je 1</a:t>
            </a:r>
          </a:p>
          <a:p>
            <a:pPr lvl="1"/>
            <a:r>
              <a:rPr lang="en-US" altLang="en-US" sz="2100">
                <a:effectLst/>
              </a:rPr>
              <a:t>Nakon izlaska iz paralelnog regiona...</a:t>
            </a:r>
          </a:p>
          <a:p>
            <a:pPr lvl="2"/>
            <a:r>
              <a:rPr lang="en-US" altLang="en-US" sz="1800">
                <a:effectLst/>
              </a:rPr>
              <a:t>B i C će se vratiti na vrednosti pre ulaska u paralelni region, tj. imaće vrednost 1</a:t>
            </a:r>
          </a:p>
          <a:p>
            <a:pPr lvl="2"/>
            <a:r>
              <a:rPr lang="en-US" altLang="en-US" sz="1800">
                <a:effectLst/>
              </a:rPr>
              <a:t> A će imati vrednost koju je dobio unutar paralelnog regiona (ili 1 ako  joj vrednost nije promenjena u paralelnom regionu)</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251">
                                            <p:txEl>
                                              <p:pRg st="5" end="5"/>
                                            </p:txEl>
                                          </p:spTgt>
                                        </p:tgtEl>
                                        <p:attrNameLst>
                                          <p:attrName>style.visibility</p:attrName>
                                        </p:attrNameLst>
                                      </p:cBhvr>
                                      <p:to>
                                        <p:strVal val="visible"/>
                                      </p:to>
                                    </p:set>
                                    <p:animEffect transition="in" filter="blinds(horizontal)">
                                      <p:cBhvr>
                                        <p:cTn id="7" dur="500"/>
                                        <p:tgtEl>
                                          <p:spTgt spid="53251">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251">
                                            <p:txEl>
                                              <p:pRg st="6" end="6"/>
                                            </p:txEl>
                                          </p:spTgt>
                                        </p:tgtEl>
                                        <p:attrNameLst>
                                          <p:attrName>style.visibility</p:attrName>
                                        </p:attrNameLst>
                                      </p:cBhvr>
                                      <p:to>
                                        <p:strVal val="visible"/>
                                      </p:to>
                                    </p:set>
                                    <p:animEffect transition="in" filter="blinds(horizontal)">
                                      <p:cBhvr>
                                        <p:cTn id="10" dur="500"/>
                                        <p:tgtEl>
                                          <p:spTgt spid="53251">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3251">
                                            <p:txEl>
                                              <p:pRg st="7" end="7"/>
                                            </p:txEl>
                                          </p:spTgt>
                                        </p:tgtEl>
                                        <p:attrNameLst>
                                          <p:attrName>style.visibility</p:attrName>
                                        </p:attrNameLst>
                                      </p:cBhvr>
                                      <p:to>
                                        <p:strVal val="visible"/>
                                      </p:to>
                                    </p:set>
                                    <p:animEffect transition="in" filter="blinds(horizontal)">
                                      <p:cBhvr>
                                        <p:cTn id="13" dur="500"/>
                                        <p:tgtEl>
                                          <p:spTgt spid="53251">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3251">
                                            <p:txEl>
                                              <p:pRg st="8" end="8"/>
                                            </p:txEl>
                                          </p:spTgt>
                                        </p:tgtEl>
                                        <p:attrNameLst>
                                          <p:attrName>style.visibility</p:attrName>
                                        </p:attrNameLst>
                                      </p:cBhvr>
                                      <p:to>
                                        <p:strVal val="visible"/>
                                      </p:to>
                                    </p:set>
                                    <p:animEffect transition="in" filter="blinds(horizontal)">
                                      <p:cBhvr>
                                        <p:cTn id="16" dur="500"/>
                                        <p:tgtEl>
                                          <p:spTgt spid="53251">
                                            <p:txEl>
                                              <p:pRg st="8" end="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3251">
                                            <p:txEl>
                                              <p:pRg st="9" end="9"/>
                                            </p:txEl>
                                          </p:spTgt>
                                        </p:tgtEl>
                                        <p:attrNameLst>
                                          <p:attrName>style.visibility</p:attrName>
                                        </p:attrNameLst>
                                      </p:cBhvr>
                                      <p:to>
                                        <p:strVal val="visible"/>
                                      </p:to>
                                    </p:set>
                                    <p:animEffect transition="in" filter="blinds(horizontal)">
                                      <p:cBhvr>
                                        <p:cTn id="19" dur="500"/>
                                        <p:tgtEl>
                                          <p:spTgt spid="53251">
                                            <p:txEl>
                                              <p:pRg st="9" end="9"/>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53251">
                                            <p:txEl>
                                              <p:pRg st="10" end="10"/>
                                            </p:txEl>
                                          </p:spTgt>
                                        </p:tgtEl>
                                        <p:attrNameLst>
                                          <p:attrName>style.visibility</p:attrName>
                                        </p:attrNameLst>
                                      </p:cBhvr>
                                      <p:to>
                                        <p:strVal val="visible"/>
                                      </p:to>
                                    </p:set>
                                    <p:animEffect transition="in" filter="blinds(horizontal)">
                                      <p:cBhvr>
                                        <p:cTn id="24" dur="500"/>
                                        <p:tgtEl>
                                          <p:spTgt spid="53251">
                                            <p:txEl>
                                              <p:pRg st="10" end="10"/>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3251">
                                            <p:txEl>
                                              <p:pRg st="11" end="11"/>
                                            </p:txEl>
                                          </p:spTgt>
                                        </p:tgtEl>
                                        <p:attrNameLst>
                                          <p:attrName>style.visibility</p:attrName>
                                        </p:attrNameLst>
                                      </p:cBhvr>
                                      <p:to>
                                        <p:strVal val="visible"/>
                                      </p:to>
                                    </p:set>
                                    <p:animEffect transition="in" filter="blinds(horizontal)">
                                      <p:cBhvr>
                                        <p:cTn id="27" dur="500"/>
                                        <p:tgtEl>
                                          <p:spTgt spid="53251">
                                            <p:txEl>
                                              <p:pRg st="11" end="11"/>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3251">
                                            <p:txEl>
                                              <p:pRg st="12" end="12"/>
                                            </p:txEl>
                                          </p:spTgt>
                                        </p:tgtEl>
                                        <p:attrNameLst>
                                          <p:attrName>style.visibility</p:attrName>
                                        </p:attrNameLst>
                                      </p:cBhvr>
                                      <p:to>
                                        <p:strVal val="visible"/>
                                      </p:to>
                                    </p:set>
                                    <p:animEffect transition="in" filter="blinds(horizontal)">
                                      <p:cBhvr>
                                        <p:cTn id="30" dur="500"/>
                                        <p:tgtEl>
                                          <p:spTgt spid="5325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EC4DC7C-BF5D-4B71-9DC1-FF5742026B5A}"/>
              </a:ext>
            </a:extLst>
          </p:cNvPr>
          <p:cNvSpPr>
            <a:spLocks noGrp="1" noChangeArrowheads="1"/>
          </p:cNvSpPr>
          <p:nvPr>
            <p:ph type="title"/>
          </p:nvPr>
        </p:nvSpPr>
        <p:spPr/>
        <p:txBody>
          <a:bodyPr/>
          <a:lstStyle/>
          <a:p>
            <a:r>
              <a:rPr lang="en-US" altLang="en-US">
                <a:effectLst/>
              </a:rPr>
              <a:t>Odredba default </a:t>
            </a:r>
          </a:p>
        </p:txBody>
      </p:sp>
      <p:sp>
        <p:nvSpPr>
          <p:cNvPr id="17411" name="Rectangle 3">
            <a:extLst>
              <a:ext uri="{FF2B5EF4-FFF2-40B4-BE49-F238E27FC236}">
                <a16:creationId xmlns:a16="http://schemas.microsoft.com/office/drawing/2014/main" id="{80B8B15E-680F-465B-911A-3B0E9DDE0E0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sz="2400">
                <a:effectLst/>
              </a:rPr>
              <a:t> Koristi se da dodeli promenljivima podrazumevani atribut deljenja. .</a:t>
            </a:r>
          </a:p>
          <a:p>
            <a:pPr lvl="1"/>
            <a:r>
              <a:rPr lang="en-US" altLang="en-US" sz="2100">
                <a:effectLst/>
              </a:rPr>
              <a:t>Sintaksa u C/C++</a:t>
            </a:r>
            <a:endParaRPr lang="en-US" altLang="en-US" sz="2100" b="1">
              <a:effectLst/>
            </a:endParaRPr>
          </a:p>
          <a:p>
            <a:pPr lvl="2"/>
            <a:r>
              <a:rPr lang="en-US" altLang="en-US" sz="1800" b="1">
                <a:effectLst/>
              </a:rPr>
              <a:t>default</a:t>
            </a:r>
            <a:r>
              <a:rPr lang="en-US" altLang="en-US" sz="1800">
                <a:effectLst/>
              </a:rPr>
              <a:t> (none | shared)</a:t>
            </a:r>
          </a:p>
          <a:p>
            <a:pPr lvl="3"/>
            <a:r>
              <a:rPr lang="en-US" altLang="en-US" sz="1600" i="1">
                <a:effectLst/>
              </a:rPr>
              <a:t>default</a:t>
            </a:r>
            <a:r>
              <a:rPr lang="en-US" altLang="en-US" sz="1600">
                <a:effectLst/>
              </a:rPr>
              <a:t>(private) nije dostupna u C/C++, ali jeste u FORTRANu, i deklariše sve promenljive kao privatne</a:t>
            </a:r>
          </a:p>
          <a:p>
            <a:pPr lvl="1"/>
            <a:r>
              <a:rPr lang="en-US" altLang="en-US" sz="2100">
                <a:effectLst/>
              </a:rPr>
              <a:t>Ova odredba se koristi da definiše atribut deljenja za većinu promenljivih u paralelnoj konstrukciji, a samo izuzetci se eksplicitno navode u okviru drugih odredbi (private, firstprivate ili lastprivate). </a:t>
            </a:r>
          </a:p>
          <a:p>
            <a:pPr lvl="1"/>
            <a:r>
              <a:rPr lang="en-US" altLang="en-US" sz="2100">
                <a:effectLst/>
              </a:rPr>
              <a:t>Npr </a:t>
            </a:r>
          </a:p>
          <a:p>
            <a:pPr lvl="2">
              <a:buFont typeface="Wingdings" panose="05000000000000000000" pitchFamily="2" charset="2"/>
              <a:buNone/>
            </a:pPr>
            <a:r>
              <a:rPr lang="en-US" altLang="en-US" sz="1800" b="1">
                <a:effectLst/>
                <a:latin typeface="Courier New" panose="02070309020205020404" pitchFamily="49" charset="0"/>
                <a:cs typeface="Courier New" panose="02070309020205020404" pitchFamily="49" charset="0"/>
              </a:rPr>
              <a:t>#pragma omp for default (shared) private (a,b,c)</a:t>
            </a:r>
          </a:p>
          <a:p>
            <a:pPr lvl="1"/>
            <a:r>
              <a:rPr lang="en-US" altLang="en-US" sz="2100">
                <a:effectLst/>
              </a:rPr>
              <a:t>deklariše da su sve promenljive deljive izuzev promenljivih a, b i c.</a:t>
            </a:r>
          </a:p>
          <a:p>
            <a:pPr lvl="1"/>
            <a:r>
              <a:rPr lang="en-US" altLang="en-US" sz="2100">
                <a:effectLst/>
              </a:rPr>
              <a:t>Ako se koristi </a:t>
            </a:r>
            <a:r>
              <a:rPr lang="en-US" altLang="en-US" sz="2100" i="1">
                <a:solidFill>
                  <a:schemeClr val="tx1"/>
                </a:solidFill>
                <a:effectLst/>
              </a:rPr>
              <a:t>default </a:t>
            </a:r>
            <a:r>
              <a:rPr lang="en-US" altLang="en-US" sz="2100">
                <a:solidFill>
                  <a:schemeClr val="tx1"/>
                </a:solidFill>
                <a:effectLst/>
              </a:rPr>
              <a:t>(none)</a:t>
            </a:r>
            <a:r>
              <a:rPr lang="en-US" altLang="en-US" sz="2100">
                <a:effectLst/>
              </a:rPr>
              <a:t> onda programer mora za svaku promenljivu koja se koristi u paralelnoj konstrukciji da navede atribut deljenja. </a:t>
            </a:r>
          </a:p>
          <a:p>
            <a:pPr lvl="1"/>
            <a:endParaRPr lang="en-US" altLang="en-US" sz="2100">
              <a:effectLst/>
            </a:endParaRPr>
          </a:p>
          <a:p>
            <a:pPr lvl="1"/>
            <a:endParaRPr lang="en-US" altLang="en-US" sz="2100">
              <a:effectLst/>
            </a:endParaRPr>
          </a:p>
        </p:txBody>
      </p:sp>
    </p:spTree>
  </p:cSld>
  <p:clrMapOvr>
    <a:masterClrMapping/>
  </p:clrMapOvr>
  <p:transition>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3567C79-B8C9-492E-8FF6-AD29ABC7175A}"/>
              </a:ext>
            </a:extLst>
          </p:cNvPr>
          <p:cNvSpPr>
            <a:spLocks noGrp="1" noChangeArrowheads="1"/>
          </p:cNvSpPr>
          <p:nvPr>
            <p:ph type="title"/>
          </p:nvPr>
        </p:nvSpPr>
        <p:spPr/>
        <p:txBody>
          <a:bodyPr/>
          <a:lstStyle/>
          <a:p>
            <a:r>
              <a:rPr lang="en-US" altLang="en-US">
                <a:effectLst/>
              </a:rPr>
              <a:t>Odredba nowait </a:t>
            </a:r>
          </a:p>
        </p:txBody>
      </p:sp>
      <p:sp>
        <p:nvSpPr>
          <p:cNvPr id="18435" name="Rectangle 3">
            <a:extLst>
              <a:ext uri="{FF2B5EF4-FFF2-40B4-BE49-F238E27FC236}">
                <a16:creationId xmlns:a16="http://schemas.microsoft.com/office/drawing/2014/main" id="{3E173103-A84A-4768-9786-7BDD45902633}"/>
              </a:ext>
            </a:extLst>
          </p:cNvPr>
          <p:cNvSpPr>
            <a:spLocks noGrp="1" noChangeArrowheads="1"/>
          </p:cNvSpPr>
          <p:nvPr>
            <p:ph type="body" idx="1"/>
          </p:nvPr>
        </p:nvSpPr>
        <p:spPr>
          <a:xfrm>
            <a:off x="0" y="708025"/>
            <a:ext cx="9144000" cy="4168775"/>
          </a:xfrm>
          <a:noFill/>
          <a:extLst>
            <a:ext uri="{909E8E84-426E-40DD-AFC4-6F175D3DCCD1}">
              <a14:hiddenFill xmlns:a14="http://schemas.microsoft.com/office/drawing/2010/main">
                <a:solidFill>
                  <a:srgbClr val="FFFFFF"/>
                </a:solidFill>
              </a14:hiddenFill>
            </a:ext>
          </a:extLst>
        </p:spPr>
        <p:txBody>
          <a:bodyPr/>
          <a:lstStyle/>
          <a:p>
            <a:r>
              <a:rPr lang="en-US" altLang="en-US" sz="2400">
                <a:effectLst/>
              </a:rPr>
              <a:t>Ova odredba omogućava programeru da fino podesi performanse. </a:t>
            </a:r>
          </a:p>
          <a:p>
            <a:pPr lvl="1"/>
            <a:r>
              <a:rPr lang="en-US" altLang="en-US" sz="2100">
                <a:effectLst/>
              </a:rPr>
              <a:t>Kod svih direktiva za podelu posla postoji implicitna barijera koja uslovljava da sve niti iz tima moraju da se sinhronizuju na kraju tj. da sačekaju da sve niti okončaju sa izvršenjem paralelne konstrukcije. </a:t>
            </a:r>
          </a:p>
          <a:p>
            <a:pPr lvl="1"/>
            <a:r>
              <a:rPr lang="en-US" altLang="en-US" sz="2100">
                <a:effectLst/>
              </a:rPr>
              <a:t>Ovom odredbom se to pravilo poništava. </a:t>
            </a:r>
          </a:p>
          <a:p>
            <a:pPr lvl="2"/>
            <a:r>
              <a:rPr lang="en-US" altLang="en-US" sz="1800">
                <a:effectLst/>
              </a:rPr>
              <a:t>Ako se ova odredba koristi, kada nit dođe do kraja konstrukcije odmah nastavlja dalje sa izvršenjem, tj. ne čeka se da sve niti okončaju. </a:t>
            </a:r>
          </a:p>
          <a:p>
            <a:r>
              <a:rPr lang="en-US" altLang="en-US" sz="2400" b="1">
                <a:effectLst/>
              </a:rPr>
              <a:t>Ipak, barijera na kraju paralelnog </a:t>
            </a:r>
            <a:r>
              <a:rPr lang="en-US" altLang="en-US" sz="2400" b="1" i="1">
                <a:effectLst/>
              </a:rPr>
              <a:t>regiona</a:t>
            </a:r>
            <a:r>
              <a:rPr lang="en-US" altLang="en-US" sz="2400" b="1">
                <a:effectLst/>
              </a:rPr>
              <a:t> se ne može poništiti</a:t>
            </a:r>
            <a:r>
              <a:rPr lang="en-US" altLang="en-US" sz="2400">
                <a:effectLst/>
              </a:rPr>
              <a:t> </a:t>
            </a:r>
          </a:p>
        </p:txBody>
      </p:sp>
      <p:pic>
        <p:nvPicPr>
          <p:cNvPr id="18436" name="Picture 4">
            <a:extLst>
              <a:ext uri="{FF2B5EF4-FFF2-40B4-BE49-F238E27FC236}">
                <a16:creationId xmlns:a16="http://schemas.microsoft.com/office/drawing/2014/main" id="{11EE15DA-D93B-46A3-B3B4-F056DB879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029200"/>
            <a:ext cx="29718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Text Box 5">
            <a:extLst>
              <a:ext uri="{FF2B5EF4-FFF2-40B4-BE49-F238E27FC236}">
                <a16:creationId xmlns:a16="http://schemas.microsoft.com/office/drawing/2014/main" id="{E4785E0E-654A-4E2F-A5B3-0CA8E0D88C80}"/>
              </a:ext>
            </a:extLst>
          </p:cNvPr>
          <p:cNvSpPr txBox="1">
            <a:spLocks noChangeArrowheads="1"/>
          </p:cNvSpPr>
          <p:nvPr/>
        </p:nvSpPr>
        <p:spPr bwMode="auto">
          <a:xfrm>
            <a:off x="4495800" y="4876800"/>
            <a:ext cx="4359275" cy="1190625"/>
          </a:xfrm>
          <a:prstGeom prst="rect">
            <a:avLst/>
          </a:prstGeom>
          <a:noFill/>
          <a:ln>
            <a:noFill/>
          </a:ln>
          <a:effectLst/>
        </p:spPr>
        <p:txBody>
          <a:bodyPr anchor="b">
            <a:spAutoFit/>
          </a:bodyPr>
          <a:lstStyle/>
          <a:p>
            <a:pPr>
              <a:buFontTx/>
              <a:buChar char="•"/>
              <a:defRPr/>
            </a:pPr>
            <a:r>
              <a:rPr lang="sr-Latn-RS" altLang="en-US">
                <a:effectLst>
                  <a:outerShdw blurRad="38100" dist="38100" dir="2700000" algn="tl">
                    <a:srgbClr val="C0C0C0"/>
                  </a:outerShdw>
                </a:effectLst>
              </a:rPr>
              <a:t> </a:t>
            </a:r>
            <a:r>
              <a:rPr lang="en-US" altLang="en-US">
                <a:effectLst>
                  <a:outerShdw blurRad="38100" dist="38100" dir="2700000" algn="tl">
                    <a:srgbClr val="C0C0C0"/>
                  </a:outerShdw>
                </a:effectLst>
              </a:rPr>
              <a:t>Kada nit okonča posao u paralelnoj for petlji može da nastavi dalje bez čekanja na ostale niti. </a:t>
            </a:r>
            <a:endParaRPr lang="sr-Latn-RS" altLang="en-US">
              <a:effectLst>
                <a:outerShdw blurRad="38100" dist="38100" dir="2700000" algn="tl">
                  <a:srgbClr val="C0C0C0"/>
                </a:outerShdw>
              </a:effectLst>
            </a:endParaRPr>
          </a:p>
          <a:p>
            <a:pPr>
              <a:defRPr/>
            </a:pPr>
            <a:endParaRPr lang="en-US" altLang="en-US">
              <a:effectLst>
                <a:outerShdw blurRad="38100" dist="38100" dir="2700000" algn="tl">
                  <a:srgbClr val="C0C0C0"/>
                </a:outerShdw>
              </a:effectLst>
            </a:endParaRPr>
          </a:p>
        </p:txBody>
      </p:sp>
    </p:spTree>
  </p:cSld>
  <p:clrMapOvr>
    <a:masterClrMapping/>
  </p:clrMapOvr>
  <p:transition>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EF94C33-7B45-4290-B694-1AFB609DCE82}"/>
              </a:ext>
            </a:extLst>
          </p:cNvPr>
          <p:cNvSpPr>
            <a:spLocks noGrp="1" noChangeArrowheads="1"/>
          </p:cNvSpPr>
          <p:nvPr>
            <p:ph type="title"/>
          </p:nvPr>
        </p:nvSpPr>
        <p:spPr/>
        <p:txBody>
          <a:bodyPr/>
          <a:lstStyle/>
          <a:p>
            <a:r>
              <a:rPr lang="en-US" altLang="en-US">
                <a:effectLst/>
              </a:rPr>
              <a:t>Primer</a:t>
            </a:r>
          </a:p>
        </p:txBody>
      </p:sp>
      <p:sp>
        <p:nvSpPr>
          <p:cNvPr id="44035" name="Rectangle 3">
            <a:extLst>
              <a:ext uri="{FF2B5EF4-FFF2-40B4-BE49-F238E27FC236}">
                <a16:creationId xmlns:a16="http://schemas.microsoft.com/office/drawing/2014/main" id="{ACD36C55-EB7C-40E7-9746-2CD60475E08F}"/>
              </a:ext>
            </a:extLst>
          </p:cNvPr>
          <p:cNvSpPr>
            <a:spLocks noGrp="1" noChangeArrowheads="1"/>
          </p:cNvSpPr>
          <p:nvPr>
            <p:ph type="body" idx="1"/>
          </p:nvPr>
        </p:nvSpPr>
        <p:spPr/>
        <p:txBody>
          <a:bodyPr/>
          <a:lstStyle/>
          <a:p>
            <a:pPr>
              <a:lnSpc>
                <a:spcPct val="90000"/>
              </a:lnSpc>
              <a:defRPr/>
            </a:pPr>
            <a:r>
              <a:rPr kumimoji="0" lang="sr-Latn-RS" altLang="en-US">
                <a:solidFill>
                  <a:schemeClr val="tx1"/>
                </a:solidFill>
              </a:rPr>
              <a:t>T</a:t>
            </a:r>
            <a:r>
              <a:rPr kumimoji="0" lang="en-US" altLang="en-US">
                <a:solidFill>
                  <a:schemeClr val="tx1"/>
                </a:solidFill>
              </a:rPr>
              <a:t>reba biti oprezan sa korišćenjem ove odredbe</a:t>
            </a:r>
            <a:r>
              <a:rPr kumimoji="0" lang="sr-Latn-RS" altLang="en-US">
                <a:solidFill>
                  <a:schemeClr val="tx1"/>
                </a:solidFill>
              </a:rPr>
              <a:t>!</a:t>
            </a:r>
          </a:p>
          <a:p>
            <a:pPr>
              <a:lnSpc>
                <a:spcPct val="90000"/>
              </a:lnSpc>
              <a:defRPr/>
            </a:pPr>
            <a:endParaRPr kumimoji="0" lang="sr-Latn-RS" altLang="en-US">
              <a:solidFill>
                <a:schemeClr val="tx1"/>
              </a:solidFill>
            </a:endParaRPr>
          </a:p>
          <a:p>
            <a:pPr>
              <a:lnSpc>
                <a:spcPct val="90000"/>
              </a:lnSpc>
              <a:defRPr/>
            </a:pPr>
            <a:endParaRPr kumimoji="0" lang="sr-Latn-RS" altLang="en-US">
              <a:solidFill>
                <a:schemeClr val="tx1"/>
              </a:solidFill>
            </a:endParaRPr>
          </a:p>
          <a:p>
            <a:pPr>
              <a:lnSpc>
                <a:spcPct val="90000"/>
              </a:lnSpc>
              <a:defRPr/>
            </a:pPr>
            <a:endParaRPr kumimoji="0" lang="sr-Latn-RS" altLang="en-US">
              <a:solidFill>
                <a:schemeClr val="tx1"/>
              </a:solidFill>
            </a:endParaRPr>
          </a:p>
          <a:p>
            <a:pPr>
              <a:lnSpc>
                <a:spcPct val="90000"/>
              </a:lnSpc>
              <a:defRPr/>
            </a:pPr>
            <a:endParaRPr kumimoji="0" lang="sr-Latn-RS" altLang="en-US">
              <a:solidFill>
                <a:schemeClr val="tx1"/>
              </a:solidFill>
            </a:endParaRPr>
          </a:p>
          <a:p>
            <a:pPr>
              <a:lnSpc>
                <a:spcPct val="90000"/>
              </a:lnSpc>
              <a:defRPr/>
            </a:pPr>
            <a:endParaRPr kumimoji="0" lang="sr-Latn-RS" altLang="en-US">
              <a:solidFill>
                <a:schemeClr val="tx1"/>
              </a:solidFill>
            </a:endParaRPr>
          </a:p>
          <a:p>
            <a:pPr>
              <a:lnSpc>
                <a:spcPct val="90000"/>
              </a:lnSpc>
              <a:defRPr/>
            </a:pPr>
            <a:endParaRPr kumimoji="0" lang="sr-Latn-RS" altLang="en-US">
              <a:solidFill>
                <a:schemeClr val="tx1"/>
              </a:solidFill>
            </a:endParaRPr>
          </a:p>
          <a:p>
            <a:pPr>
              <a:lnSpc>
                <a:spcPct val="90000"/>
              </a:lnSpc>
              <a:defRPr/>
            </a:pPr>
            <a:endParaRPr kumimoji="0" lang="sr-Latn-RS" altLang="en-US">
              <a:solidFill>
                <a:schemeClr val="tx1"/>
              </a:solidFill>
            </a:endParaRPr>
          </a:p>
          <a:p>
            <a:pPr>
              <a:lnSpc>
                <a:spcPct val="90000"/>
              </a:lnSpc>
              <a:defRPr/>
            </a:pPr>
            <a:endParaRPr kumimoji="0" lang="sr-Latn-RS" altLang="en-US">
              <a:solidFill>
                <a:schemeClr val="tx1"/>
              </a:solidFill>
            </a:endParaRPr>
          </a:p>
          <a:p>
            <a:pPr>
              <a:lnSpc>
                <a:spcPct val="90000"/>
              </a:lnSpc>
              <a:defRPr/>
            </a:pPr>
            <a:r>
              <a:rPr kumimoji="0" lang="en-US" altLang="en-US"/>
              <a:t>ako bi postavili nowait odredbu uz prvu paralelnu for petlju, moglo bi se doći u situaciju da vrednost a[i] nije izračunata a da</a:t>
            </a:r>
            <a:r>
              <a:rPr kumimoji="0" lang="sr-Latn-RS" altLang="en-US"/>
              <a:t> </a:t>
            </a:r>
            <a:r>
              <a:rPr kumimoji="0" lang="en-US" altLang="en-US"/>
              <a:t>je potrebna za b[i].</a:t>
            </a:r>
            <a:endParaRPr kumimoji="0" lang="sr-Latn-RS" altLang="en-US">
              <a:solidFill>
                <a:schemeClr val="tx1"/>
              </a:solidFill>
            </a:endParaRPr>
          </a:p>
          <a:p>
            <a:pPr>
              <a:lnSpc>
                <a:spcPct val="90000"/>
              </a:lnSpc>
              <a:defRPr/>
            </a:pPr>
            <a:endParaRPr kumimoji="0" lang="en-US" altLang="en-US">
              <a:solidFill>
                <a:schemeClr val="tx1"/>
              </a:solidFill>
            </a:endParaRPr>
          </a:p>
        </p:txBody>
      </p:sp>
      <p:pic>
        <p:nvPicPr>
          <p:cNvPr id="19460" name="Picture 4">
            <a:extLst>
              <a:ext uri="{FF2B5EF4-FFF2-40B4-BE49-F238E27FC236}">
                <a16:creationId xmlns:a16="http://schemas.microsoft.com/office/drawing/2014/main" id="{56AE0D2D-914E-43C2-B8BD-11BA0BC46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56388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2B34489-5993-4260-8AA4-7F23775ABEEC}"/>
              </a:ext>
            </a:extLst>
          </p:cNvPr>
          <p:cNvSpPr>
            <a:spLocks noGrp="1" noChangeArrowheads="1"/>
          </p:cNvSpPr>
          <p:nvPr>
            <p:ph type="title"/>
          </p:nvPr>
        </p:nvSpPr>
        <p:spPr/>
        <p:txBody>
          <a:bodyPr/>
          <a:lstStyle/>
          <a:p>
            <a:r>
              <a:rPr lang="en-US" altLang="en-US">
                <a:effectLst/>
              </a:rPr>
              <a:t>Odredba schedule </a:t>
            </a:r>
          </a:p>
        </p:txBody>
      </p:sp>
      <p:sp>
        <p:nvSpPr>
          <p:cNvPr id="20483" name="Rectangle 3">
            <a:extLst>
              <a:ext uri="{FF2B5EF4-FFF2-40B4-BE49-F238E27FC236}">
                <a16:creationId xmlns:a16="http://schemas.microsoft.com/office/drawing/2014/main" id="{6C832565-E4CE-44A6-B747-0EB60ABC643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a:lnSpc>
                <a:spcPct val="90000"/>
              </a:lnSpc>
            </a:pPr>
            <a:r>
              <a:rPr lang="en-US" altLang="en-US">
                <a:effectLst/>
              </a:rPr>
              <a:t>Ova odredba se može koristiti </a:t>
            </a:r>
            <a:r>
              <a:rPr lang="en-US" altLang="en-US" b="1">
                <a:effectLst/>
              </a:rPr>
              <a:t>samo sa paralelnom for </a:t>
            </a:r>
            <a:r>
              <a:rPr lang="en-US" altLang="en-US">
                <a:effectLst/>
              </a:rPr>
              <a:t>direktivom. </a:t>
            </a:r>
          </a:p>
          <a:p>
            <a:pPr lvl="1">
              <a:lnSpc>
                <a:spcPct val="90000"/>
              </a:lnSpc>
            </a:pPr>
            <a:r>
              <a:rPr lang="en-US" altLang="en-US">
                <a:effectLst/>
              </a:rPr>
              <a:t>Koristi se da se upravlja načinom raspoređivanja (distribucije) iteracija petlje između niti što može imati značajnog uticaja na performanse programa </a:t>
            </a:r>
          </a:p>
          <a:p>
            <a:pPr lvl="1">
              <a:lnSpc>
                <a:spcPct val="90000"/>
              </a:lnSpc>
            </a:pPr>
            <a:r>
              <a:rPr lang="en-US" altLang="en-US">
                <a:effectLst/>
              </a:rPr>
              <a:t>Sintaksa</a:t>
            </a:r>
            <a:endParaRPr lang="en-US" altLang="en-US" b="1">
              <a:effectLst/>
            </a:endParaRPr>
          </a:p>
          <a:p>
            <a:pPr lvl="2">
              <a:lnSpc>
                <a:spcPct val="90000"/>
              </a:lnSpc>
            </a:pPr>
            <a:r>
              <a:rPr lang="en-US" altLang="en-US" b="1">
                <a:effectLst/>
              </a:rPr>
              <a:t>schedule </a:t>
            </a:r>
            <a:r>
              <a:rPr lang="en-US" altLang="en-US">
                <a:effectLst/>
              </a:rPr>
              <a:t>(kind [, chunk size]).</a:t>
            </a:r>
          </a:p>
          <a:p>
            <a:pPr lvl="1">
              <a:lnSpc>
                <a:spcPct val="90000"/>
              </a:lnSpc>
            </a:pPr>
            <a:r>
              <a:rPr lang="en-US" altLang="en-US">
                <a:effectLst/>
              </a:rPr>
              <a:t>Odredba schedule definiše kako se iteracije petlje dodeljuju nitima u timu. </a:t>
            </a:r>
          </a:p>
          <a:p>
            <a:pPr lvl="1">
              <a:lnSpc>
                <a:spcPct val="90000"/>
              </a:lnSpc>
            </a:pPr>
            <a:r>
              <a:rPr lang="en-US" altLang="en-US">
                <a:effectLst/>
              </a:rPr>
              <a:t>Granularnost distribucije je chunk (parče) kontinualnog, nepraznog podskupa iterativnog prostora. </a:t>
            </a:r>
          </a:p>
          <a:p>
            <a:pPr lvl="1">
              <a:lnSpc>
                <a:spcPct val="90000"/>
              </a:lnSpc>
            </a:pPr>
            <a:r>
              <a:rPr lang="en-US" altLang="en-US">
                <a:effectLst/>
              </a:rPr>
              <a:t>Parametar  </a:t>
            </a:r>
            <a:r>
              <a:rPr lang="en-US" altLang="en-US" i="1">
                <a:effectLst/>
              </a:rPr>
              <a:t>chunk_size</a:t>
            </a:r>
            <a:r>
              <a:rPr lang="en-US" altLang="en-US">
                <a:effectLst/>
              </a:rPr>
              <a:t> ne mora biti konstanta; </a:t>
            </a:r>
          </a:p>
          <a:p>
            <a:pPr lvl="2">
              <a:lnSpc>
                <a:spcPct val="90000"/>
              </a:lnSpc>
            </a:pPr>
            <a:r>
              <a:rPr lang="en-US" altLang="en-US">
                <a:effectLst/>
              </a:rPr>
              <a:t>bilo koji celobrojni izraz sa pozitivnom vrednošću može biti iskorišćen za definisanje </a:t>
            </a:r>
            <a:r>
              <a:rPr lang="en-US" altLang="en-US" i="1">
                <a:effectLst/>
              </a:rPr>
              <a:t>chunk_size</a:t>
            </a:r>
            <a:r>
              <a:rPr lang="en-US" altLang="en-US">
                <a:effectLst/>
              </a:rPr>
              <a:t>.  </a:t>
            </a:r>
          </a:p>
          <a:p>
            <a:pPr lvl="1">
              <a:lnSpc>
                <a:spcPct val="90000"/>
              </a:lnSpc>
            </a:pPr>
            <a:r>
              <a:rPr lang="en-US" altLang="en-US">
                <a:effectLst/>
              </a:rPr>
              <a:t>Postoje  četiri načina distribucije: </a:t>
            </a:r>
          </a:p>
          <a:p>
            <a:pPr lvl="2">
              <a:lnSpc>
                <a:spcPct val="90000"/>
              </a:lnSpc>
            </a:pPr>
            <a:r>
              <a:rPr lang="en-US" altLang="en-US" i="1">
                <a:effectLst/>
              </a:rPr>
              <a:t>static</a:t>
            </a:r>
            <a:r>
              <a:rPr lang="en-US" altLang="en-US">
                <a:effectLst/>
              </a:rPr>
              <a:t>, </a:t>
            </a:r>
            <a:r>
              <a:rPr lang="en-US" altLang="en-US" i="1">
                <a:effectLst/>
              </a:rPr>
              <a:t>dynamic</a:t>
            </a:r>
            <a:r>
              <a:rPr lang="en-US" altLang="en-US">
                <a:effectLst/>
              </a:rPr>
              <a:t>, </a:t>
            </a:r>
            <a:r>
              <a:rPr lang="en-US" altLang="en-US" i="1">
                <a:effectLst/>
              </a:rPr>
              <a:t>guded</a:t>
            </a:r>
            <a:r>
              <a:rPr lang="en-US" altLang="en-US">
                <a:effectLst/>
              </a:rPr>
              <a:t>, </a:t>
            </a:r>
            <a:r>
              <a:rPr lang="en-US" altLang="en-US" i="1">
                <a:effectLst/>
              </a:rPr>
              <a:t>runtime</a:t>
            </a:r>
            <a:r>
              <a:rPr lang="en-US" altLang="en-US">
                <a:effectLst/>
              </a:rPr>
              <a:t> </a:t>
            </a:r>
          </a:p>
        </p:txBody>
      </p:sp>
    </p:spTree>
  </p:cSld>
  <p:clrMapOvr>
    <a:masterClrMapping/>
  </p:clrMapOvr>
  <p:transition>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1A4AAD3-32DA-4277-B786-799D2C56C10F}"/>
              </a:ext>
            </a:extLst>
          </p:cNvPr>
          <p:cNvSpPr>
            <a:spLocks noGrp="1" noChangeArrowheads="1"/>
          </p:cNvSpPr>
          <p:nvPr>
            <p:ph type="title"/>
          </p:nvPr>
        </p:nvSpPr>
        <p:spPr/>
        <p:txBody>
          <a:bodyPr/>
          <a:lstStyle/>
          <a:p>
            <a:r>
              <a:rPr lang="en-US" altLang="en-US">
                <a:effectLst/>
              </a:rPr>
              <a:t>Distribucija </a:t>
            </a:r>
            <a:r>
              <a:rPr lang="en-US" altLang="en-US" i="1">
                <a:effectLst/>
              </a:rPr>
              <a:t>static</a:t>
            </a:r>
            <a:r>
              <a:rPr lang="en-US" altLang="en-US">
                <a:effectLst/>
              </a:rPr>
              <a:t>.</a:t>
            </a:r>
          </a:p>
        </p:txBody>
      </p:sp>
      <p:sp>
        <p:nvSpPr>
          <p:cNvPr id="21507" name="Rectangle 3">
            <a:extLst>
              <a:ext uri="{FF2B5EF4-FFF2-40B4-BE49-F238E27FC236}">
                <a16:creationId xmlns:a16="http://schemas.microsoft.com/office/drawing/2014/main" id="{1CF5C7C7-FA35-477F-A248-585E2745D7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Najjednostavnija distribucija je </a:t>
            </a:r>
            <a:r>
              <a:rPr lang="en-US" altLang="en-US" i="1">
                <a:effectLst/>
              </a:rPr>
              <a:t>static</a:t>
            </a:r>
            <a:r>
              <a:rPr lang="en-US" altLang="en-US">
                <a:effectLst/>
              </a:rPr>
              <a:t>. </a:t>
            </a:r>
          </a:p>
          <a:p>
            <a:pPr lvl="1"/>
            <a:r>
              <a:rPr lang="en-US" altLang="en-US">
                <a:effectLst/>
              </a:rPr>
              <a:t>Iteracije se dodeljuju nitima u blokovima veličine chunk_size.</a:t>
            </a:r>
          </a:p>
          <a:p>
            <a:pPr lvl="1"/>
            <a:r>
              <a:rPr lang="en-US" altLang="en-US">
                <a:effectLst/>
              </a:rPr>
              <a:t> Blokovi se dodeljuju nitima statički kružno (na round robin način) po redosledu brojeva niti.</a:t>
            </a:r>
          </a:p>
          <a:p>
            <a:pPr lvl="1"/>
            <a:r>
              <a:rPr lang="en-US" altLang="en-US">
                <a:effectLst/>
              </a:rPr>
              <a:t> Poslednji blok koji se dodeljuje niti može biti manji, tj. imati manji broj iteracija. </a:t>
            </a:r>
          </a:p>
          <a:p>
            <a:pPr lvl="1"/>
            <a:r>
              <a:rPr lang="en-US" altLang="en-US">
                <a:effectLst/>
              </a:rPr>
              <a:t>Ako nije definisan parametar chunk_size, iterativni prostor se deli na blokove  približno jednake veličine. </a:t>
            </a:r>
          </a:p>
          <a:p>
            <a:pPr lvl="2"/>
            <a:r>
              <a:rPr lang="en-US" altLang="en-US">
                <a:effectLst/>
              </a:rPr>
              <a:t>npr ako imamo 200 iteracija i 4 niti, svakoj niti će biti dodeljeno po 50 iteracija petlje (nit 0 iteracije 0-49, nit 1 iteracije 50-99, itd)</a:t>
            </a:r>
          </a:p>
          <a:p>
            <a:pPr lvl="1"/>
            <a:r>
              <a:rPr lang="en-US" altLang="en-US">
                <a:effectLst/>
              </a:rPr>
              <a:t>Svakoj niti se dodeljuje bar jedan blok.</a:t>
            </a:r>
          </a:p>
          <a:p>
            <a:pPr lvl="1"/>
            <a:endParaRPr lang="en-US" altLang="en-US">
              <a:effectLst/>
            </a:endParaRPr>
          </a:p>
        </p:txBody>
      </p:sp>
    </p:spTree>
  </p:cSld>
  <p:clrMapOvr>
    <a:masterClrMapping/>
  </p:clrMapOvr>
  <p:transition>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B4A962A-7E83-413A-A998-BD8764D63A67}"/>
              </a:ext>
            </a:extLst>
          </p:cNvPr>
          <p:cNvSpPr>
            <a:spLocks noGrp="1" noChangeArrowheads="1"/>
          </p:cNvSpPr>
          <p:nvPr>
            <p:ph type="title"/>
          </p:nvPr>
        </p:nvSpPr>
        <p:spPr/>
        <p:txBody>
          <a:bodyPr/>
          <a:lstStyle/>
          <a:p>
            <a:r>
              <a:rPr lang="en-US" altLang="en-US" i="1">
                <a:effectLst/>
              </a:rPr>
              <a:t>Distribucija dynamic</a:t>
            </a:r>
            <a:endParaRPr lang="en-US" altLang="en-US">
              <a:effectLst/>
            </a:endParaRPr>
          </a:p>
        </p:txBody>
      </p:sp>
      <p:sp>
        <p:nvSpPr>
          <p:cNvPr id="22531" name="Rectangle 3">
            <a:extLst>
              <a:ext uri="{FF2B5EF4-FFF2-40B4-BE49-F238E27FC236}">
                <a16:creationId xmlns:a16="http://schemas.microsoft.com/office/drawing/2014/main" id="{F659A4D4-21DD-40FD-AD1C-9A179D7F253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Iteracije se dodeljuju nitima po zahtevu niti. </a:t>
            </a:r>
          </a:p>
          <a:p>
            <a:pPr lvl="1"/>
            <a:r>
              <a:rPr lang="en-US" altLang="en-US">
                <a:effectLst/>
              </a:rPr>
              <a:t>Nit izvršava blok iteracija čija je veličina definisana vrednošću parametra </a:t>
            </a:r>
            <a:r>
              <a:rPr lang="en-US" altLang="en-US" i="1">
                <a:effectLst/>
              </a:rPr>
              <a:t>chunk_size</a:t>
            </a:r>
            <a:r>
              <a:rPr lang="en-US" altLang="en-US">
                <a:effectLst/>
              </a:rPr>
              <a:t>, zatim zahteva sledeći blok sve dok ima blokova koji treba da se obrade. </a:t>
            </a:r>
          </a:p>
          <a:p>
            <a:pPr lvl="1"/>
            <a:r>
              <a:rPr lang="en-US" altLang="en-US">
                <a:effectLst/>
              </a:rPr>
              <a:t>Poslednji blok može imati manje iteracija od chunk_size. </a:t>
            </a:r>
          </a:p>
          <a:p>
            <a:r>
              <a:rPr lang="en-US" altLang="en-US">
                <a:effectLst/>
              </a:rPr>
              <a:t>Ako nije definisan chunk_size, podrazumevana veličina bloka je 1. </a:t>
            </a:r>
          </a:p>
          <a:p>
            <a:r>
              <a:rPr lang="en-US" altLang="en-US">
                <a:effectLst/>
              </a:rPr>
              <a:t>broj paralelnih niti mo</a:t>
            </a:r>
            <a:r>
              <a:rPr lang="en-US" altLang="en-US">
                <a:effectLst/>
                <a:latin typeface="Arial" panose="020B0604020202020204" pitchFamily="34" charset="0"/>
              </a:rPr>
              <a:t>ž</a:t>
            </a:r>
            <a:r>
              <a:rPr lang="en-US" altLang="en-US">
                <a:effectLst/>
              </a:rPr>
              <a:t>e da varira </a:t>
            </a:r>
            <a:r>
              <a:rPr lang="en-US" altLang="en-US">
                <a:effectLst/>
                <a:latin typeface="Arial" panose="020B0604020202020204" pitchFamily="34" charset="0"/>
              </a:rPr>
              <a:t>od jednog do drugog paralelnog regiona</a:t>
            </a:r>
          </a:p>
          <a:p>
            <a:pPr lvl="1"/>
            <a:r>
              <a:rPr lang="en-US" altLang="en-US">
                <a:effectLst/>
                <a:latin typeface="Arial" panose="020B0604020202020204" pitchFamily="34" charset="0"/>
              </a:rPr>
              <a:t>broj niti koji se definiše promenljivom okruženja predstavlja gornju granicu, tj. broj niti u paralelnom regionu može biti i manji </a:t>
            </a:r>
            <a:endParaRPr lang="en-US" altLang="en-US" i="1">
              <a:effectLst/>
              <a:latin typeface="Arial" panose="020B0604020202020204" pitchFamily="34" charset="0"/>
            </a:endParaRPr>
          </a:p>
        </p:txBody>
      </p:sp>
    </p:spTree>
  </p:cSld>
  <p:clrMapOvr>
    <a:masterClrMapping/>
  </p:clrMapOvr>
  <p:transition>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D37D907-218D-49DA-87B4-A26630FA4CB1}"/>
              </a:ext>
            </a:extLst>
          </p:cNvPr>
          <p:cNvSpPr>
            <a:spLocks noGrp="1" noChangeArrowheads="1"/>
          </p:cNvSpPr>
          <p:nvPr>
            <p:ph type="title"/>
          </p:nvPr>
        </p:nvSpPr>
        <p:spPr/>
        <p:txBody>
          <a:bodyPr/>
          <a:lstStyle/>
          <a:p>
            <a:r>
              <a:rPr lang="en-US" altLang="en-US" i="1">
                <a:effectLst/>
              </a:rPr>
              <a:t>Distribucija guided</a:t>
            </a:r>
            <a:r>
              <a:rPr lang="en-US" altLang="en-US">
                <a:effectLst/>
              </a:rPr>
              <a:t>.</a:t>
            </a:r>
          </a:p>
        </p:txBody>
      </p:sp>
      <p:sp>
        <p:nvSpPr>
          <p:cNvPr id="23555" name="Rectangle 3">
            <a:extLst>
              <a:ext uri="{FF2B5EF4-FFF2-40B4-BE49-F238E27FC236}">
                <a16:creationId xmlns:a16="http://schemas.microsoft.com/office/drawing/2014/main" id="{501D9911-DB61-43EB-AAB9-1041821E434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sz="2400">
                <a:effectLst/>
              </a:rPr>
              <a:t>To je varijacija distribucije dynamic. </a:t>
            </a:r>
          </a:p>
          <a:p>
            <a:pPr lvl="1"/>
            <a:r>
              <a:rPr lang="en-US" altLang="en-US" sz="2100">
                <a:effectLst/>
              </a:rPr>
              <a:t>Iteracije se dodeljuju nitima po zahtevu niti. </a:t>
            </a:r>
          </a:p>
          <a:p>
            <a:pPr lvl="1"/>
            <a:r>
              <a:rPr lang="en-US" altLang="en-US" sz="2100">
                <a:effectLst/>
              </a:rPr>
              <a:t>Veličina bloka se menja.</a:t>
            </a:r>
          </a:p>
          <a:p>
            <a:pPr lvl="2"/>
            <a:r>
              <a:rPr lang="en-US" altLang="en-US" sz="1800">
                <a:effectLst/>
              </a:rPr>
              <a:t>Parametar </a:t>
            </a:r>
            <a:r>
              <a:rPr lang="en-US" altLang="en-US" sz="1800" i="1">
                <a:effectLst/>
              </a:rPr>
              <a:t>chunk_size definiše najmanju veličinu bloka</a:t>
            </a:r>
            <a:r>
              <a:rPr lang="en-US" altLang="en-US" sz="1800">
                <a:effectLst/>
              </a:rPr>
              <a:t>  </a:t>
            </a:r>
          </a:p>
          <a:p>
            <a:pPr lvl="1"/>
            <a:r>
              <a:rPr lang="en-US" altLang="en-US" sz="2100">
                <a:effectLst/>
              </a:rPr>
              <a:t>Kada okonča izvršenje bloka, nit zahteva sledeći blok, itd.  </a:t>
            </a:r>
          </a:p>
          <a:p>
            <a:pPr lvl="1"/>
            <a:r>
              <a:rPr lang="en-US" altLang="en-US" sz="2100">
                <a:effectLst/>
              </a:rPr>
              <a:t>Veličina bloka se smanjuje eksponencijalno dok ne dostigne vrednodt chunk_size:</a:t>
            </a:r>
          </a:p>
          <a:p>
            <a:pPr lvl="2"/>
            <a:r>
              <a:rPr lang="en-US" altLang="en-US" sz="1800">
                <a:effectLst/>
              </a:rPr>
              <a:t>Prvi blok koji se dodeljuje je veličine </a:t>
            </a:r>
            <a:r>
              <a:rPr lang="en-US" altLang="en-US" sz="1800" i="1">
                <a:effectLst/>
              </a:rPr>
              <a:t>broj_iteracija/broj_niti</a:t>
            </a:r>
            <a:r>
              <a:rPr lang="en-US" altLang="en-US" sz="1800">
                <a:effectLst/>
              </a:rPr>
              <a:t>, sledeći je jednak </a:t>
            </a:r>
            <a:r>
              <a:rPr lang="en-US" altLang="en-US" sz="1800" i="1">
                <a:effectLst/>
              </a:rPr>
              <a:t>broj_preostalih_iteracija/broj_niti</a:t>
            </a:r>
            <a:r>
              <a:rPr lang="en-US" altLang="en-US" sz="1800">
                <a:effectLst/>
              </a:rPr>
              <a:t>, itd. dok se ne dostigne veličina bloka definisana sa chunk_size </a:t>
            </a:r>
          </a:p>
          <a:p>
            <a:r>
              <a:rPr lang="en-US" altLang="en-US" sz="2400">
                <a:effectLst/>
              </a:rPr>
              <a:t>Ako parametar chunk_size nije naveden podrazumeva se vrednost 1. </a:t>
            </a:r>
          </a:p>
        </p:txBody>
      </p:sp>
    </p:spTree>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C5BE6-5445-44F5-AB8D-43214719C8ED}"/>
              </a:ext>
            </a:extLst>
          </p:cNvPr>
          <p:cNvSpPr>
            <a:spLocks noGrp="1"/>
          </p:cNvSpPr>
          <p:nvPr>
            <p:ph type="title"/>
          </p:nvPr>
        </p:nvSpPr>
        <p:spPr/>
        <p:txBody>
          <a:bodyPr/>
          <a:lstStyle/>
          <a:p>
            <a:pPr>
              <a:defRPr/>
            </a:pPr>
            <a:r>
              <a:rPr lang="en-US" dirty="0" err="1"/>
              <a:t>Odredbe</a:t>
            </a:r>
            <a:r>
              <a:rPr lang="en-US" dirty="0"/>
              <a:t> (</a:t>
            </a:r>
            <a:r>
              <a:rPr lang="en-US" dirty="0" err="1"/>
              <a:t>klau</a:t>
            </a:r>
            <a:r>
              <a:rPr lang="sr-Latn-BA" dirty="0"/>
              <a:t>zule)</a:t>
            </a:r>
            <a:endParaRPr lang="en-US" dirty="0"/>
          </a:p>
        </p:txBody>
      </p:sp>
      <p:sp>
        <p:nvSpPr>
          <p:cNvPr id="3" name="Content Placeholder 2">
            <a:extLst>
              <a:ext uri="{FF2B5EF4-FFF2-40B4-BE49-F238E27FC236}">
                <a16:creationId xmlns:a16="http://schemas.microsoft.com/office/drawing/2014/main" id="{CC3B1F2B-A364-4434-96F9-58C958A37419}"/>
              </a:ext>
            </a:extLst>
          </p:cNvPr>
          <p:cNvSpPr>
            <a:spLocks noGrp="1"/>
          </p:cNvSpPr>
          <p:nvPr>
            <p:ph idx="1"/>
          </p:nvPr>
        </p:nvSpPr>
        <p:spPr/>
        <p:txBody>
          <a:bodyPr>
            <a:normAutofit/>
          </a:bodyPr>
          <a:lstStyle/>
          <a:p>
            <a:pPr>
              <a:lnSpc>
                <a:spcPct val="90000"/>
              </a:lnSpc>
              <a:defRPr/>
            </a:pPr>
            <a:r>
              <a:rPr lang="sr-Latn-RS" altLang="en-US" sz="2600" dirty="0">
                <a:effectLst/>
              </a:rPr>
              <a:t>To </a:t>
            </a:r>
            <a:r>
              <a:rPr lang="en-US" altLang="en-US" sz="2600" dirty="0" err="1">
                <a:effectLst/>
              </a:rPr>
              <a:t>su</a:t>
            </a:r>
            <a:r>
              <a:rPr lang="en-US" altLang="en-US" sz="2600" dirty="0">
                <a:effectLst/>
              </a:rPr>
              <a:t> </a:t>
            </a:r>
            <a:r>
              <a:rPr lang="sr-Latn-RS" altLang="en-US" sz="2600" dirty="0">
                <a:effectLst/>
              </a:rPr>
              <a:t>opcije kojima se na jednostavn i moćan način može upravljati ponašanjem </a:t>
            </a:r>
            <a:r>
              <a:rPr lang="sr-Latn-RS" altLang="en-US" sz="2600" dirty="0">
                <a:effectLst/>
                <a:latin typeface="Arial" panose="020B0604020202020204" pitchFamily="34" charset="0"/>
              </a:rPr>
              <a:t>direktive</a:t>
            </a:r>
            <a:r>
              <a:rPr lang="sr-Latn-RS" altLang="en-US" sz="2600" dirty="0">
                <a:effectLst/>
              </a:rPr>
              <a:t> na koju su primenjene.</a:t>
            </a:r>
          </a:p>
          <a:p>
            <a:pPr lvl="1">
              <a:lnSpc>
                <a:spcPct val="90000"/>
              </a:lnSpc>
              <a:defRPr/>
            </a:pPr>
            <a:r>
              <a:rPr lang="sr-Latn-RS" altLang="en-US" sz="2100" dirty="0">
                <a:effectLst/>
              </a:rPr>
              <a:t>Shared</a:t>
            </a:r>
            <a:endParaRPr lang="en-US" altLang="en-US" sz="2100" dirty="0">
              <a:effectLst/>
            </a:endParaRPr>
          </a:p>
          <a:p>
            <a:pPr lvl="1">
              <a:lnSpc>
                <a:spcPct val="90000"/>
              </a:lnSpc>
              <a:defRPr/>
            </a:pPr>
            <a:r>
              <a:rPr lang="sr-Latn-RS" altLang="en-US" sz="2100" dirty="0">
                <a:effectLst/>
              </a:rPr>
              <a:t>private</a:t>
            </a:r>
            <a:endParaRPr lang="en-US" altLang="en-US" sz="2100" dirty="0">
              <a:effectLst/>
            </a:endParaRPr>
          </a:p>
          <a:p>
            <a:pPr lvl="1">
              <a:lnSpc>
                <a:spcPct val="90000"/>
              </a:lnSpc>
              <a:defRPr/>
            </a:pPr>
            <a:r>
              <a:rPr lang="sr-Latn-RS" altLang="en-US" sz="2100" dirty="0">
                <a:effectLst/>
              </a:rPr>
              <a:t>lastprivate</a:t>
            </a:r>
            <a:endParaRPr lang="en-US" altLang="en-US" sz="2100" dirty="0">
              <a:effectLst/>
            </a:endParaRPr>
          </a:p>
          <a:p>
            <a:pPr lvl="1">
              <a:lnSpc>
                <a:spcPct val="90000"/>
              </a:lnSpc>
              <a:defRPr/>
            </a:pPr>
            <a:r>
              <a:rPr lang="sr-Latn-RS" altLang="en-US" sz="2100" dirty="0">
                <a:effectLst/>
              </a:rPr>
              <a:t>firstprivate</a:t>
            </a:r>
            <a:endParaRPr lang="en-US" altLang="en-US" sz="2100" dirty="0">
              <a:effectLst/>
            </a:endParaRPr>
          </a:p>
          <a:p>
            <a:pPr lvl="1">
              <a:lnSpc>
                <a:spcPct val="90000"/>
              </a:lnSpc>
              <a:defRPr/>
            </a:pPr>
            <a:r>
              <a:rPr lang="sr-Latn-RS" altLang="en-US" sz="2100" dirty="0">
                <a:effectLst/>
              </a:rPr>
              <a:t>default</a:t>
            </a:r>
            <a:endParaRPr lang="en-US" altLang="en-US" sz="2100" dirty="0">
              <a:effectLst/>
            </a:endParaRPr>
          </a:p>
          <a:p>
            <a:pPr lvl="1">
              <a:lnSpc>
                <a:spcPct val="90000"/>
              </a:lnSpc>
              <a:defRPr/>
            </a:pPr>
            <a:r>
              <a:rPr lang="sr-Latn-RS" altLang="en-US" sz="2100" dirty="0">
                <a:effectLst/>
              </a:rPr>
              <a:t>nowait</a:t>
            </a:r>
            <a:endParaRPr lang="en-US" altLang="en-US" sz="2100" dirty="0">
              <a:effectLst/>
            </a:endParaRPr>
          </a:p>
          <a:p>
            <a:pPr lvl="1">
              <a:lnSpc>
                <a:spcPct val="90000"/>
              </a:lnSpc>
              <a:defRPr/>
            </a:pPr>
            <a:r>
              <a:rPr lang="sr-Latn-RS" altLang="en-US" sz="2100" dirty="0">
                <a:effectLst/>
              </a:rPr>
              <a:t>schedule</a:t>
            </a:r>
            <a:endParaRPr lang="en-US" altLang="en-US" sz="2100" dirty="0">
              <a:effectLst/>
            </a:endParaRPr>
          </a:p>
          <a:p>
            <a:pPr lvl="1">
              <a:lnSpc>
                <a:spcPct val="90000"/>
              </a:lnSpc>
              <a:defRPr/>
            </a:pPr>
            <a:r>
              <a:rPr lang="sr-Latn-RS" altLang="en-US" sz="2100" dirty="0">
                <a:effectLst/>
              </a:rPr>
              <a:t>if</a:t>
            </a:r>
            <a:endParaRPr lang="en-US" altLang="en-US" sz="2100" dirty="0">
              <a:effectLst/>
            </a:endParaRPr>
          </a:p>
          <a:p>
            <a:pPr lvl="1">
              <a:lnSpc>
                <a:spcPct val="90000"/>
              </a:lnSpc>
              <a:defRPr/>
            </a:pPr>
            <a:r>
              <a:rPr lang="sr-Latn-RS" altLang="en-US" sz="2100" dirty="0">
                <a:effectLst/>
              </a:rPr>
              <a:t>num_threads</a:t>
            </a:r>
            <a:endParaRPr lang="en-US" altLang="en-US" sz="2100" dirty="0">
              <a:effectLst/>
            </a:endParaRPr>
          </a:p>
          <a:p>
            <a:pPr lvl="1">
              <a:lnSpc>
                <a:spcPct val="90000"/>
              </a:lnSpc>
              <a:defRPr/>
            </a:pPr>
            <a:r>
              <a:rPr lang="sr-Latn-RS" altLang="en-US" sz="2100" dirty="0">
                <a:effectLst/>
              </a:rPr>
              <a:t>ordered</a:t>
            </a:r>
            <a:endParaRPr lang="en-US" altLang="en-US" sz="2100" dirty="0">
              <a:effectLst/>
            </a:endParaRPr>
          </a:p>
          <a:p>
            <a:pPr lvl="1">
              <a:lnSpc>
                <a:spcPct val="90000"/>
              </a:lnSpc>
              <a:defRPr/>
            </a:pPr>
            <a:r>
              <a:rPr lang="sr-Latn-RS" altLang="en-US" sz="2100" dirty="0">
                <a:effectLst/>
              </a:rPr>
              <a:t>reduction</a:t>
            </a:r>
            <a:endParaRPr lang="en-US" altLang="en-US" sz="2100" dirty="0">
              <a:effectLst/>
            </a:endParaRPr>
          </a:p>
          <a:p>
            <a:pPr lvl="1">
              <a:lnSpc>
                <a:spcPct val="90000"/>
              </a:lnSpc>
              <a:defRPr/>
            </a:pPr>
            <a:r>
              <a:rPr lang="sr-Latn-RS" altLang="en-US" sz="2100" dirty="0">
                <a:effectLst/>
              </a:rPr>
              <a:t>copyin</a:t>
            </a:r>
            <a:endParaRPr lang="en-US" altLang="en-US" sz="2100" dirty="0">
              <a:effectLst/>
            </a:endParaRPr>
          </a:p>
          <a:p>
            <a:pPr lvl="1">
              <a:lnSpc>
                <a:spcPct val="90000"/>
              </a:lnSpc>
              <a:defRPr/>
            </a:pPr>
            <a:r>
              <a:rPr lang="sr-Latn-RS" altLang="en-US" sz="2100" dirty="0">
                <a:effectLst/>
              </a:rPr>
              <a:t>copyprivate</a:t>
            </a:r>
            <a:endParaRPr lang="en-US" altLang="en-US" sz="2100" dirty="0">
              <a:effectLst/>
            </a:endParaRPr>
          </a:p>
          <a:p>
            <a:pPr lvl="1">
              <a:lnSpc>
                <a:spcPct val="90000"/>
              </a:lnSpc>
              <a:buFont typeface="Wingdings" panose="05000000000000000000" pitchFamily="2" charset="2"/>
              <a:buNone/>
              <a:defRPr/>
            </a:pPr>
            <a:endParaRPr lang="en-US" altLang="en-US" sz="2100" dirty="0"/>
          </a:p>
        </p:txBody>
      </p:sp>
    </p:spTree>
  </p:cSld>
  <p:clrMapOvr>
    <a:masterClrMapping/>
  </p:clrMapOvr>
  <p:transition>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810E11A-A5E0-469F-8D6A-A0404A9B51D6}"/>
              </a:ext>
            </a:extLst>
          </p:cNvPr>
          <p:cNvSpPr>
            <a:spLocks noGrp="1" noChangeArrowheads="1"/>
          </p:cNvSpPr>
          <p:nvPr>
            <p:ph type="title"/>
          </p:nvPr>
        </p:nvSpPr>
        <p:spPr/>
        <p:txBody>
          <a:bodyPr/>
          <a:lstStyle/>
          <a:p>
            <a:r>
              <a:rPr lang="en-US" altLang="en-US" i="1">
                <a:effectLst/>
              </a:rPr>
              <a:t>Distribucija runtime</a:t>
            </a:r>
            <a:r>
              <a:rPr lang="en-US" altLang="en-US">
                <a:effectLst/>
              </a:rPr>
              <a:t>.</a:t>
            </a:r>
          </a:p>
        </p:txBody>
      </p:sp>
      <p:sp>
        <p:nvSpPr>
          <p:cNvPr id="24579" name="Rectangle 3">
            <a:extLst>
              <a:ext uri="{FF2B5EF4-FFF2-40B4-BE49-F238E27FC236}">
                <a16:creationId xmlns:a16="http://schemas.microsoft.com/office/drawing/2014/main" id="{4CAF5AB2-2115-4858-9C60-B268CC29F71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lvl="1"/>
            <a:r>
              <a:rPr lang="en-US" altLang="en-US">
                <a:effectLst/>
              </a:rPr>
              <a:t>Ako je ova distribucija odabrana, odluka o načinu dodeljivanja iteracija petlje nitima donosi se u toku izvršenja programa. </a:t>
            </a:r>
          </a:p>
          <a:p>
            <a:pPr lvl="1"/>
            <a:r>
              <a:rPr lang="en-US" altLang="en-US">
                <a:effectLst/>
              </a:rPr>
              <a:t>Način distribucije kao i veličina  bloka (chunk_size) se definišu preko OMP_SCHEDULE promenljive okruženja (environment variable). </a:t>
            </a:r>
          </a:p>
          <a:p>
            <a:pPr lvl="1">
              <a:buFont typeface="Wingdings" panose="05000000000000000000" pitchFamily="2" charset="2"/>
              <a:buNone/>
            </a:pPr>
            <a:r>
              <a:rPr lang="en-US" altLang="en-US">
                <a:effectLst/>
              </a:rPr>
              <a:t>____________</a:t>
            </a:r>
          </a:p>
          <a:p>
            <a:pPr lvl="1">
              <a:buFont typeface="Wingdings" panose="05000000000000000000" pitchFamily="2" charset="2"/>
              <a:buNone/>
            </a:pPr>
            <a:endParaRPr lang="en-US" altLang="en-US">
              <a:effectLst/>
            </a:endParaRPr>
          </a:p>
          <a:p>
            <a:r>
              <a:rPr lang="en-US" altLang="en-US">
                <a:effectLst/>
              </a:rPr>
              <a:t>Ako nije navedena odredba schedule, podrazumevana distribucija je zavsina od implementacije. </a:t>
            </a:r>
          </a:p>
          <a:p>
            <a:pPr lvl="1"/>
            <a:r>
              <a:rPr lang="en-US" altLang="en-US">
                <a:effectLst/>
              </a:rPr>
              <a:t>Dva najčešće korišćena načina distribucije iteracija petlje po nitima su statičko i dinamičko.</a:t>
            </a:r>
          </a:p>
        </p:txBody>
      </p:sp>
    </p:spTree>
  </p:cSld>
  <p:clrMapOvr>
    <a:masterClrMapping/>
  </p:clrMapOvr>
  <p:transition>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BEA1F611-4189-41F4-AC7A-0615636CFEF5}"/>
              </a:ext>
            </a:extLst>
          </p:cNvPr>
          <p:cNvSpPr>
            <a:spLocks noGrp="1" noChangeArrowheads="1"/>
          </p:cNvSpPr>
          <p:nvPr>
            <p:ph type="title"/>
          </p:nvPr>
        </p:nvSpPr>
        <p:spPr>
          <a:xfrm>
            <a:off x="0" y="0"/>
            <a:ext cx="9144000" cy="579438"/>
          </a:xfrm>
        </p:spPr>
        <p:txBody>
          <a:bodyPr/>
          <a:lstStyle/>
          <a:p>
            <a:r>
              <a:rPr lang="en-US" altLang="en-US" sz="3200">
                <a:effectLst/>
              </a:rPr>
              <a:t>Primer distribucije static, dynamic i guided</a:t>
            </a:r>
          </a:p>
        </p:txBody>
      </p:sp>
      <p:sp>
        <p:nvSpPr>
          <p:cNvPr id="43014" name="Text Box 6">
            <a:extLst>
              <a:ext uri="{FF2B5EF4-FFF2-40B4-BE49-F238E27FC236}">
                <a16:creationId xmlns:a16="http://schemas.microsoft.com/office/drawing/2014/main" id="{A19AC843-5ADE-43ED-A70B-8E6E20236DCA}"/>
              </a:ext>
            </a:extLst>
          </p:cNvPr>
          <p:cNvSpPr txBox="1">
            <a:spLocks noChangeArrowheads="1"/>
          </p:cNvSpPr>
          <p:nvPr/>
        </p:nvSpPr>
        <p:spPr bwMode="auto">
          <a:xfrm>
            <a:off x="381000" y="5089525"/>
            <a:ext cx="8474075" cy="1465263"/>
          </a:xfrm>
          <a:prstGeom prst="rect">
            <a:avLst/>
          </a:prstGeom>
          <a:noFill/>
          <a:ln>
            <a:noFill/>
          </a:ln>
          <a:effectLst/>
        </p:spPr>
        <p:txBody>
          <a:bodyPr anchor="b">
            <a:spAutoFit/>
          </a:bodyPr>
          <a:lstStyle/>
          <a:p>
            <a:pPr>
              <a:defRPr/>
            </a:pPr>
            <a:r>
              <a:rPr lang="sr-Latn-RS" altLang="en-US">
                <a:effectLst>
                  <a:outerShdw blurRad="38100" dist="38100" dir="2700000" algn="tl">
                    <a:srgbClr val="C0C0C0"/>
                  </a:outerShdw>
                </a:effectLst>
              </a:rPr>
              <a:t>za static distribuciju nije navedena vrednost chunk_size pa je iterativni prostor od </a:t>
            </a:r>
            <a:r>
              <a:rPr lang="en-US" altLang="en-US">
                <a:effectLst>
                  <a:outerShdw blurRad="38100" dist="38100" dir="2700000" algn="tl">
                    <a:srgbClr val="C0C0C0"/>
                  </a:outerShdw>
                </a:effectLst>
              </a:rPr>
              <a:t>2</a:t>
            </a:r>
            <a:r>
              <a:rPr lang="sr-Latn-RS" altLang="en-US">
                <a:effectLst>
                  <a:outerShdw blurRad="38100" dist="38100" dir="2700000" algn="tl">
                    <a:srgbClr val="C0C0C0"/>
                  </a:outerShdw>
                </a:effectLst>
              </a:rPr>
              <a:t>00 iteracija podeljen na 4 niti od po </a:t>
            </a:r>
            <a:r>
              <a:rPr lang="en-US" altLang="en-US">
                <a:effectLst>
                  <a:outerShdw blurRad="38100" dist="38100" dir="2700000" algn="tl">
                    <a:srgbClr val="C0C0C0"/>
                  </a:outerShdw>
                </a:effectLst>
              </a:rPr>
              <a:t>50</a:t>
            </a:r>
            <a:r>
              <a:rPr lang="sr-Latn-RS" altLang="en-US">
                <a:effectLst>
                  <a:outerShdw blurRad="38100" dist="38100" dir="2700000" algn="tl">
                    <a:srgbClr val="C0C0C0"/>
                  </a:outerShdw>
                </a:effectLst>
              </a:rPr>
              <a:t> iteracija</a:t>
            </a:r>
          </a:p>
          <a:p>
            <a:pPr>
              <a:defRPr/>
            </a:pPr>
            <a:r>
              <a:rPr lang="sr-Latn-RS" altLang="en-US">
                <a:effectLst>
                  <a:outerShdw blurRad="38100" dist="38100" dir="2700000" algn="tl">
                    <a:srgbClr val="C0C0C0"/>
                  </a:outerShdw>
                </a:effectLst>
              </a:rPr>
              <a:t>dynamic i guided koriste chunk_size=</a:t>
            </a:r>
            <a:r>
              <a:rPr lang="en-US" altLang="en-US">
                <a:effectLst>
                  <a:outerShdw blurRad="38100" dist="38100" dir="2700000" algn="tl">
                    <a:srgbClr val="C0C0C0"/>
                  </a:outerShdw>
                </a:effectLst>
              </a:rPr>
              <a:t>7</a:t>
            </a:r>
          </a:p>
          <a:p>
            <a:pPr>
              <a:defRPr/>
            </a:pPr>
            <a:r>
              <a:rPr lang="en-US" altLang="en-US">
                <a:effectLst>
                  <a:outerShdw blurRad="38100" dist="38100" dir="2700000" algn="tl">
                    <a:srgbClr val="C0C0C0"/>
                  </a:outerShdw>
                </a:effectLst>
              </a:rPr>
              <a:t>kod dynamic prvoj niti se dodeljuje 25 iteracija, drugoj (200-25)/4, itd dok se ne dodje do veli</a:t>
            </a:r>
            <a:r>
              <a:rPr lang="sr-Latn-RS" altLang="en-US">
                <a:effectLst>
                  <a:outerShdw blurRad="38100" dist="38100" dir="2700000" algn="tl">
                    <a:srgbClr val="C0C0C0"/>
                  </a:outerShdw>
                </a:effectLst>
              </a:rPr>
              <a:t>čine chunk_size=</a:t>
            </a:r>
            <a:r>
              <a:rPr lang="en-US" altLang="en-US">
                <a:effectLst>
                  <a:outerShdw blurRad="38100" dist="38100" dir="2700000" algn="tl">
                    <a:srgbClr val="C0C0C0"/>
                  </a:outerShdw>
                </a:effectLst>
              </a:rPr>
              <a:t>7</a:t>
            </a:r>
          </a:p>
        </p:txBody>
      </p:sp>
      <p:pic>
        <p:nvPicPr>
          <p:cNvPr id="25604" name="Picture 8">
            <a:extLst>
              <a:ext uri="{FF2B5EF4-FFF2-40B4-BE49-F238E27FC236}">
                <a16:creationId xmlns:a16="http://schemas.microsoft.com/office/drawing/2014/main" id="{C35AA804-449D-45A5-99B0-2CAD082FE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685800"/>
            <a:ext cx="6334125"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5466-6F28-4EDA-95E6-ADF40DF9BAF5}"/>
              </a:ext>
            </a:extLst>
          </p:cNvPr>
          <p:cNvSpPr>
            <a:spLocks noGrp="1"/>
          </p:cNvSpPr>
          <p:nvPr>
            <p:ph type="title"/>
          </p:nvPr>
        </p:nvSpPr>
        <p:spPr/>
        <p:txBody>
          <a:bodyPr/>
          <a:lstStyle/>
          <a:p>
            <a:pPr>
              <a:defRPr/>
            </a:pPr>
            <a:r>
              <a:rPr lang="en-US" dirty="0"/>
              <a:t>primer</a:t>
            </a:r>
          </a:p>
        </p:txBody>
      </p:sp>
      <p:sp>
        <p:nvSpPr>
          <p:cNvPr id="26627" name="TextBox 2">
            <a:extLst>
              <a:ext uri="{FF2B5EF4-FFF2-40B4-BE49-F238E27FC236}">
                <a16:creationId xmlns:a16="http://schemas.microsoft.com/office/drawing/2014/main" id="{D43CA798-ACAC-45BC-BCF8-C42605504C6D}"/>
              </a:ext>
            </a:extLst>
          </p:cNvPr>
          <p:cNvSpPr txBox="1">
            <a:spLocks noChangeArrowheads="1"/>
          </p:cNvSpPr>
          <p:nvPr/>
        </p:nvSpPr>
        <p:spPr bwMode="auto">
          <a:xfrm>
            <a:off x="609600" y="1219200"/>
            <a:ext cx="693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sr-Latn-RS"/>
              <a:t> </a:t>
            </a:r>
          </a:p>
        </p:txBody>
      </p:sp>
      <p:sp>
        <p:nvSpPr>
          <p:cNvPr id="26628" name="TextBox 5">
            <a:extLst>
              <a:ext uri="{FF2B5EF4-FFF2-40B4-BE49-F238E27FC236}">
                <a16:creationId xmlns:a16="http://schemas.microsoft.com/office/drawing/2014/main" id="{54209218-6427-4617-9727-B6F09A6A10AE}"/>
              </a:ext>
            </a:extLst>
          </p:cNvPr>
          <p:cNvSpPr txBox="1">
            <a:spLocks noChangeArrowheads="1"/>
          </p:cNvSpPr>
          <p:nvPr/>
        </p:nvSpPr>
        <p:spPr bwMode="auto">
          <a:xfrm>
            <a:off x="533400" y="795338"/>
            <a:ext cx="6045200" cy="606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sr-Latn-RS"/>
              <a:t>Sledeći kod se može paralelizovati pomoću OpenMP</a:t>
            </a:r>
            <a:endParaRPr lang="en-US" altLang="sr-Latn-RS" sz="800"/>
          </a:p>
          <a:p>
            <a:r>
              <a:rPr lang="en-US" altLang="sr-Latn-RS"/>
              <a:t>for(int i =0; i &lt; N; i++){</a:t>
            </a:r>
            <a:endParaRPr lang="en-US" altLang="sr-Latn-RS" sz="800"/>
          </a:p>
          <a:p>
            <a:r>
              <a:rPr lang="en-US" altLang="sr-Latn-RS"/>
              <a:t>for(int j = i; j &lt; N; j++){</a:t>
            </a:r>
            <a:endParaRPr lang="en-US" altLang="sr-Latn-RS" sz="800"/>
          </a:p>
          <a:p>
            <a:r>
              <a:rPr lang="en-US" altLang="sr-Latn-RS"/>
              <a:t>array[i*N +j]=sin(i)+cos(j);}</a:t>
            </a:r>
            <a:endParaRPr lang="en-US" altLang="sr-Latn-RS" sz="800"/>
          </a:p>
          <a:p>
            <a:r>
              <a:rPr lang="en-US" altLang="sr-Latn-RS"/>
              <a:t>           }</a:t>
            </a:r>
            <a:endParaRPr lang="en-US" altLang="sr-Latn-RS" sz="800"/>
          </a:p>
          <a:p>
            <a:endParaRPr lang="en-US" altLang="sr-Latn-RS" sz="800"/>
          </a:p>
          <a:p>
            <a:r>
              <a:rPr lang="en-US" altLang="sr-Latn-RS" b="1"/>
              <a:t>Verzija A</a:t>
            </a:r>
            <a:endParaRPr lang="en-US" altLang="sr-Latn-RS" sz="800"/>
          </a:p>
          <a:p>
            <a:r>
              <a:rPr lang="en-US" altLang="sr-Latn-RS" b="1"/>
              <a:t>#pragma omp parallel for schedule(static)</a:t>
            </a:r>
            <a:endParaRPr lang="en-US" altLang="sr-Latn-RS" sz="800"/>
          </a:p>
          <a:p>
            <a:r>
              <a:rPr lang="en-US" altLang="sr-Latn-RS"/>
              <a:t>for(int i=0; i &lt; N; i++){</a:t>
            </a:r>
            <a:endParaRPr lang="en-US" altLang="sr-Latn-RS" sz="800"/>
          </a:p>
          <a:p>
            <a:r>
              <a:rPr lang="en-US" altLang="sr-Latn-RS"/>
              <a:t>for(int  j =i; j &lt; N; j++){</a:t>
            </a:r>
            <a:endParaRPr lang="en-US" altLang="sr-Latn-RS" sz="800"/>
          </a:p>
          <a:p>
            <a:r>
              <a:rPr lang="en-US" altLang="sr-Latn-RS"/>
              <a:t>array[i*N+j] =sin(i) + cos(j);</a:t>
            </a:r>
            <a:endParaRPr lang="en-US" altLang="sr-Latn-RS" sz="800"/>
          </a:p>
          <a:p>
            <a:r>
              <a:rPr lang="en-US" altLang="sr-Latn-RS"/>
              <a:t>}</a:t>
            </a:r>
            <a:endParaRPr lang="en-US" altLang="sr-Latn-RS" sz="800"/>
          </a:p>
          <a:p>
            <a:r>
              <a:rPr lang="en-US" altLang="sr-Latn-RS"/>
              <a:t>}</a:t>
            </a:r>
            <a:endParaRPr lang="en-US" altLang="sr-Latn-RS" sz="800"/>
          </a:p>
          <a:p>
            <a:r>
              <a:rPr lang="en-US" altLang="sr-Latn-RS" b="1"/>
              <a:t>Verzija B:</a:t>
            </a:r>
            <a:endParaRPr lang="en-US" altLang="sr-Latn-RS" sz="800"/>
          </a:p>
          <a:p>
            <a:r>
              <a:rPr lang="en-US" altLang="sr-Latn-RS" b="1"/>
              <a:t>#pragma omp parallel for schedule(dynamic)</a:t>
            </a:r>
            <a:endParaRPr lang="en-US" altLang="sr-Latn-RS" sz="800"/>
          </a:p>
          <a:p>
            <a:r>
              <a:rPr lang="en-US" altLang="sr-Latn-RS"/>
              <a:t>for(int i = 0; i &lt; N; i++){</a:t>
            </a:r>
            <a:endParaRPr lang="en-US" altLang="sr-Latn-RS" sz="800"/>
          </a:p>
          <a:p>
            <a:r>
              <a:rPr lang="en-US" altLang="sr-Latn-RS"/>
              <a:t>	for(int j = i; j &lt; N; j++){</a:t>
            </a:r>
            <a:endParaRPr lang="en-US" altLang="sr-Latn-RS" sz="800"/>
          </a:p>
          <a:p>
            <a:r>
              <a:rPr lang="en-US" altLang="sr-Latn-RS"/>
              <a:t>array[i*N + j] = sin(i)+ cos(j);</a:t>
            </a:r>
            <a:endParaRPr lang="en-US" altLang="sr-Latn-RS" sz="800"/>
          </a:p>
          <a:p>
            <a:r>
              <a:rPr lang="en-US" altLang="sr-Latn-RS"/>
              <a:t>}</a:t>
            </a:r>
            <a:endParaRPr lang="en-US" altLang="sr-Latn-RS" sz="800"/>
          </a:p>
          <a:p>
            <a:r>
              <a:rPr lang="en-US" altLang="sr-Latn-RS"/>
              <a:t>}</a:t>
            </a:r>
            <a:endParaRPr lang="en-US" altLang="sr-Latn-RS" sz="2800"/>
          </a:p>
          <a:p>
            <a:endParaRPr lang="en-US" altLang="sr-Latn-RS"/>
          </a:p>
        </p:txBody>
      </p:sp>
      <p:sp>
        <p:nvSpPr>
          <p:cNvPr id="26629" name="TextBox 6">
            <a:extLst>
              <a:ext uri="{FF2B5EF4-FFF2-40B4-BE49-F238E27FC236}">
                <a16:creationId xmlns:a16="http://schemas.microsoft.com/office/drawing/2014/main" id="{FC86443B-E37A-45AC-86EB-B7B03D4C2855}"/>
              </a:ext>
            </a:extLst>
          </p:cNvPr>
          <p:cNvSpPr txBox="1">
            <a:spLocks noChangeArrowheads="1"/>
          </p:cNvSpPr>
          <p:nvPr/>
        </p:nvSpPr>
        <p:spPr bwMode="auto">
          <a:xfrm>
            <a:off x="7010400" y="3505200"/>
            <a:ext cx="1752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sr-Latn-RS"/>
              <a:t>Koja varijanta će dati veće ubrzanje, npr. na 2 proc.sist.?</a:t>
            </a:r>
          </a:p>
        </p:txBody>
      </p:sp>
    </p:spTree>
  </p:cSld>
  <p:clrMapOvr>
    <a:masterClrMapping/>
  </p:clrMapOvr>
  <p:transition>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4624AA5-1B36-45F2-AE1F-A2C3407B819D}"/>
              </a:ext>
            </a:extLst>
          </p:cNvPr>
          <p:cNvSpPr>
            <a:spLocks noGrp="1" noChangeArrowheads="1"/>
          </p:cNvSpPr>
          <p:nvPr>
            <p:ph type="title"/>
          </p:nvPr>
        </p:nvSpPr>
        <p:spPr/>
        <p:txBody>
          <a:bodyPr/>
          <a:lstStyle/>
          <a:p>
            <a:r>
              <a:rPr lang="en-US" altLang="en-US">
                <a:effectLst/>
              </a:rPr>
              <a:t>Sinhronizacione direktive u OpenMP </a:t>
            </a:r>
          </a:p>
        </p:txBody>
      </p:sp>
      <p:sp>
        <p:nvSpPr>
          <p:cNvPr id="27651" name="Rectangle 3">
            <a:extLst>
              <a:ext uri="{FF2B5EF4-FFF2-40B4-BE49-F238E27FC236}">
                <a16:creationId xmlns:a16="http://schemas.microsoft.com/office/drawing/2014/main" id="{07CEF68D-C6FA-437F-AD78-D2B943A70D0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Ove direktive omogućavaju da se sinhronizuje pristup deljivim </a:t>
            </a:r>
            <a:r>
              <a:rPr lang="en-US" altLang="en-US">
                <a:effectLst/>
                <a:latin typeface="Arial" panose="020B0604020202020204" pitchFamily="34" charset="0"/>
              </a:rPr>
              <a:t>promenljivim</a:t>
            </a:r>
            <a:r>
              <a:rPr lang="en-US" altLang="en-US">
                <a:effectLst/>
              </a:rPr>
              <a:t> od strane više niti. </a:t>
            </a:r>
          </a:p>
          <a:p>
            <a:pPr lvl="1"/>
            <a:r>
              <a:rPr lang="en-US" altLang="en-US">
                <a:effectLst/>
              </a:rPr>
              <a:t>Algoritam može zahtevati da se orkestrira (upravlja) redosledom pristupa deljivim promenljivim da bi se obezbedilo da više niti ne pristupa jednovremeno deljivoj promenljivoj radi upisa. </a:t>
            </a:r>
          </a:p>
          <a:p>
            <a:r>
              <a:rPr lang="en-US" altLang="en-US">
                <a:effectLst/>
              </a:rPr>
              <a:t>Za sinhronizaciju su na raspolaganju sledeće direktive</a:t>
            </a:r>
          </a:p>
          <a:p>
            <a:pPr lvl="1"/>
            <a:r>
              <a:rPr lang="en-US" altLang="en-US">
                <a:effectLst/>
              </a:rPr>
              <a:t>barrier</a:t>
            </a:r>
          </a:p>
          <a:p>
            <a:pPr lvl="1"/>
            <a:r>
              <a:rPr lang="en-US" altLang="en-US">
                <a:effectLst/>
              </a:rPr>
              <a:t>ordered </a:t>
            </a:r>
          </a:p>
          <a:p>
            <a:pPr lvl="1"/>
            <a:r>
              <a:rPr lang="en-US" altLang="en-US">
                <a:effectLst/>
              </a:rPr>
              <a:t>critical </a:t>
            </a:r>
          </a:p>
          <a:p>
            <a:pPr lvl="1"/>
            <a:r>
              <a:rPr lang="en-US" altLang="en-US">
                <a:effectLst/>
              </a:rPr>
              <a:t>atomic</a:t>
            </a:r>
          </a:p>
          <a:p>
            <a:pPr lvl="1"/>
            <a:r>
              <a:rPr lang="en-US" altLang="en-US">
                <a:effectLst/>
              </a:rPr>
              <a:t>master </a:t>
            </a:r>
          </a:p>
          <a:p>
            <a:pPr lvl="1"/>
            <a:r>
              <a:rPr lang="en-US" altLang="en-US">
                <a:effectLst/>
              </a:rPr>
              <a:t>bibliotečke funkcje – lock</a:t>
            </a:r>
          </a:p>
          <a:p>
            <a:pPr lvl="1"/>
            <a:endParaRPr lang="en-US" altLang="en-US">
              <a:effectLst/>
            </a:endParaRPr>
          </a:p>
        </p:txBody>
      </p:sp>
    </p:spTree>
  </p:cSld>
  <p:clrMapOvr>
    <a:masterClrMapping/>
  </p:clrMapOvr>
  <p:transition>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4477620-4258-4404-8F9F-9E0B5C012AF2}"/>
              </a:ext>
            </a:extLst>
          </p:cNvPr>
          <p:cNvSpPr>
            <a:spLocks noGrp="1" noChangeArrowheads="1"/>
          </p:cNvSpPr>
          <p:nvPr>
            <p:ph type="title"/>
          </p:nvPr>
        </p:nvSpPr>
        <p:spPr/>
        <p:txBody>
          <a:bodyPr/>
          <a:lstStyle/>
          <a:p>
            <a:r>
              <a:rPr lang="en-US" altLang="en-US">
                <a:effectLst/>
              </a:rPr>
              <a:t>Barrier direktiva </a:t>
            </a:r>
          </a:p>
        </p:txBody>
      </p:sp>
      <p:sp>
        <p:nvSpPr>
          <p:cNvPr id="28675" name="Rectangle 3">
            <a:extLst>
              <a:ext uri="{FF2B5EF4-FFF2-40B4-BE49-F238E27FC236}">
                <a16:creationId xmlns:a16="http://schemas.microsoft.com/office/drawing/2014/main" id="{89DBCBB6-7242-4048-B443-6BC7B3A5127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sz="2400">
                <a:effectLst/>
              </a:rPr>
              <a:t>Barijera je tačka u izvršenju programa u kojoj niti čekaju jedna drugu tako da ni jedna nit ne može da produži sa izvršenjem dok sve niti iz tima niti ne stignu u barijeru. </a:t>
            </a:r>
          </a:p>
          <a:p>
            <a:pPr lvl="1"/>
            <a:r>
              <a:rPr lang="en-US" altLang="en-US" sz="2100">
                <a:effectLst/>
              </a:rPr>
              <a:t>Mnoge OMP direktive u sebi već sadrže implicitno barijere, tj. kompajler automatski umeće barijere na kraj direktive tako da sve niti tu čekaju dok se ne obavi ceo posao specificiran direktivom (npr. for petljom). </a:t>
            </a:r>
          </a:p>
          <a:p>
            <a:pPr lvl="1"/>
            <a:r>
              <a:rPr lang="en-US" altLang="en-US" sz="2100">
                <a:effectLst/>
              </a:rPr>
              <a:t>Zbog toga često nije neophodno da programer eksplicitno ubacuje barijere u program. </a:t>
            </a:r>
          </a:p>
          <a:p>
            <a:pPr lvl="1"/>
            <a:r>
              <a:rPr lang="en-US" altLang="en-US" sz="2100">
                <a:effectLst/>
              </a:rPr>
              <a:t>Međutim ako je to potrebno OMP  to omogućava.  </a:t>
            </a:r>
          </a:p>
          <a:p>
            <a:pPr lvl="1"/>
            <a:r>
              <a:rPr lang="en-US" altLang="en-US" sz="2100">
                <a:effectLst/>
              </a:rPr>
              <a:t>Sintaksa u C/C++</a:t>
            </a:r>
          </a:p>
          <a:p>
            <a:pPr lvl="3">
              <a:buFontTx/>
              <a:buNone/>
            </a:pPr>
            <a:r>
              <a:rPr lang="en-US" altLang="en-US" sz="1600" b="1">
                <a:effectLst/>
              </a:rPr>
              <a:t>#pragma omp barrier</a:t>
            </a:r>
            <a:r>
              <a:rPr lang="en-US" altLang="en-US" sz="1600">
                <a:effectLst/>
              </a:rPr>
              <a:t> </a:t>
            </a:r>
          </a:p>
          <a:p>
            <a:pPr lvl="2"/>
            <a:r>
              <a:rPr lang="en-US" altLang="en-US" sz="1800">
                <a:solidFill>
                  <a:srgbClr val="FF0000"/>
                </a:solidFill>
                <a:effectLst/>
              </a:rPr>
              <a:t>Dve stvari o kojima se mora voditi računa kod korišćenja barrier direktive :</a:t>
            </a:r>
          </a:p>
          <a:p>
            <a:pPr lvl="3"/>
            <a:r>
              <a:rPr lang="en-US" altLang="en-US" sz="1600">
                <a:solidFill>
                  <a:srgbClr val="FF0000"/>
                </a:solidFill>
                <a:effectLst/>
              </a:rPr>
              <a:t>Do svake barijere moraju stići sve niti ili ni jedna nit</a:t>
            </a:r>
          </a:p>
          <a:p>
            <a:pPr lvl="3"/>
            <a:r>
              <a:rPr lang="en-US" altLang="en-US" sz="1600">
                <a:solidFill>
                  <a:srgbClr val="FF0000"/>
                </a:solidFill>
                <a:effectLst/>
              </a:rPr>
              <a:t>redosled  barijera na koje nailaze niti mora biti isti za sve niti u timu </a:t>
            </a:r>
          </a:p>
          <a:p>
            <a:pPr lvl="2"/>
            <a:r>
              <a:rPr lang="en-US" altLang="en-US" sz="1800">
                <a:solidFill>
                  <a:srgbClr val="FF0000"/>
                </a:solidFill>
                <a:effectLst/>
              </a:rPr>
              <a:t>Bez ovih ograničenja moglo bi se desiti da se napiše program gde neke niti čekaju beskonačno dugo (zauvek) da ostale niti stignu u barijeru </a:t>
            </a:r>
          </a:p>
        </p:txBody>
      </p:sp>
    </p:spTree>
  </p:cSld>
  <p:clrMapOvr>
    <a:masterClrMapping/>
  </p:clrMapOvr>
  <p:transition>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568C322B-105B-4D4B-ACF7-616EBD7F2C56}"/>
              </a:ext>
            </a:extLst>
          </p:cNvPr>
          <p:cNvSpPr>
            <a:spLocks noGrp="1" noChangeArrowheads="1"/>
          </p:cNvSpPr>
          <p:nvPr>
            <p:ph type="title"/>
          </p:nvPr>
        </p:nvSpPr>
        <p:spPr/>
        <p:txBody>
          <a:bodyPr/>
          <a:lstStyle/>
          <a:p>
            <a:r>
              <a:rPr lang="en-US" altLang="en-US">
                <a:effectLst/>
              </a:rPr>
              <a:t>Primer1- Barrier sinhronizacija</a:t>
            </a:r>
          </a:p>
        </p:txBody>
      </p:sp>
      <p:pic>
        <p:nvPicPr>
          <p:cNvPr id="29699" name="Picture 5">
            <a:extLst>
              <a:ext uri="{FF2B5EF4-FFF2-40B4-BE49-F238E27FC236}">
                <a16:creationId xmlns:a16="http://schemas.microsoft.com/office/drawing/2014/main" id="{D897BD9D-1051-4753-A824-35F3FF31F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762000"/>
            <a:ext cx="7789863" cy="45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Text Box 6">
            <a:extLst>
              <a:ext uri="{FF2B5EF4-FFF2-40B4-BE49-F238E27FC236}">
                <a16:creationId xmlns:a16="http://schemas.microsoft.com/office/drawing/2014/main" id="{FD975AD4-2D53-494C-AD8D-EFEFDED5F428}"/>
              </a:ext>
            </a:extLst>
          </p:cNvPr>
          <p:cNvSpPr txBox="1">
            <a:spLocks noChangeArrowheads="1"/>
          </p:cNvSpPr>
          <p:nvPr/>
        </p:nvSpPr>
        <p:spPr bwMode="auto">
          <a:xfrm>
            <a:off x="212725" y="5410200"/>
            <a:ext cx="8931275" cy="1190625"/>
          </a:xfrm>
          <a:prstGeom prst="rect">
            <a:avLst/>
          </a:prstGeom>
          <a:noFill/>
          <a:ln>
            <a:noFill/>
          </a:ln>
          <a:effectLst/>
        </p:spPr>
        <p:txBody>
          <a:bodyPr anchor="b">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Tx/>
              <a:buChar char="•"/>
            </a:pPr>
            <a:r>
              <a:rPr lang="sr-Latn-RS" altLang="en-US">
                <a:effectLst>
                  <a:outerShdw blurRad="38100" dist="38100" dir="2700000" algn="tl">
                    <a:srgbClr val="C0C0C0"/>
                  </a:outerShdw>
                </a:effectLst>
              </a:rPr>
              <a:t> </a:t>
            </a:r>
            <a:r>
              <a:rPr lang="en-US" altLang="en-US">
                <a:effectLst>
                  <a:outerShdw blurRad="38100" dist="38100" dir="2700000" algn="tl">
                    <a:srgbClr val="C0C0C0"/>
                  </a:outerShdw>
                </a:effectLst>
              </a:rPr>
              <a:t>Barijere se najčešće koriste da bi se izbegle trke podacima. </a:t>
            </a:r>
            <a:endParaRPr lang="sr-Latn-RS" altLang="en-US">
              <a:effectLst>
                <a:outerShdw blurRad="38100" dist="38100" dir="2700000" algn="tl">
                  <a:srgbClr val="C0C0C0"/>
                </a:outerShdw>
              </a:effectLst>
            </a:endParaRPr>
          </a:p>
          <a:p>
            <a:pPr>
              <a:buFontTx/>
              <a:buChar char="•"/>
            </a:pPr>
            <a:r>
              <a:rPr lang="sr-Latn-RS" altLang="en-US">
                <a:effectLst>
                  <a:outerShdw blurRad="38100" dist="38100" dir="2700000" algn="tl">
                    <a:srgbClr val="C0C0C0"/>
                  </a:outerShdw>
                </a:effectLst>
              </a:rPr>
              <a:t> </a:t>
            </a:r>
            <a:r>
              <a:rPr lang="en-US" altLang="en-US">
                <a:effectLst>
                  <a:outerShdw blurRad="38100" dist="38100" dir="2700000" algn="tl">
                    <a:srgbClr val="C0C0C0"/>
                  </a:outerShdw>
                </a:effectLst>
              </a:rPr>
              <a:t>Ubacivanje barijere između upisa i čitanja deljive promenljive garantuje da se pristup</a:t>
            </a:r>
            <a:r>
              <a:rPr lang="sr-Latn-RS" altLang="en-US">
                <a:effectLst>
                  <a:outerShdw blurRad="38100" dist="38100" dir="2700000" algn="tl">
                    <a:srgbClr val="C0C0C0"/>
                  </a:outerShdw>
                </a:effectLst>
              </a:rPr>
              <a:t>        </a:t>
            </a:r>
            <a:r>
              <a:rPr lang="en-US" altLang="en-US">
                <a:effectLst>
                  <a:outerShdw blurRad="38100" dist="38100" dir="2700000" algn="tl">
                    <a:srgbClr val="C0C0C0"/>
                  </a:outerShdw>
                </a:effectLst>
              </a:rPr>
              <a:t> </a:t>
            </a:r>
            <a:r>
              <a:rPr lang="sr-Latn-RS" altLang="en-US">
                <a:effectLst>
                  <a:outerShdw blurRad="38100" dist="38100" dir="2700000" algn="tl">
                    <a:srgbClr val="C0C0C0"/>
                  </a:outerShdw>
                </a:effectLst>
              </a:rPr>
              <a:t>       </a:t>
            </a:r>
            <a:r>
              <a:rPr lang="en-US" altLang="en-US">
                <a:effectLst>
                  <a:outerShdw blurRad="38100" dist="38100" dir="2700000" algn="tl">
                    <a:srgbClr val="C0C0C0"/>
                  </a:outerShdw>
                </a:effectLst>
              </a:rPr>
              <a:t>obavlja u korektnom redosledu, npr. da se upis okončao pre nego što neka druga nit traži da pročita deljivu promenljivu </a:t>
            </a:r>
          </a:p>
        </p:txBody>
      </p:sp>
    </p:spTree>
  </p:cSld>
  <p:clrMapOvr>
    <a:masterClrMapping/>
  </p:clrMapOvr>
  <p:transition>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a16="http://schemas.microsoft.com/office/drawing/2014/main" id="{24B73D63-5FD0-4342-AD79-C72695EDEA6F}"/>
              </a:ext>
            </a:extLst>
          </p:cNvPr>
          <p:cNvSpPr>
            <a:spLocks noGrp="1" noChangeArrowheads="1"/>
          </p:cNvSpPr>
          <p:nvPr>
            <p:ph type="title"/>
          </p:nvPr>
        </p:nvSpPr>
        <p:spPr/>
        <p:txBody>
          <a:bodyPr/>
          <a:lstStyle/>
          <a:p>
            <a:r>
              <a:rPr lang="en-US" altLang="en-US">
                <a:effectLst/>
              </a:rPr>
              <a:t>Primer2 – barrier sinhronizacije</a:t>
            </a:r>
          </a:p>
        </p:txBody>
      </p:sp>
      <p:pic>
        <p:nvPicPr>
          <p:cNvPr id="30723" name="Picture 5">
            <a:extLst>
              <a:ext uri="{FF2B5EF4-FFF2-40B4-BE49-F238E27FC236}">
                <a16:creationId xmlns:a16="http://schemas.microsoft.com/office/drawing/2014/main" id="{17259996-36FB-41DA-9F59-F361511EA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8763000" cy="473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DB4B2C1-E701-4298-9CB1-55C8B6F1CFFA}"/>
              </a:ext>
            </a:extLst>
          </p:cNvPr>
          <p:cNvSpPr>
            <a:spLocks noGrp="1" noChangeArrowheads="1"/>
          </p:cNvSpPr>
          <p:nvPr>
            <p:ph type="title"/>
          </p:nvPr>
        </p:nvSpPr>
        <p:spPr/>
        <p:txBody>
          <a:bodyPr/>
          <a:lstStyle/>
          <a:p>
            <a:r>
              <a:rPr lang="en-US" altLang="en-US">
                <a:effectLst/>
              </a:rPr>
              <a:t>Direktiva ordered</a:t>
            </a:r>
          </a:p>
        </p:txBody>
      </p:sp>
      <p:sp>
        <p:nvSpPr>
          <p:cNvPr id="31747" name="Rectangle 3">
            <a:extLst>
              <a:ext uri="{FF2B5EF4-FFF2-40B4-BE49-F238E27FC236}">
                <a16:creationId xmlns:a16="http://schemas.microsoft.com/office/drawing/2014/main" id="{972BCB21-4894-4C37-9B75-43E6E9D115B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a:lnSpc>
                <a:spcPct val="90000"/>
              </a:lnSpc>
            </a:pPr>
            <a:r>
              <a:rPr lang="en-US" altLang="en-US">
                <a:effectLst/>
              </a:rPr>
              <a:t>Omogućava da se strukturni blok u okviru paralelne petlje izvrši sekvencijalno. </a:t>
            </a:r>
          </a:p>
          <a:p>
            <a:pPr lvl="1">
              <a:lnSpc>
                <a:spcPct val="90000"/>
              </a:lnSpc>
            </a:pPr>
            <a:r>
              <a:rPr lang="en-US" altLang="en-US">
                <a:effectLst/>
              </a:rPr>
              <a:t>Sintaksa direktive u C/C++</a:t>
            </a:r>
          </a:p>
          <a:p>
            <a:pPr lvl="2">
              <a:lnSpc>
                <a:spcPct val="90000"/>
              </a:lnSpc>
              <a:buFont typeface="Wingdings" panose="05000000000000000000" pitchFamily="2" charset="2"/>
              <a:buNone/>
            </a:pPr>
            <a:r>
              <a:rPr lang="en-US" altLang="en-US" b="1">
                <a:effectLst/>
              </a:rPr>
              <a:t>		#pragma omp ordered</a:t>
            </a:r>
            <a:endParaRPr lang="en-US" altLang="en-US" i="1">
              <a:effectLst/>
            </a:endParaRPr>
          </a:p>
          <a:p>
            <a:pPr lvl="2">
              <a:lnSpc>
                <a:spcPct val="90000"/>
              </a:lnSpc>
              <a:buFont typeface="Wingdings" panose="05000000000000000000" pitchFamily="2" charset="2"/>
              <a:buNone/>
            </a:pPr>
            <a:r>
              <a:rPr lang="en-US" altLang="en-US" i="1">
                <a:effectLst/>
              </a:rPr>
              <a:t>			    strukturni blok</a:t>
            </a:r>
          </a:p>
          <a:p>
            <a:pPr lvl="1">
              <a:lnSpc>
                <a:spcPct val="90000"/>
              </a:lnSpc>
            </a:pPr>
            <a:r>
              <a:rPr lang="en-US" altLang="en-US">
                <a:effectLst/>
              </a:rPr>
              <a:t>Kod van ovog bloka se izvršava paralelno. </a:t>
            </a:r>
          </a:p>
          <a:p>
            <a:pPr lvl="2">
              <a:lnSpc>
                <a:spcPct val="90000"/>
              </a:lnSpc>
            </a:pPr>
            <a:r>
              <a:rPr lang="en-US" altLang="en-US">
                <a:effectLst/>
              </a:rPr>
              <a:t>Kada nit koja izvršava prvu iteraciju petlje naiđe na ordered direktivu, ona ulazi u strukturni blok bez čekanja. </a:t>
            </a:r>
          </a:p>
          <a:p>
            <a:pPr lvl="2">
              <a:lnSpc>
                <a:spcPct val="90000"/>
              </a:lnSpc>
            </a:pPr>
            <a:r>
              <a:rPr lang="en-US" altLang="en-US">
                <a:effectLst/>
              </a:rPr>
              <a:t>Da bi neka nit koja izvršva neku drugu iteraciju petlje izvršila naredbe koje se nalaze u strukturnom bloku mora da sačeka da sve niti koje izvršavaju prethodne iteracije  okončaju izvršenje strukturnog bloka u okviru ordered konstrukcije</a:t>
            </a:r>
          </a:p>
          <a:p>
            <a:pPr lvl="2">
              <a:lnSpc>
                <a:spcPct val="90000"/>
              </a:lnSpc>
            </a:pPr>
            <a:r>
              <a:rPr lang="en-US" altLang="en-US">
                <a:effectLst/>
              </a:rPr>
              <a:t>Ako se koristi ova direktiva onda se mora iskoristiti i </a:t>
            </a:r>
            <a:r>
              <a:rPr lang="en-US" altLang="en-US" i="1">
                <a:effectLst/>
              </a:rPr>
              <a:t>klauzula</a:t>
            </a:r>
            <a:r>
              <a:rPr lang="en-US" altLang="en-US">
                <a:effectLst/>
              </a:rPr>
              <a:t> (odredba) </a:t>
            </a:r>
            <a:r>
              <a:rPr lang="en-US" altLang="en-US" i="1">
                <a:effectLst/>
              </a:rPr>
              <a:t>ordered</a:t>
            </a:r>
            <a:r>
              <a:rPr lang="en-US" altLang="en-US">
                <a:effectLst/>
              </a:rPr>
              <a:t> uz paralelni for petlju u kojoj se koristi direktiva ordered. </a:t>
            </a:r>
          </a:p>
          <a:p>
            <a:pPr lvl="3">
              <a:lnSpc>
                <a:spcPct val="90000"/>
              </a:lnSpc>
            </a:pPr>
            <a:r>
              <a:rPr lang="en-US" altLang="en-US">
                <a:effectLst/>
              </a:rPr>
              <a:t>Korišćenje klauzule informiše kompajler da se koristi direktiva ordered </a:t>
            </a:r>
          </a:p>
        </p:txBody>
      </p:sp>
    </p:spTree>
  </p:cSld>
  <p:clrMapOvr>
    <a:masterClrMapping/>
  </p:clrMapOvr>
  <p:transition>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4E03B06-6294-49FF-9153-250A2B2542CB}"/>
              </a:ext>
            </a:extLst>
          </p:cNvPr>
          <p:cNvSpPr>
            <a:spLocks noGrp="1" noChangeArrowheads="1"/>
          </p:cNvSpPr>
          <p:nvPr>
            <p:ph type="title"/>
          </p:nvPr>
        </p:nvSpPr>
        <p:spPr/>
        <p:txBody>
          <a:bodyPr/>
          <a:lstStyle/>
          <a:p>
            <a:r>
              <a:rPr lang="en-US" altLang="en-US">
                <a:effectLst/>
              </a:rPr>
              <a:t>Odredba ordered </a:t>
            </a:r>
          </a:p>
        </p:txBody>
      </p:sp>
      <p:sp>
        <p:nvSpPr>
          <p:cNvPr id="32771" name="Rectangle 3">
            <a:extLst>
              <a:ext uri="{FF2B5EF4-FFF2-40B4-BE49-F238E27FC236}">
                <a16:creationId xmlns:a16="http://schemas.microsoft.com/office/drawing/2014/main" id="{077E6623-DD3F-4929-B6EA-62AE05FBEE0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a:buFont typeface="Wingdings 2" panose="05020102010507070707" pitchFamily="18" charset="2"/>
              <a:buNone/>
            </a:pPr>
            <a:r>
              <a:rPr lang="en-US" altLang="en-US">
                <a:effectLst/>
              </a:rPr>
              <a:t>Ova odredba nema nikakve argumente i podržana je samo sa petljama. </a:t>
            </a:r>
          </a:p>
          <a:p>
            <a:pPr lvl="1"/>
            <a:r>
              <a:rPr lang="en-US" altLang="en-US">
                <a:effectLst/>
              </a:rPr>
              <a:t>Ova </a:t>
            </a:r>
            <a:r>
              <a:rPr lang="en-US" altLang="en-US" i="1">
                <a:effectLst/>
              </a:rPr>
              <a:t>odredba</a:t>
            </a:r>
            <a:r>
              <a:rPr lang="en-US" altLang="en-US">
                <a:effectLst/>
              </a:rPr>
              <a:t> mora da se iskoristi ako se </a:t>
            </a:r>
            <a:r>
              <a:rPr lang="en-US" altLang="en-US" b="1">
                <a:effectLst/>
              </a:rPr>
              <a:t>koristi direktiva ordered</a:t>
            </a:r>
            <a:r>
              <a:rPr lang="en-US" altLang="en-US">
                <a:effectLst/>
              </a:rPr>
              <a:t> u paralelnoj for petlji</a:t>
            </a:r>
          </a:p>
          <a:p>
            <a:pPr lvl="2"/>
            <a:r>
              <a:rPr lang="en-US" altLang="en-US">
                <a:effectLst/>
              </a:rPr>
              <a:t> svrha ove odredbe je da informiše kompajler o prisustvu </a:t>
            </a:r>
            <a:r>
              <a:rPr lang="en-US" altLang="en-US" b="1">
                <a:effectLst/>
              </a:rPr>
              <a:t>ordered</a:t>
            </a:r>
            <a:r>
              <a:rPr lang="en-US" altLang="en-US">
                <a:effectLst/>
              </a:rPr>
              <a:t> </a:t>
            </a:r>
            <a:r>
              <a:rPr lang="en-US" altLang="en-US" b="1">
                <a:effectLst/>
              </a:rPr>
              <a:t>direktive.</a:t>
            </a:r>
          </a:p>
        </p:txBody>
      </p:sp>
    </p:spTree>
  </p:cSld>
  <p:clrMapOvr>
    <a:masterClrMapping/>
  </p:clrMapOvr>
  <p:transition>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F1FFF79-19F5-4307-96D0-43EAD6EFD8DA}"/>
              </a:ext>
            </a:extLst>
          </p:cNvPr>
          <p:cNvSpPr>
            <a:spLocks noGrp="1" noChangeArrowheads="1"/>
          </p:cNvSpPr>
          <p:nvPr>
            <p:ph type="title"/>
          </p:nvPr>
        </p:nvSpPr>
        <p:spPr/>
        <p:txBody>
          <a:bodyPr/>
          <a:lstStyle/>
          <a:p>
            <a:r>
              <a:rPr lang="en-US" altLang="en-US">
                <a:effectLst/>
              </a:rPr>
              <a:t>Primer</a:t>
            </a:r>
          </a:p>
        </p:txBody>
      </p:sp>
      <p:pic>
        <p:nvPicPr>
          <p:cNvPr id="33795" name="Picture 4">
            <a:extLst>
              <a:ext uri="{FF2B5EF4-FFF2-40B4-BE49-F238E27FC236}">
                <a16:creationId xmlns:a16="http://schemas.microsoft.com/office/drawing/2014/main" id="{645F3B28-F3DC-4DB5-8FE3-FD5B47EF2DF1}"/>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685800"/>
            <a:ext cx="7010400" cy="3244850"/>
          </a:xfrm>
          <a:noFill/>
          <a:extLst>
            <a:ext uri="{909E8E84-426E-40DD-AFC4-6F175D3DCCD1}">
              <a14:hiddenFill xmlns:a14="http://schemas.microsoft.com/office/drawing/2010/main">
                <a:solidFill>
                  <a:srgbClr val="FFFFFF"/>
                </a:solidFill>
              </a14:hiddenFill>
            </a:ext>
          </a:extLst>
        </p:spPr>
      </p:pic>
      <p:sp>
        <p:nvSpPr>
          <p:cNvPr id="57349" name="Text Box 5">
            <a:extLst>
              <a:ext uri="{FF2B5EF4-FFF2-40B4-BE49-F238E27FC236}">
                <a16:creationId xmlns:a16="http://schemas.microsoft.com/office/drawing/2014/main" id="{B123515E-E866-45A3-8B10-E86DB2853D81}"/>
              </a:ext>
            </a:extLst>
          </p:cNvPr>
          <p:cNvSpPr txBox="1">
            <a:spLocks noChangeArrowheads="1"/>
          </p:cNvSpPr>
          <p:nvPr/>
        </p:nvSpPr>
        <p:spPr bwMode="auto">
          <a:xfrm>
            <a:off x="152400" y="4191000"/>
            <a:ext cx="7673975" cy="1054100"/>
          </a:xfrm>
          <a:prstGeom prst="rect">
            <a:avLst/>
          </a:prstGeom>
          <a:noFill/>
          <a:ln>
            <a:noFill/>
          </a:ln>
          <a:effectLst/>
        </p:spPr>
        <p:txBody>
          <a:bodyPr anchor="b">
            <a:spAutoFit/>
          </a:bodyPr>
          <a:lstStyle/>
          <a:p>
            <a:pPr>
              <a:spcBef>
                <a:spcPct val="50000"/>
              </a:spcBef>
              <a:buFontTx/>
              <a:buChar char="•"/>
              <a:defRPr/>
            </a:pPr>
            <a:r>
              <a:rPr lang="sr-Latn-RS" altLang="en-US" dirty="0">
                <a:effectLst>
                  <a:outerShdw blurRad="38100" dist="38100" dir="2700000" algn="tl">
                    <a:srgbClr val="C0C0C0"/>
                  </a:outerShdw>
                </a:effectLst>
              </a:rPr>
              <a:t> ordered direktiva se </a:t>
            </a:r>
            <a:r>
              <a:rPr lang="en-US" altLang="en-US" dirty="0" err="1">
                <a:effectLst>
                  <a:outerShdw blurRad="38100" dist="38100" dir="2700000" algn="tl">
                    <a:srgbClr val="C0C0C0"/>
                  </a:outerShdw>
                </a:effectLst>
              </a:rPr>
              <a:t>koristi</a:t>
            </a:r>
            <a:r>
              <a:rPr lang="en-US" altLang="en-US" dirty="0">
                <a:effectLst>
                  <a:outerShdw blurRad="38100" dist="38100" dir="2700000" algn="tl">
                    <a:srgbClr val="C0C0C0"/>
                  </a:outerShdw>
                </a:effectLst>
              </a:rPr>
              <a:t> da bi se </a:t>
            </a:r>
            <a:r>
              <a:rPr lang="en-US" altLang="en-US" dirty="0" err="1">
                <a:effectLst>
                  <a:outerShdw blurRad="38100" dist="38100" dir="2700000" algn="tl">
                    <a:srgbClr val="C0C0C0"/>
                  </a:outerShdw>
                </a:effectLst>
              </a:rPr>
              <a:t>obezbedilo</a:t>
            </a:r>
            <a:r>
              <a:rPr lang="en-US" altLang="en-US" dirty="0">
                <a:effectLst>
                  <a:outerShdw blurRad="38100" dist="38100" dir="2700000" algn="tl">
                    <a:srgbClr val="C0C0C0"/>
                  </a:outerShdw>
                </a:effectLst>
              </a:rPr>
              <a:t> da se </a:t>
            </a:r>
            <a:r>
              <a:rPr lang="en-US" altLang="en-US" dirty="0" err="1">
                <a:effectLst>
                  <a:outerShdw blurRad="38100" dist="38100" dir="2700000" algn="tl">
                    <a:srgbClr val="C0C0C0"/>
                  </a:outerShdw>
                </a:effectLst>
              </a:rPr>
              <a:t>elementi</a:t>
            </a:r>
            <a:r>
              <a:rPr lang="en-US" altLang="en-US" dirty="0">
                <a:effectLst>
                  <a:outerShdw blurRad="38100" dist="38100" dir="2700000" algn="tl">
                    <a:srgbClr val="C0C0C0"/>
                  </a:outerShdw>
                </a:effectLst>
              </a:rPr>
              <a:t> </a:t>
            </a:r>
            <a:r>
              <a:rPr lang="en-US" altLang="en-US" dirty="0" err="1">
                <a:effectLst>
                  <a:outerShdw blurRad="38100" dist="38100" dir="2700000" algn="tl">
                    <a:srgbClr val="C0C0C0"/>
                  </a:outerShdw>
                </a:effectLst>
              </a:rPr>
              <a:t>vektora</a:t>
            </a:r>
            <a:r>
              <a:rPr lang="en-US" altLang="en-US" dirty="0">
                <a:effectLst>
                  <a:outerShdw blurRad="38100" dist="38100" dir="2700000" algn="tl">
                    <a:srgbClr val="C0C0C0"/>
                  </a:outerShdw>
                </a:effectLst>
              </a:rPr>
              <a:t> </a:t>
            </a:r>
            <a:r>
              <a:rPr lang="en-US" altLang="en-US" b="1" dirty="0">
                <a:effectLst>
                  <a:outerShdw blurRad="38100" dist="38100" dir="2700000" algn="tl">
                    <a:srgbClr val="C0C0C0"/>
                  </a:outerShdw>
                </a:effectLst>
              </a:rPr>
              <a:t>a</a:t>
            </a:r>
            <a:r>
              <a:rPr lang="en-US" altLang="en-US" dirty="0">
                <a:effectLst>
                  <a:outerShdw blurRad="38100" dist="38100" dir="2700000" algn="tl">
                    <a:srgbClr val="C0C0C0"/>
                  </a:outerShdw>
                </a:effectLst>
              </a:rPr>
              <a:t>, a[i], </a:t>
            </a:r>
            <a:r>
              <a:rPr lang="en-US" altLang="en-US" dirty="0" err="1">
                <a:effectLst>
                  <a:outerShdw blurRad="38100" dist="38100" dir="2700000" algn="tl">
                    <a:srgbClr val="C0C0C0"/>
                  </a:outerShdw>
                </a:effectLst>
              </a:rPr>
              <a:t>štampaju</a:t>
            </a:r>
            <a:r>
              <a:rPr lang="en-US" altLang="en-US" dirty="0">
                <a:effectLst>
                  <a:outerShdw blurRad="38100" dist="38100" dir="2700000" algn="tl">
                    <a:srgbClr val="C0C0C0"/>
                  </a:outerShdw>
                </a:effectLst>
              </a:rPr>
              <a:t> </a:t>
            </a:r>
            <a:r>
              <a:rPr lang="en-US" altLang="en-US" dirty="0" err="1">
                <a:effectLst>
                  <a:outerShdw blurRad="38100" dist="38100" dir="2700000" algn="tl">
                    <a:srgbClr val="C0C0C0"/>
                  </a:outerShdw>
                </a:effectLst>
              </a:rPr>
              <a:t>po</a:t>
            </a:r>
            <a:r>
              <a:rPr lang="en-US" altLang="en-US" dirty="0">
                <a:effectLst>
                  <a:outerShdw blurRad="38100" dist="38100" dir="2700000" algn="tl">
                    <a:srgbClr val="C0C0C0"/>
                  </a:outerShdw>
                </a:effectLst>
              </a:rPr>
              <a:t> </a:t>
            </a:r>
            <a:r>
              <a:rPr lang="en-US" altLang="en-US" dirty="0" err="1">
                <a:effectLst>
                  <a:outerShdw blurRad="38100" dist="38100" dir="2700000" algn="tl">
                    <a:srgbClr val="C0C0C0"/>
                  </a:outerShdw>
                </a:effectLst>
              </a:rPr>
              <a:t>redu</a:t>
            </a:r>
            <a:r>
              <a:rPr lang="en-US" altLang="en-US" dirty="0">
                <a:effectLst>
                  <a:outerShdw blurRad="38100" dist="38100" dir="2700000" algn="tl">
                    <a:srgbClr val="C0C0C0"/>
                  </a:outerShdw>
                </a:effectLst>
              </a:rPr>
              <a:t> i=0,1,2,...,n-1.</a:t>
            </a:r>
            <a:endParaRPr lang="sr-Latn-RS" altLang="en-US" dirty="0">
              <a:effectLst>
                <a:outerShdw blurRad="38100" dist="38100" dir="2700000" algn="tl">
                  <a:srgbClr val="C0C0C0"/>
                </a:outerShdw>
              </a:effectLst>
            </a:endParaRPr>
          </a:p>
          <a:p>
            <a:pPr>
              <a:spcBef>
                <a:spcPct val="50000"/>
              </a:spcBef>
              <a:buFontTx/>
              <a:buChar char="•"/>
              <a:defRPr/>
            </a:pPr>
            <a:r>
              <a:rPr lang="en-US" altLang="en-US" dirty="0">
                <a:effectLst>
                  <a:outerShdw blurRad="38100" dist="38100" dir="2700000" algn="tl">
                    <a:srgbClr val="C0C0C0"/>
                  </a:outerShdw>
                </a:effectLst>
              </a:rPr>
              <a:t> </a:t>
            </a:r>
            <a:r>
              <a:rPr lang="en-US" altLang="en-US" dirty="0" err="1">
                <a:effectLst>
                  <a:outerShdw blurRad="38100" dist="38100" dir="2700000" algn="tl">
                    <a:srgbClr val="C0C0C0"/>
                  </a:outerShdw>
                </a:effectLst>
              </a:rPr>
              <a:t>Ažuriranja</a:t>
            </a:r>
            <a:r>
              <a:rPr lang="en-US" altLang="en-US" dirty="0">
                <a:effectLst>
                  <a:outerShdw blurRad="38100" dist="38100" dir="2700000" algn="tl">
                    <a:srgbClr val="C0C0C0"/>
                  </a:outerShdw>
                </a:effectLst>
              </a:rPr>
              <a:t> </a:t>
            </a:r>
            <a:r>
              <a:rPr lang="en-US" altLang="en-US" dirty="0" err="1">
                <a:effectLst>
                  <a:outerShdw blurRad="38100" dist="38100" dir="2700000" algn="tl">
                    <a:srgbClr val="C0C0C0"/>
                  </a:outerShdw>
                </a:effectLst>
              </a:rPr>
              <a:t>elemenata</a:t>
            </a:r>
            <a:r>
              <a:rPr lang="en-US" altLang="en-US" dirty="0">
                <a:effectLst>
                  <a:outerShdw blurRad="38100" dist="38100" dir="2700000" algn="tl">
                    <a:srgbClr val="C0C0C0"/>
                  </a:outerShdw>
                </a:effectLst>
              </a:rPr>
              <a:t> </a:t>
            </a:r>
            <a:r>
              <a:rPr lang="en-US" altLang="en-US" dirty="0" err="1">
                <a:effectLst>
                  <a:outerShdw blurRad="38100" dist="38100" dir="2700000" algn="tl">
                    <a:srgbClr val="C0C0C0"/>
                  </a:outerShdw>
                </a:effectLst>
              </a:rPr>
              <a:t>vektora</a:t>
            </a:r>
            <a:r>
              <a:rPr lang="en-US" altLang="en-US" dirty="0">
                <a:effectLst>
                  <a:outerShdw blurRad="38100" dist="38100" dir="2700000" algn="tl">
                    <a:srgbClr val="C0C0C0"/>
                  </a:outerShdw>
                </a:effectLst>
              </a:rPr>
              <a:t>  </a:t>
            </a:r>
            <a:r>
              <a:rPr lang="en-US" altLang="en-US" b="1" dirty="0">
                <a:effectLst>
                  <a:outerShdw blurRad="38100" dist="38100" dir="2700000" algn="tl">
                    <a:srgbClr val="C0C0C0"/>
                  </a:outerShdw>
                </a:effectLst>
              </a:rPr>
              <a:t>a</a:t>
            </a:r>
            <a:r>
              <a:rPr lang="en-US" altLang="en-US" dirty="0">
                <a:effectLst>
                  <a:outerShdw blurRad="38100" dist="38100" dir="2700000" algn="tl">
                    <a:srgbClr val="C0C0C0"/>
                  </a:outerShdw>
                </a:effectLst>
              </a:rPr>
              <a:t>  se </a:t>
            </a:r>
            <a:r>
              <a:rPr lang="en-US" altLang="en-US" dirty="0" err="1">
                <a:effectLst>
                  <a:outerShdw blurRad="38100" dist="38100" dir="2700000" algn="tl">
                    <a:srgbClr val="C0C0C0"/>
                  </a:outerShdw>
                </a:effectLst>
              </a:rPr>
              <a:t>mogu</a:t>
            </a:r>
            <a:r>
              <a:rPr lang="en-US" altLang="en-US" dirty="0">
                <a:effectLst>
                  <a:outerShdw blurRad="38100" dist="38100" dir="2700000" algn="tl">
                    <a:srgbClr val="C0C0C0"/>
                  </a:outerShdw>
                </a:effectLst>
              </a:rPr>
              <a:t> </a:t>
            </a:r>
            <a:r>
              <a:rPr lang="en-US" altLang="en-US" dirty="0" err="1">
                <a:effectLst>
                  <a:outerShdw blurRad="38100" dist="38100" dir="2700000" algn="tl">
                    <a:srgbClr val="C0C0C0"/>
                  </a:outerShdw>
                </a:effectLst>
              </a:rPr>
              <a:t>obavljati</a:t>
            </a:r>
            <a:r>
              <a:rPr lang="en-US" altLang="en-US" dirty="0">
                <a:effectLst>
                  <a:outerShdw blurRad="38100" dist="38100" dir="2700000" algn="tl">
                    <a:srgbClr val="C0C0C0"/>
                  </a:outerShdw>
                </a:effectLst>
              </a:rPr>
              <a:t> u </a:t>
            </a:r>
            <a:r>
              <a:rPr lang="en-US" altLang="en-US" dirty="0" err="1">
                <a:effectLst>
                  <a:outerShdw blurRad="38100" dist="38100" dir="2700000" algn="tl">
                    <a:srgbClr val="C0C0C0"/>
                  </a:outerShdw>
                </a:effectLst>
              </a:rPr>
              <a:t>bilo</a:t>
            </a:r>
            <a:r>
              <a:rPr lang="en-US" altLang="en-US" dirty="0">
                <a:effectLst>
                  <a:outerShdw blurRad="38100" dist="38100" dir="2700000" algn="tl">
                    <a:srgbClr val="C0C0C0"/>
                  </a:outerShdw>
                </a:effectLst>
              </a:rPr>
              <a:t> </a:t>
            </a:r>
            <a:r>
              <a:rPr lang="en-US" altLang="en-US" dirty="0" err="1">
                <a:effectLst>
                  <a:outerShdw blurRad="38100" dist="38100" dir="2700000" algn="tl">
                    <a:srgbClr val="C0C0C0"/>
                  </a:outerShdw>
                </a:effectLst>
              </a:rPr>
              <a:t>kom</a:t>
            </a:r>
            <a:r>
              <a:rPr lang="en-US" altLang="en-US" dirty="0">
                <a:effectLst>
                  <a:outerShdw blurRad="38100" dist="38100" dir="2700000" algn="tl">
                    <a:srgbClr val="C0C0C0"/>
                  </a:outerShdw>
                </a:effectLst>
              </a:rPr>
              <a:t> </a:t>
            </a:r>
            <a:r>
              <a:rPr lang="en-US" altLang="en-US" dirty="0" err="1">
                <a:effectLst>
                  <a:outerShdw blurRad="38100" dist="38100" dir="2700000" algn="tl">
                    <a:srgbClr val="C0C0C0"/>
                  </a:outerShdw>
                </a:effectLst>
              </a:rPr>
              <a:t>redosledu</a:t>
            </a:r>
            <a:r>
              <a:rPr lang="en-US" altLang="en-US" dirty="0">
                <a:effectLst>
                  <a:outerShdw blurRad="38100" dist="38100" dir="2700000" algn="tl">
                    <a:srgbClr val="C0C0C0"/>
                  </a:outerShdw>
                </a:effectLst>
              </a:rPr>
              <a:t> </a:t>
            </a:r>
          </a:p>
        </p:txBody>
      </p:sp>
    </p:spTree>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0815D-48A9-40DC-89DE-2D598F2904EF}"/>
              </a:ext>
            </a:extLst>
          </p:cNvPr>
          <p:cNvSpPr>
            <a:spLocks noGrp="1"/>
          </p:cNvSpPr>
          <p:nvPr>
            <p:ph type="title"/>
          </p:nvPr>
        </p:nvSpPr>
        <p:spPr>
          <a:xfrm>
            <a:off x="0" y="0"/>
            <a:ext cx="9144000" cy="708025"/>
          </a:xfrm>
        </p:spPr>
        <p:txBody>
          <a:bodyPr/>
          <a:lstStyle/>
          <a:p>
            <a:pPr>
              <a:defRPr/>
            </a:pPr>
            <a:r>
              <a:rPr lang="sr-Latn-RS" dirty="0">
                <a:effectLst/>
              </a:rPr>
              <a:t>Odredba  shared</a:t>
            </a:r>
            <a:endParaRPr lang="en-US" dirty="0"/>
          </a:p>
        </p:txBody>
      </p:sp>
      <p:sp>
        <p:nvSpPr>
          <p:cNvPr id="3" name="Content Placeholder 2">
            <a:extLst>
              <a:ext uri="{FF2B5EF4-FFF2-40B4-BE49-F238E27FC236}">
                <a16:creationId xmlns:a16="http://schemas.microsoft.com/office/drawing/2014/main" id="{0F7F9578-D719-4725-AD36-444965714958}"/>
              </a:ext>
            </a:extLst>
          </p:cNvPr>
          <p:cNvSpPr>
            <a:spLocks noGrp="1"/>
          </p:cNvSpPr>
          <p:nvPr>
            <p:ph idx="1"/>
          </p:nvPr>
        </p:nvSpPr>
        <p:spPr/>
        <p:txBody>
          <a:bodyPr/>
          <a:lstStyle/>
          <a:p>
            <a:pPr>
              <a:defRPr/>
            </a:pPr>
            <a:r>
              <a:rPr lang="sr-Latn-RS" dirty="0">
                <a:effectLst/>
              </a:rPr>
              <a:t>Koristi se da definiše koje će promenljive biti zajedničke (deljive) za tim niti u paralelnom regionu. </a:t>
            </a:r>
          </a:p>
          <a:p>
            <a:pPr lvl="1">
              <a:defRPr/>
            </a:pPr>
            <a:r>
              <a:rPr lang="sr-Latn-RS" dirty="0">
                <a:effectLst/>
              </a:rPr>
              <a:t>To ukazuje da postoji samo jedna jedinstvena instanca promenljive i da je svaka nit može čitati ili modifikovati. </a:t>
            </a:r>
          </a:p>
          <a:p>
            <a:pPr>
              <a:defRPr/>
            </a:pPr>
            <a:r>
              <a:rPr lang="sr-Latn-RS" dirty="0">
                <a:effectLst/>
              </a:rPr>
              <a:t>Sintaksa</a:t>
            </a:r>
            <a:endParaRPr lang="en-US" dirty="0">
              <a:effectLst/>
            </a:endParaRPr>
          </a:p>
          <a:p>
            <a:pPr lvl="1">
              <a:defRPr/>
            </a:pPr>
            <a:r>
              <a:rPr lang="sr-Latn-RS" i="1" dirty="0">
                <a:effectLst/>
              </a:rPr>
              <a:t>shared</a:t>
            </a:r>
            <a:r>
              <a:rPr lang="sr-Latn-RS" dirty="0">
                <a:effectLst/>
              </a:rPr>
              <a:t> (lista_promenljivih)</a:t>
            </a:r>
            <a:endParaRPr lang="en-US" dirty="0">
              <a:effectLst/>
            </a:endParaRPr>
          </a:p>
          <a:p>
            <a:pPr lvl="2">
              <a:defRPr/>
            </a:pPr>
            <a:r>
              <a:rPr lang="sr-Latn-RS" dirty="0">
                <a:effectLst/>
              </a:rPr>
              <a:t>Sve promenljive navedene u listi će biti deljive (zajedničke)</a:t>
            </a:r>
            <a:endParaRPr lang="en-US" dirty="0">
              <a:effectLst/>
            </a:endParaRPr>
          </a:p>
          <a:p>
            <a:pPr>
              <a:defRPr/>
            </a:pPr>
            <a:endParaRPr lang="en-US" dirty="0"/>
          </a:p>
        </p:txBody>
      </p:sp>
    </p:spTree>
  </p:cSld>
  <p:clrMapOvr>
    <a:masterClrMapping/>
  </p:clrMapOvr>
  <p:transition>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a:extLst>
              <a:ext uri="{FF2B5EF4-FFF2-40B4-BE49-F238E27FC236}">
                <a16:creationId xmlns:a16="http://schemas.microsoft.com/office/drawing/2014/main" id="{47D2AA79-669C-44E3-8D4E-2763DC9B2B96}"/>
              </a:ext>
            </a:extLst>
          </p:cNvPr>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5314950" y="2590800"/>
            <a:ext cx="3829050" cy="4267200"/>
          </a:xfrm>
          <a:noFill/>
          <a:extLst>
            <a:ext uri="{909E8E84-426E-40DD-AFC4-6F175D3DCCD1}">
              <a14:hiddenFill xmlns:a14="http://schemas.microsoft.com/office/drawing/2010/main">
                <a:solidFill>
                  <a:srgbClr val="FFFFFF"/>
                </a:solidFill>
              </a14:hiddenFill>
            </a:ext>
          </a:extLst>
        </p:spPr>
      </p:pic>
      <p:pic>
        <p:nvPicPr>
          <p:cNvPr id="34819" name="Picture 5">
            <a:extLst>
              <a:ext uri="{FF2B5EF4-FFF2-40B4-BE49-F238E27FC236}">
                <a16:creationId xmlns:a16="http://schemas.microsoft.com/office/drawing/2014/main" id="{75C4944E-824E-4CF5-B030-414CAF1E05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0"/>
            <a:ext cx="5334000"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6">
            <a:extLst>
              <a:ext uri="{FF2B5EF4-FFF2-40B4-BE49-F238E27FC236}">
                <a16:creationId xmlns:a16="http://schemas.microsoft.com/office/drawing/2014/main" id="{AD3147C9-A3EE-46F1-B13B-D10085C21D27}"/>
              </a:ext>
            </a:extLst>
          </p:cNvPr>
          <p:cNvSpPr txBox="1">
            <a:spLocks noChangeArrowheads="1"/>
          </p:cNvSpPr>
          <p:nvPr/>
        </p:nvSpPr>
        <p:spPr bwMode="auto">
          <a:xfrm>
            <a:off x="457200" y="3733800"/>
            <a:ext cx="412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kumimoji="1" lang="en-US" altLang="en-US"/>
              <a:t>Mogući izlaz iz programa za n=9 i 4 niti</a:t>
            </a:r>
          </a:p>
        </p:txBody>
      </p:sp>
      <p:sp>
        <p:nvSpPr>
          <p:cNvPr id="34821" name="TextBox 4">
            <a:extLst>
              <a:ext uri="{FF2B5EF4-FFF2-40B4-BE49-F238E27FC236}">
                <a16:creationId xmlns:a16="http://schemas.microsoft.com/office/drawing/2014/main" id="{EF378312-8F8C-451E-8BA7-1A6A39CD3A8D}"/>
              </a:ext>
            </a:extLst>
          </p:cNvPr>
          <p:cNvSpPr txBox="1">
            <a:spLocks noChangeArrowheads="1"/>
          </p:cNvSpPr>
          <p:nvPr/>
        </p:nvSpPr>
        <p:spPr bwMode="auto">
          <a:xfrm>
            <a:off x="228600" y="5867400"/>
            <a:ext cx="3657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U primeru izlaza (stampe) pretpostavka je da je a[i] bilo inicijalizovano na </a:t>
            </a:r>
            <a:r>
              <a:rPr lang="en-US" altLang="en-US" sz="1400" i="1"/>
              <a:t>i</a:t>
            </a:r>
            <a:r>
              <a:rPr lang="en-US" altLang="en-US" sz="1400"/>
              <a:t> pre ulaska u paralelni region.</a:t>
            </a:r>
          </a:p>
          <a:p>
            <a:endParaRPr lang="en-US" altLang="sr-Latn-RS" sz="1400"/>
          </a:p>
        </p:txBody>
      </p:sp>
    </p:spTree>
  </p:cSld>
  <p:clrMapOvr>
    <a:masterClrMapping/>
  </p:clrMapOvr>
  <p:transition>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12C29D4-BC0C-47E9-AB83-278D1551AB2B}"/>
              </a:ext>
            </a:extLst>
          </p:cNvPr>
          <p:cNvSpPr>
            <a:spLocks noGrp="1" noChangeArrowheads="1"/>
          </p:cNvSpPr>
          <p:nvPr>
            <p:ph type="title"/>
          </p:nvPr>
        </p:nvSpPr>
        <p:spPr/>
        <p:txBody>
          <a:bodyPr/>
          <a:lstStyle/>
          <a:p>
            <a:r>
              <a:rPr lang="en-US" altLang="en-US">
                <a:effectLst/>
              </a:rPr>
              <a:t>Direktiva critical </a:t>
            </a:r>
          </a:p>
        </p:txBody>
      </p:sp>
      <p:sp>
        <p:nvSpPr>
          <p:cNvPr id="35843" name="Rectangle 3">
            <a:extLst>
              <a:ext uri="{FF2B5EF4-FFF2-40B4-BE49-F238E27FC236}">
                <a16:creationId xmlns:a16="http://schemas.microsoft.com/office/drawing/2014/main" id="{EF474293-5267-498E-A504-4F1E4D79BCF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Omogućava da niti pristupaju kritičnoj sekciji uzajamno isključivo. </a:t>
            </a:r>
          </a:p>
          <a:p>
            <a:pPr lvl="1"/>
            <a:r>
              <a:rPr lang="en-US" altLang="en-US">
                <a:effectLst/>
              </a:rPr>
              <a:t>Kritičnoj sekciji se opciono može dati ime. </a:t>
            </a:r>
          </a:p>
          <a:p>
            <a:pPr lvl="2"/>
            <a:r>
              <a:rPr lang="en-US" altLang="en-US">
                <a:effectLst/>
              </a:rPr>
              <a:t>Ovo ime je globalno i mora biti jedinstveno. </a:t>
            </a:r>
          </a:p>
          <a:p>
            <a:pPr lvl="3"/>
            <a:r>
              <a:rPr lang="en-US" altLang="en-US">
                <a:effectLst/>
              </a:rPr>
              <a:t>U protivnom bi ponašanje programa bilo nepredvidivo.</a:t>
            </a:r>
          </a:p>
          <a:p>
            <a:r>
              <a:rPr lang="en-US" altLang="en-US">
                <a:effectLst/>
              </a:rPr>
              <a:t>Kada neka nit naiđe na </a:t>
            </a:r>
            <a:r>
              <a:rPr lang="en-US" altLang="en-US">
                <a:effectLst/>
                <a:latin typeface="Arial" panose="020B0604020202020204" pitchFamily="34" charset="0"/>
              </a:rPr>
              <a:t>direktivu</a:t>
            </a:r>
            <a:r>
              <a:rPr lang="en-US" altLang="en-US">
                <a:effectLst/>
              </a:rPr>
              <a:t> </a:t>
            </a:r>
            <a:r>
              <a:rPr lang="en-US" altLang="en-US" i="1">
                <a:effectLst/>
              </a:rPr>
              <a:t>critical</a:t>
            </a:r>
            <a:r>
              <a:rPr lang="en-US" altLang="en-US">
                <a:effectLst/>
              </a:rPr>
              <a:t> ona čeka da druga nit okonča pristup kritičnoj sekciji sa datim imenom (bilo gde u programu) pre nego što ona uđe u kritičnu sekciju. </a:t>
            </a:r>
          </a:p>
          <a:p>
            <a:pPr lvl="1"/>
            <a:r>
              <a:rPr lang="en-US" altLang="en-US">
                <a:effectLst/>
              </a:rPr>
              <a:t>Sve neimenovane kritične sekcije se preslikavaju u isto (nedefinisano) ime</a:t>
            </a:r>
          </a:p>
          <a:p>
            <a:r>
              <a:rPr lang="en-US" altLang="en-US">
                <a:effectLst/>
              </a:rPr>
              <a:t>Sintaksa</a:t>
            </a:r>
            <a:endParaRPr lang="en-US" altLang="en-US" b="1">
              <a:effectLst/>
            </a:endParaRPr>
          </a:p>
          <a:p>
            <a:pPr lvl="2">
              <a:buFont typeface="Wingdings" panose="05000000000000000000" pitchFamily="2" charset="2"/>
              <a:buNone/>
            </a:pPr>
            <a:r>
              <a:rPr lang="en-US" altLang="en-US" b="1">
                <a:effectLst/>
              </a:rPr>
              <a:t>#pragma omp critical</a:t>
            </a:r>
            <a:r>
              <a:rPr lang="en-US" altLang="en-US">
                <a:effectLst/>
              </a:rPr>
              <a:t> </a:t>
            </a:r>
            <a:r>
              <a:rPr lang="en-US" altLang="en-US" i="1">
                <a:effectLst/>
              </a:rPr>
              <a:t>[(ime)]</a:t>
            </a:r>
          </a:p>
          <a:p>
            <a:pPr lvl="2">
              <a:buFont typeface="Wingdings" panose="05000000000000000000" pitchFamily="2" charset="2"/>
              <a:buNone/>
            </a:pPr>
            <a:r>
              <a:rPr lang="en-US" altLang="en-US" i="1">
                <a:effectLst/>
              </a:rPr>
              <a:t>			strukturni blok</a:t>
            </a:r>
          </a:p>
        </p:txBody>
      </p:sp>
    </p:spTree>
  </p:cSld>
  <p:clrMapOvr>
    <a:masterClrMapping/>
  </p:clrMapOvr>
  <p:transition>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F53BDDE-4405-4348-8700-1518C82485FA}"/>
              </a:ext>
            </a:extLst>
          </p:cNvPr>
          <p:cNvSpPr>
            <a:spLocks noGrp="1" noChangeArrowheads="1"/>
          </p:cNvSpPr>
          <p:nvPr>
            <p:ph type="title"/>
          </p:nvPr>
        </p:nvSpPr>
        <p:spPr/>
        <p:txBody>
          <a:bodyPr/>
          <a:lstStyle/>
          <a:p>
            <a:r>
              <a:rPr lang="en-US" altLang="en-US">
                <a:effectLst/>
              </a:rPr>
              <a:t>Primer</a:t>
            </a:r>
          </a:p>
        </p:txBody>
      </p:sp>
      <p:sp>
        <p:nvSpPr>
          <p:cNvPr id="36867" name="Rectangle 3">
            <a:extLst>
              <a:ext uri="{FF2B5EF4-FFF2-40B4-BE49-F238E27FC236}">
                <a16:creationId xmlns:a16="http://schemas.microsoft.com/office/drawing/2014/main" id="{1194E594-4917-4FA0-A8D2-53A02AD8B62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endParaRPr lang="en-US" altLang="en-US">
              <a:effectLst/>
            </a:endParaRPr>
          </a:p>
          <a:p>
            <a:endParaRPr lang="en-US" altLang="en-US">
              <a:effectLst/>
            </a:endParaRPr>
          </a:p>
          <a:p>
            <a:endParaRPr lang="en-US" altLang="en-US">
              <a:effectLst/>
            </a:endParaRPr>
          </a:p>
          <a:p>
            <a:pPr lvl="3">
              <a:buFontTx/>
              <a:buNone/>
            </a:pPr>
            <a:r>
              <a:rPr lang="en-US" altLang="en-US">
                <a:effectLst/>
              </a:rPr>
              <a:t>                  </a:t>
            </a:r>
          </a:p>
          <a:p>
            <a:pPr lvl="3">
              <a:buFontTx/>
              <a:buNone/>
            </a:pPr>
            <a:r>
              <a:rPr lang="en-US" altLang="en-US">
                <a:effectLst/>
              </a:rPr>
              <a:t>                           Sekvencijalna petlja</a:t>
            </a:r>
          </a:p>
          <a:p>
            <a:endParaRPr lang="en-US" altLang="en-US">
              <a:effectLst/>
            </a:endParaRPr>
          </a:p>
          <a:p>
            <a:r>
              <a:rPr lang="en-US" altLang="en-US">
                <a:effectLst/>
              </a:rPr>
              <a:t>U okviru for petlje vrši se sumiranje elemenata vektora a. </a:t>
            </a:r>
          </a:p>
          <a:p>
            <a:pPr lvl="1"/>
            <a:r>
              <a:rPr lang="en-US" altLang="en-US">
                <a:effectLst/>
              </a:rPr>
              <a:t>Ova operacija se može paralelizovati tako što će svaka nit nezavisno izvršiti sumiranje podskupa elemenata vektora </a:t>
            </a:r>
            <a:r>
              <a:rPr lang="en-US" altLang="en-US" b="1">
                <a:effectLst/>
              </a:rPr>
              <a:t>a </a:t>
            </a:r>
            <a:r>
              <a:rPr lang="en-US" altLang="en-US">
                <a:effectLst/>
              </a:rPr>
              <a:t>i zapamtiti rezultat u privatnoj promenljivoj. </a:t>
            </a:r>
          </a:p>
          <a:p>
            <a:pPr lvl="1"/>
            <a:r>
              <a:rPr lang="en-US" altLang="en-US">
                <a:effectLst/>
              </a:rPr>
              <a:t>Kada sve niti okončaju sumiranje, one dodaju izračunatu vrednost deljivoj promenljivoj (sum) da bi se dobila ukupna suma </a:t>
            </a:r>
          </a:p>
        </p:txBody>
      </p:sp>
      <p:pic>
        <p:nvPicPr>
          <p:cNvPr id="36868" name="Picture 4">
            <a:extLst>
              <a:ext uri="{FF2B5EF4-FFF2-40B4-BE49-F238E27FC236}">
                <a16:creationId xmlns:a16="http://schemas.microsoft.com/office/drawing/2014/main" id="{223F1D55-227F-499A-A1F6-188038EDB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95400"/>
            <a:ext cx="3352800"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E9078D2-9683-4126-AB35-29343AA2E26A}"/>
              </a:ext>
            </a:extLst>
          </p:cNvPr>
          <p:cNvSpPr>
            <a:spLocks noGrp="1" noChangeArrowheads="1"/>
          </p:cNvSpPr>
          <p:nvPr>
            <p:ph type="title"/>
          </p:nvPr>
        </p:nvSpPr>
        <p:spPr/>
        <p:txBody>
          <a:bodyPr/>
          <a:lstStyle/>
          <a:p>
            <a:r>
              <a:rPr lang="en-US" altLang="en-US">
                <a:effectLst/>
              </a:rPr>
              <a:t>primer korišćenje direktive critical</a:t>
            </a:r>
          </a:p>
        </p:txBody>
      </p:sp>
      <p:sp>
        <p:nvSpPr>
          <p:cNvPr id="37891" name="Rectangle 3">
            <a:extLst>
              <a:ext uri="{FF2B5EF4-FFF2-40B4-BE49-F238E27FC236}">
                <a16:creationId xmlns:a16="http://schemas.microsoft.com/office/drawing/2014/main" id="{DFCC0B42-6D79-4828-9268-F281398C423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endParaRPr lang="en-US" altLang="en-US" sz="2400">
              <a:effectLst/>
            </a:endParaRPr>
          </a:p>
          <a:p>
            <a:endParaRPr lang="en-US" altLang="en-US" sz="2400">
              <a:effectLst/>
            </a:endParaRPr>
          </a:p>
          <a:p>
            <a:endParaRPr lang="en-US" altLang="en-US" sz="2400">
              <a:effectLst/>
            </a:endParaRPr>
          </a:p>
          <a:p>
            <a:endParaRPr lang="en-US" altLang="en-US" sz="2400">
              <a:effectLst/>
            </a:endParaRPr>
          </a:p>
          <a:p>
            <a:endParaRPr lang="en-US" altLang="en-US" sz="2400">
              <a:effectLst/>
            </a:endParaRPr>
          </a:p>
          <a:p>
            <a:endParaRPr lang="en-US" altLang="en-US" sz="2400">
              <a:effectLst/>
            </a:endParaRPr>
          </a:p>
          <a:p>
            <a:endParaRPr lang="en-US" altLang="en-US" sz="2400">
              <a:effectLst/>
            </a:endParaRPr>
          </a:p>
          <a:p>
            <a:endParaRPr lang="en-US" altLang="en-US" sz="2400">
              <a:effectLst/>
            </a:endParaRPr>
          </a:p>
          <a:p>
            <a:endParaRPr lang="en-US" altLang="en-US" sz="2400">
              <a:effectLst/>
            </a:endParaRPr>
          </a:p>
          <a:p>
            <a:pPr lvl="2"/>
            <a:r>
              <a:rPr lang="en-US" altLang="en-US" sz="1800">
                <a:effectLst/>
              </a:rPr>
              <a:t>Ubačena je imenovana kritična sekcija </a:t>
            </a:r>
            <a:r>
              <a:rPr lang="en-US" altLang="en-US" sz="1800" i="1">
                <a:effectLst/>
              </a:rPr>
              <a:t>update_sum</a:t>
            </a:r>
            <a:r>
              <a:rPr lang="en-US" altLang="en-US" sz="1800">
                <a:effectLst/>
              </a:rPr>
              <a:t>  u kojoj se pristupa deljivoj promenljivoj </a:t>
            </a:r>
            <a:r>
              <a:rPr lang="en-US" altLang="en-US" sz="1800" i="1">
                <a:effectLst/>
              </a:rPr>
              <a:t>sum</a:t>
            </a:r>
            <a:r>
              <a:rPr lang="en-US" altLang="en-US" sz="1800">
                <a:effectLst/>
              </a:rPr>
              <a:t> i štampa vrednost identifikatora niti (TID), lokalne sume (sumLocal) i vrednosti trenutno dobijene sume </a:t>
            </a:r>
            <a:r>
              <a:rPr lang="en-US" altLang="en-US" sz="1800" i="1">
                <a:effectLst/>
              </a:rPr>
              <a:t>sum</a:t>
            </a:r>
            <a:r>
              <a:rPr lang="en-US" altLang="en-US" sz="1800">
                <a:effectLst/>
              </a:rPr>
              <a:t> nakon dodavanja lokalne sume. </a:t>
            </a:r>
          </a:p>
          <a:p>
            <a:pPr lvl="2"/>
            <a:r>
              <a:rPr lang="en-US" altLang="en-US" sz="1800">
                <a:effectLst/>
              </a:rPr>
              <a:t>nakon izlaska iz paralelnog regiona štampa se vrednost dobijene sume (sum)</a:t>
            </a:r>
          </a:p>
        </p:txBody>
      </p:sp>
      <p:pic>
        <p:nvPicPr>
          <p:cNvPr id="37892" name="Picture 4">
            <a:extLst>
              <a:ext uri="{FF2B5EF4-FFF2-40B4-BE49-F238E27FC236}">
                <a16:creationId xmlns:a16="http://schemas.microsoft.com/office/drawing/2014/main" id="{BCF7E78F-FF8A-4DAE-AEB0-55598278C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838200"/>
            <a:ext cx="6858000"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E1EE6B2-0AA0-4A5D-85D6-F69814C93CA9}"/>
              </a:ext>
            </a:extLst>
          </p:cNvPr>
          <p:cNvSpPr>
            <a:spLocks noGrp="1" noChangeArrowheads="1"/>
          </p:cNvSpPr>
          <p:nvPr>
            <p:ph type="title"/>
          </p:nvPr>
        </p:nvSpPr>
        <p:spPr>
          <a:xfrm>
            <a:off x="0" y="0"/>
            <a:ext cx="9144000" cy="519113"/>
          </a:xfrm>
        </p:spPr>
        <p:txBody>
          <a:bodyPr/>
          <a:lstStyle/>
          <a:p>
            <a:r>
              <a:rPr lang="en-US" altLang="en-US" sz="2800">
                <a:effectLst/>
              </a:rPr>
              <a:t>Mogući izlaz iz programa ako se koriste tri niti </a:t>
            </a:r>
          </a:p>
        </p:txBody>
      </p:sp>
      <p:pic>
        <p:nvPicPr>
          <p:cNvPr id="38915" name="Picture 4">
            <a:extLst>
              <a:ext uri="{FF2B5EF4-FFF2-40B4-BE49-F238E27FC236}">
                <a16:creationId xmlns:a16="http://schemas.microsoft.com/office/drawing/2014/main" id="{5A8EE952-7E73-4BCE-BE77-981982B459ED}"/>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47800" y="1371600"/>
            <a:ext cx="6010275" cy="1468438"/>
          </a:xfrm>
          <a:noFill/>
          <a:extLst>
            <a:ext uri="{909E8E84-426E-40DD-AFC4-6F175D3DCCD1}">
              <a14:hiddenFill xmlns:a14="http://schemas.microsoft.com/office/drawing/2010/main">
                <a:solidFill>
                  <a:srgbClr val="FFFFFF"/>
                </a:solidFill>
              </a14:hiddenFill>
            </a:ext>
          </a:extLst>
        </p:spPr>
      </p:pic>
    </p:spTree>
  </p:cSld>
  <p:clrMapOvr>
    <a:masterClrMapping/>
  </p:clrMapOvr>
  <p:transition>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834C676-1442-47BD-BF6C-5FF77B72687C}"/>
              </a:ext>
            </a:extLst>
          </p:cNvPr>
          <p:cNvSpPr>
            <a:spLocks noGrp="1" noChangeArrowheads="1"/>
          </p:cNvSpPr>
          <p:nvPr>
            <p:ph type="title"/>
          </p:nvPr>
        </p:nvSpPr>
        <p:spPr/>
        <p:txBody>
          <a:bodyPr/>
          <a:lstStyle/>
          <a:p>
            <a:r>
              <a:rPr lang="en-US" altLang="en-US">
                <a:effectLst/>
              </a:rPr>
              <a:t>direktiva atomic </a:t>
            </a:r>
          </a:p>
        </p:txBody>
      </p:sp>
      <p:sp>
        <p:nvSpPr>
          <p:cNvPr id="39939" name="Rectangle 3">
            <a:extLst>
              <a:ext uri="{FF2B5EF4-FFF2-40B4-BE49-F238E27FC236}">
                <a16:creationId xmlns:a16="http://schemas.microsoft.com/office/drawing/2014/main" id="{D95227B6-C175-4B9C-A03E-7AF077E50B03}"/>
              </a:ext>
            </a:extLst>
          </p:cNvPr>
          <p:cNvSpPr>
            <a:spLocks noGrp="1" noChangeArrowheads="1"/>
          </p:cNvSpPr>
          <p:nvPr>
            <p:ph type="body" idx="1"/>
          </p:nvPr>
        </p:nvSpPr>
        <p:spPr>
          <a:xfrm>
            <a:off x="0" y="708025"/>
            <a:ext cx="9144000" cy="3863975"/>
          </a:xfrm>
          <a:noFill/>
          <a:extLst>
            <a:ext uri="{909E8E84-426E-40DD-AFC4-6F175D3DCCD1}">
              <a14:hiddenFill xmlns:a14="http://schemas.microsoft.com/office/drawing/2010/main">
                <a:solidFill>
                  <a:srgbClr val="FFFFFF"/>
                </a:solidFill>
              </a14:hiddenFill>
            </a:ext>
          </a:extLst>
        </p:spPr>
        <p:txBody>
          <a:bodyPr/>
          <a:lstStyle/>
          <a:p>
            <a:pPr>
              <a:lnSpc>
                <a:spcPct val="80000"/>
              </a:lnSpc>
            </a:pPr>
            <a:r>
              <a:rPr lang="en-US" altLang="en-US" sz="2000">
                <a:effectLst/>
              </a:rPr>
              <a:t>Takođe omogućava da više niti ažurira deljivu promenljivu bez interferencije. </a:t>
            </a:r>
          </a:p>
          <a:p>
            <a:pPr lvl="1">
              <a:lnSpc>
                <a:spcPct val="80000"/>
              </a:lnSpc>
            </a:pPr>
            <a:r>
              <a:rPr lang="en-US" altLang="en-US" sz="1800">
                <a:effectLst/>
              </a:rPr>
              <a:t>Za razliku od ostalih </a:t>
            </a:r>
            <a:r>
              <a:rPr lang="en-US" altLang="en-US" sz="1800">
                <a:effectLst/>
                <a:latin typeface="Arial" panose="020B0604020202020204" pitchFamily="34" charset="0"/>
              </a:rPr>
              <a:t>direktiva</a:t>
            </a:r>
            <a:r>
              <a:rPr lang="en-US" altLang="en-US" sz="1800">
                <a:effectLst/>
              </a:rPr>
              <a:t>, ona se primenjuje samo na jednu naredbu dodeljivanja koja neposredno sledi iza konstrukcije atomic. Sintaksa u C/C++ </a:t>
            </a:r>
          </a:p>
          <a:p>
            <a:pPr lvl="2">
              <a:lnSpc>
                <a:spcPct val="80000"/>
              </a:lnSpc>
              <a:buFont typeface="Wingdings" panose="05000000000000000000" pitchFamily="2" charset="2"/>
              <a:buNone/>
            </a:pPr>
            <a:r>
              <a:rPr lang="en-US" altLang="en-US" sz="1600" b="1">
                <a:effectLst/>
              </a:rPr>
              <a:t>        #pragma omp atomic</a:t>
            </a:r>
            <a:endParaRPr lang="en-US" altLang="en-US" sz="1600" i="1">
              <a:effectLst/>
            </a:endParaRPr>
          </a:p>
          <a:p>
            <a:pPr lvl="2">
              <a:lnSpc>
                <a:spcPct val="80000"/>
              </a:lnSpc>
              <a:buFont typeface="Wingdings" panose="05000000000000000000" pitchFamily="2" charset="2"/>
              <a:buNone/>
            </a:pPr>
            <a:r>
              <a:rPr lang="en-US" altLang="en-US" sz="1600" i="1">
                <a:effectLst/>
              </a:rPr>
              <a:t>                            naredba</a:t>
            </a:r>
            <a:endParaRPr lang="en-US" altLang="en-US" sz="1600">
              <a:effectLst/>
            </a:endParaRPr>
          </a:p>
          <a:p>
            <a:pPr>
              <a:lnSpc>
                <a:spcPct val="80000"/>
              </a:lnSpc>
            </a:pPr>
            <a:r>
              <a:rPr lang="en-US" altLang="en-US" sz="2000">
                <a:effectLst/>
              </a:rPr>
              <a:t>Atomic direktiva omogućava efikasno ažuriranje deljivih promenljivih od strane više niti na hardverskoj platformi koja podržava atomične operacije.</a:t>
            </a:r>
          </a:p>
          <a:p>
            <a:pPr lvl="1">
              <a:lnSpc>
                <a:spcPct val="80000"/>
              </a:lnSpc>
            </a:pPr>
            <a:r>
              <a:rPr lang="en-US" altLang="en-US" sz="1800">
                <a:effectLst/>
              </a:rPr>
              <a:t> Razlog zašto se ova </a:t>
            </a:r>
            <a:r>
              <a:rPr lang="en-US" altLang="en-US" sz="1800">
                <a:effectLst/>
                <a:latin typeface="Arial" panose="020B0604020202020204" pitchFamily="34" charset="0"/>
              </a:rPr>
              <a:t>direktiva</a:t>
            </a:r>
            <a:r>
              <a:rPr lang="en-US" altLang="en-US" sz="1800">
                <a:effectLst/>
              </a:rPr>
              <a:t> primenjuje samo na jednu naredbu je što atomične operacije realizovane u hardveru štite ažuriranja jedne memorijske lokacije (one koja se nalazi na levoj strani naredbe dodeljivanja). </a:t>
            </a:r>
          </a:p>
          <a:p>
            <a:pPr lvl="2">
              <a:lnSpc>
                <a:spcPct val="80000"/>
              </a:lnSpc>
            </a:pPr>
            <a:r>
              <a:rPr lang="en-US" altLang="en-US" sz="1600">
                <a:effectLst/>
              </a:rPr>
              <a:t>Naime, ako hardver pruža podršku da se čitanje, modifikacija i upis u memorijsku lokaciju obave kao jedna nedeljiva (atomična) operacija, onda </a:t>
            </a:r>
            <a:r>
              <a:rPr lang="en-US" altLang="en-US" sz="1600">
                <a:effectLst/>
                <a:latin typeface="Arial" panose="020B0604020202020204" pitchFamily="34" charset="0"/>
              </a:rPr>
              <a:t>direktiva</a:t>
            </a:r>
            <a:r>
              <a:rPr lang="en-US" altLang="en-US" sz="1600">
                <a:effectLst/>
              </a:rPr>
              <a:t> atomic nalaže kompajleru da iskoristi takvu instrukciju </a:t>
            </a:r>
          </a:p>
        </p:txBody>
      </p:sp>
      <p:pic>
        <p:nvPicPr>
          <p:cNvPr id="39940" name="Picture 4">
            <a:extLst>
              <a:ext uri="{FF2B5EF4-FFF2-40B4-BE49-F238E27FC236}">
                <a16:creationId xmlns:a16="http://schemas.microsoft.com/office/drawing/2014/main" id="{446AAB8F-5F71-4A89-A342-738D8F9049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238625"/>
            <a:ext cx="563880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2F22987-013A-46EA-9BC2-DAB1A73DCE03}"/>
              </a:ext>
            </a:extLst>
          </p:cNvPr>
          <p:cNvSpPr>
            <a:spLocks noGrp="1" noChangeArrowheads="1"/>
          </p:cNvSpPr>
          <p:nvPr>
            <p:ph type="title"/>
          </p:nvPr>
        </p:nvSpPr>
        <p:spPr/>
        <p:txBody>
          <a:bodyPr/>
          <a:lstStyle/>
          <a:p>
            <a:r>
              <a:rPr lang="en-US" altLang="en-US">
                <a:effectLst/>
              </a:rPr>
              <a:t>Direktiva master </a:t>
            </a:r>
          </a:p>
        </p:txBody>
      </p:sp>
      <p:sp>
        <p:nvSpPr>
          <p:cNvPr id="40963" name="Rectangle 3">
            <a:extLst>
              <a:ext uri="{FF2B5EF4-FFF2-40B4-BE49-F238E27FC236}">
                <a16:creationId xmlns:a16="http://schemas.microsoft.com/office/drawing/2014/main" id="{AC996C77-B8D9-4130-BD10-BF53B7512F4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definiše blok naredbi koji će izvršiti samo master nit. Slična je </a:t>
            </a:r>
            <a:r>
              <a:rPr lang="en-US" altLang="en-US" i="1">
                <a:effectLst/>
              </a:rPr>
              <a:t>single</a:t>
            </a:r>
            <a:r>
              <a:rPr lang="en-US" altLang="en-US">
                <a:effectLst/>
              </a:rPr>
              <a:t> direktivi. </a:t>
            </a:r>
          </a:p>
          <a:p>
            <a:r>
              <a:rPr lang="en-US" altLang="en-US">
                <a:effectLst/>
              </a:rPr>
              <a:t>Sintaksa</a:t>
            </a:r>
            <a:endParaRPr lang="en-US" altLang="en-US" b="1">
              <a:effectLst/>
            </a:endParaRPr>
          </a:p>
          <a:p>
            <a:pPr lvl="3">
              <a:buFontTx/>
              <a:buNone/>
            </a:pPr>
            <a:r>
              <a:rPr lang="en-US" altLang="en-US" b="1">
                <a:effectLst/>
              </a:rPr>
              <a:t>#pragma omp master</a:t>
            </a:r>
            <a:endParaRPr lang="en-US" altLang="en-US" i="1">
              <a:effectLst/>
            </a:endParaRPr>
          </a:p>
          <a:p>
            <a:pPr lvl="3">
              <a:buFontTx/>
              <a:buNone/>
            </a:pPr>
            <a:r>
              <a:rPr lang="en-US" altLang="en-US" i="1">
                <a:effectLst/>
              </a:rPr>
              <a:t>             strukturni blok</a:t>
            </a:r>
            <a:endParaRPr lang="en-US" altLang="en-US">
              <a:effectLst/>
            </a:endParaRPr>
          </a:p>
          <a:p>
            <a:r>
              <a:rPr lang="en-US" altLang="en-US">
                <a:effectLst/>
              </a:rPr>
              <a:t>Ova direktiva </a:t>
            </a:r>
            <a:r>
              <a:rPr lang="en-US" altLang="en-US">
                <a:solidFill>
                  <a:schemeClr val="tx1"/>
                </a:solidFill>
                <a:effectLst/>
              </a:rPr>
              <a:t>nema implicitnu barijeru</a:t>
            </a:r>
            <a:r>
              <a:rPr lang="en-US" altLang="en-US">
                <a:effectLst/>
              </a:rPr>
              <a:t> na ulasku ili nakon okončanja strukturnog bloka. </a:t>
            </a:r>
          </a:p>
          <a:p>
            <a:pPr lvl="1"/>
            <a:r>
              <a:rPr lang="en-US" altLang="en-US">
                <a:effectLst/>
              </a:rPr>
              <a:t>Zbog toga, ako je neophodno, treba eksplicitno ubaciti barrier </a:t>
            </a:r>
            <a:r>
              <a:rPr lang="en-US" altLang="en-US">
                <a:effectLst/>
                <a:latin typeface="Arial" panose="020B0604020202020204" pitchFamily="34" charset="0"/>
              </a:rPr>
              <a:t>direktivu</a:t>
            </a:r>
            <a:r>
              <a:rPr lang="en-US" altLang="en-US">
                <a:effectLst/>
              </a:rPr>
              <a:t> da bi se postigla željena sinhronizacija. </a:t>
            </a:r>
          </a:p>
          <a:p>
            <a:pPr lvl="2"/>
            <a:r>
              <a:rPr lang="en-US" altLang="en-US">
                <a:effectLst/>
              </a:rPr>
              <a:t>Npr. ako se master </a:t>
            </a:r>
            <a:r>
              <a:rPr lang="en-US" altLang="en-US">
                <a:effectLst/>
                <a:latin typeface="Arial" panose="020B0604020202020204" pitchFamily="34" charset="0"/>
              </a:rPr>
              <a:t>direktiva</a:t>
            </a:r>
            <a:r>
              <a:rPr lang="en-US" altLang="en-US">
                <a:effectLst/>
              </a:rPr>
              <a:t> koristi da inicijalizuje podatke, mora se voditi računa da se inicijalizacija okonča pre nego što ostale niti u timu krenu da koriste podatke. </a:t>
            </a:r>
          </a:p>
        </p:txBody>
      </p:sp>
    </p:spTree>
  </p:cSld>
  <p:clrMapOvr>
    <a:masterClrMapping/>
  </p:clrMapOvr>
  <p:transition>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C23E8A2-C0E7-4568-A71F-C4F18A423C01}"/>
              </a:ext>
            </a:extLst>
          </p:cNvPr>
          <p:cNvSpPr>
            <a:spLocks noGrp="1" noChangeArrowheads="1"/>
          </p:cNvSpPr>
          <p:nvPr>
            <p:ph type="title"/>
          </p:nvPr>
        </p:nvSpPr>
        <p:spPr/>
        <p:txBody>
          <a:bodyPr/>
          <a:lstStyle/>
          <a:p>
            <a:r>
              <a:rPr lang="en-US" altLang="en-US">
                <a:effectLst/>
              </a:rPr>
              <a:t>Primer korišćenja master direktive</a:t>
            </a:r>
          </a:p>
        </p:txBody>
      </p:sp>
      <p:pic>
        <p:nvPicPr>
          <p:cNvPr id="41987" name="Picture 4">
            <a:extLst>
              <a:ext uri="{FF2B5EF4-FFF2-40B4-BE49-F238E27FC236}">
                <a16:creationId xmlns:a16="http://schemas.microsoft.com/office/drawing/2014/main" id="{43B4B597-FC56-4D2B-83A8-0141C9051490}"/>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81000" y="990600"/>
            <a:ext cx="6629400" cy="4814888"/>
          </a:xfrm>
          <a:noFill/>
          <a:extLst>
            <a:ext uri="{909E8E84-426E-40DD-AFC4-6F175D3DCCD1}">
              <a14:hiddenFill xmlns:a14="http://schemas.microsoft.com/office/drawing/2010/main">
                <a:solidFill>
                  <a:srgbClr val="FFFFFF"/>
                </a:solidFill>
              </a14:hiddenFill>
            </a:ext>
          </a:extLst>
        </p:spPr>
      </p:pic>
      <p:pic>
        <p:nvPicPr>
          <p:cNvPr id="70661" name="Picture 5">
            <a:extLst>
              <a:ext uri="{FF2B5EF4-FFF2-40B4-BE49-F238E27FC236}">
                <a16:creationId xmlns:a16="http://schemas.microsoft.com/office/drawing/2014/main" id="{1569B2FA-DB4D-494A-988B-E9038A80C3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581400"/>
            <a:ext cx="4114800" cy="252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2" name="Text Box 6">
            <a:extLst>
              <a:ext uri="{FF2B5EF4-FFF2-40B4-BE49-F238E27FC236}">
                <a16:creationId xmlns:a16="http://schemas.microsoft.com/office/drawing/2014/main" id="{F113263F-63C2-4A75-B227-F33482E23F75}"/>
              </a:ext>
            </a:extLst>
          </p:cNvPr>
          <p:cNvSpPr txBox="1">
            <a:spLocks noChangeArrowheads="1"/>
          </p:cNvSpPr>
          <p:nvPr/>
        </p:nvSpPr>
        <p:spPr bwMode="auto">
          <a:xfrm>
            <a:off x="5241925" y="6208713"/>
            <a:ext cx="2235200" cy="366712"/>
          </a:xfrm>
          <a:prstGeom prst="rect">
            <a:avLst/>
          </a:prstGeom>
          <a:noFill/>
          <a:ln>
            <a:noFill/>
          </a:ln>
          <a:effectLst/>
        </p:spPr>
        <p:txBody>
          <a:bodyPr wrap="none" anchor="b">
            <a:spAutoFit/>
          </a:bodyPr>
          <a:lstStyle/>
          <a:p>
            <a:pPr>
              <a:defRPr/>
            </a:pPr>
            <a:r>
              <a:rPr lang="sr-Latn-RS" altLang="en-US">
                <a:effectLst>
                  <a:outerShdw blurRad="38100" dist="38100" dir="2700000" algn="tl">
                    <a:srgbClr val="C0C0C0"/>
                  </a:outerShdw>
                </a:effectLst>
              </a:rPr>
              <a:t>primer izlaza za n=9</a:t>
            </a:r>
            <a:endParaRPr lang="en-US" altLang="en-US">
              <a:effectLst>
                <a:outerShdw blurRad="38100" dist="38100" dir="2700000" algn="tl">
                  <a:srgbClr val="C0C0C0"/>
                </a:outerShdw>
              </a:effectLst>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661"/>
                                        </p:tgtEl>
                                        <p:attrNameLst>
                                          <p:attrName>style.visibility</p:attrName>
                                        </p:attrNameLst>
                                      </p:cBhvr>
                                      <p:to>
                                        <p:strVal val="visible"/>
                                      </p:to>
                                    </p:set>
                                    <p:animEffect transition="in" filter="blinds(horizontal)">
                                      <p:cBhvr>
                                        <p:cTn id="7" dur="500"/>
                                        <p:tgtEl>
                                          <p:spTgt spid="7066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0662"/>
                                        </p:tgtEl>
                                        <p:attrNameLst>
                                          <p:attrName>style.visibility</p:attrName>
                                        </p:attrNameLst>
                                      </p:cBhvr>
                                      <p:to>
                                        <p:strVal val="visible"/>
                                      </p:to>
                                    </p:set>
                                    <p:animEffect transition="in" filter="blinds(horizontal)">
                                      <p:cBhvr>
                                        <p:cTn id="10" dur="500"/>
                                        <p:tgtEl>
                                          <p:spTgt spid="7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0D9AF79-B758-4AE1-B9DF-1E94ABBDAF58}"/>
              </a:ext>
            </a:extLst>
          </p:cNvPr>
          <p:cNvSpPr>
            <a:spLocks noGrp="1" noChangeArrowheads="1"/>
          </p:cNvSpPr>
          <p:nvPr>
            <p:ph type="title"/>
          </p:nvPr>
        </p:nvSpPr>
        <p:spPr/>
        <p:txBody>
          <a:bodyPr/>
          <a:lstStyle/>
          <a:p>
            <a:r>
              <a:rPr lang="en-US" altLang="en-US">
                <a:effectLst/>
              </a:rPr>
              <a:t> funkcije za sinhronizaciju</a:t>
            </a:r>
          </a:p>
        </p:txBody>
      </p:sp>
      <p:sp>
        <p:nvSpPr>
          <p:cNvPr id="43011" name="Rectangle 3">
            <a:extLst>
              <a:ext uri="{FF2B5EF4-FFF2-40B4-BE49-F238E27FC236}">
                <a16:creationId xmlns:a16="http://schemas.microsoft.com/office/drawing/2014/main" id="{69153450-AAA8-4C46-99DC-ACFE92B521C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pored navedenih direktiva OpenMP ima i skup run time funkcija koje su po načinu rada slične semaforima</a:t>
            </a:r>
          </a:p>
          <a:p>
            <a:r>
              <a:rPr lang="en-US" altLang="en-US">
                <a:effectLst/>
              </a:rPr>
              <a:t>Opšti oblik ovih funkcija je </a:t>
            </a:r>
          </a:p>
          <a:p>
            <a:pPr lvl="2">
              <a:buFont typeface="Wingdings" panose="05000000000000000000" pitchFamily="2" charset="2"/>
              <a:buNone/>
            </a:pPr>
            <a:r>
              <a:rPr lang="en-US" altLang="en-US" b="1">
                <a:effectLst/>
                <a:latin typeface="Courier New" panose="02070309020205020404" pitchFamily="49" charset="0"/>
                <a:cs typeface="Courier New" panose="02070309020205020404" pitchFamily="49" charset="0"/>
              </a:rPr>
              <a:t>void omp_</a:t>
            </a:r>
            <a:r>
              <a:rPr lang="en-US" altLang="en-US" b="1" i="1">
                <a:effectLst/>
                <a:latin typeface="Courier New" panose="02070309020205020404" pitchFamily="49" charset="0"/>
                <a:cs typeface="Courier New" panose="02070309020205020404" pitchFamily="49" charset="0"/>
              </a:rPr>
              <a:t>func</a:t>
            </a:r>
            <a:r>
              <a:rPr lang="en-US" altLang="en-US" b="1">
                <a:effectLst/>
                <a:latin typeface="Courier New" panose="02070309020205020404" pitchFamily="49" charset="0"/>
                <a:cs typeface="Courier New" panose="02070309020205020404" pitchFamily="49" charset="0"/>
              </a:rPr>
              <a:t>_lock (omp_lock_t *lck)</a:t>
            </a:r>
          </a:p>
          <a:p>
            <a:pPr lvl="1"/>
            <a:r>
              <a:rPr lang="en-US" altLang="en-US">
                <a:effectLst/>
              </a:rPr>
              <a:t>pri čemu </a:t>
            </a:r>
            <a:r>
              <a:rPr lang="en-US" altLang="en-US" i="1">
                <a:effectLst/>
              </a:rPr>
              <a:t>func</a:t>
            </a:r>
            <a:r>
              <a:rPr lang="en-US" altLang="en-US">
                <a:effectLst/>
              </a:rPr>
              <a:t> može biti </a:t>
            </a:r>
            <a:r>
              <a:rPr lang="en-US" altLang="en-US" i="1">
                <a:effectLst/>
              </a:rPr>
              <a:t>init, destroy, set, unset, test</a:t>
            </a:r>
            <a:r>
              <a:rPr lang="en-US" altLang="en-US">
                <a:effectLst/>
              </a:rPr>
              <a:t>, ili </a:t>
            </a:r>
            <a:r>
              <a:rPr lang="en-US" altLang="en-US" i="1">
                <a:effectLst/>
              </a:rPr>
              <a:t>init_nest, destroy_nest, set_nest, test_nest</a:t>
            </a:r>
            <a:r>
              <a:rPr lang="en-US" altLang="en-US">
                <a:effectLst/>
              </a:rPr>
              <a:t> </a:t>
            </a:r>
          </a:p>
          <a:p>
            <a:pPr lvl="1"/>
            <a:r>
              <a:rPr lang="en-US" altLang="en-US">
                <a:effectLst/>
              </a:rPr>
              <a:t>Ove funkcije kao argument imaju promenljivu posebne namene, </a:t>
            </a:r>
            <a:r>
              <a:rPr lang="en-US" altLang="en-US" i="1">
                <a:effectLst/>
              </a:rPr>
              <a:t>lock</a:t>
            </a:r>
            <a:r>
              <a:rPr lang="en-US" altLang="en-US">
                <a:effectLst/>
              </a:rPr>
              <a:t> promenljivu kojoj se može pristupati samo preko ovih funkcija.  </a:t>
            </a:r>
          </a:p>
          <a:p>
            <a:pPr lvl="2"/>
            <a:r>
              <a:rPr lang="en-US" altLang="en-US">
                <a:effectLst/>
              </a:rPr>
              <a:t>Postoje dva tipa brava (locks): </a:t>
            </a:r>
          </a:p>
          <a:p>
            <a:pPr lvl="2"/>
            <a:r>
              <a:rPr lang="en-US" altLang="en-US">
                <a:effectLst/>
              </a:rPr>
              <a:t>simple locks i </a:t>
            </a:r>
          </a:p>
          <a:p>
            <a:pPr lvl="2"/>
            <a:r>
              <a:rPr lang="en-US" altLang="en-US">
                <a:effectLst/>
              </a:rPr>
              <a:t>nestable locks (analogno binarnim i brojnim semaforima). </a:t>
            </a:r>
          </a:p>
          <a:p>
            <a:pPr lvl="2"/>
            <a:r>
              <a:rPr lang="en-US" altLang="en-US">
                <a:effectLst/>
              </a:rPr>
              <a:t>Simple lock promenljive se deklarišu kao promenljive tipa omp_lock_t, a nestable kao omp_nest_lock_t. </a:t>
            </a:r>
          </a:p>
        </p:txBody>
      </p:sp>
    </p:spTree>
  </p:cSld>
  <p:clrMapOvr>
    <a:masterClrMapping/>
  </p:clrMapOvr>
  <p:transition>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8816C41C-914B-4E82-B7A0-5971ED861C9B}"/>
              </a:ext>
            </a:extLst>
          </p:cNvPr>
          <p:cNvSpPr>
            <a:spLocks noGrp="1" noChangeArrowheads="1"/>
          </p:cNvSpPr>
          <p:nvPr>
            <p:ph type="title"/>
          </p:nvPr>
        </p:nvSpPr>
        <p:spPr/>
        <p:txBody>
          <a:bodyPr/>
          <a:lstStyle/>
          <a:p>
            <a:r>
              <a:rPr lang="en-US" altLang="en-US">
                <a:effectLst/>
              </a:rPr>
              <a:t>Primer </a:t>
            </a:r>
          </a:p>
        </p:txBody>
      </p:sp>
      <p:sp>
        <p:nvSpPr>
          <p:cNvPr id="44035" name="Rectangle 6">
            <a:extLst>
              <a:ext uri="{FF2B5EF4-FFF2-40B4-BE49-F238E27FC236}">
                <a16:creationId xmlns:a16="http://schemas.microsoft.com/office/drawing/2014/main" id="{2BB88592-3D03-47AC-8F18-90C7E5541F39}"/>
              </a:ext>
            </a:extLst>
          </p:cNvPr>
          <p:cNvSpPr>
            <a:spLocks noChangeArrowheads="1"/>
          </p:cNvSpPr>
          <p:nvPr/>
        </p:nvSpPr>
        <p:spPr bwMode="auto">
          <a:xfrm>
            <a:off x="762000" y="1447800"/>
            <a:ext cx="7493000" cy="4362450"/>
          </a:xfrm>
          <a:prstGeom prst="rect">
            <a:avLst/>
          </a:prstGeom>
          <a:solidFill>
            <a:srgbClr val="001B7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800">
                <a:solidFill>
                  <a:srgbClr val="FFFFFF"/>
                </a:solidFill>
                <a:latin typeface="Courier" pitchFamily="49" charset="0"/>
              </a:rPr>
              <a:t>  </a:t>
            </a:r>
            <a:r>
              <a:rPr lang="en-US" altLang="en-US" sz="2800">
                <a:solidFill>
                  <a:srgbClr val="FFFFFF"/>
                </a:solidFill>
                <a:latin typeface="Times New Roman" panose="02020603050405020304" pitchFamily="18" charset="0"/>
              </a:rPr>
              <a:t>omp_lock_t lck;</a:t>
            </a:r>
            <a:br>
              <a:rPr lang="en-US" altLang="en-US" sz="2800">
                <a:solidFill>
                  <a:srgbClr val="FFFFFF"/>
                </a:solidFill>
                <a:latin typeface="Times New Roman" panose="02020603050405020304" pitchFamily="18" charset="0"/>
              </a:rPr>
            </a:br>
            <a:r>
              <a:rPr lang="en-US" altLang="en-US" sz="2800">
                <a:solidFill>
                  <a:srgbClr val="FFFFFF"/>
                </a:solidFill>
                <a:latin typeface="Times New Roman" panose="02020603050405020304" pitchFamily="18" charset="0"/>
              </a:rPr>
              <a:t>     omp_init_lock(&amp;lck);</a:t>
            </a:r>
            <a:br>
              <a:rPr lang="en-US" altLang="en-US" sz="2800">
                <a:solidFill>
                  <a:srgbClr val="FFFFFF"/>
                </a:solidFill>
                <a:latin typeface="Times New Roman" panose="02020603050405020304" pitchFamily="18" charset="0"/>
              </a:rPr>
            </a:br>
            <a:r>
              <a:rPr lang="en-US" altLang="en-US" sz="2800">
                <a:solidFill>
                  <a:srgbClr val="FFFFFF"/>
                </a:solidFill>
                <a:latin typeface="Times New Roman" panose="02020603050405020304" pitchFamily="18" charset="0"/>
              </a:rPr>
              <a:t>#pragma omp parallel private (tmp, id)</a:t>
            </a:r>
            <a:br>
              <a:rPr lang="en-US" altLang="en-US" sz="2800">
                <a:solidFill>
                  <a:srgbClr val="FFFFFF"/>
                </a:solidFill>
                <a:latin typeface="Times New Roman" panose="02020603050405020304" pitchFamily="18" charset="0"/>
              </a:rPr>
            </a:br>
            <a:r>
              <a:rPr lang="en-US" altLang="en-US" sz="2800">
                <a:solidFill>
                  <a:srgbClr val="FFFFFF"/>
                </a:solidFill>
                <a:latin typeface="Times New Roman" panose="02020603050405020304" pitchFamily="18" charset="0"/>
              </a:rPr>
              <a:t>{</a:t>
            </a:r>
            <a:br>
              <a:rPr lang="en-US" altLang="en-US" sz="2800">
                <a:solidFill>
                  <a:srgbClr val="FFFFFF"/>
                </a:solidFill>
                <a:latin typeface="Times New Roman" panose="02020603050405020304" pitchFamily="18" charset="0"/>
              </a:rPr>
            </a:br>
            <a:r>
              <a:rPr lang="en-US" altLang="en-US" sz="2800">
                <a:solidFill>
                  <a:srgbClr val="FFFFFF"/>
                </a:solidFill>
                <a:latin typeface="Times New Roman" panose="02020603050405020304" pitchFamily="18" charset="0"/>
              </a:rPr>
              <a:t>     id = omp_get_thread_num();</a:t>
            </a:r>
            <a:br>
              <a:rPr lang="en-US" altLang="en-US" sz="2800">
                <a:solidFill>
                  <a:srgbClr val="FFFFFF"/>
                </a:solidFill>
                <a:latin typeface="Times New Roman" panose="02020603050405020304" pitchFamily="18" charset="0"/>
              </a:rPr>
            </a:br>
            <a:r>
              <a:rPr lang="en-US" altLang="en-US" sz="2800">
                <a:solidFill>
                  <a:srgbClr val="FFFFFF"/>
                </a:solidFill>
                <a:latin typeface="Times New Roman" panose="02020603050405020304" pitchFamily="18" charset="0"/>
              </a:rPr>
              <a:t>     tmp = do_lots_of_work(id);</a:t>
            </a:r>
            <a:br>
              <a:rPr lang="en-US" altLang="en-US" sz="2800">
                <a:solidFill>
                  <a:srgbClr val="FFFFFF"/>
                </a:solidFill>
                <a:latin typeface="Times New Roman" panose="02020603050405020304" pitchFamily="18" charset="0"/>
              </a:rPr>
            </a:br>
            <a:r>
              <a:rPr lang="en-US" altLang="en-US" sz="2800">
                <a:solidFill>
                  <a:srgbClr val="FFFFFF"/>
                </a:solidFill>
                <a:latin typeface="Times New Roman" panose="02020603050405020304" pitchFamily="18" charset="0"/>
              </a:rPr>
              <a:t>     </a:t>
            </a:r>
            <a:r>
              <a:rPr lang="en-US" altLang="en-US" sz="2800">
                <a:solidFill>
                  <a:srgbClr val="FFFF99"/>
                </a:solidFill>
                <a:latin typeface="Times New Roman" panose="02020603050405020304" pitchFamily="18" charset="0"/>
              </a:rPr>
              <a:t>omp_set_lock(&amp;lck);</a:t>
            </a:r>
            <a:br>
              <a:rPr lang="en-US" altLang="en-US" sz="2800">
                <a:solidFill>
                  <a:srgbClr val="FFFF99"/>
                </a:solidFill>
                <a:latin typeface="Times New Roman" panose="02020603050405020304" pitchFamily="18" charset="0"/>
              </a:rPr>
            </a:br>
            <a:r>
              <a:rPr lang="en-US" altLang="en-US" sz="2800">
                <a:solidFill>
                  <a:srgbClr val="FFFFFF"/>
                </a:solidFill>
                <a:latin typeface="Times New Roman" panose="02020603050405020304" pitchFamily="18" charset="0"/>
              </a:rPr>
              <a:t>        printf(“%d %d”, id, tmp);</a:t>
            </a:r>
            <a:br>
              <a:rPr lang="en-US" altLang="en-US" sz="2800">
                <a:solidFill>
                  <a:srgbClr val="FFFFFF"/>
                </a:solidFill>
                <a:latin typeface="Times New Roman" panose="02020603050405020304" pitchFamily="18" charset="0"/>
              </a:rPr>
            </a:br>
            <a:r>
              <a:rPr lang="en-US" altLang="en-US" sz="2800">
                <a:solidFill>
                  <a:srgbClr val="FFFFFF"/>
                </a:solidFill>
                <a:latin typeface="Times New Roman" panose="02020603050405020304" pitchFamily="18" charset="0"/>
              </a:rPr>
              <a:t>     </a:t>
            </a:r>
            <a:r>
              <a:rPr lang="en-US" altLang="en-US" sz="2800">
                <a:solidFill>
                  <a:srgbClr val="FFFF99"/>
                </a:solidFill>
                <a:latin typeface="Times New Roman" panose="02020603050405020304" pitchFamily="18" charset="0"/>
              </a:rPr>
              <a:t>omp_unset_lock(&amp;lck);</a:t>
            </a:r>
            <a:br>
              <a:rPr lang="en-US" altLang="en-US" sz="2800">
                <a:solidFill>
                  <a:srgbClr val="FFFF99"/>
                </a:solidFill>
                <a:latin typeface="Times New Roman" panose="02020603050405020304" pitchFamily="18" charset="0"/>
              </a:rPr>
            </a:br>
            <a:r>
              <a:rPr lang="en-US" altLang="en-US" sz="2800">
                <a:solidFill>
                  <a:srgbClr val="FFFFFF"/>
                </a:solidFill>
                <a:latin typeface="Times New Roman" panose="02020603050405020304" pitchFamily="18" charset="0"/>
              </a:rPr>
              <a:t>}    </a:t>
            </a:r>
          </a:p>
        </p:txBody>
      </p:sp>
      <p:sp>
        <p:nvSpPr>
          <p:cNvPr id="50180" name="Text Box 8">
            <a:extLst>
              <a:ext uri="{FF2B5EF4-FFF2-40B4-BE49-F238E27FC236}">
                <a16:creationId xmlns:a16="http://schemas.microsoft.com/office/drawing/2014/main" id="{BD63CBF9-5B89-4827-AA40-1942C55BC9B7}"/>
              </a:ext>
            </a:extLst>
          </p:cNvPr>
          <p:cNvSpPr txBox="1">
            <a:spLocks noChangeArrowheads="1"/>
          </p:cNvSpPr>
          <p:nvPr/>
        </p:nvSpPr>
        <p:spPr bwMode="auto">
          <a:xfrm>
            <a:off x="5867400" y="3581400"/>
            <a:ext cx="2286000" cy="641350"/>
          </a:xfrm>
          <a:prstGeom prst="rect">
            <a:avLst/>
          </a:prstGeom>
          <a:solidFill>
            <a:srgbClr val="FFFFFF"/>
          </a:solidFill>
          <a:ln w="12700">
            <a:noFill/>
            <a:miter lim="800000"/>
            <a:headEnd type="none" w="sm" len="sm"/>
            <a:tailEnd type="none" w="sm" len="sm"/>
          </a:ln>
          <a:effectLst>
            <a:outerShdw dist="107763" dir="2700000" algn="ctr" rotWithShape="0">
              <a:schemeClr val="bg2"/>
            </a:outerShdw>
          </a:effec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solidFill>
                  <a:srgbClr val="000000"/>
                </a:solidFill>
              </a:rPr>
              <a:t>čekaj ovde da dođeš na red</a:t>
            </a:r>
          </a:p>
        </p:txBody>
      </p:sp>
      <p:sp>
        <p:nvSpPr>
          <p:cNvPr id="50181" name="Text Box 10">
            <a:extLst>
              <a:ext uri="{FF2B5EF4-FFF2-40B4-BE49-F238E27FC236}">
                <a16:creationId xmlns:a16="http://schemas.microsoft.com/office/drawing/2014/main" id="{979A85AA-98CF-49BF-AE0D-F3416E55F32A}"/>
              </a:ext>
            </a:extLst>
          </p:cNvPr>
          <p:cNvSpPr txBox="1">
            <a:spLocks noChangeArrowheads="1"/>
          </p:cNvSpPr>
          <p:nvPr/>
        </p:nvSpPr>
        <p:spPr bwMode="auto">
          <a:xfrm>
            <a:off x="5715000" y="5257800"/>
            <a:ext cx="2971800" cy="915988"/>
          </a:xfrm>
          <a:prstGeom prst="rect">
            <a:avLst/>
          </a:prstGeom>
          <a:solidFill>
            <a:srgbClr val="FFFFFF"/>
          </a:solidFill>
          <a:ln w="12700">
            <a:noFill/>
            <a:miter lim="800000"/>
            <a:headEnd type="none" w="sm" len="sm"/>
            <a:tailEnd type="none" w="sm" len="sm"/>
          </a:ln>
          <a:effectLst>
            <a:outerShdw dist="107763" dir="2700000" algn="ctr" rotWithShape="0">
              <a:schemeClr val="bg2"/>
            </a:outerShdw>
          </a:effectLst>
        </p:spPr>
        <p:txBody>
          <a:bodyPr>
            <a:spAutoFit/>
          </a:bodyPr>
          <a:lstStyle/>
          <a:p>
            <a:pPr eaLnBrk="1" hangingPunct="1">
              <a:spcBef>
                <a:spcPct val="50000"/>
              </a:spcBef>
              <a:defRPr/>
            </a:pPr>
            <a:r>
              <a:rPr lang="en-US" altLang="en-US">
                <a:solidFill>
                  <a:srgbClr val="000000"/>
                </a:solidFill>
                <a:latin typeface="Arial" charset="0"/>
                <a:cs typeface="Arial" charset="0"/>
              </a:rPr>
              <a:t>oslobodi lock tako da sledeća nit može da pristupi</a:t>
            </a:r>
          </a:p>
        </p:txBody>
      </p:sp>
      <p:sp>
        <p:nvSpPr>
          <p:cNvPr id="73740" name="Line 12">
            <a:extLst>
              <a:ext uri="{FF2B5EF4-FFF2-40B4-BE49-F238E27FC236}">
                <a16:creationId xmlns:a16="http://schemas.microsoft.com/office/drawing/2014/main" id="{67388E93-0682-464F-A119-27F40B9C8A43}"/>
              </a:ext>
            </a:extLst>
          </p:cNvPr>
          <p:cNvSpPr>
            <a:spLocks noChangeShapeType="1"/>
          </p:cNvSpPr>
          <p:nvPr/>
        </p:nvSpPr>
        <p:spPr bwMode="auto">
          <a:xfrm flipH="1">
            <a:off x="4800600" y="3962400"/>
            <a:ext cx="1066800" cy="228600"/>
          </a:xfrm>
          <a:prstGeom prst="line">
            <a:avLst/>
          </a:prstGeom>
          <a:noFill/>
          <a:ln w="28575">
            <a:solidFill>
              <a:srgbClr val="FFFFFF"/>
            </a:solidFill>
            <a:round/>
            <a:headEnd type="none" w="sm" len="sm"/>
            <a:tailEnd type="triangle" w="sm" len="sm"/>
          </a:ln>
          <a:effectLst/>
        </p:spPr>
        <p:txBody>
          <a:bodyPr/>
          <a:lstStyle/>
          <a:p>
            <a:pPr>
              <a:defRPr/>
            </a:pPr>
            <a:endParaRPr lang="en-US">
              <a:effectLst>
                <a:outerShdw blurRad="38100" dist="38100" dir="2700000" algn="tl">
                  <a:srgbClr val="000000">
                    <a:alpha val="43137"/>
                  </a:srgbClr>
                </a:outerShdw>
              </a:effectLst>
            </a:endParaRPr>
          </a:p>
        </p:txBody>
      </p:sp>
      <p:sp>
        <p:nvSpPr>
          <p:cNvPr id="73742" name="Line 14">
            <a:extLst>
              <a:ext uri="{FF2B5EF4-FFF2-40B4-BE49-F238E27FC236}">
                <a16:creationId xmlns:a16="http://schemas.microsoft.com/office/drawing/2014/main" id="{36745CA4-4E17-4504-BDCF-0552DEAF3F70}"/>
              </a:ext>
            </a:extLst>
          </p:cNvPr>
          <p:cNvSpPr>
            <a:spLocks noChangeShapeType="1"/>
          </p:cNvSpPr>
          <p:nvPr/>
        </p:nvSpPr>
        <p:spPr bwMode="auto">
          <a:xfrm flipH="1" flipV="1">
            <a:off x="4724400" y="5181600"/>
            <a:ext cx="990600" cy="381000"/>
          </a:xfrm>
          <a:prstGeom prst="line">
            <a:avLst/>
          </a:prstGeom>
          <a:noFill/>
          <a:ln w="28575">
            <a:solidFill>
              <a:srgbClr val="FFFFFF"/>
            </a:solidFill>
            <a:round/>
            <a:headEnd type="none" w="sm" len="sm"/>
            <a:tailEnd type="triangle" w="sm" len="sm"/>
          </a:ln>
          <a:effectLst/>
        </p:spPr>
        <p:txBody>
          <a:bodyPr/>
          <a:lstStyle/>
          <a:p>
            <a:pPr>
              <a:defRPr/>
            </a:pPr>
            <a:endParaRPr lang="en-US">
              <a:effectLst>
                <a:outerShdw blurRad="38100" dist="38100" dir="2700000" algn="tl">
                  <a:srgbClr val="000000">
                    <a:alpha val="43137"/>
                  </a:srgbClr>
                </a:outerShdw>
              </a:effectLst>
            </a:endParaRPr>
          </a:p>
        </p:txBody>
      </p:sp>
    </p:spTree>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963EA-85DB-4475-A757-246F7CAD88F4}"/>
              </a:ext>
            </a:extLst>
          </p:cNvPr>
          <p:cNvSpPr>
            <a:spLocks noGrp="1"/>
          </p:cNvSpPr>
          <p:nvPr>
            <p:ph type="title"/>
          </p:nvPr>
        </p:nvSpPr>
        <p:spPr/>
        <p:txBody>
          <a:bodyPr/>
          <a:lstStyle/>
          <a:p>
            <a:pPr>
              <a:defRPr/>
            </a:pPr>
            <a:r>
              <a:rPr lang="sr-Latn-BA" dirty="0"/>
              <a:t>Primer</a:t>
            </a:r>
            <a:endParaRPr lang="en-US" dirty="0"/>
          </a:p>
        </p:txBody>
      </p:sp>
      <p:sp>
        <p:nvSpPr>
          <p:cNvPr id="6" name="Content Placeholder 5">
            <a:extLst>
              <a:ext uri="{FF2B5EF4-FFF2-40B4-BE49-F238E27FC236}">
                <a16:creationId xmlns:a16="http://schemas.microsoft.com/office/drawing/2014/main" id="{0B6F1827-F587-4D0D-BFDD-F300AC8EACCB}"/>
              </a:ext>
            </a:extLst>
          </p:cNvPr>
          <p:cNvSpPr>
            <a:spLocks noGrp="1"/>
          </p:cNvSpPr>
          <p:nvPr>
            <p:ph idx="1"/>
          </p:nvPr>
        </p:nvSpPr>
        <p:spPr/>
        <p:txBody>
          <a:bodyPr>
            <a:normAutofit/>
          </a:bodyPr>
          <a:lstStyle/>
          <a:p>
            <a:pPr>
              <a:lnSpc>
                <a:spcPct val="80000"/>
              </a:lnSpc>
            </a:pPr>
            <a:endParaRPr lang="sr-Latn-BA" altLang="en-US" sz="2200" dirty="0"/>
          </a:p>
          <a:p>
            <a:pPr>
              <a:lnSpc>
                <a:spcPct val="80000"/>
              </a:lnSpc>
            </a:pPr>
            <a:endParaRPr lang="sr-Latn-BA" altLang="en-US" sz="2200" dirty="0"/>
          </a:p>
          <a:p>
            <a:pPr>
              <a:lnSpc>
                <a:spcPct val="80000"/>
              </a:lnSpc>
            </a:pPr>
            <a:endParaRPr lang="sr-Latn-BA" altLang="en-US" sz="2200" dirty="0"/>
          </a:p>
          <a:p>
            <a:pPr>
              <a:lnSpc>
                <a:spcPct val="80000"/>
              </a:lnSpc>
            </a:pPr>
            <a:endParaRPr lang="sr-Latn-BA" altLang="en-US" sz="2200" dirty="0"/>
          </a:p>
          <a:p>
            <a:pPr>
              <a:lnSpc>
                <a:spcPct val="80000"/>
              </a:lnSpc>
            </a:pPr>
            <a:endParaRPr lang="sr-Latn-BA" altLang="en-US" sz="2200" dirty="0"/>
          </a:p>
          <a:p>
            <a:pPr>
              <a:lnSpc>
                <a:spcPct val="80000"/>
              </a:lnSpc>
            </a:pPr>
            <a:endParaRPr lang="sr-Latn-BA" altLang="en-US" sz="2200" dirty="0"/>
          </a:p>
          <a:p>
            <a:pPr>
              <a:lnSpc>
                <a:spcPct val="80000"/>
              </a:lnSpc>
              <a:buFont typeface="Wingdings 2" panose="05020102010507070707" pitchFamily="18" charset="2"/>
              <a:buNone/>
            </a:pPr>
            <a:r>
              <a:rPr lang="sr-Latn-RS" altLang="en-US" sz="2200" dirty="0">
                <a:effectLst/>
              </a:rPr>
              <a:t> </a:t>
            </a:r>
            <a:endParaRPr lang="en-US" altLang="en-US" sz="2200" dirty="0">
              <a:effectLst/>
            </a:endParaRPr>
          </a:p>
          <a:p>
            <a:pPr>
              <a:lnSpc>
                <a:spcPct val="80000"/>
              </a:lnSpc>
            </a:pPr>
            <a:r>
              <a:rPr lang="sr-Latn-RS" altLang="en-US" sz="2200" dirty="0">
                <a:effectLst/>
              </a:rPr>
              <a:t>Kao posledica deljenja pristupa istoj promenljivoj, može se desiti da se ažurira ista memorijskaj lokacija ili da jedna nit pokušava da pročita sadržaj lokacije dok druga pokušava da upiše u nju. </a:t>
            </a:r>
          </a:p>
          <a:p>
            <a:pPr lvl="1">
              <a:lnSpc>
                <a:spcPct val="80000"/>
              </a:lnSpc>
            </a:pPr>
            <a:r>
              <a:rPr lang="sr-Latn-RS" altLang="en-US" sz="1800" dirty="0">
                <a:effectLst/>
              </a:rPr>
              <a:t>Zbog toga je potrerbno </a:t>
            </a:r>
            <a:r>
              <a:rPr lang="en-US" altLang="en-US" sz="1800" dirty="0" err="1">
                <a:effectLst/>
              </a:rPr>
              <a:t>voditi</a:t>
            </a:r>
            <a:r>
              <a:rPr lang="en-US" altLang="en-US" sz="1800" dirty="0">
                <a:effectLst/>
              </a:rPr>
              <a:t> ra</a:t>
            </a:r>
            <a:r>
              <a:rPr lang="sr-Latn-RS" altLang="en-US" sz="1800" dirty="0">
                <a:effectLst/>
                <a:latin typeface="Arial" panose="020B0604020202020204" pitchFamily="34" charset="0"/>
              </a:rPr>
              <a:t>čuna da</a:t>
            </a:r>
            <a:r>
              <a:rPr lang="sr-Latn-RS" altLang="en-US" sz="1800" dirty="0">
                <a:effectLst/>
              </a:rPr>
              <a:t> ne dođe do </a:t>
            </a:r>
            <a:r>
              <a:rPr lang="sr-Latn-RS" altLang="en-US" sz="1800" dirty="0">
                <a:effectLst/>
                <a:latin typeface="Arial" panose="020B0604020202020204" pitchFamily="34" charset="0"/>
              </a:rPr>
              <a:t>ovakvih</a:t>
            </a:r>
            <a:r>
              <a:rPr lang="sr-Latn-RS" altLang="en-US" sz="1800" dirty="0">
                <a:effectLst/>
              </a:rPr>
              <a:t> situacija i da se pristup deljivim promenljivim odvija kako se zahteva algoritmom. </a:t>
            </a:r>
            <a:endParaRPr lang="en-US" altLang="en-US" sz="1800" dirty="0">
              <a:effectLst/>
            </a:endParaRPr>
          </a:p>
          <a:p>
            <a:pPr>
              <a:lnSpc>
                <a:spcPct val="80000"/>
              </a:lnSpc>
            </a:pPr>
            <a:endParaRPr lang="en-US" altLang="en-US" sz="2200" dirty="0"/>
          </a:p>
        </p:txBody>
      </p:sp>
      <p:pic>
        <p:nvPicPr>
          <p:cNvPr id="8196" name="Picture 2">
            <a:extLst>
              <a:ext uri="{FF2B5EF4-FFF2-40B4-BE49-F238E27FC236}">
                <a16:creationId xmlns:a16="http://schemas.microsoft.com/office/drawing/2014/main" id="{D9161517-9F03-40C4-A125-86E63A1B67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66800"/>
            <a:ext cx="51149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E88632E-7027-4FDA-BBD9-0C6E40AFE902}"/>
              </a:ext>
            </a:extLst>
          </p:cNvPr>
          <p:cNvSpPr>
            <a:spLocks noGrp="1" noChangeArrowheads="1"/>
          </p:cNvSpPr>
          <p:nvPr>
            <p:ph type="title"/>
          </p:nvPr>
        </p:nvSpPr>
        <p:spPr/>
        <p:txBody>
          <a:bodyPr/>
          <a:lstStyle/>
          <a:p>
            <a:r>
              <a:rPr lang="en-US" altLang="en-US">
                <a:effectLst/>
                <a:latin typeface="Arial" panose="020B0604020202020204" pitchFamily="34" charset="0"/>
              </a:rPr>
              <a:t>Primer:nedeterminisanost zbog trke</a:t>
            </a:r>
          </a:p>
        </p:txBody>
      </p:sp>
      <p:sp>
        <p:nvSpPr>
          <p:cNvPr id="9219" name="Rectangle 3">
            <a:extLst>
              <a:ext uri="{FF2B5EF4-FFF2-40B4-BE49-F238E27FC236}">
                <a16:creationId xmlns:a16="http://schemas.microsoft.com/office/drawing/2014/main" id="{9CA53D4D-C61E-48B1-A8F6-07FBDB06209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a:buFont typeface="Wingdings 2" panose="05020102010507070707" pitchFamily="18" charset="2"/>
              <a:buNone/>
            </a:pPr>
            <a:r>
              <a:rPr lang="en-US" altLang="en-US">
                <a:effectLst/>
              </a:rPr>
              <a:t>#pragama omp parallel for shared(a)</a:t>
            </a:r>
          </a:p>
          <a:p>
            <a:pPr>
              <a:buFont typeface="Wingdings 2" panose="05020102010507070707" pitchFamily="18" charset="2"/>
              <a:buNone/>
            </a:pPr>
            <a:r>
              <a:rPr lang="en-US" altLang="en-US">
                <a:effectLst/>
              </a:rPr>
              <a:t>{</a:t>
            </a:r>
          </a:p>
          <a:p>
            <a:pPr lvl="1">
              <a:buFont typeface="Wingdings" panose="05000000000000000000" pitchFamily="2" charset="2"/>
              <a:buNone/>
            </a:pPr>
            <a:r>
              <a:rPr lang="en-US" altLang="en-US">
                <a:effectLst/>
              </a:rPr>
              <a:t>for (i=0, i&lt;=</a:t>
            </a:r>
            <a:r>
              <a:rPr lang="en-US" altLang="en-US" sz="2500" b="1">
                <a:effectLst/>
                <a:latin typeface="Courier New" panose="02070309020205020404" pitchFamily="49" charset="0"/>
                <a:cs typeface="Courier New" panose="02070309020205020404" pitchFamily="49" charset="0"/>
              </a:rPr>
              <a:t>omp_get_num_threads(),i++)</a:t>
            </a:r>
          </a:p>
          <a:p>
            <a:pPr lvl="2">
              <a:buFont typeface="Wingdings" panose="05000000000000000000" pitchFamily="2" charset="2"/>
              <a:buNone/>
            </a:pPr>
            <a:r>
              <a:rPr lang="en-US" altLang="en-US" sz="2200" b="1">
                <a:effectLst/>
                <a:latin typeface="Courier New" panose="02070309020205020404" pitchFamily="49" charset="0"/>
                <a:cs typeface="Courier New" panose="02070309020205020404" pitchFamily="49" charset="0"/>
              </a:rPr>
              <a:t>a+=omp_get_thread_numb();</a:t>
            </a:r>
          </a:p>
          <a:p>
            <a:pPr>
              <a:buFont typeface="Wingdings 2" panose="05020102010507070707" pitchFamily="18" charset="2"/>
              <a:buNone/>
            </a:pPr>
            <a:r>
              <a:rPr lang="en-US" altLang="en-US" sz="3100">
                <a:effectLst/>
                <a:latin typeface="Courier New" panose="02070309020205020404" pitchFamily="49" charset="0"/>
                <a:cs typeface="Courier New" panose="02070309020205020404" pitchFamily="49" charset="0"/>
              </a:rPr>
              <a:t>}</a:t>
            </a:r>
          </a:p>
          <a:p>
            <a:pPr lvl="1">
              <a:buFont typeface="Wingdings" panose="05000000000000000000" pitchFamily="2" charset="2"/>
              <a:buNone/>
            </a:pPr>
            <a:r>
              <a:rPr lang="en-US" altLang="en-US" sz="2400">
                <a:effectLst/>
                <a:cs typeface="Courier New" panose="02070309020205020404" pitchFamily="49" charset="0"/>
              </a:rPr>
              <a:t>printf(“a=%d”,a)</a:t>
            </a:r>
          </a:p>
          <a:p>
            <a:pPr lvl="1">
              <a:buFont typeface="Wingdings" panose="05000000000000000000" pitchFamily="2" charset="2"/>
              <a:buNone/>
            </a:pPr>
            <a:endParaRPr lang="en-US" altLang="en-US" sz="2400">
              <a:effectLst/>
              <a:latin typeface="Courier New" panose="02070309020205020404" pitchFamily="49" charset="0"/>
              <a:cs typeface="Courier New" panose="02070309020205020404" pitchFamily="49" charset="0"/>
            </a:endParaRPr>
          </a:p>
          <a:p>
            <a:pPr lvl="1"/>
            <a:r>
              <a:rPr lang="en-US" altLang="en-US" sz="2500">
                <a:effectLst/>
                <a:cs typeface="Courier New" panose="02070309020205020404" pitchFamily="49" charset="0"/>
              </a:rPr>
              <a:t>Nakon okončanja paralelnog regiona vrednost promenljive a je nedeterminisana!</a:t>
            </a:r>
          </a:p>
          <a:p>
            <a:pPr lvl="2"/>
            <a:r>
              <a:rPr lang="en-US" altLang="en-US" sz="2200">
                <a:effectLst/>
                <a:cs typeface="Courier New" panose="02070309020205020404" pitchFamily="49" charset="0"/>
              </a:rPr>
              <a:t>Neophodno je sinhronizovati pristup deljivim promenljivim</a:t>
            </a:r>
            <a:r>
              <a:rPr lang="en-US" altLang="en-US" sz="2200">
                <a:effectLst/>
                <a:latin typeface="Courier New" panose="02070309020205020404" pitchFamily="49" charset="0"/>
                <a:cs typeface="Courier New" panose="02070309020205020404" pitchFamily="49" charset="0"/>
              </a:rPr>
              <a:t>!</a:t>
            </a:r>
          </a:p>
        </p:txBody>
      </p:sp>
    </p:spTree>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99E48-3C95-4BEF-9983-B2E8A9DA2AAC}"/>
              </a:ext>
            </a:extLst>
          </p:cNvPr>
          <p:cNvSpPr>
            <a:spLocks noGrp="1"/>
          </p:cNvSpPr>
          <p:nvPr>
            <p:ph type="title"/>
          </p:nvPr>
        </p:nvSpPr>
        <p:spPr/>
        <p:txBody>
          <a:bodyPr/>
          <a:lstStyle/>
          <a:p>
            <a:pPr>
              <a:defRPr/>
            </a:pPr>
            <a:r>
              <a:rPr lang="en-US"/>
              <a:t>Odredba private </a:t>
            </a:r>
            <a:endParaRPr lang="en-US" dirty="0"/>
          </a:p>
        </p:txBody>
      </p:sp>
      <p:sp>
        <p:nvSpPr>
          <p:cNvPr id="3" name="Content Placeholder 2">
            <a:extLst>
              <a:ext uri="{FF2B5EF4-FFF2-40B4-BE49-F238E27FC236}">
                <a16:creationId xmlns:a16="http://schemas.microsoft.com/office/drawing/2014/main" id="{370DCFFC-CF0A-4CE9-A519-83F1AFFC186A}"/>
              </a:ext>
            </a:extLst>
          </p:cNvPr>
          <p:cNvSpPr>
            <a:spLocks noGrp="1"/>
          </p:cNvSpPr>
          <p:nvPr>
            <p:ph idx="1"/>
          </p:nvPr>
        </p:nvSpPr>
        <p:spPr/>
        <p:txBody>
          <a:bodyPr/>
          <a:lstStyle/>
          <a:p>
            <a:pPr>
              <a:defRPr/>
            </a:pPr>
            <a:r>
              <a:rPr lang="sr-Latn-BA" altLang="en-US" dirty="0"/>
              <a:t>Omogućava da se definiše koje će promenljive biti privatne za svaku nit u timu</a:t>
            </a:r>
            <a:endParaRPr lang="sr-Latn-BA" altLang="en-US" dirty="0">
              <a:latin typeface="Arial" panose="020B0604020202020204" pitchFamily="34" charset="0"/>
            </a:endParaRPr>
          </a:p>
          <a:p>
            <a:pPr>
              <a:defRPr/>
            </a:pPr>
            <a:r>
              <a:rPr lang="en-US" altLang="en-US" dirty="0" err="1"/>
              <a:t>Sintaksa</a:t>
            </a:r>
            <a:endParaRPr lang="en-US" altLang="en-US" i="1" dirty="0"/>
          </a:p>
          <a:p>
            <a:pPr lvl="1">
              <a:defRPr/>
            </a:pPr>
            <a:r>
              <a:rPr lang="en-US" altLang="en-US" i="1" dirty="0"/>
              <a:t>private</a:t>
            </a:r>
            <a:r>
              <a:rPr lang="en-US" altLang="en-US" dirty="0"/>
              <a:t> (</a:t>
            </a:r>
            <a:r>
              <a:rPr lang="en-US" altLang="en-US" dirty="0" err="1"/>
              <a:t>lista_promenljivih</a:t>
            </a:r>
            <a:r>
              <a:rPr lang="en-US" altLang="en-US" dirty="0"/>
              <a:t>)</a:t>
            </a:r>
          </a:p>
          <a:p>
            <a:pPr lvl="2">
              <a:defRPr/>
            </a:pPr>
            <a:r>
              <a:rPr lang="en-US" altLang="en-US" dirty="0" err="1"/>
              <a:t>Svaka</a:t>
            </a:r>
            <a:r>
              <a:rPr lang="en-US" altLang="en-US" dirty="0"/>
              <a:t> </a:t>
            </a:r>
            <a:r>
              <a:rPr lang="en-US" altLang="en-US" dirty="0" err="1"/>
              <a:t>promenljiva</a:t>
            </a:r>
            <a:r>
              <a:rPr lang="en-US" altLang="en-US" dirty="0"/>
              <a:t> u </a:t>
            </a:r>
            <a:r>
              <a:rPr lang="en-US" altLang="en-US" dirty="0" err="1"/>
              <a:t>listi</a:t>
            </a:r>
            <a:r>
              <a:rPr lang="en-US" altLang="en-US" dirty="0"/>
              <a:t> se </a:t>
            </a:r>
            <a:r>
              <a:rPr lang="en-US" altLang="en-US" dirty="0" err="1"/>
              <a:t>replicira</a:t>
            </a:r>
            <a:r>
              <a:rPr lang="en-US" altLang="en-US" dirty="0"/>
              <a:t> </a:t>
            </a:r>
            <a:r>
              <a:rPr lang="en-US" altLang="en-US" dirty="0" err="1"/>
              <a:t>tako</a:t>
            </a:r>
            <a:r>
              <a:rPr lang="en-US" altLang="en-US" dirty="0"/>
              <a:t> da </a:t>
            </a:r>
            <a:r>
              <a:rPr lang="en-US" altLang="en-US" dirty="0" err="1"/>
              <a:t>svaka</a:t>
            </a:r>
            <a:r>
              <a:rPr lang="en-US" altLang="en-US" dirty="0"/>
              <a:t> nit u </a:t>
            </a:r>
            <a:r>
              <a:rPr lang="en-US" altLang="en-US" dirty="0" err="1"/>
              <a:t>timu</a:t>
            </a:r>
            <a:r>
              <a:rPr lang="en-US" altLang="en-US" dirty="0"/>
              <a:t> </a:t>
            </a:r>
            <a:r>
              <a:rPr lang="en-US" altLang="en-US" dirty="0" err="1"/>
              <a:t>im</a:t>
            </a:r>
            <a:r>
              <a:rPr lang="sr-Latn-RS" altLang="en-US" dirty="0"/>
              <a:t>a</a:t>
            </a:r>
            <a:r>
              <a:rPr lang="en-US" altLang="en-US" dirty="0"/>
              <a:t> </a:t>
            </a:r>
            <a:r>
              <a:rPr lang="en-US" altLang="en-US" dirty="0" err="1"/>
              <a:t>ekskluzivno</a:t>
            </a:r>
            <a:r>
              <a:rPr lang="en-US" altLang="en-US" dirty="0"/>
              <a:t> </a:t>
            </a:r>
            <a:r>
              <a:rPr lang="en-US" altLang="en-US" dirty="0" err="1"/>
              <a:t>pravo</a:t>
            </a:r>
            <a:r>
              <a:rPr lang="en-US" altLang="en-US" dirty="0"/>
              <a:t> </a:t>
            </a:r>
            <a:r>
              <a:rPr lang="en-US" altLang="en-US" dirty="0" err="1"/>
              <a:t>pristupa</a:t>
            </a:r>
            <a:r>
              <a:rPr lang="en-US" altLang="en-US" dirty="0"/>
              <a:t> </a:t>
            </a:r>
            <a:r>
              <a:rPr lang="en-US" altLang="en-US" dirty="0" err="1"/>
              <a:t>svojoj</a:t>
            </a:r>
            <a:r>
              <a:rPr lang="en-US" altLang="en-US" dirty="0"/>
              <a:t> </a:t>
            </a:r>
            <a:r>
              <a:rPr lang="en-US" altLang="en-US" dirty="0" err="1"/>
              <a:t>kopiji</a:t>
            </a:r>
            <a:r>
              <a:rPr lang="en-US" altLang="en-US" dirty="0"/>
              <a:t> </a:t>
            </a:r>
            <a:r>
              <a:rPr lang="en-US" altLang="en-US" dirty="0" err="1"/>
              <a:t>promenljive</a:t>
            </a:r>
            <a:r>
              <a:rPr lang="en-US" altLang="en-US" dirty="0"/>
              <a:t>. </a:t>
            </a:r>
            <a:endParaRPr lang="sr-Latn-RS" altLang="en-US" dirty="0"/>
          </a:p>
          <a:p>
            <a:pPr lvl="2">
              <a:defRPr/>
            </a:pPr>
            <a:r>
              <a:rPr lang="en-US" altLang="en-US" dirty="0" err="1">
                <a:effectLst/>
              </a:rPr>
              <a:t>Vrednosti</a:t>
            </a:r>
            <a:r>
              <a:rPr lang="en-US" altLang="en-US" dirty="0">
                <a:effectLst/>
              </a:rPr>
              <a:t> </a:t>
            </a:r>
            <a:r>
              <a:rPr lang="en-US" altLang="en-US" dirty="0" err="1">
                <a:effectLst/>
              </a:rPr>
              <a:t>privatnih</a:t>
            </a:r>
            <a:r>
              <a:rPr lang="en-US" altLang="en-US" dirty="0">
                <a:effectLst/>
              </a:rPr>
              <a:t> </a:t>
            </a:r>
            <a:r>
              <a:rPr lang="en-US" altLang="en-US" dirty="0" err="1">
                <a:effectLst/>
              </a:rPr>
              <a:t>promenljivih</a:t>
            </a:r>
            <a:r>
              <a:rPr lang="en-US" altLang="en-US" dirty="0">
                <a:effectLst/>
              </a:rPr>
              <a:t> </a:t>
            </a:r>
            <a:r>
              <a:rPr lang="en-US" altLang="en-US" dirty="0" err="1">
                <a:effectLst/>
              </a:rPr>
              <a:t>nisu</a:t>
            </a:r>
            <a:r>
              <a:rPr lang="en-US" altLang="en-US" dirty="0">
                <a:effectLst/>
              </a:rPr>
              <a:t> </a:t>
            </a:r>
            <a:r>
              <a:rPr lang="en-US" altLang="en-US" dirty="0" err="1">
                <a:effectLst/>
              </a:rPr>
              <a:t>definisane</a:t>
            </a:r>
            <a:r>
              <a:rPr lang="en-US" altLang="en-US" dirty="0">
                <a:effectLst/>
              </a:rPr>
              <a:t> </a:t>
            </a:r>
            <a:r>
              <a:rPr lang="en-US" altLang="en-US" dirty="0" err="1">
                <a:effectLst/>
              </a:rPr>
              <a:t>na</a:t>
            </a:r>
            <a:r>
              <a:rPr lang="en-US" altLang="en-US" dirty="0">
                <a:effectLst/>
              </a:rPr>
              <a:t> </a:t>
            </a:r>
            <a:r>
              <a:rPr lang="en-US" altLang="en-US" dirty="0" err="1">
                <a:effectLst/>
              </a:rPr>
              <a:t>ulasku</a:t>
            </a:r>
            <a:r>
              <a:rPr lang="en-US" altLang="en-US" dirty="0">
                <a:effectLst/>
              </a:rPr>
              <a:t> i </a:t>
            </a:r>
            <a:r>
              <a:rPr lang="en-US" altLang="en-US" dirty="0" err="1">
                <a:effectLst/>
              </a:rPr>
              <a:t>izlasku</a:t>
            </a:r>
            <a:r>
              <a:rPr lang="en-US" altLang="en-US" dirty="0">
                <a:effectLst/>
              </a:rPr>
              <a:t> </a:t>
            </a:r>
            <a:r>
              <a:rPr lang="en-US" altLang="en-US" dirty="0" err="1">
                <a:effectLst/>
              </a:rPr>
              <a:t>iz</a:t>
            </a:r>
            <a:r>
              <a:rPr lang="en-US" altLang="en-US" dirty="0">
                <a:effectLst/>
              </a:rPr>
              <a:t> </a:t>
            </a:r>
            <a:r>
              <a:rPr lang="en-US" altLang="en-US" dirty="0" err="1">
                <a:effectLst/>
              </a:rPr>
              <a:t>paralelnog</a:t>
            </a:r>
            <a:r>
              <a:rPr lang="en-US" altLang="en-US" dirty="0">
                <a:effectLst/>
              </a:rPr>
              <a:t> </a:t>
            </a:r>
            <a:r>
              <a:rPr lang="en-US" altLang="en-US" dirty="0" err="1">
                <a:effectLst/>
              </a:rPr>
              <a:t>regiona</a:t>
            </a:r>
            <a:r>
              <a:rPr lang="en-US" altLang="en-US" dirty="0">
                <a:effectLst/>
              </a:rPr>
              <a:t>, </a:t>
            </a:r>
            <a:r>
              <a:rPr lang="en-US" altLang="en-US" dirty="0" err="1">
                <a:effectLst/>
              </a:rPr>
              <a:t>čak</a:t>
            </a:r>
            <a:r>
              <a:rPr lang="en-US" altLang="en-US" dirty="0">
                <a:effectLst/>
              </a:rPr>
              <a:t> i </a:t>
            </a:r>
            <a:r>
              <a:rPr lang="en-US" altLang="en-US" dirty="0" err="1">
                <a:effectLst/>
              </a:rPr>
              <a:t>ako</a:t>
            </a:r>
            <a:r>
              <a:rPr lang="en-US" altLang="en-US" dirty="0">
                <a:effectLst/>
              </a:rPr>
              <a:t> je </a:t>
            </a:r>
            <a:r>
              <a:rPr lang="en-US" altLang="en-US" dirty="0" err="1">
                <a:effectLst/>
              </a:rPr>
              <a:t>promenljiva</a:t>
            </a:r>
            <a:r>
              <a:rPr lang="en-US" altLang="en-US" dirty="0">
                <a:effectLst/>
              </a:rPr>
              <a:t> </a:t>
            </a:r>
            <a:r>
              <a:rPr lang="en-US" altLang="en-US" dirty="0" err="1">
                <a:effectLst/>
              </a:rPr>
              <a:t>bila</a:t>
            </a:r>
            <a:r>
              <a:rPr lang="en-US" altLang="en-US" dirty="0">
                <a:effectLst/>
              </a:rPr>
              <a:t> </a:t>
            </a:r>
            <a:r>
              <a:rPr lang="en-US" altLang="en-US" dirty="0" err="1">
                <a:effectLst/>
              </a:rPr>
              <a:t>definisana</a:t>
            </a:r>
            <a:r>
              <a:rPr lang="en-US" altLang="en-US" dirty="0">
                <a:effectLst/>
              </a:rPr>
              <a:t> pre </a:t>
            </a:r>
            <a:r>
              <a:rPr lang="en-US" altLang="en-US" dirty="0" err="1">
                <a:effectLst/>
              </a:rPr>
              <a:t>ulaska</a:t>
            </a:r>
            <a:r>
              <a:rPr lang="en-US" altLang="en-US" dirty="0">
                <a:effectLst/>
              </a:rPr>
              <a:t> u </a:t>
            </a:r>
            <a:r>
              <a:rPr lang="en-US" altLang="en-US" dirty="0" err="1">
                <a:effectLst/>
              </a:rPr>
              <a:t>paralelni</a:t>
            </a:r>
            <a:r>
              <a:rPr lang="en-US" altLang="en-US" dirty="0">
                <a:effectLst/>
              </a:rPr>
              <a:t> region</a:t>
            </a:r>
            <a:r>
              <a:rPr lang="sr-Latn-RS" altLang="en-US" dirty="0">
                <a:effectLst/>
              </a:rPr>
              <a:t>.</a:t>
            </a:r>
            <a:endParaRPr lang="en-US" altLang="en-US" dirty="0">
              <a:effectLst/>
            </a:endParaRPr>
          </a:p>
        </p:txBody>
      </p:sp>
    </p:spTree>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1DA1B4A-32A3-46CF-9A97-B1093EB6216E}"/>
              </a:ext>
            </a:extLst>
          </p:cNvPr>
          <p:cNvSpPr>
            <a:spLocks noGrp="1" noChangeArrowheads="1"/>
          </p:cNvSpPr>
          <p:nvPr>
            <p:ph type="title"/>
          </p:nvPr>
        </p:nvSpPr>
        <p:spPr/>
        <p:txBody>
          <a:bodyPr/>
          <a:lstStyle/>
          <a:p>
            <a:r>
              <a:rPr lang="en-US" altLang="en-US">
                <a:effectLst/>
              </a:rPr>
              <a:t>Primer</a:t>
            </a:r>
          </a:p>
        </p:txBody>
      </p:sp>
      <p:sp>
        <p:nvSpPr>
          <p:cNvPr id="11267" name="Rectangle 3">
            <a:extLst>
              <a:ext uri="{FF2B5EF4-FFF2-40B4-BE49-F238E27FC236}">
                <a16:creationId xmlns:a16="http://schemas.microsoft.com/office/drawing/2014/main" id="{A8D10FD1-3804-4796-91CA-ED55B4147D6F}"/>
              </a:ext>
            </a:extLst>
          </p:cNvPr>
          <p:cNvSpPr>
            <a:spLocks noGrp="1" noChangeArrowheads="1"/>
          </p:cNvSpPr>
          <p:nvPr>
            <p:ph type="body" idx="1"/>
          </p:nvPr>
        </p:nvSpPr>
        <p:spPr>
          <a:xfrm>
            <a:off x="0" y="708025"/>
            <a:ext cx="3962400" cy="6149975"/>
          </a:xfrm>
          <a:noFill/>
          <a:extLst>
            <a:ext uri="{909E8E84-426E-40DD-AFC4-6F175D3DCCD1}">
              <a14:hiddenFill xmlns:a14="http://schemas.microsoft.com/office/drawing/2010/main">
                <a:solidFill>
                  <a:srgbClr val="FFFFFF"/>
                </a:solidFill>
              </a14:hiddenFill>
            </a:ext>
          </a:extLst>
        </p:spPr>
        <p:txBody>
          <a:bodyPr/>
          <a:lstStyle/>
          <a:p>
            <a:pPr>
              <a:lnSpc>
                <a:spcPct val="90000"/>
              </a:lnSpc>
            </a:pPr>
            <a:endParaRPr lang="en-US" altLang="en-US" sz="2000">
              <a:effectLst/>
            </a:endParaRPr>
          </a:p>
          <a:p>
            <a:pPr>
              <a:lnSpc>
                <a:spcPct val="90000"/>
              </a:lnSpc>
            </a:pPr>
            <a:endParaRPr lang="en-US" altLang="en-US" sz="2000">
              <a:effectLst/>
            </a:endParaRPr>
          </a:p>
          <a:p>
            <a:pPr>
              <a:lnSpc>
                <a:spcPct val="90000"/>
              </a:lnSpc>
            </a:pPr>
            <a:endParaRPr lang="en-US" altLang="en-US" sz="2000">
              <a:effectLst/>
            </a:endParaRPr>
          </a:p>
          <a:p>
            <a:pPr>
              <a:lnSpc>
                <a:spcPct val="90000"/>
              </a:lnSpc>
            </a:pPr>
            <a:endParaRPr lang="en-US" altLang="en-US" sz="2000">
              <a:effectLst/>
            </a:endParaRPr>
          </a:p>
          <a:p>
            <a:pPr>
              <a:lnSpc>
                <a:spcPct val="90000"/>
              </a:lnSpc>
            </a:pPr>
            <a:endParaRPr lang="en-US" altLang="en-US" sz="2000">
              <a:effectLst/>
            </a:endParaRPr>
          </a:p>
          <a:p>
            <a:pPr>
              <a:lnSpc>
                <a:spcPct val="90000"/>
              </a:lnSpc>
            </a:pPr>
            <a:endParaRPr lang="en-US" altLang="en-US" sz="2000">
              <a:effectLst/>
            </a:endParaRPr>
          </a:p>
          <a:p>
            <a:pPr>
              <a:lnSpc>
                <a:spcPct val="90000"/>
              </a:lnSpc>
            </a:pPr>
            <a:r>
              <a:rPr lang="en-US" altLang="en-US" sz="2000">
                <a:effectLst/>
              </a:rPr>
              <a:t>U ovom primeru i iterativna (indeksna) promenljiva </a:t>
            </a:r>
            <a:r>
              <a:rPr lang="en-US" altLang="en-US" sz="2000" i="1">
                <a:effectLst/>
              </a:rPr>
              <a:t>i</a:t>
            </a:r>
            <a:r>
              <a:rPr lang="en-US" altLang="en-US" sz="2000">
                <a:effectLst/>
              </a:rPr>
              <a:t> i </a:t>
            </a:r>
            <a:r>
              <a:rPr lang="en-US" altLang="en-US" sz="2000" i="1">
                <a:effectLst/>
              </a:rPr>
              <a:t>a</a:t>
            </a:r>
            <a:r>
              <a:rPr lang="en-US" altLang="en-US" sz="2000">
                <a:effectLst/>
              </a:rPr>
              <a:t> su privatne. </a:t>
            </a:r>
          </a:p>
          <a:p>
            <a:pPr lvl="1">
              <a:lnSpc>
                <a:spcPct val="90000"/>
              </a:lnSpc>
            </a:pPr>
            <a:r>
              <a:rPr lang="en-US" altLang="en-US" sz="1800">
                <a:effectLst/>
              </a:rPr>
              <a:t>Da je promenljiva a bila deklarisana kao deljiva (shared) više niti bi pokušalo da ažurira istu promenljivu različitim vrednostima na nekontrolisani način. </a:t>
            </a:r>
          </a:p>
          <a:p>
            <a:pPr lvl="2">
              <a:lnSpc>
                <a:spcPct val="90000"/>
              </a:lnSpc>
            </a:pPr>
            <a:r>
              <a:rPr lang="en-US" altLang="en-US" sz="1600">
                <a:effectLst/>
              </a:rPr>
              <a:t>Konačna vrednost bi zavisila od toga koja nit je poslednja upisala vrednost </a:t>
            </a:r>
          </a:p>
        </p:txBody>
      </p:sp>
      <p:pic>
        <p:nvPicPr>
          <p:cNvPr id="11268" name="Picture 4">
            <a:extLst>
              <a:ext uri="{FF2B5EF4-FFF2-40B4-BE49-F238E27FC236}">
                <a16:creationId xmlns:a16="http://schemas.microsoft.com/office/drawing/2014/main" id="{EACCA0CD-E36F-41D2-8315-C93E225A9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71628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5">
            <a:extLst>
              <a:ext uri="{FF2B5EF4-FFF2-40B4-BE49-F238E27FC236}">
                <a16:creationId xmlns:a16="http://schemas.microsoft.com/office/drawing/2014/main" id="{FAAAF962-1EC6-4607-8BA5-EAA1C07C4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4800600"/>
            <a:ext cx="475615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Text Box 6">
            <a:extLst>
              <a:ext uri="{FF2B5EF4-FFF2-40B4-BE49-F238E27FC236}">
                <a16:creationId xmlns:a16="http://schemas.microsoft.com/office/drawing/2014/main" id="{10EC5D2F-71D5-45A3-B14A-9AB8C1F07D5B}"/>
              </a:ext>
            </a:extLst>
          </p:cNvPr>
          <p:cNvSpPr txBox="1">
            <a:spLocks noChangeArrowheads="1"/>
          </p:cNvSpPr>
          <p:nvPr/>
        </p:nvSpPr>
        <p:spPr bwMode="auto">
          <a:xfrm>
            <a:off x="4403725" y="3695700"/>
            <a:ext cx="4359275" cy="517525"/>
          </a:xfrm>
          <a:prstGeom prst="rect">
            <a:avLst/>
          </a:prstGeom>
          <a:noFill/>
          <a:ln>
            <a:noFill/>
          </a:ln>
          <a:effectLst/>
        </p:spPr>
        <p:txBody>
          <a:bodyPr anchor="b">
            <a:spAutoFit/>
          </a:bodyPr>
          <a:lstStyle/>
          <a:p>
            <a:pPr>
              <a:defRPr/>
            </a:pPr>
            <a:r>
              <a:rPr lang="en-US" altLang="en-US" sz="1400">
                <a:effectLst>
                  <a:outerShdw blurRad="38100" dist="38100" dir="2700000" algn="tl">
                    <a:srgbClr val="C0C0C0"/>
                  </a:outerShdw>
                </a:effectLst>
              </a:rPr>
              <a:t>Mogući izlaz iz gornjeg programa za n=5 </a:t>
            </a:r>
            <a:r>
              <a:rPr lang="sr-Latn-RS" altLang="en-US" sz="1400">
                <a:effectLst>
                  <a:outerShdw blurRad="38100" dist="38100" dir="2700000" algn="tl">
                    <a:srgbClr val="C0C0C0"/>
                  </a:outerShdw>
                </a:effectLst>
              </a:rPr>
              <a:t>i tri niti </a:t>
            </a:r>
            <a:r>
              <a:rPr lang="en-US" altLang="en-US" sz="1400">
                <a:effectLst>
                  <a:outerShdw blurRad="38100" dist="38100" dir="2700000" algn="tl">
                    <a:srgbClr val="C0C0C0"/>
                  </a:outerShdw>
                </a:effectLst>
              </a:rPr>
              <a:t>bi moga biti</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2"/>
                                        </p:tgtEl>
                                        <p:attrNameLst>
                                          <p:attrName>style.visibility</p:attrName>
                                        </p:attrNameLst>
                                      </p:cBhvr>
                                      <p:to>
                                        <p:strVal val="visible"/>
                                      </p:to>
                                    </p:set>
                                    <p:animEffect transition="in" filter="blinds(horizontal)">
                                      <p:cBhvr>
                                        <p:cTn id="7" dur="500"/>
                                        <p:tgtEl>
                                          <p:spTgt spid="34822"/>
                                        </p:tgtEl>
                                      </p:cBhvr>
                                    </p:animEffect>
                                  </p:childTnLst>
                                </p:cTn>
                              </p:par>
                              <p:par>
                                <p:cTn id="8" presetID="3" presetClass="entr" presetSubtype="10" fill="hold" nodeType="withEffect">
                                  <p:stCondLst>
                                    <p:cond delay="0"/>
                                  </p:stCondLst>
                                  <p:childTnLst>
                                    <p:set>
                                      <p:cBhvr>
                                        <p:cTn id="9" dur="1" fill="hold">
                                          <p:stCondLst>
                                            <p:cond delay="0"/>
                                          </p:stCondLst>
                                        </p:cTn>
                                        <p:tgtEl>
                                          <p:spTgt spid="34821"/>
                                        </p:tgtEl>
                                        <p:attrNameLst>
                                          <p:attrName>style.visibility</p:attrName>
                                        </p:attrNameLst>
                                      </p:cBhvr>
                                      <p:to>
                                        <p:strVal val="visible"/>
                                      </p:to>
                                    </p:set>
                                    <p:animEffect transition="in" filter="blinds(horizontal)">
                                      <p:cBhvr>
                                        <p:cTn id="10"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8949A31-B4DF-490D-8EBC-64E8DD4CDAF2}"/>
              </a:ext>
            </a:extLst>
          </p:cNvPr>
          <p:cNvSpPr>
            <a:spLocks noGrp="1" noChangeArrowheads="1"/>
          </p:cNvSpPr>
          <p:nvPr>
            <p:ph type="title"/>
          </p:nvPr>
        </p:nvSpPr>
        <p:spPr/>
        <p:txBody>
          <a:bodyPr/>
          <a:lstStyle/>
          <a:p>
            <a:r>
              <a:rPr lang="en-US" altLang="en-US">
                <a:effectLst/>
              </a:rPr>
              <a:t>Odredba lastprivate</a:t>
            </a:r>
          </a:p>
        </p:txBody>
      </p:sp>
      <p:sp>
        <p:nvSpPr>
          <p:cNvPr id="12291" name="Rectangle 3">
            <a:extLst>
              <a:ext uri="{FF2B5EF4-FFF2-40B4-BE49-F238E27FC236}">
                <a16:creationId xmlns:a16="http://schemas.microsoft.com/office/drawing/2014/main" id="{DBAB9999-EDAD-4391-BF03-ADB69C5A14C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a:lnSpc>
                <a:spcPct val="90000"/>
              </a:lnSpc>
            </a:pPr>
            <a:endParaRPr lang="en-US" altLang="en-US" dirty="0">
              <a:effectLst/>
            </a:endParaRPr>
          </a:p>
          <a:p>
            <a:pPr>
              <a:lnSpc>
                <a:spcPct val="90000"/>
              </a:lnSpc>
            </a:pPr>
            <a:r>
              <a:rPr lang="en-US" altLang="en-US" dirty="0" err="1">
                <a:effectLst/>
              </a:rPr>
              <a:t>Odredba</a:t>
            </a:r>
            <a:r>
              <a:rPr lang="en-US" altLang="en-US" dirty="0">
                <a:effectLst/>
              </a:rPr>
              <a:t> </a:t>
            </a:r>
            <a:r>
              <a:rPr lang="en-US" altLang="en-US" i="1" dirty="0" err="1">
                <a:effectLst/>
              </a:rPr>
              <a:t>lastprivate</a:t>
            </a:r>
            <a:r>
              <a:rPr lang="en-US" altLang="en-US" dirty="0">
                <a:effectLst/>
              </a:rPr>
              <a:t> (</a:t>
            </a:r>
            <a:r>
              <a:rPr lang="en-US" altLang="en-US" dirty="0" err="1">
                <a:effectLst/>
              </a:rPr>
              <a:t>lista_promenljivih</a:t>
            </a:r>
            <a:r>
              <a:rPr lang="en-US" altLang="en-US" dirty="0">
                <a:effectLst/>
              </a:rPr>
              <a:t>) </a:t>
            </a:r>
          </a:p>
          <a:p>
            <a:pPr lvl="1">
              <a:lnSpc>
                <a:spcPct val="90000"/>
              </a:lnSpc>
            </a:pPr>
            <a:r>
              <a:rPr lang="en-US" altLang="en-US" dirty="0" err="1">
                <a:effectLst/>
              </a:rPr>
              <a:t>obezbeđuje</a:t>
            </a:r>
            <a:r>
              <a:rPr lang="en-US" altLang="en-US" dirty="0">
                <a:effectLst/>
              </a:rPr>
              <a:t> da </a:t>
            </a:r>
            <a:r>
              <a:rPr lang="en-US" altLang="en-US" dirty="0" err="1">
                <a:effectLst/>
              </a:rPr>
              <a:t>vrednost</a:t>
            </a:r>
            <a:r>
              <a:rPr lang="en-US" altLang="en-US" dirty="0">
                <a:effectLst/>
              </a:rPr>
              <a:t> </a:t>
            </a:r>
            <a:r>
              <a:rPr lang="en-US" altLang="en-US" dirty="0" err="1">
                <a:effectLst/>
              </a:rPr>
              <a:t>promeljivih</a:t>
            </a:r>
            <a:r>
              <a:rPr lang="en-US" altLang="en-US" dirty="0">
                <a:effectLst/>
              </a:rPr>
              <a:t> </a:t>
            </a:r>
            <a:r>
              <a:rPr lang="en-US" altLang="en-US" dirty="0" err="1">
                <a:effectLst/>
              </a:rPr>
              <a:t>navedenih</a:t>
            </a:r>
            <a:r>
              <a:rPr lang="en-US" altLang="en-US" dirty="0">
                <a:effectLst/>
              </a:rPr>
              <a:t> u </a:t>
            </a:r>
            <a:r>
              <a:rPr lang="en-US" altLang="en-US" dirty="0" err="1">
                <a:effectLst/>
              </a:rPr>
              <a:t>listi</a:t>
            </a:r>
            <a:r>
              <a:rPr lang="en-US" altLang="en-US" dirty="0">
                <a:effectLst/>
              </a:rPr>
              <a:t> </a:t>
            </a:r>
            <a:r>
              <a:rPr lang="en-US" altLang="en-US" dirty="0" err="1">
                <a:effectLst/>
              </a:rPr>
              <a:t>budu</a:t>
            </a:r>
            <a:r>
              <a:rPr lang="en-US" altLang="en-US" dirty="0">
                <a:effectLst/>
              </a:rPr>
              <a:t> </a:t>
            </a:r>
            <a:r>
              <a:rPr lang="en-US" altLang="en-US" dirty="0" err="1">
                <a:effectLst/>
              </a:rPr>
              <a:t>definisane</a:t>
            </a:r>
            <a:r>
              <a:rPr lang="en-US" altLang="en-US" dirty="0">
                <a:effectLst/>
              </a:rPr>
              <a:t> </a:t>
            </a:r>
            <a:r>
              <a:rPr lang="en-US" altLang="en-US" dirty="0" err="1">
                <a:effectLst/>
              </a:rPr>
              <a:t>nakon</a:t>
            </a:r>
            <a:r>
              <a:rPr lang="en-US" altLang="en-US" dirty="0">
                <a:effectLst/>
              </a:rPr>
              <a:t> </a:t>
            </a:r>
            <a:r>
              <a:rPr lang="en-US" altLang="en-US" dirty="0" err="1">
                <a:effectLst/>
              </a:rPr>
              <a:t>izlaska</a:t>
            </a:r>
            <a:r>
              <a:rPr lang="en-US" altLang="en-US" dirty="0">
                <a:effectLst/>
              </a:rPr>
              <a:t> </a:t>
            </a:r>
            <a:r>
              <a:rPr lang="en-US" altLang="en-US" dirty="0" err="1">
                <a:effectLst/>
              </a:rPr>
              <a:t>iz</a:t>
            </a:r>
            <a:r>
              <a:rPr lang="en-US" altLang="en-US" dirty="0">
                <a:effectLst/>
              </a:rPr>
              <a:t> </a:t>
            </a:r>
            <a:r>
              <a:rPr lang="en-US" altLang="en-US" dirty="0" err="1">
                <a:effectLst/>
              </a:rPr>
              <a:t>paralelnog</a:t>
            </a:r>
            <a:r>
              <a:rPr lang="en-US" altLang="en-US" dirty="0">
                <a:effectLst/>
              </a:rPr>
              <a:t> </a:t>
            </a:r>
            <a:r>
              <a:rPr lang="en-US" altLang="en-US" dirty="0" err="1">
                <a:effectLst/>
              </a:rPr>
              <a:t>regiona</a:t>
            </a:r>
            <a:r>
              <a:rPr lang="en-US" altLang="en-US" dirty="0">
                <a:effectLst/>
              </a:rPr>
              <a:t>. </a:t>
            </a:r>
          </a:p>
          <a:p>
            <a:pPr lvl="1">
              <a:lnSpc>
                <a:spcPct val="90000"/>
              </a:lnSpc>
            </a:pPr>
            <a:r>
              <a:rPr lang="en-US" altLang="en-US" dirty="0" err="1">
                <a:effectLst/>
              </a:rPr>
              <a:t>Poslednja</a:t>
            </a:r>
            <a:r>
              <a:rPr lang="en-US" altLang="en-US" dirty="0">
                <a:effectLst/>
              </a:rPr>
              <a:t> </a:t>
            </a:r>
            <a:r>
              <a:rPr lang="en-US" altLang="en-US" dirty="0" err="1">
                <a:effectLst/>
              </a:rPr>
              <a:t>vrednost</a:t>
            </a:r>
            <a:r>
              <a:rPr lang="en-US" altLang="en-US" dirty="0">
                <a:effectLst/>
              </a:rPr>
              <a:t> (</a:t>
            </a:r>
            <a:r>
              <a:rPr lang="en-US" altLang="en-US" dirty="0" err="1">
                <a:effectLst/>
              </a:rPr>
              <a:t>lastprivate</a:t>
            </a:r>
            <a:r>
              <a:rPr lang="en-US" altLang="en-US" dirty="0">
                <a:effectLst/>
              </a:rPr>
              <a:t>) </a:t>
            </a:r>
            <a:r>
              <a:rPr lang="en-US" altLang="en-US" dirty="0" err="1">
                <a:effectLst/>
              </a:rPr>
              <a:t>kod</a:t>
            </a:r>
            <a:r>
              <a:rPr lang="en-US" altLang="en-US" dirty="0">
                <a:effectLst/>
              </a:rPr>
              <a:t> </a:t>
            </a:r>
            <a:r>
              <a:rPr lang="en-US" altLang="en-US" dirty="0" err="1">
                <a:effectLst/>
              </a:rPr>
              <a:t>sekvencijalnog</a:t>
            </a:r>
            <a:r>
              <a:rPr lang="en-US" altLang="en-US" dirty="0">
                <a:effectLst/>
              </a:rPr>
              <a:t> </a:t>
            </a:r>
            <a:r>
              <a:rPr lang="en-US" altLang="en-US" dirty="0" err="1">
                <a:effectLst/>
              </a:rPr>
              <a:t>izvršenja</a:t>
            </a:r>
            <a:r>
              <a:rPr lang="en-US" altLang="en-US" dirty="0">
                <a:effectLst/>
              </a:rPr>
              <a:t> je </a:t>
            </a:r>
            <a:r>
              <a:rPr lang="en-US" altLang="en-US" dirty="0" err="1">
                <a:effectLst/>
              </a:rPr>
              <a:t>nedvosmislena</a:t>
            </a:r>
            <a:r>
              <a:rPr lang="en-US" altLang="en-US" dirty="0">
                <a:effectLst/>
              </a:rPr>
              <a:t>. </a:t>
            </a:r>
          </a:p>
          <a:p>
            <a:pPr lvl="2">
              <a:lnSpc>
                <a:spcPct val="90000"/>
              </a:lnSpc>
            </a:pPr>
            <a:r>
              <a:rPr lang="en-US" altLang="en-US" dirty="0" err="1">
                <a:effectLst/>
              </a:rPr>
              <a:t>Međutim</a:t>
            </a:r>
            <a:r>
              <a:rPr lang="en-US" altLang="en-US" dirty="0">
                <a:effectLst/>
              </a:rPr>
              <a:t>, </a:t>
            </a:r>
            <a:r>
              <a:rPr lang="en-US" altLang="en-US" dirty="0" err="1">
                <a:effectLst/>
              </a:rPr>
              <a:t>kod</a:t>
            </a:r>
            <a:r>
              <a:rPr lang="en-US" altLang="en-US" dirty="0">
                <a:effectLst/>
              </a:rPr>
              <a:t> </a:t>
            </a:r>
            <a:r>
              <a:rPr lang="en-US" altLang="en-US" dirty="0" err="1">
                <a:effectLst/>
              </a:rPr>
              <a:t>paralelnog</a:t>
            </a:r>
            <a:r>
              <a:rPr lang="en-US" altLang="en-US" dirty="0">
                <a:effectLst/>
              </a:rPr>
              <a:t> </a:t>
            </a:r>
            <a:r>
              <a:rPr lang="en-US" altLang="en-US" dirty="0" err="1">
                <a:effectLst/>
              </a:rPr>
              <a:t>izvršenja</a:t>
            </a:r>
            <a:r>
              <a:rPr lang="en-US" altLang="en-US" dirty="0">
                <a:effectLst/>
              </a:rPr>
              <a:t> je </a:t>
            </a:r>
            <a:r>
              <a:rPr lang="en-US" altLang="en-US" dirty="0" err="1">
                <a:effectLst/>
              </a:rPr>
              <a:t>potrebno</a:t>
            </a:r>
            <a:r>
              <a:rPr lang="en-US" altLang="en-US" dirty="0">
                <a:effectLst/>
              </a:rPr>
              <a:t> </a:t>
            </a:r>
            <a:r>
              <a:rPr lang="en-US" altLang="en-US" dirty="0" err="1">
                <a:effectLst/>
              </a:rPr>
              <a:t>objasniti</a:t>
            </a:r>
            <a:r>
              <a:rPr lang="en-US" altLang="en-US" dirty="0">
                <a:effectLst/>
              </a:rPr>
              <a:t> </a:t>
            </a:r>
            <a:r>
              <a:rPr lang="en-US" altLang="en-US" dirty="0" err="1">
                <a:effectLst/>
              </a:rPr>
              <a:t>šta</a:t>
            </a:r>
            <a:r>
              <a:rPr lang="en-US" altLang="en-US" dirty="0">
                <a:effectLst/>
              </a:rPr>
              <a:t> </a:t>
            </a:r>
            <a:r>
              <a:rPr lang="en-US" altLang="en-US" dirty="0" err="1">
                <a:effectLst/>
              </a:rPr>
              <a:t>znači</a:t>
            </a:r>
            <a:r>
              <a:rPr lang="en-US" altLang="en-US" dirty="0">
                <a:effectLst/>
              </a:rPr>
              <a:t> „</a:t>
            </a:r>
            <a:r>
              <a:rPr lang="en-US" altLang="en-US" dirty="0" err="1">
                <a:effectLst/>
              </a:rPr>
              <a:t>poslednja</a:t>
            </a:r>
            <a:r>
              <a:rPr lang="en-US" altLang="en-US" dirty="0">
                <a:effectLst/>
              </a:rPr>
              <a:t>“ </a:t>
            </a:r>
            <a:r>
              <a:rPr lang="en-US" altLang="en-US" dirty="0" err="1">
                <a:effectLst/>
              </a:rPr>
              <a:t>vrednost</a:t>
            </a:r>
            <a:r>
              <a:rPr lang="en-US" altLang="en-US" dirty="0">
                <a:effectLst/>
              </a:rPr>
              <a:t>. </a:t>
            </a:r>
          </a:p>
          <a:p>
            <a:pPr lvl="3">
              <a:lnSpc>
                <a:spcPct val="90000"/>
              </a:lnSpc>
            </a:pPr>
            <a:r>
              <a:rPr lang="en-US" altLang="en-US" dirty="0">
                <a:effectLst/>
              </a:rPr>
              <a:t>U </a:t>
            </a:r>
            <a:r>
              <a:rPr lang="en-US" altLang="en-US" dirty="0" err="1">
                <a:effectLst/>
              </a:rPr>
              <a:t>slučaju</a:t>
            </a:r>
            <a:r>
              <a:rPr lang="en-US" altLang="en-US" dirty="0">
                <a:effectLst/>
              </a:rPr>
              <a:t> da se </a:t>
            </a:r>
            <a:r>
              <a:rPr lang="en-US" altLang="en-US" dirty="0" err="1">
                <a:effectLst/>
              </a:rPr>
              <a:t>radi</a:t>
            </a:r>
            <a:r>
              <a:rPr lang="en-US" altLang="en-US" dirty="0">
                <a:effectLst/>
              </a:rPr>
              <a:t> o </a:t>
            </a:r>
            <a:r>
              <a:rPr lang="en-US" altLang="en-US" dirty="0" err="1">
                <a:effectLst/>
              </a:rPr>
              <a:t>paralelnoj</a:t>
            </a:r>
            <a:r>
              <a:rPr lang="en-US" altLang="en-US" dirty="0">
                <a:effectLst/>
              </a:rPr>
              <a:t> for </a:t>
            </a:r>
            <a:r>
              <a:rPr lang="en-US" altLang="en-US" dirty="0" err="1">
                <a:effectLst/>
              </a:rPr>
              <a:t>petlji</a:t>
            </a:r>
            <a:r>
              <a:rPr lang="en-US" altLang="en-US" dirty="0">
                <a:effectLst/>
              </a:rPr>
              <a:t>, </a:t>
            </a:r>
            <a:r>
              <a:rPr lang="en-US" altLang="en-US" dirty="0" err="1">
                <a:effectLst/>
              </a:rPr>
              <a:t>promenljiva</a:t>
            </a:r>
            <a:r>
              <a:rPr lang="en-US" altLang="en-US" dirty="0">
                <a:effectLst/>
              </a:rPr>
              <a:t> </a:t>
            </a:r>
            <a:r>
              <a:rPr lang="en-US" altLang="en-US" dirty="0" err="1">
                <a:effectLst/>
              </a:rPr>
              <a:t>će</a:t>
            </a:r>
            <a:r>
              <a:rPr lang="en-US" altLang="en-US" dirty="0">
                <a:effectLst/>
              </a:rPr>
              <a:t> </a:t>
            </a:r>
            <a:r>
              <a:rPr lang="en-US" altLang="en-US" dirty="0" err="1">
                <a:effectLst/>
              </a:rPr>
              <a:t>nakon</a:t>
            </a:r>
            <a:r>
              <a:rPr lang="en-US" altLang="en-US" dirty="0">
                <a:effectLst/>
              </a:rPr>
              <a:t> </a:t>
            </a:r>
            <a:r>
              <a:rPr lang="en-US" altLang="en-US" dirty="0" err="1">
                <a:effectLst/>
              </a:rPr>
              <a:t>okončanja</a:t>
            </a:r>
            <a:r>
              <a:rPr lang="en-US" altLang="en-US" dirty="0">
                <a:effectLst/>
              </a:rPr>
              <a:t> </a:t>
            </a:r>
            <a:r>
              <a:rPr lang="en-US" altLang="en-US" dirty="0" err="1">
                <a:effectLst/>
              </a:rPr>
              <a:t>paralelne</a:t>
            </a:r>
            <a:r>
              <a:rPr lang="en-US" altLang="en-US" dirty="0">
                <a:effectLst/>
              </a:rPr>
              <a:t> </a:t>
            </a:r>
            <a:r>
              <a:rPr lang="en-US" altLang="en-US" dirty="0" err="1">
                <a:effectLst/>
              </a:rPr>
              <a:t>petlje</a:t>
            </a:r>
            <a:r>
              <a:rPr lang="en-US" altLang="en-US" dirty="0">
                <a:effectLst/>
              </a:rPr>
              <a:t> </a:t>
            </a:r>
            <a:r>
              <a:rPr lang="en-US" altLang="en-US" dirty="0" err="1">
                <a:effectLst/>
              </a:rPr>
              <a:t>imati</a:t>
            </a:r>
            <a:r>
              <a:rPr lang="en-US" altLang="en-US" dirty="0">
                <a:effectLst/>
              </a:rPr>
              <a:t> </a:t>
            </a:r>
            <a:r>
              <a:rPr lang="en-US" altLang="en-US" dirty="0" err="1">
                <a:effectLst/>
              </a:rPr>
              <a:t>vrednost</a:t>
            </a:r>
            <a:r>
              <a:rPr lang="en-US" altLang="en-US" dirty="0">
                <a:effectLst/>
              </a:rPr>
              <a:t> </a:t>
            </a:r>
            <a:r>
              <a:rPr lang="en-US" altLang="en-US" dirty="0" err="1">
                <a:effectLst/>
              </a:rPr>
              <a:t>koju</a:t>
            </a:r>
            <a:r>
              <a:rPr lang="en-US" altLang="en-US" dirty="0">
                <a:effectLst/>
              </a:rPr>
              <a:t> bi </a:t>
            </a:r>
            <a:r>
              <a:rPr lang="en-US" altLang="en-US" dirty="0" err="1">
                <a:effectLst/>
              </a:rPr>
              <a:t>imala</a:t>
            </a:r>
            <a:r>
              <a:rPr lang="en-US" altLang="en-US" dirty="0">
                <a:effectLst/>
              </a:rPr>
              <a:t> </a:t>
            </a:r>
            <a:r>
              <a:rPr lang="en-US" altLang="en-US" dirty="0" err="1">
                <a:effectLst/>
              </a:rPr>
              <a:t>nakon</a:t>
            </a:r>
            <a:r>
              <a:rPr lang="en-US" altLang="en-US" dirty="0">
                <a:effectLst/>
              </a:rPr>
              <a:t> </a:t>
            </a:r>
            <a:r>
              <a:rPr lang="en-US" altLang="en-US" dirty="0" err="1">
                <a:effectLst/>
              </a:rPr>
              <a:t>poslednje</a:t>
            </a:r>
            <a:r>
              <a:rPr lang="en-US" altLang="en-US" dirty="0">
                <a:effectLst/>
              </a:rPr>
              <a:t> </a:t>
            </a:r>
            <a:r>
              <a:rPr lang="en-US" altLang="en-US" dirty="0" err="1">
                <a:effectLst/>
              </a:rPr>
              <a:t>iteracije</a:t>
            </a:r>
            <a:r>
              <a:rPr lang="en-US" altLang="en-US" dirty="0">
                <a:effectLst/>
              </a:rPr>
              <a:t> </a:t>
            </a:r>
            <a:r>
              <a:rPr lang="en-US" altLang="en-US" dirty="0" err="1">
                <a:effectLst/>
              </a:rPr>
              <a:t>sekvencijalne</a:t>
            </a:r>
            <a:r>
              <a:rPr lang="en-US" altLang="en-US" dirty="0">
                <a:effectLst/>
              </a:rPr>
              <a:t> </a:t>
            </a:r>
            <a:r>
              <a:rPr lang="en-US" altLang="en-US" dirty="0" err="1">
                <a:effectLst/>
              </a:rPr>
              <a:t>petlje</a:t>
            </a:r>
            <a:r>
              <a:rPr lang="en-US" altLang="en-US" dirty="0">
                <a:effectLst/>
              </a:rPr>
              <a:t>.   </a:t>
            </a:r>
          </a:p>
          <a:p>
            <a:pPr lvl="2">
              <a:lnSpc>
                <a:spcPct val="90000"/>
              </a:lnSpc>
            </a:pPr>
            <a:r>
              <a:rPr lang="en-US" altLang="en-US" dirty="0" err="1">
                <a:effectLst/>
              </a:rPr>
              <a:t>Ako</a:t>
            </a:r>
            <a:r>
              <a:rPr lang="en-US" altLang="en-US" dirty="0">
                <a:effectLst/>
              </a:rPr>
              <a:t> se </a:t>
            </a:r>
            <a:r>
              <a:rPr lang="en-US" altLang="en-US" dirty="0" err="1">
                <a:effectLst/>
              </a:rPr>
              <a:t>odredba</a:t>
            </a:r>
            <a:r>
              <a:rPr lang="en-US" altLang="en-US" dirty="0">
                <a:effectLst/>
              </a:rPr>
              <a:t> </a:t>
            </a:r>
            <a:r>
              <a:rPr lang="en-US" altLang="en-US" i="1" dirty="0" err="1">
                <a:effectLst/>
              </a:rPr>
              <a:t>lastprivate</a:t>
            </a:r>
            <a:r>
              <a:rPr lang="en-US" altLang="en-US" dirty="0">
                <a:effectLst/>
              </a:rPr>
              <a:t> </a:t>
            </a:r>
            <a:r>
              <a:rPr lang="en-US" altLang="en-US" dirty="0" err="1">
                <a:effectLst/>
              </a:rPr>
              <a:t>koristi</a:t>
            </a:r>
            <a:r>
              <a:rPr lang="en-US" altLang="en-US" dirty="0">
                <a:effectLst/>
              </a:rPr>
              <a:t> </a:t>
            </a:r>
            <a:r>
              <a:rPr lang="en-US" altLang="en-US" dirty="0" err="1">
                <a:effectLst/>
              </a:rPr>
              <a:t>sa</a:t>
            </a:r>
            <a:r>
              <a:rPr lang="en-US" altLang="en-US" dirty="0">
                <a:effectLst/>
              </a:rPr>
              <a:t> </a:t>
            </a:r>
            <a:r>
              <a:rPr lang="en-US" altLang="en-US" i="1" dirty="0">
                <a:effectLst/>
              </a:rPr>
              <a:t>section</a:t>
            </a:r>
            <a:r>
              <a:rPr lang="en-US" altLang="en-US" dirty="0">
                <a:effectLst/>
              </a:rPr>
              <a:t> </a:t>
            </a:r>
            <a:r>
              <a:rPr lang="en-US" altLang="en-US" dirty="0" err="1">
                <a:effectLst/>
              </a:rPr>
              <a:t>direktivom</a:t>
            </a:r>
            <a:r>
              <a:rPr lang="en-US" altLang="en-US" dirty="0">
                <a:effectLst/>
              </a:rPr>
              <a:t> </a:t>
            </a:r>
            <a:r>
              <a:rPr lang="en-US" altLang="en-US" dirty="0" err="1">
                <a:effectLst/>
              </a:rPr>
              <a:t>onda</a:t>
            </a:r>
            <a:r>
              <a:rPr lang="en-US" altLang="en-US" dirty="0">
                <a:effectLst/>
              </a:rPr>
              <a:t> </a:t>
            </a:r>
            <a:r>
              <a:rPr lang="en-US" altLang="en-US" dirty="0" err="1">
                <a:effectLst/>
              </a:rPr>
              <a:t>promenljiva</a:t>
            </a:r>
            <a:r>
              <a:rPr lang="en-US" altLang="en-US" dirty="0">
                <a:effectLst/>
              </a:rPr>
              <a:t> </a:t>
            </a:r>
            <a:r>
              <a:rPr lang="en-US" altLang="en-US" dirty="0" err="1">
                <a:effectLst/>
              </a:rPr>
              <a:t>dobija</a:t>
            </a:r>
            <a:r>
              <a:rPr lang="en-US" altLang="en-US" dirty="0">
                <a:effectLst/>
              </a:rPr>
              <a:t> </a:t>
            </a:r>
            <a:r>
              <a:rPr lang="en-US" altLang="en-US" dirty="0" err="1">
                <a:effectLst/>
              </a:rPr>
              <a:t>vrednost</a:t>
            </a:r>
            <a:r>
              <a:rPr lang="en-US" altLang="en-US" dirty="0">
                <a:effectLst/>
              </a:rPr>
              <a:t> </a:t>
            </a:r>
            <a:r>
              <a:rPr lang="en-US" altLang="en-US" dirty="0" err="1">
                <a:effectLst/>
              </a:rPr>
              <a:t>koju</a:t>
            </a:r>
            <a:r>
              <a:rPr lang="en-US" altLang="en-US" dirty="0">
                <a:effectLst/>
              </a:rPr>
              <a:t> </a:t>
            </a:r>
            <a:r>
              <a:rPr lang="en-US" altLang="en-US" dirty="0" err="1">
                <a:effectLst/>
              </a:rPr>
              <a:t>ima</a:t>
            </a:r>
            <a:r>
              <a:rPr lang="en-US" altLang="en-US" dirty="0">
                <a:effectLst/>
              </a:rPr>
              <a:t> </a:t>
            </a:r>
            <a:r>
              <a:rPr lang="en-US" altLang="en-US" dirty="0" err="1">
                <a:effectLst/>
              </a:rPr>
              <a:t>na</a:t>
            </a:r>
            <a:r>
              <a:rPr lang="en-US" altLang="en-US" dirty="0">
                <a:effectLst/>
              </a:rPr>
              <a:t> </a:t>
            </a:r>
            <a:r>
              <a:rPr lang="en-US" altLang="en-US" dirty="0" err="1">
                <a:effectLst/>
              </a:rPr>
              <a:t>kraju</a:t>
            </a:r>
            <a:r>
              <a:rPr lang="en-US" altLang="en-US" dirty="0">
                <a:effectLst/>
              </a:rPr>
              <a:t> u </a:t>
            </a:r>
            <a:r>
              <a:rPr lang="en-US" altLang="en-US" dirty="0" err="1">
                <a:effectLst/>
              </a:rPr>
              <a:t>leksikografski</a:t>
            </a:r>
            <a:r>
              <a:rPr lang="en-US" altLang="en-US" dirty="0">
                <a:effectLst/>
              </a:rPr>
              <a:t> </a:t>
            </a:r>
            <a:r>
              <a:rPr lang="en-US" altLang="en-US" dirty="0" err="1">
                <a:effectLst/>
              </a:rPr>
              <a:t>poslednjoj</a:t>
            </a:r>
            <a:r>
              <a:rPr lang="en-US" altLang="en-US" dirty="0">
                <a:effectLst/>
              </a:rPr>
              <a:t> section </a:t>
            </a:r>
            <a:r>
              <a:rPr lang="en-US" altLang="en-US" dirty="0" err="1">
                <a:effectLst/>
              </a:rPr>
              <a:t>konstrukciji</a:t>
            </a:r>
            <a:r>
              <a:rPr lang="en-US" altLang="en-US" dirty="0">
                <a:effectLst/>
              </a:rPr>
              <a:t>.</a:t>
            </a:r>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2F7AEB7-4C78-4A12-938F-910CC61E5E92}"/>
              </a:ext>
            </a:extLst>
          </p:cNvPr>
          <p:cNvSpPr>
            <a:spLocks noGrp="1" noChangeArrowheads="1"/>
          </p:cNvSpPr>
          <p:nvPr>
            <p:ph type="title"/>
          </p:nvPr>
        </p:nvSpPr>
        <p:spPr/>
        <p:txBody>
          <a:bodyPr/>
          <a:lstStyle/>
          <a:p>
            <a:r>
              <a:rPr lang="en-US" altLang="en-US">
                <a:effectLst/>
              </a:rPr>
              <a:t>Primer</a:t>
            </a:r>
          </a:p>
        </p:txBody>
      </p:sp>
      <p:sp>
        <p:nvSpPr>
          <p:cNvPr id="36867" name="Rectangle 3">
            <a:extLst>
              <a:ext uri="{FF2B5EF4-FFF2-40B4-BE49-F238E27FC236}">
                <a16:creationId xmlns:a16="http://schemas.microsoft.com/office/drawing/2014/main" id="{EEFA0CA1-9A2B-4A75-ACBE-E13B93A689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endParaRPr lang="en-US" altLang="en-US">
              <a:effectLst/>
            </a:endParaRPr>
          </a:p>
          <a:p>
            <a:endParaRPr lang="en-US" altLang="en-US">
              <a:effectLst/>
            </a:endParaRPr>
          </a:p>
          <a:p>
            <a:endParaRPr lang="en-US" altLang="en-US">
              <a:effectLst/>
            </a:endParaRPr>
          </a:p>
          <a:p>
            <a:endParaRPr lang="en-US" altLang="en-US">
              <a:effectLst/>
            </a:endParaRPr>
          </a:p>
          <a:p>
            <a:endParaRPr lang="en-US" altLang="en-US">
              <a:effectLst/>
            </a:endParaRPr>
          </a:p>
          <a:p>
            <a:pPr lvl="2"/>
            <a:endParaRPr lang="en-US" altLang="en-US">
              <a:effectLst/>
            </a:endParaRPr>
          </a:p>
          <a:p>
            <a:pPr lvl="2"/>
            <a:r>
              <a:rPr lang="en-US" altLang="en-US">
                <a:effectLst/>
              </a:rPr>
              <a:t>Izlaz iz programa za n=5 bi mogao da izgleda ovako </a:t>
            </a:r>
          </a:p>
          <a:p>
            <a:endParaRPr lang="en-US" altLang="en-US">
              <a:effectLst/>
            </a:endParaRPr>
          </a:p>
          <a:p>
            <a:pPr>
              <a:buFont typeface="Wingdings 2" panose="05020102010507070707" pitchFamily="18" charset="2"/>
              <a:buNone/>
            </a:pPr>
            <a:endParaRPr lang="en-US" altLang="en-US">
              <a:effectLst/>
            </a:endParaRPr>
          </a:p>
        </p:txBody>
      </p:sp>
      <p:pic>
        <p:nvPicPr>
          <p:cNvPr id="13316" name="Picture 4">
            <a:extLst>
              <a:ext uri="{FF2B5EF4-FFF2-40B4-BE49-F238E27FC236}">
                <a16:creationId xmlns:a16="http://schemas.microsoft.com/office/drawing/2014/main" id="{A6AC7985-40D5-4CED-BD05-068FBB664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762000"/>
            <a:ext cx="7924800"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5">
            <a:extLst>
              <a:ext uri="{FF2B5EF4-FFF2-40B4-BE49-F238E27FC236}">
                <a16:creationId xmlns:a16="http://schemas.microsoft.com/office/drawing/2014/main" id="{E9A3B6C8-FF15-4B93-90B5-86F3A963DB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192588"/>
            <a:ext cx="5181600" cy="206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67">
                                            <p:txEl>
                                              <p:pRg st="6" end="6"/>
                                            </p:txEl>
                                          </p:spTgt>
                                        </p:tgtEl>
                                        <p:attrNameLst>
                                          <p:attrName>style.visibility</p:attrName>
                                        </p:attrNameLst>
                                      </p:cBhvr>
                                      <p:to>
                                        <p:strVal val="visible"/>
                                      </p:to>
                                    </p:set>
                                    <p:animEffect transition="in" filter="blinds(horizontal)">
                                      <p:cBhvr>
                                        <p:cTn id="7" dur="500"/>
                                        <p:tgtEl>
                                          <p:spTgt spid="36867">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6869"/>
                                        </p:tgtEl>
                                        <p:attrNameLst>
                                          <p:attrName>style.visibility</p:attrName>
                                        </p:attrNameLst>
                                      </p:cBhvr>
                                      <p:to>
                                        <p:strVal val="visible"/>
                                      </p:to>
                                    </p:set>
                                    <p:animEffect transition="in" filter="blinds(horizontal)">
                                      <p:cBhvr>
                                        <p:cTn id="10"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MD">
  <a:themeElements>
    <a:clrScheme name="MIMD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MIM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cs typeface="Arial" charset="0"/>
          </a:defRPr>
        </a:defPPr>
      </a:lstStyle>
    </a:lnDef>
  </a:objectDefaults>
  <a:extraClrSchemeLst>
    <a:extraClrScheme>
      <a:clrScheme name="MIMD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MIMD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MIMD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MD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MIMD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MIMD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MIMD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MIMD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MIMD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MIMD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MIMD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MIMD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MIMD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MIMD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MIMD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grananje-dinam">
  <a:themeElements>
    <a:clrScheme name="grananje-dinam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grananje-dinam">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cs typeface="Arial" charset="0"/>
          </a:defRPr>
        </a:defPPr>
      </a:lstStyle>
    </a:lnDef>
  </a:objectDefaults>
  <a:extraClrSchemeLst>
    <a:extraClrScheme>
      <a:clrScheme name="grananje-dinam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grananje-dinam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grananje-dinam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ananje-dinam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grananje-dinam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grananje-dinam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grananje-dinam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grananje-dinam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grananje-dinam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grananje-dinam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grananje-dinam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grananje-dinam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grananje-dinam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grananje-dinam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grananje-dinam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Distribuirani sistem[8]v2</Template>
  <TotalTime>2901</TotalTime>
  <Words>3622</Words>
  <Application>Microsoft Office PowerPoint</Application>
  <PresentationFormat>On-screen Show (4:3)</PresentationFormat>
  <Paragraphs>349</Paragraphs>
  <Slides>39</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Arial Narrow</vt:lpstr>
      <vt:lpstr>Courier</vt:lpstr>
      <vt:lpstr>Courier New</vt:lpstr>
      <vt:lpstr>Tahoma</vt:lpstr>
      <vt:lpstr>Times New Roman</vt:lpstr>
      <vt:lpstr>Wingdings</vt:lpstr>
      <vt:lpstr>Wingdings 2</vt:lpstr>
      <vt:lpstr>MIMD</vt:lpstr>
      <vt:lpstr>grananje-dinam</vt:lpstr>
      <vt:lpstr>OpenMP</vt:lpstr>
      <vt:lpstr>Odredbe (klauzule)</vt:lpstr>
      <vt:lpstr>Odredba  shared</vt:lpstr>
      <vt:lpstr>Primer</vt:lpstr>
      <vt:lpstr>Primer:nedeterminisanost zbog trke</vt:lpstr>
      <vt:lpstr>Odredba private </vt:lpstr>
      <vt:lpstr>Primer</vt:lpstr>
      <vt:lpstr>Odredba lastprivate</vt:lpstr>
      <vt:lpstr>Primer</vt:lpstr>
      <vt:lpstr>Odredba firstprivate </vt:lpstr>
      <vt:lpstr>Primer</vt:lpstr>
      <vt:lpstr>Primer</vt:lpstr>
      <vt:lpstr>Odredba default </vt:lpstr>
      <vt:lpstr>Odredba nowait </vt:lpstr>
      <vt:lpstr>Primer</vt:lpstr>
      <vt:lpstr>Odredba schedule </vt:lpstr>
      <vt:lpstr>Distribucija static.</vt:lpstr>
      <vt:lpstr>Distribucija dynamic</vt:lpstr>
      <vt:lpstr>Distribucija guided.</vt:lpstr>
      <vt:lpstr>Distribucija runtime.</vt:lpstr>
      <vt:lpstr>Primer distribucije static, dynamic i guided</vt:lpstr>
      <vt:lpstr>primer</vt:lpstr>
      <vt:lpstr>Sinhronizacione direktive u OpenMP </vt:lpstr>
      <vt:lpstr>Barrier direktiva </vt:lpstr>
      <vt:lpstr>Primer1- Barrier sinhronizacija</vt:lpstr>
      <vt:lpstr>Primer2 – barrier sinhronizacije</vt:lpstr>
      <vt:lpstr>Direktiva ordered</vt:lpstr>
      <vt:lpstr>Odredba ordered </vt:lpstr>
      <vt:lpstr>Primer</vt:lpstr>
      <vt:lpstr>PowerPoint Presentation</vt:lpstr>
      <vt:lpstr>Direktiva critical </vt:lpstr>
      <vt:lpstr>Primer</vt:lpstr>
      <vt:lpstr>primer korišćenje direktive critical</vt:lpstr>
      <vt:lpstr>Mogući izlaz iz programa ako se koriste tri niti </vt:lpstr>
      <vt:lpstr>direktiva atomic </vt:lpstr>
      <vt:lpstr>Direktiva master </vt:lpstr>
      <vt:lpstr>Primer korišćenja master direktive</vt:lpstr>
      <vt:lpstr> funkcije za sinhronizaciju</vt:lpstr>
      <vt:lpstr>Primer </vt:lpstr>
    </vt:vector>
  </TitlesOfParts>
  <Company>elfak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dc:title>
  <dc:creator>ema</dc:creator>
  <cp:lastModifiedBy>Emina Milovanovic</cp:lastModifiedBy>
  <cp:revision>66</cp:revision>
  <dcterms:created xsi:type="dcterms:W3CDTF">2014-03-24T09:50:24Z</dcterms:created>
  <dcterms:modified xsi:type="dcterms:W3CDTF">2023-04-27T17:35:12Z</dcterms:modified>
</cp:coreProperties>
</file>