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3" r:id="rId3"/>
  </p:sldMasterIdLst>
  <p:notesMasterIdLst>
    <p:notesMasterId r:id="rId44"/>
  </p:notesMasterIdLst>
  <p:sldIdLst>
    <p:sldId id="256" r:id="rId4"/>
    <p:sldId id="262" r:id="rId5"/>
    <p:sldId id="263" r:id="rId6"/>
    <p:sldId id="264" r:id="rId7"/>
    <p:sldId id="261" r:id="rId8"/>
    <p:sldId id="265" r:id="rId9"/>
    <p:sldId id="267" r:id="rId10"/>
    <p:sldId id="278" r:id="rId11"/>
    <p:sldId id="266" r:id="rId12"/>
    <p:sldId id="258" r:id="rId13"/>
    <p:sldId id="259" r:id="rId14"/>
    <p:sldId id="260" r:id="rId15"/>
    <p:sldId id="268" r:id="rId16"/>
    <p:sldId id="269" r:id="rId17"/>
    <p:sldId id="270" r:id="rId18"/>
    <p:sldId id="304" r:id="rId19"/>
    <p:sldId id="271" r:id="rId20"/>
    <p:sldId id="272" r:id="rId21"/>
    <p:sldId id="287" r:id="rId22"/>
    <p:sldId id="288" r:id="rId23"/>
    <p:sldId id="289" r:id="rId24"/>
    <p:sldId id="280" r:id="rId25"/>
    <p:sldId id="281" r:id="rId26"/>
    <p:sldId id="282" r:id="rId27"/>
    <p:sldId id="283" r:id="rId28"/>
    <p:sldId id="284" r:id="rId29"/>
    <p:sldId id="285" r:id="rId30"/>
    <p:sldId id="286" r:id="rId31"/>
    <p:sldId id="291" r:id="rId32"/>
    <p:sldId id="292" r:id="rId33"/>
    <p:sldId id="293" r:id="rId34"/>
    <p:sldId id="294" r:id="rId35"/>
    <p:sldId id="295" r:id="rId36"/>
    <p:sldId id="296" r:id="rId37"/>
    <p:sldId id="297" r:id="rId38"/>
    <p:sldId id="298" r:id="rId39"/>
    <p:sldId id="299" r:id="rId40"/>
    <p:sldId id="300" r:id="rId41"/>
    <p:sldId id="303" r:id="rId42"/>
    <p:sldId id="302"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91" autoAdjust="0"/>
  </p:normalViewPr>
  <p:slideViewPr>
    <p:cSldViewPr>
      <p:cViewPr varScale="1">
        <p:scale>
          <a:sx n="87" d="100"/>
          <a:sy n="87" d="100"/>
        </p:scale>
        <p:origin x="157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757DDC2-E5B0-4E0F-B3FA-8A0AE59ACA2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effectLst/>
                <a:latin typeface="Arial" charset="0"/>
                <a:cs typeface="Arial" charset="0"/>
              </a:defRPr>
            </a:lvl1pPr>
          </a:lstStyle>
          <a:p>
            <a:pPr>
              <a:defRPr/>
            </a:pPr>
            <a:endParaRPr lang="en-US" altLang="en-US"/>
          </a:p>
        </p:txBody>
      </p:sp>
      <p:sp>
        <p:nvSpPr>
          <p:cNvPr id="40963" name="Rectangle 3">
            <a:extLst>
              <a:ext uri="{FF2B5EF4-FFF2-40B4-BE49-F238E27FC236}">
                <a16:creationId xmlns:a16="http://schemas.microsoft.com/office/drawing/2014/main" id="{FB8B905D-EB2D-4886-8AE0-A126418749C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effectLst/>
                <a:latin typeface="Arial" charset="0"/>
                <a:cs typeface="Arial" charset="0"/>
              </a:defRPr>
            </a:lvl1pPr>
          </a:lstStyle>
          <a:p>
            <a:pPr>
              <a:defRPr/>
            </a:pPr>
            <a:endParaRPr lang="en-US" altLang="en-US"/>
          </a:p>
        </p:txBody>
      </p:sp>
      <p:sp>
        <p:nvSpPr>
          <p:cNvPr id="46084" name="Rectangle 4">
            <a:extLst>
              <a:ext uri="{FF2B5EF4-FFF2-40B4-BE49-F238E27FC236}">
                <a16:creationId xmlns:a16="http://schemas.microsoft.com/office/drawing/2014/main" id="{C91697CC-E533-4D26-AA36-ABFCADA0969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a:extLst>
              <a:ext uri="{FF2B5EF4-FFF2-40B4-BE49-F238E27FC236}">
                <a16:creationId xmlns:a16="http://schemas.microsoft.com/office/drawing/2014/main" id="{5EE6B929-40B5-4E32-9A59-38299C24BA83}"/>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0966" name="Rectangle 6">
            <a:extLst>
              <a:ext uri="{FF2B5EF4-FFF2-40B4-BE49-F238E27FC236}">
                <a16:creationId xmlns:a16="http://schemas.microsoft.com/office/drawing/2014/main" id="{1B6DAD9F-FCCA-41CF-9223-85C2FC153F6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effectLst/>
                <a:latin typeface="Arial" charset="0"/>
                <a:cs typeface="Arial" charset="0"/>
              </a:defRPr>
            </a:lvl1pPr>
          </a:lstStyle>
          <a:p>
            <a:pPr>
              <a:defRPr/>
            </a:pPr>
            <a:endParaRPr lang="en-US" altLang="en-US"/>
          </a:p>
        </p:txBody>
      </p:sp>
      <p:sp>
        <p:nvSpPr>
          <p:cNvPr id="40967" name="Rectangle 7">
            <a:extLst>
              <a:ext uri="{FF2B5EF4-FFF2-40B4-BE49-F238E27FC236}">
                <a16:creationId xmlns:a16="http://schemas.microsoft.com/office/drawing/2014/main" id="{43C1014F-FA74-49AC-9AAA-134CDFE35D7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effectLst/>
                <a:latin typeface="Arial" panose="020B0604020202020204" pitchFamily="34" charset="0"/>
              </a:defRPr>
            </a:lvl1pPr>
          </a:lstStyle>
          <a:p>
            <a:fld id="{18F713A6-6E84-4860-A296-10918F2C335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O</a:t>
            </a:r>
            <a:r>
              <a:rPr lang="sr-Latn-RS" altLang="en-US" sz="1200" dirty="0"/>
              <a:t>penMP</a:t>
            </a:r>
            <a:r>
              <a:rPr lang="en-US" altLang="en-US" sz="1200" dirty="0"/>
              <a:t> </a:t>
            </a:r>
            <a:r>
              <a:rPr lang="en-US" altLang="en-US" sz="1200" dirty="0" err="1"/>
              <a:t>obezbeđuje</a:t>
            </a:r>
            <a:r>
              <a:rPr lang="en-US" altLang="en-US" sz="1200" dirty="0"/>
              <a:t> </a:t>
            </a:r>
            <a:r>
              <a:rPr lang="en-US" altLang="en-US" sz="1200" dirty="0" err="1"/>
              <a:t>nekoliko</a:t>
            </a:r>
            <a:r>
              <a:rPr lang="en-US" altLang="en-US" sz="1200" dirty="0"/>
              <a:t> </a:t>
            </a:r>
            <a:r>
              <a:rPr lang="en-US" altLang="en-US" sz="1200" dirty="0" err="1"/>
              <a:t>načina</a:t>
            </a:r>
            <a:r>
              <a:rPr lang="en-US" altLang="en-US" sz="1200" dirty="0"/>
              <a:t> </a:t>
            </a:r>
            <a:r>
              <a:rPr lang="sr-Latn-RS" altLang="en-US" sz="1200" dirty="0"/>
              <a:t>pomoću kojih</a:t>
            </a:r>
            <a:r>
              <a:rPr lang="en-US" altLang="en-US" sz="1200" dirty="0"/>
              <a:t> </a:t>
            </a:r>
            <a:r>
              <a:rPr lang="en-US" altLang="en-US" sz="1200" dirty="0" err="1"/>
              <a:t>programer</a:t>
            </a:r>
            <a:r>
              <a:rPr lang="en-US" altLang="en-US" sz="1200" dirty="0"/>
              <a:t> </a:t>
            </a:r>
            <a:r>
              <a:rPr lang="en-US" altLang="en-US" sz="1200" dirty="0" err="1"/>
              <a:t>može</a:t>
            </a:r>
            <a:r>
              <a:rPr lang="en-US" altLang="en-US" sz="1200" dirty="0"/>
              <a:t> da </a:t>
            </a:r>
            <a:r>
              <a:rPr lang="en-US" altLang="en-US" sz="1200" dirty="0" err="1"/>
              <a:t>interaguje</a:t>
            </a:r>
            <a:r>
              <a:rPr lang="en-US" altLang="en-US" sz="1200" dirty="0"/>
              <a:t> </a:t>
            </a:r>
            <a:r>
              <a:rPr lang="en-US" altLang="en-US" sz="1200" dirty="0" err="1"/>
              <a:t>sa</a:t>
            </a:r>
            <a:r>
              <a:rPr lang="en-US" altLang="en-US" sz="1200" dirty="0"/>
              <a:t> </a:t>
            </a:r>
            <a:r>
              <a:rPr lang="en-US" altLang="en-US" sz="1200" dirty="0" err="1"/>
              <a:t>radnim</a:t>
            </a:r>
            <a:r>
              <a:rPr lang="en-US" altLang="en-US" sz="1200" dirty="0"/>
              <a:t> </a:t>
            </a:r>
            <a:r>
              <a:rPr lang="en-US" altLang="en-US" sz="1200" dirty="0" err="1"/>
              <a:t>okruženjem</a:t>
            </a:r>
            <a:r>
              <a:rPr lang="en-US" altLang="en-US" sz="1200" dirty="0"/>
              <a:t> </a:t>
            </a:r>
            <a:r>
              <a:rPr lang="en-US" altLang="en-US" sz="1200" dirty="0" err="1"/>
              <a:t>bilo</a:t>
            </a:r>
            <a:r>
              <a:rPr lang="en-US" altLang="en-US" sz="1200" dirty="0"/>
              <a:t> da bi </a:t>
            </a:r>
            <a:r>
              <a:rPr lang="en-US" altLang="en-US" sz="1200" dirty="0" err="1"/>
              <a:t>dobio</a:t>
            </a:r>
            <a:r>
              <a:rPr lang="en-US" altLang="en-US" sz="1200" dirty="0"/>
              <a:t> </a:t>
            </a:r>
            <a:r>
              <a:rPr lang="en-US" altLang="en-US" sz="1200" dirty="0" err="1"/>
              <a:t>informacije</a:t>
            </a:r>
            <a:r>
              <a:rPr lang="en-US" altLang="en-US" sz="1200" dirty="0"/>
              <a:t> od </a:t>
            </a:r>
            <a:r>
              <a:rPr lang="en-US" altLang="en-US" sz="1200" dirty="0" err="1"/>
              <a:t>njega</a:t>
            </a:r>
            <a:r>
              <a:rPr lang="en-US" altLang="en-US" sz="1200" dirty="0"/>
              <a:t> </a:t>
            </a:r>
            <a:r>
              <a:rPr lang="en-US" altLang="en-US" sz="1200" dirty="0" err="1"/>
              <a:t>bilo</a:t>
            </a:r>
            <a:r>
              <a:rPr lang="en-US" altLang="en-US" sz="1200" dirty="0"/>
              <a:t> da bi </a:t>
            </a:r>
            <a:r>
              <a:rPr lang="en-US" altLang="en-US" sz="1200" dirty="0" err="1"/>
              <a:t>uticao</a:t>
            </a:r>
            <a:r>
              <a:rPr lang="en-US" altLang="en-US" sz="1200" dirty="0"/>
              <a:t> </a:t>
            </a:r>
            <a:r>
              <a:rPr lang="en-US" altLang="en-US" sz="1200" dirty="0" err="1"/>
              <a:t>na</a:t>
            </a:r>
            <a:r>
              <a:rPr lang="en-US" altLang="en-US" sz="1200" dirty="0"/>
              <a:t> </a:t>
            </a:r>
            <a:r>
              <a:rPr lang="en-US" altLang="en-US" sz="1200" dirty="0" err="1"/>
              <a:t>izvršenje</a:t>
            </a:r>
            <a:r>
              <a:rPr lang="en-US" altLang="en-US" sz="1200" dirty="0"/>
              <a:t> </a:t>
            </a:r>
            <a:r>
              <a:rPr lang="en-US" altLang="en-US" sz="1200" dirty="0" err="1"/>
              <a:t>programa</a:t>
            </a:r>
            <a:r>
              <a:rPr lang="en-US" altLang="en-US" sz="120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U </a:t>
            </a:r>
            <a:r>
              <a:rPr lang="en-US" altLang="en-US" sz="1200" dirty="0" err="1"/>
              <a:t>tu</a:t>
            </a:r>
            <a:r>
              <a:rPr lang="en-US" altLang="en-US" sz="1200" dirty="0"/>
              <a:t> </a:t>
            </a:r>
            <a:r>
              <a:rPr lang="en-US" altLang="en-US" sz="1200" dirty="0" err="1"/>
              <a:t>svrhu</a:t>
            </a:r>
            <a:r>
              <a:rPr lang="en-US" altLang="en-US" sz="1200" dirty="0"/>
              <a:t> </a:t>
            </a:r>
            <a:r>
              <a:rPr lang="en-US" altLang="en-US" sz="1200" dirty="0" err="1"/>
              <a:t>koriste</a:t>
            </a:r>
            <a:r>
              <a:rPr lang="en-US" altLang="en-US" sz="1200" dirty="0"/>
              <a:t> se interne </a:t>
            </a:r>
            <a:r>
              <a:rPr lang="en-US" altLang="en-US" sz="1200" dirty="0" err="1"/>
              <a:t>upravljacke</a:t>
            </a:r>
            <a:r>
              <a:rPr lang="en-US" altLang="en-US" sz="1200" dirty="0"/>
              <a:t> </a:t>
            </a:r>
            <a:r>
              <a:rPr lang="en-US" altLang="en-US" sz="1200" dirty="0" err="1"/>
              <a:t>promenljive</a:t>
            </a:r>
            <a:r>
              <a:rPr lang="en-US" altLang="en-US" sz="1200" dirty="0"/>
              <a:t> (</a:t>
            </a:r>
            <a:r>
              <a:rPr lang="en-US" altLang="en-US" sz="1200" i="1" dirty="0"/>
              <a:t>internal control variables</a:t>
            </a:r>
            <a:r>
              <a:rPr lang="en-US" altLang="en-US" sz="1200" dirty="0"/>
              <a:t>). </a:t>
            </a:r>
          </a:p>
          <a:p>
            <a:pPr marL="342900" lvl="0" indent="-342900">
              <a:lnSpc>
                <a:spcPct val="90000"/>
              </a:lnSpc>
              <a:buFont typeface="Arial" panose="020B0604020202020204" pitchFamily="34" charset="0"/>
              <a:buChar char="•"/>
            </a:pPr>
            <a:r>
              <a:rPr lang="en-US" altLang="en-US" sz="2000" dirty="0" err="1"/>
              <a:t>Ovim</a:t>
            </a:r>
            <a:r>
              <a:rPr lang="en-US" altLang="en-US" sz="2000" dirty="0"/>
              <a:t> </a:t>
            </a:r>
            <a:r>
              <a:rPr lang="en-US" altLang="en-US" sz="2000" dirty="0" err="1"/>
              <a:t>promenljivim</a:t>
            </a:r>
            <a:r>
              <a:rPr lang="en-US" altLang="en-US" sz="2000" dirty="0"/>
              <a:t> </a:t>
            </a:r>
            <a:r>
              <a:rPr lang="en-US" altLang="en-US" sz="2000" dirty="0" err="1"/>
              <a:t>upravlja</a:t>
            </a:r>
            <a:r>
              <a:rPr lang="en-US" altLang="en-US" sz="2000" dirty="0"/>
              <a:t> OMP </a:t>
            </a:r>
            <a:r>
              <a:rPr lang="en-US" altLang="en-US" sz="2000" dirty="0" err="1"/>
              <a:t>implementacija</a:t>
            </a:r>
            <a:r>
              <a:rPr lang="en-US" altLang="en-US" sz="2000" dirty="0"/>
              <a:t>. </a:t>
            </a:r>
            <a:endParaRPr lang="sr-Latn-RS" altLang="en-US" sz="2000" dirty="0"/>
          </a:p>
          <a:p>
            <a:pPr marL="342900" lvl="0" indent="-342900">
              <a:lnSpc>
                <a:spcPct val="90000"/>
              </a:lnSpc>
              <a:buFont typeface="Arial" panose="020B0604020202020204" pitchFamily="34" charset="0"/>
              <a:buChar char="•"/>
            </a:pPr>
            <a:r>
              <a:rPr lang="en-US" altLang="en-US" sz="2000" dirty="0" err="1"/>
              <a:t>Ovim</a:t>
            </a:r>
            <a:r>
              <a:rPr lang="en-US" altLang="en-US" sz="2000" dirty="0"/>
              <a:t> </a:t>
            </a:r>
            <a:r>
              <a:rPr lang="en-US" altLang="en-US" sz="2000" dirty="0" err="1"/>
              <a:t>promenljivim</a:t>
            </a:r>
            <a:r>
              <a:rPr lang="en-US" altLang="en-US" sz="2000" dirty="0"/>
              <a:t> se ne </a:t>
            </a:r>
            <a:r>
              <a:rPr lang="en-US" altLang="en-US" sz="2000" dirty="0" err="1"/>
              <a:t>može</a:t>
            </a:r>
            <a:r>
              <a:rPr lang="en-US" altLang="en-US" sz="2000" dirty="0"/>
              <a:t> </a:t>
            </a:r>
            <a:r>
              <a:rPr lang="en-US" altLang="en-US" sz="2000" dirty="0" err="1"/>
              <a:t>direktno</a:t>
            </a:r>
            <a:r>
              <a:rPr lang="en-US" altLang="en-US" sz="2000" dirty="0"/>
              <a:t> </a:t>
            </a:r>
            <a:r>
              <a:rPr lang="en-US" altLang="en-US" sz="2000" dirty="0" err="1"/>
              <a:t>pristupati</a:t>
            </a:r>
            <a:r>
              <a:rPr lang="en-US" altLang="en-US" sz="2000" dirty="0"/>
              <a:t> </a:t>
            </a:r>
            <a:r>
              <a:rPr lang="en-US" altLang="en-US" sz="2000" dirty="0" err="1"/>
              <a:t>niti</a:t>
            </a:r>
            <a:r>
              <a:rPr lang="en-US" altLang="en-US" sz="2000" dirty="0"/>
              <a:t> se </a:t>
            </a:r>
            <a:r>
              <a:rPr lang="en-US" altLang="en-US" sz="2000" dirty="0" err="1"/>
              <a:t>mogu</a:t>
            </a:r>
            <a:r>
              <a:rPr lang="en-US" altLang="en-US" sz="2000" dirty="0"/>
              <a:t> </a:t>
            </a:r>
            <a:r>
              <a:rPr lang="en-US" altLang="en-US" sz="2000" dirty="0" err="1"/>
              <a:t>modifikovati</a:t>
            </a:r>
            <a:r>
              <a:rPr lang="en-US" altLang="en-US" sz="2000" dirty="0"/>
              <a:t> </a:t>
            </a:r>
            <a:r>
              <a:rPr lang="en-US" altLang="en-US" sz="2000" dirty="0" err="1"/>
              <a:t>na</a:t>
            </a:r>
            <a:r>
              <a:rPr lang="en-US" altLang="en-US" sz="2000" dirty="0"/>
              <a:t> </a:t>
            </a:r>
            <a:r>
              <a:rPr lang="en-US" altLang="en-US" sz="2000" dirty="0" err="1"/>
              <a:t>aplikativnom</a:t>
            </a:r>
            <a:r>
              <a:rPr lang="en-US" altLang="en-US" sz="2000" dirty="0"/>
              <a:t> </a:t>
            </a:r>
            <a:r>
              <a:rPr lang="en-US" altLang="en-US" sz="2000" dirty="0" err="1"/>
              <a:t>nivou</a:t>
            </a:r>
            <a:r>
              <a:rPr lang="en-US" altLang="en-US" sz="2000" dirty="0"/>
              <a:t>;</a:t>
            </a:r>
          </a:p>
          <a:p>
            <a:pPr marL="0" lvl="0" indent="0">
              <a:lnSpc>
                <a:spcPct val="90000"/>
              </a:lnSpc>
              <a:buFont typeface="Arial" panose="020B0604020202020204" pitchFamily="34" charset="0"/>
              <a:buNone/>
            </a:pPr>
            <a:r>
              <a:rPr lang="en-US" altLang="en-US" sz="2000" dirty="0"/>
              <a:t> </a:t>
            </a:r>
            <a:r>
              <a:rPr lang="en-US" altLang="en-US" sz="2000" dirty="0" err="1"/>
              <a:t>ali</a:t>
            </a:r>
            <a:r>
              <a:rPr lang="en-US" altLang="en-US" sz="2000" dirty="0"/>
              <a:t> se </a:t>
            </a:r>
            <a:r>
              <a:rPr lang="en-US" altLang="en-US" sz="1800" dirty="0" err="1"/>
              <a:t>ove</a:t>
            </a:r>
            <a:r>
              <a:rPr lang="en-US" altLang="en-US" sz="1800" dirty="0"/>
              <a:t> </a:t>
            </a:r>
            <a:r>
              <a:rPr lang="en-US" altLang="en-US" sz="1800" dirty="0" err="1"/>
              <a:t>promenljive</a:t>
            </a:r>
            <a:r>
              <a:rPr lang="en-US" altLang="en-US" sz="1800" dirty="0"/>
              <a:t> </a:t>
            </a:r>
            <a:r>
              <a:rPr lang="en-US" altLang="en-US" sz="1800" dirty="0" err="1"/>
              <a:t>mogu</a:t>
            </a:r>
            <a:r>
              <a:rPr lang="en-US" altLang="en-US" sz="1800" dirty="0"/>
              <a:t> </a:t>
            </a:r>
            <a:r>
              <a:rPr lang="en-US" altLang="en-US" sz="1800" dirty="0" err="1"/>
              <a:t>testirati</a:t>
            </a:r>
            <a:r>
              <a:rPr lang="en-US" altLang="en-US" sz="1800" dirty="0"/>
              <a:t> i </a:t>
            </a:r>
            <a:r>
              <a:rPr lang="en-US" altLang="en-US" sz="1800" dirty="0" err="1"/>
              <a:t>modifikovati</a:t>
            </a:r>
            <a:r>
              <a:rPr lang="en-US" altLang="en-US" sz="1800" dirty="0"/>
              <a:t> </a:t>
            </a:r>
            <a:r>
              <a:rPr lang="en-US" altLang="en-US" sz="1800" dirty="0" err="1"/>
              <a:t>preko</a:t>
            </a:r>
            <a:r>
              <a:rPr lang="en-US" altLang="en-US" sz="1800" dirty="0"/>
              <a:t> </a:t>
            </a:r>
            <a:r>
              <a:rPr lang="en-US" altLang="en-US" sz="1800" dirty="0" err="1"/>
              <a:t>omp</a:t>
            </a:r>
            <a:r>
              <a:rPr lang="en-US" altLang="en-US" sz="1800" dirty="0"/>
              <a:t> </a:t>
            </a:r>
            <a:r>
              <a:rPr lang="en-US" altLang="en-US" sz="1800" dirty="0" err="1"/>
              <a:t>funkcija</a:t>
            </a:r>
            <a:r>
              <a:rPr lang="en-US" altLang="en-US" sz="1800" dirty="0"/>
              <a:t> i </a:t>
            </a:r>
            <a:r>
              <a:rPr lang="en-US" altLang="en-US" sz="1800" dirty="0" err="1"/>
              <a:t>promenljivih</a:t>
            </a:r>
            <a:r>
              <a:rPr lang="en-US" altLang="en-US" sz="1800" dirty="0"/>
              <a:t> </a:t>
            </a:r>
            <a:r>
              <a:rPr lang="en-US" altLang="en-US" sz="1800" dirty="0" err="1"/>
              <a:t>okruženje</a:t>
            </a:r>
            <a:r>
              <a:rPr lang="en-US" altLang="en-US" sz="1800" dirty="0"/>
              <a:t>. </a:t>
            </a:r>
            <a:endParaRPr lang="sr-Latn-RS" altLang="en-US" sz="1200" dirty="0"/>
          </a:p>
          <a:p>
            <a:endParaRPr lang="sr-Latn-RS" dirty="0"/>
          </a:p>
        </p:txBody>
      </p:sp>
      <p:sp>
        <p:nvSpPr>
          <p:cNvPr id="4" name="Slide Number Placeholder 3"/>
          <p:cNvSpPr>
            <a:spLocks noGrp="1"/>
          </p:cNvSpPr>
          <p:nvPr>
            <p:ph type="sldNum" sz="quarter" idx="5"/>
          </p:nvPr>
        </p:nvSpPr>
        <p:spPr/>
        <p:txBody>
          <a:bodyPr/>
          <a:lstStyle/>
          <a:p>
            <a:fld id="{18F713A6-6E84-4860-A296-10918F2C3357}" type="slidenum">
              <a:rPr lang="en-US" altLang="en-US" smtClean="0"/>
              <a:pPr/>
              <a:t>2</a:t>
            </a:fld>
            <a:endParaRPr lang="en-US" altLang="en-US"/>
          </a:p>
        </p:txBody>
      </p:sp>
    </p:spTree>
    <p:extLst>
      <p:ext uri="{BB962C8B-B14F-4D97-AF65-F5344CB8AC3E}">
        <p14:creationId xmlns:p14="http://schemas.microsoft.com/office/powerpoint/2010/main" val="259558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2435F3F-D72E-4BB4-A983-603A07D3B1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F189A46A-C814-455C-B54D-084A898635C4}" type="slidenum">
              <a:rPr lang="en-US" altLang="en-US">
                <a:latin typeface="Arial" panose="020B0604020202020204" pitchFamily="34" charset="0"/>
              </a:rPr>
              <a:pPr/>
              <a:t>28</a:t>
            </a:fld>
            <a:endParaRPr lang="en-US" altLang="en-US">
              <a:latin typeface="Arial" panose="020B0604020202020204" pitchFamily="34" charset="0"/>
            </a:endParaRPr>
          </a:p>
        </p:txBody>
      </p:sp>
      <p:sp>
        <p:nvSpPr>
          <p:cNvPr id="53251" name="Slide Image Placeholder 1">
            <a:extLst>
              <a:ext uri="{FF2B5EF4-FFF2-40B4-BE49-F238E27FC236}">
                <a16:creationId xmlns:a16="http://schemas.microsoft.com/office/drawing/2014/main" id="{C0B178A2-B412-49B7-A8FA-A575E780AFEF}"/>
              </a:ext>
            </a:extLst>
          </p:cNvPr>
          <p:cNvSpPr>
            <a:spLocks noGrp="1" noRot="1" noChangeAspect="1" noTextEdit="1"/>
          </p:cNvSpPr>
          <p:nvPr>
            <p:ph type="sldImg"/>
          </p:nvPr>
        </p:nvSpPr>
        <p:spPr>
          <a:ln/>
        </p:spPr>
      </p:sp>
      <p:sp>
        <p:nvSpPr>
          <p:cNvPr id="53252" name="Notes Placeholder 2">
            <a:extLst>
              <a:ext uri="{FF2B5EF4-FFF2-40B4-BE49-F238E27FC236}">
                <a16:creationId xmlns:a16="http://schemas.microsoft.com/office/drawing/2014/main" id="{2229F7FE-DAAF-4561-9DEB-D06B074EDB5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b="1">
                <a:latin typeface="Arial" panose="020B0604020202020204" pitchFamily="34" charset="0"/>
                <a:cs typeface="Arial" panose="020B0604020202020204" pitchFamily="34" charset="0"/>
              </a:rPr>
              <a:t>Script:</a:t>
            </a:r>
          </a:p>
          <a:p>
            <a:pPr eaLnBrk="1" hangingPunct="1">
              <a:spcBef>
                <a:spcPct val="0"/>
              </a:spcBef>
            </a:pPr>
            <a:r>
              <a:rPr lang="en-US" altLang="en-US">
                <a:latin typeface="Arial" panose="020B0604020202020204" pitchFamily="34" charset="0"/>
                <a:cs typeface="Arial" panose="020B0604020202020204" pitchFamily="34" charset="0"/>
              </a:rPr>
              <a:t>Lets take a look at an example that demonstrates where tasks are guaranteed to be complete.</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In this example, the master thread crosses the parallel construct and a team of N threads is created.</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Each thread in the team is assigned a task – in this case each thread gets assigned a “foo” task – so that there are now N foo tasks created</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The “exit” of the omp barrier construct is where we are guaranteed all the N of the foo tasks are complete.  </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Next a single thread crosses the omp task construct and a single task is created to execute the “bar” function.</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The bar function is guaranteed to be complete</a:t>
            </a:r>
            <a:r>
              <a:rPr lang="sr-Latn-BA" altLang="en-US">
                <a:latin typeface="Arial" panose="020B0604020202020204" pitchFamily="34" charset="0"/>
                <a:cs typeface="Arial" panose="020B0604020202020204" pitchFamily="34" charset="0"/>
              </a:rPr>
              <a:t>d</a:t>
            </a:r>
            <a:r>
              <a:rPr lang="en-US" altLang="en-US">
                <a:latin typeface="Arial" panose="020B0604020202020204" pitchFamily="34" charset="0"/>
                <a:cs typeface="Arial" panose="020B0604020202020204" pitchFamily="34" charset="0"/>
              </a:rPr>
              <a:t> at the exit of the single construct’s code block – the right curly brace that signifies the end of the single region</a:t>
            </a:r>
          </a:p>
          <a:p>
            <a:pPr eaLnBrk="1" hangingPunct="1">
              <a:spcBef>
                <a:spcPct val="0"/>
              </a:spcBef>
            </a:pPr>
            <a:endParaRPr lang="en-US" altLang="en-US">
              <a:latin typeface="Arial" panose="020B0604020202020204" pitchFamily="34" charset="0"/>
              <a:cs typeface="Arial" panose="020B0604020202020204" pitchFamily="34" charset="0"/>
            </a:endParaRPr>
          </a:p>
        </p:txBody>
      </p:sp>
      <p:sp>
        <p:nvSpPr>
          <p:cNvPr id="74756" name="Slide Number Placeholder 3">
            <a:extLst>
              <a:ext uri="{FF2B5EF4-FFF2-40B4-BE49-F238E27FC236}">
                <a16:creationId xmlns:a16="http://schemas.microsoft.com/office/drawing/2014/main" id="{2C4C1D0E-31D1-49CF-B903-6977F6265E41}"/>
              </a:ext>
            </a:extLst>
          </p:cNvPr>
          <p:cNvSpPr txBox="1">
            <a:spLocks noGrp="1"/>
          </p:cNvSpPr>
          <p:nvPr/>
        </p:nvSpPr>
        <p:spPr bwMode="auto">
          <a:xfrm>
            <a:off x="3884613" y="8685213"/>
            <a:ext cx="2971800" cy="457200"/>
          </a:xfrm>
          <a:prstGeom prst="rect">
            <a:avLst/>
          </a:prstGeom>
          <a:noFill/>
        </p:spPr>
        <p:txBody>
          <a:bodyPr anchor="b"/>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fld id="{62AE967E-865F-4DE7-8940-35C16CD2C283}" type="slidenum">
              <a:rPr lang="en-US" altLang="en-US" sz="1200">
                <a:effectLst/>
                <a:latin typeface="Calibri" panose="020F0502020204030204" pitchFamily="34" charset="0"/>
              </a:rPr>
              <a:pPr algn="r" eaLnBrk="1" hangingPunct="1"/>
              <a:t>28</a:t>
            </a:fld>
            <a:endParaRPr lang="en-US" altLang="en-US" sz="1200">
              <a:effectLst/>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sr-Latn-RS" altLang="en-US" dirty="0"/>
              <a:t>Da bi se predefinisale vrednosti internih upravljačkih promenljivih na raspolaganju su č</a:t>
            </a:r>
            <a:r>
              <a:rPr lang="en-US" altLang="en-US" dirty="0" err="1"/>
              <a:t>etiri</a:t>
            </a:r>
            <a:r>
              <a:rPr lang="en-US" altLang="en-US" dirty="0"/>
              <a:t> </a:t>
            </a:r>
            <a:r>
              <a:rPr lang="en-US" altLang="en-US" dirty="0" err="1"/>
              <a:t>promenljive</a:t>
            </a:r>
            <a:r>
              <a:rPr lang="en-US" altLang="en-US" dirty="0"/>
              <a:t> </a:t>
            </a:r>
            <a:r>
              <a:rPr lang="en-US" altLang="en-US" dirty="0" err="1"/>
              <a:t>okruženja</a:t>
            </a:r>
            <a:r>
              <a:rPr lang="en-US" altLang="en-US" dirty="0"/>
              <a:t> </a:t>
            </a:r>
            <a:r>
              <a:rPr lang="en-US" altLang="en-US" dirty="0" err="1"/>
              <a:t>definisane</a:t>
            </a:r>
            <a:r>
              <a:rPr lang="en-US" altLang="en-US" dirty="0"/>
              <a:t> </a:t>
            </a:r>
            <a:r>
              <a:rPr lang="en-US" altLang="en-US" dirty="0" err="1"/>
              <a:t>standardom</a:t>
            </a:r>
            <a:r>
              <a:rPr lang="en-US" altLang="en-US" dirty="0"/>
              <a:t> </a:t>
            </a:r>
            <a:r>
              <a:rPr lang="sr-Latn-RS" altLang="en-US" dirty="0"/>
              <a:t>koje  </a:t>
            </a:r>
            <a:r>
              <a:rPr lang="en-US" altLang="en-US" dirty="0"/>
              <a:t>se </a:t>
            </a:r>
            <a:r>
              <a:rPr lang="en-US" altLang="en-US" dirty="0" err="1"/>
              <a:t>mogu</a:t>
            </a:r>
            <a:r>
              <a:rPr lang="en-US" altLang="en-US" dirty="0"/>
              <a:t> </a:t>
            </a:r>
            <a:r>
              <a:rPr lang="en-US" altLang="en-US" dirty="0" err="1"/>
              <a:t>postaviti</a:t>
            </a:r>
            <a:r>
              <a:rPr lang="en-US" altLang="en-US" dirty="0"/>
              <a:t> pre </a:t>
            </a:r>
            <a:r>
              <a:rPr lang="en-US" altLang="en-US" dirty="0" err="1"/>
              <a:t>izvršenja</a:t>
            </a:r>
            <a:r>
              <a:rPr lang="en-US" altLang="en-US" dirty="0"/>
              <a:t> </a:t>
            </a:r>
            <a:r>
              <a:rPr lang="en-US" altLang="en-US" dirty="0" err="1"/>
              <a:t>programa</a:t>
            </a:r>
            <a:endParaRPr lang="sr-Latn-RS" altLang="en-US" dirty="0"/>
          </a:p>
          <a:p>
            <a:pPr>
              <a:defRPr/>
            </a:pPr>
            <a:r>
              <a:rPr lang="sr-Latn-RS" altLang="en-US" dirty="0"/>
              <a:t>Za ovu svrhu mogu se koristiti i b</a:t>
            </a:r>
            <a:r>
              <a:rPr lang="en-US" altLang="en-US" dirty="0" err="1"/>
              <a:t>ibliotečke</a:t>
            </a:r>
            <a:r>
              <a:rPr lang="en-US" altLang="en-US" dirty="0"/>
              <a:t> </a:t>
            </a:r>
            <a:r>
              <a:rPr lang="en-US" altLang="en-US" dirty="0" err="1"/>
              <a:t>funkcije</a:t>
            </a:r>
            <a:r>
              <a:rPr lang="sr-Latn-RS" altLang="en-US" dirty="0"/>
              <a:t>.</a:t>
            </a:r>
            <a:r>
              <a:rPr lang="en-US" altLang="en-US" dirty="0"/>
              <a:t> </a:t>
            </a:r>
            <a:endParaRPr lang="sr-Latn-RS" altLang="en-US" dirty="0"/>
          </a:p>
          <a:p>
            <a:pPr marL="171450" lvl="0" indent="-171450">
              <a:buFont typeface="Arial" panose="020B0604020202020204" pitchFamily="34" charset="0"/>
              <a:buChar char="•"/>
              <a:defRPr/>
            </a:pPr>
            <a:r>
              <a:rPr lang="en-US" altLang="en-US" dirty="0"/>
              <a:t>one </a:t>
            </a:r>
            <a:r>
              <a:rPr lang="en-US" altLang="en-US" dirty="0" err="1"/>
              <a:t>predefinišu</a:t>
            </a:r>
            <a:r>
              <a:rPr lang="en-US" altLang="en-US" dirty="0"/>
              <a:t> </a:t>
            </a:r>
            <a:r>
              <a:rPr lang="en-US" altLang="en-US" dirty="0" err="1"/>
              <a:t>vrednosti</a:t>
            </a:r>
            <a:r>
              <a:rPr lang="en-US" altLang="en-US" dirty="0"/>
              <a:t> </a:t>
            </a:r>
            <a:r>
              <a:rPr lang="en-US" altLang="en-US" dirty="0" err="1"/>
              <a:t>postavljen</a:t>
            </a:r>
            <a:r>
              <a:rPr lang="sr-Latn-RS" altLang="en-US" dirty="0"/>
              <a:t>e</a:t>
            </a:r>
            <a:r>
              <a:rPr lang="en-US" altLang="en-US" dirty="0"/>
              <a:t> </a:t>
            </a:r>
            <a:r>
              <a:rPr lang="en-US" altLang="en-US" dirty="0" err="1"/>
              <a:t>preko</a:t>
            </a:r>
            <a:r>
              <a:rPr lang="en-US" altLang="en-US" dirty="0"/>
              <a:t> </a:t>
            </a:r>
            <a:r>
              <a:rPr lang="en-US" altLang="en-US" dirty="0" err="1"/>
              <a:t>promenljivih</a:t>
            </a:r>
            <a:r>
              <a:rPr lang="en-US" altLang="en-US" dirty="0"/>
              <a:t> </a:t>
            </a:r>
            <a:r>
              <a:rPr lang="en-US" altLang="en-US" dirty="0" err="1"/>
              <a:t>okruženja</a:t>
            </a:r>
            <a:r>
              <a:rPr lang="en-US" altLang="en-US" dirty="0"/>
              <a:t>. </a:t>
            </a:r>
            <a:endParaRPr lang="sr-Latn-RS" altLang="en-US" dirty="0"/>
          </a:p>
          <a:p>
            <a:pPr marL="628650" lvl="1" indent="-171450">
              <a:buFont typeface="Arial" panose="020B0604020202020204" pitchFamily="34" charset="0"/>
              <a:buChar char="•"/>
              <a:defRPr/>
            </a:pPr>
            <a:r>
              <a:rPr lang="en-US" altLang="en-US" dirty="0"/>
              <a:t>Da bi </a:t>
            </a:r>
            <a:r>
              <a:rPr lang="en-US" altLang="en-US" dirty="0" err="1"/>
              <a:t>ove</a:t>
            </a:r>
            <a:r>
              <a:rPr lang="en-US" altLang="en-US" dirty="0"/>
              <a:t> </a:t>
            </a:r>
            <a:r>
              <a:rPr lang="en-US" altLang="en-US" dirty="0" err="1"/>
              <a:t>funkcije</a:t>
            </a:r>
            <a:r>
              <a:rPr lang="en-US" altLang="en-US" dirty="0"/>
              <a:t> </a:t>
            </a:r>
            <a:r>
              <a:rPr lang="en-US" altLang="en-US" dirty="0" err="1"/>
              <a:t>mogle</a:t>
            </a:r>
            <a:r>
              <a:rPr lang="en-US" altLang="en-US" dirty="0"/>
              <a:t> da se </a:t>
            </a:r>
            <a:r>
              <a:rPr lang="en-US" altLang="en-US" dirty="0" err="1"/>
              <a:t>koriste</a:t>
            </a:r>
            <a:r>
              <a:rPr lang="en-US" altLang="en-US" dirty="0"/>
              <a:t> u C/C++ </a:t>
            </a:r>
            <a:r>
              <a:rPr lang="en-US" altLang="en-US" dirty="0" err="1"/>
              <a:t>programima</a:t>
            </a:r>
            <a:r>
              <a:rPr lang="en-US" altLang="en-US" dirty="0"/>
              <a:t> </a:t>
            </a:r>
            <a:r>
              <a:rPr lang="en-US" altLang="en-US" dirty="0" err="1"/>
              <a:t>neophodno</a:t>
            </a:r>
            <a:r>
              <a:rPr lang="en-US" altLang="en-US" dirty="0"/>
              <a:t> je </a:t>
            </a:r>
            <a:r>
              <a:rPr lang="en-US" altLang="en-US" dirty="0" err="1"/>
              <a:t>uključiti</a:t>
            </a:r>
            <a:r>
              <a:rPr lang="en-US" altLang="en-US" dirty="0"/>
              <a:t> </a:t>
            </a:r>
            <a:r>
              <a:rPr lang="en-US" altLang="en-US" dirty="0" err="1"/>
              <a:t>omp.h</a:t>
            </a:r>
            <a:r>
              <a:rPr lang="en-US" altLang="en-US" dirty="0"/>
              <a:t> header </a:t>
            </a:r>
            <a:r>
              <a:rPr lang="en-US" altLang="en-US" dirty="0" err="1"/>
              <a:t>fajl</a:t>
            </a:r>
            <a:r>
              <a:rPr lang="en-US" altLang="en-US" dirty="0"/>
              <a:t>. </a:t>
            </a:r>
            <a:endParaRPr lang="sr-Latn-RS" dirty="0"/>
          </a:p>
        </p:txBody>
      </p:sp>
      <p:sp>
        <p:nvSpPr>
          <p:cNvPr id="4" name="Slide Number Placeholder 3"/>
          <p:cNvSpPr>
            <a:spLocks noGrp="1"/>
          </p:cNvSpPr>
          <p:nvPr>
            <p:ph type="sldNum" sz="quarter" idx="5"/>
          </p:nvPr>
        </p:nvSpPr>
        <p:spPr/>
        <p:txBody>
          <a:bodyPr/>
          <a:lstStyle/>
          <a:p>
            <a:fld id="{18F713A6-6E84-4860-A296-10918F2C3357}" type="slidenum">
              <a:rPr lang="en-US" altLang="en-US" smtClean="0"/>
              <a:pPr/>
              <a:t>4</a:t>
            </a:fld>
            <a:endParaRPr lang="en-US" altLang="en-US"/>
          </a:p>
        </p:txBody>
      </p:sp>
    </p:spTree>
    <p:extLst>
      <p:ext uri="{BB962C8B-B14F-4D97-AF65-F5344CB8AC3E}">
        <p14:creationId xmlns:p14="http://schemas.microsoft.com/office/powerpoint/2010/main" val="9230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defRPr/>
            </a:pPr>
            <a:r>
              <a:rPr lang="sr-Latn-RS" altLang="en-US" sz="2600" dirty="0"/>
              <a:t>Omogućava da se specificiraju neki oblici rekurentnog izračunavanja (u kojima se koriste komutativne i asocijativne operacije) tako da se ona mogu obaviti paralelno  bez modifikacije koda. </a:t>
            </a:r>
          </a:p>
          <a:p>
            <a:pPr marL="342900" lvl="0" indent="-342900">
              <a:lnSpc>
                <a:spcPct val="90000"/>
              </a:lnSpc>
              <a:buFont typeface="Arial" panose="020B0604020202020204" pitchFamily="34" charset="0"/>
              <a:buChar char="•"/>
              <a:defRPr/>
            </a:pPr>
            <a:r>
              <a:rPr lang="sr-Latn-RS" altLang="en-US" sz="2100" dirty="0"/>
              <a:t>Programer mora da identifikuje operacije i promenljive koje će pamtiti rezultujuću vrednost. </a:t>
            </a:r>
          </a:p>
          <a:p>
            <a:pPr marL="342900" lvl="0" indent="-342900">
              <a:lnSpc>
                <a:spcPct val="90000"/>
              </a:lnSpc>
              <a:buFont typeface="Arial" panose="020B0604020202020204" pitchFamily="34" charset="0"/>
              <a:buChar char="•"/>
              <a:defRPr/>
            </a:pPr>
            <a:r>
              <a:rPr lang="sr-Latn-RS" altLang="en-US" sz="2100" dirty="0"/>
              <a:t>U tom slučaju se ostatak posla može prepustiti kompajleru. </a:t>
            </a:r>
          </a:p>
          <a:p>
            <a:pPr marL="800100" lvl="1" indent="-342900">
              <a:lnSpc>
                <a:spcPct val="90000"/>
              </a:lnSpc>
              <a:buFont typeface="Arial" panose="020B0604020202020204" pitchFamily="34" charset="0"/>
              <a:buChar char="•"/>
              <a:defRPr/>
            </a:pPr>
            <a:r>
              <a:rPr lang="sr-Latn-RS" altLang="en-US" sz="1900" dirty="0"/>
              <a:t>Rezultat će biti deljiv (shared) i nije neophodno eksplicitno deklarisati odgovarajuće promenljive kao shared. </a:t>
            </a:r>
          </a:p>
          <a:p>
            <a:pPr marL="800100" lvl="1" indent="-342900">
              <a:lnSpc>
                <a:spcPct val="90000"/>
              </a:lnSpc>
              <a:buFont typeface="Arial" panose="020B0604020202020204" pitchFamily="34" charset="0"/>
              <a:buChar char="•"/>
              <a:defRPr/>
            </a:pPr>
            <a:r>
              <a:rPr lang="sr-Latn-RS" altLang="en-US" sz="1900" dirty="0"/>
              <a:t>U opštem slučaju se preporučuje korišćenje ove odredbe umesto da se ova operacija obavlja manuelno. </a:t>
            </a:r>
            <a:endParaRPr lang="en-US" altLang="en-US" sz="1900" dirty="0"/>
          </a:p>
          <a:p>
            <a:endParaRPr lang="sr-Latn-RS" dirty="0"/>
          </a:p>
        </p:txBody>
      </p:sp>
      <p:sp>
        <p:nvSpPr>
          <p:cNvPr id="4" name="Slide Number Placeholder 3"/>
          <p:cNvSpPr>
            <a:spLocks noGrp="1"/>
          </p:cNvSpPr>
          <p:nvPr>
            <p:ph type="sldNum" sz="quarter" idx="5"/>
          </p:nvPr>
        </p:nvSpPr>
        <p:spPr/>
        <p:txBody>
          <a:bodyPr/>
          <a:lstStyle/>
          <a:p>
            <a:fld id="{18F713A6-6E84-4860-A296-10918F2C3357}" type="slidenum">
              <a:rPr lang="en-US" altLang="en-US" smtClean="0"/>
              <a:pPr/>
              <a:t>15</a:t>
            </a:fld>
            <a:endParaRPr lang="en-US" altLang="en-US"/>
          </a:p>
        </p:txBody>
      </p:sp>
    </p:spTree>
    <p:extLst>
      <p:ext uri="{BB962C8B-B14F-4D97-AF65-F5344CB8AC3E}">
        <p14:creationId xmlns:p14="http://schemas.microsoft.com/office/powerpoint/2010/main" val="88597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4EF47FE-65F5-4BB1-943A-03BF4F224696}"/>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23BD8DB0-9CFB-47DE-B347-A9E27B86FAF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On first entry to a parallel region, data in THREADPRIVATE variables and common blocks should be assumed undefined, unless a COPYIN clause is specified in the PARALLEL directive</a:t>
            </a:r>
          </a:p>
          <a:p>
            <a:pPr eaLnBrk="1" hangingPunct="1"/>
            <a:r>
              <a:rPr lang="en-US" altLang="en-US">
                <a:latin typeface="Arial" panose="020B0604020202020204" pitchFamily="34" charset="0"/>
                <a:cs typeface="Arial" panose="020B0604020202020204" pitchFamily="34" charset="0"/>
              </a:rPr>
              <a:t>THREADPRIVATE variables differ from PRIVATE variables (discussed later) because they are able to persist between different parallel sections of a code.</a:t>
            </a:r>
          </a:p>
          <a:p>
            <a:pPr eaLnBrk="1" hangingPunct="1"/>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Restrictions:</a:t>
            </a:r>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Data in THREADPRIVATE objects is guaranteed to persist only if the dynamic threads mechanism is "turned off" and the number of threads in different parallel regions remains constant. The default setting of dynamic threads is undefined.</a:t>
            </a:r>
          </a:p>
          <a:p>
            <a:pPr eaLnBrk="1" hangingPunct="1"/>
            <a:r>
              <a:rPr lang="en-US" altLang="en-US">
                <a:latin typeface="Arial" panose="020B0604020202020204" pitchFamily="34" charset="0"/>
                <a:cs typeface="Arial" panose="020B0604020202020204" pitchFamily="34" charset="0"/>
              </a:rPr>
              <a:t>The THREADPRIVATE directive must appear after every declaration of a thread private variable/common block.</a:t>
            </a:r>
          </a:p>
          <a:p>
            <a:pPr eaLnBrk="1" hangingPunct="1"/>
            <a:endParaRPr lang="en-US" altLang="en-US">
              <a:latin typeface="Arial" panose="020B0604020202020204" pitchFamily="34" charset="0"/>
              <a:cs typeface="Arial" panose="020B0604020202020204" pitchFamily="34" charset="0"/>
            </a:endParaRPr>
          </a:p>
        </p:txBody>
      </p:sp>
      <p:sp>
        <p:nvSpPr>
          <p:cNvPr id="47108" name="Slide Number Placeholder 3">
            <a:extLst>
              <a:ext uri="{FF2B5EF4-FFF2-40B4-BE49-F238E27FC236}">
                <a16:creationId xmlns:a16="http://schemas.microsoft.com/office/drawing/2014/main" id="{9B50DBF3-8A65-41BB-9293-9A33F91B214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A45D8904-28EC-47D3-9041-5A37647D3DF0}" type="slidenum">
              <a:rPr lang="en-US" altLang="en-US">
                <a:latin typeface="Arial" panose="020B0604020202020204" pitchFamily="34" charset="0"/>
              </a:rPr>
              <a:pPr/>
              <a:t>19</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CDE0187-3D99-486D-95AA-915E9F30CA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CF5B549F-B482-41BA-9545-5CCF46D6BB99}" type="slidenum">
              <a:rPr lang="en-US" altLang="en-US">
                <a:latin typeface="Arial" panose="020B0604020202020204" pitchFamily="34" charset="0"/>
              </a:rPr>
              <a:pPr/>
              <a:t>23</a:t>
            </a:fld>
            <a:endParaRPr lang="en-US" altLang="en-US">
              <a:latin typeface="Arial" panose="020B0604020202020204" pitchFamily="34" charset="0"/>
            </a:endParaRPr>
          </a:p>
        </p:txBody>
      </p:sp>
      <p:sp>
        <p:nvSpPr>
          <p:cNvPr id="75778" name="Rectangle 7">
            <a:extLst>
              <a:ext uri="{FF2B5EF4-FFF2-40B4-BE49-F238E27FC236}">
                <a16:creationId xmlns:a16="http://schemas.microsoft.com/office/drawing/2014/main" id="{376E4F70-151D-4A6A-B116-76D3935D62FA}"/>
              </a:ext>
            </a:extLst>
          </p:cNvPr>
          <p:cNvSpPr txBox="1">
            <a:spLocks noGrp="1" noChangeArrowheads="1"/>
          </p:cNvSpPr>
          <p:nvPr/>
        </p:nvSpPr>
        <p:spPr bwMode="auto">
          <a:xfrm>
            <a:off x="3884613" y="8685213"/>
            <a:ext cx="2971800" cy="457200"/>
          </a:xfrm>
          <a:prstGeom prst="rect">
            <a:avLst/>
          </a:prstGeom>
          <a:noFill/>
        </p:spPr>
        <p:txBody>
          <a:bodyPr anchor="b"/>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fld id="{00BC2674-A39D-4E15-9054-E024BA2938DC}" type="slidenum">
              <a:rPr lang="en-US" altLang="en-US" sz="1200">
                <a:effectLst/>
                <a:latin typeface="Calibri" panose="020F0502020204030204" pitchFamily="34" charset="0"/>
              </a:rPr>
              <a:pPr algn="r" eaLnBrk="1" hangingPunct="1"/>
              <a:t>23</a:t>
            </a:fld>
            <a:endParaRPr lang="en-US" altLang="en-US" sz="1200">
              <a:effectLst/>
              <a:latin typeface="Calibri" panose="020F0502020204030204" pitchFamily="34" charset="0"/>
            </a:endParaRPr>
          </a:p>
        </p:txBody>
      </p:sp>
      <p:sp>
        <p:nvSpPr>
          <p:cNvPr id="48132" name="Rectangle 2">
            <a:extLst>
              <a:ext uri="{FF2B5EF4-FFF2-40B4-BE49-F238E27FC236}">
                <a16:creationId xmlns:a16="http://schemas.microsoft.com/office/drawing/2014/main" id="{DEC762DE-0BC1-4CE0-A210-616BA7E211AF}"/>
              </a:ext>
            </a:extLst>
          </p:cNvPr>
          <p:cNvSpPr>
            <a:spLocks noGrp="1" noRot="1" noChangeAspect="1" noChangeArrowheads="1" noTextEdit="1"/>
          </p:cNvSpPr>
          <p:nvPr>
            <p:ph type="sldImg"/>
          </p:nvPr>
        </p:nvSpPr>
        <p:spPr>
          <a:ln/>
        </p:spPr>
      </p:sp>
      <p:sp>
        <p:nvSpPr>
          <p:cNvPr id="48133" name="Rectangle 3">
            <a:extLst>
              <a:ext uri="{FF2B5EF4-FFF2-40B4-BE49-F238E27FC236}">
                <a16:creationId xmlns:a16="http://schemas.microsoft.com/office/drawing/2014/main" id="{516D4AFC-26E4-449F-97C3-D87673B5FA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Script</a:t>
            </a:r>
            <a:r>
              <a:rPr lang="en-US" altLang="en-US" sz="800" dirty="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The </a:t>
            </a:r>
            <a:r>
              <a:rPr lang="en-US" altLang="en-US" sz="800" dirty="0" err="1">
                <a:latin typeface="Arial" panose="020B0604020202020204" pitchFamily="34" charset="0"/>
                <a:cs typeface="Arial" panose="020B0604020202020204" pitchFamily="34" charset="0"/>
              </a:rPr>
              <a:t>omp</a:t>
            </a:r>
            <a:r>
              <a:rPr lang="en-US" altLang="en-US" sz="800" dirty="0">
                <a:latin typeface="Arial" panose="020B0604020202020204" pitchFamily="34" charset="0"/>
                <a:cs typeface="Arial" panose="020B0604020202020204" pitchFamily="34" charset="0"/>
              </a:rPr>
              <a:t> task construct should be placed inside a parallel region and the task should encapsulate a structured block. The syntax is </a:t>
            </a:r>
            <a:r>
              <a:rPr lang="en-US" altLang="en-US" sz="800" b="1" dirty="0">
                <a:latin typeface="Arial" panose="020B0604020202020204" pitchFamily="34" charset="0"/>
                <a:cs typeface="Arial" panose="020B0604020202020204" pitchFamily="34" charset="0"/>
              </a:rPr>
              <a:t>#pragma </a:t>
            </a:r>
            <a:r>
              <a:rPr lang="en-US" altLang="en-US" sz="800" b="1" dirty="0" err="1">
                <a:latin typeface="Arial" panose="020B0604020202020204" pitchFamily="34" charset="0"/>
                <a:cs typeface="Arial" panose="020B0604020202020204" pitchFamily="34" charset="0"/>
              </a:rPr>
              <a:t>omp</a:t>
            </a:r>
            <a:r>
              <a:rPr lang="en-US" altLang="en-US" sz="800" b="1" dirty="0">
                <a:latin typeface="Arial" panose="020B0604020202020204" pitchFamily="34" charset="0"/>
                <a:cs typeface="Arial" panose="020B0604020202020204" pitchFamily="34" charset="0"/>
              </a:rPr>
              <a:t> task [</a:t>
            </a:r>
            <a:r>
              <a:rPr lang="en-US" altLang="en-US" sz="800" i="1" dirty="0">
                <a:latin typeface="Arial" panose="020B0604020202020204" pitchFamily="34" charset="0"/>
                <a:cs typeface="Arial" panose="020B0604020202020204" pitchFamily="34" charset="0"/>
              </a:rPr>
              <a:t>clause</a:t>
            </a:r>
            <a:r>
              <a:rPr lang="en-US" altLang="en-US" sz="800" b="1" dirty="0">
                <a:latin typeface="Arial" panose="020B0604020202020204" pitchFamily="34" charset="0"/>
                <a:cs typeface="Arial" panose="020B0604020202020204" pitchFamily="34" charset="0"/>
              </a:rPr>
              <a:t>[[,]</a:t>
            </a:r>
            <a:r>
              <a:rPr lang="en-US" altLang="en-US" sz="800" i="1" dirty="0">
                <a:latin typeface="Arial" panose="020B0604020202020204" pitchFamily="34" charset="0"/>
                <a:cs typeface="Arial" panose="020B0604020202020204" pitchFamily="34" charset="0"/>
              </a:rPr>
              <a:t>clause</a:t>
            </a:r>
            <a:r>
              <a:rPr lang="en-US" altLang="en-US" sz="800" b="1" dirty="0">
                <a:latin typeface="Arial" panose="020B0604020202020204" pitchFamily="34" charset="0"/>
                <a:cs typeface="Arial" panose="020B0604020202020204" pitchFamily="34" charset="0"/>
              </a:rPr>
              <a:t>] ...]</a:t>
            </a:r>
          </a:p>
          <a:p>
            <a:pPr eaLnBrk="1" hangingPunct="1">
              <a:lnSpc>
                <a:spcPct val="80000"/>
              </a:lnSpc>
              <a:spcBef>
                <a:spcPct val="0"/>
              </a:spcBef>
            </a:pP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Explicit tasks are created in OpenMP following the same steps just described.</a:t>
            </a:r>
          </a:p>
          <a:p>
            <a:pPr lvl="2" eaLnBrk="1" hangingPunct="1">
              <a:lnSpc>
                <a:spcPct val="80000"/>
              </a:lnSpc>
              <a:spcBef>
                <a:spcPct val="0"/>
              </a:spcBef>
            </a:pPr>
            <a:r>
              <a:rPr lang="en-US" altLang="en-US" sz="800" dirty="0">
                <a:latin typeface="Arial" panose="020B0604020202020204" pitchFamily="34" charset="0"/>
                <a:cs typeface="Arial" panose="020B0604020202020204" pitchFamily="34" charset="0"/>
              </a:rPr>
              <a:t>Thread encountering parallel construct creates a team of threads</a:t>
            </a:r>
          </a:p>
          <a:p>
            <a:pPr lvl="2" eaLnBrk="1" hangingPunct="1">
              <a:lnSpc>
                <a:spcPct val="80000"/>
              </a:lnSpc>
              <a:spcBef>
                <a:spcPct val="0"/>
              </a:spcBef>
            </a:pPr>
            <a:r>
              <a:rPr lang="en-US" altLang="en-US" sz="800" dirty="0">
                <a:latin typeface="Arial" panose="020B0604020202020204" pitchFamily="34" charset="0"/>
                <a:cs typeface="Arial" panose="020B0604020202020204" pitchFamily="34" charset="0"/>
              </a:rPr>
              <a:t>at the </a:t>
            </a:r>
            <a:r>
              <a:rPr lang="en-US" altLang="en-US" sz="800" b="1" dirty="0" err="1">
                <a:latin typeface="Arial" panose="020B0604020202020204" pitchFamily="34" charset="0"/>
                <a:cs typeface="Arial" panose="020B0604020202020204" pitchFamily="34" charset="0"/>
              </a:rPr>
              <a:t>omp</a:t>
            </a:r>
            <a:r>
              <a:rPr lang="en-US" altLang="en-US" sz="800" b="1" dirty="0">
                <a:latin typeface="Arial" panose="020B0604020202020204" pitchFamily="34" charset="0"/>
                <a:cs typeface="Arial" panose="020B0604020202020204" pitchFamily="34" charset="0"/>
              </a:rPr>
              <a:t> task construct</a:t>
            </a:r>
            <a:r>
              <a:rPr lang="en-US" altLang="en-US" sz="800" dirty="0">
                <a:latin typeface="Arial" panose="020B0604020202020204" pitchFamily="34" charset="0"/>
                <a:cs typeface="Arial" panose="020B0604020202020204" pitchFamily="34" charset="0"/>
              </a:rPr>
              <a:t> - a thread in team is assigned to one of the explicit tasks (and tied to it).</a:t>
            </a:r>
          </a:p>
          <a:p>
            <a:pPr lvl="2" eaLnBrk="1" hangingPunct="1">
              <a:lnSpc>
                <a:spcPct val="80000"/>
              </a:lnSpc>
              <a:spcBef>
                <a:spcPct val="0"/>
              </a:spcBef>
            </a:pPr>
            <a:r>
              <a:rPr lang="en-US" altLang="en-US" sz="800" dirty="0">
                <a:latin typeface="Arial" panose="020B0604020202020204" pitchFamily="34" charset="0"/>
                <a:cs typeface="Arial" panose="020B0604020202020204" pitchFamily="34" charset="0"/>
              </a:rPr>
              <a:t>if the task construct is enclosed inside a while loop or other loop structure then each time the </a:t>
            </a:r>
            <a:r>
              <a:rPr lang="en-US" altLang="en-US" sz="800" dirty="0" err="1">
                <a:latin typeface="Arial" panose="020B0604020202020204" pitchFamily="34" charset="0"/>
                <a:cs typeface="Arial" panose="020B0604020202020204" pitchFamily="34" charset="0"/>
              </a:rPr>
              <a:t>omp</a:t>
            </a:r>
            <a:r>
              <a:rPr lang="en-US" altLang="en-US" sz="800" dirty="0">
                <a:latin typeface="Arial" panose="020B0604020202020204" pitchFamily="34" charset="0"/>
                <a:cs typeface="Arial" panose="020B0604020202020204" pitchFamily="34" charset="0"/>
              </a:rPr>
              <a:t> task construct is crossed a new instance of the task is created and assigned a thread – which can be initially differed or can be initially executed immediately</a:t>
            </a:r>
          </a:p>
          <a:p>
            <a:pPr lvl="2" eaLnBrk="1" hangingPunct="1">
              <a:lnSpc>
                <a:spcPct val="80000"/>
              </a:lnSpc>
              <a:spcBef>
                <a:spcPct val="0"/>
              </a:spcBef>
            </a:pPr>
            <a:r>
              <a:rPr lang="en-US" altLang="en-US" sz="800" dirty="0">
                <a:latin typeface="Arial" panose="020B0604020202020204" pitchFamily="34" charset="0"/>
                <a:cs typeface="Arial" panose="020B0604020202020204" pitchFamily="34" charset="0"/>
              </a:rPr>
              <a:t>At the end of the parallel region their is an implied barrier - this barrier holds original master thread until all explicit tasks are finished.</a:t>
            </a:r>
          </a:p>
          <a:p>
            <a:pPr lvl="2" eaLnBrk="1" hangingPunct="1">
              <a:lnSpc>
                <a:spcPct val="80000"/>
              </a:lnSpc>
              <a:spcBef>
                <a:spcPct val="0"/>
              </a:spcBef>
            </a:pP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The syntax is #pragma </a:t>
            </a:r>
            <a:r>
              <a:rPr lang="en-US" altLang="en-US" sz="800" b="1" dirty="0" err="1">
                <a:latin typeface="Arial" panose="020B0604020202020204" pitchFamily="34" charset="0"/>
                <a:cs typeface="Arial" panose="020B0604020202020204" pitchFamily="34" charset="0"/>
              </a:rPr>
              <a:t>omp</a:t>
            </a:r>
            <a:r>
              <a:rPr lang="en-US" altLang="en-US" sz="800" b="1" dirty="0">
                <a:latin typeface="Arial" panose="020B0604020202020204" pitchFamily="34" charset="0"/>
                <a:cs typeface="Arial" panose="020B0604020202020204" pitchFamily="34" charset="0"/>
              </a:rPr>
              <a:t> task [</a:t>
            </a:r>
            <a:r>
              <a:rPr lang="en-US" altLang="en-US" sz="800" i="1" dirty="0">
                <a:latin typeface="Arial" panose="020B0604020202020204" pitchFamily="34" charset="0"/>
                <a:cs typeface="Arial" panose="020B0604020202020204" pitchFamily="34" charset="0"/>
              </a:rPr>
              <a:t>clause</a:t>
            </a:r>
            <a:r>
              <a:rPr lang="en-US" altLang="en-US" sz="800" b="1" dirty="0">
                <a:latin typeface="Arial" panose="020B0604020202020204" pitchFamily="34" charset="0"/>
                <a:cs typeface="Arial" panose="020B0604020202020204" pitchFamily="34" charset="0"/>
              </a:rPr>
              <a:t>[[,]</a:t>
            </a:r>
            <a:r>
              <a:rPr lang="en-US" altLang="en-US" sz="800" i="1" dirty="0">
                <a:latin typeface="Arial" panose="020B0604020202020204" pitchFamily="34" charset="0"/>
                <a:cs typeface="Arial" panose="020B0604020202020204" pitchFamily="34" charset="0"/>
              </a:rPr>
              <a:t>clause</a:t>
            </a:r>
            <a:r>
              <a:rPr lang="en-US" altLang="en-US" sz="800" b="1" dirty="0">
                <a:latin typeface="Arial" panose="020B0604020202020204" pitchFamily="34" charset="0"/>
                <a:cs typeface="Arial" panose="020B0604020202020204" pitchFamily="34" charset="0"/>
              </a:rPr>
              <a:t>] ...]</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Where clause can be one of the following clauses</a:t>
            </a:r>
          </a:p>
          <a:p>
            <a:pPr eaLnBrk="1" hangingPunct="1">
              <a:lnSpc>
                <a:spcPct val="80000"/>
              </a:lnSpc>
              <a:spcBef>
                <a:spcPct val="0"/>
              </a:spcBef>
            </a:pPr>
            <a:endParaRPr lang="en-US" altLang="en-US" sz="800"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if (</a:t>
            </a:r>
            <a:r>
              <a:rPr lang="en-US" altLang="en-US" sz="800" i="1" dirty="0">
                <a:latin typeface="Arial" panose="020B0604020202020204" pitchFamily="34" charset="0"/>
                <a:cs typeface="Arial" panose="020B0604020202020204" pitchFamily="34" charset="0"/>
              </a:rPr>
              <a:t>expression</a:t>
            </a:r>
            <a:r>
              <a:rPr lang="en-US" altLang="en-US" sz="800" b="1" dirty="0">
                <a:latin typeface="Arial" panose="020B0604020202020204" pitchFamily="34" charset="0"/>
                <a:cs typeface="Arial" panose="020B0604020202020204" pitchFamily="34" charset="0"/>
              </a:rPr>
              <a:t>) - </a:t>
            </a:r>
            <a:r>
              <a:rPr lang="it-IT" altLang="en-US" sz="800" dirty="0">
                <a:latin typeface="Arial" panose="020B0604020202020204" pitchFamily="34" charset="0"/>
                <a:cs typeface="Arial" panose="020B0604020202020204" pitchFamily="34" charset="0"/>
              </a:rPr>
              <a:t>a user directed optimization that weighs the cost of deferring the task versus executing the task code immediately.  It can be used to control cache and memory affinity</a:t>
            </a: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Untied - </a:t>
            </a:r>
            <a:r>
              <a:rPr lang="en-US" altLang="en-US" sz="800" dirty="0">
                <a:latin typeface="Arial" panose="020B0604020202020204" pitchFamily="34" charset="0"/>
                <a:cs typeface="Arial" panose="020B0604020202020204" pitchFamily="34" charset="0"/>
              </a:rPr>
              <a:t>specifies that the task created is untied.</a:t>
            </a:r>
            <a:r>
              <a:rPr lang="en-US" altLang="en-US" sz="800" b="1" dirty="0">
                <a:latin typeface="Arial" panose="020B0604020202020204" pitchFamily="34" charset="0"/>
                <a:cs typeface="Arial" panose="020B0604020202020204" pitchFamily="34" charset="0"/>
              </a:rPr>
              <a:t> </a:t>
            </a:r>
            <a:r>
              <a:rPr lang="en-US" altLang="en-US" sz="800" dirty="0">
                <a:latin typeface="Arial" panose="020B0604020202020204" pitchFamily="34" charset="0"/>
                <a:cs typeface="Arial" panose="020B0604020202020204" pitchFamily="34" charset="0"/>
              </a:rPr>
              <a:t>An untied task has no long term association with any given thread.  Any thread not otherwise occupied is free to execute an untied task.  The thread assigned to execute an untied task may only change at a "task scheduling point". </a:t>
            </a: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shared (</a:t>
            </a:r>
            <a:r>
              <a:rPr lang="en-US" altLang="en-US" sz="800" i="1" dirty="0">
                <a:latin typeface="Arial" panose="020B0604020202020204" pitchFamily="34" charset="0"/>
                <a:cs typeface="Arial" panose="020B0604020202020204" pitchFamily="34" charset="0"/>
              </a:rPr>
              <a:t>list</a:t>
            </a:r>
            <a:r>
              <a:rPr lang="en-US" altLang="en-US" sz="800" b="1" dirty="0">
                <a:latin typeface="Arial" panose="020B0604020202020204" pitchFamily="34" charset="0"/>
                <a:cs typeface="Arial" panose="020B0604020202020204" pitchFamily="34" charset="0"/>
              </a:rPr>
              <a:t>) </a:t>
            </a:r>
            <a:r>
              <a:rPr lang="en-US" altLang="en-US" sz="800" dirty="0">
                <a:latin typeface="Arial" panose="020B0604020202020204" pitchFamily="34" charset="0"/>
                <a:cs typeface="Arial" panose="020B0604020202020204" pitchFamily="34" charset="0"/>
              </a:rPr>
              <a:t>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the same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a:t>
            </a: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private (</a:t>
            </a:r>
            <a:r>
              <a:rPr lang="en-US" altLang="en-US" sz="800" i="1" dirty="0">
                <a:latin typeface="Arial" panose="020B0604020202020204" pitchFamily="34" charset="0"/>
                <a:cs typeface="Arial" panose="020B0604020202020204" pitchFamily="34" charset="0"/>
              </a:rPr>
              <a:t>list</a:t>
            </a:r>
            <a:r>
              <a:rPr lang="en-US" altLang="en-US" sz="800" b="1" dirty="0">
                <a:latin typeface="Arial" panose="020B0604020202020204" pitchFamily="34" charset="0"/>
                <a:cs typeface="Arial" panose="020B0604020202020204" pitchFamily="34" charset="0"/>
              </a:rPr>
              <a:t>) </a:t>
            </a:r>
            <a:r>
              <a:rPr lang="en-US" altLang="en-US" sz="800" dirty="0">
                <a:latin typeface="Arial" panose="020B0604020202020204" pitchFamily="34" charset="0"/>
                <a:cs typeface="Arial" panose="020B0604020202020204" pitchFamily="34" charset="0"/>
              </a:rPr>
              <a:t>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a different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a:t>
            </a: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err="1">
                <a:latin typeface="Arial" panose="020B0604020202020204" pitchFamily="34" charset="0"/>
                <a:cs typeface="Arial" panose="020B0604020202020204" pitchFamily="34" charset="0"/>
              </a:rPr>
              <a:t>firstprivate</a:t>
            </a:r>
            <a:r>
              <a:rPr lang="en-US" altLang="en-US" sz="800" b="1" dirty="0">
                <a:latin typeface="Arial" panose="020B0604020202020204" pitchFamily="34" charset="0"/>
                <a:cs typeface="Arial" panose="020B0604020202020204" pitchFamily="34" charset="0"/>
              </a:rPr>
              <a:t> (</a:t>
            </a:r>
            <a:r>
              <a:rPr lang="en-US" altLang="en-US" sz="800" i="1" dirty="0">
                <a:latin typeface="Arial" panose="020B0604020202020204" pitchFamily="34" charset="0"/>
                <a:cs typeface="Arial" panose="020B0604020202020204" pitchFamily="34" charset="0"/>
              </a:rPr>
              <a:t>list</a:t>
            </a:r>
            <a:r>
              <a:rPr lang="en-US" altLang="en-US" sz="800" b="1" dirty="0">
                <a:latin typeface="Arial" panose="020B0604020202020204" pitchFamily="34" charset="0"/>
                <a:cs typeface="Arial" panose="020B0604020202020204" pitchFamily="34" charset="0"/>
              </a:rPr>
              <a:t>)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a different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 and whose value is initialized with the value of the original variable </a:t>
            </a: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default( shared </a:t>
            </a:r>
            <a:r>
              <a:rPr lang="en-US" altLang="en-US" sz="800" dirty="0">
                <a:latin typeface="Arial" panose="020B0604020202020204" pitchFamily="34" charset="0"/>
                <a:cs typeface="Arial" panose="020B0604020202020204" pitchFamily="34" charset="0"/>
              </a:rPr>
              <a:t>|</a:t>
            </a:r>
            <a:r>
              <a:rPr lang="en-US" altLang="en-US" sz="800" b="1" dirty="0">
                <a:latin typeface="Arial" panose="020B0604020202020204" pitchFamily="34" charset="0"/>
                <a:cs typeface="Arial" panose="020B0604020202020204" pitchFamily="34" charset="0"/>
              </a:rPr>
              <a:t> none </a:t>
            </a:r>
            <a:r>
              <a:rPr lang="en-US" altLang="en-US" sz="800" i="1" dirty="0">
                <a:latin typeface="Arial" panose="020B0604020202020204" pitchFamily="34" charset="0"/>
                <a:cs typeface="Arial" panose="020B0604020202020204" pitchFamily="34" charset="0"/>
              </a:rPr>
              <a:t> </a:t>
            </a:r>
            <a:r>
              <a:rPr lang="en-US" altLang="en-US" sz="800" b="1" dirty="0">
                <a:latin typeface="Arial" panose="020B0604020202020204" pitchFamily="34" charset="0"/>
                <a:cs typeface="Arial" panose="020B0604020202020204" pitchFamily="34" charset="0"/>
              </a:rPr>
              <a:t>) - </a:t>
            </a:r>
            <a:r>
              <a:rPr lang="en-US" altLang="en-US" sz="800" dirty="0">
                <a:latin typeface="Arial" panose="020B0604020202020204" pitchFamily="34" charset="0"/>
                <a:cs typeface="Arial" panose="020B0604020202020204" pitchFamily="34" charset="0"/>
              </a:rPr>
              <a:t>specifies the default data scoping rules f</a:t>
            </a:r>
            <a:r>
              <a:rPr lang="sr-Latn-BA" altLang="en-US" sz="800" dirty="0">
                <a:latin typeface="Arial" panose="020B0604020202020204" pitchFamily="34" charset="0"/>
                <a:cs typeface="Arial" panose="020B0604020202020204" pitchFamily="34" charset="0"/>
              </a:rPr>
              <a:t>o</a:t>
            </a:r>
            <a:r>
              <a:rPr lang="en-US" altLang="en-US" sz="800" dirty="0">
                <a:latin typeface="Arial" panose="020B0604020202020204" pitchFamily="34" charset="0"/>
                <a:cs typeface="Arial" panose="020B0604020202020204" pitchFamily="34" charset="0"/>
              </a:rPr>
              <a:t>r the task</a:t>
            </a:r>
          </a:p>
          <a:p>
            <a:pPr eaLnBrk="1" hangingPunct="1">
              <a:lnSpc>
                <a:spcPct val="80000"/>
              </a:lnSpc>
              <a:spcBef>
                <a:spcPct val="0"/>
              </a:spcBef>
            </a:pP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Now lets look at untied versus tied tasks</a:t>
            </a:r>
          </a:p>
          <a:p>
            <a:pPr eaLnBrk="1" hangingPunct="1">
              <a:lnSpc>
                <a:spcPct val="80000"/>
              </a:lnSpc>
              <a:spcBef>
                <a:spcPct val="0"/>
              </a:spcBef>
            </a:pPr>
            <a:endParaRPr lang="en-US" altLang="en-US" sz="800"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Background Info</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see the </a:t>
            </a:r>
            <a:r>
              <a:rPr lang="en-US" altLang="en-US" sz="800" dirty="0" err="1">
                <a:latin typeface="Arial" panose="020B0604020202020204" pitchFamily="34" charset="0"/>
                <a:cs typeface="Arial" panose="020B0604020202020204" pitchFamily="34" charset="0"/>
              </a:rPr>
              <a:t>openmp</a:t>
            </a:r>
            <a:r>
              <a:rPr lang="en-US" altLang="en-US" sz="800" dirty="0">
                <a:latin typeface="Arial" panose="020B0604020202020204" pitchFamily="34" charset="0"/>
                <a:cs typeface="Arial" panose="020B0604020202020204" pitchFamily="34" charset="0"/>
              </a:rPr>
              <a:t> spec at </a:t>
            </a:r>
            <a:r>
              <a:rPr lang="en-US" altLang="en-US" sz="800" dirty="0">
                <a:solidFill>
                  <a:srgbClr val="000000"/>
                </a:solidFill>
                <a:latin typeface="Arial" panose="020B0604020202020204" pitchFamily="34" charset="0"/>
                <a:cs typeface="Arial" panose="020B0604020202020204" pitchFamily="34" charset="0"/>
              </a:rPr>
              <a:t>www.openmp.org</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or visit publib.boulder.ibm.com/</a:t>
            </a:r>
            <a:r>
              <a:rPr lang="en-US" altLang="en-US" sz="800" dirty="0" err="1">
                <a:latin typeface="Arial" panose="020B0604020202020204" pitchFamily="34" charset="0"/>
                <a:cs typeface="Arial" panose="020B0604020202020204" pitchFamily="34" charset="0"/>
              </a:rPr>
              <a:t>infocenter</a:t>
            </a:r>
            <a:r>
              <a:rPr lang="en-US" altLang="en-US" sz="800" dirty="0">
                <a:latin typeface="Arial" panose="020B0604020202020204" pitchFamily="34" charset="0"/>
                <a:cs typeface="Arial" panose="020B0604020202020204" pitchFamily="34" charset="0"/>
              </a:rPr>
              <a:t> at the </a:t>
            </a:r>
            <a:r>
              <a:rPr lang="en-US" altLang="en-US" sz="800" dirty="0" err="1">
                <a:latin typeface="Arial" panose="020B0604020202020204" pitchFamily="34" charset="0"/>
                <a:cs typeface="Arial" panose="020B0604020202020204" pitchFamily="34" charset="0"/>
              </a:rPr>
              <a:t>url</a:t>
            </a:r>
            <a:r>
              <a:rPr lang="en-US" altLang="en-US" sz="800" dirty="0">
                <a:latin typeface="Arial" panose="020B0604020202020204" pitchFamily="34" charset="0"/>
                <a:cs typeface="Arial" panose="020B0604020202020204" pitchFamily="34" charset="0"/>
              </a:rPr>
              <a:t> below to get at the definition and usage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http://publib.boulder.ibm.com/infocenter/lnxpcomp/v8v101/index.jsp?topic=/com.ibm.xlcpp8l.doc/compiler/ref/ruompplp.htm</a:t>
            </a:r>
          </a:p>
          <a:p>
            <a:pPr eaLnBrk="1" hangingPunct="1">
              <a:lnSpc>
                <a:spcPct val="80000"/>
              </a:lnSpc>
              <a:spcBef>
                <a:spcPct val="0"/>
              </a:spcBef>
            </a:pP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The permissible clauses include:</a:t>
            </a: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if (</a:t>
            </a:r>
            <a:r>
              <a:rPr lang="en-US" altLang="en-US" sz="800" i="1" dirty="0">
                <a:latin typeface="Arial" panose="020B0604020202020204" pitchFamily="34" charset="0"/>
                <a:cs typeface="Arial" panose="020B0604020202020204" pitchFamily="34" charset="0"/>
              </a:rPr>
              <a:t>expression</a:t>
            </a:r>
            <a:r>
              <a:rPr lang="en-US" altLang="en-US" sz="800" b="1" dirty="0">
                <a:latin typeface="Arial" panose="020B0604020202020204" pitchFamily="34" charset="0"/>
                <a:cs typeface="Arial" panose="020B0604020202020204" pitchFamily="34" charset="0"/>
              </a:rPr>
              <a:t>) - </a:t>
            </a:r>
            <a:r>
              <a:rPr lang="it-IT" altLang="en-US" sz="800" dirty="0">
                <a:latin typeface="Arial" panose="020B0604020202020204" pitchFamily="34" charset="0"/>
                <a:cs typeface="Arial" panose="020B0604020202020204" pitchFamily="34" charset="0"/>
              </a:rPr>
              <a:t>a user directed optimization that weighs the cost of deferring the task versus executing the task code immediately.  It can be used to control cache and memory affinity</a:t>
            </a:r>
          </a:p>
          <a:p>
            <a:pPr eaLnBrk="1" hangingPunct="1">
              <a:lnSpc>
                <a:spcPct val="80000"/>
              </a:lnSpc>
              <a:spcBef>
                <a:spcPct val="0"/>
              </a:spcBef>
            </a:pPr>
            <a:r>
              <a:rPr lang="it-IT" altLang="en-US" sz="800" dirty="0">
                <a:latin typeface="Arial" panose="020B0604020202020204" pitchFamily="34" charset="0"/>
                <a:cs typeface="Arial" panose="020B0604020202020204" pitchFamily="34" charset="0"/>
              </a:rPr>
              <a:t>When the </a:t>
            </a:r>
            <a:r>
              <a:rPr lang="it-IT" altLang="en-US" sz="800" dirty="0">
                <a:latin typeface="Courier New" panose="02070309020205020404" pitchFamily="49" charset="0"/>
                <a:cs typeface="Arial" panose="020B0604020202020204" pitchFamily="34" charset="0"/>
              </a:rPr>
              <a:t>if</a:t>
            </a:r>
            <a:r>
              <a:rPr lang="it-IT" altLang="en-US" sz="800" dirty="0">
                <a:latin typeface="Arial" panose="020B0604020202020204" pitchFamily="34" charset="0"/>
                <a:cs typeface="Arial" panose="020B0604020202020204" pitchFamily="34" charset="0"/>
              </a:rPr>
              <a:t> clause argument is false</a:t>
            </a:r>
          </a:p>
          <a:p>
            <a:pPr lvl="1" eaLnBrk="1" hangingPunct="1">
              <a:lnSpc>
                <a:spcPct val="80000"/>
              </a:lnSpc>
              <a:spcBef>
                <a:spcPct val="0"/>
              </a:spcBef>
            </a:pPr>
            <a:r>
              <a:rPr lang="it-IT" altLang="en-US" sz="800" dirty="0">
                <a:latin typeface="Arial" panose="020B0604020202020204" pitchFamily="34" charset="0"/>
                <a:cs typeface="Arial" panose="020B0604020202020204" pitchFamily="34" charset="0"/>
              </a:rPr>
              <a:t>The task is executed </a:t>
            </a:r>
            <a:r>
              <a:rPr lang="it-IT" altLang="en-US" sz="800" u="sng" dirty="0">
                <a:latin typeface="Arial" panose="020B0604020202020204" pitchFamily="34" charset="0"/>
                <a:cs typeface="Arial" panose="020B0604020202020204" pitchFamily="34" charset="0"/>
              </a:rPr>
              <a:t>immediately</a:t>
            </a:r>
            <a:r>
              <a:rPr lang="it-IT" altLang="en-US" sz="800" dirty="0">
                <a:latin typeface="Arial" panose="020B0604020202020204" pitchFamily="34" charset="0"/>
                <a:cs typeface="Arial" panose="020B0604020202020204" pitchFamily="34" charset="0"/>
              </a:rPr>
              <a:t> by the encountering thread.</a:t>
            </a:r>
          </a:p>
          <a:p>
            <a:pPr lvl="1" eaLnBrk="1" hangingPunct="1">
              <a:lnSpc>
                <a:spcPct val="80000"/>
              </a:lnSpc>
              <a:spcBef>
                <a:spcPct val="0"/>
              </a:spcBef>
            </a:pPr>
            <a:r>
              <a:rPr lang="it-IT" altLang="en-US" sz="800" dirty="0">
                <a:latin typeface="Arial" panose="020B0604020202020204" pitchFamily="34" charset="0"/>
                <a:cs typeface="Arial" panose="020B0604020202020204" pitchFamily="34" charset="0"/>
              </a:rPr>
              <a:t>The data environment is still local to the new task...</a:t>
            </a:r>
          </a:p>
          <a:p>
            <a:pPr lvl="1" eaLnBrk="1" hangingPunct="1">
              <a:lnSpc>
                <a:spcPct val="80000"/>
              </a:lnSpc>
              <a:spcBef>
                <a:spcPct val="0"/>
              </a:spcBef>
            </a:pPr>
            <a:r>
              <a:rPr lang="it-IT" altLang="en-US" sz="800" dirty="0">
                <a:latin typeface="Arial" panose="020B0604020202020204" pitchFamily="34" charset="0"/>
                <a:cs typeface="Arial" panose="020B0604020202020204" pitchFamily="34" charset="0"/>
              </a:rPr>
              <a:t>...and it’s still a different task with respect to synchronization.</a:t>
            </a:r>
          </a:p>
          <a:p>
            <a:pPr lvl="1" eaLnBrk="1" hangingPunct="1">
              <a:lnSpc>
                <a:spcPct val="80000"/>
              </a:lnSpc>
              <a:spcBef>
                <a:spcPct val="0"/>
              </a:spcBef>
            </a:pPr>
            <a:r>
              <a:rPr lang="it-IT" altLang="en-US" sz="800" dirty="0">
                <a:latin typeface="Arial" panose="020B0604020202020204" pitchFamily="34" charset="0"/>
                <a:cs typeface="Arial" panose="020B0604020202020204" pitchFamily="34" charset="0"/>
              </a:rPr>
              <a:t>Its used to execute immediately (when exp is false) when the cost of deferring the task is too great compared to the cost of executing the task code – this can aid with cache and memory affinity</a:t>
            </a:r>
            <a:endParaRPr lang="en-US" altLang="en-US" sz="800" dirty="0">
              <a:latin typeface="Arial" panose="020B0604020202020204" pitchFamily="34" charset="0"/>
              <a:cs typeface="Arial" panose="020B0604020202020204" pitchFamily="34" charset="0"/>
            </a:endParaRPr>
          </a:p>
          <a:p>
            <a:pPr eaLnBrk="1" hangingPunct="1">
              <a:lnSpc>
                <a:spcPct val="80000"/>
              </a:lnSpc>
              <a:spcBef>
                <a:spcPct val="0"/>
              </a:spcBef>
            </a:pPr>
            <a:endParaRPr lang="en-US" altLang="en-US" sz="800"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Untied – </a:t>
            </a:r>
            <a:r>
              <a:rPr lang="en-US" altLang="en-US" sz="800" dirty="0">
                <a:latin typeface="Arial" panose="020B0604020202020204" pitchFamily="34" charset="0"/>
                <a:cs typeface="Arial" panose="020B0604020202020204" pitchFamily="34" charset="0"/>
              </a:rPr>
              <a:t>specifies that the task created is untied.</a:t>
            </a:r>
            <a:r>
              <a:rPr lang="en-US" altLang="en-US" sz="800" b="1" dirty="0">
                <a:latin typeface="Arial" panose="020B0604020202020204" pitchFamily="34" charset="0"/>
                <a:cs typeface="Arial" panose="020B0604020202020204" pitchFamily="34" charset="0"/>
              </a:rPr>
              <a:t> </a:t>
            </a:r>
            <a:r>
              <a:rPr lang="en-US" altLang="en-US" sz="800" dirty="0">
                <a:latin typeface="Arial" panose="020B0604020202020204" pitchFamily="34" charset="0"/>
                <a:cs typeface="Arial" panose="020B0604020202020204" pitchFamily="34" charset="0"/>
              </a:rPr>
              <a:t>An untied task has no long term association with any given thread.  Any thread not otherwise occupied is free to execute an untied task.  The thread assigned to execute an untied task may only change at a "task scheduling point".  As opposed to a </a:t>
            </a:r>
            <a:r>
              <a:rPr lang="en-US" altLang="en-US" sz="800" b="1" dirty="0">
                <a:latin typeface="Arial" panose="020B0604020202020204" pitchFamily="34" charset="0"/>
                <a:cs typeface="Arial" panose="020B0604020202020204" pitchFamily="34" charset="0"/>
              </a:rPr>
              <a:t>tied task </a:t>
            </a:r>
            <a:r>
              <a:rPr lang="en-US" altLang="en-US" sz="800" dirty="0">
                <a:latin typeface="Arial" panose="020B0604020202020204" pitchFamily="34" charset="0"/>
                <a:cs typeface="Arial" panose="020B0604020202020204" pitchFamily="34" charset="0"/>
              </a:rPr>
              <a:t>which is a </a:t>
            </a:r>
            <a:r>
              <a:rPr lang="en-US" altLang="en-US" sz="800" i="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that, when its </a:t>
            </a:r>
            <a:r>
              <a:rPr lang="en-US" altLang="en-US" sz="800" i="1" dirty="0">
                <a:latin typeface="Arial" panose="020B0604020202020204" pitchFamily="34" charset="0"/>
                <a:cs typeface="Arial" panose="020B0604020202020204" pitchFamily="34" charset="0"/>
              </a:rPr>
              <a:t>task region </a:t>
            </a:r>
            <a:r>
              <a:rPr lang="en-US" altLang="en-US" sz="800" dirty="0">
                <a:latin typeface="Arial" panose="020B0604020202020204" pitchFamily="34" charset="0"/>
                <a:cs typeface="Arial" panose="020B0604020202020204" pitchFamily="34" charset="0"/>
              </a:rPr>
              <a:t>is suspended, can be resumed only by the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same </a:t>
            </a:r>
            <a:r>
              <a:rPr lang="en-US" altLang="en-US" sz="800" i="1" dirty="0">
                <a:latin typeface="Arial" panose="020B0604020202020204" pitchFamily="34" charset="0"/>
                <a:cs typeface="Arial" panose="020B0604020202020204" pitchFamily="34" charset="0"/>
              </a:rPr>
              <a:t>thread </a:t>
            </a:r>
            <a:r>
              <a:rPr lang="en-US" altLang="en-US" sz="800" dirty="0">
                <a:latin typeface="Arial" panose="020B0604020202020204" pitchFamily="34" charset="0"/>
                <a:cs typeface="Arial" panose="020B0604020202020204" pitchFamily="34" charset="0"/>
              </a:rPr>
              <a:t>that suspended it; that is, the </a:t>
            </a:r>
            <a:r>
              <a:rPr lang="en-US" altLang="en-US" sz="800" i="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is tied to that </a:t>
            </a:r>
            <a:r>
              <a:rPr lang="en-US" altLang="en-US" sz="800" i="1" dirty="0">
                <a:latin typeface="Arial" panose="020B0604020202020204" pitchFamily="34" charset="0"/>
                <a:cs typeface="Arial" panose="020B0604020202020204" pitchFamily="34" charset="0"/>
              </a:rPr>
              <a:t>thread</a:t>
            </a:r>
            <a:r>
              <a:rPr lang="en-US" altLang="en-US" sz="800" dirty="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shared (</a:t>
            </a:r>
            <a:r>
              <a:rPr lang="en-US" altLang="en-US" sz="800" i="1" dirty="0">
                <a:latin typeface="Arial" panose="020B0604020202020204" pitchFamily="34" charset="0"/>
                <a:cs typeface="Arial" panose="020B0604020202020204" pitchFamily="34" charset="0"/>
              </a:rPr>
              <a:t>list</a:t>
            </a:r>
            <a:r>
              <a:rPr lang="en-US" altLang="en-US" sz="800" b="1" dirty="0">
                <a:latin typeface="Arial" panose="020B0604020202020204" pitchFamily="34" charset="0"/>
                <a:cs typeface="Arial" panose="020B0604020202020204" pitchFamily="34" charset="0"/>
              </a:rPr>
              <a:t>) </a:t>
            </a:r>
            <a:r>
              <a:rPr lang="en-US" altLang="en-US" sz="800" dirty="0">
                <a:latin typeface="Arial" panose="020B0604020202020204" pitchFamily="34" charset="0"/>
                <a:cs typeface="Arial" panose="020B0604020202020204" pitchFamily="34" charset="0"/>
              </a:rPr>
              <a:t>with respect to a given set of </a:t>
            </a:r>
            <a:r>
              <a:rPr lang="en-US" altLang="en-US" sz="800" i="1" dirty="0">
                <a:latin typeface="Arial" panose="020B0604020202020204" pitchFamily="34" charset="0"/>
                <a:cs typeface="Arial" panose="020B0604020202020204" pitchFamily="34" charset="0"/>
              </a:rPr>
              <a:t>task regions </a:t>
            </a:r>
            <a:r>
              <a:rPr lang="en-US" altLang="en-US" sz="800" dirty="0">
                <a:latin typeface="Arial" panose="020B0604020202020204" pitchFamily="34" charset="0"/>
                <a:cs typeface="Arial" panose="020B0604020202020204" pitchFamily="34" charset="0"/>
              </a:rPr>
              <a:t>that bind to the same </a:t>
            </a:r>
            <a:r>
              <a:rPr lang="en-US" altLang="en-US" sz="800" b="1" dirty="0">
                <a:latin typeface="Arial" panose="020B0604020202020204" pitchFamily="34" charset="0"/>
                <a:cs typeface="Arial" panose="020B0604020202020204" pitchFamily="34" charset="0"/>
              </a:rPr>
              <a:t>parallel</a:t>
            </a:r>
          </a:p>
          <a:p>
            <a:pPr eaLnBrk="1" hangingPunct="1">
              <a:lnSpc>
                <a:spcPct val="80000"/>
              </a:lnSpc>
              <a:spcBef>
                <a:spcPct val="0"/>
              </a:spcBef>
            </a:pPr>
            <a:r>
              <a:rPr lang="en-US" altLang="en-US" sz="800" i="1" dirty="0">
                <a:latin typeface="Arial" panose="020B0604020202020204" pitchFamily="34" charset="0"/>
                <a:cs typeface="Arial" panose="020B0604020202020204" pitchFamily="34" charset="0"/>
              </a:rPr>
              <a:t>region</a:t>
            </a:r>
            <a:r>
              <a:rPr lang="en-US" altLang="en-US" sz="800" dirty="0">
                <a:latin typeface="Arial" panose="020B0604020202020204" pitchFamily="34" charset="0"/>
                <a:cs typeface="Arial" panose="020B0604020202020204" pitchFamily="34" charset="0"/>
              </a:rPr>
              <a:t>, 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the same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a:t>
            </a:r>
          </a:p>
          <a:p>
            <a:pPr eaLnBrk="1" hangingPunct="1">
              <a:lnSpc>
                <a:spcPct val="80000"/>
              </a:lnSpc>
              <a:spcBef>
                <a:spcPct val="0"/>
              </a:spcBef>
            </a:pP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private (</a:t>
            </a:r>
            <a:r>
              <a:rPr lang="en-US" altLang="en-US" sz="800" i="1" dirty="0">
                <a:latin typeface="Arial" panose="020B0604020202020204" pitchFamily="34" charset="0"/>
                <a:cs typeface="Arial" panose="020B0604020202020204" pitchFamily="34" charset="0"/>
              </a:rPr>
              <a:t>list</a:t>
            </a:r>
            <a:r>
              <a:rPr lang="en-US" altLang="en-US" sz="800" b="1" dirty="0">
                <a:latin typeface="Arial" panose="020B0604020202020204" pitchFamily="34" charset="0"/>
                <a:cs typeface="Arial" panose="020B0604020202020204" pitchFamily="34" charset="0"/>
              </a:rPr>
              <a:t>) </a:t>
            </a:r>
            <a:r>
              <a:rPr lang="en-US" altLang="en-US" sz="800" dirty="0">
                <a:latin typeface="Arial" panose="020B0604020202020204" pitchFamily="34" charset="0"/>
                <a:cs typeface="Arial" panose="020B0604020202020204" pitchFamily="34" charset="0"/>
              </a:rPr>
              <a:t>with respect to a given set of </a:t>
            </a:r>
            <a:r>
              <a:rPr lang="en-US" altLang="en-US" sz="800" i="1" dirty="0">
                <a:latin typeface="Arial" panose="020B0604020202020204" pitchFamily="34" charset="0"/>
                <a:cs typeface="Arial" panose="020B0604020202020204" pitchFamily="34" charset="0"/>
              </a:rPr>
              <a:t>task regions </a:t>
            </a:r>
            <a:r>
              <a:rPr lang="en-US" altLang="en-US" sz="800" dirty="0">
                <a:latin typeface="Arial" panose="020B0604020202020204" pitchFamily="34" charset="0"/>
                <a:cs typeface="Arial" panose="020B0604020202020204" pitchFamily="34" charset="0"/>
              </a:rPr>
              <a:t>that bind to the same </a:t>
            </a:r>
            <a:r>
              <a:rPr lang="en-US" altLang="en-US" sz="800" b="1" dirty="0">
                <a:latin typeface="Arial" panose="020B0604020202020204" pitchFamily="34" charset="0"/>
                <a:cs typeface="Arial" panose="020B0604020202020204" pitchFamily="34" charset="0"/>
              </a:rPr>
              <a:t>parallel</a:t>
            </a:r>
          </a:p>
          <a:p>
            <a:pPr eaLnBrk="1" hangingPunct="1">
              <a:lnSpc>
                <a:spcPct val="80000"/>
              </a:lnSpc>
              <a:spcBef>
                <a:spcPct val="0"/>
              </a:spcBef>
            </a:pPr>
            <a:r>
              <a:rPr lang="en-US" altLang="en-US" sz="800" i="1" dirty="0">
                <a:latin typeface="Arial" panose="020B0604020202020204" pitchFamily="34" charset="0"/>
                <a:cs typeface="Arial" panose="020B0604020202020204" pitchFamily="34" charset="0"/>
              </a:rPr>
              <a:t>region</a:t>
            </a:r>
            <a:r>
              <a:rPr lang="en-US" altLang="en-US" sz="800" dirty="0">
                <a:latin typeface="Arial" panose="020B0604020202020204" pitchFamily="34" charset="0"/>
                <a:cs typeface="Arial" panose="020B0604020202020204" pitchFamily="34" charset="0"/>
              </a:rPr>
              <a:t>, 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a different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a:t>
            </a:r>
            <a:r>
              <a:rPr lang="en-US" altLang="en-US" sz="800" dirty="0">
                <a:latin typeface="Arial" panose="020B0604020202020204" pitchFamily="34" charset="0"/>
                <a:cs typeface="Arial" panose="020B0604020202020204" pitchFamily="34" charset="0"/>
              </a:rPr>
              <a:t>.</a:t>
            </a:r>
          </a:p>
          <a:p>
            <a:pPr eaLnBrk="1" hangingPunct="1">
              <a:lnSpc>
                <a:spcPct val="80000"/>
              </a:lnSpc>
              <a:spcBef>
                <a:spcPct val="0"/>
              </a:spcBef>
            </a:pP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err="1">
                <a:latin typeface="Arial" panose="020B0604020202020204" pitchFamily="34" charset="0"/>
                <a:cs typeface="Arial" panose="020B0604020202020204" pitchFamily="34" charset="0"/>
              </a:rPr>
              <a:t>firstprivate</a:t>
            </a:r>
            <a:r>
              <a:rPr lang="en-US" altLang="en-US" sz="800" b="1" dirty="0">
                <a:latin typeface="Arial" panose="020B0604020202020204" pitchFamily="34" charset="0"/>
                <a:cs typeface="Arial" panose="020B0604020202020204" pitchFamily="34" charset="0"/>
              </a:rPr>
              <a:t> (</a:t>
            </a:r>
            <a:r>
              <a:rPr lang="en-US" altLang="en-US" sz="800" i="1" dirty="0">
                <a:latin typeface="Arial" panose="020B0604020202020204" pitchFamily="34" charset="0"/>
                <a:cs typeface="Arial" panose="020B0604020202020204" pitchFamily="34" charset="0"/>
              </a:rPr>
              <a:t>list</a:t>
            </a:r>
            <a:r>
              <a:rPr lang="en-US" altLang="en-US" sz="800" b="1" dirty="0">
                <a:latin typeface="Arial" panose="020B0604020202020204" pitchFamily="34" charset="0"/>
                <a:cs typeface="Arial" panose="020B0604020202020204" pitchFamily="34" charset="0"/>
              </a:rPr>
              <a:t>) - </a:t>
            </a:r>
            <a:r>
              <a:rPr lang="en-US" altLang="en-US" sz="800" dirty="0">
                <a:latin typeface="Arial" panose="020B0604020202020204" pitchFamily="34" charset="0"/>
                <a:cs typeface="Arial" panose="020B0604020202020204" pitchFamily="34" charset="0"/>
              </a:rPr>
              <a:t>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a different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a:t>
            </a:r>
            <a:r>
              <a:rPr lang="en-US" altLang="en-US" sz="800" b="1" dirty="0">
                <a:latin typeface="Arial" panose="020B0604020202020204" pitchFamily="34" charset="0"/>
                <a:cs typeface="Arial" panose="020B0604020202020204" pitchFamily="34" charset="0"/>
              </a:rPr>
              <a:t> </a:t>
            </a:r>
            <a:r>
              <a:rPr lang="en-US" altLang="en-US" sz="800" dirty="0">
                <a:latin typeface="Arial" panose="020B0604020202020204" pitchFamily="34" charset="0"/>
                <a:cs typeface="Arial" panose="020B0604020202020204" pitchFamily="34" charset="0"/>
              </a:rPr>
              <a:t>declares the scope of the data variables in list to be private to each thread. Each new private object is initialized with the value of the original variable as if there was an implied declaration within the statement block. Data variables in list are separated by commas. </a:t>
            </a:r>
          </a:p>
          <a:p>
            <a:pPr eaLnBrk="1" hangingPunct="1">
              <a:lnSpc>
                <a:spcPct val="80000"/>
              </a:lnSpc>
              <a:spcBef>
                <a:spcPct val="0"/>
              </a:spcBef>
            </a:pPr>
            <a:endParaRPr lang="en-US" altLang="en-US" sz="800"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default( shared </a:t>
            </a:r>
            <a:r>
              <a:rPr lang="en-US" altLang="en-US" sz="800" dirty="0">
                <a:latin typeface="Arial" panose="020B0604020202020204" pitchFamily="34" charset="0"/>
                <a:cs typeface="Arial" panose="020B0604020202020204" pitchFamily="34" charset="0"/>
              </a:rPr>
              <a:t>|</a:t>
            </a:r>
            <a:r>
              <a:rPr lang="en-US" altLang="en-US" sz="800" b="1" dirty="0">
                <a:latin typeface="Arial" panose="020B0604020202020204" pitchFamily="34" charset="0"/>
                <a:cs typeface="Arial" panose="020B0604020202020204" pitchFamily="34" charset="0"/>
              </a:rPr>
              <a:t> none </a:t>
            </a:r>
            <a:r>
              <a:rPr lang="en-US" altLang="en-US" sz="800" i="1" dirty="0">
                <a:latin typeface="Arial" panose="020B0604020202020204" pitchFamily="34" charset="0"/>
                <a:cs typeface="Arial" panose="020B0604020202020204" pitchFamily="34" charset="0"/>
              </a:rPr>
              <a:t> </a:t>
            </a:r>
            <a:r>
              <a:rPr lang="en-US" altLang="en-US" sz="800" b="1" dirty="0">
                <a:latin typeface="Arial" panose="020B0604020202020204" pitchFamily="34" charset="0"/>
                <a:cs typeface="Arial" panose="020B0604020202020204" pitchFamily="34" charset="0"/>
              </a:rPr>
              <a:t>) – </a:t>
            </a:r>
            <a:r>
              <a:rPr lang="en-US" altLang="en-US" sz="800" dirty="0">
                <a:latin typeface="Arial" panose="020B0604020202020204" pitchFamily="34" charset="0"/>
                <a:cs typeface="Arial" panose="020B0604020202020204" pitchFamily="34" charset="0"/>
              </a:rPr>
              <a:t>specifies the default data scoping rules </a:t>
            </a:r>
            <a:r>
              <a:rPr lang="en-US" altLang="en-US" sz="800" dirty="0" err="1">
                <a:latin typeface="Arial" panose="020B0604020202020204" pitchFamily="34" charset="0"/>
                <a:cs typeface="Arial" panose="020B0604020202020204" pitchFamily="34" charset="0"/>
              </a:rPr>
              <a:t>fr</a:t>
            </a:r>
            <a:r>
              <a:rPr lang="en-US" altLang="en-US" sz="800" dirty="0">
                <a:latin typeface="Arial" panose="020B0604020202020204" pitchFamily="34" charset="0"/>
                <a:cs typeface="Arial" panose="020B0604020202020204" pitchFamily="34" charset="0"/>
              </a:rPr>
              <a:t> the task</a:t>
            </a:r>
          </a:p>
          <a:p>
            <a:pPr eaLnBrk="1" hangingPunct="1">
              <a:lnSpc>
                <a:spcPct val="80000"/>
              </a:lnSpc>
              <a:spcBef>
                <a:spcPct val="0"/>
              </a:spcBef>
            </a:pPr>
            <a:endParaRPr lang="en-US" altLang="en-US" sz="800" b="1" dirty="0">
              <a:latin typeface="Arial" panose="020B0604020202020204" pitchFamily="34" charset="0"/>
              <a:cs typeface="Arial" panose="020B0604020202020204" pitchFamily="34" charset="0"/>
            </a:endParaRP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Description</a:t>
            </a: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tied task </a:t>
            </a:r>
            <a:r>
              <a:rPr lang="en-US" altLang="en-US" sz="800" dirty="0">
                <a:latin typeface="Arial" panose="020B0604020202020204" pitchFamily="34" charset="0"/>
                <a:cs typeface="Arial" panose="020B0604020202020204" pitchFamily="34" charset="0"/>
              </a:rPr>
              <a:t>A </a:t>
            </a:r>
            <a:r>
              <a:rPr lang="en-US" altLang="en-US" sz="800" i="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that, when its </a:t>
            </a:r>
            <a:r>
              <a:rPr lang="en-US" altLang="en-US" sz="800" i="1" dirty="0">
                <a:latin typeface="Arial" panose="020B0604020202020204" pitchFamily="34" charset="0"/>
                <a:cs typeface="Arial" panose="020B0604020202020204" pitchFamily="34" charset="0"/>
              </a:rPr>
              <a:t>task region </a:t>
            </a:r>
            <a:r>
              <a:rPr lang="en-US" altLang="en-US" sz="800" dirty="0">
                <a:latin typeface="Arial" panose="020B0604020202020204" pitchFamily="34" charset="0"/>
                <a:cs typeface="Arial" panose="020B0604020202020204" pitchFamily="34" charset="0"/>
              </a:rPr>
              <a:t>is suspended, can be resumed only by the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same </a:t>
            </a:r>
            <a:r>
              <a:rPr lang="en-US" altLang="en-US" sz="800" i="1" dirty="0">
                <a:latin typeface="Arial" panose="020B0604020202020204" pitchFamily="34" charset="0"/>
                <a:cs typeface="Arial" panose="020B0604020202020204" pitchFamily="34" charset="0"/>
              </a:rPr>
              <a:t>thread </a:t>
            </a:r>
            <a:r>
              <a:rPr lang="en-US" altLang="en-US" sz="800" dirty="0">
                <a:latin typeface="Arial" panose="020B0604020202020204" pitchFamily="34" charset="0"/>
                <a:cs typeface="Arial" panose="020B0604020202020204" pitchFamily="34" charset="0"/>
              </a:rPr>
              <a:t>that suspended it; that is, the </a:t>
            </a:r>
            <a:r>
              <a:rPr lang="en-US" altLang="en-US" sz="800" i="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is tied to that </a:t>
            </a:r>
            <a:r>
              <a:rPr lang="en-US" altLang="en-US" sz="800" i="1" dirty="0">
                <a:latin typeface="Arial" panose="020B0604020202020204" pitchFamily="34" charset="0"/>
                <a:cs typeface="Arial" panose="020B0604020202020204" pitchFamily="34" charset="0"/>
              </a:rPr>
              <a:t>thread</a:t>
            </a:r>
            <a:r>
              <a:rPr lang="en-US" altLang="en-US" sz="800" dirty="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untied </a:t>
            </a:r>
            <a:r>
              <a:rPr lang="en-US" altLang="en-US" sz="800" dirty="0">
                <a:latin typeface="Arial" panose="020B0604020202020204" pitchFamily="34" charset="0"/>
                <a:cs typeface="Arial" panose="020B0604020202020204" pitchFamily="34" charset="0"/>
              </a:rPr>
              <a:t>A </a:t>
            </a:r>
            <a:r>
              <a:rPr lang="en-US" altLang="en-US" sz="800" i="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that, when its </a:t>
            </a:r>
            <a:r>
              <a:rPr lang="en-US" altLang="en-US" sz="800" i="1" dirty="0">
                <a:latin typeface="Arial" panose="020B0604020202020204" pitchFamily="34" charset="0"/>
                <a:cs typeface="Arial" panose="020B0604020202020204" pitchFamily="34" charset="0"/>
              </a:rPr>
              <a:t>task region </a:t>
            </a:r>
            <a:r>
              <a:rPr lang="en-US" altLang="en-US" sz="800" dirty="0">
                <a:latin typeface="Arial" panose="020B0604020202020204" pitchFamily="34" charset="0"/>
                <a:cs typeface="Arial" panose="020B0604020202020204" pitchFamily="34" charset="0"/>
              </a:rPr>
              <a:t>is suspended, can be resumed by any </a:t>
            </a:r>
            <a:r>
              <a:rPr lang="en-US" altLang="en-US" sz="800" i="1" dirty="0">
                <a:latin typeface="Arial" panose="020B0604020202020204" pitchFamily="34" charset="0"/>
                <a:cs typeface="Arial" panose="020B0604020202020204" pitchFamily="34" charset="0"/>
              </a:rPr>
              <a:t>thread</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in the team; that is, the </a:t>
            </a:r>
            <a:r>
              <a:rPr lang="en-US" altLang="en-US" sz="800" i="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is not tied to any </a:t>
            </a:r>
            <a:r>
              <a:rPr lang="en-US" altLang="en-US" sz="800" i="1" dirty="0">
                <a:latin typeface="Arial" panose="020B0604020202020204" pitchFamily="34" charset="0"/>
                <a:cs typeface="Arial" panose="020B0604020202020204" pitchFamily="34" charset="0"/>
              </a:rPr>
              <a:t>thread</a:t>
            </a:r>
            <a:r>
              <a:rPr lang="en-US" altLang="en-US" sz="800" dirty="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b="1" dirty="0" err="1">
                <a:latin typeface="Arial" panose="020B0604020202020204" pitchFamily="34" charset="0"/>
                <a:cs typeface="Arial" panose="020B0604020202020204" pitchFamily="34" charset="0"/>
              </a:rPr>
              <a:t>firstprivate</a:t>
            </a:r>
            <a:r>
              <a:rPr lang="en-US" altLang="en-US" sz="800" dirty="0">
                <a:latin typeface="Arial" panose="020B0604020202020204" pitchFamily="34" charset="0"/>
                <a:cs typeface="Arial" panose="020B0604020202020204" pitchFamily="34" charset="0"/>
              </a:rPr>
              <a:t> vars are </a:t>
            </a:r>
            <a:r>
              <a:rPr lang="en-US" altLang="en-US" sz="800" dirty="0" err="1">
                <a:latin typeface="Arial" panose="020B0604020202020204" pitchFamily="34" charset="0"/>
                <a:cs typeface="Arial" panose="020B0604020202020204" pitchFamily="34" charset="0"/>
              </a:rPr>
              <a:t>firstprivate</a:t>
            </a:r>
            <a:r>
              <a:rPr lang="en-US" altLang="en-US" sz="800" dirty="0">
                <a:latin typeface="Arial" panose="020B0604020202020204" pitchFamily="34" charset="0"/>
                <a:cs typeface="Arial" panose="020B0604020202020204" pitchFamily="34" charset="0"/>
              </a:rPr>
              <a:t> unless shared in the enclosing</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Context - Specifies that each task should have its own instance of a variable, and that the value of each instance should be initialized to the value of the variable as it existed prior to the parallel directive</a:t>
            </a: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private </a:t>
            </a:r>
            <a:r>
              <a:rPr lang="en-US" altLang="en-US" sz="800" dirty="0">
                <a:latin typeface="Arial" panose="020B0604020202020204" pitchFamily="34" charset="0"/>
                <a:cs typeface="Arial" panose="020B0604020202020204" pitchFamily="34" charset="0"/>
              </a:rPr>
              <a:t>With respect to a given set of </a:t>
            </a:r>
            <a:r>
              <a:rPr lang="en-US" altLang="en-US" sz="800" i="1" dirty="0">
                <a:latin typeface="Arial" panose="020B0604020202020204" pitchFamily="34" charset="0"/>
                <a:cs typeface="Arial" panose="020B0604020202020204" pitchFamily="34" charset="0"/>
              </a:rPr>
              <a:t>task regions </a:t>
            </a:r>
            <a:r>
              <a:rPr lang="en-US" altLang="en-US" sz="800" dirty="0">
                <a:latin typeface="Arial" panose="020B0604020202020204" pitchFamily="34" charset="0"/>
                <a:cs typeface="Arial" panose="020B0604020202020204" pitchFamily="34" charset="0"/>
              </a:rPr>
              <a:t>that bind to the same </a:t>
            </a:r>
            <a:r>
              <a:rPr lang="en-US" altLang="en-US" sz="800" b="1" dirty="0">
                <a:latin typeface="Arial" panose="020B0604020202020204" pitchFamily="34" charset="0"/>
                <a:cs typeface="Arial" panose="020B0604020202020204" pitchFamily="34" charset="0"/>
              </a:rPr>
              <a:t>parallel</a:t>
            </a:r>
          </a:p>
          <a:p>
            <a:pPr eaLnBrk="1" hangingPunct="1">
              <a:lnSpc>
                <a:spcPct val="80000"/>
              </a:lnSpc>
              <a:spcBef>
                <a:spcPct val="0"/>
              </a:spcBef>
            </a:pPr>
            <a:r>
              <a:rPr lang="en-US" altLang="en-US" sz="800" i="1" dirty="0">
                <a:latin typeface="Arial" panose="020B0604020202020204" pitchFamily="34" charset="0"/>
                <a:cs typeface="Arial" panose="020B0604020202020204" pitchFamily="34" charset="0"/>
              </a:rPr>
              <a:t>region</a:t>
            </a:r>
            <a:r>
              <a:rPr lang="en-US" altLang="en-US" sz="800" dirty="0">
                <a:latin typeface="Arial" panose="020B0604020202020204" pitchFamily="34" charset="0"/>
                <a:cs typeface="Arial" panose="020B0604020202020204" pitchFamily="34" charset="0"/>
              </a:rPr>
              <a:t>, 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a different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a:t>
            </a:r>
            <a:r>
              <a:rPr lang="en-US" altLang="en-US" sz="800" dirty="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b="1" dirty="0">
                <a:latin typeface="Arial" panose="020B0604020202020204" pitchFamily="34" charset="0"/>
                <a:cs typeface="Arial" panose="020B0604020202020204" pitchFamily="34" charset="0"/>
              </a:rPr>
              <a:t>shared </a:t>
            </a:r>
            <a:r>
              <a:rPr lang="en-US" altLang="en-US" sz="800" dirty="0">
                <a:latin typeface="Arial" panose="020B0604020202020204" pitchFamily="34" charset="0"/>
                <a:cs typeface="Arial" panose="020B0604020202020204" pitchFamily="34" charset="0"/>
              </a:rPr>
              <a:t>With respect to a given set of </a:t>
            </a:r>
            <a:r>
              <a:rPr lang="en-US" altLang="en-US" sz="800" i="1" dirty="0">
                <a:latin typeface="Arial" panose="020B0604020202020204" pitchFamily="34" charset="0"/>
                <a:cs typeface="Arial" panose="020B0604020202020204" pitchFamily="34" charset="0"/>
              </a:rPr>
              <a:t>task regions </a:t>
            </a:r>
            <a:r>
              <a:rPr lang="en-US" altLang="en-US" sz="800" dirty="0">
                <a:latin typeface="Arial" panose="020B0604020202020204" pitchFamily="34" charset="0"/>
                <a:cs typeface="Arial" panose="020B0604020202020204" pitchFamily="34" charset="0"/>
              </a:rPr>
              <a:t>that bind to the same </a:t>
            </a:r>
            <a:r>
              <a:rPr lang="en-US" altLang="en-US" sz="800" b="1" dirty="0">
                <a:latin typeface="Arial" panose="020B0604020202020204" pitchFamily="34" charset="0"/>
                <a:cs typeface="Arial" panose="020B0604020202020204" pitchFamily="34" charset="0"/>
              </a:rPr>
              <a:t>parallel</a:t>
            </a:r>
          </a:p>
          <a:p>
            <a:pPr eaLnBrk="1" hangingPunct="1">
              <a:lnSpc>
                <a:spcPct val="80000"/>
              </a:lnSpc>
              <a:spcBef>
                <a:spcPct val="0"/>
              </a:spcBef>
            </a:pPr>
            <a:r>
              <a:rPr lang="en-US" altLang="en-US" sz="800" i="1" dirty="0">
                <a:latin typeface="Arial" panose="020B0604020202020204" pitchFamily="34" charset="0"/>
                <a:cs typeface="Arial" panose="020B0604020202020204" pitchFamily="34" charset="0"/>
              </a:rPr>
              <a:t>region</a:t>
            </a:r>
            <a:r>
              <a:rPr lang="en-US" altLang="en-US" sz="800" dirty="0">
                <a:latin typeface="Arial" panose="020B0604020202020204" pitchFamily="34" charset="0"/>
                <a:cs typeface="Arial" panose="020B0604020202020204" pitchFamily="34" charset="0"/>
              </a:rPr>
              <a:t>, 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whose name provides access to the same block of storage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for each </a:t>
            </a:r>
            <a:r>
              <a:rPr lang="en-US" altLang="en-US" sz="800" i="1" dirty="0">
                <a:latin typeface="Arial" panose="020B0604020202020204" pitchFamily="34" charset="0"/>
                <a:cs typeface="Arial" panose="020B0604020202020204" pitchFamily="34" charset="0"/>
              </a:rPr>
              <a:t>task region</a:t>
            </a:r>
            <a:r>
              <a:rPr lang="en-US" altLang="en-US" sz="800" dirty="0">
                <a:latin typeface="Arial" panose="020B0604020202020204" pitchFamily="34" charset="0"/>
                <a:cs typeface="Arial" panose="020B0604020202020204" pitchFamily="34" charset="0"/>
              </a:rPr>
              <a:t>.</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A </a:t>
            </a:r>
            <a:r>
              <a:rPr lang="en-US" altLang="en-US" sz="800" i="1" dirty="0">
                <a:latin typeface="Arial" panose="020B0604020202020204" pitchFamily="34" charset="0"/>
                <a:cs typeface="Arial" panose="020B0604020202020204" pitchFamily="34" charset="0"/>
              </a:rPr>
              <a:t>variable </a:t>
            </a:r>
            <a:r>
              <a:rPr lang="en-US" altLang="en-US" sz="800" dirty="0">
                <a:latin typeface="Arial" panose="020B0604020202020204" pitchFamily="34" charset="0"/>
                <a:cs typeface="Arial" panose="020B0604020202020204" pitchFamily="34" charset="0"/>
              </a:rPr>
              <a:t>which is part of another variable (as an array or structure element)</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cannot be </a:t>
            </a:r>
            <a:r>
              <a:rPr lang="en-US" altLang="en-US" sz="800" i="1" dirty="0">
                <a:latin typeface="Arial" panose="020B0604020202020204" pitchFamily="34" charset="0"/>
                <a:cs typeface="Arial" panose="020B0604020202020204" pitchFamily="34" charset="0"/>
              </a:rPr>
              <a:t>shared </a:t>
            </a:r>
            <a:r>
              <a:rPr lang="en-US" altLang="en-US" sz="800" dirty="0">
                <a:latin typeface="Arial" panose="020B0604020202020204" pitchFamily="34" charset="0"/>
                <a:cs typeface="Arial" panose="020B0604020202020204" pitchFamily="34" charset="0"/>
              </a:rPr>
              <a:t>independently of the other components, except for static data</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members of C++ classes.</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When a thread encounters a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construct, a task is generated from the code for the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associated structured block. The data environment of the task is created according to the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data-sharing attribute clauses on the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construct and any defaults that apply.</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The encountering thread may immediately execute the task, or defer its execution. In the</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latter case, any thread in the team may be assigned the task. Completion of the task can</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be guaranteed using task synchronization constructs. A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construct may be nested</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inside an outer task, but the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region of the inner task is not a part of the </a:t>
            </a:r>
            <a:r>
              <a:rPr lang="en-US" altLang="en-US" sz="800" b="1" dirty="0">
                <a:latin typeface="Arial" panose="020B0604020202020204" pitchFamily="34" charset="0"/>
                <a:cs typeface="Arial" panose="020B0604020202020204" pitchFamily="34" charset="0"/>
              </a:rPr>
              <a:t>task</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region of the outer task.</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When an </a:t>
            </a:r>
            <a:r>
              <a:rPr lang="en-US" altLang="en-US" sz="800" b="1" dirty="0">
                <a:latin typeface="Arial" panose="020B0604020202020204" pitchFamily="34" charset="0"/>
                <a:cs typeface="Arial" panose="020B0604020202020204" pitchFamily="34" charset="0"/>
              </a:rPr>
              <a:t>if </a:t>
            </a:r>
            <a:r>
              <a:rPr lang="en-US" altLang="en-US" sz="800" dirty="0">
                <a:latin typeface="Arial" panose="020B0604020202020204" pitchFamily="34" charset="0"/>
                <a:cs typeface="Arial" panose="020B0604020202020204" pitchFamily="34" charset="0"/>
              </a:rPr>
              <a:t>clause is present on a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construct and the </a:t>
            </a:r>
            <a:r>
              <a:rPr lang="en-US" altLang="en-US" sz="800" b="1" dirty="0">
                <a:latin typeface="Arial" panose="020B0604020202020204" pitchFamily="34" charset="0"/>
                <a:cs typeface="Arial" panose="020B0604020202020204" pitchFamily="34" charset="0"/>
              </a:rPr>
              <a:t>if </a:t>
            </a:r>
            <a:r>
              <a:rPr lang="en-US" altLang="en-US" sz="800" dirty="0">
                <a:latin typeface="Arial" panose="020B0604020202020204" pitchFamily="34" charset="0"/>
                <a:cs typeface="Arial" panose="020B0604020202020204" pitchFamily="34" charset="0"/>
              </a:rPr>
              <a:t>clause expression</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evaluates to </a:t>
            </a:r>
            <a:r>
              <a:rPr lang="en-US" altLang="en-US" sz="800" i="1" dirty="0">
                <a:latin typeface="Arial" panose="020B0604020202020204" pitchFamily="34" charset="0"/>
                <a:cs typeface="Arial" panose="020B0604020202020204" pitchFamily="34" charset="0"/>
              </a:rPr>
              <a:t>false</a:t>
            </a:r>
            <a:r>
              <a:rPr lang="en-US" altLang="en-US" sz="800" dirty="0">
                <a:latin typeface="Arial" panose="020B0604020202020204" pitchFamily="34" charset="0"/>
                <a:cs typeface="Arial" panose="020B0604020202020204" pitchFamily="34" charset="0"/>
              </a:rPr>
              <a:t>, the encountering thread must suspend the current task region and</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begin execution of the generated task immediately, and the suspended task region may not be resumed until the generated task is completed. The task still behaves as a distinct</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task region with respect to data environment, lock ownership, and synchronization</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constructs. Note that the use of a variable in an </a:t>
            </a:r>
            <a:r>
              <a:rPr lang="en-US" altLang="en-US" sz="800" b="1" dirty="0">
                <a:latin typeface="Arial" panose="020B0604020202020204" pitchFamily="34" charset="0"/>
                <a:cs typeface="Arial" panose="020B0604020202020204" pitchFamily="34" charset="0"/>
              </a:rPr>
              <a:t>if </a:t>
            </a:r>
            <a:r>
              <a:rPr lang="en-US" altLang="en-US" sz="800" dirty="0">
                <a:latin typeface="Arial" panose="020B0604020202020204" pitchFamily="34" charset="0"/>
                <a:cs typeface="Arial" panose="020B0604020202020204" pitchFamily="34" charset="0"/>
              </a:rPr>
              <a:t>clause expression of a </a:t>
            </a:r>
            <a:r>
              <a:rPr lang="en-US" altLang="en-US" sz="800" b="1" dirty="0">
                <a:latin typeface="Arial" panose="020B0604020202020204" pitchFamily="34" charset="0"/>
                <a:cs typeface="Arial" panose="020B0604020202020204" pitchFamily="34" charset="0"/>
              </a:rPr>
              <a:t>task</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construct causes an implicit reference to the variable in all enclosing constructs.</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A thread that encounters a task scheduling point within the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region may</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temporarily suspend the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region. By default, a task is tied and its suspended task</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region can only be resumed by the thread that started its execution. If the </a:t>
            </a:r>
            <a:r>
              <a:rPr lang="en-US" altLang="en-US" sz="800" b="1" dirty="0">
                <a:latin typeface="Arial" panose="020B0604020202020204" pitchFamily="34" charset="0"/>
                <a:cs typeface="Arial" panose="020B0604020202020204" pitchFamily="34" charset="0"/>
              </a:rPr>
              <a:t>untied</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clause is present on a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construct, any thread in the team can resume the </a:t>
            </a:r>
            <a:r>
              <a:rPr lang="en-US" altLang="en-US" sz="800" b="1" dirty="0">
                <a:latin typeface="Arial" panose="020B0604020202020204" pitchFamily="34" charset="0"/>
                <a:cs typeface="Arial" panose="020B0604020202020204" pitchFamily="34" charset="0"/>
              </a:rPr>
              <a:t>task</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region after a suspension.</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The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construct includes a task scheduling point in the task region of its generating</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task, immediately following the generation of the explicit task. Each explicit </a:t>
            </a:r>
            <a:r>
              <a:rPr lang="en-US" altLang="en-US" sz="800" b="1" dirty="0">
                <a:latin typeface="Arial" panose="020B0604020202020204" pitchFamily="34" charset="0"/>
                <a:cs typeface="Arial" panose="020B0604020202020204" pitchFamily="34" charset="0"/>
              </a:rPr>
              <a:t>task</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region includes a task scheduling point at its point of completion. An implementation</a:t>
            </a:r>
          </a:p>
          <a:p>
            <a:pPr eaLnBrk="1" hangingPunct="1">
              <a:lnSpc>
                <a:spcPct val="80000"/>
              </a:lnSpc>
              <a:spcBef>
                <a:spcPct val="0"/>
              </a:spcBef>
            </a:pPr>
            <a:r>
              <a:rPr lang="en-US" altLang="en-US" sz="800" dirty="0">
                <a:latin typeface="Arial" panose="020B0604020202020204" pitchFamily="34" charset="0"/>
                <a:cs typeface="Arial" panose="020B0604020202020204" pitchFamily="34" charset="0"/>
              </a:rPr>
              <a:t>may add task scheduling points anywhere in untied </a:t>
            </a:r>
            <a:r>
              <a:rPr lang="en-US" altLang="en-US" sz="800" b="1" dirty="0">
                <a:latin typeface="Arial" panose="020B0604020202020204" pitchFamily="34" charset="0"/>
                <a:cs typeface="Arial" panose="020B0604020202020204" pitchFamily="34" charset="0"/>
              </a:rPr>
              <a:t>task </a:t>
            </a:r>
            <a:r>
              <a:rPr lang="en-US" altLang="en-US" sz="800" dirty="0">
                <a:latin typeface="Arial" panose="020B0604020202020204" pitchFamily="34" charset="0"/>
                <a:cs typeface="Arial" panose="020B0604020202020204" pitchFamily="34" charset="0"/>
              </a:rPr>
              <a:t>regions.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6D5455B-7BC5-44AC-B5FB-1783BCE30D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E79C4E54-FBE1-4CFE-B1AD-55DB02E74065}"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76802" name="Rectangle 7">
            <a:extLst>
              <a:ext uri="{FF2B5EF4-FFF2-40B4-BE49-F238E27FC236}">
                <a16:creationId xmlns:a16="http://schemas.microsoft.com/office/drawing/2014/main" id="{44802AD5-3293-469C-B200-5BF163EC3D49}"/>
              </a:ext>
            </a:extLst>
          </p:cNvPr>
          <p:cNvSpPr txBox="1">
            <a:spLocks noGrp="1" noChangeArrowheads="1"/>
          </p:cNvSpPr>
          <p:nvPr/>
        </p:nvSpPr>
        <p:spPr bwMode="auto">
          <a:xfrm>
            <a:off x="3884613" y="8685213"/>
            <a:ext cx="2971800" cy="457200"/>
          </a:xfrm>
          <a:prstGeom prst="rect">
            <a:avLst/>
          </a:prstGeom>
          <a:noFill/>
        </p:spPr>
        <p:txBody>
          <a:bodyPr anchor="b"/>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fld id="{B4872AD9-2778-4447-9097-979146797743}" type="slidenum">
              <a:rPr lang="en-US" altLang="en-US" sz="1200">
                <a:effectLst/>
                <a:latin typeface="Calibri" panose="020F0502020204030204" pitchFamily="34" charset="0"/>
              </a:rPr>
              <a:pPr algn="r" eaLnBrk="1" hangingPunct="1"/>
              <a:t>24</a:t>
            </a:fld>
            <a:endParaRPr lang="en-US" altLang="en-US" sz="1200">
              <a:effectLst/>
              <a:latin typeface="Calibri" panose="020F0502020204030204" pitchFamily="34" charset="0"/>
            </a:endParaRPr>
          </a:p>
        </p:txBody>
      </p:sp>
      <p:sp>
        <p:nvSpPr>
          <p:cNvPr id="49156" name="Rectangle 2">
            <a:extLst>
              <a:ext uri="{FF2B5EF4-FFF2-40B4-BE49-F238E27FC236}">
                <a16:creationId xmlns:a16="http://schemas.microsoft.com/office/drawing/2014/main" id="{51A574F4-58F9-4DF6-AA54-C1EB2747C8BF}"/>
              </a:ext>
            </a:extLst>
          </p:cNvPr>
          <p:cNvSpPr>
            <a:spLocks noGrp="1" noRot="1" noChangeAspect="1" noChangeArrowheads="1" noTextEdit="1"/>
          </p:cNvSpPr>
          <p:nvPr>
            <p:ph type="sldImg"/>
          </p:nvPr>
        </p:nvSpPr>
        <p:spPr>
          <a:ln/>
        </p:spPr>
      </p:sp>
      <p:sp>
        <p:nvSpPr>
          <p:cNvPr id="49157" name="Rectangle 3">
            <a:extLst>
              <a:ext uri="{FF2B5EF4-FFF2-40B4-BE49-F238E27FC236}">
                <a16:creationId xmlns:a16="http://schemas.microsoft.com/office/drawing/2014/main" id="{9D99331E-B105-42BA-891C-B43D1029AC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b="1">
                <a:latin typeface="Arial" panose="020B0604020202020204" pitchFamily="34" charset="0"/>
                <a:cs typeface="Arial" panose="020B0604020202020204" pitchFamily="34" charset="0"/>
              </a:rPr>
              <a:t>Script</a:t>
            </a:r>
            <a:r>
              <a:rPr lang="en-US" altLang="en-US" sz="1000">
                <a:latin typeface="Arial" panose="020B0604020202020204" pitchFamily="34" charset="0"/>
                <a:cs typeface="Arial" panose="020B0604020202020204" pitchFamily="34" charset="0"/>
              </a:rPr>
              <a:t>:</a:t>
            </a:r>
          </a:p>
          <a:p>
            <a:pPr eaLnBrk="1" hangingPunct="1">
              <a:spcBef>
                <a:spcPct val="0"/>
              </a:spcBef>
            </a:pPr>
            <a:r>
              <a:rPr lang="en-US" altLang="en-US" sz="1000">
                <a:latin typeface="Arial" panose="020B0604020202020204" pitchFamily="34" charset="0"/>
                <a:cs typeface="Arial" panose="020B0604020202020204" pitchFamily="34" charset="0"/>
              </a:rPr>
              <a:t>By default, a task is created as a tied task.  Meaning that it gets a thread assigned to the task for the life of the task.  A tied task’s thread is the only thread that can service the task – however – since there can be many fewer threads than tasks – the runtime may suspend the assigned task (lets call it task Z) and assign the its thread go off for new duties (such as being assigned to new tasks – lets say task Y).  When task Y’s execution reaches a scheduling point and when the runtime decides that it is time – the thread can by unassigned from task Yand given back task Z to resume computation.</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So a thread may service multiple tasks – but each tied task can be service only by the thread originally assigned to it.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By contrast – An united task has no long term association with any given thread.  Any thread not otherwise occupied is free to execute an untied task.  The thread assigned to execute an untied task may only change at a "task scheduling point".  There can be performance benefits from untied tasks in that the united task is more likely to get serviced by some idle thread sooner rather than later. On the other hand, especially on NUMA architecture, untied tasks could have a negative impact on performance if the random thread assigned to service my task is running on a remote processor with remote cache.  It is recommended to avoid using untied tasks unless the developer if willing to explore these performance subtlies (actual performance difference may NOT be subtle but the concept underlying the issue may be subtle)</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Now lets have a look at explicit tasks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763035C-1D84-4AFD-BB58-8CC905033C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788887AC-2240-40DE-B5F6-3DEB54DD5438}" type="slidenum">
              <a:rPr lang="en-US" altLang="en-US">
                <a:latin typeface="Arial" panose="020B0604020202020204" pitchFamily="34" charset="0"/>
              </a:rPr>
              <a:pPr/>
              <a:t>25</a:t>
            </a:fld>
            <a:endParaRPr lang="en-US" altLang="en-US">
              <a:latin typeface="Arial" panose="020B0604020202020204" pitchFamily="34" charset="0"/>
            </a:endParaRPr>
          </a:p>
        </p:txBody>
      </p:sp>
      <p:sp>
        <p:nvSpPr>
          <p:cNvPr id="71682" name="Rectangle 7">
            <a:extLst>
              <a:ext uri="{FF2B5EF4-FFF2-40B4-BE49-F238E27FC236}">
                <a16:creationId xmlns:a16="http://schemas.microsoft.com/office/drawing/2014/main" id="{A68F3670-A428-4153-A71A-CA2F96E8D5A0}"/>
              </a:ext>
            </a:extLst>
          </p:cNvPr>
          <p:cNvSpPr txBox="1">
            <a:spLocks noGrp="1" noChangeArrowheads="1"/>
          </p:cNvSpPr>
          <p:nvPr/>
        </p:nvSpPr>
        <p:spPr bwMode="auto">
          <a:xfrm>
            <a:off x="3884613" y="8685213"/>
            <a:ext cx="2971800" cy="457200"/>
          </a:xfrm>
          <a:prstGeom prst="rect">
            <a:avLst/>
          </a:prstGeom>
          <a:noFill/>
        </p:spPr>
        <p:txBody>
          <a:bodyPr anchor="b"/>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fld id="{25ECC0BA-C610-4E2E-9335-0F34CC7C7331}" type="slidenum">
              <a:rPr lang="en-US" altLang="en-US" sz="1200">
                <a:solidFill>
                  <a:srgbClr val="000000"/>
                </a:solidFill>
                <a:effectLst/>
                <a:latin typeface="Calibri" panose="020F0502020204030204" pitchFamily="34" charset="0"/>
              </a:rPr>
              <a:pPr algn="r" eaLnBrk="1" hangingPunct="1"/>
              <a:t>25</a:t>
            </a:fld>
            <a:endParaRPr lang="en-US" altLang="en-US" sz="1200">
              <a:solidFill>
                <a:srgbClr val="000000"/>
              </a:solidFill>
              <a:effectLst/>
              <a:latin typeface="Calibri" panose="020F0502020204030204" pitchFamily="34" charset="0"/>
            </a:endParaRPr>
          </a:p>
        </p:txBody>
      </p:sp>
      <p:sp>
        <p:nvSpPr>
          <p:cNvPr id="50180" name="Rectangle 2">
            <a:extLst>
              <a:ext uri="{FF2B5EF4-FFF2-40B4-BE49-F238E27FC236}">
                <a16:creationId xmlns:a16="http://schemas.microsoft.com/office/drawing/2014/main" id="{67507006-F16D-4DB4-A2F4-9113326B9010}"/>
              </a:ext>
            </a:extLst>
          </p:cNvPr>
          <p:cNvSpPr>
            <a:spLocks noGrp="1" noChangeArrowheads="1"/>
          </p:cNvSpPr>
          <p:nvPr>
            <p:ph type="body" idx="1"/>
          </p:nvPr>
        </p:nvSpPr>
        <p:spPr>
          <a:xfrm>
            <a:off x="912813" y="4343400"/>
            <a:ext cx="50323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98" tIns="44504" rIns="90598" bIns="44504"/>
          <a:lstStyle/>
          <a:p>
            <a:pPr defTabSz="920750" eaLnBrk="1" hangingPunct="1">
              <a:spcBef>
                <a:spcPct val="0"/>
              </a:spcBef>
            </a:pPr>
            <a:r>
              <a:rPr lang="en-US" altLang="en-US" b="1">
                <a:latin typeface="Arial" panose="020B0604020202020204" pitchFamily="34" charset="0"/>
                <a:cs typeface="Arial" panose="020B0604020202020204" pitchFamily="34" charset="0"/>
              </a:rPr>
              <a:t>Script:</a:t>
            </a:r>
          </a:p>
          <a:p>
            <a:pPr defTabSz="920750" eaLnBrk="1" hangingPunct="1">
              <a:spcBef>
                <a:spcPct val="0"/>
              </a:spcBef>
            </a:pPr>
            <a:r>
              <a:rPr lang="en-US" altLang="en-US">
                <a:latin typeface="Arial" panose="020B0604020202020204" pitchFamily="34" charset="0"/>
                <a:cs typeface="Arial" panose="020B0604020202020204" pitchFamily="34" charset="0"/>
              </a:rPr>
              <a:t>This foil is one way to look at pointer chasing in a linked list,  where the list must be traversed (and each node in the linked list) has to be processed by function “process”</a:t>
            </a:r>
          </a:p>
          <a:p>
            <a:pPr defTabSz="920750" eaLnBrk="1" hangingPunct="1">
              <a:spcBef>
                <a:spcPct val="0"/>
              </a:spcBef>
            </a:pPr>
            <a:endParaRPr lang="en-US" altLang="en-US">
              <a:latin typeface="Arial" panose="020B0604020202020204" pitchFamily="34" charset="0"/>
              <a:cs typeface="Arial" panose="020B0604020202020204" pitchFamily="34" charset="0"/>
            </a:endParaRPr>
          </a:p>
          <a:p>
            <a:pPr defTabSz="920750" eaLnBrk="1" hangingPunct="1">
              <a:spcBef>
                <a:spcPct val="0"/>
              </a:spcBef>
            </a:pPr>
            <a:r>
              <a:rPr lang="en-US" altLang="en-US">
                <a:latin typeface="Arial" panose="020B0604020202020204" pitchFamily="34" charset="0"/>
                <a:cs typeface="Arial" panose="020B0604020202020204" pitchFamily="34" charset="0"/>
              </a:rPr>
              <a:t>Here we see the overview of the flow of this code snippet</a:t>
            </a:r>
          </a:p>
          <a:p>
            <a:pPr marL="460375" lvl="1" defTabSz="920750" eaLnBrk="1" hangingPunct="1">
              <a:spcBef>
                <a:spcPct val="0"/>
              </a:spcBef>
            </a:pPr>
            <a:r>
              <a:rPr lang="en-US" altLang="en-US">
                <a:latin typeface="Arial" panose="020B0604020202020204" pitchFamily="34" charset="0"/>
                <a:cs typeface="Arial" panose="020B0604020202020204" pitchFamily="34" charset="0"/>
              </a:rPr>
              <a:t>A team of threads is created at the omp parallel construct</a:t>
            </a:r>
          </a:p>
          <a:p>
            <a:pPr marL="460375" lvl="1" defTabSz="920750" eaLnBrk="1" hangingPunct="1">
              <a:spcBef>
                <a:spcPct val="0"/>
              </a:spcBef>
            </a:pPr>
            <a:r>
              <a:rPr lang="en-US" altLang="en-US">
                <a:latin typeface="Arial" panose="020B0604020202020204" pitchFamily="34" charset="0"/>
                <a:cs typeface="Arial" panose="020B0604020202020204" pitchFamily="34" charset="0"/>
              </a:rPr>
              <a:t>A single thread is chosen to execute the while loop – lets call this thread “L”</a:t>
            </a:r>
          </a:p>
          <a:p>
            <a:pPr marL="460375" lvl="1" defTabSz="920750" eaLnBrk="1" hangingPunct="1">
              <a:spcBef>
                <a:spcPct val="0"/>
              </a:spcBef>
            </a:pPr>
            <a:r>
              <a:rPr lang="en-US" altLang="en-US">
                <a:latin typeface="Arial" panose="020B0604020202020204" pitchFamily="34" charset="0"/>
                <a:cs typeface="Arial" panose="020B0604020202020204" pitchFamily="34" charset="0"/>
              </a:rPr>
              <a:t>Thread L operates the while loop, creates tasks, and fetches next pointers</a:t>
            </a:r>
          </a:p>
          <a:p>
            <a:pPr marL="460375" lvl="1" defTabSz="920750" eaLnBrk="1" hangingPunct="1">
              <a:spcBef>
                <a:spcPct val="0"/>
              </a:spcBef>
            </a:pPr>
            <a:r>
              <a:rPr lang="en-US" altLang="en-US">
                <a:latin typeface="Arial" panose="020B0604020202020204" pitchFamily="34" charset="0"/>
                <a:cs typeface="Arial" panose="020B0604020202020204" pitchFamily="34" charset="0"/>
              </a:rPr>
              <a:t>Each time L crosses the omp task construct it generates a new task and has a thread assigned to it</a:t>
            </a:r>
          </a:p>
          <a:p>
            <a:pPr marL="460375" lvl="1" defTabSz="920750" eaLnBrk="1" hangingPunct="1">
              <a:spcBef>
                <a:spcPct val="0"/>
              </a:spcBef>
            </a:pPr>
            <a:r>
              <a:rPr lang="en-US" altLang="en-US">
                <a:latin typeface="Arial" panose="020B0604020202020204" pitchFamily="34" charset="0"/>
                <a:cs typeface="Arial" panose="020B0604020202020204" pitchFamily="34" charset="0"/>
              </a:rPr>
              <a:t>Each task runs in its own thread</a:t>
            </a:r>
          </a:p>
          <a:p>
            <a:pPr marL="460375" lvl="1" defTabSz="920750" eaLnBrk="1" hangingPunct="1">
              <a:spcBef>
                <a:spcPct val="0"/>
              </a:spcBef>
            </a:pPr>
            <a:r>
              <a:rPr lang="en-US" altLang="en-US">
                <a:latin typeface="Arial" panose="020B0604020202020204" pitchFamily="34" charset="0"/>
                <a:cs typeface="Arial" panose="020B0604020202020204" pitchFamily="34" charset="0"/>
              </a:rPr>
              <a:t>All tasks complete at the barrier at the end of the parallel region</a:t>
            </a:r>
          </a:p>
          <a:p>
            <a:pPr defTabSz="920750" eaLnBrk="1" hangingPunct="1">
              <a:spcBef>
                <a:spcPct val="0"/>
              </a:spcBef>
            </a:pPr>
            <a:endParaRPr lang="en-US" altLang="en-US">
              <a:latin typeface="Arial" panose="020B0604020202020204" pitchFamily="34" charset="0"/>
              <a:cs typeface="Arial" panose="020B0604020202020204" pitchFamily="34" charset="0"/>
            </a:endParaRPr>
          </a:p>
        </p:txBody>
      </p:sp>
      <p:sp>
        <p:nvSpPr>
          <p:cNvPr id="50181" name="Rectangle 3">
            <a:extLst>
              <a:ext uri="{FF2B5EF4-FFF2-40B4-BE49-F238E27FC236}">
                <a16:creationId xmlns:a16="http://schemas.microsoft.com/office/drawing/2014/main" id="{0E64C915-4FC3-40F4-8FE6-302F945CDCDF}"/>
              </a:ext>
            </a:extLst>
          </p:cNvPr>
          <p:cNvSpPr>
            <a:spLocks noGrp="1" noRot="1" noChangeAspect="1" noChangeArrowheads="1" noTextEdit="1"/>
          </p:cNvSpPr>
          <p:nvPr>
            <p:ph type="sldImg"/>
          </p:nvPr>
        </p:nvSpPr>
        <p:spPr>
          <a:xfrm>
            <a:off x="1155700" y="693738"/>
            <a:ext cx="4552950" cy="3414712"/>
          </a:xfrm>
          <a:ln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CCED95-2044-4640-8B7A-293EDB0719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7FAB4B3-1ED5-408E-8C20-AF9F258A2059}"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72706" name="Rectangle 7">
            <a:extLst>
              <a:ext uri="{FF2B5EF4-FFF2-40B4-BE49-F238E27FC236}">
                <a16:creationId xmlns:a16="http://schemas.microsoft.com/office/drawing/2014/main" id="{ED6F4481-5315-4F9B-A0F5-AA8B1D8D321A}"/>
              </a:ext>
            </a:extLst>
          </p:cNvPr>
          <p:cNvSpPr txBox="1">
            <a:spLocks noGrp="1" noChangeArrowheads="1"/>
          </p:cNvSpPr>
          <p:nvPr/>
        </p:nvSpPr>
        <p:spPr bwMode="auto">
          <a:xfrm>
            <a:off x="3884613" y="8685213"/>
            <a:ext cx="2971800" cy="457200"/>
          </a:xfrm>
          <a:prstGeom prst="rect">
            <a:avLst/>
          </a:prstGeom>
          <a:noFill/>
        </p:spPr>
        <p:txBody>
          <a:bodyPr anchor="b"/>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fld id="{6BE8D2C8-B0CA-4093-BF92-FDB636C6EF33}" type="slidenum">
              <a:rPr lang="en-US" altLang="en-US" sz="1200">
                <a:solidFill>
                  <a:srgbClr val="000000"/>
                </a:solidFill>
                <a:effectLst/>
                <a:latin typeface="Calibri" panose="020F0502020204030204" pitchFamily="34" charset="0"/>
              </a:rPr>
              <a:pPr algn="r" eaLnBrk="1" hangingPunct="1"/>
              <a:t>26</a:t>
            </a:fld>
            <a:endParaRPr lang="en-US" altLang="en-US" sz="1200">
              <a:solidFill>
                <a:srgbClr val="000000"/>
              </a:solidFill>
              <a:effectLst/>
              <a:latin typeface="Calibri" panose="020F0502020204030204" pitchFamily="34" charset="0"/>
            </a:endParaRPr>
          </a:p>
        </p:txBody>
      </p:sp>
      <p:sp>
        <p:nvSpPr>
          <p:cNvPr id="51204" name="Rectangle 2">
            <a:extLst>
              <a:ext uri="{FF2B5EF4-FFF2-40B4-BE49-F238E27FC236}">
                <a16:creationId xmlns:a16="http://schemas.microsoft.com/office/drawing/2014/main" id="{4D4BD480-BFBC-4C0A-B688-02382DFFBAC8}"/>
              </a:ext>
            </a:extLst>
          </p:cNvPr>
          <p:cNvSpPr>
            <a:spLocks noGrp="1" noChangeArrowheads="1"/>
          </p:cNvSpPr>
          <p:nvPr>
            <p:ph type="body" idx="1"/>
          </p:nvPr>
        </p:nvSpPr>
        <p:spPr>
          <a:xfrm>
            <a:off x="912813" y="4343400"/>
            <a:ext cx="50323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98" tIns="44504" rIns="90598" bIns="44504"/>
          <a:lstStyle/>
          <a:p>
            <a:pPr defTabSz="920750" eaLnBrk="1" hangingPunct="1">
              <a:lnSpc>
                <a:spcPct val="80000"/>
              </a:lnSpc>
              <a:spcBef>
                <a:spcPct val="0"/>
              </a:spcBef>
            </a:pPr>
            <a:r>
              <a:rPr lang="en-US" altLang="en-US" sz="800" b="1">
                <a:latin typeface="Arial" panose="020B0604020202020204" pitchFamily="34" charset="0"/>
                <a:cs typeface="Arial" panose="020B0604020202020204" pitchFamily="34" charset="0"/>
              </a:rPr>
              <a:t>Script:</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Here is another look at the same example – but emphasizing the potential performance payoff from this sort of pipelined approach that we get from using tasks.</a:t>
            </a:r>
          </a:p>
          <a:p>
            <a:pPr defTabSz="920750"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First off, observe that in single threaded mode, all tasks are done sequentially – Block1 is calculated ( node p is assigned to head), then block 2 (pointer p is processed by process(p), then block 3 ( reads next pointer in the linked list), then repeating Blocks2, block 3 etc.</a:t>
            </a:r>
          </a:p>
          <a:p>
            <a:pPr defTabSz="920750"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1</a:t>
            </a:r>
            <a:r>
              <a:rPr lang="en-US" altLang="en-US" sz="800" baseline="30000">
                <a:latin typeface="Arial" panose="020B0604020202020204" pitchFamily="34" charset="0"/>
                <a:cs typeface="Arial" panose="020B0604020202020204" pitchFamily="34" charset="0"/>
              </a:rPr>
              <a:t>st</a:t>
            </a:r>
            <a:r>
              <a:rPr lang="en-US" altLang="en-US" sz="800">
                <a:latin typeface="Arial" panose="020B0604020202020204" pitchFamily="34" charset="0"/>
                <a:cs typeface="Arial" panose="020B0604020202020204" pitchFamily="34" charset="0"/>
              </a:rPr>
              <a:t> animation</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Now consider the same code executed in parallel</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First, the master thread crosses the omp parallel construct and creates a team of threads.  </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Next one of those threads is chosen to execute the while loop – lets call this thread L</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Thread L encounters an omp task construct at block 2 which copies the code and data for process(p)  to a new task – well call it Task1</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The thread L increments the pointer p – grabbing a new node from the list, and loops to the top of the while loop</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Then thread L again encounters an omp task construct at block 2 which copies the code and data for process(p)  to a new task – well call it Task2</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The thread L increments the pointer p – grabbing a new node from the list, and loops to the top of the while loop</a:t>
            </a: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Then thread L again encounters an omp task construct at block 2 which copies the code and data for process(p)  to a new task – well call it Task3</a:t>
            </a:r>
          </a:p>
          <a:p>
            <a:pPr defTabSz="920750"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So Thread L’s job is simply to assign work to threads and traverse the linked list.  The parallelism comes from the fact that thread L does not have to wait for the results of any task before generating a new task.</a:t>
            </a:r>
          </a:p>
          <a:p>
            <a:pPr defTabSz="920750"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If the system has sufficient resources (enough cores, registers,  memory, etc) then task1, task2, task3 can all be computed in parallel.  So roughly speaking – the execution time will be about the duration of the longest executing task (task 2 in this case) plus some extra administration time for thread L.  The time save can be significant compared to the serial execution of the same code.  Obviously the more parallel resources that are supplied the better the parallelism – up until the point that the longest serial task begins to dominate the total execution time.</a:t>
            </a:r>
          </a:p>
          <a:p>
            <a:pPr defTabSz="920750"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defTabSz="920750" eaLnBrk="1" hangingPunct="1">
              <a:lnSpc>
                <a:spcPct val="80000"/>
              </a:lnSpc>
              <a:spcBef>
                <a:spcPct val="0"/>
              </a:spcBef>
            </a:pPr>
            <a:endParaRPr lang="en-US" altLang="en-US" sz="800">
              <a:latin typeface="Arial" panose="020B0604020202020204" pitchFamily="34" charset="0"/>
              <a:cs typeface="Arial" panose="020B0604020202020204" pitchFamily="34" charset="0"/>
            </a:endParaRPr>
          </a:p>
          <a:p>
            <a:pPr defTabSz="920750" eaLnBrk="1" hangingPunct="1">
              <a:lnSpc>
                <a:spcPct val="80000"/>
              </a:lnSpc>
              <a:spcBef>
                <a:spcPct val="0"/>
              </a:spcBef>
            </a:pPr>
            <a:r>
              <a:rPr lang="en-US" altLang="en-US" sz="800">
                <a:latin typeface="Arial" panose="020B0604020202020204" pitchFamily="34" charset="0"/>
                <a:cs typeface="Arial" panose="020B0604020202020204" pitchFamily="34" charset="0"/>
              </a:rPr>
              <a:t> </a:t>
            </a:r>
          </a:p>
        </p:txBody>
      </p:sp>
      <p:sp>
        <p:nvSpPr>
          <p:cNvPr id="51205" name="Rectangle 3">
            <a:extLst>
              <a:ext uri="{FF2B5EF4-FFF2-40B4-BE49-F238E27FC236}">
                <a16:creationId xmlns:a16="http://schemas.microsoft.com/office/drawing/2014/main" id="{C4E84717-0EB0-4270-B754-65C186E4A6C5}"/>
              </a:ext>
            </a:extLst>
          </p:cNvPr>
          <p:cNvSpPr>
            <a:spLocks noGrp="1" noRot="1" noChangeAspect="1" noChangeArrowheads="1" noTextEdit="1"/>
          </p:cNvSpPr>
          <p:nvPr>
            <p:ph type="sldImg"/>
          </p:nvPr>
        </p:nvSpPr>
        <p:spPr>
          <a:xfrm>
            <a:off x="1155700" y="693738"/>
            <a:ext cx="4552950" cy="3414712"/>
          </a:xfrm>
          <a:ln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C9AB557-A1C2-4FAD-BD27-A02704205A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D00E175C-5B18-453D-B78E-7F0FF9355BA7}" type="slidenum">
              <a:rPr lang="en-US" altLang="en-US">
                <a:latin typeface="Arial" panose="020B0604020202020204" pitchFamily="34" charset="0"/>
              </a:rPr>
              <a:pPr/>
              <a:t>27</a:t>
            </a:fld>
            <a:endParaRPr lang="en-US" altLang="en-US">
              <a:latin typeface="Arial" panose="020B0604020202020204" pitchFamily="34" charset="0"/>
            </a:endParaRPr>
          </a:p>
        </p:txBody>
      </p:sp>
      <p:sp>
        <p:nvSpPr>
          <p:cNvPr id="73730" name="Rectangle 7">
            <a:extLst>
              <a:ext uri="{FF2B5EF4-FFF2-40B4-BE49-F238E27FC236}">
                <a16:creationId xmlns:a16="http://schemas.microsoft.com/office/drawing/2014/main" id="{FE6A0DF0-6769-4EA8-A918-5FBDA222B5AB}"/>
              </a:ext>
            </a:extLst>
          </p:cNvPr>
          <p:cNvSpPr txBox="1">
            <a:spLocks noGrp="1" noChangeArrowheads="1"/>
          </p:cNvSpPr>
          <p:nvPr/>
        </p:nvSpPr>
        <p:spPr bwMode="auto">
          <a:xfrm>
            <a:off x="3884613" y="8685213"/>
            <a:ext cx="2971800" cy="457200"/>
          </a:xfrm>
          <a:prstGeom prst="rect">
            <a:avLst/>
          </a:prstGeom>
          <a:noFill/>
        </p:spPr>
        <p:txBody>
          <a:bodyPr anchor="b"/>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fld id="{2B9A39B2-2892-41A9-9583-9B88A9B7CACC}" type="slidenum">
              <a:rPr lang="en-US" altLang="en-US" sz="1200">
                <a:solidFill>
                  <a:srgbClr val="000000"/>
                </a:solidFill>
                <a:effectLst/>
                <a:latin typeface="Calibri" panose="020F0502020204030204" pitchFamily="34" charset="0"/>
              </a:rPr>
              <a:pPr algn="r" eaLnBrk="1" hangingPunct="1"/>
              <a:t>27</a:t>
            </a:fld>
            <a:endParaRPr lang="en-US" altLang="en-US" sz="1200">
              <a:solidFill>
                <a:srgbClr val="000000"/>
              </a:solidFill>
              <a:effectLst/>
              <a:latin typeface="Calibri" panose="020F0502020204030204" pitchFamily="34" charset="0"/>
            </a:endParaRPr>
          </a:p>
        </p:txBody>
      </p:sp>
      <p:sp>
        <p:nvSpPr>
          <p:cNvPr id="52228" name="Rectangle 2">
            <a:extLst>
              <a:ext uri="{FF2B5EF4-FFF2-40B4-BE49-F238E27FC236}">
                <a16:creationId xmlns:a16="http://schemas.microsoft.com/office/drawing/2014/main" id="{127C1C61-D4F7-4E5F-9F03-8394ED0F6C07}"/>
              </a:ext>
            </a:extLst>
          </p:cNvPr>
          <p:cNvSpPr>
            <a:spLocks noGrp="1" noRot="1" noChangeAspect="1" noChangeArrowheads="1" noTextEdit="1"/>
          </p:cNvSpPr>
          <p:nvPr>
            <p:ph type="sldImg"/>
          </p:nvPr>
        </p:nvSpPr>
        <p:spPr>
          <a:ln/>
        </p:spPr>
      </p:sp>
      <p:sp>
        <p:nvSpPr>
          <p:cNvPr id="52229" name="Rectangle 3">
            <a:extLst>
              <a:ext uri="{FF2B5EF4-FFF2-40B4-BE49-F238E27FC236}">
                <a16:creationId xmlns:a16="http://schemas.microsoft.com/office/drawing/2014/main" id="{BAE722FF-D53E-4DBA-AA65-862D4411F2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b="1">
                <a:latin typeface="Arial" panose="020B0604020202020204" pitchFamily="34" charset="0"/>
                <a:cs typeface="Arial" panose="020B0604020202020204" pitchFamily="34" charset="0"/>
              </a:rPr>
              <a:t>Script:</a:t>
            </a:r>
          </a:p>
          <a:p>
            <a:pPr eaLnBrk="1" hangingPunct="1">
              <a:spcBef>
                <a:spcPct val="0"/>
              </a:spcBef>
            </a:pPr>
            <a:r>
              <a:rPr lang="en-US" altLang="en-US">
                <a:latin typeface="Arial" panose="020B0604020202020204" pitchFamily="34" charset="0"/>
                <a:cs typeface="Arial" panose="020B0604020202020204" pitchFamily="34" charset="0"/>
              </a:rPr>
              <a:t>Now we are going to quickly explore when tasks are guaranteed to be complete.  For doing computations with dependent tasks, where Task B specifically relies on completion of task A, it is sometimes necessary for developers to know explicitly when or where a task can be guaranteed to be completed.</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This foil addresses this concern.</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Tasks are guaranteed to be complete at the following three locations:</a:t>
            </a:r>
          </a:p>
          <a:p>
            <a:pPr lvl="1" eaLnBrk="1" hangingPunct="1">
              <a:spcBef>
                <a:spcPct val="0"/>
              </a:spcBef>
              <a:buFontTx/>
              <a:buChar char="•"/>
            </a:pPr>
            <a:r>
              <a:rPr lang="it-IT" altLang="en-US" sz="1400">
                <a:latin typeface="Arial" panose="020B0604020202020204" pitchFamily="34" charset="0"/>
                <a:cs typeface="Arial" panose="020B0604020202020204" pitchFamily="34" charset="0"/>
              </a:rPr>
              <a:t>At thread or task barriers – such as the end of a parallel region, the end of a single region, the end of a parallel “for”  region – we’ll talk more aout implicit thread or task barriers later</a:t>
            </a:r>
          </a:p>
          <a:p>
            <a:pPr lvl="1" eaLnBrk="1" hangingPunct="1">
              <a:spcBef>
                <a:spcPct val="0"/>
              </a:spcBef>
              <a:buFontTx/>
              <a:buChar char="•"/>
            </a:pPr>
            <a:r>
              <a:rPr lang="it-IT" altLang="en-US" sz="1400">
                <a:latin typeface="Arial" panose="020B0604020202020204" pitchFamily="34" charset="0"/>
                <a:cs typeface="Arial" panose="020B0604020202020204" pitchFamily="34" charset="0"/>
              </a:rPr>
              <a:t>At the directive: </a:t>
            </a:r>
            <a:r>
              <a:rPr lang="it-IT" altLang="en-US" sz="1400" b="1">
                <a:latin typeface="Courier New" panose="02070309020205020404" pitchFamily="49" charset="0"/>
                <a:cs typeface="Arial" panose="020B0604020202020204" pitchFamily="34" charset="0"/>
              </a:rPr>
              <a:t>#pragma omp barrier</a:t>
            </a:r>
            <a:endParaRPr lang="it-IT" altLang="en-US" sz="1400">
              <a:latin typeface="Arial" panose="020B0604020202020204" pitchFamily="34" charset="0"/>
              <a:cs typeface="Arial" panose="020B0604020202020204" pitchFamily="34" charset="0"/>
            </a:endParaRPr>
          </a:p>
          <a:p>
            <a:pPr lvl="1" eaLnBrk="1" hangingPunct="1">
              <a:spcBef>
                <a:spcPct val="0"/>
              </a:spcBef>
              <a:buFontTx/>
              <a:buChar char="•"/>
            </a:pPr>
            <a:r>
              <a:rPr lang="it-IT" altLang="en-US" sz="1400">
                <a:latin typeface="Arial" panose="020B0604020202020204" pitchFamily="34" charset="0"/>
                <a:cs typeface="Arial" panose="020B0604020202020204" pitchFamily="34" charset="0"/>
              </a:rPr>
              <a:t>At the directive: </a:t>
            </a:r>
            <a:r>
              <a:rPr lang="it-IT" altLang="en-US" sz="1400" b="1">
                <a:latin typeface="Courier New" panose="02070309020205020404" pitchFamily="49" charset="0"/>
                <a:cs typeface="Arial" panose="020B0604020202020204" pitchFamily="34" charset="0"/>
              </a:rPr>
              <a:t>#pragma omp taskwait</a:t>
            </a:r>
          </a:p>
          <a:p>
            <a:pPr lvl="1"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In the case of  </a:t>
            </a:r>
            <a:r>
              <a:rPr lang="en-US" altLang="en-US" b="1">
                <a:latin typeface="Arial" panose="020B0604020202020204" pitchFamily="34" charset="0"/>
                <a:cs typeface="Arial" panose="020B0604020202020204" pitchFamily="34" charset="0"/>
              </a:rPr>
              <a:t>#pragma omp taskwait</a:t>
            </a:r>
            <a:r>
              <a:rPr lang="en-US" altLang="en-US">
                <a:latin typeface="Arial" panose="020B0604020202020204" pitchFamily="34" charset="0"/>
                <a:cs typeface="Arial" panose="020B0604020202020204" pitchFamily="34" charset="0"/>
              </a:rPr>
              <a:t>  Encountering task suspends at the point of the directive  until all its children (all the encountering task’s children tasks created within the encountering task up to this point) are complete.</a:t>
            </a:r>
          </a:p>
          <a:p>
            <a:pPr lvl="1" eaLnBrk="1" hangingPunct="1">
              <a:spcBef>
                <a:spcPct val="0"/>
              </a:spcBef>
            </a:pPr>
            <a:r>
              <a:rPr lang="en-US" altLang="en-US">
                <a:latin typeface="Arial" panose="020B0604020202020204" pitchFamily="34" charset="0"/>
                <a:cs typeface="Arial" panose="020B0604020202020204" pitchFamily="34" charset="0"/>
              </a:rPr>
              <a:t>Only direct children -  not descendants!</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Similarly a Thread barrier (implicit or explicit) includes an implicit </a:t>
            </a:r>
            <a:r>
              <a:rPr lang="en-US" altLang="en-US" b="1">
                <a:latin typeface="Arial" panose="020B0604020202020204" pitchFamily="34" charset="0"/>
                <a:cs typeface="Arial" panose="020B0604020202020204" pitchFamily="34" charset="0"/>
              </a:rPr>
              <a:t>taskwait</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This pretty much wraps up the discussion of tasks – now we are going to look at data environment topics such as data scoping.</a:t>
            </a:r>
          </a:p>
          <a:p>
            <a:pPr eaLnBrk="1" hangingPunct="1">
              <a:spcBef>
                <a:spcPct val="0"/>
              </a:spcBef>
            </a:pPr>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C222966-87D6-493B-BFD5-FA2FDC202DB8}"/>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D2878D48-3A1A-4305-937D-A694F5842397}"/>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p:spPr>
          <p:txBody>
            <a:bodyPr wrap="none" anchor="ctr"/>
            <a:lstStyle/>
            <a:p>
              <a:pPr>
                <a:defRPr/>
              </a:pPr>
              <a:endParaRPr lang="en-US">
                <a:cs typeface="Arial" charset="0"/>
              </a:endParaRPr>
            </a:p>
          </p:txBody>
        </p:sp>
        <p:sp>
          <p:nvSpPr>
            <p:cNvPr id="6" name="Rectangle 4">
              <a:extLst>
                <a:ext uri="{FF2B5EF4-FFF2-40B4-BE49-F238E27FC236}">
                  <a16:creationId xmlns:a16="http://schemas.microsoft.com/office/drawing/2014/main" id="{87003103-3065-4975-A7EA-0059A41F5181}"/>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p:spPr>
          <p:txBody>
            <a:bodyPr wrap="none" anchor="ctr"/>
            <a:lstStyle/>
            <a:p>
              <a:pPr>
                <a:defRPr/>
              </a:pPr>
              <a:endParaRPr lang="en-US">
                <a:cs typeface="Arial" charset="0"/>
              </a:endParaRPr>
            </a:p>
          </p:txBody>
        </p:sp>
      </p:grpSp>
      <p:sp>
        <p:nvSpPr>
          <p:cNvPr id="7" name="AutoShape 10">
            <a:extLst>
              <a:ext uri="{FF2B5EF4-FFF2-40B4-BE49-F238E27FC236}">
                <a16:creationId xmlns:a16="http://schemas.microsoft.com/office/drawing/2014/main" id="{19EC857D-92DD-4694-AF31-51B4F59E0820}"/>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cs typeface="Arial" charset="0"/>
            </a:endParaRPr>
          </a:p>
        </p:txBody>
      </p:sp>
      <p:sp>
        <p:nvSpPr>
          <p:cNvPr id="5125"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5126"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F45974E3-936D-4248-A6EE-3F6FA61DADFD}"/>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9" name="Footer Placeholder 8">
            <a:extLst>
              <a:ext uri="{FF2B5EF4-FFF2-40B4-BE49-F238E27FC236}">
                <a16:creationId xmlns:a16="http://schemas.microsoft.com/office/drawing/2014/main" id="{C531C93B-A7BF-4255-B945-AD7F9FF501E2}"/>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10" name="Slide Number Placeholder 9">
            <a:extLst>
              <a:ext uri="{FF2B5EF4-FFF2-40B4-BE49-F238E27FC236}">
                <a16:creationId xmlns:a16="http://schemas.microsoft.com/office/drawing/2014/main" id="{D709464E-5B13-4066-A473-A4437CF8B009}"/>
              </a:ext>
            </a:extLst>
          </p:cNvPr>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8CED218A-4A32-4BCA-8DA7-3B8647A638A9}" type="slidenum">
              <a:rPr lang="en-US" altLang="en-US"/>
              <a:pPr/>
              <a:t>‹#›</a:t>
            </a:fld>
            <a:endParaRPr lang="en-US" altLang="en-US"/>
          </a:p>
        </p:txBody>
      </p:sp>
    </p:spTree>
    <p:extLst>
      <p:ext uri="{BB962C8B-B14F-4D97-AF65-F5344CB8AC3E}">
        <p14:creationId xmlns:p14="http://schemas.microsoft.com/office/powerpoint/2010/main" val="1989683024"/>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03F62F-6F6F-4852-A624-0BF7B1CBBF66}"/>
              </a:ext>
            </a:extLst>
          </p:cNvPr>
          <p:cNvSpPr>
            <a:spLocks noGrp="1" noChangeArrowheads="1"/>
          </p:cNvSpPr>
          <p:nvPr>
            <p:ph type="sldNum" sz="quarter" idx="10"/>
          </p:nvPr>
        </p:nvSpPr>
        <p:spPr>
          <a:ln/>
        </p:spPr>
        <p:txBody>
          <a:bodyPr/>
          <a:lstStyle>
            <a:lvl1pPr>
              <a:defRPr/>
            </a:lvl1pPr>
          </a:lstStyle>
          <a:p>
            <a:fld id="{40D6A275-FBE8-4B1D-B2AE-E3292A5E22DD}" type="slidenum">
              <a:rPr lang="en-US" altLang="en-US"/>
              <a:pPr/>
              <a:t>‹#›</a:t>
            </a:fld>
            <a:endParaRPr lang="en-US" altLang="en-US"/>
          </a:p>
        </p:txBody>
      </p:sp>
    </p:spTree>
    <p:extLst>
      <p:ext uri="{BB962C8B-B14F-4D97-AF65-F5344CB8AC3E}">
        <p14:creationId xmlns:p14="http://schemas.microsoft.com/office/powerpoint/2010/main" val="3669188709"/>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719D83-C0A1-4F00-B255-68B26CFFD7EF}"/>
              </a:ext>
            </a:extLst>
          </p:cNvPr>
          <p:cNvSpPr>
            <a:spLocks noGrp="1" noChangeArrowheads="1"/>
          </p:cNvSpPr>
          <p:nvPr>
            <p:ph type="sldNum" sz="quarter" idx="10"/>
          </p:nvPr>
        </p:nvSpPr>
        <p:spPr>
          <a:ln/>
        </p:spPr>
        <p:txBody>
          <a:bodyPr/>
          <a:lstStyle>
            <a:lvl1pPr>
              <a:defRPr/>
            </a:lvl1pPr>
          </a:lstStyle>
          <a:p>
            <a:fld id="{AE9C5AED-92CA-4661-ACD5-E905E9DA1177}" type="slidenum">
              <a:rPr lang="en-US" altLang="en-US"/>
              <a:pPr/>
              <a:t>‹#›</a:t>
            </a:fld>
            <a:endParaRPr lang="en-US" altLang="en-US"/>
          </a:p>
        </p:txBody>
      </p:sp>
    </p:spTree>
    <p:extLst>
      <p:ext uri="{BB962C8B-B14F-4D97-AF65-F5344CB8AC3E}">
        <p14:creationId xmlns:p14="http://schemas.microsoft.com/office/powerpoint/2010/main" val="3413123270"/>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B4E5200-52CC-499A-9DEE-8641F43A0F55}"/>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1DD0375-B23B-413B-9042-32E8B8A340F5}"/>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p:spPr>
          <p:txBody>
            <a:bodyPr wrap="none" anchor="ctr"/>
            <a:lstStyle/>
            <a:p>
              <a:pPr>
                <a:defRPr/>
              </a:pPr>
              <a:endParaRPr lang="en-US">
                <a:cs typeface="Arial" charset="0"/>
              </a:endParaRPr>
            </a:p>
          </p:txBody>
        </p:sp>
        <p:sp>
          <p:nvSpPr>
            <p:cNvPr id="6" name="Rectangle 4">
              <a:extLst>
                <a:ext uri="{FF2B5EF4-FFF2-40B4-BE49-F238E27FC236}">
                  <a16:creationId xmlns:a16="http://schemas.microsoft.com/office/drawing/2014/main" id="{F906C85F-2DBB-47CC-B581-70470FE01B1D}"/>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p:spPr>
          <p:txBody>
            <a:bodyPr wrap="none" anchor="ctr"/>
            <a:lstStyle/>
            <a:p>
              <a:pPr>
                <a:defRPr/>
              </a:pPr>
              <a:endParaRPr lang="en-US">
                <a:cs typeface="Arial" charset="0"/>
              </a:endParaRPr>
            </a:p>
          </p:txBody>
        </p:sp>
      </p:grpSp>
      <p:sp>
        <p:nvSpPr>
          <p:cNvPr id="7" name="AutoShape 10">
            <a:extLst>
              <a:ext uri="{FF2B5EF4-FFF2-40B4-BE49-F238E27FC236}">
                <a16:creationId xmlns:a16="http://schemas.microsoft.com/office/drawing/2014/main" id="{E707E4B0-CB9B-4554-BCA7-32A90E5833DE}"/>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cs typeface="Arial" charset="0"/>
            </a:endParaRPr>
          </a:p>
        </p:txBody>
      </p:sp>
      <p:sp>
        <p:nvSpPr>
          <p:cNvPr id="8197"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8198"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7459849B-A3A3-4C15-8C9F-DE733BE075E3}"/>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9" name="Footer Placeholder 8">
            <a:extLst>
              <a:ext uri="{FF2B5EF4-FFF2-40B4-BE49-F238E27FC236}">
                <a16:creationId xmlns:a16="http://schemas.microsoft.com/office/drawing/2014/main" id="{6E730EA9-F686-4FBA-8EAA-A4DBB9C6C98D}"/>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effectLst/>
                <a:latin typeface="Arial Narrow" pitchFamily="34" charset="0"/>
                <a:cs typeface="Arial" charset="0"/>
              </a:defRPr>
            </a:lvl1pPr>
          </a:lstStyle>
          <a:p>
            <a:pPr>
              <a:defRPr/>
            </a:pPr>
            <a:endParaRPr lang="en-US" altLang="en-US"/>
          </a:p>
        </p:txBody>
      </p:sp>
      <p:sp>
        <p:nvSpPr>
          <p:cNvPr id="10" name="Slide Number Placeholder 9">
            <a:extLst>
              <a:ext uri="{FF2B5EF4-FFF2-40B4-BE49-F238E27FC236}">
                <a16:creationId xmlns:a16="http://schemas.microsoft.com/office/drawing/2014/main" id="{A114708B-5D55-4084-9E92-E5511FB04FAB}"/>
              </a:ext>
            </a:extLst>
          </p:cNvPr>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DBF32E2B-AFF7-49C7-B367-95424D15C237}" type="slidenum">
              <a:rPr lang="en-US" altLang="en-US"/>
              <a:pPr/>
              <a:t>‹#›</a:t>
            </a:fld>
            <a:endParaRPr lang="en-US" altLang="en-US"/>
          </a:p>
        </p:txBody>
      </p:sp>
    </p:spTree>
    <p:extLst>
      <p:ext uri="{BB962C8B-B14F-4D97-AF65-F5344CB8AC3E}">
        <p14:creationId xmlns:p14="http://schemas.microsoft.com/office/powerpoint/2010/main" val="2114790831"/>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9488673-BD27-4BBB-AF05-1C5DC0758F06}"/>
              </a:ext>
            </a:extLst>
          </p:cNvPr>
          <p:cNvSpPr>
            <a:spLocks noGrp="1" noChangeArrowheads="1"/>
          </p:cNvSpPr>
          <p:nvPr>
            <p:ph type="sldNum" sz="quarter" idx="10"/>
          </p:nvPr>
        </p:nvSpPr>
        <p:spPr>
          <a:ln/>
        </p:spPr>
        <p:txBody>
          <a:bodyPr/>
          <a:lstStyle>
            <a:lvl1pPr>
              <a:defRPr/>
            </a:lvl1pPr>
          </a:lstStyle>
          <a:p>
            <a:fld id="{1D5B5217-14FD-4012-9AFC-792F1DC0A216}" type="slidenum">
              <a:rPr lang="en-US" altLang="en-US"/>
              <a:pPr/>
              <a:t>‹#›</a:t>
            </a:fld>
            <a:endParaRPr lang="en-US" altLang="en-US"/>
          </a:p>
        </p:txBody>
      </p:sp>
    </p:spTree>
    <p:extLst>
      <p:ext uri="{BB962C8B-B14F-4D97-AF65-F5344CB8AC3E}">
        <p14:creationId xmlns:p14="http://schemas.microsoft.com/office/powerpoint/2010/main" val="1865810144"/>
      </p:ext>
    </p:extLst>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638B716-9FAD-4A24-A1B9-D17AFE616F4C}"/>
              </a:ext>
            </a:extLst>
          </p:cNvPr>
          <p:cNvSpPr>
            <a:spLocks noGrp="1" noChangeArrowheads="1"/>
          </p:cNvSpPr>
          <p:nvPr>
            <p:ph type="sldNum" sz="quarter" idx="10"/>
          </p:nvPr>
        </p:nvSpPr>
        <p:spPr>
          <a:ln/>
        </p:spPr>
        <p:txBody>
          <a:bodyPr/>
          <a:lstStyle>
            <a:lvl1pPr>
              <a:defRPr/>
            </a:lvl1pPr>
          </a:lstStyle>
          <a:p>
            <a:fld id="{C0F287D0-E280-4F8D-A680-4B74E9CEE8F7}" type="slidenum">
              <a:rPr lang="en-US" altLang="en-US"/>
              <a:pPr/>
              <a:t>‹#›</a:t>
            </a:fld>
            <a:endParaRPr lang="en-US" altLang="en-US"/>
          </a:p>
        </p:txBody>
      </p:sp>
    </p:spTree>
    <p:extLst>
      <p:ext uri="{BB962C8B-B14F-4D97-AF65-F5344CB8AC3E}">
        <p14:creationId xmlns:p14="http://schemas.microsoft.com/office/powerpoint/2010/main" val="1812471570"/>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D96D266-BFE4-455B-A789-C3F06720A926}"/>
              </a:ext>
            </a:extLst>
          </p:cNvPr>
          <p:cNvSpPr>
            <a:spLocks noGrp="1" noChangeArrowheads="1"/>
          </p:cNvSpPr>
          <p:nvPr>
            <p:ph type="sldNum" sz="quarter" idx="10"/>
          </p:nvPr>
        </p:nvSpPr>
        <p:spPr>
          <a:ln/>
        </p:spPr>
        <p:txBody>
          <a:bodyPr/>
          <a:lstStyle>
            <a:lvl1pPr>
              <a:defRPr/>
            </a:lvl1pPr>
          </a:lstStyle>
          <a:p>
            <a:fld id="{D166D8AE-ED08-475C-AC85-BD1C1B8DCFE0}" type="slidenum">
              <a:rPr lang="en-US" altLang="en-US"/>
              <a:pPr/>
              <a:t>‹#›</a:t>
            </a:fld>
            <a:endParaRPr lang="en-US" altLang="en-US"/>
          </a:p>
        </p:txBody>
      </p:sp>
    </p:spTree>
    <p:extLst>
      <p:ext uri="{BB962C8B-B14F-4D97-AF65-F5344CB8AC3E}">
        <p14:creationId xmlns:p14="http://schemas.microsoft.com/office/powerpoint/2010/main" val="2742324196"/>
      </p:ext>
    </p:extLst>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B6B9E8B-EE33-4315-8B3E-A4D90DF030BD}"/>
              </a:ext>
            </a:extLst>
          </p:cNvPr>
          <p:cNvSpPr>
            <a:spLocks noGrp="1" noChangeArrowheads="1"/>
          </p:cNvSpPr>
          <p:nvPr>
            <p:ph type="sldNum" sz="quarter" idx="10"/>
          </p:nvPr>
        </p:nvSpPr>
        <p:spPr>
          <a:ln/>
        </p:spPr>
        <p:txBody>
          <a:bodyPr/>
          <a:lstStyle>
            <a:lvl1pPr>
              <a:defRPr/>
            </a:lvl1pPr>
          </a:lstStyle>
          <a:p>
            <a:fld id="{785FB5BE-D3CE-4903-A081-CA5927DC2CC4}" type="slidenum">
              <a:rPr lang="en-US" altLang="en-US"/>
              <a:pPr/>
              <a:t>‹#›</a:t>
            </a:fld>
            <a:endParaRPr lang="en-US" altLang="en-US"/>
          </a:p>
        </p:txBody>
      </p:sp>
    </p:spTree>
    <p:extLst>
      <p:ext uri="{BB962C8B-B14F-4D97-AF65-F5344CB8AC3E}">
        <p14:creationId xmlns:p14="http://schemas.microsoft.com/office/powerpoint/2010/main" val="2341585664"/>
      </p:ext>
    </p:extLst>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453650D-A247-42D3-8A46-39E416D34CED}"/>
              </a:ext>
            </a:extLst>
          </p:cNvPr>
          <p:cNvSpPr>
            <a:spLocks noGrp="1" noChangeArrowheads="1"/>
          </p:cNvSpPr>
          <p:nvPr>
            <p:ph type="sldNum" sz="quarter" idx="10"/>
          </p:nvPr>
        </p:nvSpPr>
        <p:spPr>
          <a:ln/>
        </p:spPr>
        <p:txBody>
          <a:bodyPr/>
          <a:lstStyle>
            <a:lvl1pPr>
              <a:defRPr/>
            </a:lvl1pPr>
          </a:lstStyle>
          <a:p>
            <a:fld id="{9BE0EAFB-A3E3-42F4-8780-3A9E1B546FAF}" type="slidenum">
              <a:rPr lang="en-US" altLang="en-US"/>
              <a:pPr/>
              <a:t>‹#›</a:t>
            </a:fld>
            <a:endParaRPr lang="en-US" altLang="en-US"/>
          </a:p>
        </p:txBody>
      </p:sp>
    </p:spTree>
    <p:extLst>
      <p:ext uri="{BB962C8B-B14F-4D97-AF65-F5344CB8AC3E}">
        <p14:creationId xmlns:p14="http://schemas.microsoft.com/office/powerpoint/2010/main" val="1956908210"/>
      </p:ext>
    </p:extLst>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9EAAF5A-1425-42A9-842D-106F73006876}"/>
              </a:ext>
            </a:extLst>
          </p:cNvPr>
          <p:cNvSpPr>
            <a:spLocks noGrp="1" noChangeArrowheads="1"/>
          </p:cNvSpPr>
          <p:nvPr>
            <p:ph type="sldNum" sz="quarter" idx="10"/>
          </p:nvPr>
        </p:nvSpPr>
        <p:spPr>
          <a:ln/>
        </p:spPr>
        <p:txBody>
          <a:bodyPr/>
          <a:lstStyle>
            <a:lvl1pPr>
              <a:defRPr/>
            </a:lvl1pPr>
          </a:lstStyle>
          <a:p>
            <a:fld id="{BC65E450-F225-4AA6-8765-B0B0D748B34C}" type="slidenum">
              <a:rPr lang="en-US" altLang="en-US"/>
              <a:pPr/>
              <a:t>‹#›</a:t>
            </a:fld>
            <a:endParaRPr lang="en-US" altLang="en-US"/>
          </a:p>
        </p:txBody>
      </p:sp>
    </p:spTree>
    <p:extLst>
      <p:ext uri="{BB962C8B-B14F-4D97-AF65-F5344CB8AC3E}">
        <p14:creationId xmlns:p14="http://schemas.microsoft.com/office/powerpoint/2010/main" val="2416413445"/>
      </p:ext>
    </p:extLst>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29262E0-D01F-49B4-BA88-71CC862E2B18}"/>
              </a:ext>
            </a:extLst>
          </p:cNvPr>
          <p:cNvSpPr>
            <a:spLocks noGrp="1" noChangeArrowheads="1"/>
          </p:cNvSpPr>
          <p:nvPr>
            <p:ph type="sldNum" sz="quarter" idx="10"/>
          </p:nvPr>
        </p:nvSpPr>
        <p:spPr>
          <a:ln/>
        </p:spPr>
        <p:txBody>
          <a:bodyPr/>
          <a:lstStyle>
            <a:lvl1pPr>
              <a:defRPr/>
            </a:lvl1pPr>
          </a:lstStyle>
          <a:p>
            <a:fld id="{F37248CA-51F7-4665-AA4D-D3F747F798ED}" type="slidenum">
              <a:rPr lang="en-US" altLang="en-US"/>
              <a:pPr/>
              <a:t>‹#›</a:t>
            </a:fld>
            <a:endParaRPr lang="en-US" altLang="en-US"/>
          </a:p>
        </p:txBody>
      </p:sp>
    </p:spTree>
    <p:extLst>
      <p:ext uri="{BB962C8B-B14F-4D97-AF65-F5344CB8AC3E}">
        <p14:creationId xmlns:p14="http://schemas.microsoft.com/office/powerpoint/2010/main" val="2325483105"/>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A0DD85A-F4A2-42B0-BC90-7E261E05DF4D}"/>
              </a:ext>
            </a:extLst>
          </p:cNvPr>
          <p:cNvSpPr>
            <a:spLocks noGrp="1" noChangeArrowheads="1"/>
          </p:cNvSpPr>
          <p:nvPr>
            <p:ph type="sldNum" sz="quarter" idx="10"/>
          </p:nvPr>
        </p:nvSpPr>
        <p:spPr>
          <a:ln/>
        </p:spPr>
        <p:txBody>
          <a:bodyPr/>
          <a:lstStyle>
            <a:lvl1pPr>
              <a:defRPr/>
            </a:lvl1pPr>
          </a:lstStyle>
          <a:p>
            <a:fld id="{2ABC5B9D-5DD3-4A57-886A-4F7CEE3FDEA3}" type="slidenum">
              <a:rPr lang="en-US" altLang="en-US"/>
              <a:pPr/>
              <a:t>‹#›</a:t>
            </a:fld>
            <a:endParaRPr lang="en-US" altLang="en-US"/>
          </a:p>
        </p:txBody>
      </p:sp>
    </p:spTree>
    <p:extLst>
      <p:ext uri="{BB962C8B-B14F-4D97-AF65-F5344CB8AC3E}">
        <p14:creationId xmlns:p14="http://schemas.microsoft.com/office/powerpoint/2010/main" val="599892630"/>
      </p:ext>
    </p:extLst>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65951A-6A3E-4C5E-B05A-3BAC777E9335}"/>
              </a:ext>
            </a:extLst>
          </p:cNvPr>
          <p:cNvSpPr>
            <a:spLocks noGrp="1" noChangeArrowheads="1"/>
          </p:cNvSpPr>
          <p:nvPr>
            <p:ph type="sldNum" sz="quarter" idx="10"/>
          </p:nvPr>
        </p:nvSpPr>
        <p:spPr>
          <a:ln/>
        </p:spPr>
        <p:txBody>
          <a:bodyPr/>
          <a:lstStyle>
            <a:lvl1pPr>
              <a:defRPr/>
            </a:lvl1pPr>
          </a:lstStyle>
          <a:p>
            <a:fld id="{482C0891-64D1-49A3-9AA9-1DBF795BD4EF}" type="slidenum">
              <a:rPr lang="en-US" altLang="en-US"/>
              <a:pPr/>
              <a:t>‹#›</a:t>
            </a:fld>
            <a:endParaRPr lang="en-US" altLang="en-US"/>
          </a:p>
        </p:txBody>
      </p:sp>
    </p:spTree>
    <p:extLst>
      <p:ext uri="{BB962C8B-B14F-4D97-AF65-F5344CB8AC3E}">
        <p14:creationId xmlns:p14="http://schemas.microsoft.com/office/powerpoint/2010/main" val="3416668796"/>
      </p:ext>
    </p:extLst>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60F3AD2-F2BC-40AE-A04B-B3B5CD806F88}"/>
              </a:ext>
            </a:extLst>
          </p:cNvPr>
          <p:cNvSpPr>
            <a:spLocks noGrp="1" noChangeArrowheads="1"/>
          </p:cNvSpPr>
          <p:nvPr>
            <p:ph type="sldNum" sz="quarter" idx="10"/>
          </p:nvPr>
        </p:nvSpPr>
        <p:spPr>
          <a:ln/>
        </p:spPr>
        <p:txBody>
          <a:bodyPr/>
          <a:lstStyle>
            <a:lvl1pPr>
              <a:defRPr/>
            </a:lvl1pPr>
          </a:lstStyle>
          <a:p>
            <a:fld id="{70409031-D437-478D-B6FE-7319A3A7DE09}" type="slidenum">
              <a:rPr lang="en-US" altLang="en-US"/>
              <a:pPr/>
              <a:t>‹#›</a:t>
            </a:fld>
            <a:endParaRPr lang="en-US" altLang="en-US"/>
          </a:p>
        </p:txBody>
      </p:sp>
    </p:spTree>
    <p:extLst>
      <p:ext uri="{BB962C8B-B14F-4D97-AF65-F5344CB8AC3E}">
        <p14:creationId xmlns:p14="http://schemas.microsoft.com/office/powerpoint/2010/main" val="483937654"/>
      </p:ext>
    </p:extLst>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8AEC0B-3E42-43B5-9332-DE8D7A4BDEC0}"/>
              </a:ext>
            </a:extLst>
          </p:cNvPr>
          <p:cNvSpPr>
            <a:spLocks noGrp="1" noChangeArrowheads="1"/>
          </p:cNvSpPr>
          <p:nvPr>
            <p:ph type="sldNum" sz="quarter" idx="10"/>
          </p:nvPr>
        </p:nvSpPr>
        <p:spPr>
          <a:ln/>
        </p:spPr>
        <p:txBody>
          <a:bodyPr/>
          <a:lstStyle>
            <a:lvl1pPr>
              <a:defRPr/>
            </a:lvl1pPr>
          </a:lstStyle>
          <a:p>
            <a:fld id="{D2BD4CAD-5274-4D22-BBDC-FB105712A146}" type="slidenum">
              <a:rPr lang="en-US" altLang="en-US"/>
              <a:pPr/>
              <a:t>‹#›</a:t>
            </a:fld>
            <a:endParaRPr lang="en-US" altLang="en-US"/>
          </a:p>
        </p:txBody>
      </p:sp>
    </p:spTree>
    <p:extLst>
      <p:ext uri="{BB962C8B-B14F-4D97-AF65-F5344CB8AC3E}">
        <p14:creationId xmlns:p14="http://schemas.microsoft.com/office/powerpoint/2010/main" val="674507134"/>
      </p:ext>
    </p:extLst>
  </p:cSld>
  <p:clrMapOvr>
    <a:masterClrMapping/>
  </p:clrMapOvr>
  <p:transition>
    <p:pull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2">
            <a:extLst>
              <a:ext uri="{FF2B5EF4-FFF2-40B4-BE49-F238E27FC236}">
                <a16:creationId xmlns:a16="http://schemas.microsoft.com/office/drawing/2014/main" id="{727971B4-3D38-4A5D-BDC1-2266CBCB30BD}"/>
              </a:ext>
            </a:extLst>
          </p:cNvPr>
          <p:cNvSpPr>
            <a:spLocks noGrp="1"/>
          </p:cNvSpPr>
          <p:nvPr>
            <p:ph type="dt" sz="half" idx="10"/>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96E71B75-0EF9-4536-94C3-2B4116BA8AA0}"/>
              </a:ext>
            </a:extLst>
          </p:cNvPr>
          <p:cNvSpPr>
            <a:spLocks noGrp="1"/>
          </p:cNvSpPr>
          <p:nvPr>
            <p:ph type="sldNum" sz="quarter" idx="11"/>
          </p:nvPr>
        </p:nvSpPr>
        <p:spPr/>
        <p:txBody>
          <a:bodyPr/>
          <a:lstStyle>
            <a:lvl1pPr>
              <a:defRPr/>
            </a:lvl1pPr>
          </a:lstStyle>
          <a:p>
            <a:fld id="{355C7915-19A3-4F1C-946C-F40039BD5D34}" type="slidenum">
              <a:rPr lang="en-US" altLang="en-US"/>
              <a:pPr/>
              <a:t>‹#›</a:t>
            </a:fld>
            <a:endParaRPr lang="en-US" altLang="en-US"/>
          </a:p>
        </p:txBody>
      </p:sp>
    </p:spTree>
    <p:extLst>
      <p:ext uri="{BB962C8B-B14F-4D97-AF65-F5344CB8AC3E}">
        <p14:creationId xmlns:p14="http://schemas.microsoft.com/office/powerpoint/2010/main" val="2065124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a:extLst>
              <a:ext uri="{FF2B5EF4-FFF2-40B4-BE49-F238E27FC236}">
                <a16:creationId xmlns:a16="http://schemas.microsoft.com/office/drawing/2014/main" id="{D99203BB-6269-46A4-BED8-9D59F8DBC145}"/>
              </a:ext>
            </a:extLst>
          </p:cNvPr>
          <p:cNvSpPr>
            <a:spLocks noGrp="1"/>
          </p:cNvSpPr>
          <p:nvPr>
            <p:ph type="dt" sz="half" idx="10"/>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223B725F-A8D4-4467-9642-3400133ED85B}"/>
              </a:ext>
            </a:extLst>
          </p:cNvPr>
          <p:cNvSpPr>
            <a:spLocks noGrp="1"/>
          </p:cNvSpPr>
          <p:nvPr>
            <p:ph type="sldNum" sz="quarter" idx="11"/>
          </p:nvPr>
        </p:nvSpPr>
        <p:spPr/>
        <p:txBody>
          <a:bodyPr/>
          <a:lstStyle>
            <a:lvl1pPr>
              <a:defRPr/>
            </a:lvl1pPr>
          </a:lstStyle>
          <a:p>
            <a:fld id="{7A0E2D2A-E157-4894-B246-1DAADF33E7FB}" type="slidenum">
              <a:rPr lang="en-US" altLang="en-US"/>
              <a:pPr/>
              <a:t>‹#›</a:t>
            </a:fld>
            <a:endParaRPr lang="en-US" altLang="en-US"/>
          </a:p>
        </p:txBody>
      </p:sp>
    </p:spTree>
    <p:extLst>
      <p:ext uri="{BB962C8B-B14F-4D97-AF65-F5344CB8AC3E}">
        <p14:creationId xmlns:p14="http://schemas.microsoft.com/office/powerpoint/2010/main" val="33117058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2">
            <a:extLst>
              <a:ext uri="{FF2B5EF4-FFF2-40B4-BE49-F238E27FC236}">
                <a16:creationId xmlns:a16="http://schemas.microsoft.com/office/drawing/2014/main" id="{661C199A-13FF-4457-8767-1D62ED2701E6}"/>
              </a:ext>
            </a:extLst>
          </p:cNvPr>
          <p:cNvSpPr>
            <a:spLocks noGrp="1"/>
          </p:cNvSpPr>
          <p:nvPr>
            <p:ph type="dt" sz="half" idx="10"/>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FB3888F8-0A45-4722-8A79-D20242797736}"/>
              </a:ext>
            </a:extLst>
          </p:cNvPr>
          <p:cNvSpPr>
            <a:spLocks noGrp="1"/>
          </p:cNvSpPr>
          <p:nvPr>
            <p:ph type="sldNum" sz="quarter" idx="11"/>
          </p:nvPr>
        </p:nvSpPr>
        <p:spPr/>
        <p:txBody>
          <a:bodyPr/>
          <a:lstStyle>
            <a:lvl1pPr>
              <a:defRPr/>
            </a:lvl1pPr>
          </a:lstStyle>
          <a:p>
            <a:fld id="{8B9EDA3E-6E02-418D-96D4-D15B0308750B}" type="slidenum">
              <a:rPr lang="en-US" altLang="en-US"/>
              <a:pPr/>
              <a:t>‹#›</a:t>
            </a:fld>
            <a:endParaRPr lang="en-US" altLang="en-US"/>
          </a:p>
        </p:txBody>
      </p:sp>
    </p:spTree>
    <p:extLst>
      <p:ext uri="{BB962C8B-B14F-4D97-AF65-F5344CB8AC3E}">
        <p14:creationId xmlns:p14="http://schemas.microsoft.com/office/powerpoint/2010/main" val="1178317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371600"/>
            <a:ext cx="404177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371600"/>
            <a:ext cx="4043362"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
            <a:extLst>
              <a:ext uri="{FF2B5EF4-FFF2-40B4-BE49-F238E27FC236}">
                <a16:creationId xmlns:a16="http://schemas.microsoft.com/office/drawing/2014/main" id="{E31114CA-B4B1-4B2E-9AEE-DB2D621A7038}"/>
              </a:ext>
            </a:extLst>
          </p:cNvPr>
          <p:cNvSpPr>
            <a:spLocks noGrp="1"/>
          </p:cNvSpPr>
          <p:nvPr>
            <p:ph type="dt" sz="half" idx="10"/>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C02AB04D-3431-4161-9F88-5356728A0122}"/>
              </a:ext>
            </a:extLst>
          </p:cNvPr>
          <p:cNvSpPr>
            <a:spLocks noGrp="1"/>
          </p:cNvSpPr>
          <p:nvPr>
            <p:ph type="sldNum" sz="quarter" idx="11"/>
          </p:nvPr>
        </p:nvSpPr>
        <p:spPr/>
        <p:txBody>
          <a:bodyPr/>
          <a:lstStyle>
            <a:lvl1pPr>
              <a:defRPr/>
            </a:lvl1pPr>
          </a:lstStyle>
          <a:p>
            <a:fld id="{BEF9D736-C5A3-43DF-91ED-06E50E39144D}" type="slidenum">
              <a:rPr lang="en-US" altLang="en-US"/>
              <a:pPr/>
              <a:t>‹#›</a:t>
            </a:fld>
            <a:endParaRPr lang="en-US" altLang="en-US"/>
          </a:p>
        </p:txBody>
      </p:sp>
    </p:spTree>
    <p:extLst>
      <p:ext uri="{BB962C8B-B14F-4D97-AF65-F5344CB8AC3E}">
        <p14:creationId xmlns:p14="http://schemas.microsoft.com/office/powerpoint/2010/main" val="3641329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
            <a:extLst>
              <a:ext uri="{FF2B5EF4-FFF2-40B4-BE49-F238E27FC236}">
                <a16:creationId xmlns:a16="http://schemas.microsoft.com/office/drawing/2014/main" id="{F8505258-2AF0-4DB8-A0FE-35B3AA6B0F6C}"/>
              </a:ext>
            </a:extLst>
          </p:cNvPr>
          <p:cNvSpPr>
            <a:spLocks noGrp="1"/>
          </p:cNvSpPr>
          <p:nvPr>
            <p:ph type="dt" sz="half" idx="10"/>
          </p:nvPr>
        </p:nvSpPr>
        <p:spPr/>
        <p:txBody>
          <a:bodyPr/>
          <a:lstStyle>
            <a:lvl1pPr>
              <a:defRPr/>
            </a:lvl1pPr>
          </a:lstStyle>
          <a:p>
            <a:pPr>
              <a:defRPr/>
            </a:pPr>
            <a:endParaRPr lang="en-US" altLang="en-US"/>
          </a:p>
        </p:txBody>
      </p:sp>
      <p:sp>
        <p:nvSpPr>
          <p:cNvPr id="8" name="Slide Number Placeholder 3">
            <a:extLst>
              <a:ext uri="{FF2B5EF4-FFF2-40B4-BE49-F238E27FC236}">
                <a16:creationId xmlns:a16="http://schemas.microsoft.com/office/drawing/2014/main" id="{B97BAE0E-54C4-4667-BEDB-4EC2EB376683}"/>
              </a:ext>
            </a:extLst>
          </p:cNvPr>
          <p:cNvSpPr>
            <a:spLocks noGrp="1"/>
          </p:cNvSpPr>
          <p:nvPr>
            <p:ph type="sldNum" sz="quarter" idx="11"/>
          </p:nvPr>
        </p:nvSpPr>
        <p:spPr/>
        <p:txBody>
          <a:bodyPr/>
          <a:lstStyle>
            <a:lvl1pPr>
              <a:defRPr/>
            </a:lvl1pPr>
          </a:lstStyle>
          <a:p>
            <a:fld id="{4700C528-658A-457C-B73D-432684060415}" type="slidenum">
              <a:rPr lang="en-US" altLang="en-US"/>
              <a:pPr/>
              <a:t>‹#›</a:t>
            </a:fld>
            <a:endParaRPr lang="en-US" altLang="en-US"/>
          </a:p>
        </p:txBody>
      </p:sp>
    </p:spTree>
    <p:extLst>
      <p:ext uri="{BB962C8B-B14F-4D97-AF65-F5344CB8AC3E}">
        <p14:creationId xmlns:p14="http://schemas.microsoft.com/office/powerpoint/2010/main" val="33541802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FD5DF0-7E50-4D3C-8251-C3C6397BBD56}"/>
              </a:ext>
            </a:extLst>
          </p:cNvPr>
          <p:cNvSpPr>
            <a:spLocks noGrp="1"/>
          </p:cNvSpPr>
          <p:nvPr>
            <p:ph type="dt" sz="half" idx="10"/>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7FABBC78-147B-4071-A0F6-821ECDFB9644}"/>
              </a:ext>
            </a:extLst>
          </p:cNvPr>
          <p:cNvSpPr>
            <a:spLocks noGrp="1"/>
          </p:cNvSpPr>
          <p:nvPr>
            <p:ph type="sldNum" sz="quarter" idx="11"/>
          </p:nvPr>
        </p:nvSpPr>
        <p:spPr/>
        <p:txBody>
          <a:bodyPr/>
          <a:lstStyle>
            <a:lvl1pPr>
              <a:defRPr/>
            </a:lvl1pPr>
          </a:lstStyle>
          <a:p>
            <a:fld id="{7F087035-E5D2-493F-9931-6D736E964703}" type="slidenum">
              <a:rPr lang="en-US" altLang="en-US"/>
              <a:pPr/>
              <a:t>‹#›</a:t>
            </a:fld>
            <a:endParaRPr lang="en-US" altLang="en-US"/>
          </a:p>
        </p:txBody>
      </p:sp>
    </p:spTree>
    <p:extLst>
      <p:ext uri="{BB962C8B-B14F-4D97-AF65-F5344CB8AC3E}">
        <p14:creationId xmlns:p14="http://schemas.microsoft.com/office/powerpoint/2010/main" val="930425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BCBF7527-8A06-4AC9-83C1-6FA10CD5D7E1}"/>
              </a:ext>
            </a:extLst>
          </p:cNvPr>
          <p:cNvSpPr>
            <a:spLocks noGrp="1"/>
          </p:cNvSpPr>
          <p:nvPr>
            <p:ph type="dt" sz="half" idx="10"/>
          </p:nvPr>
        </p:nvSpPr>
        <p:spPr/>
        <p:txBody>
          <a:bodyPr/>
          <a:lstStyle>
            <a:lvl1pPr>
              <a:defRPr/>
            </a:lvl1pPr>
          </a:lstStyle>
          <a:p>
            <a:pPr>
              <a:defRPr/>
            </a:pPr>
            <a:endParaRPr lang="en-US" altLang="en-US"/>
          </a:p>
        </p:txBody>
      </p:sp>
      <p:sp>
        <p:nvSpPr>
          <p:cNvPr id="3" name="Slide Number Placeholder 3">
            <a:extLst>
              <a:ext uri="{FF2B5EF4-FFF2-40B4-BE49-F238E27FC236}">
                <a16:creationId xmlns:a16="http://schemas.microsoft.com/office/drawing/2014/main" id="{752F13F7-2197-4561-B0C1-8916A4BCDA44}"/>
              </a:ext>
            </a:extLst>
          </p:cNvPr>
          <p:cNvSpPr>
            <a:spLocks noGrp="1"/>
          </p:cNvSpPr>
          <p:nvPr>
            <p:ph type="sldNum" sz="quarter" idx="11"/>
          </p:nvPr>
        </p:nvSpPr>
        <p:spPr/>
        <p:txBody>
          <a:bodyPr/>
          <a:lstStyle>
            <a:lvl1pPr>
              <a:defRPr/>
            </a:lvl1pPr>
          </a:lstStyle>
          <a:p>
            <a:fld id="{98968174-7053-4D9D-89C3-9CCBEBC29755}" type="slidenum">
              <a:rPr lang="en-US" altLang="en-US"/>
              <a:pPr/>
              <a:t>‹#›</a:t>
            </a:fld>
            <a:endParaRPr lang="en-US" altLang="en-US"/>
          </a:p>
        </p:txBody>
      </p:sp>
    </p:spTree>
    <p:extLst>
      <p:ext uri="{BB962C8B-B14F-4D97-AF65-F5344CB8AC3E}">
        <p14:creationId xmlns:p14="http://schemas.microsoft.com/office/powerpoint/2010/main" val="65659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DA46248-3593-44EC-82DF-F8F0860C2263}"/>
              </a:ext>
            </a:extLst>
          </p:cNvPr>
          <p:cNvSpPr>
            <a:spLocks noGrp="1" noChangeArrowheads="1"/>
          </p:cNvSpPr>
          <p:nvPr>
            <p:ph type="sldNum" sz="quarter" idx="10"/>
          </p:nvPr>
        </p:nvSpPr>
        <p:spPr>
          <a:ln/>
        </p:spPr>
        <p:txBody>
          <a:bodyPr/>
          <a:lstStyle>
            <a:lvl1pPr>
              <a:defRPr/>
            </a:lvl1pPr>
          </a:lstStyle>
          <a:p>
            <a:fld id="{CDA71F77-E7AB-47FE-B429-CE44F825EE0D}" type="slidenum">
              <a:rPr lang="en-US" altLang="en-US"/>
              <a:pPr/>
              <a:t>‹#›</a:t>
            </a:fld>
            <a:endParaRPr lang="en-US" altLang="en-US"/>
          </a:p>
        </p:txBody>
      </p:sp>
    </p:spTree>
    <p:extLst>
      <p:ext uri="{BB962C8B-B14F-4D97-AF65-F5344CB8AC3E}">
        <p14:creationId xmlns:p14="http://schemas.microsoft.com/office/powerpoint/2010/main" val="2179129529"/>
      </p:ext>
    </p:extLst>
  </p:cSld>
  <p:clrMapOvr>
    <a:masterClrMapping/>
  </p:clrMapOvr>
  <p:transition>
    <p:pull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2">
            <a:extLst>
              <a:ext uri="{FF2B5EF4-FFF2-40B4-BE49-F238E27FC236}">
                <a16:creationId xmlns:a16="http://schemas.microsoft.com/office/drawing/2014/main" id="{9711A832-A9E6-4ACC-9445-1576971E5F78}"/>
              </a:ext>
            </a:extLst>
          </p:cNvPr>
          <p:cNvSpPr>
            <a:spLocks noGrp="1"/>
          </p:cNvSpPr>
          <p:nvPr>
            <p:ph type="dt" sz="half" idx="10"/>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CA41F5DB-5485-432E-84A1-9197B7B13325}"/>
              </a:ext>
            </a:extLst>
          </p:cNvPr>
          <p:cNvSpPr>
            <a:spLocks noGrp="1"/>
          </p:cNvSpPr>
          <p:nvPr>
            <p:ph type="sldNum" sz="quarter" idx="11"/>
          </p:nvPr>
        </p:nvSpPr>
        <p:spPr/>
        <p:txBody>
          <a:bodyPr/>
          <a:lstStyle>
            <a:lvl1pPr>
              <a:defRPr/>
            </a:lvl1pPr>
          </a:lstStyle>
          <a:p>
            <a:fld id="{229EFF6B-CD5F-47D0-8077-E9E401A9105A}" type="slidenum">
              <a:rPr lang="en-US" altLang="en-US"/>
              <a:pPr/>
              <a:t>‹#›</a:t>
            </a:fld>
            <a:endParaRPr lang="en-US" altLang="en-US"/>
          </a:p>
        </p:txBody>
      </p:sp>
    </p:spTree>
    <p:extLst>
      <p:ext uri="{BB962C8B-B14F-4D97-AF65-F5344CB8AC3E}">
        <p14:creationId xmlns:p14="http://schemas.microsoft.com/office/powerpoint/2010/main" val="1395353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2">
            <a:extLst>
              <a:ext uri="{FF2B5EF4-FFF2-40B4-BE49-F238E27FC236}">
                <a16:creationId xmlns:a16="http://schemas.microsoft.com/office/drawing/2014/main" id="{396908F1-B940-4F2F-AA33-2F0C5F0071D6}"/>
              </a:ext>
            </a:extLst>
          </p:cNvPr>
          <p:cNvSpPr>
            <a:spLocks noGrp="1"/>
          </p:cNvSpPr>
          <p:nvPr>
            <p:ph type="dt" sz="half" idx="10"/>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E90A88D3-0535-4552-9945-E5762A699E7B}"/>
              </a:ext>
            </a:extLst>
          </p:cNvPr>
          <p:cNvSpPr>
            <a:spLocks noGrp="1"/>
          </p:cNvSpPr>
          <p:nvPr>
            <p:ph type="sldNum" sz="quarter" idx="11"/>
          </p:nvPr>
        </p:nvSpPr>
        <p:spPr/>
        <p:txBody>
          <a:bodyPr/>
          <a:lstStyle>
            <a:lvl1pPr>
              <a:defRPr/>
            </a:lvl1pPr>
          </a:lstStyle>
          <a:p>
            <a:fld id="{570E78A6-0444-49A4-9DA7-28CED946BB92}" type="slidenum">
              <a:rPr lang="en-US" altLang="en-US"/>
              <a:pPr/>
              <a:t>‹#›</a:t>
            </a:fld>
            <a:endParaRPr lang="en-US" altLang="en-US"/>
          </a:p>
        </p:txBody>
      </p:sp>
    </p:spTree>
    <p:extLst>
      <p:ext uri="{BB962C8B-B14F-4D97-AF65-F5344CB8AC3E}">
        <p14:creationId xmlns:p14="http://schemas.microsoft.com/office/powerpoint/2010/main" val="2716935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a:extLst>
              <a:ext uri="{FF2B5EF4-FFF2-40B4-BE49-F238E27FC236}">
                <a16:creationId xmlns:a16="http://schemas.microsoft.com/office/drawing/2014/main" id="{95EBD458-1C52-42C1-AD93-27C1AB66299A}"/>
              </a:ext>
            </a:extLst>
          </p:cNvPr>
          <p:cNvSpPr>
            <a:spLocks noGrp="1"/>
          </p:cNvSpPr>
          <p:nvPr>
            <p:ph type="dt" sz="half" idx="10"/>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50EFB6D6-4BC4-448F-A829-F2D75D7CABF9}"/>
              </a:ext>
            </a:extLst>
          </p:cNvPr>
          <p:cNvSpPr>
            <a:spLocks noGrp="1"/>
          </p:cNvSpPr>
          <p:nvPr>
            <p:ph type="sldNum" sz="quarter" idx="11"/>
          </p:nvPr>
        </p:nvSpPr>
        <p:spPr/>
        <p:txBody>
          <a:bodyPr/>
          <a:lstStyle>
            <a:lvl1pPr>
              <a:defRPr/>
            </a:lvl1pPr>
          </a:lstStyle>
          <a:p>
            <a:fld id="{A1B8F520-EFE4-4D20-B9E0-E5C4312E115E}" type="slidenum">
              <a:rPr lang="en-US" altLang="en-US"/>
              <a:pPr/>
              <a:t>‹#›</a:t>
            </a:fld>
            <a:endParaRPr lang="en-US" altLang="en-US"/>
          </a:p>
        </p:txBody>
      </p:sp>
    </p:spTree>
    <p:extLst>
      <p:ext uri="{BB962C8B-B14F-4D97-AF65-F5344CB8AC3E}">
        <p14:creationId xmlns:p14="http://schemas.microsoft.com/office/powerpoint/2010/main" val="1757551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406400"/>
            <a:ext cx="2078037" cy="530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406400"/>
            <a:ext cx="6083300" cy="530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a:extLst>
              <a:ext uri="{FF2B5EF4-FFF2-40B4-BE49-F238E27FC236}">
                <a16:creationId xmlns:a16="http://schemas.microsoft.com/office/drawing/2014/main" id="{127A7CA5-A360-4674-98FE-CC959EEE7D55}"/>
              </a:ext>
            </a:extLst>
          </p:cNvPr>
          <p:cNvSpPr>
            <a:spLocks noGrp="1"/>
          </p:cNvSpPr>
          <p:nvPr>
            <p:ph type="dt" sz="half" idx="10"/>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349F2914-2F8F-489C-9808-B0C64D2CAEB0}"/>
              </a:ext>
            </a:extLst>
          </p:cNvPr>
          <p:cNvSpPr>
            <a:spLocks noGrp="1"/>
          </p:cNvSpPr>
          <p:nvPr>
            <p:ph type="sldNum" sz="quarter" idx="11"/>
          </p:nvPr>
        </p:nvSpPr>
        <p:spPr/>
        <p:txBody>
          <a:bodyPr/>
          <a:lstStyle>
            <a:lvl1pPr>
              <a:defRPr/>
            </a:lvl1pPr>
          </a:lstStyle>
          <a:p>
            <a:fld id="{B52B4CC7-CDD2-4235-A23F-CB473E5D8124}" type="slidenum">
              <a:rPr lang="en-US" altLang="en-US"/>
              <a:pPr/>
              <a:t>‹#›</a:t>
            </a:fld>
            <a:endParaRPr lang="en-US" altLang="en-US"/>
          </a:p>
        </p:txBody>
      </p:sp>
    </p:spTree>
    <p:extLst>
      <p:ext uri="{BB962C8B-B14F-4D97-AF65-F5344CB8AC3E}">
        <p14:creationId xmlns:p14="http://schemas.microsoft.com/office/powerpoint/2010/main" val="352696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98F4D9F-A2CE-4F0F-ADE5-5C24ED275043}"/>
              </a:ext>
            </a:extLst>
          </p:cNvPr>
          <p:cNvSpPr>
            <a:spLocks noGrp="1" noChangeArrowheads="1"/>
          </p:cNvSpPr>
          <p:nvPr>
            <p:ph type="sldNum" sz="quarter" idx="10"/>
          </p:nvPr>
        </p:nvSpPr>
        <p:spPr>
          <a:ln/>
        </p:spPr>
        <p:txBody>
          <a:bodyPr/>
          <a:lstStyle>
            <a:lvl1pPr>
              <a:defRPr/>
            </a:lvl1pPr>
          </a:lstStyle>
          <a:p>
            <a:fld id="{3F271B8E-DD12-44EA-809E-058EE39FE4CC}" type="slidenum">
              <a:rPr lang="en-US" altLang="en-US"/>
              <a:pPr/>
              <a:t>‹#›</a:t>
            </a:fld>
            <a:endParaRPr lang="en-US" altLang="en-US"/>
          </a:p>
        </p:txBody>
      </p:sp>
    </p:spTree>
    <p:extLst>
      <p:ext uri="{BB962C8B-B14F-4D97-AF65-F5344CB8AC3E}">
        <p14:creationId xmlns:p14="http://schemas.microsoft.com/office/powerpoint/2010/main" val="2563728659"/>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57D3F54-47EC-4C42-A50F-2D36114321E6}"/>
              </a:ext>
            </a:extLst>
          </p:cNvPr>
          <p:cNvSpPr>
            <a:spLocks noGrp="1" noChangeArrowheads="1"/>
          </p:cNvSpPr>
          <p:nvPr>
            <p:ph type="sldNum" sz="quarter" idx="10"/>
          </p:nvPr>
        </p:nvSpPr>
        <p:spPr>
          <a:ln/>
        </p:spPr>
        <p:txBody>
          <a:bodyPr/>
          <a:lstStyle>
            <a:lvl1pPr>
              <a:defRPr/>
            </a:lvl1pPr>
          </a:lstStyle>
          <a:p>
            <a:fld id="{4C187674-0DD9-4312-B03D-665B4273FBFE}" type="slidenum">
              <a:rPr lang="en-US" altLang="en-US"/>
              <a:pPr/>
              <a:t>‹#›</a:t>
            </a:fld>
            <a:endParaRPr lang="en-US" altLang="en-US"/>
          </a:p>
        </p:txBody>
      </p:sp>
    </p:spTree>
    <p:extLst>
      <p:ext uri="{BB962C8B-B14F-4D97-AF65-F5344CB8AC3E}">
        <p14:creationId xmlns:p14="http://schemas.microsoft.com/office/powerpoint/2010/main" val="2155160585"/>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BBF5ED4-72E5-4772-BB44-4B75D77F6FE4}"/>
              </a:ext>
            </a:extLst>
          </p:cNvPr>
          <p:cNvSpPr>
            <a:spLocks noGrp="1" noChangeArrowheads="1"/>
          </p:cNvSpPr>
          <p:nvPr>
            <p:ph type="sldNum" sz="quarter" idx="10"/>
          </p:nvPr>
        </p:nvSpPr>
        <p:spPr>
          <a:ln/>
        </p:spPr>
        <p:txBody>
          <a:bodyPr/>
          <a:lstStyle>
            <a:lvl1pPr>
              <a:defRPr/>
            </a:lvl1pPr>
          </a:lstStyle>
          <a:p>
            <a:fld id="{C0D744EB-80A8-48DE-B3CC-B1442F7300B5}" type="slidenum">
              <a:rPr lang="en-US" altLang="en-US"/>
              <a:pPr/>
              <a:t>‹#›</a:t>
            </a:fld>
            <a:endParaRPr lang="en-US" altLang="en-US"/>
          </a:p>
        </p:txBody>
      </p:sp>
    </p:spTree>
    <p:extLst>
      <p:ext uri="{BB962C8B-B14F-4D97-AF65-F5344CB8AC3E}">
        <p14:creationId xmlns:p14="http://schemas.microsoft.com/office/powerpoint/2010/main" val="3281679342"/>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D89D06D-C3D9-4D95-A638-A58EBBE94276}"/>
              </a:ext>
            </a:extLst>
          </p:cNvPr>
          <p:cNvSpPr>
            <a:spLocks noGrp="1" noChangeArrowheads="1"/>
          </p:cNvSpPr>
          <p:nvPr>
            <p:ph type="sldNum" sz="quarter" idx="10"/>
          </p:nvPr>
        </p:nvSpPr>
        <p:spPr>
          <a:ln/>
        </p:spPr>
        <p:txBody>
          <a:bodyPr/>
          <a:lstStyle>
            <a:lvl1pPr>
              <a:defRPr/>
            </a:lvl1pPr>
          </a:lstStyle>
          <a:p>
            <a:fld id="{806F87BF-E67A-4F95-85D6-CBA5E5174D1D}" type="slidenum">
              <a:rPr lang="en-US" altLang="en-US"/>
              <a:pPr/>
              <a:t>‹#›</a:t>
            </a:fld>
            <a:endParaRPr lang="en-US" altLang="en-US"/>
          </a:p>
        </p:txBody>
      </p:sp>
    </p:spTree>
    <p:extLst>
      <p:ext uri="{BB962C8B-B14F-4D97-AF65-F5344CB8AC3E}">
        <p14:creationId xmlns:p14="http://schemas.microsoft.com/office/powerpoint/2010/main" val="2483467541"/>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3821B6-B167-4895-B373-C194D572358B}"/>
              </a:ext>
            </a:extLst>
          </p:cNvPr>
          <p:cNvSpPr>
            <a:spLocks noGrp="1" noChangeArrowheads="1"/>
          </p:cNvSpPr>
          <p:nvPr>
            <p:ph type="sldNum" sz="quarter" idx="10"/>
          </p:nvPr>
        </p:nvSpPr>
        <p:spPr>
          <a:ln/>
        </p:spPr>
        <p:txBody>
          <a:bodyPr/>
          <a:lstStyle>
            <a:lvl1pPr>
              <a:defRPr/>
            </a:lvl1pPr>
          </a:lstStyle>
          <a:p>
            <a:fld id="{51807704-F929-48E8-A50A-FCF9219052FB}" type="slidenum">
              <a:rPr lang="en-US" altLang="en-US"/>
              <a:pPr/>
              <a:t>‹#›</a:t>
            </a:fld>
            <a:endParaRPr lang="en-US" altLang="en-US"/>
          </a:p>
        </p:txBody>
      </p:sp>
    </p:spTree>
    <p:extLst>
      <p:ext uri="{BB962C8B-B14F-4D97-AF65-F5344CB8AC3E}">
        <p14:creationId xmlns:p14="http://schemas.microsoft.com/office/powerpoint/2010/main" val="966482192"/>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838111-1636-4B35-90AD-FD5DA1919E2F}"/>
              </a:ext>
            </a:extLst>
          </p:cNvPr>
          <p:cNvSpPr>
            <a:spLocks noGrp="1" noChangeArrowheads="1"/>
          </p:cNvSpPr>
          <p:nvPr>
            <p:ph type="sldNum" sz="quarter" idx="10"/>
          </p:nvPr>
        </p:nvSpPr>
        <p:spPr>
          <a:ln/>
        </p:spPr>
        <p:txBody>
          <a:bodyPr/>
          <a:lstStyle>
            <a:lvl1pPr>
              <a:defRPr/>
            </a:lvl1pPr>
          </a:lstStyle>
          <a:p>
            <a:fld id="{631F5918-61AE-47BE-A54D-D9888C60F2D1}" type="slidenum">
              <a:rPr lang="en-US" altLang="en-US"/>
              <a:pPr/>
              <a:t>‹#›</a:t>
            </a:fld>
            <a:endParaRPr lang="en-US" altLang="en-US"/>
          </a:p>
        </p:txBody>
      </p:sp>
    </p:spTree>
    <p:extLst>
      <p:ext uri="{BB962C8B-B14F-4D97-AF65-F5344CB8AC3E}">
        <p14:creationId xmlns:p14="http://schemas.microsoft.com/office/powerpoint/2010/main" val="2712793155"/>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94E9852-3637-4199-8ED2-DDA13B0B4D8E}"/>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4099" name="Rectangle 3">
            <a:extLst>
              <a:ext uri="{FF2B5EF4-FFF2-40B4-BE49-F238E27FC236}">
                <a16:creationId xmlns:a16="http://schemas.microsoft.com/office/drawing/2014/main" id="{C3128FD3-7211-48AE-9608-093C533446E5}"/>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FCCD909D-1423-4F62-8EAF-B3AEFCAF82A3}"/>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a:effectLst/>
                <a:latin typeface="Arial Narrow" panose="020B0606020202030204" pitchFamily="34" charset="0"/>
              </a:defRPr>
            </a:lvl1pPr>
          </a:lstStyle>
          <a:p>
            <a:fld id="{1D1D0551-A259-4425-B1F1-5F93BB5D8566}" type="slidenum">
              <a:rPr lang="en-US" altLang="en-US"/>
              <a:pPr/>
              <a:t>‹#›</a:t>
            </a:fld>
            <a:endParaRPr lang="en-US" altLang="en-US"/>
          </a:p>
        </p:txBody>
      </p:sp>
      <p:sp>
        <p:nvSpPr>
          <p:cNvPr id="4101" name="Rectangle 5">
            <a:extLst>
              <a:ext uri="{FF2B5EF4-FFF2-40B4-BE49-F238E27FC236}">
                <a16:creationId xmlns:a16="http://schemas.microsoft.com/office/drawing/2014/main" id="{EBF8FCC3-00D4-48AD-93E3-887D1FFC65A4}"/>
              </a:ext>
            </a:extLst>
          </p:cNvPr>
          <p:cNvSpPr>
            <a:spLocks noChangeArrowheads="1"/>
          </p:cNvSpPr>
          <p:nvPr/>
        </p:nvSpPr>
        <p:spPr bwMode="auto">
          <a:xfrm>
            <a:off x="463550" y="1812925"/>
            <a:ext cx="190500" cy="4678363"/>
          </a:xfrm>
          <a:prstGeom prst="rect">
            <a:avLst/>
          </a:prstGeom>
          <a:noFill/>
          <a:ln>
            <a:noFill/>
          </a:ln>
        </p:spPr>
        <p:txBody>
          <a:bodyPr wrap="none" anchor="ctr"/>
          <a:lstStyle/>
          <a:p>
            <a:pPr>
              <a:defRPr/>
            </a:pPr>
            <a:endParaRPr lang="en-US">
              <a:cs typeface="Arial" charset="0"/>
            </a:endParaRPr>
          </a:p>
        </p:txBody>
      </p:sp>
    </p:spTree>
  </p:cSld>
  <p:clrMap bg1="lt1" tx1="dk1" bg2="lt2" tx2="dk2" accent1="accent1" accent2="accent2" accent3="accent3" accent4="accent4" accent5="accent5" accent6="accent6" hlink="hlink" folHlink="folHlink"/>
  <p:sldLayoutIdLst>
    <p:sldLayoutId id="2147483823"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7A70A98-AFEE-4E73-8E3B-42FEF8464671}"/>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7171" name="Rectangle 3">
            <a:extLst>
              <a:ext uri="{FF2B5EF4-FFF2-40B4-BE49-F238E27FC236}">
                <a16:creationId xmlns:a16="http://schemas.microsoft.com/office/drawing/2014/main" id="{13D9DAF0-A25E-4318-BD07-D4FA0A935F33}"/>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Rectangle 4">
            <a:extLst>
              <a:ext uri="{FF2B5EF4-FFF2-40B4-BE49-F238E27FC236}">
                <a16:creationId xmlns:a16="http://schemas.microsoft.com/office/drawing/2014/main" id="{4357A714-C29F-42CF-BBDC-4B19921D2CCE}"/>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a:effectLst/>
                <a:latin typeface="Arial Narrow" panose="020B0606020202030204" pitchFamily="34" charset="0"/>
              </a:defRPr>
            </a:lvl1pPr>
          </a:lstStyle>
          <a:p>
            <a:fld id="{62312F4A-DE82-4A9A-A332-F5A0EBC8B39D}" type="slidenum">
              <a:rPr lang="en-US" altLang="en-US"/>
              <a:pPr/>
              <a:t>‹#›</a:t>
            </a:fld>
            <a:endParaRPr lang="en-US" altLang="en-US"/>
          </a:p>
        </p:txBody>
      </p:sp>
      <p:sp>
        <p:nvSpPr>
          <p:cNvPr id="7173" name="Rectangle 5">
            <a:extLst>
              <a:ext uri="{FF2B5EF4-FFF2-40B4-BE49-F238E27FC236}">
                <a16:creationId xmlns:a16="http://schemas.microsoft.com/office/drawing/2014/main" id="{03F54AF6-BDA9-409D-B11F-654B41B46C1E}"/>
              </a:ext>
            </a:extLst>
          </p:cNvPr>
          <p:cNvSpPr>
            <a:spLocks noChangeArrowheads="1"/>
          </p:cNvSpPr>
          <p:nvPr/>
        </p:nvSpPr>
        <p:spPr bwMode="auto">
          <a:xfrm>
            <a:off x="463550" y="1812925"/>
            <a:ext cx="190500" cy="4678363"/>
          </a:xfrm>
          <a:prstGeom prst="rect">
            <a:avLst/>
          </a:prstGeom>
          <a:noFill/>
          <a:ln>
            <a:noFill/>
          </a:ln>
        </p:spPr>
        <p:txBody>
          <a:bodyPr wrap="none" anchor="ctr"/>
          <a:lstStyle/>
          <a:p>
            <a:pPr>
              <a:defRPr/>
            </a:pPr>
            <a:endParaRPr lang="en-US">
              <a:cs typeface="Arial" charset="0"/>
            </a:endParaRPr>
          </a:p>
        </p:txBody>
      </p:sp>
    </p:spTree>
  </p:cSld>
  <p:clrMap bg1="lt1" tx1="dk1" bg2="lt2" tx2="dk2" accent1="accent1" accent2="accent2" accent3="accent3" accent4="accent4" accent5="accent5" accent6="accent6" hlink="hlink" folHlink="folHlink"/>
  <p:sldLayoutIdLst>
    <p:sldLayoutId id="2147483824"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96DBF"/>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480A23A-DA48-46AE-8034-948A76FB77F1}"/>
              </a:ext>
            </a:extLst>
          </p:cNvPr>
          <p:cNvSpPr>
            <a:spLocks noChangeArrowheads="1"/>
          </p:cNvSpPr>
          <p:nvPr/>
        </p:nvSpPr>
        <p:spPr bwMode="white">
          <a:xfrm>
            <a:off x="3175" y="6029325"/>
            <a:ext cx="9140825" cy="828675"/>
          </a:xfrm>
          <a:prstGeom prst="rect">
            <a:avLst/>
          </a:prstGeom>
          <a:solidFill>
            <a:srgbClr val="0860A8"/>
          </a:solidFill>
          <a:ln>
            <a:noFill/>
          </a:ln>
          <a:effec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fontAlgn="base">
              <a:spcBef>
                <a:spcPct val="0"/>
              </a:spcBef>
              <a:spcAft>
                <a:spcPct val="0"/>
              </a:spcAft>
              <a:defRPr>
                <a:solidFill>
                  <a:schemeClr val="tx1"/>
                </a:solidFill>
                <a:latin typeface="Tahoma" pitchFamily="34" charset="0"/>
              </a:defRPr>
            </a:lvl6pPr>
            <a:lvl7pPr marL="2971800" indent="-228600" fontAlgn="base">
              <a:spcBef>
                <a:spcPct val="0"/>
              </a:spcBef>
              <a:spcAft>
                <a:spcPct val="0"/>
              </a:spcAft>
              <a:defRPr>
                <a:solidFill>
                  <a:schemeClr val="tx1"/>
                </a:solidFill>
                <a:latin typeface="Tahoma" pitchFamily="34" charset="0"/>
              </a:defRPr>
            </a:lvl7pPr>
            <a:lvl8pPr marL="3429000" indent="-228600" fontAlgn="base">
              <a:spcBef>
                <a:spcPct val="0"/>
              </a:spcBef>
              <a:spcAft>
                <a:spcPct val="0"/>
              </a:spcAft>
              <a:defRPr>
                <a:solidFill>
                  <a:schemeClr val="tx1"/>
                </a:solidFill>
                <a:latin typeface="Tahoma" pitchFamily="34" charset="0"/>
              </a:defRPr>
            </a:lvl8pPr>
            <a:lvl9pPr marL="3886200" indent="-228600" fontAlgn="base">
              <a:spcBef>
                <a:spcPct val="0"/>
              </a:spcBef>
              <a:spcAft>
                <a:spcPct val="0"/>
              </a:spcAft>
              <a:defRPr>
                <a:solidFill>
                  <a:schemeClr val="tx1"/>
                </a:solidFill>
                <a:latin typeface="Tahoma" pitchFamily="34" charset="0"/>
              </a:defRPr>
            </a:lvl9pPr>
          </a:lstStyle>
          <a:p>
            <a:pPr>
              <a:defRPr/>
            </a:pPr>
            <a:endParaRPr lang="en-US" altLang="en-US" sz="2000">
              <a:solidFill>
                <a:srgbClr val="FFFFFF"/>
              </a:solidFill>
              <a:effectLst/>
              <a:latin typeface="Courier New" pitchFamily="49" charset="0"/>
              <a:cs typeface="Arial" charset="0"/>
            </a:endParaRPr>
          </a:p>
        </p:txBody>
      </p:sp>
      <p:sp>
        <p:nvSpPr>
          <p:cNvPr id="6149" name="Rectangle 5">
            <a:extLst>
              <a:ext uri="{FF2B5EF4-FFF2-40B4-BE49-F238E27FC236}">
                <a16:creationId xmlns:a16="http://schemas.microsoft.com/office/drawing/2014/main" id="{E2B89B5C-AEE4-45BE-B94D-56BEED87EAD7}"/>
              </a:ext>
            </a:extLst>
          </p:cNvPr>
          <p:cNvSpPr>
            <a:spLocks noChangeArrowheads="1"/>
          </p:cNvSpPr>
          <p:nvPr/>
        </p:nvSpPr>
        <p:spPr bwMode="white">
          <a:xfrm>
            <a:off x="3175" y="6029325"/>
            <a:ext cx="9140825" cy="828675"/>
          </a:xfrm>
          <a:prstGeom prst="rect">
            <a:avLst/>
          </a:prstGeom>
          <a:solidFill>
            <a:srgbClr val="0860A8"/>
          </a:solidFill>
          <a:ln>
            <a:noFill/>
          </a:ln>
          <a:effec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fontAlgn="base">
              <a:spcBef>
                <a:spcPct val="0"/>
              </a:spcBef>
              <a:spcAft>
                <a:spcPct val="0"/>
              </a:spcAft>
              <a:defRPr>
                <a:solidFill>
                  <a:schemeClr val="tx1"/>
                </a:solidFill>
                <a:latin typeface="Tahoma" pitchFamily="34" charset="0"/>
              </a:defRPr>
            </a:lvl6pPr>
            <a:lvl7pPr marL="2971800" indent="-228600" fontAlgn="base">
              <a:spcBef>
                <a:spcPct val="0"/>
              </a:spcBef>
              <a:spcAft>
                <a:spcPct val="0"/>
              </a:spcAft>
              <a:defRPr>
                <a:solidFill>
                  <a:schemeClr val="tx1"/>
                </a:solidFill>
                <a:latin typeface="Tahoma" pitchFamily="34" charset="0"/>
              </a:defRPr>
            </a:lvl7pPr>
            <a:lvl8pPr marL="3429000" indent="-228600" fontAlgn="base">
              <a:spcBef>
                <a:spcPct val="0"/>
              </a:spcBef>
              <a:spcAft>
                <a:spcPct val="0"/>
              </a:spcAft>
              <a:defRPr>
                <a:solidFill>
                  <a:schemeClr val="tx1"/>
                </a:solidFill>
                <a:latin typeface="Tahoma" pitchFamily="34" charset="0"/>
              </a:defRPr>
            </a:lvl8pPr>
            <a:lvl9pPr marL="3886200" indent="-228600" fontAlgn="base">
              <a:spcBef>
                <a:spcPct val="0"/>
              </a:spcBef>
              <a:spcAft>
                <a:spcPct val="0"/>
              </a:spcAft>
              <a:defRPr>
                <a:solidFill>
                  <a:schemeClr val="tx1"/>
                </a:solidFill>
                <a:latin typeface="Tahoma" pitchFamily="34" charset="0"/>
              </a:defRPr>
            </a:lvl9pPr>
          </a:lstStyle>
          <a:p>
            <a:pPr>
              <a:defRPr/>
            </a:pPr>
            <a:endParaRPr lang="en-US" altLang="en-US" sz="2000">
              <a:solidFill>
                <a:srgbClr val="FFFFFF"/>
              </a:solidFill>
              <a:effectLst/>
              <a:latin typeface="Courier New" pitchFamily="49" charset="0"/>
              <a:cs typeface="Arial" charset="0"/>
            </a:endParaRPr>
          </a:p>
        </p:txBody>
      </p:sp>
      <p:pic>
        <p:nvPicPr>
          <p:cNvPr id="3076" name="Picture 8" descr="Intel_white">
            <a:extLst>
              <a:ext uri="{FF2B5EF4-FFF2-40B4-BE49-F238E27FC236}">
                <a16:creationId xmlns:a16="http://schemas.microsoft.com/office/drawing/2014/main" id="{E1200D46-24DA-4AF9-A222-B7A55A69CA6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invGray">
          <a:xfrm>
            <a:off x="7889875" y="6176963"/>
            <a:ext cx="81121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9">
            <a:extLst>
              <a:ext uri="{FF2B5EF4-FFF2-40B4-BE49-F238E27FC236}">
                <a16:creationId xmlns:a16="http://schemas.microsoft.com/office/drawing/2014/main" id="{720D2A83-CAC6-4B28-80E9-6EF72EC321D4}"/>
              </a:ext>
            </a:extLst>
          </p:cNvPr>
          <p:cNvSpPr>
            <a:spLocks noChangeArrowheads="1"/>
          </p:cNvSpPr>
          <p:nvPr/>
        </p:nvSpPr>
        <p:spPr bwMode="auto">
          <a:xfrm>
            <a:off x="666750" y="6550025"/>
            <a:ext cx="6591300" cy="179388"/>
          </a:xfrm>
          <a:prstGeom prst="rect">
            <a:avLst/>
          </a:prstGeom>
          <a:noFill/>
          <a:ln>
            <a:noFill/>
          </a:ln>
          <a:effec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fontAlgn="base">
              <a:spcBef>
                <a:spcPct val="0"/>
              </a:spcBef>
              <a:spcAft>
                <a:spcPct val="0"/>
              </a:spcAft>
              <a:defRPr>
                <a:solidFill>
                  <a:schemeClr val="tx1"/>
                </a:solidFill>
                <a:latin typeface="Tahoma" pitchFamily="34" charset="0"/>
              </a:defRPr>
            </a:lvl6pPr>
            <a:lvl7pPr marL="2971800" indent="-228600" fontAlgn="base">
              <a:spcBef>
                <a:spcPct val="0"/>
              </a:spcBef>
              <a:spcAft>
                <a:spcPct val="0"/>
              </a:spcAft>
              <a:defRPr>
                <a:solidFill>
                  <a:schemeClr val="tx1"/>
                </a:solidFill>
                <a:latin typeface="Tahoma" pitchFamily="34" charset="0"/>
              </a:defRPr>
            </a:lvl7pPr>
            <a:lvl8pPr marL="3429000" indent="-228600" fontAlgn="base">
              <a:spcBef>
                <a:spcPct val="0"/>
              </a:spcBef>
              <a:spcAft>
                <a:spcPct val="0"/>
              </a:spcAft>
              <a:defRPr>
                <a:solidFill>
                  <a:schemeClr val="tx1"/>
                </a:solidFill>
                <a:latin typeface="Tahoma" pitchFamily="34" charset="0"/>
              </a:defRPr>
            </a:lvl8pPr>
            <a:lvl9pPr marL="3886200" indent="-228600" fontAlgn="base">
              <a:spcBef>
                <a:spcPct val="0"/>
              </a:spcBef>
              <a:spcAft>
                <a:spcPct val="0"/>
              </a:spcAft>
              <a:defRPr>
                <a:solidFill>
                  <a:schemeClr val="tx1"/>
                </a:solidFill>
                <a:latin typeface="Tahoma" pitchFamily="34" charset="0"/>
              </a:defRPr>
            </a:lvl9pPr>
          </a:lstStyle>
          <a:p>
            <a:pPr>
              <a:lnSpc>
                <a:spcPct val="95000"/>
              </a:lnSpc>
              <a:defRPr/>
            </a:pPr>
            <a:r>
              <a:rPr lang="en-US" altLang="en-US" sz="600">
                <a:solidFill>
                  <a:srgbClr val="FFFFFF"/>
                </a:solidFill>
                <a:effectLst/>
                <a:latin typeface="Verdana" pitchFamily="34" charset="0"/>
                <a:cs typeface="Arial" charset="0"/>
              </a:rPr>
              <a:t>Copyright © 2008, Intel Corporation. All rights reserved.  </a:t>
            </a:r>
          </a:p>
        </p:txBody>
      </p:sp>
      <p:pic>
        <p:nvPicPr>
          <p:cNvPr id="3078" name="Picture 10" descr="SW_4c_lrg">
            <a:extLst>
              <a:ext uri="{FF2B5EF4-FFF2-40B4-BE49-F238E27FC236}">
                <a16:creationId xmlns:a16="http://schemas.microsoft.com/office/drawing/2014/main" id="{8DC99EAF-253B-4B50-BC03-FC14C27AAC0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788" y="6183313"/>
            <a:ext cx="4476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13">
            <a:extLst>
              <a:ext uri="{FF2B5EF4-FFF2-40B4-BE49-F238E27FC236}">
                <a16:creationId xmlns:a16="http://schemas.microsoft.com/office/drawing/2014/main" id="{59338403-F026-4871-AD52-9C6580D7FC0A}"/>
              </a:ext>
            </a:extLst>
          </p:cNvPr>
          <p:cNvSpPr>
            <a:spLocks noChangeArrowheads="1"/>
          </p:cNvSpPr>
          <p:nvPr userDrawn="1"/>
        </p:nvSpPr>
        <p:spPr bwMode="auto">
          <a:xfrm>
            <a:off x="666750" y="6673850"/>
            <a:ext cx="8477250" cy="184150"/>
          </a:xfrm>
          <a:prstGeom prst="rect">
            <a:avLst/>
          </a:prstGeom>
          <a:noFill/>
          <a:ln>
            <a:noFill/>
          </a:ln>
          <a:effec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fontAlgn="base">
              <a:spcBef>
                <a:spcPct val="0"/>
              </a:spcBef>
              <a:spcAft>
                <a:spcPct val="0"/>
              </a:spcAft>
              <a:defRPr>
                <a:solidFill>
                  <a:schemeClr val="tx1"/>
                </a:solidFill>
                <a:latin typeface="Tahoma" pitchFamily="34" charset="0"/>
              </a:defRPr>
            </a:lvl6pPr>
            <a:lvl7pPr marL="2971800" indent="-228600" fontAlgn="base">
              <a:spcBef>
                <a:spcPct val="0"/>
              </a:spcBef>
              <a:spcAft>
                <a:spcPct val="0"/>
              </a:spcAft>
              <a:defRPr>
                <a:solidFill>
                  <a:schemeClr val="tx1"/>
                </a:solidFill>
                <a:latin typeface="Tahoma" pitchFamily="34" charset="0"/>
              </a:defRPr>
            </a:lvl7pPr>
            <a:lvl8pPr marL="3429000" indent="-228600" fontAlgn="base">
              <a:spcBef>
                <a:spcPct val="0"/>
              </a:spcBef>
              <a:spcAft>
                <a:spcPct val="0"/>
              </a:spcAft>
              <a:defRPr>
                <a:solidFill>
                  <a:schemeClr val="tx1"/>
                </a:solidFill>
                <a:latin typeface="Tahoma" pitchFamily="34" charset="0"/>
              </a:defRPr>
            </a:lvl8pPr>
            <a:lvl9pPr marL="3886200" indent="-228600" fontAlgn="base">
              <a:spcBef>
                <a:spcPct val="0"/>
              </a:spcBef>
              <a:spcAft>
                <a:spcPct val="0"/>
              </a:spcAft>
              <a:defRPr>
                <a:solidFill>
                  <a:schemeClr val="tx1"/>
                </a:solidFill>
                <a:latin typeface="Tahoma" pitchFamily="34" charset="0"/>
              </a:defRPr>
            </a:lvl9pPr>
          </a:lstStyle>
          <a:p>
            <a:pPr eaLnBrk="1" hangingPunct="1">
              <a:defRPr/>
            </a:pPr>
            <a:r>
              <a:rPr lang="en-US" altLang="en-US" sz="600">
                <a:solidFill>
                  <a:srgbClr val="FFFFFF"/>
                </a:solidFill>
                <a:effectLst/>
                <a:latin typeface="Verdana" pitchFamily="34" charset="0"/>
                <a:cs typeface="Arial" charset="0"/>
              </a:rPr>
              <a:t>Intel and the Intel logo are trademarks or registered trademarks of Intel Corporation or its subsidiaries in the United States or other countries. *Other brands and names are the property of their respective owners.</a:t>
            </a:r>
          </a:p>
        </p:txBody>
      </p:sp>
      <p:sp>
        <p:nvSpPr>
          <p:cNvPr id="3080" name="Rectangle 3">
            <a:extLst>
              <a:ext uri="{FF2B5EF4-FFF2-40B4-BE49-F238E27FC236}">
                <a16:creationId xmlns:a16="http://schemas.microsoft.com/office/drawing/2014/main" id="{A800FB9A-9D4D-47E5-8AA2-DC5A94DAF36E}"/>
              </a:ext>
            </a:extLst>
          </p:cNvPr>
          <p:cNvSpPr>
            <a:spLocks noGrp="1" noChangeArrowheads="1"/>
          </p:cNvSpPr>
          <p:nvPr>
            <p:ph type="title"/>
          </p:nvPr>
        </p:nvSpPr>
        <p:spPr bwMode="auto">
          <a:xfrm>
            <a:off x="531813" y="406400"/>
            <a:ext cx="8237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sp>
        <p:nvSpPr>
          <p:cNvPr id="3081" name="Rectangle 4">
            <a:extLst>
              <a:ext uri="{FF2B5EF4-FFF2-40B4-BE49-F238E27FC236}">
                <a16:creationId xmlns:a16="http://schemas.microsoft.com/office/drawing/2014/main" id="{8102AF04-6F7D-44D6-B46F-5491DF1FE61B}"/>
              </a:ext>
            </a:extLst>
          </p:cNvPr>
          <p:cNvSpPr>
            <a:spLocks noGrp="1" noChangeArrowheads="1"/>
          </p:cNvSpPr>
          <p:nvPr>
            <p:ph type="body" idx="1"/>
          </p:nvPr>
        </p:nvSpPr>
        <p:spPr bwMode="auto">
          <a:xfrm>
            <a:off x="455613" y="1371600"/>
            <a:ext cx="82375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 Fourth level</a:t>
            </a:r>
          </a:p>
          <a:p>
            <a:pPr lvl="4"/>
            <a:r>
              <a:rPr lang="en-US" altLang="en-US"/>
              <a:t>Fifth level</a:t>
            </a:r>
          </a:p>
        </p:txBody>
      </p:sp>
      <p:sp>
        <p:nvSpPr>
          <p:cNvPr id="12" name="Date Placeholder 2">
            <a:extLst>
              <a:ext uri="{FF2B5EF4-FFF2-40B4-BE49-F238E27FC236}">
                <a16:creationId xmlns:a16="http://schemas.microsoft.com/office/drawing/2014/main" id="{C1AA4933-43DD-48FD-8E1A-DDE73D638B6D}"/>
              </a:ext>
            </a:extLst>
          </p:cNvPr>
          <p:cNvSpPr>
            <a:spLocks noGrp="1"/>
          </p:cNvSpPr>
          <p:nvPr>
            <p:ph type="dt" sz="half" idx="2"/>
          </p:nvPr>
        </p:nvSpPr>
        <p:spPr bwMode="auto">
          <a:xfrm>
            <a:off x="1400175" y="6200775"/>
            <a:ext cx="752475" cy="304800"/>
          </a:xfrm>
          <a:prstGeom prst="rect">
            <a:avLst/>
          </a:prstGeom>
        </p:spPr>
        <p:txBody>
          <a:bodyPr vert="horz" wrap="square" lIns="0" tIns="0" rIns="0" bIns="0" numCol="1" anchor="b" anchorCtr="0" compatLnSpc="1">
            <a:prstTxWarp prst="textNoShape">
              <a:avLst/>
            </a:prstTxWarp>
          </a:bodyPr>
          <a:lstStyle>
            <a:lvl1pPr eaLnBrk="1" fontAlgn="auto" hangingPunct="1">
              <a:spcBef>
                <a:spcPts val="0"/>
              </a:spcBef>
              <a:spcAft>
                <a:spcPts val="0"/>
              </a:spcAft>
              <a:defRPr sz="800" b="1">
                <a:solidFill>
                  <a:srgbClr val="FFFFFF"/>
                </a:solidFill>
                <a:effectLst/>
                <a:latin typeface="+mn-lt"/>
                <a:cs typeface="+mn-cs"/>
              </a:defRPr>
            </a:lvl1pPr>
          </a:lstStyle>
          <a:p>
            <a:pPr>
              <a:defRPr/>
            </a:pPr>
            <a:endParaRPr lang="en-US" altLang="en-US"/>
          </a:p>
        </p:txBody>
      </p:sp>
      <p:sp>
        <p:nvSpPr>
          <p:cNvPr id="13" name="Slide Number Placeholder 3">
            <a:extLst>
              <a:ext uri="{FF2B5EF4-FFF2-40B4-BE49-F238E27FC236}">
                <a16:creationId xmlns:a16="http://schemas.microsoft.com/office/drawing/2014/main" id="{950884FF-345C-49F9-AF6D-21F6546AFEC7}"/>
              </a:ext>
            </a:extLst>
          </p:cNvPr>
          <p:cNvSpPr>
            <a:spLocks noGrp="1"/>
          </p:cNvSpPr>
          <p:nvPr>
            <p:ph type="sldNum" sz="quarter" idx="4"/>
          </p:nvPr>
        </p:nvSpPr>
        <p:spPr bwMode="auto">
          <a:xfrm>
            <a:off x="941388" y="6200775"/>
            <a:ext cx="415925" cy="304800"/>
          </a:xfrm>
          <a:prstGeom prst="rect">
            <a:avLst/>
          </a:prstGeom>
        </p:spPr>
        <p:txBody>
          <a:bodyPr vert="horz" wrap="square" lIns="0" tIns="0" rIns="0" bIns="0" numCol="1" anchor="b" anchorCtr="0" compatLnSpc="1">
            <a:prstTxWarp prst="textNoShape">
              <a:avLst/>
            </a:prstTxWarp>
          </a:bodyPr>
          <a:lstStyle>
            <a:lvl1pPr eaLnBrk="1" hangingPunct="1">
              <a:defRPr sz="800" b="1">
                <a:solidFill>
                  <a:srgbClr val="FFFFFF"/>
                </a:solidFill>
                <a:effectLst/>
                <a:latin typeface="Verdana" panose="020B0604030504040204" pitchFamily="34" charset="0"/>
              </a:defRPr>
            </a:lvl1pPr>
          </a:lstStyle>
          <a:p>
            <a:fld id="{92E8BC03-8CA1-47E5-A0C9-20E43287B07C}"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Verdana" pitchFamily="34" charset="0"/>
          <a:cs typeface="Arial" charset="0"/>
        </a:defRPr>
      </a:lvl2pPr>
      <a:lvl3pPr algn="l" rtl="0" eaLnBrk="0" fontAlgn="base" hangingPunct="0">
        <a:spcBef>
          <a:spcPct val="0"/>
        </a:spcBef>
        <a:spcAft>
          <a:spcPct val="0"/>
        </a:spcAft>
        <a:defRPr sz="2600" b="1">
          <a:solidFill>
            <a:schemeClr val="tx1"/>
          </a:solidFill>
          <a:latin typeface="Verdana" pitchFamily="34" charset="0"/>
          <a:cs typeface="Arial" charset="0"/>
        </a:defRPr>
      </a:lvl3pPr>
      <a:lvl4pPr algn="l" rtl="0" eaLnBrk="0" fontAlgn="base" hangingPunct="0">
        <a:spcBef>
          <a:spcPct val="0"/>
        </a:spcBef>
        <a:spcAft>
          <a:spcPct val="0"/>
        </a:spcAft>
        <a:defRPr sz="2600" b="1">
          <a:solidFill>
            <a:schemeClr val="tx1"/>
          </a:solidFill>
          <a:latin typeface="Verdana" pitchFamily="34" charset="0"/>
          <a:cs typeface="Arial" charset="0"/>
        </a:defRPr>
      </a:lvl4pPr>
      <a:lvl5pPr algn="l" rtl="0" eaLnBrk="0" fontAlgn="base" hangingPunct="0">
        <a:spcBef>
          <a:spcPct val="0"/>
        </a:spcBef>
        <a:spcAft>
          <a:spcPct val="0"/>
        </a:spcAft>
        <a:defRPr sz="2600" b="1">
          <a:solidFill>
            <a:schemeClr val="tx1"/>
          </a:solidFill>
          <a:latin typeface="Verdana" pitchFamily="34" charset="0"/>
          <a:cs typeface="Arial" charset="0"/>
        </a:defRPr>
      </a:lvl5pPr>
      <a:lvl6pPr marL="457200" algn="l" rtl="0" fontAlgn="base">
        <a:spcBef>
          <a:spcPct val="0"/>
        </a:spcBef>
        <a:spcAft>
          <a:spcPct val="0"/>
        </a:spcAft>
        <a:defRPr sz="2600" b="1">
          <a:solidFill>
            <a:schemeClr val="tx1"/>
          </a:solidFill>
          <a:latin typeface="Verdana" pitchFamily="34" charset="0"/>
          <a:cs typeface="Arial" charset="0"/>
        </a:defRPr>
      </a:lvl6pPr>
      <a:lvl7pPr marL="914400" algn="l" rtl="0" fontAlgn="base">
        <a:spcBef>
          <a:spcPct val="0"/>
        </a:spcBef>
        <a:spcAft>
          <a:spcPct val="0"/>
        </a:spcAft>
        <a:defRPr sz="2600" b="1">
          <a:solidFill>
            <a:schemeClr val="tx1"/>
          </a:solidFill>
          <a:latin typeface="Verdana" pitchFamily="34" charset="0"/>
          <a:cs typeface="Arial" charset="0"/>
        </a:defRPr>
      </a:lvl7pPr>
      <a:lvl8pPr marL="1371600" algn="l" rtl="0" fontAlgn="base">
        <a:spcBef>
          <a:spcPct val="0"/>
        </a:spcBef>
        <a:spcAft>
          <a:spcPct val="0"/>
        </a:spcAft>
        <a:defRPr sz="2600" b="1">
          <a:solidFill>
            <a:schemeClr val="tx1"/>
          </a:solidFill>
          <a:latin typeface="Verdana" pitchFamily="34" charset="0"/>
          <a:cs typeface="Arial" charset="0"/>
        </a:defRPr>
      </a:lvl8pPr>
      <a:lvl9pPr marL="1828800" algn="l" rtl="0" fontAlgn="base">
        <a:spcBef>
          <a:spcPct val="0"/>
        </a:spcBef>
        <a:spcAft>
          <a:spcPct val="0"/>
        </a:spcAft>
        <a:defRPr sz="2600" b="1">
          <a:solidFill>
            <a:schemeClr val="tx1"/>
          </a:solidFill>
          <a:latin typeface="Verdana" pitchFamily="34" charset="0"/>
          <a:cs typeface="Arial" charset="0"/>
        </a:defRPr>
      </a:lvl9pPr>
    </p:titleStyle>
    <p:bodyStyle>
      <a:lvl1pPr marL="342900" indent="-342900" algn="l" rtl="0" eaLnBrk="0" fontAlgn="base" hangingPunct="0">
        <a:spcBef>
          <a:spcPct val="60000"/>
        </a:spcBef>
        <a:spcAft>
          <a:spcPct val="0"/>
        </a:spcAft>
        <a:defRPr sz="2000">
          <a:solidFill>
            <a:schemeClr val="tx1"/>
          </a:solidFill>
          <a:latin typeface="+mn-lt"/>
          <a:ea typeface="+mn-ea"/>
          <a:cs typeface="+mn-cs"/>
        </a:defRPr>
      </a:lvl1pPr>
      <a:lvl2pPr marL="246063" indent="-244475" algn="l" rtl="0" eaLnBrk="0" fontAlgn="base" hangingPunct="0">
        <a:spcBef>
          <a:spcPct val="40000"/>
        </a:spcBef>
        <a:spcAft>
          <a:spcPct val="0"/>
        </a:spcAft>
        <a:buFont typeface="Verdana" panose="020B0604030504040204" pitchFamily="34" charset="0"/>
        <a:buChar char="•"/>
        <a:defRPr sz="2000">
          <a:solidFill>
            <a:schemeClr val="tx1"/>
          </a:solidFill>
          <a:latin typeface="+mn-lt"/>
          <a:cs typeface="+mn-cs"/>
        </a:defRPr>
      </a:lvl2pPr>
      <a:lvl3pPr marL="571500" indent="-323850" algn="l" rtl="0" eaLnBrk="0" fontAlgn="base" hangingPunct="0">
        <a:spcBef>
          <a:spcPct val="20000"/>
        </a:spcBef>
        <a:spcAft>
          <a:spcPct val="0"/>
        </a:spcAft>
        <a:buChar char="•"/>
        <a:defRPr>
          <a:solidFill>
            <a:schemeClr val="tx1"/>
          </a:solidFill>
          <a:latin typeface="+mn-lt"/>
          <a:cs typeface="+mn-cs"/>
        </a:defRPr>
      </a:lvl3pPr>
      <a:lvl4pPr marL="725488" indent="-152400" algn="l" rtl="0" eaLnBrk="0" fontAlgn="base" hangingPunct="0">
        <a:spcBef>
          <a:spcPct val="20000"/>
        </a:spcBef>
        <a:spcAft>
          <a:spcPct val="0"/>
        </a:spcAft>
        <a:buFont typeface="Verdana" panose="020B0604030504040204" pitchFamily="34" charset="0"/>
        <a:buChar char="•"/>
        <a:defRPr sz="1600">
          <a:solidFill>
            <a:schemeClr val="tx1"/>
          </a:solidFill>
          <a:latin typeface="+mn-lt"/>
          <a:cs typeface="+mn-cs"/>
        </a:defRPr>
      </a:lvl4pPr>
      <a:lvl5pPr marL="1136650" indent="-409575" algn="l" rtl="0" eaLnBrk="0" fontAlgn="base" hangingPunct="0">
        <a:spcBef>
          <a:spcPct val="20000"/>
        </a:spcBef>
        <a:spcAft>
          <a:spcPct val="0"/>
        </a:spcAft>
        <a:buChar char="•"/>
        <a:defRPr sz="1400">
          <a:solidFill>
            <a:schemeClr val="tx1"/>
          </a:solidFill>
          <a:latin typeface="+mn-lt"/>
          <a:cs typeface="+mn-cs"/>
        </a:defRPr>
      </a:lvl5pPr>
      <a:lvl6pPr marL="1593850" indent="-409575" algn="l" rtl="0" fontAlgn="base">
        <a:spcBef>
          <a:spcPct val="20000"/>
        </a:spcBef>
        <a:spcAft>
          <a:spcPct val="0"/>
        </a:spcAft>
        <a:buChar char="•"/>
        <a:defRPr sz="1400">
          <a:solidFill>
            <a:schemeClr val="tx1"/>
          </a:solidFill>
          <a:latin typeface="+mn-lt"/>
          <a:cs typeface="+mn-cs"/>
        </a:defRPr>
      </a:lvl6pPr>
      <a:lvl7pPr marL="2051050" indent="-409575" algn="l" rtl="0" fontAlgn="base">
        <a:spcBef>
          <a:spcPct val="20000"/>
        </a:spcBef>
        <a:spcAft>
          <a:spcPct val="0"/>
        </a:spcAft>
        <a:buChar char="•"/>
        <a:defRPr sz="1400">
          <a:solidFill>
            <a:schemeClr val="tx1"/>
          </a:solidFill>
          <a:latin typeface="+mn-lt"/>
          <a:cs typeface="+mn-cs"/>
        </a:defRPr>
      </a:lvl7pPr>
      <a:lvl8pPr marL="2508250" indent="-409575" algn="l" rtl="0" fontAlgn="base">
        <a:spcBef>
          <a:spcPct val="20000"/>
        </a:spcBef>
        <a:spcAft>
          <a:spcPct val="0"/>
        </a:spcAft>
        <a:buChar char="•"/>
        <a:defRPr sz="1400">
          <a:solidFill>
            <a:schemeClr val="tx1"/>
          </a:solidFill>
          <a:latin typeface="+mn-lt"/>
          <a:cs typeface="+mn-cs"/>
        </a:defRPr>
      </a:lvl8pPr>
      <a:lvl9pPr marL="2965450" indent="-409575" algn="l" rtl="0" fontAlgn="base">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5148A47-16A0-440F-92FB-E051CDEFF660}"/>
              </a:ext>
            </a:extLst>
          </p:cNvPr>
          <p:cNvSpPr>
            <a:spLocks noGrp="1" noChangeArrowheads="1"/>
          </p:cNvSpPr>
          <p:nvPr>
            <p:ph type="ctrTitle"/>
          </p:nvPr>
        </p:nvSpPr>
        <p:spPr/>
        <p:txBody>
          <a:bodyPr/>
          <a:lstStyle/>
          <a:p>
            <a:pPr>
              <a:defRPr/>
            </a:pPr>
            <a:r>
              <a:rPr lang="en-US" altLang="en-US"/>
              <a:t>OpenMP</a:t>
            </a:r>
          </a:p>
        </p:txBody>
      </p:sp>
      <p:sp>
        <p:nvSpPr>
          <p:cNvPr id="2051" name="Rectangle 3">
            <a:extLst>
              <a:ext uri="{FF2B5EF4-FFF2-40B4-BE49-F238E27FC236}">
                <a16:creationId xmlns:a16="http://schemas.microsoft.com/office/drawing/2014/main" id="{EC0A6598-A163-4569-896F-C8DBDEFC052B}"/>
              </a:ext>
            </a:extLst>
          </p:cNvPr>
          <p:cNvSpPr>
            <a:spLocks noGrp="1" noChangeArrowheads="1"/>
          </p:cNvSpPr>
          <p:nvPr>
            <p:ph type="subTitle" idx="1"/>
          </p:nvPr>
        </p:nvSpPr>
        <p:spPr/>
        <p:txBody>
          <a:bodyPr/>
          <a:lstStyle/>
          <a:p>
            <a:pPr algn="l">
              <a:buFont typeface="Wingdings 2" pitchFamily="18" charset="2"/>
              <a:buChar char="ã"/>
              <a:defRPr/>
            </a:pPr>
            <a:r>
              <a:rPr lang="en-US" altLang="en-US" dirty="0" err="1"/>
              <a:t>Interakcija</a:t>
            </a:r>
            <a:r>
              <a:rPr lang="en-US" altLang="en-US" dirty="0"/>
              <a:t> </a:t>
            </a:r>
            <a:r>
              <a:rPr lang="en-US" altLang="en-US" dirty="0" err="1"/>
              <a:t>sa</a:t>
            </a:r>
            <a:r>
              <a:rPr lang="en-US" altLang="en-US" dirty="0"/>
              <a:t> </a:t>
            </a:r>
            <a:r>
              <a:rPr lang="en-US" altLang="en-US" dirty="0" err="1"/>
              <a:t>okru</a:t>
            </a:r>
            <a:r>
              <a:rPr lang="sr-Latn-RS" altLang="en-US" dirty="0"/>
              <a:t>ženjem </a:t>
            </a:r>
            <a:endParaRPr lang="en-US" altLang="en-US" dirty="0"/>
          </a:p>
          <a:p>
            <a:pPr marL="457200" lvl="1" indent="0">
              <a:defRPr/>
            </a:pPr>
            <a:r>
              <a:rPr lang="sr-Latn-RS" altLang="en-US" dirty="0"/>
              <a:t> </a:t>
            </a:r>
            <a:r>
              <a:rPr lang="en-US" altLang="en-US" dirty="0" err="1"/>
              <a:t>Promenljive</a:t>
            </a:r>
            <a:r>
              <a:rPr lang="en-US" altLang="en-US" dirty="0"/>
              <a:t> </a:t>
            </a:r>
            <a:r>
              <a:rPr lang="sr-Latn-RS" altLang="en-US" dirty="0"/>
              <a:t>okruženja</a:t>
            </a:r>
          </a:p>
          <a:p>
            <a:pPr marL="457200" lvl="1" indent="0">
              <a:defRPr/>
            </a:pPr>
            <a:r>
              <a:rPr lang="sr-Latn-RS" altLang="en-US" dirty="0"/>
              <a:t> Runtime bibliotečke funkcije</a:t>
            </a:r>
          </a:p>
          <a:p>
            <a:pPr algn="l">
              <a:buFont typeface="Wingdings 2" pitchFamily="18" charset="2"/>
              <a:buChar char="ã"/>
              <a:defRPr/>
            </a:pPr>
            <a:r>
              <a:rPr lang="en-US" altLang="en-US" dirty="0" err="1"/>
              <a:t>Odredbe</a:t>
            </a:r>
            <a:r>
              <a:rPr lang="en-US" altLang="en-US" dirty="0"/>
              <a:t> – </a:t>
            </a:r>
            <a:r>
              <a:rPr lang="sr-Latn-RS" altLang="en-US" dirty="0"/>
              <a:t>(nastavak)</a:t>
            </a:r>
            <a:endParaRPr lang="en-US" altLang="en-US" dirty="0"/>
          </a:p>
          <a:p>
            <a:pPr algn="l">
              <a:defRPr/>
            </a:pPr>
            <a:endParaRPr lang="en-US" altLang="en-US" dirty="0"/>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a:extLst>
              <a:ext uri="{FF2B5EF4-FFF2-40B4-BE49-F238E27FC236}">
                <a16:creationId xmlns:a16="http://schemas.microsoft.com/office/drawing/2014/main" id="{AF449D33-A6FB-4C9C-97FF-3658FE70DD50}"/>
              </a:ext>
            </a:extLst>
          </p:cNvPr>
          <p:cNvSpPr>
            <a:spLocks noGrp="1" noChangeArrowheads="1"/>
          </p:cNvSpPr>
          <p:nvPr>
            <p:ph type="title"/>
          </p:nvPr>
        </p:nvSpPr>
        <p:spPr/>
        <p:txBody>
          <a:bodyPr/>
          <a:lstStyle/>
          <a:p>
            <a:pPr>
              <a:defRPr/>
            </a:pPr>
            <a:r>
              <a:rPr lang="en-US" altLang="en-US"/>
              <a:t>Odredba if</a:t>
            </a:r>
          </a:p>
        </p:txBody>
      </p:sp>
      <p:sp>
        <p:nvSpPr>
          <p:cNvPr id="11269" name="Rectangle 5">
            <a:extLst>
              <a:ext uri="{FF2B5EF4-FFF2-40B4-BE49-F238E27FC236}">
                <a16:creationId xmlns:a16="http://schemas.microsoft.com/office/drawing/2014/main" id="{7A820756-A167-4EC7-905F-47029812FBE4}"/>
              </a:ext>
            </a:extLst>
          </p:cNvPr>
          <p:cNvSpPr>
            <a:spLocks noGrp="1" noChangeArrowheads="1"/>
          </p:cNvSpPr>
          <p:nvPr>
            <p:ph type="body" idx="1"/>
          </p:nvPr>
        </p:nvSpPr>
        <p:spPr/>
        <p:txBody>
          <a:bodyPr/>
          <a:lstStyle/>
          <a:p>
            <a:r>
              <a:rPr lang="sr-Latn-RS" altLang="en-US"/>
              <a:t>odredba</a:t>
            </a:r>
            <a:endParaRPr lang="en-US" altLang="en-US"/>
          </a:p>
          <a:p>
            <a:pPr lvl="2">
              <a:buFont typeface="Wingdings" panose="05000000000000000000" pitchFamily="2" charset="2"/>
              <a:buNone/>
            </a:pPr>
            <a:r>
              <a:rPr lang="en-US" altLang="en-US" b="1">
                <a:latin typeface="Courier New" panose="02070309020205020404" pitchFamily="49" charset="0"/>
                <a:cs typeface="Courier New" panose="02070309020205020404" pitchFamily="49" charset="0"/>
              </a:rPr>
              <a:t>if(skalarni_izraz)</a:t>
            </a:r>
          </a:p>
          <a:p>
            <a:r>
              <a:rPr lang="sr-Latn-RS" altLang="en-US"/>
              <a:t>određuje da li će parallel direktiva dovesti do kreiranja tima niti. </a:t>
            </a:r>
            <a:endParaRPr lang="en-US" altLang="en-US"/>
          </a:p>
          <a:p>
            <a:pPr lvl="1"/>
            <a:r>
              <a:rPr lang="sr-Latn-RS" altLang="en-US"/>
              <a:t>Samo jedna if odredba može da se nađe u okviru parallel direktive</a:t>
            </a:r>
            <a:endParaRPr lang="en-US" altLang="en-US"/>
          </a:p>
          <a:p>
            <a:pPr lvl="1"/>
            <a:r>
              <a:rPr lang="en-US" altLang="en-US"/>
              <a:t>ako je vrednost logičkog izraza false, onda se paralelni region izvršava samo od strane jedne niti (tj. sekvencijalno)</a:t>
            </a:r>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CCF5F08-11A6-4A82-AA1A-869101D3BD20}"/>
              </a:ext>
            </a:extLst>
          </p:cNvPr>
          <p:cNvSpPr>
            <a:spLocks noGrp="1" noChangeArrowheads="1"/>
          </p:cNvSpPr>
          <p:nvPr>
            <p:ph type="title"/>
          </p:nvPr>
        </p:nvSpPr>
        <p:spPr/>
        <p:txBody>
          <a:bodyPr/>
          <a:lstStyle/>
          <a:p>
            <a:pPr>
              <a:defRPr/>
            </a:pPr>
            <a:r>
              <a:rPr lang="en-US" altLang="en-US"/>
              <a:t>Primer</a:t>
            </a:r>
          </a:p>
        </p:txBody>
      </p:sp>
      <p:pic>
        <p:nvPicPr>
          <p:cNvPr id="16387" name="Picture 4">
            <a:extLst>
              <a:ext uri="{FF2B5EF4-FFF2-40B4-BE49-F238E27FC236}">
                <a16:creationId xmlns:a16="http://schemas.microsoft.com/office/drawing/2014/main" id="{F4D0258A-CA2A-40BC-9F7E-B66E9BCE563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800" y="914400"/>
            <a:ext cx="6858000" cy="3206750"/>
          </a:xfrm>
          <a:noFill/>
          <a:extLst>
            <a:ext uri="{909E8E84-426E-40DD-AFC4-6F175D3DCCD1}">
              <a14:hiddenFill xmlns:a14="http://schemas.microsoft.com/office/drawing/2010/main">
                <a:solidFill>
                  <a:srgbClr val="FFFFFF"/>
                </a:solidFill>
              </a14:hiddenFill>
            </a:ext>
          </a:extLst>
        </p:spPr>
      </p:pic>
      <p:sp>
        <p:nvSpPr>
          <p:cNvPr id="12293" name="Text Box 5">
            <a:extLst>
              <a:ext uri="{FF2B5EF4-FFF2-40B4-BE49-F238E27FC236}">
                <a16:creationId xmlns:a16="http://schemas.microsoft.com/office/drawing/2014/main" id="{79BDDAA4-030D-41FC-98A7-B800F93E9E0F}"/>
              </a:ext>
            </a:extLst>
          </p:cNvPr>
          <p:cNvSpPr txBox="1">
            <a:spLocks noChangeArrowheads="1"/>
          </p:cNvSpPr>
          <p:nvPr/>
        </p:nvSpPr>
        <p:spPr bwMode="auto">
          <a:xfrm>
            <a:off x="228600" y="4816475"/>
            <a:ext cx="8763000" cy="1190625"/>
          </a:xfrm>
          <a:prstGeom prst="rect">
            <a:avLst/>
          </a:prstGeom>
          <a:noFill/>
          <a:ln>
            <a:noFill/>
          </a:ln>
          <a:effectLst/>
        </p:spPr>
        <p:txBody>
          <a:bodyPr anchor="b">
            <a:spAutoFit/>
          </a:bodyPr>
          <a:lstStyle/>
          <a:p>
            <a:pPr>
              <a:buFontTx/>
              <a:buChar char="•"/>
              <a:defRPr/>
            </a:pPr>
            <a:r>
              <a:rPr lang="en-US" altLang="en-US">
                <a:effectLst>
                  <a:outerShdw blurRad="38100" dist="38100" dir="2700000" algn="tl">
                    <a:srgbClr val="C0C0C0"/>
                  </a:outerShdw>
                </a:effectLst>
                <a:cs typeface="Arial" charset="0"/>
              </a:rPr>
              <a:t> funkcija </a:t>
            </a:r>
            <a:r>
              <a:rPr lang="en-US" altLang="en-US" b="1">
                <a:solidFill>
                  <a:schemeClr val="accent1"/>
                </a:solidFill>
                <a:effectLst>
                  <a:outerShdw blurRad="38100" dist="38100" dir="2700000" algn="tl">
                    <a:srgbClr val="C0C0C0"/>
                  </a:outerShdw>
                </a:effectLst>
                <a:latin typeface="Courier New" pitchFamily="49" charset="0"/>
                <a:cs typeface="Courier New" pitchFamily="49" charset="0"/>
              </a:rPr>
              <a:t>omp_get_num_threads()</a:t>
            </a:r>
            <a:r>
              <a:rPr lang="en-US" altLang="en-US">
                <a:effectLst>
                  <a:outerShdw blurRad="38100" dist="38100" dir="2700000" algn="tl">
                    <a:srgbClr val="C0C0C0"/>
                  </a:outerShdw>
                </a:effectLst>
                <a:cs typeface="Arial" charset="0"/>
              </a:rPr>
              <a:t> - vraća broj niti u timu, </a:t>
            </a:r>
          </a:p>
          <a:p>
            <a:pPr>
              <a:buFontTx/>
              <a:buChar char="•"/>
              <a:defRPr/>
            </a:pPr>
            <a:r>
              <a:rPr lang="en-US" altLang="en-US">
                <a:effectLst>
                  <a:outerShdw blurRad="38100" dist="38100" dir="2700000" algn="tl">
                    <a:srgbClr val="C0C0C0"/>
                  </a:outerShdw>
                </a:effectLst>
                <a:cs typeface="Arial" charset="0"/>
              </a:rPr>
              <a:t> funkcija </a:t>
            </a:r>
            <a:r>
              <a:rPr lang="en-US" altLang="en-US" b="1">
                <a:solidFill>
                  <a:schemeClr val="accent1"/>
                </a:solidFill>
                <a:effectLst>
                  <a:outerShdw blurRad="38100" dist="38100" dir="2700000" algn="tl">
                    <a:srgbClr val="C0C0C0"/>
                  </a:outerShdw>
                </a:effectLst>
                <a:latin typeface="Courier New" pitchFamily="49" charset="0"/>
                <a:cs typeface="Courier New" pitchFamily="49" charset="0"/>
              </a:rPr>
              <a:t>omp_get_thread_num()</a:t>
            </a:r>
            <a:r>
              <a:rPr lang="en-US" altLang="en-US">
                <a:effectLst>
                  <a:outerShdw blurRad="38100" dist="38100" dir="2700000" algn="tl">
                    <a:srgbClr val="C0C0C0"/>
                  </a:outerShdw>
                </a:effectLst>
                <a:cs typeface="Arial" charset="0"/>
              </a:rPr>
              <a:t> vraća redni broj niti (tj. identifikator niti). </a:t>
            </a:r>
          </a:p>
          <a:p>
            <a:pPr>
              <a:buFontTx/>
              <a:buChar char="•"/>
              <a:defRPr/>
            </a:pPr>
            <a:r>
              <a:rPr lang="en-US" altLang="en-US">
                <a:effectLst>
                  <a:outerShdw blurRad="38100" dist="38100" dir="2700000" algn="tl">
                    <a:srgbClr val="C0C0C0"/>
                  </a:outerShdw>
                </a:effectLst>
                <a:cs typeface="Arial" charset="0"/>
              </a:rPr>
              <a:t> Iskorišćena je direktiva </a:t>
            </a:r>
            <a:r>
              <a:rPr lang="en-US" altLang="en-US" b="1">
                <a:solidFill>
                  <a:schemeClr val="accent1"/>
                </a:solidFill>
                <a:effectLst>
                  <a:outerShdw blurRad="38100" dist="38100" dir="2700000" algn="tl">
                    <a:srgbClr val="C0C0C0"/>
                  </a:outerShdw>
                </a:effectLst>
                <a:latin typeface="Courier New" pitchFamily="49" charset="0"/>
                <a:cs typeface="Courier New" pitchFamily="49" charset="0"/>
              </a:rPr>
              <a:t>#pragma omp single</a:t>
            </a:r>
            <a:r>
              <a:rPr lang="en-US" altLang="en-US">
                <a:effectLst>
                  <a:outerShdw blurRad="38100" dist="38100" dir="2700000" algn="tl">
                    <a:srgbClr val="C0C0C0"/>
                  </a:outerShdw>
                </a:effectLst>
                <a:cs typeface="Arial" charset="0"/>
              </a:rPr>
              <a:t> da bi se izbeglo izvršenje prve dve naredbe štampanja više puta.</a:t>
            </a:r>
          </a:p>
        </p:txBody>
      </p:sp>
      <p:sp>
        <p:nvSpPr>
          <p:cNvPr id="12294" name="Text Box 6">
            <a:extLst>
              <a:ext uri="{FF2B5EF4-FFF2-40B4-BE49-F238E27FC236}">
                <a16:creationId xmlns:a16="http://schemas.microsoft.com/office/drawing/2014/main" id="{A96947C9-BAA8-4240-9FC6-D216C49E83B1}"/>
              </a:ext>
            </a:extLst>
          </p:cNvPr>
          <p:cNvSpPr txBox="1">
            <a:spLocks noChangeArrowheads="1"/>
          </p:cNvSpPr>
          <p:nvPr/>
        </p:nvSpPr>
        <p:spPr bwMode="auto">
          <a:xfrm>
            <a:off x="533400" y="4343400"/>
            <a:ext cx="3514725" cy="366713"/>
          </a:xfrm>
          <a:prstGeom prst="rect">
            <a:avLst/>
          </a:prstGeom>
          <a:noFill/>
          <a:ln>
            <a:noFill/>
          </a:ln>
          <a:effectLst/>
        </p:spPr>
        <p:txBody>
          <a:bodyPr wrap="none" anchor="b">
            <a:spAutoFit/>
          </a:bodyPr>
          <a:lstStyle/>
          <a:p>
            <a:pPr>
              <a:defRPr/>
            </a:pPr>
            <a:r>
              <a:rPr lang="en-US" altLang="en-US">
                <a:effectLst>
                  <a:outerShdw blurRad="38100" dist="38100" dir="2700000" algn="tl">
                    <a:srgbClr val="C0C0C0"/>
                  </a:outerShdw>
                </a:effectLst>
                <a:cs typeface="Arial" charset="0"/>
              </a:rPr>
              <a:t>Izlaz iz programa za n=5 i n=10 </a:t>
            </a:r>
          </a:p>
        </p:txBody>
      </p:sp>
      <p:pic>
        <p:nvPicPr>
          <p:cNvPr id="12295" name="Picture 7">
            <a:extLst>
              <a:ext uri="{FF2B5EF4-FFF2-40B4-BE49-F238E27FC236}">
                <a16:creationId xmlns:a16="http://schemas.microsoft.com/office/drawing/2014/main" id="{DEB9C42A-EF07-49C9-B080-5758CA148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398963"/>
            <a:ext cx="47244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2293"/>
                                        </p:tgtEl>
                                      </p:cBhvr>
                                    </p:animEffect>
                                    <p:set>
                                      <p:cBhvr>
                                        <p:cTn id="7" dur="1" fill="hold">
                                          <p:stCondLst>
                                            <p:cond delay="499"/>
                                          </p:stCondLst>
                                        </p:cTn>
                                        <p:tgtEl>
                                          <p:spTgt spid="1229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blinds(horizontal)">
                                      <p:cBhvr>
                                        <p:cTn id="12" dur="500"/>
                                        <p:tgtEl>
                                          <p:spTgt spid="12294"/>
                                        </p:tgtEl>
                                      </p:cBhvr>
                                    </p:animEffect>
                                  </p:childTnLst>
                                </p:cTn>
                              </p:par>
                              <p:par>
                                <p:cTn id="13" presetID="3" presetClass="entr" presetSubtype="10" fill="hold" nodeType="withEffect">
                                  <p:stCondLst>
                                    <p:cond delay="0"/>
                                  </p:stCondLst>
                                  <p:childTnLst>
                                    <p:set>
                                      <p:cBhvr>
                                        <p:cTn id="14" dur="1" fill="hold">
                                          <p:stCondLst>
                                            <p:cond delay="0"/>
                                          </p:stCondLst>
                                        </p:cTn>
                                        <p:tgtEl>
                                          <p:spTgt spid="12295"/>
                                        </p:tgtEl>
                                        <p:attrNameLst>
                                          <p:attrName>style.visibility</p:attrName>
                                        </p:attrNameLst>
                                      </p:cBhvr>
                                      <p:to>
                                        <p:strVal val="visible"/>
                                      </p:to>
                                    </p:set>
                                    <p:animEffect transition="in" filter="blinds(horizontal)">
                                      <p:cBhvr>
                                        <p:cTn id="15"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6197B69-CFE8-411F-A4A6-CCD62834A437}"/>
              </a:ext>
            </a:extLst>
          </p:cNvPr>
          <p:cNvSpPr>
            <a:spLocks noGrp="1" noChangeArrowheads="1"/>
          </p:cNvSpPr>
          <p:nvPr>
            <p:ph type="title"/>
          </p:nvPr>
        </p:nvSpPr>
        <p:spPr/>
        <p:txBody>
          <a:bodyPr/>
          <a:lstStyle/>
          <a:p>
            <a:pPr>
              <a:defRPr/>
            </a:pPr>
            <a:r>
              <a:rPr lang="en-US" altLang="en-US"/>
              <a:t>Odredba num_threads </a:t>
            </a:r>
          </a:p>
        </p:txBody>
      </p:sp>
      <p:sp>
        <p:nvSpPr>
          <p:cNvPr id="13315" name="Rectangle 3">
            <a:extLst>
              <a:ext uri="{FF2B5EF4-FFF2-40B4-BE49-F238E27FC236}">
                <a16:creationId xmlns:a16="http://schemas.microsoft.com/office/drawing/2014/main" id="{063CC57C-2745-4794-AC65-19557DABE903}"/>
              </a:ext>
            </a:extLst>
          </p:cNvPr>
          <p:cNvSpPr>
            <a:spLocks noGrp="1" noChangeArrowheads="1"/>
          </p:cNvSpPr>
          <p:nvPr>
            <p:ph type="body" idx="1"/>
          </p:nvPr>
        </p:nvSpPr>
        <p:spPr/>
        <p:txBody>
          <a:bodyPr/>
          <a:lstStyle/>
          <a:p>
            <a:r>
              <a:rPr lang="sr-Latn-BA" altLang="en-US" sz="2400"/>
              <a:t>Omogućava da definišemo koliko niti će biti kreirano pri ulasku u paralelni region</a:t>
            </a:r>
          </a:p>
          <a:p>
            <a:r>
              <a:rPr lang="sr-Latn-BA" altLang="en-US" sz="2400"/>
              <a:t>Sintaksa </a:t>
            </a:r>
          </a:p>
          <a:p>
            <a:pPr lvl="2"/>
            <a:r>
              <a:rPr lang="sr-Latn-BA" altLang="en-US" sz="2400" b="1">
                <a:latin typeface="Courier New" panose="02070309020205020404" pitchFamily="49" charset="0"/>
                <a:cs typeface="Courier New" panose="02070309020205020404" pitchFamily="49" charset="0"/>
              </a:rPr>
              <a:t>num_threads (celobrojni_pozitivan_izraz)</a:t>
            </a:r>
            <a:endParaRPr lang="en-US" altLang="en-US" sz="2400" b="1">
              <a:latin typeface="Courier New" panose="02070309020205020404" pitchFamily="49" charset="0"/>
              <a:cs typeface="Courier New" panose="02070309020205020404" pitchFamily="49" charset="0"/>
            </a:endParaRPr>
          </a:p>
          <a:p>
            <a:r>
              <a:rPr lang="sr-Latn-BA" altLang="en-US" sz="2400"/>
              <a:t>Vrednost određena ovom odredbom redefiniše vrednost postavljenu pozivom bibliotečke funkcije </a:t>
            </a:r>
            <a:r>
              <a:rPr lang="en-US" altLang="en-US" sz="2400"/>
              <a:t>omp_set_num_threads(), </a:t>
            </a:r>
            <a:endParaRPr lang="sr-Latn-BA" altLang="en-US" sz="2400"/>
          </a:p>
          <a:p>
            <a:pPr lvl="1"/>
            <a:r>
              <a:rPr lang="sr-Latn-BA" altLang="en-US" sz="2100"/>
              <a:t>koja pak redefiniše vrednost broja niti postavljenu korišćenjem promenljive okruženja, koja pak redefiniše default broj određen implementacijom </a:t>
            </a:r>
          </a:p>
          <a:p>
            <a:r>
              <a:rPr lang="sr-Latn-BA" altLang="en-US" sz="2400"/>
              <a:t>U najvećem broju slučajeva se koristiti vrednost koja je određena implementacijom</a:t>
            </a:r>
          </a:p>
          <a:p>
            <a:r>
              <a:rPr lang="sr-Latn-BA" altLang="en-US" sz="2400"/>
              <a:t>Koristi se samo uz </a:t>
            </a:r>
            <a:r>
              <a:rPr lang="sr-Latn-BA" altLang="en-US" sz="2400">
                <a:solidFill>
                  <a:schemeClr val="tx1"/>
                </a:solidFill>
              </a:rPr>
              <a:t>direktivu parallel</a:t>
            </a:r>
            <a:r>
              <a:rPr lang="sr-Latn-BA" altLang="en-US" sz="2400"/>
              <a:t>!</a:t>
            </a:r>
            <a:endParaRPr lang="en-US" altLang="en-US" sz="2400"/>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82AB16D-5E86-4963-9A67-1185C1A860D5}"/>
              </a:ext>
            </a:extLst>
          </p:cNvPr>
          <p:cNvSpPr>
            <a:spLocks noGrp="1" noChangeArrowheads="1"/>
          </p:cNvSpPr>
          <p:nvPr>
            <p:ph type="title"/>
          </p:nvPr>
        </p:nvSpPr>
        <p:spPr>
          <a:xfrm>
            <a:off x="0" y="0"/>
            <a:ext cx="9144000" cy="946150"/>
          </a:xfrm>
        </p:spPr>
        <p:txBody>
          <a:bodyPr/>
          <a:lstStyle/>
          <a:p>
            <a:pPr>
              <a:defRPr/>
            </a:pPr>
            <a:r>
              <a:rPr lang="en-US" altLang="en-US" sz="2800"/>
              <a:t>Kako definisati koliki broj niti </a:t>
            </a:r>
            <a:r>
              <a:rPr lang="sr-Latn-RS" altLang="en-US" sz="2800"/>
              <a:t>ć</a:t>
            </a:r>
            <a:r>
              <a:rPr lang="en-US" altLang="en-US" sz="2800"/>
              <a:t>e biti u paralelnom regionu</a:t>
            </a:r>
          </a:p>
        </p:txBody>
      </p:sp>
      <p:sp>
        <p:nvSpPr>
          <p:cNvPr id="21507" name="Rectangle 3">
            <a:extLst>
              <a:ext uri="{FF2B5EF4-FFF2-40B4-BE49-F238E27FC236}">
                <a16:creationId xmlns:a16="http://schemas.microsoft.com/office/drawing/2014/main" id="{51F8D3A8-5217-4DA7-95F5-1807FC3E02D1}"/>
              </a:ext>
            </a:extLst>
          </p:cNvPr>
          <p:cNvSpPr>
            <a:spLocks noGrp="1" noChangeArrowheads="1"/>
          </p:cNvSpPr>
          <p:nvPr>
            <p:ph type="body" idx="1"/>
          </p:nvPr>
        </p:nvSpPr>
        <p:spPr>
          <a:xfrm>
            <a:off x="0" y="1066800"/>
            <a:ext cx="9144000" cy="5791200"/>
          </a:xfrm>
        </p:spPr>
        <p:txBody>
          <a:bodyPr/>
          <a:lstStyle/>
          <a:p>
            <a:pPr>
              <a:defRPr/>
            </a:pPr>
            <a:r>
              <a:rPr lang="en-US" altLang="en-US"/>
              <a:t>Postoj</a:t>
            </a:r>
            <a:r>
              <a:rPr lang="sr-Latn-RS" altLang="en-US"/>
              <a:t>i</a:t>
            </a:r>
            <a:r>
              <a:rPr lang="en-US" altLang="en-US"/>
              <a:t> </a:t>
            </a:r>
            <a:r>
              <a:rPr lang="sr-Latn-RS" altLang="en-US"/>
              <a:t>više </a:t>
            </a:r>
            <a:r>
              <a:rPr lang="sr-Latn-BA" altLang="en-US"/>
              <a:t>načinia</a:t>
            </a:r>
          </a:p>
          <a:p>
            <a:pPr>
              <a:defRPr/>
            </a:pPr>
            <a:r>
              <a:rPr lang="sr-Latn-BA" altLang="en-US"/>
              <a:t>Po prioritetu:</a:t>
            </a:r>
            <a:endParaRPr lang="en-US" altLang="en-US"/>
          </a:p>
          <a:p>
            <a:pPr lvl="1">
              <a:defRPr/>
            </a:pPr>
            <a:r>
              <a:rPr lang="en-US" altLang="en-US"/>
              <a:t>– IF </a:t>
            </a:r>
            <a:r>
              <a:rPr lang="sr-Latn-RS" altLang="en-US"/>
              <a:t>odredba</a:t>
            </a:r>
            <a:endParaRPr lang="en-US" altLang="en-US"/>
          </a:p>
          <a:p>
            <a:pPr lvl="1">
              <a:defRPr/>
            </a:pPr>
            <a:r>
              <a:rPr lang="en-US" altLang="en-US"/>
              <a:t>– NUM_THREADS </a:t>
            </a:r>
            <a:r>
              <a:rPr lang="sr-Latn-BA" altLang="en-US"/>
              <a:t>odredba</a:t>
            </a:r>
            <a:endParaRPr lang="en-US" altLang="en-US"/>
          </a:p>
          <a:p>
            <a:pPr lvl="1">
              <a:defRPr/>
            </a:pPr>
            <a:r>
              <a:rPr lang="en-US" altLang="en-US"/>
              <a:t>– omp_set_num_threads() </a:t>
            </a:r>
            <a:r>
              <a:rPr lang="sr-Latn-BA" altLang="en-US"/>
              <a:t>bibliotečka funkcija</a:t>
            </a:r>
            <a:endParaRPr lang="en-US" altLang="en-US"/>
          </a:p>
          <a:p>
            <a:pPr lvl="1">
              <a:defRPr/>
            </a:pPr>
            <a:r>
              <a:rPr lang="en-US" altLang="en-US"/>
              <a:t>– OMP_NUM_THREADS </a:t>
            </a:r>
            <a:r>
              <a:rPr lang="sr-Latn-BA" altLang="en-US"/>
              <a:t>promenljiva okruženja</a:t>
            </a:r>
            <a:endParaRPr lang="en-US" altLang="en-US"/>
          </a:p>
          <a:p>
            <a:pPr lvl="1">
              <a:defRPr/>
            </a:pPr>
            <a:r>
              <a:rPr lang="en-US" altLang="en-US"/>
              <a:t>– Default: </a:t>
            </a:r>
            <a:r>
              <a:rPr lang="sr-Latn-BA" altLang="en-US"/>
              <a:t>zavisno od implementacije</a:t>
            </a:r>
            <a:endParaRPr lang="en-US" altLang="en-US"/>
          </a:p>
        </p:txBody>
      </p:sp>
    </p:spTree>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28B09D-7268-4B6B-B675-4F544BF8D2A8}"/>
              </a:ext>
            </a:extLst>
          </p:cNvPr>
          <p:cNvSpPr>
            <a:spLocks noGrp="1" noChangeArrowheads="1"/>
          </p:cNvSpPr>
          <p:nvPr>
            <p:ph type="title"/>
          </p:nvPr>
        </p:nvSpPr>
        <p:spPr/>
        <p:txBody>
          <a:bodyPr/>
          <a:lstStyle/>
          <a:p>
            <a:pPr>
              <a:defRPr/>
            </a:pPr>
            <a:endParaRPr lang="en-US" altLang="en-US"/>
          </a:p>
        </p:txBody>
      </p:sp>
      <p:sp>
        <p:nvSpPr>
          <p:cNvPr id="22531" name="Rectangle 3">
            <a:extLst>
              <a:ext uri="{FF2B5EF4-FFF2-40B4-BE49-F238E27FC236}">
                <a16:creationId xmlns:a16="http://schemas.microsoft.com/office/drawing/2014/main" id="{F4874312-4FAB-481A-B440-537B2FE9B0DE}"/>
              </a:ext>
            </a:extLst>
          </p:cNvPr>
          <p:cNvSpPr>
            <a:spLocks noGrp="1" noChangeArrowheads="1"/>
          </p:cNvSpPr>
          <p:nvPr>
            <p:ph type="body" idx="1"/>
          </p:nvPr>
        </p:nvSpPr>
        <p:spPr/>
        <p:txBody>
          <a:bodyPr/>
          <a:lstStyle/>
          <a:p>
            <a:pPr>
              <a:defRPr/>
            </a:pPr>
            <a:endParaRPr lang="en-US" altLang="en-US"/>
          </a:p>
        </p:txBody>
      </p:sp>
      <p:sp>
        <p:nvSpPr>
          <p:cNvPr id="2" name="Title 1">
            <a:extLst>
              <a:ext uri="{FF2B5EF4-FFF2-40B4-BE49-F238E27FC236}">
                <a16:creationId xmlns:a16="http://schemas.microsoft.com/office/drawing/2014/main" id="{45A93E22-8632-44A3-95A1-52459C0E17FB}"/>
              </a:ext>
            </a:extLst>
          </p:cNvPr>
          <p:cNvSpPr>
            <a:spLocks/>
          </p:cNvSpPr>
          <p:nvPr/>
        </p:nvSpPr>
        <p:spPr bwMode="auto">
          <a:xfrm>
            <a:off x="0" y="0"/>
            <a:ext cx="9144000" cy="701675"/>
          </a:xfrm>
          <a:prstGeom prst="rect">
            <a:avLst/>
          </a:prstGeom>
          <a:solidFill>
            <a:schemeClr val="tx1"/>
          </a:solidFill>
          <a:ln>
            <a:noFill/>
          </a:ln>
        </p:spPr>
        <p:txBody>
          <a:bodyPr lIns="182863" tIns="45716" rIns="182863" bIns="45716">
            <a:spAutoFit/>
          </a:bodyPr>
          <a:lstStyle/>
          <a:p>
            <a:pPr>
              <a:defRPr/>
            </a:pPr>
            <a:r>
              <a:rPr kumimoji="1" lang="sr-Latn-BA" sz="4000" kern="0" dirty="0">
                <a:solidFill>
                  <a:schemeClr val="tx2"/>
                </a:solidFill>
                <a:effectLst>
                  <a:outerShdw blurRad="38100" dist="38100" dir="2700000" algn="tl">
                    <a:srgbClr val="000000"/>
                  </a:outerShdw>
                </a:effectLst>
                <a:latin typeface="+mj-lt"/>
                <a:ea typeface="+mj-ea"/>
                <a:cs typeface="+mj-cs"/>
              </a:rPr>
              <a:t>Primer </a:t>
            </a:r>
            <a:endParaRPr kumimoji="1" lang="en-US" sz="4000" kern="0" dirty="0">
              <a:solidFill>
                <a:schemeClr val="tx2"/>
              </a:solidFill>
              <a:effectLst>
                <a:outerShdw blurRad="38100" dist="38100" dir="2700000" algn="tl">
                  <a:srgbClr val="000000"/>
                </a:outerShdw>
              </a:effectLst>
              <a:latin typeface="+mj-lt"/>
              <a:ea typeface="+mj-ea"/>
              <a:cs typeface="+mj-cs"/>
            </a:endParaRPr>
          </a:p>
        </p:txBody>
      </p:sp>
      <p:sp>
        <p:nvSpPr>
          <p:cNvPr id="3" name="Content Placeholder 2">
            <a:extLst>
              <a:ext uri="{FF2B5EF4-FFF2-40B4-BE49-F238E27FC236}">
                <a16:creationId xmlns:a16="http://schemas.microsoft.com/office/drawing/2014/main" id="{8887D374-CD79-4211-84F2-D4A1CEC9DDDF}"/>
              </a:ext>
            </a:extLst>
          </p:cNvPr>
          <p:cNvSpPr>
            <a:spLocks/>
          </p:cNvSpPr>
          <p:nvPr/>
        </p:nvSpPr>
        <p:spPr bwMode="auto">
          <a:xfrm>
            <a:off x="0" y="708025"/>
            <a:ext cx="9144000" cy="6149975"/>
          </a:xfrm>
          <a:prstGeom prst="rect">
            <a:avLst/>
          </a:prstGeom>
          <a:noFill/>
          <a:ln>
            <a:noFill/>
          </a:ln>
        </p:spPr>
        <p:txBody>
          <a:bodyPr lIns="182863" tIns="137148" rIns="182863" bIns="137148"/>
          <a:lstStyle>
            <a:lvl1pPr marL="342900" indent="-342900">
              <a:spcBef>
                <a:spcPct val="20000"/>
              </a:spcBef>
              <a:buClr>
                <a:schemeClr val="accent1"/>
              </a:buClr>
              <a:buSzPct val="85000"/>
              <a:buFont typeface="Wingdings 2" pitchFamily="18" charset="2"/>
              <a:buChar char="ã"/>
              <a:defRPr kumimoji="1" sz="2800">
                <a:solidFill>
                  <a:schemeClr val="accent1"/>
                </a:solidFill>
                <a:effectLst>
                  <a:outerShdw blurRad="38100" dist="38100" dir="2700000" algn="tl">
                    <a:srgbClr val="C0C0C0"/>
                  </a:outerShdw>
                </a:effectLst>
                <a:latin typeface="Tahoma" pitchFamily="34" charset="0"/>
              </a:defRPr>
            </a:lvl1pPr>
            <a:lvl2pPr marL="742950" indent="-285750">
              <a:spcBef>
                <a:spcPct val="20000"/>
              </a:spcBef>
              <a:buClr>
                <a:schemeClr val="hlink"/>
              </a:buClr>
              <a:buSzPct val="85000"/>
              <a:buFont typeface="Wingdings" pitchFamily="2" charset="2"/>
              <a:buChar char="l"/>
              <a:defRPr kumimoji="1" sz="2300">
                <a:solidFill>
                  <a:schemeClr val="hlink"/>
                </a:solidFill>
                <a:effectLst>
                  <a:outerShdw blurRad="38100" dist="38100" dir="2700000" algn="tl">
                    <a:srgbClr val="C0C0C0"/>
                  </a:outerShdw>
                </a:effectLst>
                <a:latin typeface="Tahoma" pitchFamily="34" charset="0"/>
              </a:defRPr>
            </a:lvl2pPr>
            <a:lvl3pPr marL="1143000" indent="-228600">
              <a:spcBef>
                <a:spcPct val="20000"/>
              </a:spcBef>
              <a:buClr>
                <a:schemeClr val="tx1"/>
              </a:buClr>
              <a:buFont typeface="Wingdings" pitchFamily="2" charset="2"/>
              <a:buChar char="Ø"/>
              <a:defRPr kumimoji="1"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har char="–"/>
              <a:defRPr kumimoji="1">
                <a:solidFill>
                  <a:schemeClr val="tx1"/>
                </a:solidFill>
                <a:effectLst>
                  <a:outerShdw blurRad="38100" dist="38100" dir="2700000" algn="tl">
                    <a:srgbClr val="C0C0C0"/>
                  </a:outerShdw>
                </a:effectLst>
                <a:latin typeface="Tahoma" pitchFamily="34" charset="0"/>
              </a:defRPr>
            </a:lvl4pPr>
            <a:lvl5pPr marL="2057400" indent="-228600">
              <a:spcBef>
                <a:spcPct val="20000"/>
              </a:spcBef>
              <a:buChar char="»"/>
              <a:defRPr kumimoji="1">
                <a:solidFill>
                  <a:schemeClr val="tx1"/>
                </a:solidFill>
                <a:effectLst>
                  <a:outerShdw blurRad="38100" dist="38100" dir="2700000" algn="tl">
                    <a:srgbClr val="C0C0C0"/>
                  </a:outerShdw>
                </a:effectLst>
                <a:latin typeface="Tahoma" pitchFamily="34" charset="0"/>
              </a:defRPr>
            </a:lvl5pPr>
            <a:lvl6pPr marL="25146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itchFamily="34" charset="0"/>
              </a:defRPr>
            </a:lvl6pPr>
            <a:lvl7pPr marL="29718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itchFamily="34" charset="0"/>
              </a:defRPr>
            </a:lvl7pPr>
            <a:lvl8pPr marL="34290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itchFamily="34" charset="0"/>
              </a:defRPr>
            </a:lvl8pPr>
            <a:lvl9pPr marL="38862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itchFamily="34" charset="0"/>
              </a:defRPr>
            </a:lvl9pPr>
          </a:lstStyle>
          <a:p>
            <a:pPr>
              <a:defRPr/>
            </a:pPr>
            <a:endParaRPr lang="sr-Latn-BA" altLang="en-US">
              <a:cs typeface="Arial" charset="0"/>
            </a:endParaRPr>
          </a:p>
          <a:p>
            <a:pPr>
              <a:defRPr/>
            </a:pPr>
            <a:endParaRPr lang="sr-Latn-BA" altLang="en-US">
              <a:cs typeface="Arial" charset="0"/>
            </a:endParaRPr>
          </a:p>
          <a:p>
            <a:pPr>
              <a:defRPr/>
            </a:pPr>
            <a:endParaRPr lang="sr-Latn-BA" altLang="en-US">
              <a:cs typeface="Arial" charset="0"/>
            </a:endParaRPr>
          </a:p>
          <a:p>
            <a:pPr>
              <a:defRPr/>
            </a:pPr>
            <a:endParaRPr lang="sr-Latn-BA" altLang="en-US">
              <a:cs typeface="Arial" charset="0"/>
            </a:endParaRPr>
          </a:p>
          <a:p>
            <a:pPr>
              <a:defRPr/>
            </a:pPr>
            <a:endParaRPr lang="sr-Latn-BA" altLang="en-US">
              <a:cs typeface="Arial" charset="0"/>
            </a:endParaRPr>
          </a:p>
          <a:p>
            <a:pPr>
              <a:defRPr/>
            </a:pPr>
            <a:endParaRPr lang="sr-Latn-BA" altLang="en-US">
              <a:cs typeface="Arial" charset="0"/>
            </a:endParaRPr>
          </a:p>
          <a:p>
            <a:pPr>
              <a:defRPr/>
            </a:pPr>
            <a:endParaRPr lang="sr-Latn-BA" altLang="en-US">
              <a:cs typeface="Arial" charset="0"/>
            </a:endParaRPr>
          </a:p>
          <a:p>
            <a:pPr>
              <a:defRPr/>
            </a:pPr>
            <a:endParaRPr lang="sr-Latn-BA" altLang="en-US">
              <a:cs typeface="Arial" charset="0"/>
            </a:endParaRPr>
          </a:p>
          <a:p>
            <a:pPr lvl="1">
              <a:defRPr/>
            </a:pPr>
            <a:r>
              <a:rPr lang="sr-Latn-RS" altLang="en-US">
                <a:cs typeface="Arial" charset="0"/>
              </a:rPr>
              <a:t>primer ilustruje korišćenje odredbe </a:t>
            </a:r>
            <a:r>
              <a:rPr lang="sr-Latn-RS" altLang="en-US" i="1">
                <a:cs typeface="Arial" charset="0"/>
              </a:rPr>
              <a:t>num_threads </a:t>
            </a:r>
            <a:r>
              <a:rPr lang="sr-Latn-RS" altLang="en-US">
                <a:cs typeface="Arial" charset="0"/>
              </a:rPr>
              <a:t>i odredbe </a:t>
            </a:r>
            <a:r>
              <a:rPr lang="sr-Latn-RS" altLang="en-US" i="1">
                <a:cs typeface="Arial" charset="0"/>
              </a:rPr>
              <a:t>if</a:t>
            </a:r>
            <a:r>
              <a:rPr lang="sr-Latn-RS" altLang="en-US">
                <a:cs typeface="Arial" charset="0"/>
              </a:rPr>
              <a:t> </a:t>
            </a:r>
          </a:p>
          <a:p>
            <a:pPr lvl="1">
              <a:defRPr/>
            </a:pPr>
            <a:r>
              <a:rPr lang="sr-Latn-RS" altLang="en-US">
                <a:cs typeface="Arial" charset="0"/>
              </a:rPr>
              <a:t>Da bi ilustrovali prioritete pravila, ubačen je i poziv funkcije </a:t>
            </a:r>
            <a:r>
              <a:rPr lang="sr-Latn-RS" altLang="en-US" i="1">
                <a:cs typeface="Arial" charset="0"/>
              </a:rPr>
              <a:t>omp_set_num_threads</a:t>
            </a:r>
            <a:r>
              <a:rPr lang="sr-Latn-RS" altLang="en-US">
                <a:cs typeface="Arial" charset="0"/>
              </a:rPr>
              <a:t> kojom se broj niti postavlja na 4. </a:t>
            </a:r>
          </a:p>
          <a:p>
            <a:pPr lvl="2">
              <a:defRPr/>
            </a:pPr>
            <a:r>
              <a:rPr lang="sr-Latn-RS" altLang="en-US">
                <a:cs typeface="Arial" charset="0"/>
              </a:rPr>
              <a:t>Ovo se odredbom num_threads predefiniše.</a:t>
            </a:r>
            <a:endParaRPr lang="en-US" altLang="en-US">
              <a:cs typeface="Arial" charset="0"/>
            </a:endParaRPr>
          </a:p>
          <a:p>
            <a:pPr>
              <a:defRPr/>
            </a:pPr>
            <a:endParaRPr lang="en-US" altLang="en-US">
              <a:cs typeface="Arial" charset="0"/>
            </a:endParaRPr>
          </a:p>
        </p:txBody>
      </p:sp>
      <p:pic>
        <p:nvPicPr>
          <p:cNvPr id="19462" name="Picture 2">
            <a:extLst>
              <a:ext uri="{FF2B5EF4-FFF2-40B4-BE49-F238E27FC236}">
                <a16:creationId xmlns:a16="http://schemas.microsoft.com/office/drawing/2014/main" id="{48F546E7-98B8-4DFC-BD80-773655A6A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71628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C44D40D-9B00-4D3C-801B-FF9BE2E55E11}"/>
              </a:ext>
            </a:extLst>
          </p:cNvPr>
          <p:cNvSpPr>
            <a:spLocks noGrp="1" noChangeArrowheads="1"/>
          </p:cNvSpPr>
          <p:nvPr>
            <p:ph type="title"/>
          </p:nvPr>
        </p:nvSpPr>
        <p:spPr/>
        <p:txBody>
          <a:bodyPr/>
          <a:lstStyle/>
          <a:p>
            <a:pPr>
              <a:defRPr/>
            </a:pPr>
            <a:r>
              <a:rPr lang="sr-Latn-RS" altLang="en-US"/>
              <a:t>Odredba reduction </a:t>
            </a:r>
            <a:endParaRPr lang="en-US" altLang="en-US"/>
          </a:p>
        </p:txBody>
      </p:sp>
      <p:sp>
        <p:nvSpPr>
          <p:cNvPr id="23555" name="Rectangle 3">
            <a:extLst>
              <a:ext uri="{FF2B5EF4-FFF2-40B4-BE49-F238E27FC236}">
                <a16:creationId xmlns:a16="http://schemas.microsoft.com/office/drawing/2014/main" id="{9E6C8784-1C60-448A-897F-1B29D791563E}"/>
              </a:ext>
            </a:extLst>
          </p:cNvPr>
          <p:cNvSpPr>
            <a:spLocks noGrp="1" noChangeArrowheads="1"/>
          </p:cNvSpPr>
          <p:nvPr>
            <p:ph type="body" idx="1"/>
          </p:nvPr>
        </p:nvSpPr>
        <p:spPr/>
        <p:txBody>
          <a:bodyPr>
            <a:normAutofit fontScale="92500"/>
          </a:bodyPr>
          <a:lstStyle/>
          <a:p>
            <a:pPr>
              <a:lnSpc>
                <a:spcPct val="90000"/>
              </a:lnSpc>
              <a:defRPr/>
            </a:pPr>
            <a:r>
              <a:rPr lang="sr-Latn-RS" altLang="en-US" sz="2600" dirty="0"/>
              <a:t>Sintaksa</a:t>
            </a:r>
            <a:endParaRPr lang="en-US" altLang="en-US" sz="2600" dirty="0"/>
          </a:p>
          <a:p>
            <a:pPr lvl="1">
              <a:lnSpc>
                <a:spcPct val="90000"/>
              </a:lnSpc>
              <a:defRPr/>
            </a:pPr>
            <a:r>
              <a:rPr lang="sr-Latn-RS" altLang="en-US" sz="2100" dirty="0"/>
              <a:t>reduction</a:t>
            </a:r>
            <a:r>
              <a:rPr lang="sr-Latn-RS" altLang="en-US" sz="2100" i="1" dirty="0"/>
              <a:t>(operator:lista_promenljivih</a:t>
            </a:r>
            <a:r>
              <a:rPr lang="sr-Latn-RS" altLang="en-US" sz="2100" dirty="0"/>
              <a:t>)</a:t>
            </a:r>
          </a:p>
          <a:p>
            <a:pPr lvl="1">
              <a:lnSpc>
                <a:spcPct val="90000"/>
              </a:lnSpc>
              <a:defRPr/>
            </a:pPr>
            <a:r>
              <a:rPr lang="sr-Latn-RS" altLang="en-US" sz="2100" dirty="0"/>
              <a:t>Operetor može biti +,-, *, </a:t>
            </a:r>
            <a:r>
              <a:rPr lang="en-US" altLang="en-US" sz="2100" dirty="0"/>
              <a:t>&amp;&amp;, ||, &amp;, |, ^</a:t>
            </a:r>
            <a:endParaRPr lang="sr-Latn-RS" altLang="en-US" sz="2100" dirty="0"/>
          </a:p>
          <a:p>
            <a:pPr>
              <a:lnSpc>
                <a:spcPct val="90000"/>
              </a:lnSpc>
              <a:defRPr/>
            </a:pPr>
            <a:r>
              <a:rPr lang="sr-Latn-RS" altLang="en-US" sz="2600" dirty="0"/>
              <a:t>Omogućava da se specificiraju neki oblici rekurentnog izračunavanja (u kojima se koriste komutativne i asocijativne operacije) tako da se ona mogu obaviti paralelno  bez modifikacije koda. </a:t>
            </a:r>
          </a:p>
          <a:p>
            <a:pPr>
              <a:lnSpc>
                <a:spcPct val="90000"/>
              </a:lnSpc>
              <a:defRPr/>
            </a:pPr>
            <a:r>
              <a:rPr lang="sr-Latn-RS" altLang="en-US" sz="2600" dirty="0"/>
              <a:t>Za svaku proenljivu koja se nalazi u listi promenljivih, kreira se privatna kopija sa inicijalnom vrednošću koju definiše operator redukcije (npr. ako je u pitanju operator +  sve privatne kopije se inicijalizuju na 0, ako je u pitanju operator * sve privatne promenljive se inicijalizuju na 1, itd.)</a:t>
            </a:r>
          </a:p>
          <a:p>
            <a:pPr>
              <a:lnSpc>
                <a:spcPct val="90000"/>
              </a:lnSpc>
              <a:defRPr/>
            </a:pPr>
            <a:r>
              <a:rPr lang="sr-Latn-RS" altLang="en-US" sz="2600" dirty="0"/>
              <a:t>Na kraju regiona na koji se odnosi redukcija, promenljiva na koju se odnosi redukcioni operator se ažurira tako što se originalna (polazna vrednost) promenljive kombinuje sa konačnim vrednostima svake privatne kopije.</a:t>
            </a:r>
          </a:p>
          <a:p>
            <a:pPr marL="457200" lvl="1" indent="0">
              <a:lnSpc>
                <a:spcPct val="90000"/>
              </a:lnSpc>
              <a:buNone/>
              <a:defRPr/>
            </a:pPr>
            <a:r>
              <a:rPr lang="sr-Latn-RS" altLang="en-US" sz="1900" dirty="0"/>
              <a:t> </a:t>
            </a:r>
            <a:endParaRPr lang="en-US" altLang="en-US" sz="1900" dirty="0"/>
          </a:p>
          <a:p>
            <a:pPr>
              <a:defRPr/>
            </a:pPr>
            <a:endParaRPr lang="en-US" altLang="en-US" dirty="0"/>
          </a:p>
        </p:txBody>
      </p:sp>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38E890-2550-9844-9D47-2C379C262741}"/>
              </a:ext>
            </a:extLst>
          </p:cNvPr>
          <p:cNvSpPr>
            <a:spLocks noGrp="1"/>
          </p:cNvSpPr>
          <p:nvPr>
            <p:ph type="title"/>
          </p:nvPr>
        </p:nvSpPr>
        <p:spPr/>
        <p:txBody>
          <a:bodyPr/>
          <a:lstStyle/>
          <a:p>
            <a:r>
              <a:rPr lang="sr-Latn-RS" dirty="0"/>
              <a:t>Primer dejstva </a:t>
            </a:r>
            <a:r>
              <a:rPr lang="sr-Latn-RS"/>
              <a:t>odredbe reduction</a:t>
            </a:r>
            <a:endParaRPr lang="sr-Latn-RS" dirty="0"/>
          </a:p>
        </p:txBody>
      </p:sp>
      <p:pic>
        <p:nvPicPr>
          <p:cNvPr id="5" name="Picture 4">
            <a:extLst>
              <a:ext uri="{FF2B5EF4-FFF2-40B4-BE49-F238E27FC236}">
                <a16:creationId xmlns:a16="http://schemas.microsoft.com/office/drawing/2014/main" id="{1242DBEA-B5F0-E8C9-D6FC-9C9DF8748883}"/>
              </a:ext>
            </a:extLst>
          </p:cNvPr>
          <p:cNvPicPr>
            <a:picLocks noChangeAspect="1"/>
          </p:cNvPicPr>
          <p:nvPr/>
        </p:nvPicPr>
        <p:blipFill>
          <a:blip r:embed="rId2"/>
          <a:stretch>
            <a:fillRect/>
          </a:stretch>
        </p:blipFill>
        <p:spPr>
          <a:xfrm>
            <a:off x="0" y="1117971"/>
            <a:ext cx="9144000" cy="5740029"/>
          </a:xfrm>
          <a:prstGeom prst="rect">
            <a:avLst/>
          </a:prstGeom>
        </p:spPr>
      </p:pic>
    </p:spTree>
    <p:extLst>
      <p:ext uri="{BB962C8B-B14F-4D97-AF65-F5344CB8AC3E}">
        <p14:creationId xmlns:p14="http://schemas.microsoft.com/office/powerpoint/2010/main" val="1579133784"/>
      </p:ext>
    </p:extLst>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9">
            <a:extLst>
              <a:ext uri="{FF2B5EF4-FFF2-40B4-BE49-F238E27FC236}">
                <a16:creationId xmlns:a16="http://schemas.microsoft.com/office/drawing/2014/main" id="{37FE9C4E-59AF-4CF4-AEF6-35B4BBE10893}"/>
              </a:ext>
            </a:extLst>
          </p:cNvPr>
          <p:cNvSpPr>
            <a:spLocks noGrp="1" noChangeArrowheads="1"/>
          </p:cNvSpPr>
          <p:nvPr>
            <p:ph type="title"/>
          </p:nvPr>
        </p:nvSpPr>
        <p:spPr/>
        <p:txBody>
          <a:bodyPr/>
          <a:lstStyle/>
          <a:p>
            <a:pPr>
              <a:defRPr/>
            </a:pPr>
            <a:endParaRPr lang="en-US" altLang="en-US"/>
          </a:p>
        </p:txBody>
      </p:sp>
      <p:sp>
        <p:nvSpPr>
          <p:cNvPr id="2" name="Title 1">
            <a:extLst>
              <a:ext uri="{FF2B5EF4-FFF2-40B4-BE49-F238E27FC236}">
                <a16:creationId xmlns:a16="http://schemas.microsoft.com/office/drawing/2014/main" id="{91C566C3-1859-441E-8481-89E90B466198}"/>
              </a:ext>
            </a:extLst>
          </p:cNvPr>
          <p:cNvSpPr>
            <a:spLocks/>
          </p:cNvSpPr>
          <p:nvPr/>
        </p:nvSpPr>
        <p:spPr bwMode="auto">
          <a:xfrm>
            <a:off x="0" y="0"/>
            <a:ext cx="9144000" cy="701675"/>
          </a:xfrm>
          <a:prstGeom prst="rect">
            <a:avLst/>
          </a:prstGeom>
          <a:solidFill>
            <a:schemeClr val="tx1"/>
          </a:solidFill>
          <a:ln>
            <a:noFill/>
          </a:ln>
        </p:spPr>
        <p:txBody>
          <a:bodyPr lIns="182863" tIns="45716" rIns="182863" bIns="45716">
            <a:spAutoFit/>
          </a:bodyPr>
          <a:lstStyle/>
          <a:p>
            <a:pPr>
              <a:defRPr/>
            </a:pPr>
            <a:r>
              <a:rPr kumimoji="1" lang="sr-Latn-BA" sz="4000" kern="0" dirty="0">
                <a:solidFill>
                  <a:schemeClr val="tx2"/>
                </a:solidFill>
                <a:effectLst>
                  <a:outerShdw blurRad="38100" dist="38100" dir="2700000" algn="tl">
                    <a:srgbClr val="000000"/>
                  </a:outerShdw>
                </a:effectLst>
                <a:latin typeface="+mj-lt"/>
                <a:ea typeface="+mj-ea"/>
                <a:cs typeface="+mj-cs"/>
              </a:rPr>
              <a:t>Primer sumiranje elemenata polja</a:t>
            </a:r>
            <a:endParaRPr kumimoji="1" lang="en-US" sz="4000" kern="0" dirty="0">
              <a:solidFill>
                <a:schemeClr val="tx2"/>
              </a:solidFill>
              <a:effectLst>
                <a:outerShdw blurRad="38100" dist="38100" dir="2700000" algn="tl">
                  <a:srgbClr val="000000"/>
                </a:outerShdw>
              </a:effectLst>
              <a:latin typeface="+mj-lt"/>
              <a:ea typeface="+mj-ea"/>
              <a:cs typeface="+mj-cs"/>
            </a:endParaRPr>
          </a:p>
        </p:txBody>
      </p:sp>
      <p:pic>
        <p:nvPicPr>
          <p:cNvPr id="21508" name="Picture 2">
            <a:extLst>
              <a:ext uri="{FF2B5EF4-FFF2-40B4-BE49-F238E27FC236}">
                <a16:creationId xmlns:a16="http://schemas.microsoft.com/office/drawing/2014/main" id="{03BDDDF5-69A2-4838-BC72-B8BB3E3B4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2278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B743E1D-97D2-442C-A699-436BDB79BC96}"/>
              </a:ext>
            </a:extLst>
          </p:cNvPr>
          <p:cNvSpPr txBox="1"/>
          <p:nvPr/>
        </p:nvSpPr>
        <p:spPr>
          <a:xfrm>
            <a:off x="3352800" y="1230313"/>
            <a:ext cx="1249363" cy="304800"/>
          </a:xfrm>
          <a:prstGeom prst="rect">
            <a:avLst/>
          </a:prstGeom>
          <a:noFill/>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defRPr/>
            </a:pPr>
            <a:r>
              <a:rPr lang="sr-Latn-BA" altLang="en-US" sz="1400">
                <a:solidFill>
                  <a:schemeClr val="accent1"/>
                </a:solidFill>
                <a:effectLst>
                  <a:outerShdw blurRad="38100" dist="38100" dir="2700000" algn="tl">
                    <a:srgbClr val="C0C0C0"/>
                  </a:outerShdw>
                </a:effectLst>
              </a:rPr>
              <a:t>sekvencijalno</a:t>
            </a:r>
            <a:endParaRPr lang="en-US" altLang="en-US" sz="1400">
              <a:solidFill>
                <a:schemeClr val="accent1"/>
              </a:solidFill>
              <a:effectLst>
                <a:outerShdw blurRad="38100" dist="38100" dir="2700000" algn="tl">
                  <a:srgbClr val="C0C0C0"/>
                </a:outerShdw>
              </a:effectLst>
            </a:endParaRPr>
          </a:p>
        </p:txBody>
      </p:sp>
      <p:pic>
        <p:nvPicPr>
          <p:cNvPr id="21510" name="Picture 3">
            <a:extLst>
              <a:ext uri="{FF2B5EF4-FFF2-40B4-BE49-F238E27FC236}">
                <a16:creationId xmlns:a16="http://schemas.microsoft.com/office/drawing/2014/main" id="{6B960D1A-01EF-4B69-BA53-3BC14C4E2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9950"/>
            <a:ext cx="617855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F9EBF6-2262-4302-B907-BABCF4FAFA19}"/>
              </a:ext>
            </a:extLst>
          </p:cNvPr>
          <p:cNvSpPr txBox="1"/>
          <p:nvPr/>
        </p:nvSpPr>
        <p:spPr>
          <a:xfrm>
            <a:off x="6629400" y="3505200"/>
            <a:ext cx="2438400" cy="1155700"/>
          </a:xfrm>
          <a:prstGeom prst="rect">
            <a:avLst/>
          </a:prstGeom>
          <a:noFill/>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defRPr/>
            </a:pPr>
            <a:r>
              <a:rPr lang="sr-Latn-BA" altLang="en-US" sz="1400">
                <a:solidFill>
                  <a:schemeClr val="accent1"/>
                </a:solidFill>
                <a:effectLst>
                  <a:outerShdw blurRad="38100" dist="38100" dir="2700000" algn="tl">
                    <a:srgbClr val="C0C0C0"/>
                  </a:outerShdw>
                </a:effectLst>
              </a:rPr>
              <a:t>Paralelni kod bez korišćenja reduction odredbe .</a:t>
            </a:r>
          </a:p>
          <a:p>
            <a:pPr>
              <a:defRPr/>
            </a:pPr>
            <a:r>
              <a:rPr lang="sr-Latn-BA" altLang="en-US" sz="1400">
                <a:solidFill>
                  <a:schemeClr val="accent1"/>
                </a:solidFill>
                <a:effectLst>
                  <a:outerShdw blurRad="38100" dist="38100" dir="2700000" algn="tl">
                    <a:srgbClr val="C0C0C0"/>
                  </a:outerShdw>
                </a:effectLst>
              </a:rPr>
              <a:t> Zahteva korišćenje direktive critical da bi se ažurirala deljiva promenljiva </a:t>
            </a:r>
            <a:r>
              <a:rPr lang="sr-Latn-BA" altLang="en-US" sz="1400" i="1">
                <a:solidFill>
                  <a:schemeClr val="accent1"/>
                </a:solidFill>
                <a:effectLst>
                  <a:outerShdw blurRad="38100" dist="38100" dir="2700000" algn="tl">
                    <a:srgbClr val="C0C0C0"/>
                  </a:outerShdw>
                </a:effectLst>
              </a:rPr>
              <a:t>sum</a:t>
            </a:r>
            <a:endParaRPr lang="en-US" altLang="en-US" sz="1400" i="1">
              <a:solidFill>
                <a:schemeClr val="accent1"/>
              </a:solidFill>
              <a:effectLst>
                <a:outerShdw blurRad="38100" dist="38100" dir="2700000" algn="tl">
                  <a:srgbClr val="C0C0C0"/>
                </a:outerShdw>
              </a:effectLst>
            </a:endParaRPr>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7">
            <a:extLst>
              <a:ext uri="{FF2B5EF4-FFF2-40B4-BE49-F238E27FC236}">
                <a16:creationId xmlns:a16="http://schemas.microsoft.com/office/drawing/2014/main" id="{FA817814-C02F-446D-9433-82F50857EA84}"/>
              </a:ext>
            </a:extLst>
          </p:cNvPr>
          <p:cNvSpPr>
            <a:spLocks noGrp="1" noChangeArrowheads="1"/>
          </p:cNvSpPr>
          <p:nvPr>
            <p:ph type="title"/>
          </p:nvPr>
        </p:nvSpPr>
        <p:spPr/>
        <p:txBody>
          <a:bodyPr/>
          <a:lstStyle/>
          <a:p>
            <a:pPr>
              <a:defRPr/>
            </a:pPr>
            <a:endParaRPr lang="en-US" altLang="en-US"/>
          </a:p>
        </p:txBody>
      </p:sp>
      <p:sp>
        <p:nvSpPr>
          <p:cNvPr id="2" name="Title 1">
            <a:extLst>
              <a:ext uri="{FF2B5EF4-FFF2-40B4-BE49-F238E27FC236}">
                <a16:creationId xmlns:a16="http://schemas.microsoft.com/office/drawing/2014/main" id="{3D13DAD9-6CAD-40E1-9EFA-EBACC63AD00D}"/>
              </a:ext>
            </a:extLst>
          </p:cNvPr>
          <p:cNvSpPr>
            <a:spLocks/>
          </p:cNvSpPr>
          <p:nvPr/>
        </p:nvSpPr>
        <p:spPr bwMode="auto">
          <a:xfrm>
            <a:off x="0" y="0"/>
            <a:ext cx="9144000" cy="646113"/>
          </a:xfrm>
          <a:prstGeom prst="rect">
            <a:avLst/>
          </a:prstGeom>
          <a:solidFill>
            <a:schemeClr val="tx1"/>
          </a:solidFill>
          <a:ln>
            <a:noFill/>
          </a:ln>
        </p:spPr>
        <p:txBody>
          <a:bodyPr lIns="182863" tIns="45716" rIns="182863" bIns="45716">
            <a:spAutoFit/>
          </a:bodyPr>
          <a:lstStyle>
            <a:lvl1pPr>
              <a:defRPr kumimoji="1" sz="4000">
                <a:solidFill>
                  <a:schemeClr val="tx2"/>
                </a:solidFill>
                <a:effectLst>
                  <a:outerShdw blurRad="38100" dist="38100" dir="2700000" algn="tl">
                    <a:srgbClr val="000000"/>
                  </a:outerShdw>
                </a:effectLst>
                <a:latin typeface="Tahoma" pitchFamily="34" charset="0"/>
              </a:defRPr>
            </a:lvl1pPr>
            <a:lvl2pPr>
              <a:defRPr kumimoji="1" sz="4000">
                <a:solidFill>
                  <a:schemeClr val="tx2"/>
                </a:solidFill>
                <a:effectLst>
                  <a:outerShdw blurRad="38100" dist="38100" dir="2700000" algn="tl">
                    <a:srgbClr val="000000"/>
                  </a:outerShdw>
                </a:effectLst>
                <a:latin typeface="Tahoma" pitchFamily="34" charset="0"/>
              </a:defRPr>
            </a:lvl2pPr>
            <a:lvl3pPr>
              <a:defRPr kumimoji="1" sz="4000">
                <a:solidFill>
                  <a:schemeClr val="tx2"/>
                </a:solidFill>
                <a:effectLst>
                  <a:outerShdw blurRad="38100" dist="38100" dir="2700000" algn="tl">
                    <a:srgbClr val="000000"/>
                  </a:outerShdw>
                </a:effectLst>
                <a:latin typeface="Tahoma" pitchFamily="34" charset="0"/>
              </a:defRPr>
            </a:lvl3pPr>
            <a:lvl4pPr>
              <a:defRPr kumimoji="1" sz="4000">
                <a:solidFill>
                  <a:schemeClr val="tx2"/>
                </a:solidFill>
                <a:effectLst>
                  <a:outerShdw blurRad="38100" dist="38100" dir="2700000" algn="tl">
                    <a:srgbClr val="000000"/>
                  </a:outerShdw>
                </a:effectLst>
                <a:latin typeface="Tahoma" pitchFamily="34" charset="0"/>
              </a:defRPr>
            </a:lvl4pPr>
            <a:lvl5pPr>
              <a:defRPr kumimoji="1" sz="4000">
                <a:solidFill>
                  <a:schemeClr val="tx2"/>
                </a:solidFill>
                <a:effectLst>
                  <a:outerShdw blurRad="38100" dist="38100" dir="2700000" algn="tl">
                    <a:srgbClr val="000000"/>
                  </a:outerShdw>
                </a:effectLst>
                <a:latin typeface="Tahoma" pitchFamily="34" charset="0"/>
              </a:defRPr>
            </a:lvl5pPr>
            <a:lvl6pPr marL="45720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a:lstStyle>
          <a:p>
            <a:pPr>
              <a:defRPr/>
            </a:pPr>
            <a:r>
              <a:rPr lang="sr-Latn-BA" altLang="en-US" sz="3600">
                <a:cs typeface="Arial" charset="0"/>
              </a:rPr>
              <a:t>Sumiranje korišćenjem odrerdbe reduction</a:t>
            </a:r>
            <a:endParaRPr lang="en-US" altLang="en-US" sz="3600">
              <a:cs typeface="Arial" charset="0"/>
            </a:endParaRPr>
          </a:p>
        </p:txBody>
      </p:sp>
      <p:pic>
        <p:nvPicPr>
          <p:cNvPr id="22532" name="Picture 2">
            <a:extLst>
              <a:ext uri="{FF2B5EF4-FFF2-40B4-BE49-F238E27FC236}">
                <a16:creationId xmlns:a16="http://schemas.microsoft.com/office/drawing/2014/main" id="{F329386C-9851-4713-8233-47768C350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41438"/>
            <a:ext cx="6407150"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EA97774-513D-4F1B-AF98-BA28959D6114}"/>
              </a:ext>
            </a:extLst>
          </p:cNvPr>
          <p:cNvSpPr txBox="1"/>
          <p:nvPr/>
        </p:nvSpPr>
        <p:spPr>
          <a:xfrm>
            <a:off x="6477000" y="1600200"/>
            <a:ext cx="2133600" cy="3324225"/>
          </a:xfrm>
          <a:prstGeom prst="rect">
            <a:avLst/>
          </a:prstGeom>
          <a:noFill/>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defRPr/>
            </a:pPr>
            <a:r>
              <a:rPr lang="sr-Latn-BA" altLang="en-US" sz="1400" dirty="0">
                <a:solidFill>
                  <a:schemeClr val="accent1"/>
                </a:solidFill>
                <a:effectLst>
                  <a:outerShdw blurRad="38100" dist="38100" dir="2700000" algn="tl">
                    <a:srgbClr val="C0C0C0"/>
                  </a:outerShdw>
                </a:effectLst>
              </a:rPr>
              <a:t>Promenljiva sum je privatana i inicijalizovana na 0 i deljiva promenljiva kojoj se pristupa uzajamno isključivo</a:t>
            </a:r>
            <a:endParaRPr lang="en-US" altLang="en-US" sz="1400" dirty="0">
              <a:solidFill>
                <a:schemeClr val="accent1"/>
              </a:solidFill>
              <a:effectLst>
                <a:outerShdw blurRad="38100" dist="38100" dir="2700000" algn="tl">
                  <a:srgbClr val="C0C0C0"/>
                </a:outerShdw>
              </a:effectLst>
            </a:endParaRPr>
          </a:p>
          <a:p>
            <a:pPr>
              <a:defRPr/>
            </a:pPr>
            <a:endParaRPr lang="en-US" altLang="en-US" sz="1400" dirty="0">
              <a:solidFill>
                <a:schemeClr val="accent1"/>
              </a:solidFill>
              <a:effectLst>
                <a:outerShdw blurRad="38100" dist="38100" dir="2700000" algn="tl">
                  <a:srgbClr val="C0C0C0"/>
                </a:outerShdw>
              </a:effectLst>
            </a:endParaRPr>
          </a:p>
          <a:p>
            <a:pPr>
              <a:defRPr/>
            </a:pPr>
            <a:r>
              <a:rPr lang="en-US" altLang="en-US" sz="1400" b="1" dirty="0">
                <a:solidFill>
                  <a:schemeClr val="accent1"/>
                </a:solidFill>
                <a:effectLst>
                  <a:outerShdw blurRad="38100" dist="38100" dir="2700000" algn="tl">
                    <a:srgbClr val="C0C0C0"/>
                  </a:outerShdw>
                </a:effectLst>
              </a:rPr>
              <a:t>NAD PROMENLJIVOM SUM NE SMEJU SE OBAVLJATI DRUGE OPERACIJE IZUZEV ONE KOJA JE U  ODREDBI  reduction </a:t>
            </a:r>
            <a:r>
              <a:rPr lang="en-US" altLang="en-US" sz="1400" b="1" dirty="0" err="1">
                <a:solidFill>
                  <a:schemeClr val="accent1"/>
                </a:solidFill>
                <a:effectLst>
                  <a:outerShdw blurRad="38100" dist="38100" dir="2700000" algn="tl">
                    <a:srgbClr val="C0C0C0"/>
                  </a:outerShdw>
                </a:effectLst>
              </a:rPr>
              <a:t>navedena</a:t>
            </a:r>
            <a:r>
              <a:rPr lang="en-US" altLang="en-US" sz="1400" dirty="0">
                <a:solidFill>
                  <a:schemeClr val="accent1"/>
                </a:solidFill>
                <a:effectLst>
                  <a:outerShdw blurRad="38100" dist="38100" dir="2700000" algn="tl">
                    <a:srgbClr val="C0C0C0"/>
                  </a:outerShdw>
                </a:effectLst>
              </a:rPr>
              <a:t>!</a:t>
            </a:r>
            <a:endParaRPr lang="sr-Latn-BA" altLang="en-US" sz="1400" dirty="0">
              <a:solidFill>
                <a:schemeClr val="accent1"/>
              </a:solidFill>
              <a:effectLst>
                <a:outerShdw blurRad="38100" dist="38100" dir="2700000" algn="tl">
                  <a:srgbClr val="C0C0C0"/>
                </a:outerShdw>
              </a:effectLst>
            </a:endParaRPr>
          </a:p>
          <a:p>
            <a:pPr>
              <a:defRPr/>
            </a:pPr>
            <a:endParaRPr lang="en-US" altLang="en-US" sz="1400" dirty="0">
              <a:solidFill>
                <a:schemeClr val="accent1"/>
              </a:solidFill>
              <a:effectLst>
                <a:outerShdw blurRad="38100" dist="38100" dir="2700000" algn="tl">
                  <a:srgbClr val="C0C0C0"/>
                </a:outerShdw>
              </a:effectLst>
            </a:endParaRPr>
          </a:p>
        </p:txBody>
      </p:sp>
      <p:pic>
        <p:nvPicPr>
          <p:cNvPr id="22534" name="Picture 2">
            <a:extLst>
              <a:ext uri="{FF2B5EF4-FFF2-40B4-BE49-F238E27FC236}">
                <a16:creationId xmlns:a16="http://schemas.microsoft.com/office/drawing/2014/main" id="{DBEA5FEA-63D5-4B4F-8CE6-5A64EE8AF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32766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9">
            <a:extLst>
              <a:ext uri="{FF2B5EF4-FFF2-40B4-BE49-F238E27FC236}">
                <a16:creationId xmlns:a16="http://schemas.microsoft.com/office/drawing/2014/main" id="{C90E40F3-C709-4B01-9C76-75F7B6EF135B}"/>
              </a:ext>
            </a:extLst>
          </p:cNvPr>
          <p:cNvSpPr txBox="1">
            <a:spLocks noChangeArrowheads="1"/>
          </p:cNvSpPr>
          <p:nvPr/>
        </p:nvSpPr>
        <p:spPr bwMode="auto">
          <a:xfrm>
            <a:off x="304800" y="3302000"/>
            <a:ext cx="6019800" cy="646113"/>
          </a:xfrm>
          <a:prstGeom prst="rect">
            <a:avLst/>
          </a:prstGeom>
          <a:noFill/>
          <a:ln>
            <a:noFill/>
          </a:ln>
          <a:effectLst/>
        </p:spPr>
        <p:txBody>
          <a:bodyPr anchor="b">
            <a:spAutoFit/>
          </a:bodyPr>
          <a:lstStyle/>
          <a:p>
            <a:pPr>
              <a:defRPr/>
            </a:pPr>
            <a:r>
              <a:rPr lang="sr-Latn-RS" altLang="en-US" dirty="0">
                <a:solidFill>
                  <a:schemeClr val="accent1"/>
                </a:solidFill>
                <a:effectLst>
                  <a:outerShdw blurRad="38100" dist="38100" dir="2700000" algn="tl">
                    <a:srgbClr val="C0C0C0"/>
                  </a:outerShdw>
                </a:effectLst>
                <a:cs typeface="Arial" charset="0"/>
              </a:rPr>
              <a:t>mogući operatori i inicijalne vrednosti promenljive koja je predmet redukcije </a:t>
            </a:r>
            <a:endParaRPr lang="en-US" altLang="en-US" dirty="0">
              <a:solidFill>
                <a:schemeClr val="accent1"/>
              </a:solidFill>
              <a:effectLst>
                <a:outerShdw blurRad="38100" dist="38100" dir="2700000" algn="tl">
                  <a:srgbClr val="C0C0C0"/>
                </a:outerShdw>
              </a:effectLst>
              <a:cs typeface="Arial" charset="0"/>
            </a:endParaRPr>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C496-8DD4-4E9A-A027-77344BDC5A9F}"/>
              </a:ext>
            </a:extLst>
          </p:cNvPr>
          <p:cNvSpPr>
            <a:spLocks noGrp="1"/>
          </p:cNvSpPr>
          <p:nvPr>
            <p:ph type="title"/>
          </p:nvPr>
        </p:nvSpPr>
        <p:spPr/>
        <p:txBody>
          <a:bodyPr/>
          <a:lstStyle/>
          <a:p>
            <a:pPr>
              <a:defRPr/>
            </a:pPr>
            <a:r>
              <a:rPr lang="en-US" dirty="0" err="1"/>
              <a:t>Threadprivate</a:t>
            </a:r>
            <a:r>
              <a:rPr lang="en-US" dirty="0"/>
              <a:t> </a:t>
            </a:r>
            <a:r>
              <a:rPr lang="en-US" dirty="0" err="1"/>
              <a:t>direktiva</a:t>
            </a:r>
            <a:endParaRPr lang="en-US" dirty="0"/>
          </a:p>
        </p:txBody>
      </p:sp>
      <p:sp>
        <p:nvSpPr>
          <p:cNvPr id="3" name="Content Placeholder 2">
            <a:extLst>
              <a:ext uri="{FF2B5EF4-FFF2-40B4-BE49-F238E27FC236}">
                <a16:creationId xmlns:a16="http://schemas.microsoft.com/office/drawing/2014/main" id="{20BB712F-39FB-42E7-BF29-4FF9D4FBFE0D}"/>
              </a:ext>
            </a:extLst>
          </p:cNvPr>
          <p:cNvSpPr>
            <a:spLocks noGrp="1"/>
          </p:cNvSpPr>
          <p:nvPr>
            <p:ph idx="1"/>
          </p:nvPr>
        </p:nvSpPr>
        <p:spPr/>
        <p:txBody>
          <a:bodyPr>
            <a:normAutofit fontScale="92500" lnSpcReduction="20000"/>
          </a:bodyPr>
          <a:lstStyle/>
          <a:p>
            <a:pPr>
              <a:defRPr/>
            </a:pPr>
            <a:r>
              <a:rPr lang="sr-Latn-BA" dirty="0"/>
              <a:t>Sintaksa</a:t>
            </a:r>
          </a:p>
          <a:p>
            <a:pPr lvl="1">
              <a:defRPr/>
            </a:pPr>
            <a:r>
              <a:rPr lang="en-US" dirty="0"/>
              <a:t>#pragma </a:t>
            </a:r>
            <a:r>
              <a:rPr lang="en-US" dirty="0" err="1"/>
              <a:t>omp</a:t>
            </a:r>
            <a:r>
              <a:rPr lang="en-US" dirty="0"/>
              <a:t> </a:t>
            </a:r>
            <a:r>
              <a:rPr lang="en-US" dirty="0" err="1"/>
              <a:t>threadprivate</a:t>
            </a:r>
            <a:r>
              <a:rPr lang="en-US" dirty="0"/>
              <a:t> </a:t>
            </a:r>
            <a:r>
              <a:rPr lang="en-US" i="1" dirty="0"/>
              <a:t>(list</a:t>
            </a:r>
            <a:r>
              <a:rPr lang="sr-Latn-BA" i="1" dirty="0"/>
              <a:t>a</a:t>
            </a:r>
            <a:r>
              <a:rPr lang="en-US" i="1" dirty="0"/>
              <a:t>)</a:t>
            </a:r>
            <a:r>
              <a:rPr lang="en-US" dirty="0"/>
              <a:t> </a:t>
            </a:r>
            <a:br>
              <a:rPr lang="en-US" dirty="0"/>
            </a:br>
            <a:endParaRPr lang="sr-Latn-BA" dirty="0"/>
          </a:p>
          <a:p>
            <a:pPr>
              <a:defRPr/>
            </a:pPr>
            <a:r>
              <a:rPr lang="en-US" dirty="0"/>
              <a:t>Ova </a:t>
            </a:r>
            <a:r>
              <a:rPr lang="en-US" dirty="0" err="1"/>
              <a:t>direktiva</a:t>
            </a:r>
            <a:r>
              <a:rPr lang="en-US" dirty="0"/>
              <a:t> </a:t>
            </a:r>
            <a:r>
              <a:rPr lang="en-US" dirty="0" err="1"/>
              <a:t>omogu</a:t>
            </a:r>
            <a:r>
              <a:rPr lang="sr-Latn-BA" dirty="0"/>
              <a:t>ćava da promenljive navedene u listi budu lokalne za svaku nit i da se prostiru kroz više paralelnih regiona.</a:t>
            </a:r>
          </a:p>
          <a:p>
            <a:pPr>
              <a:defRPr/>
            </a:pPr>
            <a:r>
              <a:rPr lang="sr-Latn-BA" dirty="0"/>
              <a:t>Ova direktiva mora se naći nakon deklaracije promenljivih koje su navedene u listi i pre obraćanja tim promenljivim </a:t>
            </a:r>
          </a:p>
          <a:p>
            <a:pPr>
              <a:defRPr/>
            </a:pPr>
            <a:r>
              <a:rPr lang="sr-Latn-BA" dirty="0"/>
              <a:t>Na ulasku u prvi paralelni region, promenljive navedene u listi mogu biti nedefinisane ako se ne koristi COPYIN oderedba uz direktivu parallel.</a:t>
            </a:r>
          </a:p>
          <a:p>
            <a:pPr>
              <a:defRPr/>
            </a:pPr>
            <a:r>
              <a:rPr lang="sr-Latn-BA" dirty="0"/>
              <a:t>Vrednosti koji su zapamćene u threadprivate promenljivim mogu se prostirati kroz više paralelnih regiona samo ako je broj niti konstantan.</a:t>
            </a:r>
          </a:p>
          <a:p>
            <a:pPr lvl="1">
              <a:defRPr/>
            </a:pPr>
            <a:r>
              <a:rPr lang="sr-Latn-BA" dirty="0"/>
              <a:t>Zbog toga obavezno treba isključiti dinamičko kreiranje niti pozivom funkcije </a:t>
            </a:r>
          </a:p>
          <a:p>
            <a:pPr lvl="2">
              <a:defRPr/>
            </a:pPr>
            <a:r>
              <a:rPr lang="en-US" dirty="0" err="1"/>
              <a:t>omp_set_dynamic</a:t>
            </a:r>
            <a:r>
              <a:rPr lang="en-US" dirty="0"/>
              <a:t>(0)</a:t>
            </a:r>
            <a:endParaRPr lang="sr-Latn-BA" dirty="0"/>
          </a:p>
          <a:p>
            <a:pPr>
              <a:defRPr/>
            </a:pPr>
            <a:endParaRPr lang="en-US" dirty="0"/>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5A0F244-516B-4930-96B4-885B53E075D2}"/>
              </a:ext>
            </a:extLst>
          </p:cNvPr>
          <p:cNvSpPr>
            <a:spLocks noGrp="1" noChangeArrowheads="1"/>
          </p:cNvSpPr>
          <p:nvPr>
            <p:ph type="title"/>
          </p:nvPr>
        </p:nvSpPr>
        <p:spPr/>
        <p:txBody>
          <a:bodyPr/>
          <a:lstStyle/>
          <a:p>
            <a:pPr>
              <a:defRPr/>
            </a:pPr>
            <a:r>
              <a:rPr lang="sr-Latn-RS" altLang="en-US"/>
              <a:t>interakcija sa radnim okruženjem</a:t>
            </a:r>
            <a:endParaRPr lang="en-US" altLang="en-US"/>
          </a:p>
        </p:txBody>
      </p:sp>
      <p:sp>
        <p:nvSpPr>
          <p:cNvPr id="15363" name="Rectangle 3">
            <a:extLst>
              <a:ext uri="{FF2B5EF4-FFF2-40B4-BE49-F238E27FC236}">
                <a16:creationId xmlns:a16="http://schemas.microsoft.com/office/drawing/2014/main" id="{C87D34B1-8D31-4D10-836A-8CD1280BD7B5}"/>
              </a:ext>
            </a:extLst>
          </p:cNvPr>
          <p:cNvSpPr>
            <a:spLocks noGrp="1" noChangeArrowheads="1"/>
          </p:cNvSpPr>
          <p:nvPr>
            <p:ph type="body" idx="1"/>
          </p:nvPr>
        </p:nvSpPr>
        <p:spPr/>
        <p:txBody>
          <a:bodyPr/>
          <a:lstStyle/>
          <a:p>
            <a:pPr lvl="1">
              <a:lnSpc>
                <a:spcPct val="90000"/>
              </a:lnSpc>
            </a:pPr>
            <a:endParaRPr lang="sr-Latn-RS" altLang="en-US" sz="2000" dirty="0"/>
          </a:p>
          <a:p>
            <a:pPr>
              <a:lnSpc>
                <a:spcPct val="90000"/>
              </a:lnSpc>
            </a:pPr>
            <a:r>
              <a:rPr lang="en-US" altLang="en-US" sz="2400" dirty="0" err="1"/>
              <a:t>Omp</a:t>
            </a:r>
            <a:r>
              <a:rPr lang="en-US" altLang="en-US" sz="2400" dirty="0"/>
              <a:t> </a:t>
            </a:r>
            <a:r>
              <a:rPr lang="en-US" altLang="en-US" sz="2400" dirty="0" err="1"/>
              <a:t>definiše</a:t>
            </a:r>
            <a:r>
              <a:rPr lang="en-US" altLang="en-US" sz="2400" dirty="0"/>
              <a:t> interne </a:t>
            </a:r>
            <a:r>
              <a:rPr lang="en-US" altLang="en-US" sz="2400" i="1" dirty="0" err="1"/>
              <a:t>upravljačke</a:t>
            </a:r>
            <a:r>
              <a:rPr lang="en-US" altLang="en-US" sz="2400" i="1" dirty="0"/>
              <a:t> </a:t>
            </a:r>
            <a:r>
              <a:rPr lang="en-US" altLang="en-US" sz="2400" i="1" dirty="0" err="1"/>
              <a:t>promenljive</a:t>
            </a:r>
            <a:r>
              <a:rPr lang="en-US" altLang="en-US" sz="2400" dirty="0"/>
              <a:t> (</a:t>
            </a:r>
            <a:r>
              <a:rPr lang="en-US" altLang="en-US" sz="2400" i="1" dirty="0"/>
              <a:t>internal control variables</a:t>
            </a:r>
            <a:r>
              <a:rPr lang="en-US" altLang="en-US" sz="2400" dirty="0"/>
              <a:t>). </a:t>
            </a:r>
            <a:endParaRPr lang="sr-Latn-RS" altLang="en-US" sz="2400" dirty="0"/>
          </a:p>
          <a:p>
            <a:pPr lvl="1">
              <a:lnSpc>
                <a:spcPct val="90000"/>
              </a:lnSpc>
            </a:pPr>
            <a:r>
              <a:rPr lang="en-US" altLang="en-US" sz="2000" dirty="0" err="1"/>
              <a:t>Ovim</a:t>
            </a:r>
            <a:r>
              <a:rPr lang="en-US" altLang="en-US" sz="2000" dirty="0"/>
              <a:t> </a:t>
            </a:r>
            <a:r>
              <a:rPr lang="en-US" altLang="en-US" sz="2000" dirty="0" err="1"/>
              <a:t>promenljivim</a:t>
            </a:r>
            <a:r>
              <a:rPr lang="en-US" altLang="en-US" sz="2000" dirty="0"/>
              <a:t> </a:t>
            </a:r>
            <a:r>
              <a:rPr lang="en-US" altLang="en-US" sz="2000" dirty="0" err="1"/>
              <a:t>upravlja</a:t>
            </a:r>
            <a:r>
              <a:rPr lang="en-US" altLang="en-US" sz="2000" dirty="0"/>
              <a:t> OMP </a:t>
            </a:r>
            <a:r>
              <a:rPr lang="en-US" altLang="en-US" sz="2000" dirty="0" err="1"/>
              <a:t>implementacija</a:t>
            </a:r>
            <a:r>
              <a:rPr lang="en-US" altLang="en-US" sz="2000" dirty="0"/>
              <a:t>. </a:t>
            </a:r>
            <a:endParaRPr lang="sr-Latn-RS" altLang="en-US" sz="2000" dirty="0"/>
          </a:p>
          <a:p>
            <a:pPr lvl="1">
              <a:lnSpc>
                <a:spcPct val="90000"/>
              </a:lnSpc>
            </a:pPr>
            <a:r>
              <a:rPr lang="en-US" altLang="en-US" sz="2000" dirty="0" err="1"/>
              <a:t>Ovim</a:t>
            </a:r>
            <a:r>
              <a:rPr lang="en-US" altLang="en-US" sz="2000" dirty="0"/>
              <a:t> </a:t>
            </a:r>
            <a:r>
              <a:rPr lang="en-US" altLang="en-US" sz="2000" dirty="0" err="1"/>
              <a:t>promenljivim</a:t>
            </a:r>
            <a:r>
              <a:rPr lang="en-US" altLang="en-US" sz="2000" dirty="0"/>
              <a:t> se ne </a:t>
            </a:r>
            <a:r>
              <a:rPr lang="en-US" altLang="en-US" sz="2000" dirty="0" err="1"/>
              <a:t>može</a:t>
            </a:r>
            <a:r>
              <a:rPr lang="en-US" altLang="en-US" sz="2000" dirty="0"/>
              <a:t> </a:t>
            </a:r>
            <a:r>
              <a:rPr lang="en-US" altLang="en-US" sz="2000" dirty="0" err="1"/>
              <a:t>direktno</a:t>
            </a:r>
            <a:r>
              <a:rPr lang="en-US" altLang="en-US" sz="2000" dirty="0"/>
              <a:t> </a:t>
            </a:r>
            <a:r>
              <a:rPr lang="en-US" altLang="en-US" sz="2000" dirty="0" err="1"/>
              <a:t>pristupati</a:t>
            </a:r>
            <a:r>
              <a:rPr lang="en-US" altLang="en-US" sz="2000" dirty="0"/>
              <a:t> </a:t>
            </a:r>
            <a:r>
              <a:rPr lang="en-US" altLang="en-US" sz="2000" dirty="0" err="1"/>
              <a:t>niti</a:t>
            </a:r>
            <a:r>
              <a:rPr lang="en-US" altLang="en-US" sz="2000" dirty="0"/>
              <a:t> se </a:t>
            </a:r>
            <a:r>
              <a:rPr lang="en-US" altLang="en-US" sz="2000" dirty="0" err="1"/>
              <a:t>mogu</a:t>
            </a:r>
            <a:r>
              <a:rPr lang="en-US" altLang="en-US" sz="2000" dirty="0"/>
              <a:t> </a:t>
            </a:r>
            <a:r>
              <a:rPr lang="en-US" altLang="en-US" sz="2000" dirty="0" err="1"/>
              <a:t>modifikovati</a:t>
            </a:r>
            <a:r>
              <a:rPr lang="en-US" altLang="en-US" sz="2000" dirty="0"/>
              <a:t> </a:t>
            </a:r>
            <a:r>
              <a:rPr lang="en-US" altLang="en-US" sz="2000" dirty="0" err="1"/>
              <a:t>na</a:t>
            </a:r>
            <a:r>
              <a:rPr lang="en-US" altLang="en-US" sz="2000" dirty="0"/>
              <a:t> </a:t>
            </a:r>
            <a:r>
              <a:rPr lang="en-US" altLang="en-US" sz="2000" dirty="0" err="1"/>
              <a:t>aplikativnom</a:t>
            </a:r>
            <a:r>
              <a:rPr lang="en-US" altLang="en-US" sz="2000" dirty="0"/>
              <a:t> </a:t>
            </a:r>
            <a:r>
              <a:rPr lang="en-US" altLang="en-US" sz="2000" dirty="0" err="1"/>
              <a:t>nivou</a:t>
            </a:r>
            <a:r>
              <a:rPr lang="en-US" altLang="en-US" sz="2000" dirty="0"/>
              <a:t>; </a:t>
            </a:r>
            <a:endParaRPr lang="sr-Latn-RS" altLang="en-US" sz="2000" dirty="0"/>
          </a:p>
          <a:p>
            <a:pPr lvl="2">
              <a:lnSpc>
                <a:spcPct val="90000"/>
              </a:lnSpc>
            </a:pPr>
            <a:r>
              <a:rPr lang="en-US" altLang="en-US" sz="1800" dirty="0" err="1"/>
              <a:t>ove</a:t>
            </a:r>
            <a:r>
              <a:rPr lang="en-US" altLang="en-US" sz="1800" dirty="0"/>
              <a:t> </a:t>
            </a:r>
            <a:r>
              <a:rPr lang="en-US" altLang="en-US" sz="1800" dirty="0" err="1"/>
              <a:t>promenljive</a:t>
            </a:r>
            <a:r>
              <a:rPr lang="en-US" altLang="en-US" sz="1800" dirty="0"/>
              <a:t> se </a:t>
            </a:r>
            <a:r>
              <a:rPr lang="en-US" altLang="en-US" sz="1800" dirty="0" err="1"/>
              <a:t>mogu</a:t>
            </a:r>
            <a:r>
              <a:rPr lang="en-US" altLang="en-US" sz="1800" dirty="0"/>
              <a:t> </a:t>
            </a:r>
            <a:r>
              <a:rPr lang="en-US" altLang="en-US" sz="1800" dirty="0" err="1"/>
              <a:t>testirati</a:t>
            </a:r>
            <a:r>
              <a:rPr lang="en-US" altLang="en-US" sz="1800" dirty="0"/>
              <a:t> i </a:t>
            </a:r>
            <a:r>
              <a:rPr lang="en-US" altLang="en-US" sz="1800" dirty="0" err="1"/>
              <a:t>modifikovati</a:t>
            </a:r>
            <a:r>
              <a:rPr lang="en-US" altLang="en-US" sz="1800" dirty="0"/>
              <a:t> </a:t>
            </a:r>
            <a:r>
              <a:rPr lang="en-US" altLang="en-US" sz="1800" dirty="0" err="1"/>
              <a:t>preko</a:t>
            </a:r>
            <a:r>
              <a:rPr lang="en-US" altLang="en-US" sz="1800" dirty="0"/>
              <a:t> </a:t>
            </a:r>
            <a:r>
              <a:rPr lang="en-US" altLang="en-US" sz="1800" dirty="0" err="1"/>
              <a:t>omp</a:t>
            </a:r>
            <a:r>
              <a:rPr lang="en-US" altLang="en-US" sz="1800" dirty="0"/>
              <a:t> </a:t>
            </a:r>
            <a:r>
              <a:rPr lang="en-US" altLang="en-US" sz="1800" dirty="0" err="1"/>
              <a:t>funkcija</a:t>
            </a:r>
            <a:r>
              <a:rPr lang="en-US" altLang="en-US" sz="1800" dirty="0"/>
              <a:t> i </a:t>
            </a:r>
            <a:r>
              <a:rPr lang="en-US" altLang="en-US" sz="1800" dirty="0" err="1"/>
              <a:t>promenljivih</a:t>
            </a:r>
            <a:r>
              <a:rPr lang="en-US" altLang="en-US" sz="1800" dirty="0"/>
              <a:t> </a:t>
            </a:r>
            <a:r>
              <a:rPr lang="en-US" altLang="en-US" sz="1800" dirty="0" err="1"/>
              <a:t>okruženje</a:t>
            </a:r>
            <a:r>
              <a:rPr lang="en-US" altLang="en-US" sz="1800" dirty="0"/>
              <a:t>. </a:t>
            </a:r>
            <a:endParaRPr lang="sr-Latn-RS" altLang="en-US" sz="1800" dirty="0"/>
          </a:p>
          <a:p>
            <a:pPr>
              <a:lnSpc>
                <a:spcPct val="90000"/>
              </a:lnSpc>
            </a:pPr>
            <a:r>
              <a:rPr lang="en-US" altLang="en-US" sz="2400" dirty="0" err="1"/>
              <a:t>Definisane</a:t>
            </a:r>
            <a:r>
              <a:rPr lang="en-US" altLang="en-US" sz="2400" dirty="0"/>
              <a:t> </a:t>
            </a:r>
            <a:r>
              <a:rPr lang="en-US" altLang="en-US" sz="2400" dirty="0" err="1"/>
              <a:t>su</a:t>
            </a:r>
            <a:r>
              <a:rPr lang="en-US" altLang="en-US" sz="2400" dirty="0"/>
              <a:t> </a:t>
            </a:r>
            <a:r>
              <a:rPr lang="en-US" altLang="en-US" sz="2400" dirty="0" err="1"/>
              <a:t>sledeće</a:t>
            </a:r>
            <a:r>
              <a:rPr lang="en-US" altLang="en-US" sz="2400" dirty="0"/>
              <a:t> interne </a:t>
            </a:r>
            <a:r>
              <a:rPr lang="en-US" altLang="en-US" sz="2400" dirty="0" err="1"/>
              <a:t>upravljačke</a:t>
            </a:r>
            <a:r>
              <a:rPr lang="en-US" altLang="en-US" sz="2400" dirty="0"/>
              <a:t> </a:t>
            </a:r>
            <a:r>
              <a:rPr lang="en-US" altLang="en-US" sz="2400" dirty="0" err="1"/>
              <a:t>promenljive</a:t>
            </a:r>
            <a:r>
              <a:rPr lang="en-US" altLang="en-US" sz="2400" dirty="0"/>
              <a:t>:</a:t>
            </a:r>
            <a:endParaRPr lang="en-US" altLang="en-US" sz="2400" i="1" dirty="0"/>
          </a:p>
          <a:p>
            <a:pPr lvl="1">
              <a:lnSpc>
                <a:spcPct val="90000"/>
              </a:lnSpc>
            </a:pPr>
            <a:r>
              <a:rPr lang="en-US" altLang="en-US" sz="2000" i="1" dirty="0" err="1"/>
              <a:t>nthreads</a:t>
            </a:r>
            <a:r>
              <a:rPr lang="en-US" altLang="en-US" sz="2000" i="1" dirty="0"/>
              <a:t>-var</a:t>
            </a:r>
            <a:r>
              <a:rPr lang="en-US" altLang="en-US" sz="2000" dirty="0"/>
              <a:t> – </a:t>
            </a:r>
            <a:r>
              <a:rPr lang="en-US" altLang="en-US" sz="2000" dirty="0" err="1"/>
              <a:t>pamti</a:t>
            </a:r>
            <a:r>
              <a:rPr lang="en-US" altLang="en-US" sz="2000" dirty="0"/>
              <a:t> </a:t>
            </a:r>
            <a:r>
              <a:rPr lang="en-US" altLang="en-US" sz="2000" dirty="0" err="1"/>
              <a:t>broj</a:t>
            </a:r>
            <a:r>
              <a:rPr lang="en-US" altLang="en-US" sz="2000" dirty="0"/>
              <a:t> </a:t>
            </a:r>
            <a:r>
              <a:rPr lang="en-US" altLang="en-US" sz="2000" dirty="0" err="1"/>
              <a:t>niti</a:t>
            </a:r>
            <a:r>
              <a:rPr lang="en-US" altLang="en-US" sz="2000" dirty="0"/>
              <a:t> </a:t>
            </a:r>
            <a:r>
              <a:rPr lang="sr-Latn-RS" altLang="en-US" sz="2000" dirty="0"/>
              <a:t>za</a:t>
            </a:r>
            <a:r>
              <a:rPr lang="en-US" altLang="en-US" sz="2000" dirty="0"/>
              <a:t> </a:t>
            </a:r>
            <a:r>
              <a:rPr lang="en-US" altLang="en-US" sz="2000" dirty="0" err="1"/>
              <a:t>izvršenje</a:t>
            </a:r>
            <a:r>
              <a:rPr lang="en-US" altLang="en-US" sz="2000" dirty="0"/>
              <a:t> </a:t>
            </a:r>
            <a:r>
              <a:rPr lang="en-US" altLang="en-US" sz="2000" dirty="0" err="1"/>
              <a:t>paralelnog</a:t>
            </a:r>
            <a:r>
              <a:rPr lang="en-US" altLang="en-US" sz="2000" dirty="0"/>
              <a:t> </a:t>
            </a:r>
            <a:r>
              <a:rPr lang="en-US" altLang="en-US" sz="2000" dirty="0" err="1"/>
              <a:t>regiona</a:t>
            </a:r>
            <a:endParaRPr lang="en-US" altLang="en-US" sz="2000" i="1" dirty="0"/>
          </a:p>
          <a:p>
            <a:pPr lvl="1">
              <a:lnSpc>
                <a:spcPct val="90000"/>
              </a:lnSpc>
            </a:pPr>
            <a:r>
              <a:rPr lang="en-US" altLang="en-US" sz="2000" i="1" dirty="0" err="1"/>
              <a:t>dyn</a:t>
            </a:r>
            <a:r>
              <a:rPr lang="en-US" altLang="en-US" sz="2000" i="1" dirty="0"/>
              <a:t>-var</a:t>
            </a:r>
            <a:r>
              <a:rPr lang="en-US" altLang="en-US" sz="2000" dirty="0"/>
              <a:t> – </a:t>
            </a:r>
            <a:r>
              <a:rPr lang="en-US" altLang="en-US" sz="2000" dirty="0" err="1"/>
              <a:t>određuje</a:t>
            </a:r>
            <a:r>
              <a:rPr lang="en-US" altLang="en-US" sz="2000" dirty="0"/>
              <a:t> da li </a:t>
            </a:r>
            <a:r>
              <a:rPr lang="en-US" altLang="en-US" sz="2000" dirty="0" err="1"/>
              <a:t>će</a:t>
            </a:r>
            <a:r>
              <a:rPr lang="en-US" altLang="en-US" sz="2000" dirty="0"/>
              <a:t> se </a:t>
            </a:r>
            <a:r>
              <a:rPr lang="en-US" altLang="en-US" sz="2000" dirty="0" err="1"/>
              <a:t>dozvoliti</a:t>
            </a:r>
            <a:r>
              <a:rPr lang="en-US" altLang="en-US" sz="2000" dirty="0"/>
              <a:t> </a:t>
            </a:r>
            <a:r>
              <a:rPr lang="en-US" altLang="en-US" sz="2000" dirty="0" err="1"/>
              <a:t>dinamičko</a:t>
            </a:r>
            <a:r>
              <a:rPr lang="en-US" altLang="en-US" sz="2000" dirty="0"/>
              <a:t> </a:t>
            </a:r>
            <a:r>
              <a:rPr lang="en-US" altLang="en-US" sz="2000" dirty="0" err="1"/>
              <a:t>prilagođavanje</a:t>
            </a:r>
            <a:r>
              <a:rPr lang="en-US" altLang="en-US" sz="2000" dirty="0"/>
              <a:t> </a:t>
            </a:r>
            <a:r>
              <a:rPr lang="en-US" altLang="en-US" sz="2000" dirty="0" err="1"/>
              <a:t>broja</a:t>
            </a:r>
            <a:r>
              <a:rPr lang="en-US" altLang="en-US" sz="2000" dirty="0"/>
              <a:t> </a:t>
            </a:r>
            <a:r>
              <a:rPr lang="en-US" altLang="en-US" sz="2000" dirty="0" err="1"/>
              <a:t>niti</a:t>
            </a:r>
            <a:r>
              <a:rPr lang="en-US" altLang="en-US" sz="2000" dirty="0"/>
              <a:t> </a:t>
            </a:r>
            <a:r>
              <a:rPr lang="en-US" altLang="en-US" sz="2000" dirty="0" err="1"/>
              <a:t>kod</a:t>
            </a:r>
            <a:r>
              <a:rPr lang="en-US" altLang="en-US" sz="2000" dirty="0"/>
              <a:t> </a:t>
            </a:r>
            <a:r>
              <a:rPr lang="en-US" altLang="en-US" sz="2000" dirty="0" err="1"/>
              <a:t>izvršenja</a:t>
            </a:r>
            <a:r>
              <a:rPr lang="en-US" altLang="en-US" sz="2000" dirty="0"/>
              <a:t> </a:t>
            </a:r>
            <a:r>
              <a:rPr lang="en-US" altLang="en-US" sz="2000" dirty="0" err="1"/>
              <a:t>paralelnog</a:t>
            </a:r>
            <a:r>
              <a:rPr lang="en-US" altLang="en-US" sz="2000" dirty="0"/>
              <a:t> </a:t>
            </a:r>
            <a:r>
              <a:rPr lang="en-US" altLang="en-US" sz="2000" dirty="0" err="1"/>
              <a:t>regiona</a:t>
            </a:r>
            <a:endParaRPr lang="en-US" altLang="en-US" sz="2000" i="1" dirty="0"/>
          </a:p>
          <a:p>
            <a:pPr lvl="1">
              <a:lnSpc>
                <a:spcPct val="90000"/>
              </a:lnSpc>
            </a:pPr>
            <a:r>
              <a:rPr lang="en-US" altLang="en-US" sz="2000" i="1" dirty="0"/>
              <a:t>nest-var</a:t>
            </a:r>
            <a:r>
              <a:rPr lang="en-US" altLang="en-US" sz="2000" dirty="0"/>
              <a:t> – </a:t>
            </a:r>
            <a:r>
              <a:rPr lang="en-US" altLang="en-US" sz="2000" dirty="0" err="1"/>
              <a:t>definiše</a:t>
            </a:r>
            <a:r>
              <a:rPr lang="en-US" altLang="en-US" sz="2000" dirty="0"/>
              <a:t> da li je </a:t>
            </a:r>
            <a:r>
              <a:rPr lang="en-US" altLang="en-US" sz="2000" dirty="0" err="1"/>
              <a:t>dozvoljen</a:t>
            </a:r>
            <a:r>
              <a:rPr lang="en-US" altLang="en-US" sz="2000" dirty="0"/>
              <a:t> </a:t>
            </a:r>
            <a:r>
              <a:rPr lang="en-US" altLang="en-US" sz="2000" dirty="0" err="1"/>
              <a:t>ugnježđeni</a:t>
            </a:r>
            <a:r>
              <a:rPr lang="en-US" altLang="en-US" sz="2000" dirty="0"/>
              <a:t> </a:t>
            </a:r>
            <a:r>
              <a:rPr lang="en-US" altLang="en-US" sz="2000" dirty="0" err="1"/>
              <a:t>paralelizam</a:t>
            </a:r>
            <a:r>
              <a:rPr lang="en-US" altLang="en-US" sz="2000" dirty="0"/>
              <a:t> </a:t>
            </a:r>
            <a:endParaRPr lang="en-US" altLang="en-US" sz="2000" i="1" dirty="0"/>
          </a:p>
          <a:p>
            <a:pPr lvl="1">
              <a:lnSpc>
                <a:spcPct val="90000"/>
              </a:lnSpc>
            </a:pPr>
            <a:r>
              <a:rPr lang="en-US" altLang="en-US" sz="2000" i="1" dirty="0"/>
              <a:t>def-sched-var</a:t>
            </a:r>
            <a:r>
              <a:rPr lang="en-US" altLang="en-US" sz="2000" dirty="0"/>
              <a:t> - </a:t>
            </a:r>
            <a:r>
              <a:rPr lang="en-US" altLang="en-US" sz="2000" dirty="0" err="1"/>
              <a:t>pamti</a:t>
            </a:r>
            <a:r>
              <a:rPr lang="en-US" altLang="en-US" sz="2000" dirty="0"/>
              <a:t> </a:t>
            </a:r>
            <a:r>
              <a:rPr lang="en-US" altLang="en-US" sz="2000" dirty="0" err="1"/>
              <a:t>implementaciono</a:t>
            </a:r>
            <a:r>
              <a:rPr lang="en-US" altLang="en-US" sz="2000" dirty="0"/>
              <a:t> </a:t>
            </a:r>
            <a:r>
              <a:rPr lang="en-US" altLang="en-US" sz="2000" dirty="0" err="1"/>
              <a:t>definisani</a:t>
            </a:r>
            <a:r>
              <a:rPr lang="en-US" altLang="en-US" sz="2000" dirty="0"/>
              <a:t> </a:t>
            </a:r>
            <a:r>
              <a:rPr lang="en-US" altLang="en-US" sz="2000" dirty="0" err="1"/>
              <a:t>način</a:t>
            </a:r>
            <a:r>
              <a:rPr lang="en-US" altLang="en-US" sz="2000" dirty="0"/>
              <a:t> </a:t>
            </a:r>
            <a:r>
              <a:rPr lang="en-US" altLang="en-US" sz="2000" dirty="0" err="1"/>
              <a:t>distribucije</a:t>
            </a:r>
            <a:r>
              <a:rPr lang="en-US" altLang="en-US" sz="2000" dirty="0"/>
              <a:t> </a:t>
            </a:r>
            <a:r>
              <a:rPr lang="en-US" altLang="en-US" sz="2000" dirty="0" err="1"/>
              <a:t>iteracija</a:t>
            </a:r>
            <a:r>
              <a:rPr lang="en-US" altLang="en-US" sz="2000" dirty="0"/>
              <a:t> </a:t>
            </a:r>
            <a:r>
              <a:rPr lang="en-US" altLang="en-US" sz="2000" dirty="0" err="1"/>
              <a:t>petlje</a:t>
            </a:r>
            <a:r>
              <a:rPr lang="en-US" altLang="en-US" sz="2000" dirty="0"/>
              <a:t> po </a:t>
            </a:r>
            <a:r>
              <a:rPr lang="en-US" altLang="en-US" sz="2000" dirty="0" err="1"/>
              <a:t>nitima</a:t>
            </a:r>
            <a:endParaRPr lang="en-US" altLang="en-US" sz="2000" dirty="0"/>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CC99CA-CE3B-41CA-81C9-B8A4076B9AD2}"/>
              </a:ext>
            </a:extLst>
          </p:cNvPr>
          <p:cNvSpPr>
            <a:spLocks noGrp="1"/>
          </p:cNvSpPr>
          <p:nvPr>
            <p:ph type="title"/>
          </p:nvPr>
        </p:nvSpPr>
        <p:spPr/>
        <p:txBody>
          <a:bodyPr/>
          <a:lstStyle/>
          <a:p>
            <a:pPr>
              <a:defRPr/>
            </a:pPr>
            <a:r>
              <a:rPr lang="sr-Latn-BA" dirty="0"/>
              <a:t>Primer</a:t>
            </a:r>
            <a:endParaRPr lang="en-US" dirty="0"/>
          </a:p>
        </p:txBody>
      </p:sp>
      <p:sp>
        <p:nvSpPr>
          <p:cNvPr id="5" name="TextBox 4">
            <a:extLst>
              <a:ext uri="{FF2B5EF4-FFF2-40B4-BE49-F238E27FC236}">
                <a16:creationId xmlns:a16="http://schemas.microsoft.com/office/drawing/2014/main" id="{816553A1-157A-45C2-8769-2B8DBB72C738}"/>
              </a:ext>
            </a:extLst>
          </p:cNvPr>
          <p:cNvSpPr txBox="1"/>
          <p:nvPr/>
        </p:nvSpPr>
        <p:spPr>
          <a:xfrm>
            <a:off x="381000" y="1143000"/>
            <a:ext cx="4648200" cy="5694363"/>
          </a:xfrm>
          <a:prstGeom prst="rect">
            <a:avLst/>
          </a:prstGeom>
          <a:noFill/>
        </p:spPr>
        <p:txBody>
          <a:bodyPr>
            <a:spAutoFit/>
          </a:bodyPr>
          <a:lstStyle/>
          <a:p>
            <a:pPr>
              <a:defRPr/>
            </a:pPr>
            <a:r>
              <a:rPr lang="en-US" sz="1400" dirty="0">
                <a:cs typeface="Arial" charset="0"/>
              </a:rPr>
              <a:t>#include &lt;</a:t>
            </a:r>
            <a:r>
              <a:rPr lang="en-US" sz="1400" dirty="0" err="1">
                <a:cs typeface="Arial" charset="0"/>
              </a:rPr>
              <a:t>omp.h</a:t>
            </a:r>
            <a:r>
              <a:rPr lang="en-US" sz="1400" dirty="0">
                <a:cs typeface="Arial" charset="0"/>
              </a:rPr>
              <a:t>&gt; </a:t>
            </a:r>
            <a:endParaRPr lang="sr-Latn-BA" sz="1400" dirty="0">
              <a:cs typeface="Arial" charset="0"/>
            </a:endParaRPr>
          </a:p>
          <a:p>
            <a:pPr>
              <a:defRPr/>
            </a:pPr>
            <a:r>
              <a:rPr lang="en-US" sz="1400" dirty="0" err="1">
                <a:cs typeface="Arial" charset="0"/>
              </a:rPr>
              <a:t>int</a:t>
            </a:r>
            <a:r>
              <a:rPr lang="en-US" sz="1400" dirty="0">
                <a:cs typeface="Arial" charset="0"/>
              </a:rPr>
              <a:t> a, b, </a:t>
            </a:r>
            <a:r>
              <a:rPr lang="en-US" sz="1400" dirty="0" err="1">
                <a:cs typeface="Arial" charset="0"/>
              </a:rPr>
              <a:t>i</a:t>
            </a:r>
            <a:r>
              <a:rPr lang="en-US" sz="1400" dirty="0">
                <a:cs typeface="Arial" charset="0"/>
              </a:rPr>
              <a:t>, </a:t>
            </a:r>
            <a:r>
              <a:rPr lang="en-US" sz="1400" dirty="0" err="1">
                <a:cs typeface="Arial" charset="0"/>
              </a:rPr>
              <a:t>tid</a:t>
            </a:r>
            <a:r>
              <a:rPr lang="en-US" sz="1400" dirty="0">
                <a:cs typeface="Arial" charset="0"/>
              </a:rPr>
              <a:t>; float x; </a:t>
            </a:r>
            <a:endParaRPr lang="sr-Latn-BA" sz="1400" dirty="0">
              <a:cs typeface="Arial" charset="0"/>
            </a:endParaRPr>
          </a:p>
          <a:p>
            <a:pPr>
              <a:defRPr/>
            </a:pPr>
            <a:r>
              <a:rPr lang="en-US" sz="1400" dirty="0">
                <a:solidFill>
                  <a:srgbClr val="FF0000"/>
                </a:solidFill>
                <a:cs typeface="Arial" charset="0"/>
              </a:rPr>
              <a:t>#pragma </a:t>
            </a:r>
            <a:r>
              <a:rPr lang="en-US" sz="1400" dirty="0" err="1">
                <a:solidFill>
                  <a:srgbClr val="FF0000"/>
                </a:solidFill>
                <a:cs typeface="Arial" charset="0"/>
              </a:rPr>
              <a:t>omp</a:t>
            </a:r>
            <a:r>
              <a:rPr lang="en-US" sz="1400" dirty="0">
                <a:solidFill>
                  <a:srgbClr val="FF0000"/>
                </a:solidFill>
                <a:cs typeface="Arial" charset="0"/>
              </a:rPr>
              <a:t> </a:t>
            </a:r>
            <a:r>
              <a:rPr lang="en-US" sz="1400" dirty="0" err="1">
                <a:solidFill>
                  <a:srgbClr val="FF0000"/>
                </a:solidFill>
                <a:cs typeface="Arial" charset="0"/>
              </a:rPr>
              <a:t>threadprivate</a:t>
            </a:r>
            <a:r>
              <a:rPr lang="en-US" sz="1400" dirty="0">
                <a:solidFill>
                  <a:srgbClr val="FF0000"/>
                </a:solidFill>
                <a:cs typeface="Arial" charset="0"/>
              </a:rPr>
              <a:t>(a, x) </a:t>
            </a:r>
            <a:endParaRPr lang="sr-Latn-BA" sz="1400" dirty="0">
              <a:solidFill>
                <a:srgbClr val="FF0000"/>
              </a:solidFill>
              <a:cs typeface="Arial" charset="0"/>
            </a:endParaRPr>
          </a:p>
          <a:p>
            <a:pPr>
              <a:defRPr/>
            </a:pPr>
            <a:r>
              <a:rPr lang="en-US" sz="1400" dirty="0">
                <a:cs typeface="Arial" charset="0"/>
              </a:rPr>
              <a:t>main () { </a:t>
            </a:r>
            <a:endParaRPr lang="sr-Latn-BA" sz="1400" dirty="0">
              <a:cs typeface="Arial" charset="0"/>
            </a:endParaRPr>
          </a:p>
          <a:p>
            <a:pPr>
              <a:defRPr/>
            </a:pPr>
            <a:r>
              <a:rPr lang="en-US" sz="1400" dirty="0">
                <a:cs typeface="Arial" charset="0"/>
              </a:rPr>
              <a:t>/* Explicitly turn off dynamic threads */</a:t>
            </a:r>
            <a:endParaRPr lang="sr-Latn-BA" sz="1400" dirty="0">
              <a:cs typeface="Arial" charset="0"/>
            </a:endParaRPr>
          </a:p>
          <a:p>
            <a:pPr>
              <a:defRPr/>
            </a:pPr>
            <a:r>
              <a:rPr lang="en-US" sz="1400" dirty="0">
                <a:cs typeface="Arial" charset="0"/>
              </a:rPr>
              <a:t> </a:t>
            </a:r>
            <a:r>
              <a:rPr lang="en-US" sz="1400" dirty="0" err="1">
                <a:solidFill>
                  <a:srgbClr val="FF0000"/>
                </a:solidFill>
                <a:cs typeface="Arial" charset="0"/>
              </a:rPr>
              <a:t>omp_set_dynamic</a:t>
            </a:r>
            <a:r>
              <a:rPr lang="en-US" sz="1400" dirty="0">
                <a:solidFill>
                  <a:srgbClr val="FF0000"/>
                </a:solidFill>
                <a:cs typeface="Arial" charset="0"/>
              </a:rPr>
              <a:t>(0)</a:t>
            </a:r>
            <a:r>
              <a:rPr lang="en-US" sz="1400" dirty="0">
                <a:cs typeface="Arial" charset="0"/>
              </a:rPr>
              <a:t>; </a:t>
            </a:r>
            <a:endParaRPr lang="sr-Latn-BA" sz="1400" dirty="0">
              <a:cs typeface="Arial" charset="0"/>
            </a:endParaRPr>
          </a:p>
          <a:p>
            <a:pPr>
              <a:defRPr/>
            </a:pPr>
            <a:r>
              <a:rPr lang="en-US" sz="1400" dirty="0" err="1">
                <a:cs typeface="Arial" charset="0"/>
              </a:rPr>
              <a:t>printf</a:t>
            </a:r>
            <a:r>
              <a:rPr lang="en-US" sz="1400" dirty="0">
                <a:cs typeface="Arial" charset="0"/>
              </a:rPr>
              <a:t>("1st Parallel Region:\n"); </a:t>
            </a:r>
            <a:endParaRPr lang="sr-Latn-BA" sz="1400" dirty="0">
              <a:cs typeface="Arial" charset="0"/>
            </a:endParaRPr>
          </a:p>
          <a:p>
            <a:pPr>
              <a:defRPr/>
            </a:pPr>
            <a:r>
              <a:rPr lang="en-US" sz="1400" dirty="0">
                <a:solidFill>
                  <a:srgbClr val="FF0000"/>
                </a:solidFill>
                <a:cs typeface="Arial" charset="0"/>
              </a:rPr>
              <a:t>#pragma </a:t>
            </a:r>
            <a:r>
              <a:rPr lang="en-US" sz="1400" dirty="0" err="1">
                <a:solidFill>
                  <a:srgbClr val="FF0000"/>
                </a:solidFill>
                <a:cs typeface="Arial" charset="0"/>
              </a:rPr>
              <a:t>omp</a:t>
            </a:r>
            <a:r>
              <a:rPr lang="en-US" sz="1400" dirty="0">
                <a:solidFill>
                  <a:srgbClr val="FF0000"/>
                </a:solidFill>
                <a:cs typeface="Arial" charset="0"/>
              </a:rPr>
              <a:t> parallel private(</a:t>
            </a:r>
            <a:r>
              <a:rPr lang="en-US" sz="1400" dirty="0" err="1">
                <a:solidFill>
                  <a:srgbClr val="FF0000"/>
                </a:solidFill>
                <a:cs typeface="Arial" charset="0"/>
              </a:rPr>
              <a:t>b,tid</a:t>
            </a:r>
            <a:r>
              <a:rPr lang="en-US" sz="1400" dirty="0">
                <a:solidFill>
                  <a:srgbClr val="FF0000"/>
                </a:solidFill>
                <a:cs typeface="Arial" charset="0"/>
              </a:rPr>
              <a:t>)</a:t>
            </a:r>
            <a:endParaRPr lang="sr-Latn-BA" sz="1400" dirty="0">
              <a:solidFill>
                <a:srgbClr val="FF0000"/>
              </a:solidFill>
              <a:cs typeface="Arial" charset="0"/>
            </a:endParaRPr>
          </a:p>
          <a:p>
            <a:pPr>
              <a:defRPr/>
            </a:pPr>
            <a:r>
              <a:rPr lang="en-US" sz="1400" dirty="0">
                <a:cs typeface="Arial" charset="0"/>
              </a:rPr>
              <a:t> { </a:t>
            </a:r>
            <a:endParaRPr lang="sr-Latn-BA" sz="1400" dirty="0">
              <a:cs typeface="Arial" charset="0"/>
            </a:endParaRPr>
          </a:p>
          <a:p>
            <a:pPr>
              <a:defRPr/>
            </a:pPr>
            <a:r>
              <a:rPr lang="en-US" sz="1400" dirty="0" err="1">
                <a:cs typeface="Arial" charset="0"/>
              </a:rPr>
              <a:t>tid</a:t>
            </a:r>
            <a:r>
              <a:rPr lang="en-US" sz="1400" dirty="0">
                <a:cs typeface="Arial" charset="0"/>
              </a:rPr>
              <a:t> = </a:t>
            </a:r>
            <a:r>
              <a:rPr lang="en-US" sz="1400" dirty="0" err="1">
                <a:cs typeface="Arial" charset="0"/>
              </a:rPr>
              <a:t>omp_get_thread_num</a:t>
            </a:r>
            <a:r>
              <a:rPr lang="en-US" sz="1400" dirty="0">
                <a:cs typeface="Arial" charset="0"/>
              </a:rPr>
              <a:t>(); </a:t>
            </a:r>
            <a:endParaRPr lang="sr-Latn-BA" sz="1400" dirty="0">
              <a:cs typeface="Arial" charset="0"/>
            </a:endParaRPr>
          </a:p>
          <a:p>
            <a:pPr>
              <a:defRPr/>
            </a:pPr>
            <a:r>
              <a:rPr lang="en-US" sz="1400" dirty="0">
                <a:cs typeface="Arial" charset="0"/>
              </a:rPr>
              <a:t>a = </a:t>
            </a:r>
            <a:r>
              <a:rPr lang="en-US" sz="1400" dirty="0" err="1">
                <a:cs typeface="Arial" charset="0"/>
              </a:rPr>
              <a:t>tid</a:t>
            </a:r>
            <a:r>
              <a:rPr lang="en-US" sz="1400" dirty="0">
                <a:cs typeface="Arial" charset="0"/>
              </a:rPr>
              <a:t>; </a:t>
            </a:r>
            <a:endParaRPr lang="sr-Latn-BA" sz="1400" dirty="0">
              <a:cs typeface="Arial" charset="0"/>
            </a:endParaRPr>
          </a:p>
          <a:p>
            <a:pPr>
              <a:defRPr/>
            </a:pPr>
            <a:r>
              <a:rPr lang="en-US" sz="1400" dirty="0">
                <a:cs typeface="Arial" charset="0"/>
              </a:rPr>
              <a:t>b = </a:t>
            </a:r>
            <a:r>
              <a:rPr lang="en-US" sz="1400" dirty="0" err="1">
                <a:cs typeface="Arial" charset="0"/>
              </a:rPr>
              <a:t>tid</a:t>
            </a:r>
            <a:r>
              <a:rPr lang="en-US" sz="1400" dirty="0">
                <a:cs typeface="Arial" charset="0"/>
              </a:rPr>
              <a:t>; </a:t>
            </a:r>
            <a:endParaRPr lang="sr-Latn-BA" sz="1400" dirty="0">
              <a:cs typeface="Arial" charset="0"/>
            </a:endParaRPr>
          </a:p>
          <a:p>
            <a:pPr>
              <a:defRPr/>
            </a:pPr>
            <a:r>
              <a:rPr lang="en-US" sz="1400" dirty="0">
                <a:cs typeface="Arial" charset="0"/>
              </a:rPr>
              <a:t>x = 1.1 * </a:t>
            </a:r>
            <a:r>
              <a:rPr lang="en-US" sz="1400" dirty="0" err="1">
                <a:cs typeface="Arial" charset="0"/>
              </a:rPr>
              <a:t>tid</a:t>
            </a:r>
            <a:r>
              <a:rPr lang="en-US" sz="1400" dirty="0">
                <a:cs typeface="Arial" charset="0"/>
              </a:rPr>
              <a:t> +1.0; </a:t>
            </a:r>
            <a:endParaRPr lang="sr-Latn-BA" sz="1400" dirty="0">
              <a:cs typeface="Arial" charset="0"/>
            </a:endParaRPr>
          </a:p>
          <a:p>
            <a:pPr>
              <a:defRPr/>
            </a:pPr>
            <a:r>
              <a:rPr lang="en-US" sz="1400" dirty="0" err="1">
                <a:cs typeface="Arial" charset="0"/>
              </a:rPr>
              <a:t>printf</a:t>
            </a:r>
            <a:r>
              <a:rPr lang="en-US" sz="1400" dirty="0">
                <a:cs typeface="Arial" charset="0"/>
              </a:rPr>
              <a:t>("Thread %d: </a:t>
            </a:r>
            <a:r>
              <a:rPr lang="en-US" sz="1400" dirty="0" err="1">
                <a:cs typeface="Arial" charset="0"/>
              </a:rPr>
              <a:t>a,b,x</a:t>
            </a:r>
            <a:r>
              <a:rPr lang="en-US" sz="1400" dirty="0">
                <a:cs typeface="Arial" charset="0"/>
              </a:rPr>
              <a:t>= %d %d %f\n",</a:t>
            </a:r>
            <a:r>
              <a:rPr lang="en-US" sz="1400" dirty="0" err="1">
                <a:cs typeface="Arial" charset="0"/>
              </a:rPr>
              <a:t>tid,a,b,x</a:t>
            </a:r>
            <a:r>
              <a:rPr lang="en-US" sz="1400" dirty="0">
                <a:cs typeface="Arial" charset="0"/>
              </a:rPr>
              <a:t>); </a:t>
            </a:r>
            <a:endParaRPr lang="sr-Latn-BA" sz="1400" dirty="0">
              <a:cs typeface="Arial" charset="0"/>
            </a:endParaRPr>
          </a:p>
          <a:p>
            <a:pPr>
              <a:defRPr/>
            </a:pPr>
            <a:r>
              <a:rPr lang="en-US" sz="1400" dirty="0">
                <a:cs typeface="Arial" charset="0"/>
              </a:rPr>
              <a:t>}</a:t>
            </a:r>
            <a:r>
              <a:rPr lang="sr-Latn-BA" sz="1400" dirty="0">
                <a:cs typeface="Arial" charset="0"/>
              </a:rPr>
              <a:t> </a:t>
            </a:r>
            <a:r>
              <a:rPr lang="en-US" sz="1400" dirty="0">
                <a:cs typeface="Arial" charset="0"/>
              </a:rPr>
              <a:t> /* end of parallel section */</a:t>
            </a:r>
            <a:endParaRPr lang="sr-Latn-BA" sz="1400" dirty="0">
              <a:cs typeface="Arial" charset="0"/>
            </a:endParaRPr>
          </a:p>
          <a:p>
            <a:pPr>
              <a:defRPr/>
            </a:pPr>
            <a:r>
              <a:rPr lang="en-US" sz="1400" dirty="0">
                <a:cs typeface="Arial" charset="0"/>
              </a:rPr>
              <a:t> </a:t>
            </a:r>
            <a:r>
              <a:rPr lang="en-US" sz="1400" dirty="0" err="1">
                <a:cs typeface="Arial" charset="0"/>
              </a:rPr>
              <a:t>printf</a:t>
            </a:r>
            <a:r>
              <a:rPr lang="en-US" sz="1400" dirty="0">
                <a:cs typeface="Arial" charset="0"/>
              </a:rPr>
              <a:t>("************************************\n"); </a:t>
            </a:r>
            <a:endParaRPr lang="sr-Latn-BA" sz="1400" dirty="0">
              <a:cs typeface="Arial" charset="0"/>
            </a:endParaRPr>
          </a:p>
          <a:p>
            <a:pPr>
              <a:defRPr/>
            </a:pPr>
            <a:r>
              <a:rPr lang="en-US" sz="1400" dirty="0" err="1">
                <a:cs typeface="Arial" charset="0"/>
              </a:rPr>
              <a:t>printf</a:t>
            </a:r>
            <a:r>
              <a:rPr lang="en-US" sz="1400" dirty="0">
                <a:cs typeface="Arial" charset="0"/>
              </a:rPr>
              <a:t>("Master thread doing serial work here\n"); </a:t>
            </a:r>
            <a:r>
              <a:rPr lang="en-US" sz="1400" dirty="0" err="1">
                <a:cs typeface="Arial" charset="0"/>
              </a:rPr>
              <a:t>printf</a:t>
            </a:r>
            <a:r>
              <a:rPr lang="en-US" sz="1400" dirty="0">
                <a:cs typeface="Arial" charset="0"/>
              </a:rPr>
              <a:t>("************************************\n");</a:t>
            </a:r>
            <a:endParaRPr lang="sr-Latn-BA" sz="1400" dirty="0">
              <a:cs typeface="Arial" charset="0"/>
            </a:endParaRPr>
          </a:p>
          <a:p>
            <a:pPr>
              <a:defRPr/>
            </a:pPr>
            <a:r>
              <a:rPr lang="en-US" sz="1400" dirty="0" err="1">
                <a:cs typeface="Arial" charset="0"/>
              </a:rPr>
              <a:t>printf</a:t>
            </a:r>
            <a:r>
              <a:rPr lang="en-US" sz="1400" dirty="0">
                <a:cs typeface="Arial" charset="0"/>
              </a:rPr>
              <a:t>("2nd Parallel Region:\n"); </a:t>
            </a:r>
            <a:endParaRPr lang="sr-Latn-BA" sz="1400" dirty="0">
              <a:cs typeface="Arial" charset="0"/>
            </a:endParaRPr>
          </a:p>
          <a:p>
            <a:pPr>
              <a:defRPr/>
            </a:pPr>
            <a:r>
              <a:rPr lang="en-US" sz="1400" dirty="0">
                <a:solidFill>
                  <a:srgbClr val="FF0000"/>
                </a:solidFill>
                <a:cs typeface="Arial" charset="0"/>
              </a:rPr>
              <a:t>#pragma </a:t>
            </a:r>
            <a:r>
              <a:rPr lang="en-US" sz="1400" dirty="0" err="1">
                <a:solidFill>
                  <a:srgbClr val="FF0000"/>
                </a:solidFill>
                <a:cs typeface="Arial" charset="0"/>
              </a:rPr>
              <a:t>omp</a:t>
            </a:r>
            <a:r>
              <a:rPr lang="en-US" sz="1400" dirty="0">
                <a:solidFill>
                  <a:srgbClr val="FF0000"/>
                </a:solidFill>
                <a:cs typeface="Arial" charset="0"/>
              </a:rPr>
              <a:t> parallel private(</a:t>
            </a:r>
            <a:r>
              <a:rPr lang="en-US" sz="1400" dirty="0" err="1">
                <a:solidFill>
                  <a:srgbClr val="FF0000"/>
                </a:solidFill>
                <a:cs typeface="Arial" charset="0"/>
              </a:rPr>
              <a:t>tid</a:t>
            </a:r>
            <a:r>
              <a:rPr lang="en-US" sz="1400" dirty="0">
                <a:solidFill>
                  <a:srgbClr val="FF0000"/>
                </a:solidFill>
                <a:cs typeface="Arial" charset="0"/>
              </a:rPr>
              <a:t>) </a:t>
            </a:r>
            <a:endParaRPr lang="sr-Latn-BA" sz="1400" dirty="0">
              <a:solidFill>
                <a:srgbClr val="FF0000"/>
              </a:solidFill>
              <a:cs typeface="Arial" charset="0"/>
            </a:endParaRPr>
          </a:p>
          <a:p>
            <a:pPr>
              <a:defRPr/>
            </a:pPr>
            <a:r>
              <a:rPr lang="en-US" sz="1400" dirty="0">
                <a:cs typeface="Arial" charset="0"/>
              </a:rPr>
              <a:t>{</a:t>
            </a:r>
            <a:endParaRPr lang="sr-Latn-BA" sz="1400" dirty="0">
              <a:cs typeface="Arial" charset="0"/>
            </a:endParaRPr>
          </a:p>
          <a:p>
            <a:pPr>
              <a:defRPr/>
            </a:pPr>
            <a:r>
              <a:rPr lang="en-US" sz="1400" dirty="0">
                <a:cs typeface="Arial" charset="0"/>
              </a:rPr>
              <a:t> </a:t>
            </a:r>
            <a:r>
              <a:rPr lang="en-US" sz="1400" dirty="0" err="1">
                <a:cs typeface="Arial" charset="0"/>
              </a:rPr>
              <a:t>tid</a:t>
            </a:r>
            <a:r>
              <a:rPr lang="en-US" sz="1400" dirty="0">
                <a:cs typeface="Arial" charset="0"/>
              </a:rPr>
              <a:t> = </a:t>
            </a:r>
            <a:r>
              <a:rPr lang="en-US" sz="1400" dirty="0" err="1">
                <a:cs typeface="Arial" charset="0"/>
              </a:rPr>
              <a:t>omp_get_thread_num</a:t>
            </a:r>
            <a:r>
              <a:rPr lang="en-US" sz="1400" dirty="0">
                <a:cs typeface="Arial" charset="0"/>
              </a:rPr>
              <a:t>(); </a:t>
            </a:r>
            <a:endParaRPr lang="sr-Latn-BA" sz="1400" dirty="0">
              <a:cs typeface="Arial" charset="0"/>
            </a:endParaRPr>
          </a:p>
          <a:p>
            <a:pPr>
              <a:defRPr/>
            </a:pPr>
            <a:r>
              <a:rPr lang="en-US" sz="1400" dirty="0" err="1">
                <a:cs typeface="Arial" charset="0"/>
              </a:rPr>
              <a:t>printf</a:t>
            </a:r>
            <a:r>
              <a:rPr lang="en-US" sz="1400" dirty="0">
                <a:cs typeface="Arial" charset="0"/>
              </a:rPr>
              <a:t>("Thread %d: </a:t>
            </a:r>
            <a:r>
              <a:rPr lang="en-US" sz="1400" dirty="0" err="1">
                <a:cs typeface="Arial" charset="0"/>
              </a:rPr>
              <a:t>a,b,x</a:t>
            </a:r>
            <a:r>
              <a:rPr lang="en-US" sz="1400" dirty="0">
                <a:cs typeface="Arial" charset="0"/>
              </a:rPr>
              <a:t>= %d %d %f\n",</a:t>
            </a:r>
            <a:r>
              <a:rPr lang="en-US" sz="1400" dirty="0" err="1">
                <a:cs typeface="Arial" charset="0"/>
              </a:rPr>
              <a:t>tid,a,b,x</a:t>
            </a:r>
            <a:r>
              <a:rPr lang="en-US" sz="1400" dirty="0">
                <a:cs typeface="Arial" charset="0"/>
              </a:rPr>
              <a:t>);</a:t>
            </a:r>
            <a:endParaRPr lang="sr-Latn-BA" sz="1400" dirty="0">
              <a:cs typeface="Arial" charset="0"/>
            </a:endParaRPr>
          </a:p>
          <a:p>
            <a:pPr>
              <a:defRPr/>
            </a:pPr>
            <a:r>
              <a:rPr lang="en-US" sz="1400" dirty="0">
                <a:cs typeface="Arial" charset="0"/>
              </a:rPr>
              <a:t> } /* end of parallel section */ </a:t>
            </a:r>
            <a:endParaRPr lang="sr-Latn-BA" sz="1400" dirty="0">
              <a:cs typeface="Arial" charset="0"/>
            </a:endParaRPr>
          </a:p>
          <a:p>
            <a:pPr>
              <a:defRPr/>
            </a:pPr>
            <a:r>
              <a:rPr lang="en-US" sz="1400" dirty="0">
                <a:cs typeface="Arial" charset="0"/>
              </a:rPr>
              <a:t>}</a:t>
            </a:r>
          </a:p>
        </p:txBody>
      </p:sp>
      <p:sp>
        <p:nvSpPr>
          <p:cNvPr id="8" name="TextBox 7">
            <a:extLst>
              <a:ext uri="{FF2B5EF4-FFF2-40B4-BE49-F238E27FC236}">
                <a16:creationId xmlns:a16="http://schemas.microsoft.com/office/drawing/2014/main" id="{61478B77-1B85-4BEE-8ECC-0A83936B6591}"/>
              </a:ext>
            </a:extLst>
          </p:cNvPr>
          <p:cNvSpPr txBox="1"/>
          <p:nvPr/>
        </p:nvSpPr>
        <p:spPr>
          <a:xfrm>
            <a:off x="5257800" y="1752600"/>
            <a:ext cx="3886200" cy="4524375"/>
          </a:xfrm>
          <a:prstGeom prst="rect">
            <a:avLst/>
          </a:prstGeom>
          <a:noFill/>
        </p:spPr>
        <p:txBody>
          <a:bodyPr>
            <a:spAutoFit/>
          </a:bodyPr>
          <a:lstStyle/>
          <a:p>
            <a:pPr>
              <a:defRPr/>
            </a:pPr>
            <a:r>
              <a:rPr lang="en-US" dirty="0">
                <a:cs typeface="Arial" charset="0"/>
              </a:rPr>
              <a:t>Output: </a:t>
            </a:r>
            <a:endParaRPr lang="sr-Latn-BA" dirty="0">
              <a:cs typeface="Arial" charset="0"/>
            </a:endParaRPr>
          </a:p>
          <a:p>
            <a:pPr>
              <a:defRPr/>
            </a:pPr>
            <a:r>
              <a:rPr lang="en-US" dirty="0">
                <a:cs typeface="Arial" charset="0"/>
              </a:rPr>
              <a:t>1st Parallel Region: </a:t>
            </a:r>
            <a:endParaRPr lang="sr-Latn-BA" dirty="0">
              <a:cs typeface="Arial" charset="0"/>
            </a:endParaRPr>
          </a:p>
          <a:p>
            <a:pPr>
              <a:defRPr/>
            </a:pPr>
            <a:r>
              <a:rPr lang="en-US" dirty="0">
                <a:cs typeface="Arial" charset="0"/>
              </a:rPr>
              <a:t>Thread 0: </a:t>
            </a:r>
            <a:r>
              <a:rPr lang="en-US" dirty="0" err="1">
                <a:cs typeface="Arial" charset="0"/>
              </a:rPr>
              <a:t>a,b,x</a:t>
            </a:r>
            <a:r>
              <a:rPr lang="en-US" dirty="0">
                <a:cs typeface="Arial" charset="0"/>
              </a:rPr>
              <a:t>= 0 0 1.000000 Thread 2: </a:t>
            </a:r>
            <a:r>
              <a:rPr lang="en-US" dirty="0" err="1">
                <a:cs typeface="Arial" charset="0"/>
              </a:rPr>
              <a:t>a,b,x</a:t>
            </a:r>
            <a:r>
              <a:rPr lang="en-US" dirty="0">
                <a:cs typeface="Arial" charset="0"/>
              </a:rPr>
              <a:t>= 2 2 3.200000 Thread 3: </a:t>
            </a:r>
            <a:r>
              <a:rPr lang="en-US" dirty="0" err="1">
                <a:cs typeface="Arial" charset="0"/>
              </a:rPr>
              <a:t>a,b,x</a:t>
            </a:r>
            <a:r>
              <a:rPr lang="en-US" dirty="0">
                <a:cs typeface="Arial" charset="0"/>
              </a:rPr>
              <a:t>= 3 3 4.300000 Thread 1: </a:t>
            </a:r>
            <a:r>
              <a:rPr lang="en-US" dirty="0" err="1">
                <a:cs typeface="Arial" charset="0"/>
              </a:rPr>
              <a:t>a,b,x</a:t>
            </a:r>
            <a:r>
              <a:rPr lang="en-US" dirty="0">
                <a:cs typeface="Arial" charset="0"/>
              </a:rPr>
              <a:t>= 1 1 2.100000 ************************************ Master thread doing serial work here ************************************ 2nd Parallel Region: Thread 0: </a:t>
            </a:r>
            <a:r>
              <a:rPr lang="en-US" dirty="0" err="1">
                <a:cs typeface="Arial" charset="0"/>
              </a:rPr>
              <a:t>a,b,x</a:t>
            </a:r>
            <a:r>
              <a:rPr lang="en-US" dirty="0">
                <a:cs typeface="Arial" charset="0"/>
              </a:rPr>
              <a:t>= 0 0 1.000000 Thread 3: </a:t>
            </a:r>
            <a:r>
              <a:rPr lang="en-US" dirty="0" err="1">
                <a:cs typeface="Arial" charset="0"/>
              </a:rPr>
              <a:t>a,b,x</a:t>
            </a:r>
            <a:r>
              <a:rPr lang="en-US" dirty="0">
                <a:cs typeface="Arial" charset="0"/>
              </a:rPr>
              <a:t>= 3 0 4.300000 Thread 1: </a:t>
            </a:r>
            <a:r>
              <a:rPr lang="en-US" dirty="0" err="1">
                <a:cs typeface="Arial" charset="0"/>
              </a:rPr>
              <a:t>a,b,x</a:t>
            </a:r>
            <a:r>
              <a:rPr lang="en-US" dirty="0">
                <a:cs typeface="Arial" charset="0"/>
              </a:rPr>
              <a:t>= 1 0 2.100000 Thread 2: </a:t>
            </a:r>
            <a:r>
              <a:rPr lang="en-US" dirty="0" err="1">
                <a:cs typeface="Arial" charset="0"/>
              </a:rPr>
              <a:t>a,b,x</a:t>
            </a:r>
            <a:r>
              <a:rPr lang="en-US" dirty="0">
                <a:cs typeface="Arial" charset="0"/>
              </a:rPr>
              <a:t>= 2 0 3.200000 </a:t>
            </a:r>
            <a:br>
              <a:rPr lang="en-US" dirty="0">
                <a:cs typeface="Arial" charset="0"/>
              </a:rPr>
            </a:br>
            <a:endParaRPr lang="en-US" dirty="0">
              <a:cs typeface="Arial"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DDC3-7B9C-4DCF-ABA4-A104C2797F74}"/>
              </a:ext>
            </a:extLst>
          </p:cNvPr>
          <p:cNvSpPr>
            <a:spLocks noGrp="1"/>
          </p:cNvSpPr>
          <p:nvPr>
            <p:ph type="title"/>
          </p:nvPr>
        </p:nvSpPr>
        <p:spPr/>
        <p:txBody>
          <a:bodyPr/>
          <a:lstStyle/>
          <a:p>
            <a:pPr>
              <a:defRPr/>
            </a:pPr>
            <a:r>
              <a:rPr lang="sr-Latn-BA" dirty="0"/>
              <a:t>Copyin odredba</a:t>
            </a:r>
            <a:endParaRPr lang="en-US" dirty="0"/>
          </a:p>
        </p:txBody>
      </p:sp>
      <p:sp>
        <p:nvSpPr>
          <p:cNvPr id="5" name="Content Placeholder 4">
            <a:extLst>
              <a:ext uri="{FF2B5EF4-FFF2-40B4-BE49-F238E27FC236}">
                <a16:creationId xmlns:a16="http://schemas.microsoft.com/office/drawing/2014/main" id="{1BBA4E7A-C85E-46F9-9C7F-365D36C63E03}"/>
              </a:ext>
            </a:extLst>
          </p:cNvPr>
          <p:cNvSpPr>
            <a:spLocks noGrp="1"/>
          </p:cNvSpPr>
          <p:nvPr>
            <p:ph idx="1"/>
          </p:nvPr>
        </p:nvSpPr>
        <p:spPr>
          <a:xfrm>
            <a:off x="100013" y="803275"/>
            <a:ext cx="9144000" cy="6149975"/>
          </a:xfrm>
        </p:spPr>
        <p:txBody>
          <a:bodyPr/>
          <a:lstStyle/>
          <a:p>
            <a:pPr>
              <a:defRPr/>
            </a:pPr>
            <a:r>
              <a:rPr lang="sr-Latn-BA" altLang="en-US"/>
              <a:t>Omogućava da se inicijalizuju vrednosti promenljivih navedenih u </a:t>
            </a:r>
            <a:r>
              <a:rPr lang="sr-Latn-BA" altLang="en-US" i="1"/>
              <a:t>threadprivate</a:t>
            </a:r>
            <a:r>
              <a:rPr lang="sr-Latn-BA" altLang="en-US"/>
              <a:t> direktivi na vrednosti tih promenljivih iz master niti (vrednosti tih promenljivih pre ulaska u prvi paralelni region)</a:t>
            </a:r>
            <a:endParaRPr lang="en-US" altLang="en-US"/>
          </a:p>
          <a:p>
            <a:pPr>
              <a:defRPr/>
            </a:pPr>
            <a:r>
              <a:rPr lang="en-US" altLang="en-US"/>
              <a:t>Sintaksa</a:t>
            </a:r>
          </a:p>
          <a:p>
            <a:pPr lvl="1">
              <a:defRPr/>
            </a:pPr>
            <a:r>
              <a:rPr lang="en-US" altLang="en-US"/>
              <a:t>copyin</a:t>
            </a:r>
            <a:r>
              <a:rPr lang="en-US" altLang="en-US" i="1"/>
              <a:t> (lista_promenljivih)</a:t>
            </a:r>
          </a:p>
          <a:p>
            <a:pPr lvl="1">
              <a:defRPr/>
            </a:pPr>
            <a:r>
              <a:rPr lang="en-US" altLang="en-US"/>
              <a:t>Promenljive koje se nalaze u </a:t>
            </a:r>
            <a:r>
              <a:rPr lang="en-US" altLang="en-US" i="1"/>
              <a:t>listi_promenljivih</a:t>
            </a:r>
            <a:r>
              <a:rPr lang="en-US" altLang="en-US"/>
              <a:t> moraju se prethodno pojaviti u odredbi </a:t>
            </a:r>
            <a:r>
              <a:rPr lang="en-US" altLang="en-US">
                <a:solidFill>
                  <a:srgbClr val="FF0000"/>
                </a:solidFill>
              </a:rPr>
              <a:t>threadprivate.</a:t>
            </a:r>
          </a:p>
          <a:p>
            <a:pPr lvl="1">
              <a:defRPr/>
            </a:pPr>
            <a:endParaRPr lang="en-US" altLang="en-US">
              <a:solidFill>
                <a:srgbClr val="FF0000"/>
              </a:solidFill>
            </a:endParaRPr>
          </a:p>
          <a:p>
            <a:pPr lvl="1">
              <a:defRPr/>
            </a:pPr>
            <a:r>
              <a:rPr lang="en-US" altLang="en-US">
                <a:solidFill>
                  <a:srgbClr val="0000CC"/>
                </a:solidFill>
              </a:rPr>
              <a:t>Ova odredba se mo</a:t>
            </a:r>
            <a:r>
              <a:rPr lang="sr-Latn-BA" altLang="en-US">
                <a:solidFill>
                  <a:srgbClr val="0000CC"/>
                </a:solidFill>
              </a:rPr>
              <a:t>ž</a:t>
            </a:r>
            <a:r>
              <a:rPr lang="en-US" altLang="en-US">
                <a:solidFill>
                  <a:srgbClr val="0000CC"/>
                </a:solidFill>
              </a:rPr>
              <a:t>e koristiti uz direktive </a:t>
            </a:r>
            <a:r>
              <a:rPr lang="en-US" altLang="en-US" i="1">
                <a:solidFill>
                  <a:srgbClr val="0000CC"/>
                </a:solidFill>
              </a:rPr>
              <a:t>parallel</a:t>
            </a:r>
            <a:r>
              <a:rPr lang="en-US" altLang="en-US">
                <a:solidFill>
                  <a:srgbClr val="0000CC"/>
                </a:solidFill>
              </a:rPr>
              <a:t>, </a:t>
            </a:r>
            <a:r>
              <a:rPr lang="en-US" altLang="en-US" i="1">
                <a:solidFill>
                  <a:srgbClr val="0000CC"/>
                </a:solidFill>
              </a:rPr>
              <a:t>for</a:t>
            </a:r>
            <a:r>
              <a:rPr lang="en-US" altLang="en-US">
                <a:solidFill>
                  <a:srgbClr val="0000CC"/>
                </a:solidFill>
              </a:rPr>
              <a:t> i </a:t>
            </a:r>
            <a:r>
              <a:rPr lang="en-US" altLang="en-US" i="1">
                <a:solidFill>
                  <a:srgbClr val="0000CC"/>
                </a:solidFill>
              </a:rPr>
              <a:t>sections</a:t>
            </a:r>
          </a:p>
        </p:txBody>
      </p:sp>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925B3C-C31E-408A-A125-B37DCA3936FB}"/>
              </a:ext>
            </a:extLst>
          </p:cNvPr>
          <p:cNvSpPr>
            <a:spLocks noGrp="1"/>
          </p:cNvSpPr>
          <p:nvPr>
            <p:ph type="title" idx="4294967295"/>
          </p:nvPr>
        </p:nvSpPr>
        <p:spPr/>
        <p:txBody>
          <a:bodyPr/>
          <a:lstStyle/>
          <a:p>
            <a:pPr eaLnBrk="1" hangingPunct="1">
              <a:defRPr/>
            </a:pPr>
            <a:r>
              <a:rPr lang="en-US" altLang="en-US" sz="3200"/>
              <a:t>Task direktiva - eksplicitni task  paralelizam</a:t>
            </a:r>
          </a:p>
        </p:txBody>
      </p:sp>
      <p:sp>
        <p:nvSpPr>
          <p:cNvPr id="5" name="Content Placeholder 4">
            <a:extLst>
              <a:ext uri="{FF2B5EF4-FFF2-40B4-BE49-F238E27FC236}">
                <a16:creationId xmlns:a16="http://schemas.microsoft.com/office/drawing/2014/main" id="{C95AF829-DBC4-4AE2-BA79-18542B5FB25D}"/>
              </a:ext>
            </a:extLst>
          </p:cNvPr>
          <p:cNvSpPr>
            <a:spLocks noGrp="1"/>
          </p:cNvSpPr>
          <p:nvPr>
            <p:ph idx="4294967295"/>
          </p:nvPr>
        </p:nvSpPr>
        <p:spPr/>
        <p:txBody>
          <a:bodyPr/>
          <a:lstStyle/>
          <a:p>
            <a:pPr eaLnBrk="1" hangingPunct="1">
              <a:defRPr/>
            </a:pPr>
            <a:r>
              <a:rPr lang="en-US" altLang="en-US"/>
              <a:t>Omogu</a:t>
            </a:r>
            <a:r>
              <a:rPr lang="sr-Latn-BA" altLang="en-US"/>
              <a:t>ćava paralelizaciju iregularnih problema</a:t>
            </a:r>
          </a:p>
          <a:p>
            <a:pPr lvl="1" eaLnBrk="1" hangingPunct="1">
              <a:defRPr/>
            </a:pPr>
            <a:r>
              <a:rPr lang="sr-Latn-BA" altLang="en-US"/>
              <a:t>Beskonačne i while petlje</a:t>
            </a:r>
          </a:p>
          <a:p>
            <a:pPr lvl="1" eaLnBrk="1" hangingPunct="1">
              <a:defRPr/>
            </a:pPr>
            <a:r>
              <a:rPr lang="sr-Latn-BA" altLang="en-US"/>
              <a:t>Rekurzivne algoritme</a:t>
            </a:r>
          </a:p>
          <a:p>
            <a:pPr lvl="1" eaLnBrk="1" hangingPunct="1">
              <a:defRPr/>
            </a:pPr>
            <a:r>
              <a:rPr lang="sr-Latn-BA" altLang="en-US"/>
              <a:t>Producer/consumer problem</a:t>
            </a:r>
          </a:p>
          <a:p>
            <a:pPr eaLnBrk="1" hangingPunct="1">
              <a:defRPr/>
            </a:pPr>
            <a:r>
              <a:rPr lang="sr-Latn-BA" altLang="en-US"/>
              <a:t>Task predstavlja nezavisnu jedinicu izvršenja</a:t>
            </a:r>
          </a:p>
          <a:p>
            <a:pPr lvl="1" eaLnBrk="1" hangingPunct="1">
              <a:defRPr/>
            </a:pPr>
            <a:r>
              <a:rPr lang="sr-Latn-BA" altLang="en-US"/>
              <a:t>Task se sastoji od</a:t>
            </a:r>
          </a:p>
          <a:p>
            <a:pPr lvl="2" eaLnBrk="1" hangingPunct="1">
              <a:defRPr/>
            </a:pPr>
            <a:r>
              <a:rPr lang="sr-Latn-BA" altLang="en-US"/>
              <a:t>Koda koji treba izvršiti</a:t>
            </a:r>
          </a:p>
          <a:p>
            <a:pPr lvl="2" eaLnBrk="1" hangingPunct="1">
              <a:defRPr/>
            </a:pPr>
            <a:r>
              <a:rPr lang="sr-Latn-BA" altLang="en-US"/>
              <a:t>Podataka (deljivih i privatnih</a:t>
            </a:r>
            <a:r>
              <a:rPr lang="en-US" altLang="en-US"/>
              <a:t>)</a:t>
            </a:r>
            <a:r>
              <a:rPr lang="sr-Latn-BA" altLang="en-US"/>
              <a:t> </a:t>
            </a:r>
            <a:endParaRPr lang="en-US" altLang="en-US"/>
          </a:p>
          <a:p>
            <a:pPr lvl="1" eaLnBrk="1" hangingPunct="1">
              <a:defRPr/>
            </a:pPr>
            <a:r>
              <a:rPr lang="sr-Latn-BA" altLang="en-US"/>
              <a:t>Niti izvršavaju različite taskove</a:t>
            </a:r>
          </a:p>
          <a:p>
            <a:pPr lvl="2" eaLnBrk="1" hangingPunct="1">
              <a:defRPr/>
            </a:pPr>
            <a:r>
              <a:rPr lang="sr-Latn-BA" altLang="en-US"/>
              <a:t>task može izvršti odma nakon kreiranja</a:t>
            </a:r>
            <a:r>
              <a:rPr lang="en-US" altLang="en-US"/>
              <a:t>, ili</a:t>
            </a:r>
            <a:r>
              <a:rPr lang="sr-Latn-BA" altLang="en-US"/>
              <a:t> </a:t>
            </a:r>
            <a:endParaRPr lang="en-US" altLang="en-US"/>
          </a:p>
          <a:p>
            <a:pPr lvl="2" eaLnBrk="1" hangingPunct="1">
              <a:defRPr/>
            </a:pPr>
            <a:r>
              <a:rPr lang="sr-Latn-BA" altLang="en-US"/>
              <a:t>Izvršenje taska može biti odloženo</a:t>
            </a:r>
          </a:p>
          <a:p>
            <a:pPr lvl="2" eaLnBrk="1" hangingPunct="1">
              <a:defRPr/>
            </a:pPr>
            <a:endParaRPr lang="sr-Latn-BA" altLang="en-US"/>
          </a:p>
          <a:p>
            <a:pPr lvl="1" eaLnBrk="1" hangingPunct="1">
              <a:buFont typeface="Wingdings" panose="05000000000000000000" pitchFamily="2" charset="2"/>
              <a:buNone/>
              <a:defRPr/>
            </a:pPr>
            <a:endParaRPr lang="sr-Latn-BA" altLang="en-US"/>
          </a:p>
          <a:p>
            <a:pPr lvl="2" eaLnBrk="1" hangingPunct="1">
              <a:buFont typeface="Wingdings" panose="05000000000000000000" pitchFamily="2" charset="2"/>
              <a:buNone/>
              <a:defRPr/>
            </a:pPr>
            <a:endParaRPr lang="en-US" altLang="en-US"/>
          </a:p>
        </p:txBody>
      </p:sp>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3D9E7D1-693F-43BF-A2AD-59AB9D88A5E7}"/>
              </a:ext>
            </a:extLst>
          </p:cNvPr>
          <p:cNvSpPr>
            <a:spLocks noGrp="1" noChangeArrowheads="1"/>
          </p:cNvSpPr>
          <p:nvPr>
            <p:ph type="title" idx="4294967295"/>
          </p:nvPr>
        </p:nvSpPr>
        <p:spPr>
          <a:xfrm>
            <a:off x="531813" y="406400"/>
            <a:ext cx="8237537" cy="427038"/>
          </a:xfrm>
        </p:spPr>
        <p:txBody>
          <a:bodyPr/>
          <a:lstStyle/>
          <a:p>
            <a:pPr eaLnBrk="1" hangingPunct="1"/>
            <a:r>
              <a:rPr lang="en-US" altLang="en-US" sz="2800"/>
              <a:t>Task direktiva</a:t>
            </a:r>
          </a:p>
        </p:txBody>
      </p:sp>
      <p:sp>
        <p:nvSpPr>
          <p:cNvPr id="27651" name="Rectangle 3">
            <a:extLst>
              <a:ext uri="{FF2B5EF4-FFF2-40B4-BE49-F238E27FC236}">
                <a16:creationId xmlns:a16="http://schemas.microsoft.com/office/drawing/2014/main" id="{6D88D268-7C9B-4306-9A09-EFD0B36010A7}"/>
              </a:ext>
            </a:extLst>
          </p:cNvPr>
          <p:cNvSpPr>
            <a:spLocks noChangeArrowheads="1"/>
          </p:cNvSpPr>
          <p:nvPr/>
        </p:nvSpPr>
        <p:spPr bwMode="auto">
          <a:xfrm>
            <a:off x="609600" y="152400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effectLst/>
                <a:latin typeface="Verdana" panose="020B0604030504040204" pitchFamily="34" charset="0"/>
                <a:cs typeface="Courier New" panose="02070309020205020404" pitchFamily="49" charset="0"/>
              </a:rPr>
              <a:t>#pragma omp task [</a:t>
            </a:r>
            <a:r>
              <a:rPr lang="en-US" altLang="en-US" sz="2400" i="1">
                <a:effectLst/>
                <a:latin typeface="Verdana" panose="020B0604030504040204" pitchFamily="34" charset="0"/>
                <a:cs typeface="Courier New" panose="02070309020205020404" pitchFamily="49" charset="0"/>
              </a:rPr>
              <a:t>clause</a:t>
            </a:r>
            <a:r>
              <a:rPr lang="en-US" altLang="en-US" sz="2400" b="1">
                <a:effectLst/>
                <a:latin typeface="Verdana" panose="020B0604030504040204" pitchFamily="34" charset="0"/>
                <a:cs typeface="Courier New" panose="02070309020205020404" pitchFamily="49" charset="0"/>
              </a:rPr>
              <a:t>[[,]</a:t>
            </a:r>
            <a:r>
              <a:rPr lang="en-US" altLang="en-US" sz="2400" i="1">
                <a:effectLst/>
                <a:latin typeface="Verdana" panose="020B0604030504040204" pitchFamily="34" charset="0"/>
                <a:cs typeface="Courier New" panose="02070309020205020404" pitchFamily="49" charset="0"/>
              </a:rPr>
              <a:t>clause</a:t>
            </a:r>
            <a:r>
              <a:rPr lang="en-US" altLang="en-US" sz="2400" b="1">
                <a:effectLst/>
                <a:latin typeface="Verdana" panose="020B0604030504040204" pitchFamily="34" charset="0"/>
                <a:cs typeface="Courier New" panose="02070309020205020404" pitchFamily="49" charset="0"/>
              </a:rPr>
              <a:t>] ...]</a:t>
            </a:r>
          </a:p>
          <a:p>
            <a:pPr eaLnBrk="1" hangingPunct="1"/>
            <a:r>
              <a:rPr lang="en-US" altLang="en-US" sz="2400" b="1" i="1">
                <a:effectLst/>
                <a:latin typeface="Arial" panose="020B0604020202020204" pitchFamily="34" charset="0"/>
              </a:rPr>
              <a:t>                     </a:t>
            </a:r>
            <a:r>
              <a:rPr lang="en-US" altLang="en-US" sz="2400" i="1">
                <a:effectLst/>
                <a:latin typeface="Verdana" panose="020B0604030504040204" pitchFamily="34" charset="0"/>
              </a:rPr>
              <a:t>structured-block</a:t>
            </a:r>
          </a:p>
        </p:txBody>
      </p:sp>
      <p:sp>
        <p:nvSpPr>
          <p:cNvPr id="27652" name="Rectangle 4">
            <a:extLst>
              <a:ext uri="{FF2B5EF4-FFF2-40B4-BE49-F238E27FC236}">
                <a16:creationId xmlns:a16="http://schemas.microsoft.com/office/drawing/2014/main" id="{C2F29967-3077-4EA9-8CE6-3BE2C11F8146}"/>
              </a:ext>
            </a:extLst>
          </p:cNvPr>
          <p:cNvSpPr>
            <a:spLocks noChangeArrowheads="1"/>
          </p:cNvSpPr>
          <p:nvPr/>
        </p:nvSpPr>
        <p:spPr bwMode="auto">
          <a:xfrm>
            <a:off x="381000" y="3581400"/>
            <a:ext cx="8763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effectLst/>
                <a:latin typeface="Verdana" panose="020B0604030504040204" pitchFamily="34" charset="0"/>
                <a:cs typeface="Courier New" panose="02070309020205020404" pitchFamily="49" charset="0"/>
              </a:rPr>
              <a:t>if (</a:t>
            </a:r>
            <a:r>
              <a:rPr lang="en-US" altLang="en-US" sz="2400" i="1">
                <a:effectLst/>
                <a:latin typeface="Verdana" panose="020B0604030504040204" pitchFamily="34" charset="0"/>
                <a:cs typeface="Courier New" panose="02070309020205020404" pitchFamily="49" charset="0"/>
              </a:rPr>
              <a:t>expression</a:t>
            </a:r>
            <a:r>
              <a:rPr lang="en-US" altLang="en-US" sz="2400" b="1">
                <a:effectLst/>
                <a:latin typeface="Verdana" panose="020B0604030504040204" pitchFamily="34" charset="0"/>
                <a:cs typeface="Courier New" panose="02070309020205020404" pitchFamily="49" charset="0"/>
              </a:rPr>
              <a:t>) – </a:t>
            </a:r>
            <a:r>
              <a:rPr lang="en-US" altLang="en-US" sz="2400">
                <a:effectLst/>
                <a:latin typeface="Verdana" panose="020B0604030504040204" pitchFamily="34" charset="0"/>
                <a:cs typeface="Courier New" panose="02070309020205020404" pitchFamily="49" charset="0"/>
              </a:rPr>
              <a:t>ako je vrednost </a:t>
            </a:r>
            <a:r>
              <a:rPr lang="en-US" altLang="en-US" sz="2400" i="1">
                <a:effectLst/>
                <a:latin typeface="Verdana" panose="020B0604030504040204" pitchFamily="34" charset="0"/>
                <a:cs typeface="Courier New" panose="02070309020205020404" pitchFamily="49" charset="0"/>
              </a:rPr>
              <a:t>expression=false, </a:t>
            </a:r>
            <a:r>
              <a:rPr lang="en-US" altLang="en-US" sz="2400">
                <a:effectLst/>
                <a:latin typeface="Verdana" panose="020B0604030504040204" pitchFamily="34" charset="0"/>
                <a:cs typeface="Courier New" panose="02070309020205020404" pitchFamily="49" charset="0"/>
              </a:rPr>
              <a:t>task </a:t>
            </a:r>
            <a:r>
              <a:rPr lang="sr-Latn-BA" altLang="en-US" sz="2400">
                <a:effectLst/>
                <a:latin typeface="Verdana" panose="020B0604030504040204" pitchFamily="34" charset="0"/>
                <a:cs typeface="Courier New" panose="02070309020205020404" pitchFamily="49" charset="0"/>
              </a:rPr>
              <a:t>će odmah krenuti sa izvršenjem</a:t>
            </a:r>
            <a:r>
              <a:rPr lang="en-US" altLang="en-US" sz="2400" i="1">
                <a:effectLst/>
                <a:latin typeface="Verdana" panose="020B0604030504040204" pitchFamily="34" charset="0"/>
                <a:cs typeface="Courier New" panose="02070309020205020404" pitchFamily="49" charset="0"/>
              </a:rPr>
              <a:t> </a:t>
            </a:r>
            <a:r>
              <a:rPr lang="en-US" altLang="en-US" sz="2400">
                <a:effectLst/>
                <a:latin typeface="Verdana" panose="020B0604030504040204" pitchFamily="34" charset="0"/>
                <a:cs typeface="Courier New" panose="02070309020205020404" pitchFamily="49" charset="0"/>
              </a:rPr>
              <a:t> </a:t>
            </a:r>
          </a:p>
          <a:p>
            <a:pPr eaLnBrk="1" hangingPunct="1"/>
            <a:r>
              <a:rPr lang="en-US" altLang="en-US" sz="2400" b="1">
                <a:effectLst/>
                <a:latin typeface="Verdana" panose="020B0604030504040204" pitchFamily="34" charset="0"/>
                <a:cs typeface="Courier New" panose="02070309020205020404" pitchFamily="49" charset="0"/>
              </a:rPr>
              <a:t>untied</a:t>
            </a:r>
          </a:p>
          <a:p>
            <a:pPr eaLnBrk="1" hangingPunct="1"/>
            <a:r>
              <a:rPr lang="en-US" altLang="en-US" sz="2400" b="1">
                <a:effectLst/>
                <a:latin typeface="Verdana" panose="020B0604030504040204" pitchFamily="34" charset="0"/>
                <a:cs typeface="Courier New" panose="02070309020205020404" pitchFamily="49" charset="0"/>
              </a:rPr>
              <a:t>shared (</a:t>
            </a:r>
            <a:r>
              <a:rPr lang="en-US" altLang="en-US" sz="2400" i="1">
                <a:effectLst/>
                <a:latin typeface="Verdana" panose="020B0604030504040204" pitchFamily="34" charset="0"/>
                <a:cs typeface="Courier New" panose="02070309020205020404" pitchFamily="49" charset="0"/>
              </a:rPr>
              <a:t>list</a:t>
            </a:r>
            <a:r>
              <a:rPr lang="en-US" altLang="en-US" sz="2400" b="1">
                <a:effectLst/>
                <a:latin typeface="Verdana" panose="020B0604030504040204" pitchFamily="34" charset="0"/>
                <a:cs typeface="Courier New" panose="02070309020205020404" pitchFamily="49" charset="0"/>
              </a:rPr>
              <a:t>)</a:t>
            </a:r>
          </a:p>
          <a:p>
            <a:pPr eaLnBrk="1" hangingPunct="1"/>
            <a:r>
              <a:rPr lang="en-US" altLang="en-US" sz="2400" b="1">
                <a:effectLst/>
                <a:latin typeface="Verdana" panose="020B0604030504040204" pitchFamily="34" charset="0"/>
                <a:cs typeface="Courier New" panose="02070309020205020404" pitchFamily="49" charset="0"/>
              </a:rPr>
              <a:t>private (</a:t>
            </a:r>
            <a:r>
              <a:rPr lang="en-US" altLang="en-US" sz="2400" i="1">
                <a:effectLst/>
                <a:latin typeface="Verdana" panose="020B0604030504040204" pitchFamily="34" charset="0"/>
                <a:cs typeface="Courier New" panose="02070309020205020404" pitchFamily="49" charset="0"/>
              </a:rPr>
              <a:t>list</a:t>
            </a:r>
            <a:r>
              <a:rPr lang="en-US" altLang="en-US" sz="2400" b="1">
                <a:effectLst/>
                <a:latin typeface="Verdana" panose="020B0604030504040204" pitchFamily="34" charset="0"/>
                <a:cs typeface="Courier New" panose="02070309020205020404" pitchFamily="49" charset="0"/>
              </a:rPr>
              <a:t>) </a:t>
            </a:r>
          </a:p>
          <a:p>
            <a:pPr eaLnBrk="1" hangingPunct="1"/>
            <a:r>
              <a:rPr lang="en-US" altLang="en-US" sz="2400" b="1">
                <a:effectLst/>
                <a:latin typeface="Verdana" panose="020B0604030504040204" pitchFamily="34" charset="0"/>
                <a:cs typeface="Courier New" panose="02070309020205020404" pitchFamily="49" charset="0"/>
              </a:rPr>
              <a:t>firstprivate (</a:t>
            </a:r>
            <a:r>
              <a:rPr lang="en-US" altLang="en-US" sz="2400" i="1">
                <a:effectLst/>
                <a:latin typeface="Verdana" panose="020B0604030504040204" pitchFamily="34" charset="0"/>
                <a:cs typeface="Courier New" panose="02070309020205020404" pitchFamily="49" charset="0"/>
              </a:rPr>
              <a:t>list</a:t>
            </a:r>
            <a:r>
              <a:rPr lang="en-US" altLang="en-US" sz="2400" b="1">
                <a:effectLst/>
                <a:latin typeface="Verdana" panose="020B0604030504040204" pitchFamily="34" charset="0"/>
                <a:cs typeface="Courier New" panose="02070309020205020404" pitchFamily="49" charset="0"/>
              </a:rPr>
              <a:t>)</a:t>
            </a:r>
          </a:p>
          <a:p>
            <a:pPr eaLnBrk="1" hangingPunct="1"/>
            <a:r>
              <a:rPr lang="en-US" altLang="en-US" sz="2400" b="1">
                <a:effectLst/>
                <a:latin typeface="Verdana" panose="020B0604030504040204" pitchFamily="34" charset="0"/>
                <a:cs typeface="Courier New" panose="02070309020205020404" pitchFamily="49" charset="0"/>
              </a:rPr>
              <a:t>default( shared </a:t>
            </a:r>
            <a:r>
              <a:rPr lang="en-US" altLang="en-US" sz="2400">
                <a:effectLst/>
                <a:latin typeface="Verdana" panose="020B0604030504040204" pitchFamily="34" charset="0"/>
                <a:cs typeface="Courier New" panose="02070309020205020404" pitchFamily="49" charset="0"/>
              </a:rPr>
              <a:t>|</a:t>
            </a:r>
            <a:r>
              <a:rPr lang="en-US" altLang="en-US" sz="2400" b="1">
                <a:effectLst/>
                <a:latin typeface="Verdana" panose="020B0604030504040204" pitchFamily="34" charset="0"/>
                <a:cs typeface="Courier New" panose="02070309020205020404" pitchFamily="49" charset="0"/>
              </a:rPr>
              <a:t> none </a:t>
            </a:r>
            <a:r>
              <a:rPr lang="en-US" altLang="en-US" sz="2400" i="1">
                <a:effectLst/>
                <a:latin typeface="Verdana" panose="020B0604030504040204" pitchFamily="34" charset="0"/>
                <a:cs typeface="Courier New" panose="02070309020205020404" pitchFamily="49" charset="0"/>
              </a:rPr>
              <a:t> </a:t>
            </a:r>
            <a:r>
              <a:rPr lang="en-US" altLang="en-US" sz="2400" b="1">
                <a:effectLst/>
                <a:latin typeface="Verdana" panose="020B0604030504040204" pitchFamily="34" charset="0"/>
                <a:cs typeface="Courier New" panose="02070309020205020404" pitchFamily="49" charset="0"/>
              </a:rPr>
              <a:t>)</a:t>
            </a:r>
          </a:p>
        </p:txBody>
      </p:sp>
      <p:sp>
        <p:nvSpPr>
          <p:cNvPr id="27653" name="Text Box 5">
            <a:extLst>
              <a:ext uri="{FF2B5EF4-FFF2-40B4-BE49-F238E27FC236}">
                <a16:creationId xmlns:a16="http://schemas.microsoft.com/office/drawing/2014/main" id="{686036E7-6610-4C15-9AC4-30DA61555F72}"/>
              </a:ext>
            </a:extLst>
          </p:cNvPr>
          <p:cNvSpPr txBox="1">
            <a:spLocks noChangeArrowheads="1"/>
          </p:cNvSpPr>
          <p:nvPr/>
        </p:nvSpPr>
        <p:spPr bwMode="auto">
          <a:xfrm>
            <a:off x="685800" y="2660650"/>
            <a:ext cx="437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effectLst/>
                <a:latin typeface="Verdana" panose="020B0604030504040204" pitchFamily="34" charset="0"/>
              </a:rPr>
              <a:t>where</a:t>
            </a:r>
            <a:r>
              <a:rPr lang="en-US" altLang="en-US" sz="2400" b="1">
                <a:effectLst/>
                <a:latin typeface="Arial" panose="020B0604020202020204" pitchFamily="34" charset="0"/>
              </a:rPr>
              <a:t> </a:t>
            </a:r>
            <a:r>
              <a:rPr lang="en-US" altLang="en-US" sz="2400" i="1">
                <a:effectLst/>
                <a:latin typeface="Arial" panose="020B0604020202020204" pitchFamily="34" charset="0"/>
              </a:rPr>
              <a:t>clause</a:t>
            </a:r>
            <a:r>
              <a:rPr lang="en-US" altLang="en-US" sz="2400" b="1">
                <a:effectLst/>
                <a:latin typeface="Arial" panose="020B0604020202020204" pitchFamily="34" charset="0"/>
              </a:rPr>
              <a:t> can be one of:</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943E1D9-69BD-43AC-A840-82ADAE46A63E}"/>
              </a:ext>
            </a:extLst>
          </p:cNvPr>
          <p:cNvSpPr>
            <a:spLocks noGrp="1" noChangeArrowheads="1"/>
          </p:cNvSpPr>
          <p:nvPr>
            <p:ph type="title" idx="4294967295"/>
          </p:nvPr>
        </p:nvSpPr>
        <p:spPr>
          <a:xfrm>
            <a:off x="531813" y="406400"/>
            <a:ext cx="5664200" cy="396875"/>
          </a:xfrm>
        </p:spPr>
        <p:txBody>
          <a:bodyPr/>
          <a:lstStyle/>
          <a:p>
            <a:pPr eaLnBrk="1" hangingPunct="1"/>
            <a:r>
              <a:rPr lang="en-US" altLang="en-US"/>
              <a:t>Tied &amp; Untied Tasks</a:t>
            </a:r>
          </a:p>
        </p:txBody>
      </p:sp>
      <p:sp>
        <p:nvSpPr>
          <p:cNvPr id="28675" name="Rectangle 3">
            <a:extLst>
              <a:ext uri="{FF2B5EF4-FFF2-40B4-BE49-F238E27FC236}">
                <a16:creationId xmlns:a16="http://schemas.microsoft.com/office/drawing/2014/main" id="{3A324AF1-0FC8-4535-9E12-C65207A64684}"/>
              </a:ext>
            </a:extLst>
          </p:cNvPr>
          <p:cNvSpPr>
            <a:spLocks noGrp="1" noChangeArrowheads="1"/>
          </p:cNvSpPr>
          <p:nvPr>
            <p:ph type="body" idx="4294967295"/>
          </p:nvPr>
        </p:nvSpPr>
        <p:spPr>
          <a:xfrm>
            <a:off x="685800" y="1143000"/>
            <a:ext cx="7897813" cy="4343400"/>
          </a:xfrm>
        </p:spPr>
        <p:txBody>
          <a:bodyPr/>
          <a:lstStyle/>
          <a:p>
            <a:pPr lvl="1" eaLnBrk="1" hangingPunct="1"/>
            <a:r>
              <a:rPr lang="en-US" altLang="en-US"/>
              <a:t>Tied Tasks:</a:t>
            </a:r>
          </a:p>
          <a:p>
            <a:pPr lvl="2" eaLnBrk="1" hangingPunct="1"/>
            <a:r>
              <a:rPr lang="en-US" altLang="en-US"/>
              <a:t> tied task</a:t>
            </a:r>
            <a:r>
              <a:rPr lang="sr-Latn-BA" altLang="en-US"/>
              <a:t> (vezani zadatak)</a:t>
            </a:r>
            <a:r>
              <a:rPr lang="en-US" altLang="en-US"/>
              <a:t> </a:t>
            </a:r>
            <a:r>
              <a:rPr lang="sr-Latn-BA" altLang="en-US"/>
              <a:t>kada se kreira dodeljuje mu se nit koja će ga izvršavati tokom celog životnog veka taska </a:t>
            </a:r>
            <a:endParaRPr lang="en-US" altLang="en-US"/>
          </a:p>
          <a:p>
            <a:pPr lvl="2" eaLnBrk="1" hangingPunct="1"/>
            <a:r>
              <a:rPr lang="sr-Latn-BA" altLang="en-US"/>
              <a:t>Podrazumevano je (default) da je task tied (tj. vezan)</a:t>
            </a:r>
            <a:endParaRPr lang="en-US" altLang="en-US"/>
          </a:p>
          <a:p>
            <a:pPr lvl="1" eaLnBrk="1" hangingPunct="1"/>
            <a:r>
              <a:rPr lang="en-US" altLang="en-US"/>
              <a:t>Untied Tasks:</a:t>
            </a:r>
          </a:p>
          <a:p>
            <a:pPr lvl="2" eaLnBrk="1" hangingPunct="1"/>
            <a:r>
              <a:rPr lang="en-US" altLang="en-US"/>
              <a:t>united task (</a:t>
            </a:r>
            <a:r>
              <a:rPr lang="sr-Latn-BA" altLang="en-US"/>
              <a:t>nevezani zadatak) mogu izvršavati različite niti tokom životnog veka zadatka. </a:t>
            </a:r>
            <a:endParaRPr lang="en-US" altLang="en-US"/>
          </a:p>
          <a:p>
            <a:pPr lvl="2" eaLnBrk="1" hangingPunct="1"/>
            <a:r>
              <a:rPr lang="en-US" altLang="en-US"/>
              <a:t>untied task </a:t>
            </a:r>
            <a:r>
              <a:rPr lang="sr-Latn-BA" altLang="en-US"/>
              <a:t>se kreira korišćenjem odredbe </a:t>
            </a:r>
            <a:r>
              <a:rPr lang="en-US" altLang="en-US"/>
              <a:t>“untied” </a:t>
            </a:r>
          </a:p>
          <a:p>
            <a:pPr lvl="2" eaLnBrk="1" hangingPunct="1"/>
            <a:r>
              <a:rPr lang="sr-Latn-BA" altLang="en-US"/>
              <a:t>Primer</a:t>
            </a:r>
            <a:r>
              <a:rPr lang="en-US" altLang="en-US"/>
              <a:t>: #pragma omp task untied</a:t>
            </a:r>
          </a:p>
          <a:p>
            <a:pPr marL="0" indent="0" eaLnBrk="1" hangingPunct="1"/>
            <a:endParaRPr lang="en-US"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AB9290F-9F5F-4C47-9E32-1CEC4102CFFA}"/>
              </a:ext>
            </a:extLst>
          </p:cNvPr>
          <p:cNvSpPr>
            <a:spLocks noGrp="1" noChangeArrowheads="1"/>
          </p:cNvSpPr>
          <p:nvPr>
            <p:ph type="title" idx="4294967295"/>
          </p:nvPr>
        </p:nvSpPr>
        <p:spPr>
          <a:xfrm>
            <a:off x="455613" y="273050"/>
            <a:ext cx="8237537" cy="515938"/>
          </a:xfrm>
          <a:noFill/>
        </p:spPr>
        <p:txBody>
          <a:bodyPr lIns="90488" tIns="44450" rIns="90488" bIns="44450"/>
          <a:lstStyle/>
          <a:p>
            <a:pPr eaLnBrk="1" hangingPunct="1"/>
            <a:r>
              <a:rPr lang="en-US" altLang="en-US" sz="2800"/>
              <a:t>Task direktiva – primer</a:t>
            </a:r>
          </a:p>
        </p:txBody>
      </p:sp>
      <p:sp>
        <p:nvSpPr>
          <p:cNvPr id="29699" name="Rectangle 41">
            <a:extLst>
              <a:ext uri="{FF2B5EF4-FFF2-40B4-BE49-F238E27FC236}">
                <a16:creationId xmlns:a16="http://schemas.microsoft.com/office/drawing/2014/main" id="{2B99AE74-B0F4-424E-8B29-F7737231FA14}"/>
              </a:ext>
            </a:extLst>
          </p:cNvPr>
          <p:cNvSpPr>
            <a:spLocks noGrp="1" noChangeArrowheads="1"/>
          </p:cNvSpPr>
          <p:nvPr>
            <p:ph type="body" idx="4294967295"/>
          </p:nvPr>
        </p:nvSpPr>
        <p:spPr>
          <a:xfrm>
            <a:off x="265113" y="1735138"/>
            <a:ext cx="4238625" cy="4410075"/>
          </a:xfrm>
          <a:noFill/>
        </p:spPr>
        <p:txBody>
          <a:bodyPr lIns="90488" tIns="44450" rIns="90488" bIns="44450"/>
          <a:lstStyle/>
          <a:p>
            <a:pPr lvl="1" eaLnBrk="1" hangingPunct="1">
              <a:lnSpc>
                <a:spcPct val="80000"/>
              </a:lnSpc>
            </a:pPr>
            <a:r>
              <a:rPr lang="sr-Latn-BA" altLang="en-US" sz="1800"/>
              <a:t>Tim niti se kreira na ulasku u </a:t>
            </a:r>
            <a:r>
              <a:rPr lang="en-US" altLang="en-US" sz="1800"/>
              <a:t>omp parallel </a:t>
            </a:r>
            <a:r>
              <a:rPr lang="sr-Latn-BA" altLang="en-US" sz="1800"/>
              <a:t>direktivu</a:t>
            </a:r>
            <a:endParaRPr lang="en-US" altLang="en-US" sz="1800"/>
          </a:p>
          <a:p>
            <a:pPr lvl="1" eaLnBrk="1" hangingPunct="1">
              <a:lnSpc>
                <a:spcPct val="80000"/>
              </a:lnSpc>
            </a:pPr>
            <a:r>
              <a:rPr lang="sr-Latn-BA" altLang="en-US" sz="1800"/>
              <a:t>Jedna nit se odabira da izvrši while petlju, recimo nit </a:t>
            </a:r>
            <a:r>
              <a:rPr lang="en-US" altLang="en-US" sz="1800"/>
              <a:t>“L”</a:t>
            </a:r>
          </a:p>
          <a:p>
            <a:pPr lvl="1" eaLnBrk="1" hangingPunct="1">
              <a:lnSpc>
                <a:spcPct val="80000"/>
              </a:lnSpc>
            </a:pPr>
            <a:r>
              <a:rPr lang="sr-Latn-BA" altLang="en-US" sz="1800"/>
              <a:t>Nit </a:t>
            </a:r>
            <a:r>
              <a:rPr lang="en-US" altLang="en-US" sz="1800"/>
              <a:t>L </a:t>
            </a:r>
            <a:r>
              <a:rPr lang="sr-Latn-BA" altLang="en-US" sz="1800"/>
              <a:t>izvršava </a:t>
            </a:r>
            <a:r>
              <a:rPr lang="en-US" altLang="en-US" sz="1800"/>
              <a:t> while </a:t>
            </a:r>
            <a:r>
              <a:rPr lang="sr-Latn-BA" altLang="en-US" sz="1800"/>
              <a:t>petlju</a:t>
            </a:r>
            <a:r>
              <a:rPr lang="en-US" altLang="en-US" sz="1800"/>
              <a:t>, </a:t>
            </a:r>
            <a:r>
              <a:rPr lang="sr-Latn-BA" altLang="en-US" sz="1800"/>
              <a:t>kreira taskove, i pribavlja sledeće pointere u  lančanoj listi. </a:t>
            </a:r>
            <a:endParaRPr lang="en-US" altLang="en-US" sz="1800"/>
          </a:p>
          <a:p>
            <a:pPr lvl="1" eaLnBrk="1" hangingPunct="1">
              <a:lnSpc>
                <a:spcPct val="80000"/>
              </a:lnSpc>
            </a:pPr>
            <a:r>
              <a:rPr lang="sr-Latn-BA" altLang="en-US" sz="1800"/>
              <a:t>Svaki put kada nit L naiđe na </a:t>
            </a:r>
            <a:r>
              <a:rPr lang="en-US" altLang="en-US" sz="1800"/>
              <a:t>omp task </a:t>
            </a:r>
            <a:r>
              <a:rPr lang="sr-Latn-BA" altLang="en-US" sz="1800"/>
              <a:t>direktivu, ona kreira novi task i dodeljuje mu nit. </a:t>
            </a:r>
            <a:endParaRPr lang="en-US" altLang="en-US" sz="1800"/>
          </a:p>
          <a:p>
            <a:pPr lvl="1" eaLnBrk="1" hangingPunct="1">
              <a:lnSpc>
                <a:spcPct val="80000"/>
              </a:lnSpc>
            </a:pPr>
            <a:r>
              <a:rPr lang="sr-Latn-BA" altLang="en-US" sz="1800"/>
              <a:t>Svaki task se izvršava u okviru svoje niti. </a:t>
            </a:r>
            <a:endParaRPr lang="en-US" altLang="en-US" sz="1800"/>
          </a:p>
          <a:p>
            <a:pPr lvl="1" eaLnBrk="1" hangingPunct="1">
              <a:lnSpc>
                <a:spcPct val="80000"/>
              </a:lnSpc>
            </a:pPr>
            <a:r>
              <a:rPr lang="sr-Latn-BA" altLang="en-US" sz="1800"/>
              <a:t>Svi taskovi se moraju sinhronizovati na barijeri na kraju single direktive. </a:t>
            </a:r>
            <a:endParaRPr lang="en-US" altLang="en-US" sz="1800"/>
          </a:p>
          <a:p>
            <a:pPr lvl="1" eaLnBrk="1" hangingPunct="1">
              <a:lnSpc>
                <a:spcPct val="80000"/>
              </a:lnSpc>
            </a:pPr>
            <a:endParaRPr lang="en-US" altLang="en-US" sz="1800"/>
          </a:p>
        </p:txBody>
      </p:sp>
      <p:sp>
        <p:nvSpPr>
          <p:cNvPr id="29700" name="Rectangle 39">
            <a:extLst>
              <a:ext uri="{FF2B5EF4-FFF2-40B4-BE49-F238E27FC236}">
                <a16:creationId xmlns:a16="http://schemas.microsoft.com/office/drawing/2014/main" id="{A1589E07-D87E-40D2-92AF-9279FA6E4AEF}"/>
              </a:ext>
            </a:extLst>
          </p:cNvPr>
          <p:cNvSpPr>
            <a:spLocks noChangeArrowheads="1"/>
          </p:cNvSpPr>
          <p:nvPr/>
        </p:nvSpPr>
        <p:spPr bwMode="auto">
          <a:xfrm>
            <a:off x="4476750" y="1841500"/>
            <a:ext cx="4137025" cy="3776663"/>
          </a:xfrm>
          <a:prstGeom prst="rect">
            <a:avLst/>
          </a:prstGeom>
          <a:solidFill>
            <a:schemeClr val="bg1"/>
          </a:solidFill>
          <a:ln w="12700">
            <a:solidFill>
              <a:schemeClr val="tx1"/>
            </a:solidFill>
            <a:miter lim="800000"/>
            <a:headEnd type="none" w="sm" len="sm"/>
            <a:tailEnd type="none" w="sm" len="sm"/>
          </a:ln>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b="1">
                <a:solidFill>
                  <a:srgbClr val="F5E647"/>
                </a:solidFill>
                <a:effectLst/>
                <a:latin typeface="SegoeBook" pitchFamily="68" charset="0"/>
              </a:rPr>
              <a:t>#pragma omp parallel</a:t>
            </a:r>
          </a:p>
          <a:p>
            <a:r>
              <a:rPr lang="en-US" altLang="en-US" sz="2000" b="1">
                <a:solidFill>
                  <a:srgbClr val="F5E647"/>
                </a:solidFill>
                <a:effectLst/>
                <a:latin typeface="SegoeBook" pitchFamily="68" charset="0"/>
              </a:rPr>
              <a:t>{</a:t>
            </a:r>
          </a:p>
          <a:p>
            <a:r>
              <a:rPr lang="en-US" altLang="en-US" sz="2000" b="1">
                <a:solidFill>
                  <a:srgbClr val="F5E647"/>
                </a:solidFill>
                <a:effectLst/>
                <a:latin typeface="SegoeBook" pitchFamily="68" charset="0"/>
              </a:rPr>
              <a:t>   #pragma omp single</a:t>
            </a:r>
          </a:p>
          <a:p>
            <a:r>
              <a:rPr lang="en-US" altLang="en-US" sz="2000" b="1">
                <a:solidFill>
                  <a:srgbClr val="04E4FC"/>
                </a:solidFill>
                <a:effectLst/>
                <a:latin typeface="SegoeBook" pitchFamily="68" charset="0"/>
              </a:rPr>
              <a:t>   {  // block 1</a:t>
            </a:r>
          </a:p>
          <a:p>
            <a:r>
              <a:rPr lang="en-US" altLang="en-US" sz="2000" b="1">
                <a:solidFill>
                  <a:srgbClr val="04E4FC"/>
                </a:solidFill>
                <a:effectLst/>
                <a:latin typeface="SegoeBook" pitchFamily="68" charset="0"/>
              </a:rPr>
              <a:t>      node * p = head;</a:t>
            </a:r>
          </a:p>
          <a:p>
            <a:r>
              <a:rPr lang="en-US" altLang="en-US" sz="2000" b="1">
                <a:solidFill>
                  <a:srgbClr val="04E4FC"/>
                </a:solidFill>
                <a:effectLst/>
                <a:latin typeface="SegoeBook" pitchFamily="68" charset="0"/>
              </a:rPr>
              <a:t>      while (p) {  </a:t>
            </a:r>
            <a:r>
              <a:rPr lang="en-US" altLang="en-US" sz="2000" b="1">
                <a:solidFill>
                  <a:srgbClr val="FF5C00"/>
                </a:solidFill>
                <a:effectLst/>
                <a:latin typeface="SegoeBook" pitchFamily="68" charset="0"/>
              </a:rPr>
              <a:t>//block 2</a:t>
            </a:r>
          </a:p>
          <a:p>
            <a:r>
              <a:rPr lang="en-US" altLang="en-US" sz="2000" b="1">
                <a:solidFill>
                  <a:srgbClr val="FF5C00"/>
                </a:solidFill>
                <a:effectLst/>
                <a:latin typeface="SegoeBook" pitchFamily="68" charset="0"/>
              </a:rPr>
              <a:t>      #pragma omp task</a:t>
            </a:r>
          </a:p>
          <a:p>
            <a:r>
              <a:rPr lang="en-US" altLang="en-US" sz="2000" b="1">
                <a:solidFill>
                  <a:srgbClr val="FF5C00"/>
                </a:solidFill>
                <a:effectLst/>
                <a:latin typeface="SegoeBook" pitchFamily="68" charset="0"/>
              </a:rPr>
              <a:t>         process(p);</a:t>
            </a:r>
          </a:p>
          <a:p>
            <a:r>
              <a:rPr lang="en-US" altLang="en-US" sz="2000" b="1">
                <a:solidFill>
                  <a:srgbClr val="04E4FC"/>
                </a:solidFill>
                <a:effectLst/>
                <a:latin typeface="SegoeBook" pitchFamily="68" charset="0"/>
              </a:rPr>
              <a:t>      p = p-&gt;next;  //block 3</a:t>
            </a:r>
          </a:p>
          <a:p>
            <a:r>
              <a:rPr lang="en-US" altLang="en-US" sz="2000" b="1">
                <a:solidFill>
                  <a:srgbClr val="04E4FC"/>
                </a:solidFill>
                <a:effectLst/>
                <a:latin typeface="SegoeBook" pitchFamily="68" charset="0"/>
              </a:rPr>
              <a:t>      }</a:t>
            </a:r>
          </a:p>
          <a:p>
            <a:r>
              <a:rPr lang="en-US" altLang="en-US" sz="2000" b="1">
                <a:solidFill>
                  <a:srgbClr val="04E4FC"/>
                </a:solidFill>
                <a:effectLst/>
                <a:latin typeface="SegoeBook" pitchFamily="68" charset="0"/>
              </a:rPr>
              <a:t>   }</a:t>
            </a:r>
          </a:p>
          <a:p>
            <a:r>
              <a:rPr lang="en-US" altLang="en-US" sz="2000" b="1">
                <a:solidFill>
                  <a:srgbClr val="F5E647"/>
                </a:solidFill>
                <a:effectLst/>
                <a:latin typeface="SegoeBook" pitchFamily="68" charset="0"/>
              </a:rPr>
              <a:t>}</a:t>
            </a:r>
            <a:endParaRPr lang="en-US" altLang="en-US" sz="2000">
              <a:solidFill>
                <a:srgbClr val="FFFFFF"/>
              </a:solidFill>
              <a:effectLst/>
              <a:latin typeface="SegoeBook" pitchFamily="68" charset="0"/>
            </a:endParaRP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824C72B-69FD-47DE-8ECC-059AF83CA2F5}"/>
              </a:ext>
            </a:extLst>
          </p:cNvPr>
          <p:cNvSpPr txBox="1">
            <a:spLocks noGrp="1"/>
          </p:cNvSpPr>
          <p:nvPr/>
        </p:nvSpPr>
        <p:spPr bwMode="auto">
          <a:xfrm>
            <a:off x="941388" y="6200775"/>
            <a:ext cx="415925" cy="304800"/>
          </a:xfrm>
          <a:prstGeom prst="rect">
            <a:avLst/>
          </a:prstGeom>
          <a:noFill/>
        </p:spPr>
        <p:txBody>
          <a:bodyPr lIns="0" tIns="0" rIns="0" bIns="0" anchor="b"/>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fld id="{7037C9AB-AF3F-4119-8446-D621DA84A68A}" type="slidenum">
              <a:rPr lang="en-US" altLang="en-US" sz="800" b="1">
                <a:solidFill>
                  <a:srgbClr val="FFFFFF"/>
                </a:solidFill>
                <a:effectLst/>
                <a:latin typeface="Verdana" panose="020B0604030504040204" pitchFamily="34" charset="0"/>
              </a:rPr>
              <a:pPr eaLnBrk="1" hangingPunct="1"/>
              <a:t>26</a:t>
            </a:fld>
            <a:endParaRPr lang="en-US" altLang="en-US" sz="800" b="1">
              <a:solidFill>
                <a:srgbClr val="FFFFFF"/>
              </a:solidFill>
              <a:effectLst/>
              <a:latin typeface="Verdana" panose="020B0604030504040204" pitchFamily="34" charset="0"/>
            </a:endParaRPr>
          </a:p>
        </p:txBody>
      </p:sp>
      <p:sp>
        <p:nvSpPr>
          <p:cNvPr id="30723" name="Rectangle 2">
            <a:extLst>
              <a:ext uri="{FF2B5EF4-FFF2-40B4-BE49-F238E27FC236}">
                <a16:creationId xmlns:a16="http://schemas.microsoft.com/office/drawing/2014/main" id="{A381AE0A-07C0-4B73-9CF8-1A99ED291F0D}"/>
              </a:ext>
            </a:extLst>
          </p:cNvPr>
          <p:cNvSpPr>
            <a:spLocks noGrp="1" noChangeArrowheads="1"/>
          </p:cNvSpPr>
          <p:nvPr>
            <p:ph type="title" idx="4294967295"/>
          </p:nvPr>
        </p:nvSpPr>
        <p:spPr>
          <a:xfrm>
            <a:off x="455613" y="273050"/>
            <a:ext cx="8237537" cy="515938"/>
          </a:xfrm>
          <a:noFill/>
        </p:spPr>
        <p:txBody>
          <a:bodyPr lIns="90488" tIns="44450" rIns="90488" bIns="44450"/>
          <a:lstStyle/>
          <a:p>
            <a:pPr eaLnBrk="1" hangingPunct="1"/>
            <a:r>
              <a:rPr lang="sr-Latn-BA" altLang="en-US" sz="2800"/>
              <a:t>Mogući scenario izvršenja</a:t>
            </a:r>
            <a:endParaRPr lang="en-US" altLang="en-US" sz="2800"/>
          </a:p>
        </p:txBody>
      </p:sp>
      <p:sp>
        <p:nvSpPr>
          <p:cNvPr id="30724" name="Rectangle 3">
            <a:extLst>
              <a:ext uri="{FF2B5EF4-FFF2-40B4-BE49-F238E27FC236}">
                <a16:creationId xmlns:a16="http://schemas.microsoft.com/office/drawing/2014/main" id="{E309FD42-F3DD-45E2-AC31-BA946A7B468A}"/>
              </a:ext>
            </a:extLst>
          </p:cNvPr>
          <p:cNvSpPr>
            <a:spLocks noChangeArrowheads="1"/>
          </p:cNvSpPr>
          <p:nvPr/>
        </p:nvSpPr>
        <p:spPr bwMode="auto">
          <a:xfrm>
            <a:off x="260350" y="1849438"/>
            <a:ext cx="3138488" cy="3903662"/>
          </a:xfrm>
          <a:prstGeom prst="rect">
            <a:avLst/>
          </a:prstGeom>
          <a:solidFill>
            <a:schemeClr val="bg1"/>
          </a:solidFill>
          <a:ln w="12700">
            <a:solidFill>
              <a:schemeClr val="tx1"/>
            </a:solidFill>
            <a:miter lim="800000"/>
            <a:headEnd type="none" w="sm" len="sm"/>
            <a:tailEnd type="none" w="sm" len="sm"/>
          </a:ln>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b="1">
                <a:solidFill>
                  <a:srgbClr val="F5E647"/>
                </a:solidFill>
                <a:effectLst/>
                <a:latin typeface="SegoeBook" pitchFamily="68" charset="0"/>
              </a:rPr>
              <a:t>#pragma omp parallel</a:t>
            </a:r>
          </a:p>
          <a:p>
            <a:r>
              <a:rPr lang="en-US" altLang="en-US" sz="2000" b="1">
                <a:solidFill>
                  <a:srgbClr val="F5E647"/>
                </a:solidFill>
                <a:effectLst/>
                <a:latin typeface="SegoeBook" pitchFamily="68" charset="0"/>
              </a:rPr>
              <a:t>{</a:t>
            </a:r>
          </a:p>
          <a:p>
            <a:r>
              <a:rPr lang="en-US" altLang="en-US" sz="2000" b="1">
                <a:solidFill>
                  <a:srgbClr val="F5E647"/>
                </a:solidFill>
                <a:effectLst/>
                <a:latin typeface="SegoeBook" pitchFamily="68" charset="0"/>
              </a:rPr>
              <a:t>   #pragma omp single</a:t>
            </a:r>
          </a:p>
          <a:p>
            <a:r>
              <a:rPr lang="en-US" altLang="en-US" sz="2000" b="1">
                <a:solidFill>
                  <a:srgbClr val="04E4FC"/>
                </a:solidFill>
                <a:effectLst/>
                <a:latin typeface="SegoeBook" pitchFamily="68" charset="0"/>
              </a:rPr>
              <a:t>   {  // block 1</a:t>
            </a:r>
          </a:p>
          <a:p>
            <a:r>
              <a:rPr lang="en-US" altLang="en-US" sz="2000" b="1">
                <a:solidFill>
                  <a:srgbClr val="04E4FC"/>
                </a:solidFill>
                <a:effectLst/>
                <a:latin typeface="SegoeBook" pitchFamily="68" charset="0"/>
              </a:rPr>
              <a:t>      node * p = head;</a:t>
            </a:r>
          </a:p>
          <a:p>
            <a:r>
              <a:rPr lang="en-US" altLang="en-US" sz="2000" b="1">
                <a:solidFill>
                  <a:srgbClr val="04E4FC"/>
                </a:solidFill>
                <a:effectLst/>
                <a:latin typeface="SegoeBook" pitchFamily="68" charset="0"/>
              </a:rPr>
              <a:t>      while (p) {  </a:t>
            </a:r>
            <a:r>
              <a:rPr lang="en-US" altLang="en-US" sz="2000" b="1">
                <a:solidFill>
                  <a:srgbClr val="FF5C00"/>
                </a:solidFill>
                <a:effectLst/>
                <a:latin typeface="SegoeBook" pitchFamily="68" charset="0"/>
              </a:rPr>
              <a:t>//block 2</a:t>
            </a:r>
          </a:p>
          <a:p>
            <a:r>
              <a:rPr lang="en-US" altLang="en-US" sz="2000" b="1">
                <a:solidFill>
                  <a:srgbClr val="FF5C00"/>
                </a:solidFill>
                <a:effectLst/>
                <a:latin typeface="SegoeBook" pitchFamily="68" charset="0"/>
              </a:rPr>
              <a:t>      #pragma omp task</a:t>
            </a:r>
          </a:p>
          <a:p>
            <a:r>
              <a:rPr lang="en-US" altLang="en-US" sz="2000" b="1">
                <a:solidFill>
                  <a:srgbClr val="FF5C00"/>
                </a:solidFill>
                <a:effectLst/>
                <a:latin typeface="SegoeBook" pitchFamily="68" charset="0"/>
              </a:rPr>
              <a:t>         process(p);</a:t>
            </a:r>
          </a:p>
          <a:p>
            <a:r>
              <a:rPr lang="en-US" altLang="en-US" sz="2000" b="1">
                <a:solidFill>
                  <a:srgbClr val="04E4FC"/>
                </a:solidFill>
                <a:effectLst/>
                <a:latin typeface="SegoeBook" pitchFamily="68" charset="0"/>
              </a:rPr>
              <a:t>      </a:t>
            </a:r>
            <a:r>
              <a:rPr lang="en-US" altLang="en-US" sz="2000" b="1">
                <a:solidFill>
                  <a:srgbClr val="FFFFFF"/>
                </a:solidFill>
                <a:effectLst/>
                <a:latin typeface="SegoeBook" pitchFamily="68" charset="0"/>
              </a:rPr>
              <a:t>p = p-&gt;next;  //block 3</a:t>
            </a:r>
          </a:p>
          <a:p>
            <a:r>
              <a:rPr lang="en-US" altLang="en-US" sz="2000" b="1">
                <a:solidFill>
                  <a:srgbClr val="04E4FC"/>
                </a:solidFill>
                <a:effectLst/>
                <a:latin typeface="SegoeBook" pitchFamily="68" charset="0"/>
              </a:rPr>
              <a:t>      }</a:t>
            </a:r>
          </a:p>
          <a:p>
            <a:r>
              <a:rPr lang="en-US" altLang="en-US" sz="2000" b="1">
                <a:solidFill>
                  <a:srgbClr val="04E4FC"/>
                </a:solidFill>
                <a:effectLst/>
                <a:latin typeface="SegoeBook" pitchFamily="68" charset="0"/>
              </a:rPr>
              <a:t>   }</a:t>
            </a:r>
          </a:p>
          <a:p>
            <a:r>
              <a:rPr lang="en-US" altLang="en-US" sz="2000" b="1">
                <a:solidFill>
                  <a:srgbClr val="F5E647"/>
                </a:solidFill>
                <a:effectLst/>
                <a:latin typeface="SegoeBook" pitchFamily="68" charset="0"/>
              </a:rPr>
              <a:t>}</a:t>
            </a:r>
          </a:p>
          <a:p>
            <a:endParaRPr lang="en-US" altLang="en-US" sz="2000">
              <a:solidFill>
                <a:srgbClr val="FFFFFF"/>
              </a:solidFill>
              <a:effectLst/>
              <a:latin typeface="SegoeBook" pitchFamily="68" charset="0"/>
            </a:endParaRPr>
          </a:p>
        </p:txBody>
      </p:sp>
      <p:sp>
        <p:nvSpPr>
          <p:cNvPr id="30725" name="Text Box 4">
            <a:extLst>
              <a:ext uri="{FF2B5EF4-FFF2-40B4-BE49-F238E27FC236}">
                <a16:creationId xmlns:a16="http://schemas.microsoft.com/office/drawing/2014/main" id="{76A68235-A703-4204-A589-B65211156ED8}"/>
              </a:ext>
            </a:extLst>
          </p:cNvPr>
          <p:cNvSpPr txBox="1">
            <a:spLocks noChangeArrowheads="1"/>
          </p:cNvSpPr>
          <p:nvPr/>
        </p:nvSpPr>
        <p:spPr bwMode="auto">
          <a:xfrm>
            <a:off x="542925" y="808038"/>
            <a:ext cx="8578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sr-Latn-BA" altLang="en-US" sz="2000">
                <a:solidFill>
                  <a:srgbClr val="FFFFFF"/>
                </a:solidFill>
                <a:effectLst/>
                <a:latin typeface="SegoeBook" pitchFamily="68" charset="0"/>
              </a:rPr>
              <a:t>Korišćenjem taskova mogu se paralelizovati while petlje i rekurzivni programi</a:t>
            </a:r>
            <a:endParaRPr lang="en-US" altLang="en-US" sz="2000">
              <a:solidFill>
                <a:srgbClr val="FFFFFF"/>
              </a:solidFill>
              <a:effectLst/>
              <a:latin typeface="SegoeBook" pitchFamily="68" charset="0"/>
            </a:endParaRPr>
          </a:p>
        </p:txBody>
      </p:sp>
      <p:grpSp>
        <p:nvGrpSpPr>
          <p:cNvPr id="2" name="Group 5">
            <a:extLst>
              <a:ext uri="{FF2B5EF4-FFF2-40B4-BE49-F238E27FC236}">
                <a16:creationId xmlns:a16="http://schemas.microsoft.com/office/drawing/2014/main" id="{DEFA8CA0-A0A4-48B5-82C0-573DF48959C6}"/>
              </a:ext>
            </a:extLst>
          </p:cNvPr>
          <p:cNvGrpSpPr>
            <a:grpSpLocks/>
          </p:cNvGrpSpPr>
          <p:nvPr/>
        </p:nvGrpSpPr>
        <p:grpSpPr bwMode="auto">
          <a:xfrm>
            <a:off x="3825875" y="1138238"/>
            <a:ext cx="1641475" cy="5457825"/>
            <a:chOff x="2410" y="717"/>
            <a:chExt cx="1034" cy="3438"/>
          </a:xfrm>
        </p:grpSpPr>
        <p:grpSp>
          <p:nvGrpSpPr>
            <p:cNvPr id="30773" name="Group 6">
              <a:extLst>
                <a:ext uri="{FF2B5EF4-FFF2-40B4-BE49-F238E27FC236}">
                  <a16:creationId xmlns:a16="http://schemas.microsoft.com/office/drawing/2014/main" id="{E4157B20-4FB7-418B-BE45-B39968F116BC}"/>
                </a:ext>
              </a:extLst>
            </p:cNvPr>
            <p:cNvGrpSpPr>
              <a:grpSpLocks/>
            </p:cNvGrpSpPr>
            <p:nvPr/>
          </p:nvGrpSpPr>
          <p:grpSpPr bwMode="auto">
            <a:xfrm>
              <a:off x="2516" y="1159"/>
              <a:ext cx="508" cy="2996"/>
              <a:chOff x="2868" y="696"/>
              <a:chExt cx="508" cy="2996"/>
            </a:xfrm>
          </p:grpSpPr>
          <p:sp>
            <p:nvSpPr>
              <p:cNvPr id="30778" name="Rectangle 7">
                <a:extLst>
                  <a:ext uri="{FF2B5EF4-FFF2-40B4-BE49-F238E27FC236}">
                    <a16:creationId xmlns:a16="http://schemas.microsoft.com/office/drawing/2014/main" id="{52A472B4-80F0-49E4-AEA8-9C8C0E64A796}"/>
                  </a:ext>
                </a:extLst>
              </p:cNvPr>
              <p:cNvSpPr>
                <a:spLocks noChangeArrowheads="1"/>
              </p:cNvSpPr>
              <p:nvPr/>
            </p:nvSpPr>
            <p:spPr bwMode="auto">
              <a:xfrm>
                <a:off x="2868" y="2399"/>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FFFFFF"/>
                  </a:solidFill>
                  <a:effectLst/>
                  <a:latin typeface="Arial" panose="020B0604020202020204" pitchFamily="34" charset="0"/>
                </a:endParaRPr>
              </a:p>
            </p:txBody>
          </p:sp>
          <p:grpSp>
            <p:nvGrpSpPr>
              <p:cNvPr id="30779" name="Group 8">
                <a:extLst>
                  <a:ext uri="{FF2B5EF4-FFF2-40B4-BE49-F238E27FC236}">
                    <a16:creationId xmlns:a16="http://schemas.microsoft.com/office/drawing/2014/main" id="{6A0A35E9-DFF5-4E6D-872D-52CA378CE5DE}"/>
                  </a:ext>
                </a:extLst>
              </p:cNvPr>
              <p:cNvGrpSpPr>
                <a:grpSpLocks/>
              </p:cNvGrpSpPr>
              <p:nvPr/>
            </p:nvGrpSpPr>
            <p:grpSpPr bwMode="auto">
              <a:xfrm>
                <a:off x="2868" y="696"/>
                <a:ext cx="490" cy="305"/>
                <a:chOff x="2783" y="1839"/>
                <a:chExt cx="490" cy="857"/>
              </a:xfrm>
            </p:grpSpPr>
            <p:sp>
              <p:nvSpPr>
                <p:cNvPr id="30802" name="Rectangle 9">
                  <a:extLst>
                    <a:ext uri="{FF2B5EF4-FFF2-40B4-BE49-F238E27FC236}">
                      <a16:creationId xmlns:a16="http://schemas.microsoft.com/office/drawing/2014/main" id="{AFE1989E-ABA7-43D4-BE9F-E2E6AAF9AB66}"/>
                    </a:ext>
                  </a:extLst>
                </p:cNvPr>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sp>
              <p:nvSpPr>
                <p:cNvPr id="30803" name="AutoShape 10">
                  <a:extLst>
                    <a:ext uri="{FF2B5EF4-FFF2-40B4-BE49-F238E27FC236}">
                      <a16:creationId xmlns:a16="http://schemas.microsoft.com/office/drawing/2014/main" id="{87CBF6A3-A66B-4FDE-9969-969210F53981}"/>
                    </a:ext>
                  </a:extLst>
                </p:cNvPr>
                <p:cNvSpPr>
                  <a:spLocks noChangeArrowheads="1"/>
                </p:cNvSpPr>
                <p:nvPr/>
              </p:nvSpPr>
              <p:spPr bwMode="auto">
                <a:xfrm>
                  <a:off x="2783" y="1839"/>
                  <a:ext cx="490" cy="502"/>
                </a:xfrm>
                <a:prstGeom prst="roundRect">
                  <a:avLst>
                    <a:gd name="adj" fmla="val 24671"/>
                  </a:avLst>
                </a:prstGeom>
                <a:solidFill>
                  <a:srgbClr val="04E4FC"/>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804" name="Rectangle 11">
                  <a:extLst>
                    <a:ext uri="{FF2B5EF4-FFF2-40B4-BE49-F238E27FC236}">
                      <a16:creationId xmlns:a16="http://schemas.microsoft.com/office/drawing/2014/main" id="{C73C548E-23A0-4DD9-8DA0-15CBF0E58E62}"/>
                    </a:ext>
                  </a:extLst>
                </p:cNvPr>
                <p:cNvSpPr>
                  <a:spLocks noChangeArrowheads="1"/>
                </p:cNvSpPr>
                <p:nvPr/>
              </p:nvSpPr>
              <p:spPr bwMode="auto">
                <a:xfrm>
                  <a:off x="2840" y="1934"/>
                  <a:ext cx="357" cy="762"/>
                </a:xfrm>
                <a:prstGeom prst="rect">
                  <a:avLst/>
                </a:prstGeom>
                <a:solidFill>
                  <a:srgbClr val="04E4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a:t>
                  </a:r>
                  <a:r>
                    <a:rPr lang="sr-Latn-BA" altLang="en-US" sz="1400" b="1">
                      <a:solidFill>
                        <a:srgbClr val="000000"/>
                      </a:solidFill>
                      <a:effectLst/>
                      <a:latin typeface="Times" panose="02020603050405020304" pitchFamily="18" charset="0"/>
                    </a:rPr>
                    <a:t>1</a:t>
                  </a:r>
                  <a:r>
                    <a:rPr lang="en-US" altLang="en-US" sz="1400" b="1">
                      <a:solidFill>
                        <a:srgbClr val="000000"/>
                      </a:solidFill>
                      <a:effectLst/>
                      <a:latin typeface="Times" panose="02020603050405020304" pitchFamily="18" charset="0"/>
                    </a:rPr>
                    <a:t> 1</a:t>
                  </a:r>
                  <a:endParaRPr lang="en-US" altLang="en-US" sz="1400">
                    <a:solidFill>
                      <a:srgbClr val="000000"/>
                    </a:solidFill>
                    <a:effectLst/>
                    <a:latin typeface="Arial" panose="020B0604020202020204" pitchFamily="34" charset="0"/>
                  </a:endParaRPr>
                </a:p>
              </p:txBody>
            </p:sp>
            <p:sp>
              <p:nvSpPr>
                <p:cNvPr id="30805" name="Rectangle 12">
                  <a:extLst>
                    <a:ext uri="{FF2B5EF4-FFF2-40B4-BE49-F238E27FC236}">
                      <a16:creationId xmlns:a16="http://schemas.microsoft.com/office/drawing/2014/main" id="{B35A624F-9B4D-446C-9B60-023CEF971301}"/>
                    </a:ext>
                  </a:extLst>
                </p:cNvPr>
                <p:cNvSpPr>
                  <a:spLocks noChangeArrowheads="1"/>
                </p:cNvSpPr>
                <p:nvPr/>
              </p:nvSpPr>
              <p:spPr bwMode="auto">
                <a:xfrm>
                  <a:off x="2997" y="2047"/>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80" name="Group 13">
                <a:extLst>
                  <a:ext uri="{FF2B5EF4-FFF2-40B4-BE49-F238E27FC236}">
                    <a16:creationId xmlns:a16="http://schemas.microsoft.com/office/drawing/2014/main" id="{575B45C9-5D36-4F79-B1F0-B4389FFE884B}"/>
                  </a:ext>
                </a:extLst>
              </p:cNvPr>
              <p:cNvGrpSpPr>
                <a:grpSpLocks/>
              </p:cNvGrpSpPr>
              <p:nvPr/>
            </p:nvGrpSpPr>
            <p:grpSpPr bwMode="auto">
              <a:xfrm>
                <a:off x="2868" y="879"/>
                <a:ext cx="489" cy="572"/>
                <a:chOff x="3523" y="1845"/>
                <a:chExt cx="489" cy="502"/>
              </a:xfrm>
            </p:grpSpPr>
            <p:sp>
              <p:nvSpPr>
                <p:cNvPr id="30799" name="AutoShape 14">
                  <a:extLst>
                    <a:ext uri="{FF2B5EF4-FFF2-40B4-BE49-F238E27FC236}">
                      <a16:creationId xmlns:a16="http://schemas.microsoft.com/office/drawing/2014/main" id="{E7E9D561-EF2D-4136-BB40-E47E0882D429}"/>
                    </a:ext>
                  </a:extLst>
                </p:cNvPr>
                <p:cNvSpPr>
                  <a:spLocks noChangeArrowheads="1"/>
                </p:cNvSpPr>
                <p:nvPr/>
              </p:nvSpPr>
              <p:spPr bwMode="auto">
                <a:xfrm>
                  <a:off x="3523" y="1845"/>
                  <a:ext cx="489" cy="502"/>
                </a:xfrm>
                <a:prstGeom prst="roundRect">
                  <a:avLst>
                    <a:gd name="adj" fmla="val 24671"/>
                  </a:avLst>
                </a:prstGeom>
                <a:solidFill>
                  <a:schemeClr val="bg2"/>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800" name="Rectangle 15">
                  <a:extLst>
                    <a:ext uri="{FF2B5EF4-FFF2-40B4-BE49-F238E27FC236}">
                      <a16:creationId xmlns:a16="http://schemas.microsoft.com/office/drawing/2014/main" id="{71AC177A-C5CB-4ED4-A354-2AAC9E48BB1C}"/>
                    </a:ext>
                  </a:extLst>
                </p:cNvPr>
                <p:cNvSpPr>
                  <a:spLocks noChangeArrowheads="1"/>
                </p:cNvSpPr>
                <p:nvPr/>
              </p:nvSpPr>
              <p:spPr bwMode="auto">
                <a:xfrm>
                  <a:off x="3577" y="1934"/>
                  <a:ext cx="357" cy="23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 2</a:t>
                  </a:r>
                  <a:br>
                    <a:rPr lang="en-US" altLang="en-US" sz="1400" b="1">
                      <a:solidFill>
                        <a:srgbClr val="000000"/>
                      </a:solidFill>
                      <a:effectLst/>
                      <a:latin typeface="Times" panose="02020603050405020304" pitchFamily="18" charset="0"/>
                    </a:rPr>
                  </a:br>
                  <a:r>
                    <a:rPr lang="en-US" altLang="en-US" sz="1400" b="1">
                      <a:solidFill>
                        <a:srgbClr val="000000"/>
                      </a:solidFill>
                      <a:effectLst/>
                      <a:latin typeface="Times" panose="02020603050405020304" pitchFamily="18" charset="0"/>
                    </a:rPr>
                    <a:t>Task 1</a:t>
                  </a:r>
                </a:p>
              </p:txBody>
            </p:sp>
            <p:sp>
              <p:nvSpPr>
                <p:cNvPr id="30801" name="Rectangle 16">
                  <a:extLst>
                    <a:ext uri="{FF2B5EF4-FFF2-40B4-BE49-F238E27FC236}">
                      <a16:creationId xmlns:a16="http://schemas.microsoft.com/office/drawing/2014/main" id="{76E60567-1EC3-495E-A61A-11C59D27B091}"/>
                    </a:ext>
                  </a:extLst>
                </p:cNvPr>
                <p:cNvSpPr>
                  <a:spLocks noChangeArrowheads="1"/>
                </p:cNvSpPr>
                <p:nvPr/>
              </p:nvSpPr>
              <p:spPr bwMode="auto">
                <a:xfrm>
                  <a:off x="3730" y="2045"/>
                  <a:ext cx="1" cy="15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81" name="Group 17">
                <a:extLst>
                  <a:ext uri="{FF2B5EF4-FFF2-40B4-BE49-F238E27FC236}">
                    <a16:creationId xmlns:a16="http://schemas.microsoft.com/office/drawing/2014/main" id="{D8B8C48B-EFF7-4E22-8ABA-35B880901CA8}"/>
                  </a:ext>
                </a:extLst>
              </p:cNvPr>
              <p:cNvGrpSpPr>
                <a:grpSpLocks/>
              </p:cNvGrpSpPr>
              <p:nvPr/>
            </p:nvGrpSpPr>
            <p:grpSpPr bwMode="auto">
              <a:xfrm>
                <a:off x="2868" y="1658"/>
                <a:ext cx="490" cy="1137"/>
                <a:chOff x="4249" y="1832"/>
                <a:chExt cx="490" cy="502"/>
              </a:xfrm>
            </p:grpSpPr>
            <p:sp>
              <p:nvSpPr>
                <p:cNvPr id="30796" name="AutoShape 18">
                  <a:extLst>
                    <a:ext uri="{FF2B5EF4-FFF2-40B4-BE49-F238E27FC236}">
                      <a16:creationId xmlns:a16="http://schemas.microsoft.com/office/drawing/2014/main" id="{DD88FC8F-9F65-437D-AFD1-06B621BB485C}"/>
                    </a:ext>
                  </a:extLst>
                </p:cNvPr>
                <p:cNvSpPr>
                  <a:spLocks noChangeArrowheads="1"/>
                </p:cNvSpPr>
                <p:nvPr/>
              </p:nvSpPr>
              <p:spPr bwMode="auto">
                <a:xfrm>
                  <a:off x="4249" y="1832"/>
                  <a:ext cx="490" cy="502"/>
                </a:xfrm>
                <a:prstGeom prst="roundRect">
                  <a:avLst>
                    <a:gd name="adj" fmla="val 24671"/>
                  </a:avLst>
                </a:prstGeom>
                <a:solidFill>
                  <a:schemeClr val="bg2"/>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97" name="Rectangle 19">
                  <a:extLst>
                    <a:ext uri="{FF2B5EF4-FFF2-40B4-BE49-F238E27FC236}">
                      <a16:creationId xmlns:a16="http://schemas.microsoft.com/office/drawing/2014/main" id="{F756B551-CC59-4E1C-A5F5-E97D13F92998}"/>
                    </a:ext>
                  </a:extLst>
                </p:cNvPr>
                <p:cNvSpPr>
                  <a:spLocks noChangeArrowheads="1"/>
                </p:cNvSpPr>
                <p:nvPr/>
              </p:nvSpPr>
              <p:spPr bwMode="auto">
                <a:xfrm>
                  <a:off x="4308" y="1934"/>
                  <a:ext cx="357" cy="118"/>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 2</a:t>
                  </a:r>
                  <a:br>
                    <a:rPr lang="en-US" altLang="en-US" sz="1400" b="1">
                      <a:solidFill>
                        <a:srgbClr val="000000"/>
                      </a:solidFill>
                      <a:effectLst/>
                      <a:latin typeface="Times" panose="02020603050405020304" pitchFamily="18" charset="0"/>
                    </a:rPr>
                  </a:br>
                  <a:r>
                    <a:rPr lang="en-US" altLang="en-US" sz="1400" b="1">
                      <a:solidFill>
                        <a:srgbClr val="000000"/>
                      </a:solidFill>
                      <a:effectLst/>
                      <a:latin typeface="Times" panose="02020603050405020304" pitchFamily="18" charset="0"/>
                    </a:rPr>
                    <a:t>Task 2</a:t>
                  </a:r>
                </a:p>
              </p:txBody>
            </p:sp>
            <p:sp>
              <p:nvSpPr>
                <p:cNvPr id="30798" name="Rectangle 20">
                  <a:extLst>
                    <a:ext uri="{FF2B5EF4-FFF2-40B4-BE49-F238E27FC236}">
                      <a16:creationId xmlns:a16="http://schemas.microsoft.com/office/drawing/2014/main" id="{A71680E2-2D69-4DAA-92E7-25180A0128E1}"/>
                    </a:ext>
                  </a:extLst>
                </p:cNvPr>
                <p:cNvSpPr>
                  <a:spLocks noChangeArrowheads="1"/>
                </p:cNvSpPr>
                <p:nvPr/>
              </p:nvSpPr>
              <p:spPr bwMode="auto">
                <a:xfrm>
                  <a:off x="4465" y="2045"/>
                  <a:ext cx="1" cy="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82" name="Group 21">
                <a:extLst>
                  <a:ext uri="{FF2B5EF4-FFF2-40B4-BE49-F238E27FC236}">
                    <a16:creationId xmlns:a16="http://schemas.microsoft.com/office/drawing/2014/main" id="{9F0F8842-D7DF-43AD-9105-8ECF61BE275D}"/>
                  </a:ext>
                </a:extLst>
              </p:cNvPr>
              <p:cNvGrpSpPr>
                <a:grpSpLocks/>
              </p:cNvGrpSpPr>
              <p:nvPr/>
            </p:nvGrpSpPr>
            <p:grpSpPr bwMode="auto">
              <a:xfrm>
                <a:off x="2868" y="2966"/>
                <a:ext cx="490" cy="726"/>
                <a:chOff x="4270" y="3263"/>
                <a:chExt cx="490" cy="502"/>
              </a:xfrm>
            </p:grpSpPr>
            <p:sp>
              <p:nvSpPr>
                <p:cNvPr id="30793" name="AutoShape 22">
                  <a:extLst>
                    <a:ext uri="{FF2B5EF4-FFF2-40B4-BE49-F238E27FC236}">
                      <a16:creationId xmlns:a16="http://schemas.microsoft.com/office/drawing/2014/main" id="{BA4CCBDA-6227-4987-963E-90834E68EDC9}"/>
                    </a:ext>
                  </a:extLst>
                </p:cNvPr>
                <p:cNvSpPr>
                  <a:spLocks noChangeArrowheads="1"/>
                </p:cNvSpPr>
                <p:nvPr/>
              </p:nvSpPr>
              <p:spPr bwMode="auto">
                <a:xfrm>
                  <a:off x="4270" y="3263"/>
                  <a:ext cx="490" cy="502"/>
                </a:xfrm>
                <a:prstGeom prst="roundRect">
                  <a:avLst>
                    <a:gd name="adj" fmla="val 24671"/>
                  </a:avLst>
                </a:prstGeom>
                <a:solidFill>
                  <a:schemeClr val="bg2"/>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94" name="Rectangle 23">
                  <a:extLst>
                    <a:ext uri="{FF2B5EF4-FFF2-40B4-BE49-F238E27FC236}">
                      <a16:creationId xmlns:a16="http://schemas.microsoft.com/office/drawing/2014/main" id="{CFB21980-0C2C-4FA4-90D7-8669DF024BC3}"/>
                    </a:ext>
                  </a:extLst>
                </p:cNvPr>
                <p:cNvSpPr>
                  <a:spLocks noChangeArrowheads="1"/>
                </p:cNvSpPr>
                <p:nvPr/>
              </p:nvSpPr>
              <p:spPr bwMode="auto">
                <a:xfrm>
                  <a:off x="4329" y="3365"/>
                  <a:ext cx="357" cy="186"/>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 2</a:t>
                  </a:r>
                  <a:br>
                    <a:rPr lang="en-US" altLang="en-US" sz="1400" b="1">
                      <a:solidFill>
                        <a:srgbClr val="000000"/>
                      </a:solidFill>
                      <a:effectLst/>
                      <a:latin typeface="Times" panose="02020603050405020304" pitchFamily="18" charset="0"/>
                    </a:rPr>
                  </a:br>
                  <a:r>
                    <a:rPr lang="en-US" altLang="en-US" sz="1400" b="1">
                      <a:solidFill>
                        <a:srgbClr val="000000"/>
                      </a:solidFill>
                      <a:effectLst/>
                      <a:latin typeface="Times" panose="02020603050405020304" pitchFamily="18" charset="0"/>
                    </a:rPr>
                    <a:t>Task 3</a:t>
                  </a:r>
                </a:p>
              </p:txBody>
            </p:sp>
            <p:sp>
              <p:nvSpPr>
                <p:cNvPr id="30795" name="Rectangle 24">
                  <a:extLst>
                    <a:ext uri="{FF2B5EF4-FFF2-40B4-BE49-F238E27FC236}">
                      <a16:creationId xmlns:a16="http://schemas.microsoft.com/office/drawing/2014/main" id="{B14D1C53-FA31-469D-B59F-E3EB9E307621}"/>
                    </a:ext>
                  </a:extLst>
                </p:cNvPr>
                <p:cNvSpPr>
                  <a:spLocks noChangeArrowheads="1"/>
                </p:cNvSpPr>
                <p:nvPr/>
              </p:nvSpPr>
              <p:spPr bwMode="auto">
                <a:xfrm>
                  <a:off x="4486" y="3476"/>
                  <a:ext cx="1" cy="1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83" name="Group 25">
                <a:extLst>
                  <a:ext uri="{FF2B5EF4-FFF2-40B4-BE49-F238E27FC236}">
                    <a16:creationId xmlns:a16="http://schemas.microsoft.com/office/drawing/2014/main" id="{996F554E-6869-48BE-A592-969BD5FAC64E}"/>
                  </a:ext>
                </a:extLst>
              </p:cNvPr>
              <p:cNvGrpSpPr>
                <a:grpSpLocks/>
              </p:cNvGrpSpPr>
              <p:nvPr/>
            </p:nvGrpSpPr>
            <p:grpSpPr bwMode="auto">
              <a:xfrm>
                <a:off x="2868" y="1459"/>
                <a:ext cx="508" cy="247"/>
                <a:chOff x="2783" y="1839"/>
                <a:chExt cx="508" cy="693"/>
              </a:xfrm>
            </p:grpSpPr>
            <p:sp>
              <p:nvSpPr>
                <p:cNvPr id="30789" name="Rectangle 26">
                  <a:extLst>
                    <a:ext uri="{FF2B5EF4-FFF2-40B4-BE49-F238E27FC236}">
                      <a16:creationId xmlns:a16="http://schemas.microsoft.com/office/drawing/2014/main" id="{8175F372-3840-4D8D-ABC5-C379DB0CF530}"/>
                    </a:ext>
                  </a:extLst>
                </p:cNvPr>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sp>
              <p:nvSpPr>
                <p:cNvPr id="30790" name="AutoShape 27">
                  <a:extLst>
                    <a:ext uri="{FF2B5EF4-FFF2-40B4-BE49-F238E27FC236}">
                      <a16:creationId xmlns:a16="http://schemas.microsoft.com/office/drawing/2014/main" id="{DA0FF85F-3387-4AEB-910D-AD8EDD21E7FA}"/>
                    </a:ext>
                  </a:extLst>
                </p:cNvPr>
                <p:cNvSpPr>
                  <a:spLocks noChangeArrowheads="1"/>
                </p:cNvSpPr>
                <p:nvPr/>
              </p:nvSpPr>
              <p:spPr bwMode="auto">
                <a:xfrm>
                  <a:off x="2783" y="1839"/>
                  <a:ext cx="490" cy="502"/>
                </a:xfrm>
                <a:prstGeom prst="roundRect">
                  <a:avLst>
                    <a:gd name="adj" fmla="val 24671"/>
                  </a:avLst>
                </a:prstGeom>
                <a:solidFill>
                  <a:schemeClr val="tx1"/>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91" name="Rectangle 28">
                  <a:extLst>
                    <a:ext uri="{FF2B5EF4-FFF2-40B4-BE49-F238E27FC236}">
                      <a16:creationId xmlns:a16="http://schemas.microsoft.com/office/drawing/2014/main" id="{1CE0C55F-F2CD-4C05-BA34-BA340ACEBF5E}"/>
                    </a:ext>
                  </a:extLst>
                </p:cNvPr>
                <p:cNvSpPr>
                  <a:spLocks noChangeArrowheads="1"/>
                </p:cNvSpPr>
                <p:nvPr/>
              </p:nvSpPr>
              <p:spPr bwMode="auto">
                <a:xfrm>
                  <a:off x="2840" y="1934"/>
                  <a:ext cx="451" cy="3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a:t>
                  </a:r>
                  <a:r>
                    <a:rPr lang="sr-Latn-BA" altLang="en-US" sz="1400" b="1">
                      <a:solidFill>
                        <a:srgbClr val="000000"/>
                      </a:solidFill>
                      <a:effectLst/>
                      <a:latin typeface="Times" panose="02020603050405020304" pitchFamily="18" charset="0"/>
                    </a:rPr>
                    <a:t>3</a:t>
                  </a:r>
                  <a:r>
                    <a:rPr lang="en-US" altLang="en-US" sz="1400" b="1">
                      <a:solidFill>
                        <a:srgbClr val="000000"/>
                      </a:solidFill>
                      <a:effectLst/>
                      <a:latin typeface="Times" panose="02020603050405020304" pitchFamily="18" charset="0"/>
                    </a:rPr>
                    <a:t> </a:t>
                  </a:r>
                  <a:endParaRPr lang="en-US" altLang="en-US" sz="1400">
                    <a:solidFill>
                      <a:srgbClr val="000000"/>
                    </a:solidFill>
                    <a:effectLst/>
                    <a:latin typeface="Arial" panose="020B0604020202020204" pitchFamily="34" charset="0"/>
                  </a:endParaRPr>
                </a:p>
              </p:txBody>
            </p:sp>
            <p:sp>
              <p:nvSpPr>
                <p:cNvPr id="30792" name="Rectangle 29">
                  <a:extLst>
                    <a:ext uri="{FF2B5EF4-FFF2-40B4-BE49-F238E27FC236}">
                      <a16:creationId xmlns:a16="http://schemas.microsoft.com/office/drawing/2014/main" id="{9419B7AF-E6A0-4D68-AA72-B2728B70F961}"/>
                    </a:ext>
                  </a:extLst>
                </p:cNvPr>
                <p:cNvSpPr>
                  <a:spLocks noChangeArrowheads="1"/>
                </p:cNvSpPr>
                <p:nvPr/>
              </p:nvSpPr>
              <p:spPr bwMode="auto">
                <a:xfrm>
                  <a:off x="2997" y="2047"/>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84" name="Group 30">
                <a:extLst>
                  <a:ext uri="{FF2B5EF4-FFF2-40B4-BE49-F238E27FC236}">
                    <a16:creationId xmlns:a16="http://schemas.microsoft.com/office/drawing/2014/main" id="{11D2C9B5-4A49-4CB4-8A0C-00997A53AA07}"/>
                  </a:ext>
                </a:extLst>
              </p:cNvPr>
              <p:cNvGrpSpPr>
                <a:grpSpLocks/>
              </p:cNvGrpSpPr>
              <p:nvPr/>
            </p:nvGrpSpPr>
            <p:grpSpPr bwMode="auto">
              <a:xfrm>
                <a:off x="2868" y="2784"/>
                <a:ext cx="490" cy="247"/>
                <a:chOff x="2783" y="1839"/>
                <a:chExt cx="490" cy="693"/>
              </a:xfrm>
            </p:grpSpPr>
            <p:sp>
              <p:nvSpPr>
                <p:cNvPr id="30785" name="Rectangle 31">
                  <a:extLst>
                    <a:ext uri="{FF2B5EF4-FFF2-40B4-BE49-F238E27FC236}">
                      <a16:creationId xmlns:a16="http://schemas.microsoft.com/office/drawing/2014/main" id="{B87C5ADC-87C9-46E5-ADE2-670C17E4484A}"/>
                    </a:ext>
                  </a:extLst>
                </p:cNvPr>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sp>
              <p:nvSpPr>
                <p:cNvPr id="30786" name="AutoShape 32">
                  <a:extLst>
                    <a:ext uri="{FF2B5EF4-FFF2-40B4-BE49-F238E27FC236}">
                      <a16:creationId xmlns:a16="http://schemas.microsoft.com/office/drawing/2014/main" id="{2D6FAF3A-B849-40E6-BF88-2C381A97AAF5}"/>
                    </a:ext>
                  </a:extLst>
                </p:cNvPr>
                <p:cNvSpPr>
                  <a:spLocks noChangeArrowheads="1"/>
                </p:cNvSpPr>
                <p:nvPr/>
              </p:nvSpPr>
              <p:spPr bwMode="auto">
                <a:xfrm>
                  <a:off x="2783" y="1839"/>
                  <a:ext cx="490" cy="502"/>
                </a:xfrm>
                <a:prstGeom prst="roundRect">
                  <a:avLst>
                    <a:gd name="adj" fmla="val 24671"/>
                  </a:avLst>
                </a:prstGeom>
                <a:solidFill>
                  <a:schemeClr val="tx1"/>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87" name="Rectangle 33">
                  <a:extLst>
                    <a:ext uri="{FF2B5EF4-FFF2-40B4-BE49-F238E27FC236}">
                      <a16:creationId xmlns:a16="http://schemas.microsoft.com/office/drawing/2014/main" id="{36F39ED4-3BAA-47E5-87CD-2953BE60C913}"/>
                    </a:ext>
                  </a:extLst>
                </p:cNvPr>
                <p:cNvSpPr>
                  <a:spLocks noChangeArrowheads="1"/>
                </p:cNvSpPr>
                <p:nvPr/>
              </p:nvSpPr>
              <p:spPr bwMode="auto">
                <a:xfrm>
                  <a:off x="2840" y="1934"/>
                  <a:ext cx="357" cy="3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a:t>
                  </a:r>
                  <a:r>
                    <a:rPr lang="sr-Latn-BA" altLang="en-US" sz="1400" b="1">
                      <a:solidFill>
                        <a:srgbClr val="000000"/>
                      </a:solidFill>
                      <a:effectLst/>
                      <a:latin typeface="Times" panose="02020603050405020304" pitchFamily="18" charset="0"/>
                    </a:rPr>
                    <a:t>3</a:t>
                  </a:r>
                  <a:r>
                    <a:rPr lang="en-US" altLang="en-US" sz="1400" b="1">
                      <a:solidFill>
                        <a:srgbClr val="000000"/>
                      </a:solidFill>
                      <a:effectLst/>
                      <a:latin typeface="Times" panose="02020603050405020304" pitchFamily="18" charset="0"/>
                    </a:rPr>
                    <a:t> </a:t>
                  </a:r>
                  <a:endParaRPr lang="en-US" altLang="en-US" sz="1400">
                    <a:solidFill>
                      <a:srgbClr val="000000"/>
                    </a:solidFill>
                    <a:effectLst/>
                    <a:latin typeface="Arial" panose="020B0604020202020204" pitchFamily="34" charset="0"/>
                  </a:endParaRPr>
                </a:p>
              </p:txBody>
            </p:sp>
            <p:sp>
              <p:nvSpPr>
                <p:cNvPr id="30788" name="Rectangle 34">
                  <a:extLst>
                    <a:ext uri="{FF2B5EF4-FFF2-40B4-BE49-F238E27FC236}">
                      <a16:creationId xmlns:a16="http://schemas.microsoft.com/office/drawing/2014/main" id="{1F0F39E4-EF10-4827-8BAC-4AA86BB85B90}"/>
                    </a:ext>
                  </a:extLst>
                </p:cNvPr>
                <p:cNvSpPr>
                  <a:spLocks noChangeArrowheads="1"/>
                </p:cNvSpPr>
                <p:nvPr/>
              </p:nvSpPr>
              <p:spPr bwMode="auto">
                <a:xfrm>
                  <a:off x="2997" y="2047"/>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sp>
          <p:nvSpPr>
            <p:cNvPr id="50212" name="Line 35">
              <a:extLst>
                <a:ext uri="{FF2B5EF4-FFF2-40B4-BE49-F238E27FC236}">
                  <a16:creationId xmlns:a16="http://schemas.microsoft.com/office/drawing/2014/main" id="{F50E0DA9-0894-426A-B7FF-9D7197BCD889}"/>
                </a:ext>
              </a:extLst>
            </p:cNvPr>
            <p:cNvSpPr>
              <a:spLocks noChangeShapeType="1"/>
            </p:cNvSpPr>
            <p:nvPr/>
          </p:nvSpPr>
          <p:spPr bwMode="auto">
            <a:xfrm>
              <a:off x="3280" y="1146"/>
              <a:ext cx="0" cy="1387"/>
            </a:xfrm>
            <a:prstGeom prst="line">
              <a:avLst/>
            </a:prstGeom>
            <a:noFill/>
            <a:ln w="38100">
              <a:solidFill>
                <a:schemeClr val="tx1"/>
              </a:solidFill>
              <a:round/>
              <a:headEnd/>
              <a:tailEnd/>
            </a:ln>
            <a:effectLst/>
          </p:spPr>
          <p:txBody>
            <a:bodyPr>
              <a:spAutoFit/>
            </a:bodyPr>
            <a:lstStyle/>
            <a:p>
              <a:pPr>
                <a:defRPr/>
              </a:pPr>
              <a:endParaRPr lang="en-US">
                <a:cs typeface="Arial" charset="0"/>
              </a:endParaRPr>
            </a:p>
          </p:txBody>
        </p:sp>
        <p:sp>
          <p:nvSpPr>
            <p:cNvPr id="50213" name="Line 36">
              <a:extLst>
                <a:ext uri="{FF2B5EF4-FFF2-40B4-BE49-F238E27FC236}">
                  <a16:creationId xmlns:a16="http://schemas.microsoft.com/office/drawing/2014/main" id="{2A54F87F-459E-4664-8ED3-6EA022B7DA3B}"/>
                </a:ext>
              </a:extLst>
            </p:cNvPr>
            <p:cNvSpPr>
              <a:spLocks noChangeShapeType="1"/>
            </p:cNvSpPr>
            <p:nvPr/>
          </p:nvSpPr>
          <p:spPr bwMode="auto">
            <a:xfrm>
              <a:off x="3268" y="3145"/>
              <a:ext cx="0" cy="963"/>
            </a:xfrm>
            <a:prstGeom prst="line">
              <a:avLst/>
            </a:prstGeom>
            <a:noFill/>
            <a:ln w="38100">
              <a:solidFill>
                <a:schemeClr val="tx1"/>
              </a:solidFill>
              <a:round/>
              <a:headEnd/>
              <a:tailEnd type="triangle" w="med" len="med"/>
            </a:ln>
            <a:effectLst/>
          </p:spPr>
          <p:txBody>
            <a:bodyPr>
              <a:spAutoFit/>
            </a:bodyPr>
            <a:lstStyle/>
            <a:p>
              <a:pPr>
                <a:defRPr/>
              </a:pPr>
              <a:endParaRPr lang="en-US">
                <a:cs typeface="Arial" charset="0"/>
              </a:endParaRPr>
            </a:p>
          </p:txBody>
        </p:sp>
        <p:sp>
          <p:nvSpPr>
            <p:cNvPr id="30776" name="Text Box 37">
              <a:extLst>
                <a:ext uri="{FF2B5EF4-FFF2-40B4-BE49-F238E27FC236}">
                  <a16:creationId xmlns:a16="http://schemas.microsoft.com/office/drawing/2014/main" id="{0FF612DB-98A2-4E60-BCB7-74C358E53600}"/>
                </a:ext>
              </a:extLst>
            </p:cNvPr>
            <p:cNvSpPr txBox="1">
              <a:spLocks noChangeArrowheads="1"/>
            </p:cNvSpPr>
            <p:nvPr/>
          </p:nvSpPr>
          <p:spPr bwMode="auto">
            <a:xfrm>
              <a:off x="3098" y="2615"/>
              <a:ext cx="34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spcBef>
                  <a:spcPct val="50000"/>
                </a:spcBef>
              </a:pPr>
              <a:r>
                <a:rPr lang="en-US" altLang="en-US" sz="2400" b="1">
                  <a:solidFill>
                    <a:srgbClr val="FFFFFF"/>
                  </a:solidFill>
                  <a:effectLst/>
                  <a:latin typeface="SegoeBook" pitchFamily="68" charset="0"/>
                </a:rPr>
                <a:t>Time</a:t>
              </a:r>
            </a:p>
          </p:txBody>
        </p:sp>
        <p:sp>
          <p:nvSpPr>
            <p:cNvPr id="30777" name="Text Box 38">
              <a:extLst>
                <a:ext uri="{FF2B5EF4-FFF2-40B4-BE49-F238E27FC236}">
                  <a16:creationId xmlns:a16="http://schemas.microsoft.com/office/drawing/2014/main" id="{446AA954-6C8E-4402-AD84-CAD43B9D12DA}"/>
                </a:ext>
              </a:extLst>
            </p:cNvPr>
            <p:cNvSpPr txBox="1">
              <a:spLocks noChangeArrowheads="1"/>
            </p:cNvSpPr>
            <p:nvPr/>
          </p:nvSpPr>
          <p:spPr bwMode="auto">
            <a:xfrm>
              <a:off x="2410" y="717"/>
              <a:ext cx="8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spcBef>
                  <a:spcPct val="50000"/>
                </a:spcBef>
              </a:pPr>
              <a:r>
                <a:rPr lang="en-US" altLang="en-US" sz="2000" b="1">
                  <a:solidFill>
                    <a:srgbClr val="FFFFFF"/>
                  </a:solidFill>
                  <a:effectLst/>
                  <a:latin typeface="SegoeBook" pitchFamily="68" charset="0"/>
                </a:rPr>
                <a:t>Single Threaded</a:t>
              </a:r>
            </a:p>
          </p:txBody>
        </p:sp>
      </p:grpSp>
      <p:grpSp>
        <p:nvGrpSpPr>
          <p:cNvPr id="10" name="Group 39">
            <a:extLst>
              <a:ext uri="{FF2B5EF4-FFF2-40B4-BE49-F238E27FC236}">
                <a16:creationId xmlns:a16="http://schemas.microsoft.com/office/drawing/2014/main" id="{B3FDBA2E-F149-4BD3-AF8B-2281515054CB}"/>
              </a:ext>
            </a:extLst>
          </p:cNvPr>
          <p:cNvGrpSpPr>
            <a:grpSpLocks/>
          </p:cNvGrpSpPr>
          <p:nvPr/>
        </p:nvGrpSpPr>
        <p:grpSpPr bwMode="auto">
          <a:xfrm>
            <a:off x="3975100" y="1227138"/>
            <a:ext cx="5168900" cy="5351462"/>
            <a:chOff x="2504" y="773"/>
            <a:chExt cx="3256" cy="3371"/>
          </a:xfrm>
        </p:grpSpPr>
        <p:sp>
          <p:nvSpPr>
            <p:cNvPr id="50217" name="Line 40">
              <a:extLst>
                <a:ext uri="{FF2B5EF4-FFF2-40B4-BE49-F238E27FC236}">
                  <a16:creationId xmlns:a16="http://schemas.microsoft.com/office/drawing/2014/main" id="{979E26DE-0EEE-4141-BF84-30DD0A37CFE3}"/>
                </a:ext>
              </a:extLst>
            </p:cNvPr>
            <p:cNvSpPr>
              <a:spLocks noChangeShapeType="1"/>
            </p:cNvSpPr>
            <p:nvPr/>
          </p:nvSpPr>
          <p:spPr bwMode="auto">
            <a:xfrm>
              <a:off x="2504" y="1155"/>
              <a:ext cx="3256" cy="0"/>
            </a:xfrm>
            <a:prstGeom prst="line">
              <a:avLst/>
            </a:prstGeom>
            <a:noFill/>
            <a:ln w="38100">
              <a:solidFill>
                <a:schemeClr val="tx1"/>
              </a:solidFill>
              <a:prstDash val="dash"/>
              <a:round/>
              <a:headEnd/>
              <a:tailEnd/>
            </a:ln>
            <a:effectLst/>
          </p:spPr>
          <p:txBody>
            <a:bodyPr>
              <a:spAutoFit/>
            </a:bodyPr>
            <a:lstStyle/>
            <a:p>
              <a:pPr>
                <a:defRPr/>
              </a:pPr>
              <a:endParaRPr lang="en-US">
                <a:cs typeface="Arial" charset="0"/>
              </a:endParaRPr>
            </a:p>
          </p:txBody>
        </p:sp>
        <p:sp>
          <p:nvSpPr>
            <p:cNvPr id="30734" name="Rectangle 41">
              <a:extLst>
                <a:ext uri="{FF2B5EF4-FFF2-40B4-BE49-F238E27FC236}">
                  <a16:creationId xmlns:a16="http://schemas.microsoft.com/office/drawing/2014/main" id="{8C54114D-93B6-4BDD-9BF2-4081CA5AECED}"/>
                </a:ext>
              </a:extLst>
            </p:cNvPr>
            <p:cNvSpPr>
              <a:spLocks noChangeArrowheads="1"/>
            </p:cNvSpPr>
            <p:nvPr/>
          </p:nvSpPr>
          <p:spPr bwMode="auto">
            <a:xfrm>
              <a:off x="3605" y="2861"/>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FFFFFF"/>
                </a:solidFill>
                <a:effectLst/>
                <a:latin typeface="Arial" panose="020B0604020202020204" pitchFamily="34" charset="0"/>
              </a:endParaRPr>
            </a:p>
          </p:txBody>
        </p:sp>
        <p:grpSp>
          <p:nvGrpSpPr>
            <p:cNvPr id="30735" name="Group 42">
              <a:extLst>
                <a:ext uri="{FF2B5EF4-FFF2-40B4-BE49-F238E27FC236}">
                  <a16:creationId xmlns:a16="http://schemas.microsoft.com/office/drawing/2014/main" id="{CA0748D8-CFAE-42AD-B0F4-2735739F3CCE}"/>
                </a:ext>
              </a:extLst>
            </p:cNvPr>
            <p:cNvGrpSpPr>
              <a:grpSpLocks/>
            </p:cNvGrpSpPr>
            <p:nvPr/>
          </p:nvGrpSpPr>
          <p:grpSpPr bwMode="auto">
            <a:xfrm>
              <a:off x="3605" y="1159"/>
              <a:ext cx="490" cy="247"/>
              <a:chOff x="2783" y="1839"/>
              <a:chExt cx="490" cy="693"/>
            </a:xfrm>
          </p:grpSpPr>
          <p:sp>
            <p:nvSpPr>
              <p:cNvPr id="30769" name="Rectangle 43">
                <a:extLst>
                  <a:ext uri="{FF2B5EF4-FFF2-40B4-BE49-F238E27FC236}">
                    <a16:creationId xmlns:a16="http://schemas.microsoft.com/office/drawing/2014/main" id="{77B9EF60-1513-4DB8-85EA-197BC3B1933A}"/>
                  </a:ext>
                </a:extLst>
              </p:cNvPr>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sp>
            <p:nvSpPr>
              <p:cNvPr id="30770" name="AutoShape 44">
                <a:extLst>
                  <a:ext uri="{FF2B5EF4-FFF2-40B4-BE49-F238E27FC236}">
                    <a16:creationId xmlns:a16="http://schemas.microsoft.com/office/drawing/2014/main" id="{A0FC6D1E-C8EE-4565-B007-D3AC4263C00F}"/>
                  </a:ext>
                </a:extLst>
              </p:cNvPr>
              <p:cNvSpPr>
                <a:spLocks noChangeArrowheads="1"/>
              </p:cNvSpPr>
              <p:nvPr/>
            </p:nvSpPr>
            <p:spPr bwMode="auto">
              <a:xfrm>
                <a:off x="2783" y="1839"/>
                <a:ext cx="490" cy="502"/>
              </a:xfrm>
              <a:prstGeom prst="roundRect">
                <a:avLst>
                  <a:gd name="adj" fmla="val 24671"/>
                </a:avLst>
              </a:prstGeom>
              <a:solidFill>
                <a:srgbClr val="04E4FC"/>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71" name="Rectangle 45">
                <a:extLst>
                  <a:ext uri="{FF2B5EF4-FFF2-40B4-BE49-F238E27FC236}">
                    <a16:creationId xmlns:a16="http://schemas.microsoft.com/office/drawing/2014/main" id="{356BC4D1-8BC9-4983-812C-5436067CFD2A}"/>
                  </a:ext>
                </a:extLst>
              </p:cNvPr>
              <p:cNvSpPr>
                <a:spLocks noChangeArrowheads="1"/>
              </p:cNvSpPr>
              <p:nvPr/>
            </p:nvSpPr>
            <p:spPr bwMode="auto">
              <a:xfrm>
                <a:off x="2785" y="1901"/>
                <a:ext cx="488" cy="381"/>
              </a:xfrm>
              <a:prstGeom prst="rect">
                <a:avLst/>
              </a:prstGeom>
              <a:solidFill>
                <a:srgbClr val="04E4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 </a:t>
                </a:r>
                <a:r>
                  <a:rPr lang="sr-Latn-BA" altLang="en-US" sz="1400" b="1">
                    <a:solidFill>
                      <a:srgbClr val="000000"/>
                    </a:solidFill>
                    <a:effectLst/>
                    <a:latin typeface="Times" panose="02020603050405020304" pitchFamily="18" charset="0"/>
                  </a:rPr>
                  <a:t>1</a:t>
                </a:r>
                <a:endParaRPr lang="en-US" altLang="en-US" sz="1400">
                  <a:solidFill>
                    <a:srgbClr val="000000"/>
                  </a:solidFill>
                  <a:effectLst/>
                  <a:latin typeface="Arial" panose="020B0604020202020204" pitchFamily="34" charset="0"/>
                </a:endParaRPr>
              </a:p>
            </p:txBody>
          </p:sp>
          <p:sp>
            <p:nvSpPr>
              <p:cNvPr id="30772" name="Rectangle 46">
                <a:extLst>
                  <a:ext uri="{FF2B5EF4-FFF2-40B4-BE49-F238E27FC236}">
                    <a16:creationId xmlns:a16="http://schemas.microsoft.com/office/drawing/2014/main" id="{A106ABBA-1802-40C3-B73F-A249FD7AB2D7}"/>
                  </a:ext>
                </a:extLst>
              </p:cNvPr>
              <p:cNvSpPr>
                <a:spLocks noChangeArrowheads="1"/>
              </p:cNvSpPr>
              <p:nvPr/>
            </p:nvSpPr>
            <p:spPr bwMode="auto">
              <a:xfrm>
                <a:off x="2997" y="2047"/>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36" name="Group 47">
              <a:extLst>
                <a:ext uri="{FF2B5EF4-FFF2-40B4-BE49-F238E27FC236}">
                  <a16:creationId xmlns:a16="http://schemas.microsoft.com/office/drawing/2014/main" id="{FAAD9F67-767F-407B-BFE9-65D04C01E703}"/>
                </a:ext>
              </a:extLst>
            </p:cNvPr>
            <p:cNvGrpSpPr>
              <a:grpSpLocks/>
            </p:cNvGrpSpPr>
            <p:nvPr/>
          </p:nvGrpSpPr>
          <p:grpSpPr bwMode="auto">
            <a:xfrm>
              <a:off x="3600" y="1356"/>
              <a:ext cx="495" cy="247"/>
              <a:chOff x="2778" y="1839"/>
              <a:chExt cx="495" cy="693"/>
            </a:xfrm>
          </p:grpSpPr>
          <p:sp>
            <p:nvSpPr>
              <p:cNvPr id="30765" name="Rectangle 48">
                <a:extLst>
                  <a:ext uri="{FF2B5EF4-FFF2-40B4-BE49-F238E27FC236}">
                    <a16:creationId xmlns:a16="http://schemas.microsoft.com/office/drawing/2014/main" id="{9A86A8AB-913E-45F6-82A0-62462CF06793}"/>
                  </a:ext>
                </a:extLst>
              </p:cNvPr>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sp>
            <p:nvSpPr>
              <p:cNvPr id="30766" name="AutoShape 49">
                <a:extLst>
                  <a:ext uri="{FF2B5EF4-FFF2-40B4-BE49-F238E27FC236}">
                    <a16:creationId xmlns:a16="http://schemas.microsoft.com/office/drawing/2014/main" id="{93F015D5-C176-4D66-B362-B98152C10BBA}"/>
                  </a:ext>
                </a:extLst>
              </p:cNvPr>
              <p:cNvSpPr>
                <a:spLocks noChangeArrowheads="1"/>
              </p:cNvSpPr>
              <p:nvPr/>
            </p:nvSpPr>
            <p:spPr bwMode="auto">
              <a:xfrm>
                <a:off x="2783" y="1839"/>
                <a:ext cx="490" cy="502"/>
              </a:xfrm>
              <a:prstGeom prst="roundRect">
                <a:avLst>
                  <a:gd name="adj" fmla="val 24671"/>
                </a:avLst>
              </a:prstGeom>
              <a:solidFill>
                <a:schemeClr val="tx1"/>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67" name="Rectangle 50">
                <a:extLst>
                  <a:ext uri="{FF2B5EF4-FFF2-40B4-BE49-F238E27FC236}">
                    <a16:creationId xmlns:a16="http://schemas.microsoft.com/office/drawing/2014/main" id="{E47CE135-7F15-4717-96AB-92153DD6E82D}"/>
                  </a:ext>
                </a:extLst>
              </p:cNvPr>
              <p:cNvSpPr>
                <a:spLocks noChangeArrowheads="1"/>
              </p:cNvSpPr>
              <p:nvPr/>
            </p:nvSpPr>
            <p:spPr bwMode="auto">
              <a:xfrm>
                <a:off x="2778" y="1931"/>
                <a:ext cx="480" cy="3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a:t>
                </a:r>
                <a:r>
                  <a:rPr lang="sr-Latn-BA" altLang="en-US" sz="1400" b="1">
                    <a:solidFill>
                      <a:srgbClr val="000000"/>
                    </a:solidFill>
                    <a:effectLst/>
                    <a:latin typeface="Times" panose="02020603050405020304" pitchFamily="18" charset="0"/>
                  </a:rPr>
                  <a:t>3</a:t>
                </a:r>
                <a:r>
                  <a:rPr lang="en-US" altLang="en-US" sz="1400" b="1">
                    <a:solidFill>
                      <a:srgbClr val="000000"/>
                    </a:solidFill>
                    <a:effectLst/>
                    <a:latin typeface="Times" panose="02020603050405020304" pitchFamily="18" charset="0"/>
                  </a:rPr>
                  <a:t> 3</a:t>
                </a:r>
                <a:endParaRPr lang="en-US" altLang="en-US" sz="1400">
                  <a:solidFill>
                    <a:srgbClr val="000000"/>
                  </a:solidFill>
                  <a:effectLst/>
                  <a:latin typeface="Arial" panose="020B0604020202020204" pitchFamily="34" charset="0"/>
                </a:endParaRPr>
              </a:p>
            </p:txBody>
          </p:sp>
          <p:sp>
            <p:nvSpPr>
              <p:cNvPr id="30768" name="Rectangle 51">
                <a:extLst>
                  <a:ext uri="{FF2B5EF4-FFF2-40B4-BE49-F238E27FC236}">
                    <a16:creationId xmlns:a16="http://schemas.microsoft.com/office/drawing/2014/main" id="{B37A281A-4CA6-4810-9954-FE31E4BD7D3A}"/>
                  </a:ext>
                </a:extLst>
              </p:cNvPr>
              <p:cNvSpPr>
                <a:spLocks noChangeArrowheads="1"/>
              </p:cNvSpPr>
              <p:nvPr/>
            </p:nvSpPr>
            <p:spPr bwMode="auto">
              <a:xfrm>
                <a:off x="2997" y="2047"/>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37" name="Group 52">
              <a:extLst>
                <a:ext uri="{FF2B5EF4-FFF2-40B4-BE49-F238E27FC236}">
                  <a16:creationId xmlns:a16="http://schemas.microsoft.com/office/drawing/2014/main" id="{C4B739EC-26B2-4A3E-85CF-360122026158}"/>
                </a:ext>
              </a:extLst>
            </p:cNvPr>
            <p:cNvGrpSpPr>
              <a:grpSpLocks/>
            </p:cNvGrpSpPr>
            <p:nvPr/>
          </p:nvGrpSpPr>
          <p:grpSpPr bwMode="auto">
            <a:xfrm>
              <a:off x="3605" y="1553"/>
              <a:ext cx="523" cy="247"/>
              <a:chOff x="2783" y="1839"/>
              <a:chExt cx="523" cy="693"/>
            </a:xfrm>
          </p:grpSpPr>
          <p:sp>
            <p:nvSpPr>
              <p:cNvPr id="30761" name="Rectangle 53">
                <a:extLst>
                  <a:ext uri="{FF2B5EF4-FFF2-40B4-BE49-F238E27FC236}">
                    <a16:creationId xmlns:a16="http://schemas.microsoft.com/office/drawing/2014/main" id="{F72B67D7-372C-4EC4-B37B-CAEA6E43C3EC}"/>
                  </a:ext>
                </a:extLst>
              </p:cNvPr>
              <p:cNvSpPr>
                <a:spLocks noChangeArrowheads="1"/>
              </p:cNvSpPr>
              <p:nvPr/>
            </p:nvSpPr>
            <p:spPr bwMode="auto">
              <a:xfrm>
                <a:off x="2996" y="2044"/>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sp>
            <p:nvSpPr>
              <p:cNvPr id="30762" name="AutoShape 54">
                <a:extLst>
                  <a:ext uri="{FF2B5EF4-FFF2-40B4-BE49-F238E27FC236}">
                    <a16:creationId xmlns:a16="http://schemas.microsoft.com/office/drawing/2014/main" id="{4FFABF63-CBBB-41A5-B18D-48A72FF839E4}"/>
                  </a:ext>
                </a:extLst>
              </p:cNvPr>
              <p:cNvSpPr>
                <a:spLocks noChangeArrowheads="1"/>
              </p:cNvSpPr>
              <p:nvPr/>
            </p:nvSpPr>
            <p:spPr bwMode="auto">
              <a:xfrm>
                <a:off x="2783" y="1839"/>
                <a:ext cx="490" cy="502"/>
              </a:xfrm>
              <a:prstGeom prst="roundRect">
                <a:avLst>
                  <a:gd name="adj" fmla="val 24671"/>
                </a:avLst>
              </a:prstGeom>
              <a:solidFill>
                <a:schemeClr val="tx1"/>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63" name="Rectangle 55">
                <a:extLst>
                  <a:ext uri="{FF2B5EF4-FFF2-40B4-BE49-F238E27FC236}">
                    <a16:creationId xmlns:a16="http://schemas.microsoft.com/office/drawing/2014/main" id="{D23B0AE8-F512-4E02-97CC-ADC69F6A5D6B}"/>
                  </a:ext>
                </a:extLst>
              </p:cNvPr>
              <p:cNvSpPr>
                <a:spLocks noChangeArrowheads="1"/>
              </p:cNvSpPr>
              <p:nvPr/>
            </p:nvSpPr>
            <p:spPr bwMode="auto">
              <a:xfrm>
                <a:off x="2840" y="1934"/>
                <a:ext cx="466" cy="3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a:t>
                </a:r>
                <a:r>
                  <a:rPr lang="sr-Latn-BA" altLang="en-US" sz="1400" b="1">
                    <a:solidFill>
                      <a:srgbClr val="000000"/>
                    </a:solidFill>
                    <a:effectLst/>
                    <a:latin typeface="Times" panose="02020603050405020304" pitchFamily="18" charset="0"/>
                  </a:rPr>
                  <a:t>3</a:t>
                </a:r>
                <a:endParaRPr lang="en-US" altLang="en-US" sz="1400">
                  <a:solidFill>
                    <a:srgbClr val="000000"/>
                  </a:solidFill>
                  <a:effectLst/>
                  <a:latin typeface="Arial" panose="020B0604020202020204" pitchFamily="34" charset="0"/>
                </a:endParaRPr>
              </a:p>
            </p:txBody>
          </p:sp>
          <p:sp>
            <p:nvSpPr>
              <p:cNvPr id="30764" name="Rectangle 56">
                <a:extLst>
                  <a:ext uri="{FF2B5EF4-FFF2-40B4-BE49-F238E27FC236}">
                    <a16:creationId xmlns:a16="http://schemas.microsoft.com/office/drawing/2014/main" id="{3C49970A-F295-48C8-8B99-312813776A84}"/>
                  </a:ext>
                </a:extLst>
              </p:cNvPr>
              <p:cNvSpPr>
                <a:spLocks noChangeArrowheads="1"/>
              </p:cNvSpPr>
              <p:nvPr/>
            </p:nvSpPr>
            <p:spPr bwMode="auto">
              <a:xfrm>
                <a:off x="2997" y="2047"/>
                <a:ext cx="1" cy="4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sp>
          <p:nvSpPr>
            <p:cNvPr id="30738" name="Rectangle 57">
              <a:extLst>
                <a:ext uri="{FF2B5EF4-FFF2-40B4-BE49-F238E27FC236}">
                  <a16:creationId xmlns:a16="http://schemas.microsoft.com/office/drawing/2014/main" id="{5C842ADF-2BB1-4E21-8840-5A43B3CBA2EC}"/>
                </a:ext>
              </a:extLst>
            </p:cNvPr>
            <p:cNvSpPr>
              <a:spLocks noChangeArrowheads="1"/>
            </p:cNvSpPr>
            <p:nvPr/>
          </p:nvSpPr>
          <p:spPr bwMode="auto">
            <a:xfrm>
              <a:off x="4143" y="2858"/>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FFFFFF"/>
                </a:solidFill>
                <a:effectLst/>
                <a:latin typeface="Arial" panose="020B0604020202020204" pitchFamily="34" charset="0"/>
              </a:endParaRPr>
            </a:p>
          </p:txBody>
        </p:sp>
        <p:sp>
          <p:nvSpPr>
            <p:cNvPr id="30739" name="Rectangle 58">
              <a:extLst>
                <a:ext uri="{FF2B5EF4-FFF2-40B4-BE49-F238E27FC236}">
                  <a16:creationId xmlns:a16="http://schemas.microsoft.com/office/drawing/2014/main" id="{389DA853-51AA-493B-A58A-2D8A0AB07007}"/>
                </a:ext>
              </a:extLst>
            </p:cNvPr>
            <p:cNvSpPr>
              <a:spLocks noChangeArrowheads="1"/>
            </p:cNvSpPr>
            <p:nvPr/>
          </p:nvSpPr>
          <p:spPr bwMode="auto">
            <a:xfrm>
              <a:off x="4704" y="2832"/>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FFFFFF"/>
                </a:solidFill>
                <a:effectLst/>
                <a:latin typeface="Arial" panose="020B0604020202020204" pitchFamily="34" charset="0"/>
              </a:endParaRPr>
            </a:p>
          </p:txBody>
        </p:sp>
        <p:sp>
          <p:nvSpPr>
            <p:cNvPr id="30740" name="Rectangle 59">
              <a:extLst>
                <a:ext uri="{FF2B5EF4-FFF2-40B4-BE49-F238E27FC236}">
                  <a16:creationId xmlns:a16="http://schemas.microsoft.com/office/drawing/2014/main" id="{DEF8171D-6032-4B02-86AE-421E9410A366}"/>
                </a:ext>
              </a:extLst>
            </p:cNvPr>
            <p:cNvSpPr>
              <a:spLocks noChangeArrowheads="1"/>
            </p:cNvSpPr>
            <p:nvPr/>
          </p:nvSpPr>
          <p:spPr bwMode="auto">
            <a:xfrm>
              <a:off x="5258" y="2865"/>
              <a:ext cx="0" cy="1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FFFFFF"/>
                </a:solidFill>
                <a:effectLst/>
                <a:latin typeface="Arial" panose="020B0604020202020204" pitchFamily="34" charset="0"/>
              </a:endParaRPr>
            </a:p>
          </p:txBody>
        </p:sp>
        <p:sp>
          <p:nvSpPr>
            <p:cNvPr id="50237" name="Line 60">
              <a:extLst>
                <a:ext uri="{FF2B5EF4-FFF2-40B4-BE49-F238E27FC236}">
                  <a16:creationId xmlns:a16="http://schemas.microsoft.com/office/drawing/2014/main" id="{485CC13D-75AC-465D-B374-C220236A0B26}"/>
                </a:ext>
              </a:extLst>
            </p:cNvPr>
            <p:cNvSpPr>
              <a:spLocks noChangeShapeType="1"/>
            </p:cNvSpPr>
            <p:nvPr/>
          </p:nvSpPr>
          <p:spPr bwMode="auto">
            <a:xfrm>
              <a:off x="3621" y="1344"/>
              <a:ext cx="2139" cy="0"/>
            </a:xfrm>
            <a:prstGeom prst="line">
              <a:avLst/>
            </a:prstGeom>
            <a:noFill/>
            <a:ln w="38100">
              <a:solidFill>
                <a:schemeClr val="tx1"/>
              </a:solidFill>
              <a:prstDash val="dash"/>
              <a:round/>
              <a:headEnd/>
              <a:tailEnd/>
            </a:ln>
            <a:effectLst/>
          </p:spPr>
          <p:txBody>
            <a:bodyPr>
              <a:spAutoFit/>
            </a:bodyPr>
            <a:lstStyle/>
            <a:p>
              <a:pPr>
                <a:defRPr/>
              </a:pPr>
              <a:endParaRPr lang="en-US">
                <a:cs typeface="Arial" charset="0"/>
              </a:endParaRPr>
            </a:p>
          </p:txBody>
        </p:sp>
        <p:sp>
          <p:nvSpPr>
            <p:cNvPr id="50238" name="Line 61">
              <a:extLst>
                <a:ext uri="{FF2B5EF4-FFF2-40B4-BE49-F238E27FC236}">
                  <a16:creationId xmlns:a16="http://schemas.microsoft.com/office/drawing/2014/main" id="{FD342FE2-DC89-45D9-9E01-A5A6732CCDA6}"/>
                </a:ext>
              </a:extLst>
            </p:cNvPr>
            <p:cNvSpPr>
              <a:spLocks noChangeShapeType="1"/>
            </p:cNvSpPr>
            <p:nvPr/>
          </p:nvSpPr>
          <p:spPr bwMode="auto">
            <a:xfrm>
              <a:off x="3621" y="1543"/>
              <a:ext cx="2139" cy="0"/>
            </a:xfrm>
            <a:prstGeom prst="line">
              <a:avLst/>
            </a:prstGeom>
            <a:noFill/>
            <a:ln w="38100">
              <a:solidFill>
                <a:schemeClr val="tx1"/>
              </a:solidFill>
              <a:prstDash val="dash"/>
              <a:round/>
              <a:headEnd/>
              <a:tailEnd/>
            </a:ln>
            <a:effectLst/>
          </p:spPr>
          <p:txBody>
            <a:bodyPr>
              <a:spAutoFit/>
            </a:bodyPr>
            <a:lstStyle/>
            <a:p>
              <a:pPr>
                <a:defRPr/>
              </a:pPr>
              <a:endParaRPr lang="en-US">
                <a:cs typeface="Arial" charset="0"/>
              </a:endParaRPr>
            </a:p>
          </p:txBody>
        </p:sp>
        <p:sp>
          <p:nvSpPr>
            <p:cNvPr id="50239" name="Line 62">
              <a:extLst>
                <a:ext uri="{FF2B5EF4-FFF2-40B4-BE49-F238E27FC236}">
                  <a16:creationId xmlns:a16="http://schemas.microsoft.com/office/drawing/2014/main" id="{B31D538E-565F-4A8F-AD3F-998E94614540}"/>
                </a:ext>
              </a:extLst>
            </p:cNvPr>
            <p:cNvSpPr>
              <a:spLocks noChangeShapeType="1"/>
            </p:cNvSpPr>
            <p:nvPr/>
          </p:nvSpPr>
          <p:spPr bwMode="auto">
            <a:xfrm>
              <a:off x="3621" y="1728"/>
              <a:ext cx="2139" cy="0"/>
            </a:xfrm>
            <a:prstGeom prst="line">
              <a:avLst/>
            </a:prstGeom>
            <a:noFill/>
            <a:ln w="38100">
              <a:solidFill>
                <a:schemeClr val="tx1"/>
              </a:solidFill>
              <a:prstDash val="dash"/>
              <a:round/>
              <a:headEnd/>
              <a:tailEnd/>
            </a:ln>
            <a:effectLst/>
          </p:spPr>
          <p:txBody>
            <a:bodyPr>
              <a:spAutoFit/>
            </a:bodyPr>
            <a:lstStyle/>
            <a:p>
              <a:pPr>
                <a:defRPr/>
              </a:pPr>
              <a:endParaRPr lang="en-US">
                <a:cs typeface="Arial" charset="0"/>
              </a:endParaRPr>
            </a:p>
          </p:txBody>
        </p:sp>
        <p:sp>
          <p:nvSpPr>
            <p:cNvPr id="50240" name="Line 63">
              <a:extLst>
                <a:ext uri="{FF2B5EF4-FFF2-40B4-BE49-F238E27FC236}">
                  <a16:creationId xmlns:a16="http://schemas.microsoft.com/office/drawing/2014/main" id="{4D37BACB-8CE6-456C-978E-BD3380986950}"/>
                </a:ext>
              </a:extLst>
            </p:cNvPr>
            <p:cNvSpPr>
              <a:spLocks noChangeShapeType="1"/>
            </p:cNvSpPr>
            <p:nvPr/>
          </p:nvSpPr>
          <p:spPr bwMode="auto">
            <a:xfrm>
              <a:off x="3621" y="2689"/>
              <a:ext cx="2139" cy="0"/>
            </a:xfrm>
            <a:prstGeom prst="line">
              <a:avLst/>
            </a:prstGeom>
            <a:noFill/>
            <a:ln w="38100">
              <a:solidFill>
                <a:schemeClr val="tx1"/>
              </a:solidFill>
              <a:prstDash val="dash"/>
              <a:round/>
              <a:headEnd/>
              <a:tailEnd/>
            </a:ln>
            <a:effectLst/>
          </p:spPr>
          <p:txBody>
            <a:bodyPr>
              <a:spAutoFit/>
            </a:bodyPr>
            <a:lstStyle/>
            <a:p>
              <a:pPr>
                <a:defRPr/>
              </a:pPr>
              <a:endParaRPr lang="en-US">
                <a:cs typeface="Arial" charset="0"/>
              </a:endParaRPr>
            </a:p>
          </p:txBody>
        </p:sp>
        <p:sp>
          <p:nvSpPr>
            <p:cNvPr id="50241" name="Line 64">
              <a:extLst>
                <a:ext uri="{FF2B5EF4-FFF2-40B4-BE49-F238E27FC236}">
                  <a16:creationId xmlns:a16="http://schemas.microsoft.com/office/drawing/2014/main" id="{09DD1015-1E1A-4430-B42F-042DA7AFA324}"/>
                </a:ext>
              </a:extLst>
            </p:cNvPr>
            <p:cNvSpPr>
              <a:spLocks noChangeShapeType="1"/>
            </p:cNvSpPr>
            <p:nvPr/>
          </p:nvSpPr>
          <p:spPr bwMode="auto">
            <a:xfrm flipV="1">
              <a:off x="2549" y="4132"/>
              <a:ext cx="1058" cy="12"/>
            </a:xfrm>
            <a:prstGeom prst="line">
              <a:avLst/>
            </a:prstGeom>
            <a:noFill/>
            <a:ln w="38100">
              <a:solidFill>
                <a:schemeClr val="tx1"/>
              </a:solidFill>
              <a:prstDash val="dash"/>
              <a:round/>
              <a:headEnd/>
              <a:tailEnd/>
            </a:ln>
            <a:effectLst/>
          </p:spPr>
          <p:txBody>
            <a:bodyPr>
              <a:spAutoFit/>
            </a:bodyPr>
            <a:lstStyle/>
            <a:p>
              <a:pPr>
                <a:defRPr/>
              </a:pPr>
              <a:endParaRPr lang="en-US">
                <a:cs typeface="Arial" charset="0"/>
              </a:endParaRPr>
            </a:p>
          </p:txBody>
        </p:sp>
        <p:sp>
          <p:nvSpPr>
            <p:cNvPr id="30746" name="Text Box 65">
              <a:extLst>
                <a:ext uri="{FF2B5EF4-FFF2-40B4-BE49-F238E27FC236}">
                  <a16:creationId xmlns:a16="http://schemas.microsoft.com/office/drawing/2014/main" id="{549C1BDD-744B-4052-BB8A-27697485EA16}"/>
                </a:ext>
              </a:extLst>
            </p:cNvPr>
            <p:cNvSpPr txBox="1">
              <a:spLocks noChangeArrowheads="1"/>
            </p:cNvSpPr>
            <p:nvPr/>
          </p:nvSpPr>
          <p:spPr bwMode="auto">
            <a:xfrm>
              <a:off x="3572" y="773"/>
              <a:ext cx="21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spcBef>
                  <a:spcPct val="50000"/>
                </a:spcBef>
              </a:pPr>
              <a:r>
                <a:rPr lang="en-US" altLang="en-US" sz="2000" b="1">
                  <a:solidFill>
                    <a:srgbClr val="FFFFFF"/>
                  </a:solidFill>
                  <a:effectLst/>
                  <a:latin typeface="SegoeBook" pitchFamily="68" charset="0"/>
                </a:rPr>
                <a:t>Thr1      Thr2    Thr3    Thr4</a:t>
              </a:r>
            </a:p>
          </p:txBody>
        </p:sp>
        <p:grpSp>
          <p:nvGrpSpPr>
            <p:cNvPr id="30747" name="Group 66">
              <a:extLst>
                <a:ext uri="{FF2B5EF4-FFF2-40B4-BE49-F238E27FC236}">
                  <a16:creationId xmlns:a16="http://schemas.microsoft.com/office/drawing/2014/main" id="{41E2E20B-6A67-4A7C-B90A-4E45C14C893F}"/>
                </a:ext>
              </a:extLst>
            </p:cNvPr>
            <p:cNvGrpSpPr>
              <a:grpSpLocks/>
            </p:cNvGrpSpPr>
            <p:nvPr/>
          </p:nvGrpSpPr>
          <p:grpSpPr bwMode="auto">
            <a:xfrm>
              <a:off x="4686" y="1532"/>
              <a:ext cx="490" cy="1137"/>
              <a:chOff x="4249" y="1832"/>
              <a:chExt cx="490" cy="502"/>
            </a:xfrm>
          </p:grpSpPr>
          <p:sp>
            <p:nvSpPr>
              <p:cNvPr id="30758" name="AutoShape 67">
                <a:extLst>
                  <a:ext uri="{FF2B5EF4-FFF2-40B4-BE49-F238E27FC236}">
                    <a16:creationId xmlns:a16="http://schemas.microsoft.com/office/drawing/2014/main" id="{AD7CC25C-019E-43A6-81D5-6BA3DCFB4F03}"/>
                  </a:ext>
                </a:extLst>
              </p:cNvPr>
              <p:cNvSpPr>
                <a:spLocks noChangeArrowheads="1"/>
              </p:cNvSpPr>
              <p:nvPr/>
            </p:nvSpPr>
            <p:spPr bwMode="auto">
              <a:xfrm>
                <a:off x="4249" y="1832"/>
                <a:ext cx="490" cy="502"/>
              </a:xfrm>
              <a:prstGeom prst="roundRect">
                <a:avLst>
                  <a:gd name="adj" fmla="val 24671"/>
                </a:avLst>
              </a:prstGeom>
              <a:solidFill>
                <a:schemeClr val="bg2"/>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59" name="Rectangle 68">
                <a:extLst>
                  <a:ext uri="{FF2B5EF4-FFF2-40B4-BE49-F238E27FC236}">
                    <a16:creationId xmlns:a16="http://schemas.microsoft.com/office/drawing/2014/main" id="{F4355B8F-9C5D-447F-9AD8-15E1A9698861}"/>
                  </a:ext>
                </a:extLst>
              </p:cNvPr>
              <p:cNvSpPr>
                <a:spLocks noChangeArrowheads="1"/>
              </p:cNvSpPr>
              <p:nvPr/>
            </p:nvSpPr>
            <p:spPr bwMode="auto">
              <a:xfrm>
                <a:off x="4308" y="1934"/>
                <a:ext cx="357" cy="118"/>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 2</a:t>
                </a:r>
                <a:br>
                  <a:rPr lang="en-US" altLang="en-US" sz="1400" b="1">
                    <a:solidFill>
                      <a:srgbClr val="000000"/>
                    </a:solidFill>
                    <a:effectLst/>
                    <a:latin typeface="Times" panose="02020603050405020304" pitchFamily="18" charset="0"/>
                  </a:rPr>
                </a:br>
                <a:r>
                  <a:rPr lang="en-US" altLang="en-US" sz="1400" b="1">
                    <a:solidFill>
                      <a:srgbClr val="000000"/>
                    </a:solidFill>
                    <a:effectLst/>
                    <a:latin typeface="Times" panose="02020603050405020304" pitchFamily="18" charset="0"/>
                  </a:rPr>
                  <a:t>Task 2</a:t>
                </a:r>
              </a:p>
            </p:txBody>
          </p:sp>
          <p:sp>
            <p:nvSpPr>
              <p:cNvPr id="30760" name="Rectangle 69">
                <a:extLst>
                  <a:ext uri="{FF2B5EF4-FFF2-40B4-BE49-F238E27FC236}">
                    <a16:creationId xmlns:a16="http://schemas.microsoft.com/office/drawing/2014/main" id="{7F946397-7C78-4DC3-8B97-B36F5E79F4CB}"/>
                  </a:ext>
                </a:extLst>
              </p:cNvPr>
              <p:cNvSpPr>
                <a:spLocks noChangeArrowheads="1"/>
              </p:cNvSpPr>
              <p:nvPr/>
            </p:nvSpPr>
            <p:spPr bwMode="auto">
              <a:xfrm>
                <a:off x="4465" y="2045"/>
                <a:ext cx="1" cy="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48" name="Group 70">
              <a:extLst>
                <a:ext uri="{FF2B5EF4-FFF2-40B4-BE49-F238E27FC236}">
                  <a16:creationId xmlns:a16="http://schemas.microsoft.com/office/drawing/2014/main" id="{F76D3CEE-C55B-46D9-8DAF-C0A2FA67C780}"/>
                </a:ext>
              </a:extLst>
            </p:cNvPr>
            <p:cNvGrpSpPr>
              <a:grpSpLocks/>
            </p:cNvGrpSpPr>
            <p:nvPr/>
          </p:nvGrpSpPr>
          <p:grpSpPr bwMode="auto">
            <a:xfrm>
              <a:off x="4143" y="1338"/>
              <a:ext cx="501" cy="572"/>
              <a:chOff x="3523" y="1845"/>
              <a:chExt cx="489" cy="502"/>
            </a:xfrm>
          </p:grpSpPr>
          <p:sp>
            <p:nvSpPr>
              <p:cNvPr id="30755" name="AutoShape 71">
                <a:extLst>
                  <a:ext uri="{FF2B5EF4-FFF2-40B4-BE49-F238E27FC236}">
                    <a16:creationId xmlns:a16="http://schemas.microsoft.com/office/drawing/2014/main" id="{538382A2-30CB-4BEA-BA5A-E1675C3AD701}"/>
                  </a:ext>
                </a:extLst>
              </p:cNvPr>
              <p:cNvSpPr>
                <a:spLocks noChangeArrowheads="1"/>
              </p:cNvSpPr>
              <p:nvPr/>
            </p:nvSpPr>
            <p:spPr bwMode="auto">
              <a:xfrm>
                <a:off x="3523" y="1845"/>
                <a:ext cx="489" cy="502"/>
              </a:xfrm>
              <a:prstGeom prst="roundRect">
                <a:avLst>
                  <a:gd name="adj" fmla="val 24671"/>
                </a:avLst>
              </a:prstGeom>
              <a:solidFill>
                <a:schemeClr val="bg2"/>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56" name="Rectangle 72">
                <a:extLst>
                  <a:ext uri="{FF2B5EF4-FFF2-40B4-BE49-F238E27FC236}">
                    <a16:creationId xmlns:a16="http://schemas.microsoft.com/office/drawing/2014/main" id="{34014E46-300A-4464-B594-207D50D70FCB}"/>
                  </a:ext>
                </a:extLst>
              </p:cNvPr>
              <p:cNvSpPr>
                <a:spLocks noChangeArrowheads="1"/>
              </p:cNvSpPr>
              <p:nvPr/>
            </p:nvSpPr>
            <p:spPr bwMode="auto">
              <a:xfrm>
                <a:off x="3577" y="1934"/>
                <a:ext cx="348" cy="23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 2</a:t>
                </a:r>
                <a:br>
                  <a:rPr lang="en-US" altLang="en-US" sz="1400" b="1">
                    <a:solidFill>
                      <a:srgbClr val="000000"/>
                    </a:solidFill>
                    <a:effectLst/>
                    <a:latin typeface="Times" panose="02020603050405020304" pitchFamily="18" charset="0"/>
                  </a:rPr>
                </a:br>
                <a:r>
                  <a:rPr lang="en-US" altLang="en-US" sz="1400" b="1">
                    <a:solidFill>
                      <a:srgbClr val="000000"/>
                    </a:solidFill>
                    <a:effectLst/>
                    <a:latin typeface="Times" panose="02020603050405020304" pitchFamily="18" charset="0"/>
                  </a:rPr>
                  <a:t>Task 1</a:t>
                </a:r>
              </a:p>
            </p:txBody>
          </p:sp>
          <p:sp>
            <p:nvSpPr>
              <p:cNvPr id="30757" name="Rectangle 73">
                <a:extLst>
                  <a:ext uri="{FF2B5EF4-FFF2-40B4-BE49-F238E27FC236}">
                    <a16:creationId xmlns:a16="http://schemas.microsoft.com/office/drawing/2014/main" id="{32C94581-2361-4889-9A23-004739130087}"/>
                  </a:ext>
                </a:extLst>
              </p:cNvPr>
              <p:cNvSpPr>
                <a:spLocks noChangeArrowheads="1"/>
              </p:cNvSpPr>
              <p:nvPr/>
            </p:nvSpPr>
            <p:spPr bwMode="auto">
              <a:xfrm>
                <a:off x="3730" y="2045"/>
                <a:ext cx="1" cy="15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grpSp>
          <p:nvGrpSpPr>
            <p:cNvPr id="30749" name="Group 74">
              <a:extLst>
                <a:ext uri="{FF2B5EF4-FFF2-40B4-BE49-F238E27FC236}">
                  <a16:creationId xmlns:a16="http://schemas.microsoft.com/office/drawing/2014/main" id="{09A96EFD-5528-4241-898D-3B57B97FE31E}"/>
                </a:ext>
              </a:extLst>
            </p:cNvPr>
            <p:cNvGrpSpPr>
              <a:grpSpLocks/>
            </p:cNvGrpSpPr>
            <p:nvPr/>
          </p:nvGrpSpPr>
          <p:grpSpPr bwMode="auto">
            <a:xfrm>
              <a:off x="5258" y="1738"/>
              <a:ext cx="502" cy="726"/>
              <a:chOff x="4270" y="3263"/>
              <a:chExt cx="490" cy="502"/>
            </a:xfrm>
          </p:grpSpPr>
          <p:sp>
            <p:nvSpPr>
              <p:cNvPr id="30752" name="AutoShape 75">
                <a:extLst>
                  <a:ext uri="{FF2B5EF4-FFF2-40B4-BE49-F238E27FC236}">
                    <a16:creationId xmlns:a16="http://schemas.microsoft.com/office/drawing/2014/main" id="{5CE129C2-72B4-4B6A-A889-A11348BA1BC9}"/>
                  </a:ext>
                </a:extLst>
              </p:cNvPr>
              <p:cNvSpPr>
                <a:spLocks noChangeArrowheads="1"/>
              </p:cNvSpPr>
              <p:nvPr/>
            </p:nvSpPr>
            <p:spPr bwMode="auto">
              <a:xfrm>
                <a:off x="4270" y="3263"/>
                <a:ext cx="490" cy="502"/>
              </a:xfrm>
              <a:prstGeom prst="roundRect">
                <a:avLst>
                  <a:gd name="adj" fmla="val 24671"/>
                </a:avLst>
              </a:prstGeom>
              <a:solidFill>
                <a:schemeClr val="bg2"/>
              </a:solidFill>
              <a:ln w="11113">
                <a:solidFill>
                  <a:srgbClr val="000000"/>
                </a:solidFill>
                <a:round/>
                <a:headEnd/>
                <a:tailEnd/>
              </a:ln>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53" name="Rectangle 76">
                <a:extLst>
                  <a:ext uri="{FF2B5EF4-FFF2-40B4-BE49-F238E27FC236}">
                    <a16:creationId xmlns:a16="http://schemas.microsoft.com/office/drawing/2014/main" id="{EDC50A55-149D-43F0-AD26-2BB53D92B284}"/>
                  </a:ext>
                </a:extLst>
              </p:cNvPr>
              <p:cNvSpPr>
                <a:spLocks noChangeArrowheads="1"/>
              </p:cNvSpPr>
              <p:nvPr/>
            </p:nvSpPr>
            <p:spPr bwMode="auto">
              <a:xfrm>
                <a:off x="4329" y="3365"/>
                <a:ext cx="348" cy="186"/>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1400" b="1">
                    <a:solidFill>
                      <a:srgbClr val="000000"/>
                    </a:solidFill>
                    <a:effectLst/>
                    <a:latin typeface="Times" panose="02020603050405020304" pitchFamily="18" charset="0"/>
                  </a:rPr>
                  <a:t>Block 2</a:t>
                </a:r>
                <a:br>
                  <a:rPr lang="en-US" altLang="en-US" sz="1400" b="1">
                    <a:solidFill>
                      <a:srgbClr val="000000"/>
                    </a:solidFill>
                    <a:effectLst/>
                    <a:latin typeface="Times" panose="02020603050405020304" pitchFamily="18" charset="0"/>
                  </a:rPr>
                </a:br>
                <a:r>
                  <a:rPr lang="en-US" altLang="en-US" sz="1400" b="1">
                    <a:solidFill>
                      <a:srgbClr val="000000"/>
                    </a:solidFill>
                    <a:effectLst/>
                    <a:latin typeface="Times" panose="02020603050405020304" pitchFamily="18" charset="0"/>
                  </a:rPr>
                  <a:t>Task 3</a:t>
                </a:r>
              </a:p>
            </p:txBody>
          </p:sp>
          <p:sp>
            <p:nvSpPr>
              <p:cNvPr id="30754" name="Rectangle 77">
                <a:extLst>
                  <a:ext uri="{FF2B5EF4-FFF2-40B4-BE49-F238E27FC236}">
                    <a16:creationId xmlns:a16="http://schemas.microsoft.com/office/drawing/2014/main" id="{0BB9876F-4032-47B1-A2E8-6F7C01CBBEB6}"/>
                  </a:ext>
                </a:extLst>
              </p:cNvPr>
              <p:cNvSpPr>
                <a:spLocks noChangeArrowheads="1"/>
              </p:cNvSpPr>
              <p:nvPr/>
            </p:nvSpPr>
            <p:spPr bwMode="auto">
              <a:xfrm>
                <a:off x="4486" y="3476"/>
                <a:ext cx="1" cy="1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a:solidFill>
                    <a:srgbClr val="000000"/>
                  </a:solidFill>
                  <a:effectLst/>
                  <a:latin typeface="Arial" panose="020B0604020202020204" pitchFamily="34" charset="0"/>
                </a:endParaRPr>
              </a:p>
            </p:txBody>
          </p:sp>
        </p:grpSp>
        <p:sp>
          <p:nvSpPr>
            <p:cNvPr id="30750" name="AutoShape 78">
              <a:extLst>
                <a:ext uri="{FF2B5EF4-FFF2-40B4-BE49-F238E27FC236}">
                  <a16:creationId xmlns:a16="http://schemas.microsoft.com/office/drawing/2014/main" id="{08A0B977-B02D-45E3-8AA5-AE538FB1D85C}"/>
                </a:ext>
              </a:extLst>
            </p:cNvPr>
            <p:cNvSpPr>
              <a:spLocks/>
            </p:cNvSpPr>
            <p:nvPr/>
          </p:nvSpPr>
          <p:spPr bwMode="auto">
            <a:xfrm>
              <a:off x="3621" y="2704"/>
              <a:ext cx="105" cy="1399"/>
            </a:xfrm>
            <a:prstGeom prst="rightBrace">
              <a:avLst>
                <a:gd name="adj1" fmla="val 11103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en-US" altLang="en-US" sz="2000">
                <a:solidFill>
                  <a:srgbClr val="FFFFFF"/>
                </a:solidFill>
                <a:effectLst/>
                <a:latin typeface="Courier New" panose="02070309020205020404" pitchFamily="49" charset="0"/>
              </a:endParaRPr>
            </a:p>
          </p:txBody>
        </p:sp>
        <p:sp>
          <p:nvSpPr>
            <p:cNvPr id="30751" name="Text Box 79">
              <a:extLst>
                <a:ext uri="{FF2B5EF4-FFF2-40B4-BE49-F238E27FC236}">
                  <a16:creationId xmlns:a16="http://schemas.microsoft.com/office/drawing/2014/main" id="{020AE342-459E-43BE-A4BD-79026F75F003}"/>
                </a:ext>
              </a:extLst>
            </p:cNvPr>
            <p:cNvSpPr txBox="1">
              <a:spLocks noChangeArrowheads="1"/>
            </p:cNvSpPr>
            <p:nvPr/>
          </p:nvSpPr>
          <p:spPr bwMode="auto">
            <a:xfrm>
              <a:off x="3762" y="3256"/>
              <a:ext cx="10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spcBef>
                  <a:spcPct val="50000"/>
                </a:spcBef>
              </a:pPr>
              <a:r>
                <a:rPr lang="en-US" altLang="en-US" sz="2000">
                  <a:solidFill>
                    <a:srgbClr val="FFFFFF"/>
                  </a:solidFill>
                  <a:effectLst/>
                  <a:latin typeface="SegoeBook" pitchFamily="68" charset="0"/>
                </a:rPr>
                <a:t>Time Saved</a:t>
              </a:r>
            </a:p>
          </p:txBody>
        </p:sp>
      </p:grpSp>
      <p:sp>
        <p:nvSpPr>
          <p:cNvPr id="50257" name="Line 80">
            <a:extLst>
              <a:ext uri="{FF2B5EF4-FFF2-40B4-BE49-F238E27FC236}">
                <a16:creationId xmlns:a16="http://schemas.microsoft.com/office/drawing/2014/main" id="{87344B1E-4766-4471-8493-7E73A7877026}"/>
              </a:ext>
            </a:extLst>
          </p:cNvPr>
          <p:cNvSpPr>
            <a:spLocks noChangeShapeType="1"/>
          </p:cNvSpPr>
          <p:nvPr/>
        </p:nvSpPr>
        <p:spPr bwMode="auto">
          <a:xfrm>
            <a:off x="6126163" y="2765425"/>
            <a:ext cx="0" cy="1463675"/>
          </a:xfrm>
          <a:prstGeom prst="line">
            <a:avLst/>
          </a:prstGeom>
          <a:noFill/>
          <a:ln w="38100">
            <a:solidFill>
              <a:schemeClr val="tx1"/>
            </a:solidFill>
            <a:round/>
            <a:headEnd/>
            <a:tailEnd type="triangle" w="med" len="med"/>
          </a:ln>
          <a:effectLst/>
        </p:spPr>
        <p:txBody>
          <a:bodyPr>
            <a:spAutoFit/>
          </a:bodyPr>
          <a:lstStyle/>
          <a:p>
            <a:pPr>
              <a:defRPr/>
            </a:pPr>
            <a:endParaRPr lang="en-US">
              <a:cs typeface="Arial" charset="0"/>
            </a:endParaRPr>
          </a:p>
        </p:txBody>
      </p:sp>
      <p:sp>
        <p:nvSpPr>
          <p:cNvPr id="30729" name="Rectangle 81">
            <a:extLst>
              <a:ext uri="{FF2B5EF4-FFF2-40B4-BE49-F238E27FC236}">
                <a16:creationId xmlns:a16="http://schemas.microsoft.com/office/drawing/2014/main" id="{AE12894D-411D-4FE6-B150-3717675327F9}"/>
              </a:ext>
            </a:extLst>
          </p:cNvPr>
          <p:cNvSpPr>
            <a:spLocks noChangeArrowheads="1"/>
          </p:cNvSpPr>
          <p:nvPr/>
        </p:nvSpPr>
        <p:spPr bwMode="auto">
          <a:xfrm rot="5400000">
            <a:off x="5545137" y="3346451"/>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spcBef>
                <a:spcPct val="50000"/>
              </a:spcBef>
            </a:pPr>
            <a:r>
              <a:rPr lang="en-US" altLang="en-US" sz="2400" b="1">
                <a:solidFill>
                  <a:srgbClr val="FFFFFF"/>
                </a:solidFill>
                <a:effectLst/>
                <a:latin typeface="SegoeBook" pitchFamily="68" charset="0"/>
              </a:rPr>
              <a:t>Idle</a:t>
            </a:r>
          </a:p>
        </p:txBody>
      </p:sp>
      <p:sp>
        <p:nvSpPr>
          <p:cNvPr id="50259" name="Line 82">
            <a:extLst>
              <a:ext uri="{FF2B5EF4-FFF2-40B4-BE49-F238E27FC236}">
                <a16:creationId xmlns:a16="http://schemas.microsoft.com/office/drawing/2014/main" id="{88E99148-7AD6-44B3-96CF-37B3D3B3E100}"/>
              </a:ext>
            </a:extLst>
          </p:cNvPr>
          <p:cNvSpPr>
            <a:spLocks noChangeShapeType="1"/>
          </p:cNvSpPr>
          <p:nvPr/>
        </p:nvSpPr>
        <p:spPr bwMode="auto">
          <a:xfrm flipH="1">
            <a:off x="6969125" y="3040063"/>
            <a:ext cx="1588" cy="1166812"/>
          </a:xfrm>
          <a:prstGeom prst="line">
            <a:avLst/>
          </a:prstGeom>
          <a:noFill/>
          <a:ln w="38100">
            <a:solidFill>
              <a:schemeClr val="tx1"/>
            </a:solidFill>
            <a:round/>
            <a:headEnd/>
            <a:tailEnd type="triangle" w="med" len="med"/>
          </a:ln>
          <a:effectLst/>
        </p:spPr>
        <p:txBody>
          <a:bodyPr>
            <a:spAutoFit/>
          </a:bodyPr>
          <a:lstStyle/>
          <a:p>
            <a:pPr>
              <a:defRPr/>
            </a:pPr>
            <a:endParaRPr lang="en-US">
              <a:cs typeface="Arial" charset="0"/>
            </a:endParaRPr>
          </a:p>
        </p:txBody>
      </p:sp>
      <p:sp>
        <p:nvSpPr>
          <p:cNvPr id="30731" name="Rectangle 83">
            <a:extLst>
              <a:ext uri="{FF2B5EF4-FFF2-40B4-BE49-F238E27FC236}">
                <a16:creationId xmlns:a16="http://schemas.microsoft.com/office/drawing/2014/main" id="{093771AD-E94E-4078-A8C1-6AE6D4349FBF}"/>
              </a:ext>
            </a:extLst>
          </p:cNvPr>
          <p:cNvSpPr>
            <a:spLocks noChangeArrowheads="1"/>
          </p:cNvSpPr>
          <p:nvPr/>
        </p:nvSpPr>
        <p:spPr bwMode="auto">
          <a:xfrm rot="5400000">
            <a:off x="6391275" y="3344863"/>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spcBef>
                <a:spcPct val="50000"/>
              </a:spcBef>
            </a:pPr>
            <a:r>
              <a:rPr lang="en-US" altLang="en-US" sz="2400" b="1">
                <a:solidFill>
                  <a:srgbClr val="FFFFFF"/>
                </a:solidFill>
                <a:effectLst/>
                <a:latin typeface="SegoeBook" pitchFamily="68" charset="0"/>
              </a:rPr>
              <a:t>Idle</a:t>
            </a:r>
          </a:p>
        </p:txBody>
      </p:sp>
      <p:sp>
        <p:nvSpPr>
          <p:cNvPr id="50261" name="Line 85">
            <a:extLst>
              <a:ext uri="{FF2B5EF4-FFF2-40B4-BE49-F238E27FC236}">
                <a16:creationId xmlns:a16="http://schemas.microsoft.com/office/drawing/2014/main" id="{25267C7C-D1C8-40CF-9A94-2C071EB197C2}"/>
              </a:ext>
            </a:extLst>
          </p:cNvPr>
          <p:cNvSpPr>
            <a:spLocks noChangeShapeType="1"/>
          </p:cNvSpPr>
          <p:nvPr/>
        </p:nvSpPr>
        <p:spPr bwMode="auto">
          <a:xfrm>
            <a:off x="8755063" y="3930650"/>
            <a:ext cx="0" cy="319088"/>
          </a:xfrm>
          <a:prstGeom prst="line">
            <a:avLst/>
          </a:prstGeom>
          <a:noFill/>
          <a:ln w="38100">
            <a:solidFill>
              <a:schemeClr val="tx1"/>
            </a:solidFill>
            <a:round/>
            <a:headEnd/>
            <a:tailEnd type="triangle" w="med" len="med"/>
          </a:ln>
          <a:effectLst/>
        </p:spPr>
        <p:txBody>
          <a:bodyPr>
            <a:spAutoFit/>
          </a:bodyPr>
          <a:lstStyle/>
          <a:p>
            <a:pPr>
              <a:defRPr/>
            </a:pPr>
            <a:endParaRPr lang="en-US">
              <a:cs typeface="Arial"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2"/>
                                        </p:tgtEl>
                                        <p:attrNameLst>
                                          <p:attrName>style.opacity</p:attrName>
                                        </p:attrNameLst>
                                      </p:cBhvr>
                                      <p:to>
                                        <p:strVal val="0.5"/>
                                      </p:to>
                                    </p:set>
                                    <p:animEffect filter="image" prLst="opacity: 0.5">
                                      <p:cBhvr rctx="IE">
                                        <p:cTn id="13" dur="indefinite"/>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96969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EB18FC2-61B6-4150-B4E3-0C7E5C69BAE3}"/>
              </a:ext>
            </a:extLst>
          </p:cNvPr>
          <p:cNvSpPr>
            <a:spLocks noChangeArrowheads="1"/>
          </p:cNvSpPr>
          <p:nvPr/>
        </p:nvSpPr>
        <p:spPr bwMode="auto">
          <a:xfrm>
            <a:off x="684213" y="260350"/>
            <a:ext cx="79200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it-IT" altLang="en-US" sz="2200" b="1">
              <a:solidFill>
                <a:srgbClr val="FFFFFF"/>
              </a:solidFill>
              <a:effectLst/>
              <a:latin typeface="Verdana" panose="020B0604030504040204" pitchFamily="34" charset="0"/>
            </a:endParaRPr>
          </a:p>
        </p:txBody>
      </p:sp>
      <p:sp>
        <p:nvSpPr>
          <p:cNvPr id="31747" name="Rectangle 3">
            <a:extLst>
              <a:ext uri="{FF2B5EF4-FFF2-40B4-BE49-F238E27FC236}">
                <a16:creationId xmlns:a16="http://schemas.microsoft.com/office/drawing/2014/main" id="{16B245E8-3C26-4BBF-970A-A5B827A97BB0}"/>
              </a:ext>
            </a:extLst>
          </p:cNvPr>
          <p:cNvSpPr>
            <a:spLocks noChangeArrowheads="1"/>
          </p:cNvSpPr>
          <p:nvPr/>
        </p:nvSpPr>
        <p:spPr bwMode="auto">
          <a:xfrm>
            <a:off x="685800" y="1447800"/>
            <a:ext cx="77724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cs typeface="Arial" panose="020B0604020202020204" pitchFamily="34" charset="0"/>
              </a:defRPr>
            </a:lvl1pPr>
            <a:lvl2pPr marL="246063" indent="-244475">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60000"/>
              </a:spcBef>
              <a:buFontTx/>
              <a:buChar char="•"/>
            </a:pPr>
            <a:r>
              <a:rPr lang="sr-Latn-BA" altLang="en-US" sz="2400">
                <a:solidFill>
                  <a:srgbClr val="FFFFFF"/>
                </a:solidFill>
                <a:effectLst/>
                <a:latin typeface="Verdana" panose="020B0604030504040204" pitchFamily="34" charset="0"/>
              </a:rPr>
              <a:t>Na implicitnim barijerama (na kraju paralelnog regiona, paralelne for petlje, single direktive)</a:t>
            </a:r>
            <a:endParaRPr lang="it-IT" altLang="en-US" sz="2400">
              <a:solidFill>
                <a:srgbClr val="FFFFFF"/>
              </a:solidFill>
              <a:effectLst/>
              <a:latin typeface="Verdana" panose="020B0604030504040204" pitchFamily="34" charset="0"/>
            </a:endParaRPr>
          </a:p>
          <a:p>
            <a:pPr lvl="1" eaLnBrk="1" hangingPunct="1">
              <a:spcBef>
                <a:spcPct val="40000"/>
              </a:spcBef>
              <a:buFont typeface="Verdana" panose="020B0604030504040204" pitchFamily="34" charset="0"/>
              <a:buChar char="•"/>
            </a:pPr>
            <a:r>
              <a:rPr lang="sr-Latn-BA" altLang="en-US" sz="2400">
                <a:solidFill>
                  <a:srgbClr val="FFFFFF"/>
                </a:solidFill>
                <a:effectLst/>
                <a:latin typeface="Verdana" panose="020B0604030504040204" pitchFamily="34" charset="0"/>
              </a:rPr>
              <a:t>Na eksplicitnim barijerama, korišćenjem direktive</a:t>
            </a:r>
            <a:r>
              <a:rPr lang="it-IT" altLang="en-US" sz="2400">
                <a:solidFill>
                  <a:srgbClr val="FFFFFF"/>
                </a:solidFill>
                <a:effectLst/>
                <a:latin typeface="Verdana" panose="020B0604030504040204" pitchFamily="34" charset="0"/>
              </a:rPr>
              <a:t>: </a:t>
            </a:r>
            <a:r>
              <a:rPr lang="it-IT" altLang="en-US" sz="2400" b="1">
                <a:solidFill>
                  <a:srgbClr val="FFFFFF"/>
                </a:solidFill>
                <a:effectLst/>
                <a:latin typeface="Courier New" panose="02070309020205020404" pitchFamily="49" charset="0"/>
              </a:rPr>
              <a:t>#pragma omp barrier</a:t>
            </a:r>
            <a:endParaRPr lang="it-IT" altLang="en-US" sz="2400">
              <a:solidFill>
                <a:srgbClr val="FFFFFF"/>
              </a:solidFill>
              <a:effectLst/>
              <a:latin typeface="Verdana" panose="020B0604030504040204" pitchFamily="34" charset="0"/>
            </a:endParaRPr>
          </a:p>
          <a:p>
            <a:pPr lvl="1" eaLnBrk="1" hangingPunct="1">
              <a:spcBef>
                <a:spcPct val="40000"/>
              </a:spcBef>
              <a:buFont typeface="Verdana" panose="020B0604030504040204" pitchFamily="34" charset="0"/>
              <a:buChar char="•"/>
            </a:pPr>
            <a:r>
              <a:rPr lang="sr-Latn-BA" altLang="en-US" sz="2400">
                <a:solidFill>
                  <a:srgbClr val="FFFFFF"/>
                </a:solidFill>
                <a:effectLst/>
                <a:latin typeface="Verdana" panose="020B0604030504040204" pitchFamily="34" charset="0"/>
              </a:rPr>
              <a:t>Korišćenjem </a:t>
            </a:r>
            <a:r>
              <a:rPr lang="it-IT" altLang="en-US" sz="2400" b="1">
                <a:solidFill>
                  <a:srgbClr val="FFFFFF"/>
                </a:solidFill>
                <a:effectLst/>
                <a:latin typeface="Courier New" panose="02070309020205020404" pitchFamily="49" charset="0"/>
              </a:rPr>
              <a:t>#pragma omp taskwait</a:t>
            </a:r>
          </a:p>
          <a:p>
            <a:pPr lvl="1" eaLnBrk="1" hangingPunct="1">
              <a:spcBef>
                <a:spcPct val="40000"/>
              </a:spcBef>
              <a:buFont typeface="Verdana" panose="020B0604030504040204" pitchFamily="34" charset="0"/>
              <a:buNone/>
            </a:pPr>
            <a:endParaRPr lang="it-IT" altLang="en-US" sz="2400">
              <a:solidFill>
                <a:srgbClr val="FFFFFF"/>
              </a:solidFill>
              <a:effectLst/>
              <a:latin typeface="Verdana" panose="020B0604030504040204" pitchFamily="34" charset="0"/>
            </a:endParaRPr>
          </a:p>
        </p:txBody>
      </p:sp>
      <p:sp>
        <p:nvSpPr>
          <p:cNvPr id="31748" name="Rectangle 4">
            <a:extLst>
              <a:ext uri="{FF2B5EF4-FFF2-40B4-BE49-F238E27FC236}">
                <a16:creationId xmlns:a16="http://schemas.microsoft.com/office/drawing/2014/main" id="{2449FDBD-814C-42BA-94A4-3E48A62DD502}"/>
              </a:ext>
            </a:extLst>
          </p:cNvPr>
          <p:cNvSpPr>
            <a:spLocks noGrp="1" noChangeArrowheads="1"/>
          </p:cNvSpPr>
          <p:nvPr>
            <p:ph type="title" idx="4294967295"/>
          </p:nvPr>
        </p:nvSpPr>
        <p:spPr>
          <a:xfrm>
            <a:off x="152400" y="406400"/>
            <a:ext cx="8915400" cy="738188"/>
          </a:xfrm>
        </p:spPr>
        <p:txBody>
          <a:bodyPr/>
          <a:lstStyle/>
          <a:p>
            <a:pPr eaLnBrk="1" hangingPunct="1"/>
            <a:r>
              <a:rPr lang="sr-Latn-BA" altLang="en-US" sz="2400"/>
              <a:t>Gde se taskovi sinhronizuju (okončavaju izvršenje)</a:t>
            </a:r>
            <a:r>
              <a:rPr lang="it-IT" altLang="en-US" sz="2400"/>
              <a:t>?</a:t>
            </a:r>
            <a:endParaRPr lang="en-US" altLang="en-US" sz="24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32770" name="Group 2">
            <a:extLst>
              <a:ext uri="{FF2B5EF4-FFF2-40B4-BE49-F238E27FC236}">
                <a16:creationId xmlns:a16="http://schemas.microsoft.com/office/drawing/2014/main" id="{2298199F-6025-497A-B35D-F1F573EF0F92}"/>
              </a:ext>
            </a:extLst>
          </p:cNvPr>
          <p:cNvGrpSpPr>
            <a:grpSpLocks/>
          </p:cNvGrpSpPr>
          <p:nvPr/>
        </p:nvGrpSpPr>
        <p:grpSpPr bwMode="auto">
          <a:xfrm>
            <a:off x="577850" y="1120775"/>
            <a:ext cx="8131175" cy="4738688"/>
            <a:chOff x="577850" y="1120775"/>
            <a:chExt cx="8131175" cy="4738688"/>
          </a:xfrm>
        </p:grpSpPr>
        <p:sp>
          <p:nvSpPr>
            <p:cNvPr id="32773" name="Rectangle 5">
              <a:extLst>
                <a:ext uri="{FF2B5EF4-FFF2-40B4-BE49-F238E27FC236}">
                  <a16:creationId xmlns:a16="http://schemas.microsoft.com/office/drawing/2014/main" id="{04B48B0A-F2E4-4E09-BBB6-0943DA6BB321}"/>
                </a:ext>
              </a:extLst>
            </p:cNvPr>
            <p:cNvSpPr>
              <a:spLocks noChangeArrowheads="1"/>
            </p:cNvSpPr>
            <p:nvPr/>
          </p:nvSpPr>
          <p:spPr bwMode="auto">
            <a:xfrm>
              <a:off x="577850" y="1120775"/>
              <a:ext cx="4089400" cy="4738688"/>
            </a:xfrm>
            <a:prstGeom prst="rect">
              <a:avLst/>
            </a:prstGeom>
            <a:solidFill>
              <a:schemeClr val="bg1"/>
            </a:solidFill>
            <a:ln w="12700">
              <a:solidFill>
                <a:schemeClr val="tx1"/>
              </a:solidFill>
              <a:miter lim="800000"/>
              <a:headEnd type="none" w="sm" len="sm"/>
              <a:tailEnd type="none" w="sm" len="sm"/>
            </a:ln>
          </p:spPr>
          <p:txBody>
            <a:bodyPr wrap="none" anchor="ctr"/>
            <a:lstStyle>
              <a:lvl1pPr>
                <a:defRPr>
                  <a:solidFill>
                    <a:schemeClr val="tx1"/>
                  </a:solidFill>
                  <a:latin typeface="Tahoma" panose="020B0604030504040204" pitchFamily="34" charset="0"/>
                  <a:cs typeface="Arial" panose="020B0604020202020204" pitchFamily="34" charset="0"/>
                </a:defRPr>
              </a:lvl1pPr>
              <a:lvl2pPr>
                <a:defRPr>
                  <a:solidFill>
                    <a:schemeClr val="tx1"/>
                  </a:solidFill>
                  <a:latin typeface="Tahoma" panose="020B0604030504040204" pitchFamily="34" charset="0"/>
                  <a:cs typeface="Arial" panose="020B0604020202020204" pitchFamily="34" charset="0"/>
                </a:defRPr>
              </a:lvl2pPr>
              <a:lvl3pPr>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effectLst/>
                  <a:latin typeface="Verdana" panose="020B0604030504040204" pitchFamily="34" charset="0"/>
                </a:rPr>
                <a:t>#pragma omp parallel</a:t>
              </a:r>
            </a:p>
            <a:p>
              <a:pPr eaLnBrk="1" hangingPunct="1"/>
              <a:r>
                <a:rPr lang="en-US" altLang="en-US" sz="2400">
                  <a:effectLst/>
                  <a:latin typeface="Verdana" panose="020B0604030504040204" pitchFamily="34" charset="0"/>
                </a:rPr>
                <a:t>{</a:t>
              </a:r>
            </a:p>
            <a:p>
              <a:pPr lvl="1" eaLnBrk="1" hangingPunct="1"/>
              <a:r>
                <a:rPr lang="en-US" altLang="en-US" sz="2400">
                  <a:solidFill>
                    <a:schemeClr val="tx2"/>
                  </a:solidFill>
                  <a:effectLst/>
                  <a:latin typeface="Verdana" panose="020B0604030504040204" pitchFamily="34" charset="0"/>
                </a:rPr>
                <a:t>#pragma omp task</a:t>
              </a:r>
            </a:p>
            <a:p>
              <a:pPr lvl="1" eaLnBrk="1" hangingPunct="1"/>
              <a:r>
                <a:rPr lang="en-US" altLang="en-US" sz="2400">
                  <a:effectLst/>
                  <a:latin typeface="Verdana" panose="020B0604030504040204" pitchFamily="34" charset="0"/>
                </a:rPr>
                <a:t>foo();</a:t>
              </a:r>
            </a:p>
            <a:p>
              <a:pPr lvl="1" eaLnBrk="1" hangingPunct="1"/>
              <a:r>
                <a:rPr lang="en-US" altLang="en-US" sz="2400">
                  <a:effectLst/>
                  <a:latin typeface="Verdana" panose="020B0604030504040204" pitchFamily="34" charset="0"/>
                </a:rPr>
                <a:t>#pragma omp barrier</a:t>
              </a:r>
            </a:p>
            <a:p>
              <a:pPr lvl="1" eaLnBrk="1" hangingPunct="1"/>
              <a:r>
                <a:rPr lang="en-US" altLang="en-US" sz="2400">
                  <a:effectLst/>
                  <a:latin typeface="Verdana" panose="020B0604030504040204" pitchFamily="34" charset="0"/>
                </a:rPr>
                <a:t>#pragma omp single</a:t>
              </a:r>
            </a:p>
            <a:p>
              <a:pPr lvl="1" eaLnBrk="1" hangingPunct="1"/>
              <a:r>
                <a:rPr lang="en-US" altLang="en-US" sz="2400">
                  <a:effectLst/>
                  <a:latin typeface="Verdana" panose="020B0604030504040204" pitchFamily="34" charset="0"/>
                </a:rPr>
                <a:t>{</a:t>
              </a:r>
            </a:p>
            <a:p>
              <a:pPr lvl="2" eaLnBrk="1" hangingPunct="1"/>
              <a:r>
                <a:rPr lang="en-US" altLang="en-US" sz="2400">
                  <a:solidFill>
                    <a:schemeClr val="tx2"/>
                  </a:solidFill>
                  <a:effectLst/>
                  <a:latin typeface="Verdana" panose="020B0604030504040204" pitchFamily="34" charset="0"/>
                </a:rPr>
                <a:t>#pragma omp task</a:t>
              </a:r>
            </a:p>
            <a:p>
              <a:pPr lvl="2" eaLnBrk="1" hangingPunct="1"/>
              <a:r>
                <a:rPr lang="en-US" altLang="en-US" sz="2400">
                  <a:effectLst/>
                  <a:latin typeface="Verdana" panose="020B0604030504040204" pitchFamily="34" charset="0"/>
                </a:rPr>
                <a:t>bar();</a:t>
              </a:r>
            </a:p>
            <a:p>
              <a:pPr lvl="1" eaLnBrk="1" hangingPunct="1"/>
              <a:r>
                <a:rPr lang="en-US" altLang="en-US" sz="2400">
                  <a:effectLst/>
                  <a:latin typeface="Verdana" panose="020B0604030504040204" pitchFamily="34" charset="0"/>
                </a:rPr>
                <a:t>}</a:t>
              </a:r>
            </a:p>
            <a:p>
              <a:pPr eaLnBrk="1" hangingPunct="1"/>
              <a:r>
                <a:rPr lang="en-US" altLang="en-US" sz="2400">
                  <a:effectLst/>
                  <a:latin typeface="Verdana" panose="020B0604030504040204" pitchFamily="34" charset="0"/>
                </a:rPr>
                <a:t>}</a:t>
              </a:r>
            </a:p>
          </p:txBody>
        </p:sp>
        <p:sp>
          <p:nvSpPr>
            <p:cNvPr id="32774" name="Rectangle 7">
              <a:extLst>
                <a:ext uri="{FF2B5EF4-FFF2-40B4-BE49-F238E27FC236}">
                  <a16:creationId xmlns:a16="http://schemas.microsoft.com/office/drawing/2014/main" id="{67D222FA-3BA4-41F5-A759-F0B51270870F}"/>
                </a:ext>
              </a:extLst>
            </p:cNvPr>
            <p:cNvSpPr>
              <a:spLocks noChangeArrowheads="1"/>
            </p:cNvSpPr>
            <p:nvPr/>
          </p:nvSpPr>
          <p:spPr bwMode="auto">
            <a:xfrm>
              <a:off x="5437188" y="1490663"/>
              <a:ext cx="3271837" cy="7397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effectLst/>
                  <a:latin typeface="SegoeBook" pitchFamily="68" charset="0"/>
                </a:rPr>
                <a:t>Multiple foo tasks created here – one for each thread</a:t>
              </a:r>
            </a:p>
          </p:txBody>
        </p:sp>
        <p:sp>
          <p:nvSpPr>
            <p:cNvPr id="32775" name="Rectangle 8">
              <a:extLst>
                <a:ext uri="{FF2B5EF4-FFF2-40B4-BE49-F238E27FC236}">
                  <a16:creationId xmlns:a16="http://schemas.microsoft.com/office/drawing/2014/main" id="{0DC12FA3-91E7-4920-AB3E-B01A44F6EC5B}"/>
                </a:ext>
              </a:extLst>
            </p:cNvPr>
            <p:cNvSpPr>
              <a:spLocks noChangeArrowheads="1"/>
            </p:cNvSpPr>
            <p:nvPr/>
          </p:nvSpPr>
          <p:spPr bwMode="auto">
            <a:xfrm>
              <a:off x="5437188" y="2730500"/>
              <a:ext cx="3271837" cy="7397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effectLst/>
                  <a:latin typeface="SegoeBook" pitchFamily="68" charset="0"/>
                </a:rPr>
                <a:t>All foo tasks guaranteed to be completed  here</a:t>
              </a:r>
            </a:p>
          </p:txBody>
        </p:sp>
        <p:sp>
          <p:nvSpPr>
            <p:cNvPr id="32776" name="Rectangle 9">
              <a:extLst>
                <a:ext uri="{FF2B5EF4-FFF2-40B4-BE49-F238E27FC236}">
                  <a16:creationId xmlns:a16="http://schemas.microsoft.com/office/drawing/2014/main" id="{5270A0C9-E483-45AE-B944-05B9A9572D1C}"/>
                </a:ext>
              </a:extLst>
            </p:cNvPr>
            <p:cNvSpPr>
              <a:spLocks noChangeArrowheads="1"/>
            </p:cNvSpPr>
            <p:nvPr/>
          </p:nvSpPr>
          <p:spPr bwMode="auto">
            <a:xfrm>
              <a:off x="5437188" y="4027488"/>
              <a:ext cx="3271837" cy="4349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effectLst/>
                  <a:latin typeface="SegoeBook" pitchFamily="68" charset="0"/>
                </a:rPr>
                <a:t>One bar task created here</a:t>
              </a:r>
            </a:p>
          </p:txBody>
        </p:sp>
        <p:sp>
          <p:nvSpPr>
            <p:cNvPr id="54279" name="Line 11">
              <a:extLst>
                <a:ext uri="{FF2B5EF4-FFF2-40B4-BE49-F238E27FC236}">
                  <a16:creationId xmlns:a16="http://schemas.microsoft.com/office/drawing/2014/main" id="{460FD95F-2B00-4F97-822F-7013FFEB9AFF}"/>
                </a:ext>
              </a:extLst>
            </p:cNvPr>
            <p:cNvSpPr>
              <a:spLocks noChangeShapeType="1"/>
            </p:cNvSpPr>
            <p:nvPr/>
          </p:nvSpPr>
          <p:spPr bwMode="auto">
            <a:xfrm flipH="1" flipV="1">
              <a:off x="1352550" y="5027613"/>
              <a:ext cx="4133850" cy="169862"/>
            </a:xfrm>
            <a:prstGeom prst="line">
              <a:avLst/>
            </a:prstGeom>
            <a:noFill/>
            <a:ln w="57150">
              <a:solidFill>
                <a:schemeClr val="tx1"/>
              </a:solidFill>
              <a:round/>
              <a:headEnd/>
              <a:tailEnd type="triangle" w="med" len="med"/>
            </a:ln>
            <a:effectLst/>
          </p:spPr>
          <p:txBody>
            <a:bodyPr>
              <a:spAutoFit/>
            </a:bodyPr>
            <a:lstStyle/>
            <a:p>
              <a:pPr>
                <a:defRPr/>
              </a:pPr>
              <a:endParaRPr lang="en-US">
                <a:cs typeface="Arial" charset="0"/>
              </a:endParaRPr>
            </a:p>
          </p:txBody>
        </p:sp>
        <p:sp>
          <p:nvSpPr>
            <p:cNvPr id="54280" name="Line 12">
              <a:extLst>
                <a:ext uri="{FF2B5EF4-FFF2-40B4-BE49-F238E27FC236}">
                  <a16:creationId xmlns:a16="http://schemas.microsoft.com/office/drawing/2014/main" id="{867A1E1C-5B0F-4B9D-AE8E-8F69AFF03403}"/>
                </a:ext>
              </a:extLst>
            </p:cNvPr>
            <p:cNvSpPr>
              <a:spLocks noChangeShapeType="1"/>
            </p:cNvSpPr>
            <p:nvPr/>
          </p:nvSpPr>
          <p:spPr bwMode="auto">
            <a:xfrm flipH="1">
              <a:off x="4538663" y="4248150"/>
              <a:ext cx="938212" cy="1588"/>
            </a:xfrm>
            <a:prstGeom prst="line">
              <a:avLst/>
            </a:prstGeom>
            <a:noFill/>
            <a:ln w="57150">
              <a:solidFill>
                <a:schemeClr val="tx1"/>
              </a:solidFill>
              <a:round/>
              <a:headEnd/>
              <a:tailEnd type="triangle" w="med" len="med"/>
            </a:ln>
            <a:effectLst/>
          </p:spPr>
          <p:txBody>
            <a:bodyPr>
              <a:spAutoFit/>
            </a:bodyPr>
            <a:lstStyle/>
            <a:p>
              <a:pPr>
                <a:defRPr/>
              </a:pPr>
              <a:endParaRPr lang="en-US">
                <a:cs typeface="Arial" charset="0"/>
              </a:endParaRPr>
            </a:p>
          </p:txBody>
        </p:sp>
        <p:sp>
          <p:nvSpPr>
            <p:cNvPr id="54281" name="Line 13">
              <a:extLst>
                <a:ext uri="{FF2B5EF4-FFF2-40B4-BE49-F238E27FC236}">
                  <a16:creationId xmlns:a16="http://schemas.microsoft.com/office/drawing/2014/main" id="{87398B0F-7DE3-4B42-94A9-6F46CA932A1E}"/>
                </a:ext>
              </a:extLst>
            </p:cNvPr>
            <p:cNvSpPr>
              <a:spLocks noChangeShapeType="1"/>
            </p:cNvSpPr>
            <p:nvPr/>
          </p:nvSpPr>
          <p:spPr bwMode="auto">
            <a:xfrm flipH="1">
              <a:off x="4624388" y="3130550"/>
              <a:ext cx="842962" cy="3175"/>
            </a:xfrm>
            <a:prstGeom prst="line">
              <a:avLst/>
            </a:prstGeom>
            <a:noFill/>
            <a:ln w="57150">
              <a:solidFill>
                <a:schemeClr val="tx1"/>
              </a:solidFill>
              <a:round/>
              <a:headEnd/>
              <a:tailEnd type="triangle" w="med" len="med"/>
            </a:ln>
            <a:effectLst/>
          </p:spPr>
          <p:txBody>
            <a:bodyPr>
              <a:spAutoFit/>
            </a:bodyPr>
            <a:lstStyle/>
            <a:p>
              <a:pPr>
                <a:defRPr/>
              </a:pPr>
              <a:endParaRPr lang="en-US">
                <a:cs typeface="Arial" charset="0"/>
              </a:endParaRPr>
            </a:p>
          </p:txBody>
        </p:sp>
        <p:sp>
          <p:nvSpPr>
            <p:cNvPr id="54282" name="Line 14">
              <a:extLst>
                <a:ext uri="{FF2B5EF4-FFF2-40B4-BE49-F238E27FC236}">
                  <a16:creationId xmlns:a16="http://schemas.microsoft.com/office/drawing/2014/main" id="{0FB942A1-C9A6-4782-ABC7-9D50AB236F2E}"/>
                </a:ext>
              </a:extLst>
            </p:cNvPr>
            <p:cNvSpPr>
              <a:spLocks noChangeShapeType="1"/>
            </p:cNvSpPr>
            <p:nvPr/>
          </p:nvSpPr>
          <p:spPr bwMode="auto">
            <a:xfrm flipH="1">
              <a:off x="4110038" y="1820863"/>
              <a:ext cx="1349375" cy="557212"/>
            </a:xfrm>
            <a:prstGeom prst="line">
              <a:avLst/>
            </a:prstGeom>
            <a:noFill/>
            <a:ln w="57150">
              <a:solidFill>
                <a:schemeClr val="tx1"/>
              </a:solidFill>
              <a:round/>
              <a:headEnd/>
              <a:tailEnd type="triangle" w="med" len="med"/>
            </a:ln>
            <a:effectLst/>
          </p:spPr>
          <p:txBody>
            <a:bodyPr>
              <a:spAutoFit/>
            </a:bodyPr>
            <a:lstStyle/>
            <a:p>
              <a:pPr>
                <a:defRPr/>
              </a:pPr>
              <a:endParaRPr lang="en-US">
                <a:cs typeface="Arial" charset="0"/>
              </a:endParaRPr>
            </a:p>
          </p:txBody>
        </p:sp>
      </p:grpSp>
      <p:sp>
        <p:nvSpPr>
          <p:cNvPr id="32771" name="TextBox 12">
            <a:extLst>
              <a:ext uri="{FF2B5EF4-FFF2-40B4-BE49-F238E27FC236}">
                <a16:creationId xmlns:a16="http://schemas.microsoft.com/office/drawing/2014/main" id="{A369EF56-E3C3-46BA-8273-B48E7E21A90B}"/>
              </a:ext>
            </a:extLst>
          </p:cNvPr>
          <p:cNvSpPr txBox="1">
            <a:spLocks noChangeArrowheads="1"/>
          </p:cNvSpPr>
          <p:nvPr/>
        </p:nvSpPr>
        <p:spPr bwMode="auto">
          <a:xfrm>
            <a:off x="577850" y="304800"/>
            <a:ext cx="3735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sr-Latn-BA" altLang="en-US" b="1">
                <a:effectLst/>
                <a:latin typeface="Verdana" panose="020B0604030504040204" pitchFamily="34" charset="0"/>
              </a:rPr>
              <a:t>Primer okončanja zadataka</a:t>
            </a:r>
            <a:endParaRPr lang="en-US" altLang="en-US" b="1">
              <a:effectLst/>
              <a:latin typeface="Verdana" panose="020B0604030504040204" pitchFamily="34" charset="0"/>
            </a:endParaRPr>
          </a:p>
        </p:txBody>
      </p:sp>
      <p:sp>
        <p:nvSpPr>
          <p:cNvPr id="32772" name="Rectangle 10">
            <a:extLst>
              <a:ext uri="{FF2B5EF4-FFF2-40B4-BE49-F238E27FC236}">
                <a16:creationId xmlns:a16="http://schemas.microsoft.com/office/drawing/2014/main" id="{6CCB33B4-7F5D-4D51-8673-5BC40706F6CD}"/>
              </a:ext>
            </a:extLst>
          </p:cNvPr>
          <p:cNvSpPr>
            <a:spLocks noChangeArrowheads="1"/>
          </p:cNvSpPr>
          <p:nvPr/>
        </p:nvSpPr>
        <p:spPr bwMode="auto">
          <a:xfrm>
            <a:off x="5437188" y="5029200"/>
            <a:ext cx="3271837" cy="7397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effectLst/>
                <a:latin typeface="SegoeBook" pitchFamily="68" charset="0"/>
              </a:rPr>
              <a:t>bar task guaranteed to be completed  here</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a:extLst>
              <a:ext uri="{FF2B5EF4-FFF2-40B4-BE49-F238E27FC236}">
                <a16:creationId xmlns:a16="http://schemas.microsoft.com/office/drawing/2014/main" id="{02DFFF8B-092D-4CF3-B087-B7375E4117CF}"/>
              </a:ext>
            </a:extLst>
          </p:cNvPr>
          <p:cNvSpPr txBox="1">
            <a:spLocks noChangeArrowheads="1"/>
          </p:cNvSpPr>
          <p:nvPr/>
        </p:nvSpPr>
        <p:spPr bwMode="auto">
          <a:xfrm>
            <a:off x="1306513" y="2122488"/>
            <a:ext cx="7305675" cy="801687"/>
          </a:xfrm>
          <a:prstGeom prst="rect">
            <a:avLst/>
          </a:prstGeom>
          <a:solidFill>
            <a:srgbClr val="021CA1"/>
          </a:solidFill>
          <a:ln w="9525">
            <a:noFill/>
            <a:miter lim="800000"/>
            <a:headEnd/>
            <a:tailEnd/>
          </a:ln>
        </p:spPr>
        <p:txBody>
          <a:bodyPr lIns="0" tIns="57904" rIns="0" bIns="0">
            <a:spAutoFit/>
          </a:bodyPr>
          <a:lstStyle/>
          <a:p>
            <a:pPr marL="630540" indent="-484388">
              <a:lnSpc>
                <a:spcPts val="2893"/>
              </a:lnSpc>
              <a:spcBef>
                <a:spcPts val="460"/>
              </a:spcBef>
              <a:defRPr/>
            </a:pPr>
            <a:r>
              <a:rPr lang="sr-Latn-BA" sz="2500" b="1" i="1" dirty="0">
                <a:solidFill>
                  <a:srgbClr val="FFFFFF"/>
                </a:solidFill>
                <a:latin typeface="Trebuchet MS" pitchFamily="34" charset="0"/>
                <a:cs typeface="Arial" charset="0"/>
              </a:rPr>
              <a:t>Napisati program koji štampa </a:t>
            </a:r>
            <a:r>
              <a:rPr lang="en-US" sz="2500" b="1" i="1" dirty="0">
                <a:solidFill>
                  <a:srgbClr val="FFFFFF"/>
                </a:solidFill>
                <a:latin typeface="Trebuchet MS" pitchFamily="34" charset="0"/>
                <a:cs typeface="Arial" charset="0"/>
              </a:rPr>
              <a:t>“A race car” </a:t>
            </a:r>
            <a:r>
              <a:rPr lang="sr-Latn-BA" sz="2500" b="1" i="1" dirty="0">
                <a:solidFill>
                  <a:srgbClr val="FFFFFF"/>
                </a:solidFill>
                <a:latin typeface="Trebuchet MS" pitchFamily="34" charset="0"/>
                <a:cs typeface="Arial" charset="0"/>
              </a:rPr>
              <a:t>ili </a:t>
            </a:r>
            <a:r>
              <a:rPr lang="en-US" sz="2500" b="1" i="1" dirty="0">
                <a:solidFill>
                  <a:srgbClr val="FFFFFF"/>
                </a:solidFill>
                <a:latin typeface="Trebuchet MS" pitchFamily="34" charset="0"/>
                <a:cs typeface="Arial" charset="0"/>
              </a:rPr>
              <a:t>“A car race” </a:t>
            </a:r>
            <a:r>
              <a:rPr lang="sr-Latn-BA" sz="2500" b="1" i="1" dirty="0">
                <a:solidFill>
                  <a:srgbClr val="FFFFFF"/>
                </a:solidFill>
                <a:latin typeface="Trebuchet MS" pitchFamily="34" charset="0"/>
                <a:cs typeface="Arial" charset="0"/>
              </a:rPr>
              <a:t> i maksimizira</a:t>
            </a:r>
            <a:r>
              <a:rPr lang="en-US" sz="2500" b="1" i="1" dirty="0">
                <a:solidFill>
                  <a:srgbClr val="FFFFFF"/>
                </a:solidFill>
                <a:latin typeface="Trebuchet MS" pitchFamily="34" charset="0"/>
                <a:cs typeface="Arial" charset="0"/>
              </a:rPr>
              <a:t> </a:t>
            </a:r>
            <a:r>
              <a:rPr lang="sr-Latn-BA" sz="2500" b="1" i="1" dirty="0">
                <a:solidFill>
                  <a:srgbClr val="FFFFFF"/>
                </a:solidFill>
                <a:latin typeface="Trebuchet MS" pitchFamily="34" charset="0"/>
                <a:cs typeface="Arial" charset="0"/>
              </a:rPr>
              <a:t> paralelizam</a:t>
            </a:r>
            <a:endParaRPr lang="en-US" sz="2500" dirty="0">
              <a:latin typeface="Trebuchet MS" pitchFamily="34" charset="0"/>
              <a:cs typeface="Arial" charset="0"/>
            </a:endParaRPr>
          </a:p>
        </p:txBody>
      </p:sp>
      <p:sp>
        <p:nvSpPr>
          <p:cNvPr id="5" name="Title 4">
            <a:extLst>
              <a:ext uri="{FF2B5EF4-FFF2-40B4-BE49-F238E27FC236}">
                <a16:creationId xmlns:a16="http://schemas.microsoft.com/office/drawing/2014/main" id="{BB67C7CD-4A69-4F54-AC4A-FF84F45F1D0D}"/>
              </a:ext>
            </a:extLst>
          </p:cNvPr>
          <p:cNvSpPr>
            <a:spLocks noGrp="1"/>
          </p:cNvSpPr>
          <p:nvPr>
            <p:ph type="title"/>
          </p:nvPr>
        </p:nvSpPr>
        <p:spPr/>
        <p:txBody>
          <a:bodyPr/>
          <a:lstStyle/>
          <a:p>
            <a:pPr>
              <a:defRPr/>
            </a:pPr>
            <a:r>
              <a:rPr lang="en-US" dirty="0" err="1"/>
              <a:t>Zadatak</a:t>
            </a:r>
            <a:endParaRPr lang="en-US" dirty="0"/>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6EBA5C3-A7C3-4FBD-864B-3019E0848FD0}"/>
              </a:ext>
            </a:extLst>
          </p:cNvPr>
          <p:cNvSpPr>
            <a:spLocks noGrp="1" noChangeArrowheads="1"/>
          </p:cNvSpPr>
          <p:nvPr>
            <p:ph type="title"/>
          </p:nvPr>
        </p:nvSpPr>
        <p:spPr/>
        <p:txBody>
          <a:bodyPr/>
          <a:lstStyle/>
          <a:p>
            <a:pPr>
              <a:defRPr/>
            </a:pPr>
            <a:endParaRPr lang="en-US" altLang="en-US"/>
          </a:p>
        </p:txBody>
      </p:sp>
      <p:sp>
        <p:nvSpPr>
          <p:cNvPr id="16387" name="Rectangle 3">
            <a:extLst>
              <a:ext uri="{FF2B5EF4-FFF2-40B4-BE49-F238E27FC236}">
                <a16:creationId xmlns:a16="http://schemas.microsoft.com/office/drawing/2014/main" id="{5585A2EC-344E-4FCE-A75E-31D135A9CC18}"/>
              </a:ext>
            </a:extLst>
          </p:cNvPr>
          <p:cNvSpPr>
            <a:spLocks noGrp="1" noChangeArrowheads="1"/>
          </p:cNvSpPr>
          <p:nvPr>
            <p:ph type="body" idx="1"/>
          </p:nvPr>
        </p:nvSpPr>
        <p:spPr/>
        <p:txBody>
          <a:bodyPr/>
          <a:lstStyle/>
          <a:p>
            <a:pPr>
              <a:defRPr/>
            </a:pPr>
            <a:r>
              <a:rPr lang="sr-Latn-RS" altLang="en-US" dirty="0"/>
              <a:t>Da bi se predefinisale vrednosti internih upravljačkih promenljivih na raspolaganju su č</a:t>
            </a:r>
            <a:r>
              <a:rPr lang="en-US" altLang="en-US" dirty="0" err="1"/>
              <a:t>etiri</a:t>
            </a:r>
            <a:r>
              <a:rPr lang="en-US" altLang="en-US" dirty="0"/>
              <a:t> </a:t>
            </a:r>
            <a:r>
              <a:rPr lang="en-US" altLang="en-US" dirty="0" err="1"/>
              <a:t>promenljive</a:t>
            </a:r>
            <a:r>
              <a:rPr lang="en-US" altLang="en-US" dirty="0"/>
              <a:t> </a:t>
            </a:r>
            <a:r>
              <a:rPr lang="en-US" altLang="en-US" dirty="0" err="1"/>
              <a:t>okruženja</a:t>
            </a:r>
            <a:r>
              <a:rPr lang="en-US" altLang="en-US" dirty="0"/>
              <a:t> </a:t>
            </a:r>
            <a:r>
              <a:rPr lang="en-US" altLang="en-US" dirty="0" err="1"/>
              <a:t>definisane</a:t>
            </a:r>
            <a:r>
              <a:rPr lang="en-US" altLang="en-US" dirty="0"/>
              <a:t> </a:t>
            </a:r>
            <a:r>
              <a:rPr lang="en-US" altLang="en-US" dirty="0" err="1"/>
              <a:t>standardom</a:t>
            </a:r>
            <a:r>
              <a:rPr lang="en-US" altLang="en-US" dirty="0"/>
              <a:t> </a:t>
            </a:r>
            <a:r>
              <a:rPr lang="sr-Latn-RS" altLang="en-US" dirty="0"/>
              <a:t>koje  </a:t>
            </a:r>
            <a:r>
              <a:rPr lang="en-US" altLang="en-US" dirty="0"/>
              <a:t>se </a:t>
            </a:r>
            <a:r>
              <a:rPr lang="en-US" altLang="en-US" dirty="0" err="1"/>
              <a:t>mogu</a:t>
            </a:r>
            <a:r>
              <a:rPr lang="en-US" altLang="en-US" dirty="0"/>
              <a:t> </a:t>
            </a:r>
            <a:r>
              <a:rPr lang="en-US" altLang="en-US" dirty="0" err="1"/>
              <a:t>postaviti</a:t>
            </a:r>
            <a:r>
              <a:rPr lang="en-US" altLang="en-US" dirty="0"/>
              <a:t> pre </a:t>
            </a:r>
            <a:r>
              <a:rPr lang="en-US" altLang="en-US" dirty="0" err="1"/>
              <a:t>izvršenja</a:t>
            </a:r>
            <a:r>
              <a:rPr lang="en-US" altLang="en-US" dirty="0"/>
              <a:t> </a:t>
            </a:r>
            <a:r>
              <a:rPr lang="en-US" altLang="en-US" dirty="0" err="1"/>
              <a:t>programa</a:t>
            </a:r>
            <a:endParaRPr lang="sr-Latn-RS" altLang="en-US" dirty="0"/>
          </a:p>
          <a:p>
            <a:pPr>
              <a:defRPr/>
            </a:pPr>
            <a:r>
              <a:rPr lang="sr-Latn-RS" altLang="en-US" dirty="0"/>
              <a:t>Za ovu svrhu mogu se koristiti i b</a:t>
            </a:r>
            <a:r>
              <a:rPr lang="en-US" altLang="en-US" dirty="0" err="1"/>
              <a:t>ibliotečke</a:t>
            </a:r>
            <a:r>
              <a:rPr lang="en-US" altLang="en-US" dirty="0"/>
              <a:t> </a:t>
            </a:r>
            <a:r>
              <a:rPr lang="en-US" altLang="en-US" dirty="0" err="1"/>
              <a:t>funkcije</a:t>
            </a:r>
            <a:r>
              <a:rPr lang="sr-Latn-RS" altLang="en-US" dirty="0"/>
              <a:t>.</a:t>
            </a:r>
            <a:r>
              <a:rPr lang="en-US" altLang="en-US" dirty="0"/>
              <a:t> </a:t>
            </a:r>
            <a:endParaRPr lang="sr-Latn-RS" altLang="en-US" dirty="0"/>
          </a:p>
          <a:p>
            <a:pPr lvl="1">
              <a:defRPr/>
            </a:pPr>
            <a:r>
              <a:rPr lang="en-US" altLang="en-US" dirty="0"/>
              <a:t>one </a:t>
            </a:r>
            <a:r>
              <a:rPr lang="en-US" altLang="en-US" dirty="0" err="1"/>
              <a:t>predefinišu</a:t>
            </a:r>
            <a:r>
              <a:rPr lang="en-US" altLang="en-US" dirty="0"/>
              <a:t> </a:t>
            </a:r>
            <a:r>
              <a:rPr lang="en-US" altLang="en-US" dirty="0" err="1"/>
              <a:t>vrednosti</a:t>
            </a:r>
            <a:r>
              <a:rPr lang="en-US" altLang="en-US" dirty="0"/>
              <a:t> </a:t>
            </a:r>
            <a:r>
              <a:rPr lang="en-US" altLang="en-US" dirty="0" err="1"/>
              <a:t>postavljen</a:t>
            </a:r>
            <a:r>
              <a:rPr lang="sr-Latn-RS" altLang="en-US" dirty="0"/>
              <a:t>e</a:t>
            </a:r>
            <a:r>
              <a:rPr lang="en-US" altLang="en-US" dirty="0"/>
              <a:t> </a:t>
            </a:r>
            <a:r>
              <a:rPr lang="en-US" altLang="en-US" dirty="0" err="1"/>
              <a:t>preko</a:t>
            </a:r>
            <a:r>
              <a:rPr lang="en-US" altLang="en-US" dirty="0"/>
              <a:t> </a:t>
            </a:r>
            <a:r>
              <a:rPr lang="en-US" altLang="en-US" dirty="0" err="1"/>
              <a:t>promenljivih</a:t>
            </a:r>
            <a:r>
              <a:rPr lang="en-US" altLang="en-US" dirty="0"/>
              <a:t> </a:t>
            </a:r>
            <a:r>
              <a:rPr lang="en-US" altLang="en-US" dirty="0" err="1"/>
              <a:t>okruženja</a:t>
            </a:r>
            <a:r>
              <a:rPr lang="en-US" altLang="en-US" dirty="0"/>
              <a:t>. </a:t>
            </a:r>
            <a:endParaRPr lang="sr-Latn-RS" altLang="en-US" dirty="0"/>
          </a:p>
          <a:p>
            <a:pPr lvl="2">
              <a:defRPr/>
            </a:pPr>
            <a:r>
              <a:rPr lang="en-US" altLang="en-US" dirty="0"/>
              <a:t>Da bi </a:t>
            </a:r>
            <a:r>
              <a:rPr lang="en-US" altLang="en-US" dirty="0" err="1"/>
              <a:t>ove</a:t>
            </a:r>
            <a:r>
              <a:rPr lang="en-US" altLang="en-US" dirty="0"/>
              <a:t> </a:t>
            </a:r>
            <a:r>
              <a:rPr lang="en-US" altLang="en-US" dirty="0" err="1"/>
              <a:t>funkcije</a:t>
            </a:r>
            <a:r>
              <a:rPr lang="en-US" altLang="en-US" dirty="0"/>
              <a:t> </a:t>
            </a:r>
            <a:r>
              <a:rPr lang="en-US" altLang="en-US" dirty="0" err="1"/>
              <a:t>mogle</a:t>
            </a:r>
            <a:r>
              <a:rPr lang="en-US" altLang="en-US" dirty="0"/>
              <a:t> da se </a:t>
            </a:r>
            <a:r>
              <a:rPr lang="en-US" altLang="en-US" dirty="0" err="1"/>
              <a:t>koriste</a:t>
            </a:r>
            <a:r>
              <a:rPr lang="en-US" altLang="en-US" dirty="0"/>
              <a:t> u C/C++ </a:t>
            </a:r>
            <a:r>
              <a:rPr lang="en-US" altLang="en-US" dirty="0" err="1"/>
              <a:t>programima</a:t>
            </a:r>
            <a:r>
              <a:rPr lang="en-US" altLang="en-US" dirty="0"/>
              <a:t> </a:t>
            </a:r>
            <a:r>
              <a:rPr lang="en-US" altLang="en-US" dirty="0" err="1"/>
              <a:t>neophodno</a:t>
            </a:r>
            <a:r>
              <a:rPr lang="en-US" altLang="en-US" dirty="0"/>
              <a:t> je </a:t>
            </a:r>
            <a:r>
              <a:rPr lang="en-US" altLang="en-US" dirty="0" err="1"/>
              <a:t>uključiti</a:t>
            </a:r>
            <a:r>
              <a:rPr lang="en-US" altLang="en-US" dirty="0"/>
              <a:t> </a:t>
            </a:r>
            <a:r>
              <a:rPr lang="en-US" altLang="en-US" dirty="0" err="1"/>
              <a:t>omp.h</a:t>
            </a:r>
            <a:r>
              <a:rPr lang="en-US" altLang="en-US" dirty="0"/>
              <a:t> header </a:t>
            </a:r>
            <a:r>
              <a:rPr lang="en-US" altLang="en-US" dirty="0" err="1"/>
              <a:t>fajl</a:t>
            </a:r>
            <a:r>
              <a:rPr lang="en-US" altLang="en-US" dirty="0"/>
              <a:t>. </a:t>
            </a:r>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2C1FE64-CD06-4817-8A82-6A63203F3A59}"/>
              </a:ext>
            </a:extLst>
          </p:cNvPr>
          <p:cNvSpPr>
            <a:spLocks noGrp="1"/>
          </p:cNvSpPr>
          <p:nvPr>
            <p:ph type="title"/>
          </p:nvPr>
        </p:nvSpPr>
        <p:spPr>
          <a:xfrm>
            <a:off x="882650" y="493713"/>
            <a:ext cx="7378700" cy="1323975"/>
          </a:xfrm>
        </p:spPr>
        <p:txBody>
          <a:bodyPr/>
          <a:lstStyle/>
          <a:p>
            <a:pPr eaLnBrk="1" hangingPunct="1">
              <a:defRPr/>
            </a:pPr>
            <a:r>
              <a:rPr lang="sr-Latn-BA">
                <a:latin typeface="Trebuchet MS" pitchFamily="34" charset="0"/>
                <a:ea typeface="Trebuchet MS" pitchFamily="34" charset="0"/>
                <a:cs typeface="Trebuchet MS" pitchFamily="34" charset="0"/>
              </a:rPr>
              <a:t>Primer</a:t>
            </a:r>
            <a:r>
              <a:rPr lang="en-US">
                <a:latin typeface="Trebuchet MS" pitchFamily="34" charset="0"/>
                <a:ea typeface="Trebuchet MS" pitchFamily="34" charset="0"/>
                <a:cs typeface="Trebuchet MS" pitchFamily="34" charset="0"/>
              </a:rPr>
              <a:t> 1</a:t>
            </a:r>
            <a:r>
              <a:rPr lang="sr-Latn-BA">
                <a:latin typeface="Trebuchet MS" pitchFamily="34" charset="0"/>
                <a:ea typeface="Trebuchet MS" pitchFamily="34" charset="0"/>
                <a:cs typeface="Trebuchet MS" pitchFamily="34" charset="0"/>
              </a:rPr>
              <a:t>/1</a:t>
            </a:r>
            <a:br>
              <a:rPr lang="en-US">
                <a:latin typeface="Trebuchet MS" pitchFamily="34" charset="0"/>
                <a:ea typeface="Trebuchet MS" pitchFamily="34" charset="0"/>
                <a:cs typeface="Trebuchet MS" pitchFamily="34" charset="0"/>
              </a:rPr>
            </a:br>
            <a:r>
              <a:rPr lang="en-US">
                <a:latin typeface="Trebuchet MS" pitchFamily="34" charset="0"/>
                <a:ea typeface="Trebuchet MS" pitchFamily="34" charset="0"/>
                <a:cs typeface="Trebuchet MS" pitchFamily="34" charset="0"/>
              </a:rPr>
              <a:t>sekvencijalni kod</a:t>
            </a:r>
          </a:p>
        </p:txBody>
      </p:sp>
      <p:graphicFrame>
        <p:nvGraphicFramePr>
          <p:cNvPr id="4" name="Table 3">
            <a:extLst>
              <a:ext uri="{FF2B5EF4-FFF2-40B4-BE49-F238E27FC236}">
                <a16:creationId xmlns:a16="http://schemas.microsoft.com/office/drawing/2014/main" id="{EDBD88AE-A601-47AC-88BC-DCE7E7463B26}"/>
              </a:ext>
            </a:extLst>
          </p:cNvPr>
          <p:cNvGraphicFramePr>
            <a:graphicFrameLocks noGrp="1"/>
          </p:cNvGraphicFramePr>
          <p:nvPr/>
        </p:nvGraphicFramePr>
        <p:xfrm>
          <a:off x="1704975" y="1908175"/>
          <a:ext cx="5448300" cy="3349168"/>
        </p:xfrm>
        <a:graphic>
          <a:graphicData uri="http://schemas.openxmlformats.org/drawingml/2006/table">
            <a:tbl>
              <a:tblPr/>
              <a:tblGrid>
                <a:gridCol w="3700988">
                  <a:extLst>
                    <a:ext uri="{9D8B030D-6E8A-4147-A177-3AD203B41FA5}">
                      <a16:colId xmlns:a16="http://schemas.microsoft.com/office/drawing/2014/main" val="20000"/>
                    </a:ext>
                  </a:extLst>
                </a:gridCol>
                <a:gridCol w="1747312">
                  <a:extLst>
                    <a:ext uri="{9D8B030D-6E8A-4147-A177-3AD203B41FA5}">
                      <a16:colId xmlns:a16="http://schemas.microsoft.com/office/drawing/2014/main" val="20001"/>
                    </a:ext>
                  </a:extLst>
                </a:gridCol>
              </a:tblGrid>
              <a:tr h="768555">
                <a:tc>
                  <a:txBody>
                    <a:bodyPr/>
                    <a:lstStyle/>
                    <a:p>
                      <a:pPr marL="93663" marR="0" lvl="0" indent="0" algn="l" defTabSz="914400" rtl="0" eaLnBrk="1" fontAlgn="base" latinLnBrk="0" hangingPunct="1">
                        <a:lnSpc>
                          <a:spcPct val="80000"/>
                        </a:lnSpc>
                        <a:spcBef>
                          <a:spcPts val="888"/>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cs typeface="Courier New" pitchFamily="49" charset="0"/>
                        </a:rPr>
                        <a:t>#include &lt;</a:t>
                      </a:r>
                      <a:r>
                        <a:rPr kumimoji="0" lang="en-US" sz="2000" b="1" i="0" u="none" strike="noStrike" cap="none" normalizeH="0" baseline="0" dirty="0" err="1">
                          <a:ln>
                            <a:noFill/>
                          </a:ln>
                          <a:solidFill>
                            <a:schemeClr val="tx1"/>
                          </a:solidFill>
                          <a:effectLst/>
                          <a:latin typeface="Courier New" pitchFamily="49" charset="0"/>
                          <a:cs typeface="Courier New" pitchFamily="49" charset="0"/>
                        </a:rPr>
                        <a:t>stdlib.h</a:t>
                      </a:r>
                      <a:r>
                        <a:rPr kumimoji="0" lang="en-US" sz="2000" b="1" i="0" u="none" strike="noStrike" cap="none" normalizeH="0" baseline="0" dirty="0">
                          <a:ln>
                            <a:noFill/>
                          </a:ln>
                          <a:solidFill>
                            <a:schemeClr val="tx1"/>
                          </a:solidFill>
                          <a:effectLst/>
                          <a:latin typeface="Courier New" pitchFamily="49" charset="0"/>
                          <a:cs typeface="Courier New" pitchFamily="49" charset="0"/>
                        </a:rPr>
                        <a:t>&gt;  #include &lt;</a:t>
                      </a:r>
                      <a:r>
                        <a:rPr kumimoji="0" lang="en-US" sz="2000" b="1" i="0" u="none" strike="noStrike" cap="none" normalizeH="0" baseline="0" dirty="0" err="1">
                          <a:ln>
                            <a:noFill/>
                          </a:ln>
                          <a:solidFill>
                            <a:schemeClr val="tx1"/>
                          </a:solidFill>
                          <a:effectLst/>
                          <a:latin typeface="Courier New" pitchFamily="49" charset="0"/>
                          <a:cs typeface="Courier New" pitchFamily="49" charset="0"/>
                        </a:rPr>
                        <a:t>stdio.h</a:t>
                      </a:r>
                      <a:r>
                        <a:rPr kumimoji="0" lang="en-US" sz="2000" b="1" i="0" u="none" strike="noStrike" cap="none" normalizeH="0" baseline="0" dirty="0">
                          <a:ln>
                            <a:noFill/>
                          </a:ln>
                          <a:solidFill>
                            <a:schemeClr val="tx1"/>
                          </a:solidFill>
                          <a:effectLst/>
                          <a:latin typeface="Courier New" pitchFamily="49" charset="0"/>
                          <a:cs typeface="Courier New" pitchFamily="49" charset="0"/>
                        </a:rPr>
                        <a:t>&gt;</a:t>
                      </a:r>
                      <a:endParaRPr kumimoji="0" lang="en-US" sz="2000" b="0" i="0" u="none" strike="noStrike" cap="none" normalizeH="0" baseline="0" dirty="0">
                        <a:ln>
                          <a:noFill/>
                        </a:ln>
                        <a:solidFill>
                          <a:schemeClr val="tx1"/>
                        </a:solidFill>
                        <a:effectLst/>
                        <a:latin typeface="Courier New" pitchFamily="49" charset="0"/>
                        <a:cs typeface="Courier New" pitchFamily="49" charset="0"/>
                      </a:endParaRPr>
                    </a:p>
                  </a:txBody>
                  <a:tcPr marL="0" marR="0" marT="102283"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lnTlToBr>
                      <a:noFill/>
                    </a:lnTlToBr>
                    <a:lnBlToTr>
                      <a:noFill/>
                    </a:lnBlToTr>
                    <a:solidFill>
                      <a:srgbClr val="FFFE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EBECFF"/>
                    </a:solidFill>
                  </a:tcPr>
                </a:tc>
                <a:extLst>
                  <a:ext uri="{0D108BD9-81ED-4DB2-BD59-A6C34878D82A}">
                    <a16:rowId xmlns:a16="http://schemas.microsoft.com/office/drawing/2014/main" val="10000"/>
                  </a:ext>
                </a:extLst>
              </a:tr>
              <a:tr h="2573133">
                <a:tc gridSpan="2">
                  <a:txBody>
                    <a:bodyPr/>
                    <a:lstStyle/>
                    <a:p>
                      <a:pPr marL="93663" marR="0" lvl="0" indent="0" algn="l" defTabSz="914400" rtl="0" eaLnBrk="1" fontAlgn="base" latinLnBrk="0" hangingPunct="1">
                        <a:lnSpc>
                          <a:spcPct val="100000"/>
                        </a:lnSpc>
                        <a:spcBef>
                          <a:spcPts val="163"/>
                        </a:spcBef>
                        <a:spcAft>
                          <a:spcPct val="0"/>
                        </a:spcAft>
                        <a:buClrTx/>
                        <a:buSzTx/>
                        <a:buFontTx/>
                        <a:buNone/>
                        <a:tabLst>
                          <a:tab pos="765175" algn="l"/>
                          <a:tab pos="2273300" algn="l"/>
                        </a:tabLst>
                      </a:pPr>
                      <a:r>
                        <a:rPr kumimoji="0" lang="en-US" sz="2000" b="1"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1" i="0" u="none" strike="noStrike" cap="none" normalizeH="0" baseline="0" dirty="0">
                          <a:ln>
                            <a:noFill/>
                          </a:ln>
                          <a:solidFill>
                            <a:schemeClr val="tx1"/>
                          </a:solidFill>
                          <a:effectLst/>
                          <a:latin typeface="Courier New" pitchFamily="49" charset="0"/>
                          <a:cs typeface="Courier New" pitchFamily="49" charset="0"/>
                        </a:rPr>
                        <a:t>	main(</a:t>
                      </a:r>
                      <a:r>
                        <a:rPr kumimoji="0" lang="en-US" sz="2000" b="1"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1" i="0" u="none" strike="noStrike" cap="none" normalizeH="0" baseline="0" dirty="0">
                          <a:ln>
                            <a:noFill/>
                          </a:ln>
                          <a:solidFill>
                            <a:schemeClr val="tx1"/>
                          </a:solidFill>
                          <a:effectLst/>
                          <a:latin typeface="Courier New" pitchFamily="49" charset="0"/>
                          <a:cs typeface="Courier New" pitchFamily="49" charset="0"/>
                        </a:rPr>
                        <a:t>	</a:t>
                      </a:r>
                      <a:r>
                        <a:rPr kumimoji="0" lang="en-US" sz="2000" b="1" i="0" u="none" strike="noStrike" cap="none" normalizeH="0" baseline="0" dirty="0" err="1">
                          <a:ln>
                            <a:noFill/>
                          </a:ln>
                          <a:solidFill>
                            <a:schemeClr val="tx1"/>
                          </a:solidFill>
                          <a:effectLst/>
                          <a:latin typeface="Courier New" pitchFamily="49" charset="0"/>
                          <a:cs typeface="Courier New" pitchFamily="49" charset="0"/>
                        </a:rPr>
                        <a:t>argc</a:t>
                      </a:r>
                      <a:r>
                        <a:rPr kumimoji="0" lang="en-US" sz="2000" b="1" i="0" u="none" strike="noStrike" cap="none" normalizeH="0" baseline="0" dirty="0">
                          <a:ln>
                            <a:noFill/>
                          </a:ln>
                          <a:solidFill>
                            <a:schemeClr val="tx1"/>
                          </a:solidFill>
                          <a:effectLst/>
                          <a:latin typeface="Courier New" pitchFamily="49" charset="0"/>
                          <a:cs typeface="Courier New" pitchFamily="49" charset="0"/>
                        </a:rPr>
                        <a:t>, char *</a:t>
                      </a:r>
                      <a:r>
                        <a:rPr kumimoji="0" lang="en-US" sz="2000" b="1" i="0" u="none" strike="noStrike" cap="none" normalizeH="0" baseline="0" dirty="0" err="1">
                          <a:ln>
                            <a:noFill/>
                          </a:ln>
                          <a:solidFill>
                            <a:schemeClr val="tx1"/>
                          </a:solidFill>
                          <a:effectLst/>
                          <a:latin typeface="Courier New" pitchFamily="49" charset="0"/>
                          <a:cs typeface="Courier New" pitchFamily="49" charset="0"/>
                        </a:rPr>
                        <a:t>argv</a:t>
                      </a:r>
                      <a:r>
                        <a:rPr kumimoji="0" lang="en-US" sz="2000" b="1" i="0" u="none" strike="noStrike" cap="none" normalizeH="0" baseline="0" dirty="0">
                          <a:ln>
                            <a:noFill/>
                          </a:ln>
                          <a:solidFill>
                            <a:schemeClr val="tx1"/>
                          </a:solidFill>
                          <a:effectLst/>
                          <a:latin typeface="Courier New" pitchFamily="49" charset="0"/>
                          <a:cs typeface="Courier New" pitchFamily="49" charset="0"/>
                        </a:rPr>
                        <a:t>[]) {</a:t>
                      </a:r>
                      <a:endParaRPr kumimoji="0" lang="en-US" sz="2000" b="0" i="0" u="none" strike="noStrike" cap="none" normalizeH="0" baseline="0" dirty="0">
                        <a:ln>
                          <a:noFill/>
                        </a:ln>
                        <a:solidFill>
                          <a:schemeClr val="tx1"/>
                        </a:solidFill>
                        <a:effectLst/>
                        <a:latin typeface="Courier New" pitchFamily="49" charset="0"/>
                        <a:cs typeface="Courier New" pitchFamily="49" charset="0"/>
                      </a:endParaRPr>
                    </a:p>
                    <a:p>
                      <a:pPr marL="93663" marR="0" lvl="0" indent="0" algn="l" defTabSz="914400" rtl="0" eaLnBrk="1" fontAlgn="base" latinLnBrk="0" hangingPunct="1">
                        <a:lnSpc>
                          <a:spcPts val="2425"/>
                        </a:lnSpc>
                        <a:spcBef>
                          <a:spcPts val="1763"/>
                        </a:spcBef>
                        <a:spcAft>
                          <a:spcPct val="0"/>
                        </a:spcAft>
                        <a:buClrTx/>
                        <a:buSzTx/>
                        <a:buFontTx/>
                        <a:buNone/>
                        <a:tabLst>
                          <a:tab pos="765175" algn="l"/>
                          <a:tab pos="2273300" algn="l"/>
                        </a:tabLst>
                      </a:pPr>
                      <a:r>
                        <a:rPr kumimoji="0" lang="en-US" sz="2000" b="1" i="0" u="none" strike="noStrike" cap="none" normalizeH="0" baseline="0" dirty="0" err="1">
                          <a:ln>
                            <a:noFill/>
                          </a:ln>
                          <a:solidFill>
                            <a:schemeClr val="tx1"/>
                          </a:solidFill>
                          <a:effectLst/>
                          <a:latin typeface="Courier New" pitchFamily="49" charset="0"/>
                          <a:cs typeface="Courier New" pitchFamily="49" charset="0"/>
                        </a:rPr>
                        <a:t>printf</a:t>
                      </a:r>
                      <a:r>
                        <a:rPr kumimoji="0" lang="en-US" sz="2000" b="1" i="0" u="none" strike="noStrike" cap="none" normalizeH="0" baseline="0" dirty="0">
                          <a:ln>
                            <a:noFill/>
                          </a:ln>
                          <a:solidFill>
                            <a:schemeClr val="tx1"/>
                          </a:solidFill>
                          <a:effectLst/>
                          <a:latin typeface="Courier New" pitchFamily="49" charset="0"/>
                          <a:cs typeface="Courier New" pitchFamily="49" charset="0"/>
                        </a:rPr>
                        <a:t>("A ");</a:t>
                      </a:r>
                      <a:endParaRPr kumimoji="0" lang="en-US" sz="2000" b="0" i="0" u="none" strike="noStrike" cap="none" normalizeH="0" baseline="0" dirty="0">
                        <a:ln>
                          <a:noFill/>
                        </a:ln>
                        <a:solidFill>
                          <a:schemeClr val="tx1"/>
                        </a:solidFill>
                        <a:effectLst/>
                        <a:latin typeface="Courier New" pitchFamily="49" charset="0"/>
                        <a:cs typeface="Courier New" pitchFamily="49" charset="0"/>
                      </a:endParaRPr>
                    </a:p>
                    <a:p>
                      <a:pPr marL="93663" marR="0" lvl="0" indent="0" algn="l" defTabSz="914400" rtl="0" eaLnBrk="1" fontAlgn="base" latinLnBrk="0" hangingPunct="1">
                        <a:lnSpc>
                          <a:spcPts val="2200"/>
                        </a:lnSpc>
                        <a:spcBef>
                          <a:spcPct val="0"/>
                        </a:spcBef>
                        <a:spcAft>
                          <a:spcPct val="0"/>
                        </a:spcAft>
                        <a:buClrTx/>
                        <a:buSzTx/>
                        <a:buFontTx/>
                        <a:buNone/>
                        <a:tabLst>
                          <a:tab pos="765175" algn="l"/>
                          <a:tab pos="2273300" algn="l"/>
                        </a:tabLst>
                      </a:pPr>
                      <a:r>
                        <a:rPr kumimoji="0" lang="en-US" sz="2000" b="1" i="0" u="none" strike="noStrike" cap="none" normalizeH="0" baseline="0" dirty="0" err="1">
                          <a:ln>
                            <a:noFill/>
                          </a:ln>
                          <a:solidFill>
                            <a:schemeClr val="tx1"/>
                          </a:solidFill>
                          <a:effectLst/>
                          <a:latin typeface="Courier New" pitchFamily="49" charset="0"/>
                          <a:cs typeface="Courier New" pitchFamily="49" charset="0"/>
                        </a:rPr>
                        <a:t>printf</a:t>
                      </a:r>
                      <a:r>
                        <a:rPr kumimoji="0" lang="en-US" sz="2000" b="1" i="0" u="none" strike="noStrike" cap="none" normalizeH="0" baseline="0" dirty="0">
                          <a:ln>
                            <a:noFill/>
                          </a:ln>
                          <a:solidFill>
                            <a:schemeClr val="tx1"/>
                          </a:solidFill>
                          <a:effectLst/>
                          <a:latin typeface="Courier New" pitchFamily="49" charset="0"/>
                          <a:cs typeface="Courier New" pitchFamily="49" charset="0"/>
                        </a:rPr>
                        <a:t>("race ");</a:t>
                      </a:r>
                      <a:endParaRPr kumimoji="0" lang="en-US" sz="2000" b="0" i="0" u="none" strike="noStrike" cap="none" normalizeH="0" baseline="0" dirty="0">
                        <a:ln>
                          <a:noFill/>
                        </a:ln>
                        <a:solidFill>
                          <a:schemeClr val="tx1"/>
                        </a:solidFill>
                        <a:effectLst/>
                        <a:latin typeface="Courier New" pitchFamily="49" charset="0"/>
                        <a:cs typeface="Courier New" pitchFamily="49" charset="0"/>
                      </a:endParaRPr>
                    </a:p>
                    <a:p>
                      <a:pPr marL="93663" marR="0" lvl="0" indent="0" algn="l" defTabSz="914400" rtl="0" eaLnBrk="1" fontAlgn="base" latinLnBrk="0" hangingPunct="1">
                        <a:lnSpc>
                          <a:spcPts val="2425"/>
                        </a:lnSpc>
                        <a:spcBef>
                          <a:spcPct val="0"/>
                        </a:spcBef>
                        <a:spcAft>
                          <a:spcPct val="0"/>
                        </a:spcAft>
                        <a:buClrTx/>
                        <a:buSzTx/>
                        <a:buFontTx/>
                        <a:buNone/>
                        <a:tabLst>
                          <a:tab pos="765175" algn="l"/>
                          <a:tab pos="2273300" algn="l"/>
                        </a:tabLst>
                      </a:pPr>
                      <a:r>
                        <a:rPr kumimoji="0" lang="en-US" sz="2000" b="1" i="0" u="none" strike="noStrike" cap="none" normalizeH="0" baseline="0" dirty="0" err="1">
                          <a:ln>
                            <a:noFill/>
                          </a:ln>
                          <a:solidFill>
                            <a:schemeClr val="tx1"/>
                          </a:solidFill>
                          <a:effectLst/>
                          <a:latin typeface="Courier New" pitchFamily="49" charset="0"/>
                          <a:cs typeface="Courier New" pitchFamily="49" charset="0"/>
                        </a:rPr>
                        <a:t>printf</a:t>
                      </a:r>
                      <a:r>
                        <a:rPr kumimoji="0" lang="en-US" sz="2000" b="1" i="0" u="none" strike="noStrike" cap="none" normalizeH="0" baseline="0" dirty="0">
                          <a:ln>
                            <a:noFill/>
                          </a:ln>
                          <a:solidFill>
                            <a:schemeClr val="tx1"/>
                          </a:solidFill>
                          <a:effectLst/>
                          <a:latin typeface="Courier New" pitchFamily="49" charset="0"/>
                          <a:cs typeface="Courier New" pitchFamily="49" charset="0"/>
                        </a:rPr>
                        <a:t>("car ");</a:t>
                      </a:r>
                      <a:endParaRPr kumimoji="0" lang="en-US" sz="2000" b="0" i="0" u="none" strike="noStrike" cap="none" normalizeH="0" baseline="0" dirty="0">
                        <a:ln>
                          <a:noFill/>
                        </a:ln>
                        <a:solidFill>
                          <a:schemeClr val="tx1"/>
                        </a:solidFill>
                        <a:effectLst/>
                        <a:latin typeface="Courier New" pitchFamily="49" charset="0"/>
                        <a:cs typeface="Courier New" pitchFamily="49" charset="0"/>
                      </a:endParaRPr>
                    </a:p>
                    <a:p>
                      <a:pPr marL="93663" marR="0" lvl="0" indent="0" algn="l" defTabSz="914400" rtl="0" eaLnBrk="1" fontAlgn="base" latinLnBrk="0" hangingPunct="1">
                        <a:lnSpc>
                          <a:spcPts val="2200"/>
                        </a:lnSpc>
                        <a:spcBef>
                          <a:spcPts val="2200"/>
                        </a:spcBef>
                        <a:spcAft>
                          <a:spcPct val="0"/>
                        </a:spcAft>
                        <a:buClrTx/>
                        <a:buSzTx/>
                        <a:buFontTx/>
                        <a:buNone/>
                        <a:tabLst>
                          <a:tab pos="765175" algn="l"/>
                          <a:tab pos="2273300" algn="l"/>
                        </a:tabLst>
                      </a:pPr>
                      <a:r>
                        <a:rPr kumimoji="0" lang="en-US" sz="2000" b="1" i="0" u="none" strike="noStrike" cap="none" normalizeH="0" baseline="0" dirty="0" err="1">
                          <a:ln>
                            <a:noFill/>
                          </a:ln>
                          <a:solidFill>
                            <a:schemeClr val="tx1"/>
                          </a:solidFill>
                          <a:effectLst/>
                          <a:latin typeface="Courier New" pitchFamily="49" charset="0"/>
                          <a:cs typeface="Courier New" pitchFamily="49" charset="0"/>
                        </a:rPr>
                        <a:t>printf</a:t>
                      </a:r>
                      <a:r>
                        <a:rPr kumimoji="0" lang="en-US" sz="2000" b="1" i="0" u="none" strike="noStrike" cap="none" normalizeH="0" baseline="0" dirty="0">
                          <a:ln>
                            <a:noFill/>
                          </a:ln>
                          <a:solidFill>
                            <a:schemeClr val="tx1"/>
                          </a:solidFill>
                          <a:effectLst/>
                          <a:latin typeface="Courier New" pitchFamily="49" charset="0"/>
                          <a:cs typeface="Courier New" pitchFamily="49" charset="0"/>
                        </a:rPr>
                        <a:t>("\n");  return(0);</a:t>
                      </a:r>
                      <a:endParaRPr kumimoji="0" lang="en-US" sz="2000" b="0" i="0" u="none" strike="noStrike" cap="none" normalizeH="0" baseline="0" dirty="0">
                        <a:ln>
                          <a:noFill/>
                        </a:ln>
                        <a:solidFill>
                          <a:schemeClr val="tx1"/>
                        </a:solidFill>
                        <a:effectLst/>
                        <a:latin typeface="Courier New" pitchFamily="49" charset="0"/>
                        <a:cs typeface="Courier New" pitchFamily="49" charset="0"/>
                      </a:endParaRPr>
                    </a:p>
                    <a:p>
                      <a:pPr marL="93663" marR="0" lvl="0" indent="0" algn="l" defTabSz="914400" rtl="0" eaLnBrk="1" fontAlgn="base" latinLnBrk="0" hangingPunct="1">
                        <a:lnSpc>
                          <a:spcPts val="2088"/>
                        </a:lnSpc>
                        <a:spcBef>
                          <a:spcPct val="0"/>
                        </a:spcBef>
                        <a:spcAft>
                          <a:spcPct val="0"/>
                        </a:spcAft>
                        <a:buClrTx/>
                        <a:buSzTx/>
                        <a:buFontTx/>
                        <a:buNone/>
                        <a:tabLst>
                          <a:tab pos="765175" algn="l"/>
                          <a:tab pos="2273300" algn="l"/>
                        </a:tabLst>
                      </a:pPr>
                      <a:r>
                        <a:rPr kumimoji="0" lang="en-US" sz="2000" b="1" i="0" u="none" strike="noStrike" cap="none" normalizeH="0" baseline="0" dirty="0">
                          <a:ln>
                            <a:noFill/>
                          </a:ln>
                          <a:solidFill>
                            <a:schemeClr val="tx1"/>
                          </a:solidFill>
                          <a:effectLst/>
                          <a:latin typeface="Courier New" pitchFamily="49" charset="0"/>
                          <a:cs typeface="Courier New" pitchFamily="49" charset="0"/>
                        </a:rPr>
                        <a:t>}</a:t>
                      </a:r>
                      <a:endParaRPr kumimoji="0" lang="en-US" sz="2000" b="0" i="0" u="none" strike="noStrike" cap="none" normalizeH="0" baseline="0" dirty="0">
                        <a:ln>
                          <a:noFill/>
                        </a:ln>
                        <a:solidFill>
                          <a:schemeClr val="tx1"/>
                        </a:solidFill>
                        <a:effectLst/>
                        <a:latin typeface="Courier New" pitchFamily="49" charset="0"/>
                        <a:cs typeface="Courier New" pitchFamily="49" charset="0"/>
                      </a:endParaRPr>
                    </a:p>
                  </a:txBody>
                  <a:tcPr marL="0" marR="0" marT="18388"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solidFill>
                      <a:srgbClr val="FFFED5"/>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 name="object 4">
            <a:extLst>
              <a:ext uri="{FF2B5EF4-FFF2-40B4-BE49-F238E27FC236}">
                <a16:creationId xmlns:a16="http://schemas.microsoft.com/office/drawing/2014/main" id="{99A90DC7-D921-40D9-9DDD-A47964FAE605}"/>
              </a:ext>
            </a:extLst>
          </p:cNvPr>
          <p:cNvSpPr/>
          <p:nvPr/>
        </p:nvSpPr>
        <p:spPr>
          <a:xfrm>
            <a:off x="3073400" y="5089525"/>
            <a:ext cx="6070600" cy="754063"/>
          </a:xfrm>
          <a:custGeom>
            <a:avLst/>
            <a:gdLst/>
            <a:ahLst/>
            <a:cxnLst/>
            <a:rect l="l" t="t" r="r" b="b"/>
            <a:pathLst>
              <a:path w="6002655" h="1304925">
                <a:moveTo>
                  <a:pt x="0" y="0"/>
                </a:moveTo>
                <a:lnTo>
                  <a:pt x="6002337" y="0"/>
                </a:lnTo>
                <a:lnTo>
                  <a:pt x="6002337" y="1304928"/>
                </a:lnTo>
                <a:lnTo>
                  <a:pt x="0" y="1304928"/>
                </a:lnTo>
                <a:lnTo>
                  <a:pt x="0" y="0"/>
                </a:lnTo>
                <a:close/>
              </a:path>
            </a:pathLst>
          </a:custGeom>
          <a:solidFill>
            <a:srgbClr val="011893"/>
          </a:solidFill>
        </p:spPr>
        <p:txBody>
          <a:bodyPr lIns="0" tIns="0" rIns="0" bIns="0"/>
          <a:lstStyle/>
          <a:p>
            <a:pPr marL="11135" fontAlgn="auto">
              <a:spcBef>
                <a:spcPts val="88"/>
              </a:spcBef>
              <a:spcAft>
                <a:spcPts val="0"/>
              </a:spcAft>
              <a:defRPr/>
            </a:pPr>
            <a:r>
              <a:rPr lang="sr-Latn-BA" sz="2800" b="1" i="1" spc="-9" dirty="0">
                <a:solidFill>
                  <a:srgbClr val="FFFFFF"/>
                </a:solidFill>
                <a:latin typeface="Arial"/>
                <a:cs typeface="Arial"/>
              </a:rPr>
              <a:t>Šta će ovaj program odštampati ?</a:t>
            </a:r>
            <a:endParaRPr lang="en-US" sz="2800" dirty="0">
              <a:solidFill>
                <a:prstClr val="black"/>
              </a:solidFill>
              <a:latin typeface="Arial"/>
              <a:cs typeface="Arial"/>
            </a:endParaRPr>
          </a:p>
        </p:txBody>
      </p:sp>
      <p:sp>
        <p:nvSpPr>
          <p:cNvPr id="6" name="TextBox 5">
            <a:extLst>
              <a:ext uri="{FF2B5EF4-FFF2-40B4-BE49-F238E27FC236}">
                <a16:creationId xmlns:a16="http://schemas.microsoft.com/office/drawing/2014/main" id="{FD8A789D-536B-4E14-8A17-D56850D484EA}"/>
              </a:ext>
            </a:extLst>
          </p:cNvPr>
          <p:cNvSpPr txBox="1"/>
          <p:nvPr/>
        </p:nvSpPr>
        <p:spPr>
          <a:xfrm>
            <a:off x="5680075" y="1976438"/>
            <a:ext cx="1527175" cy="635000"/>
          </a:xfrm>
          <a:prstGeom prst="rect">
            <a:avLst/>
          </a:prstGeom>
          <a:noFill/>
        </p:spPr>
        <p:txBody>
          <a:bodyPr wrap="none" lIns="80175" tIns="40087" rIns="80175" bIns="40087">
            <a:spAutoFit/>
          </a:bodyPr>
          <a:lstStyle/>
          <a:p>
            <a:pPr fontAlgn="auto">
              <a:spcBef>
                <a:spcPts val="0"/>
              </a:spcBef>
              <a:spcAft>
                <a:spcPts val="0"/>
              </a:spcAft>
              <a:defRPr/>
            </a:pPr>
            <a:r>
              <a:rPr lang="en-US" b="1" dirty="0">
                <a:solidFill>
                  <a:srgbClr val="0000FF"/>
                </a:solidFill>
                <a:latin typeface="Courier New"/>
                <a:cs typeface="Courier New"/>
              </a:rPr>
              <a:t>A </a:t>
            </a:r>
            <a:r>
              <a:rPr lang="en-US" b="1" spc="-4" dirty="0">
                <a:solidFill>
                  <a:srgbClr val="0000FF"/>
                </a:solidFill>
                <a:latin typeface="Courier New"/>
                <a:cs typeface="Courier New"/>
              </a:rPr>
              <a:t>race</a:t>
            </a:r>
            <a:r>
              <a:rPr lang="en-US" b="1" spc="-57" dirty="0">
                <a:solidFill>
                  <a:srgbClr val="0000FF"/>
                </a:solidFill>
                <a:latin typeface="Courier New"/>
                <a:cs typeface="Courier New"/>
              </a:rPr>
              <a:t> </a:t>
            </a:r>
            <a:r>
              <a:rPr lang="en-US" b="1" spc="-4" dirty="0">
                <a:solidFill>
                  <a:srgbClr val="0000FF"/>
                </a:solidFill>
                <a:latin typeface="Courier New"/>
                <a:cs typeface="Courier New"/>
              </a:rPr>
              <a:t>car</a:t>
            </a:r>
            <a:endParaRPr lang="en-US" dirty="0">
              <a:latin typeface="Courier New"/>
              <a:cs typeface="Courier New"/>
            </a:endParaRPr>
          </a:p>
          <a:p>
            <a:pPr fontAlgn="auto">
              <a:spcBef>
                <a:spcPts val="0"/>
              </a:spcBef>
              <a:spcAft>
                <a:spcPts val="0"/>
              </a:spcAft>
              <a:defRPr/>
            </a:pPr>
            <a:endParaRPr lang="en-US" dirty="0">
              <a:latin typeface="+mn-lt"/>
              <a:cs typeface="+mn-cs"/>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a:extLst>
              <a:ext uri="{FF2B5EF4-FFF2-40B4-BE49-F238E27FC236}">
                <a16:creationId xmlns:a16="http://schemas.microsoft.com/office/drawing/2014/main" id="{9307DD68-AFBC-4A83-8852-DCE645BBABA7}"/>
              </a:ext>
            </a:extLst>
          </p:cNvPr>
          <p:cNvSpPr>
            <a:spLocks/>
          </p:cNvSpPr>
          <p:nvPr/>
        </p:nvSpPr>
        <p:spPr bwMode="auto">
          <a:xfrm>
            <a:off x="1671638" y="1450975"/>
            <a:ext cx="5448300" cy="4133850"/>
          </a:xfrm>
          <a:custGeom>
            <a:avLst/>
            <a:gdLst>
              <a:gd name="T0" fmla="*/ 0 w 6370955"/>
              <a:gd name="T1" fmla="*/ 0 h 4554855"/>
              <a:gd name="T2" fmla="*/ 6370637 w 6370955"/>
              <a:gd name="T3" fmla="*/ 0 h 4554855"/>
              <a:gd name="T4" fmla="*/ 6370637 w 6370955"/>
              <a:gd name="T5" fmla="*/ 4554537 h 4554855"/>
              <a:gd name="T6" fmla="*/ 0 w 6370955"/>
              <a:gd name="T7" fmla="*/ 4554537 h 4554855"/>
              <a:gd name="T8" fmla="*/ 0 w 6370955"/>
              <a:gd name="T9" fmla="*/ 0 h 4554855"/>
              <a:gd name="T10" fmla="*/ 0 60000 65536"/>
              <a:gd name="T11" fmla="*/ 0 60000 65536"/>
              <a:gd name="T12" fmla="*/ 0 60000 65536"/>
              <a:gd name="T13" fmla="*/ 0 60000 65536"/>
              <a:gd name="T14" fmla="*/ 0 60000 65536"/>
              <a:gd name="T15" fmla="*/ 0 w 6370955"/>
              <a:gd name="T16" fmla="*/ 0 h 4554855"/>
              <a:gd name="T17" fmla="*/ 6370955 w 6370955"/>
              <a:gd name="T18" fmla="*/ 4554855 h 4554855"/>
            </a:gdLst>
            <a:ahLst/>
            <a:cxnLst>
              <a:cxn ang="T10">
                <a:pos x="T0" y="T1"/>
              </a:cxn>
              <a:cxn ang="T11">
                <a:pos x="T2" y="T3"/>
              </a:cxn>
              <a:cxn ang="T12">
                <a:pos x="T4" y="T5"/>
              </a:cxn>
              <a:cxn ang="T13">
                <a:pos x="T6" y="T7"/>
              </a:cxn>
              <a:cxn ang="T14">
                <a:pos x="T8" y="T9"/>
              </a:cxn>
            </a:cxnLst>
            <a:rect l="T15" t="T16" r="T17" b="T18"/>
            <a:pathLst>
              <a:path w="6370955" h="4554855">
                <a:moveTo>
                  <a:pt x="0" y="0"/>
                </a:moveTo>
                <a:lnTo>
                  <a:pt x="6370637" y="0"/>
                </a:lnTo>
                <a:lnTo>
                  <a:pt x="6370637" y="4554537"/>
                </a:lnTo>
                <a:lnTo>
                  <a:pt x="0" y="4554537"/>
                </a:lnTo>
                <a:lnTo>
                  <a:pt x="0" y="0"/>
                </a:lnTo>
                <a:close/>
              </a:path>
            </a:pathLst>
          </a:custGeom>
          <a:solidFill>
            <a:srgbClr val="D4FEFF"/>
          </a:solidFill>
          <a:ln w="9525">
            <a:noFill/>
            <a:round/>
            <a:headEnd/>
            <a:tailEnd/>
          </a:ln>
        </p:spPr>
        <p:txBody>
          <a:bodyPr lIns="0" tIns="0" rIns="0" bIns="0"/>
          <a:lstStyle/>
          <a:p>
            <a:pPr>
              <a:defRPr/>
            </a:pPr>
            <a:endParaRPr lang="en-US">
              <a:cs typeface="Arial" charset="0"/>
            </a:endParaRPr>
          </a:p>
        </p:txBody>
      </p:sp>
      <p:sp>
        <p:nvSpPr>
          <p:cNvPr id="11267" name="object 3">
            <a:extLst>
              <a:ext uri="{FF2B5EF4-FFF2-40B4-BE49-F238E27FC236}">
                <a16:creationId xmlns:a16="http://schemas.microsoft.com/office/drawing/2014/main" id="{65616594-9E9A-4186-9B9C-4B3B98BE96DB}"/>
              </a:ext>
            </a:extLst>
          </p:cNvPr>
          <p:cNvSpPr>
            <a:spLocks/>
          </p:cNvSpPr>
          <p:nvPr/>
        </p:nvSpPr>
        <p:spPr bwMode="auto">
          <a:xfrm>
            <a:off x="1671638" y="1450975"/>
            <a:ext cx="5448300" cy="4133850"/>
          </a:xfrm>
          <a:custGeom>
            <a:avLst/>
            <a:gdLst>
              <a:gd name="T0" fmla="*/ 0 w 6370955"/>
              <a:gd name="T1" fmla="*/ 0 h 4554855"/>
              <a:gd name="T2" fmla="*/ 6370635 w 6370955"/>
              <a:gd name="T3" fmla="*/ 0 h 4554855"/>
              <a:gd name="T4" fmla="*/ 6370635 w 6370955"/>
              <a:gd name="T5" fmla="*/ 4554536 h 4554855"/>
              <a:gd name="T6" fmla="*/ 0 w 6370955"/>
              <a:gd name="T7" fmla="*/ 4554536 h 4554855"/>
              <a:gd name="T8" fmla="*/ 0 w 6370955"/>
              <a:gd name="T9" fmla="*/ 0 h 4554855"/>
              <a:gd name="T10" fmla="*/ 0 60000 65536"/>
              <a:gd name="T11" fmla="*/ 0 60000 65536"/>
              <a:gd name="T12" fmla="*/ 0 60000 65536"/>
              <a:gd name="T13" fmla="*/ 0 60000 65536"/>
              <a:gd name="T14" fmla="*/ 0 60000 65536"/>
              <a:gd name="T15" fmla="*/ 0 w 6370955"/>
              <a:gd name="T16" fmla="*/ 0 h 4554855"/>
              <a:gd name="T17" fmla="*/ 6370955 w 6370955"/>
              <a:gd name="T18" fmla="*/ 4554855 h 4554855"/>
            </a:gdLst>
            <a:ahLst/>
            <a:cxnLst>
              <a:cxn ang="T10">
                <a:pos x="T0" y="T1"/>
              </a:cxn>
              <a:cxn ang="T11">
                <a:pos x="T2" y="T3"/>
              </a:cxn>
              <a:cxn ang="T12">
                <a:pos x="T4" y="T5"/>
              </a:cxn>
              <a:cxn ang="T13">
                <a:pos x="T6" y="T7"/>
              </a:cxn>
              <a:cxn ang="T14">
                <a:pos x="T8" y="T9"/>
              </a:cxn>
            </a:cxnLst>
            <a:rect l="T15" t="T16" r="T17" b="T18"/>
            <a:pathLst>
              <a:path w="6370955" h="4554855">
                <a:moveTo>
                  <a:pt x="0" y="0"/>
                </a:moveTo>
                <a:lnTo>
                  <a:pt x="6370635" y="0"/>
                </a:lnTo>
                <a:lnTo>
                  <a:pt x="6370635" y="4554536"/>
                </a:lnTo>
                <a:lnTo>
                  <a:pt x="0" y="4554536"/>
                </a:lnTo>
                <a:lnTo>
                  <a:pt x="0" y="0"/>
                </a:lnTo>
                <a:close/>
              </a:path>
            </a:pathLst>
          </a:custGeom>
          <a:noFill/>
          <a:ln w="9524">
            <a:solidFill>
              <a:srgbClr val="000000"/>
            </a:solidFill>
            <a:round/>
            <a:headEnd/>
            <a:tailEnd/>
          </a:ln>
        </p:spPr>
        <p:txBody>
          <a:bodyPr lIns="0" tIns="0" rIns="0" bIns="0"/>
          <a:lstStyle/>
          <a:p>
            <a:pPr>
              <a:defRPr/>
            </a:pPr>
            <a:endParaRPr lang="en-US">
              <a:cs typeface="Arial" charset="0"/>
            </a:endParaRPr>
          </a:p>
        </p:txBody>
      </p:sp>
      <p:sp>
        <p:nvSpPr>
          <p:cNvPr id="11268" name="object 4">
            <a:extLst>
              <a:ext uri="{FF2B5EF4-FFF2-40B4-BE49-F238E27FC236}">
                <a16:creationId xmlns:a16="http://schemas.microsoft.com/office/drawing/2014/main" id="{34859427-AF4C-4881-9679-AA06E00BDE61}"/>
              </a:ext>
            </a:extLst>
          </p:cNvPr>
          <p:cNvSpPr txBox="1">
            <a:spLocks noChangeArrowheads="1"/>
          </p:cNvSpPr>
          <p:nvPr/>
        </p:nvSpPr>
        <p:spPr bwMode="auto">
          <a:xfrm>
            <a:off x="1738313" y="1479550"/>
            <a:ext cx="4895850" cy="3363913"/>
          </a:xfrm>
          <a:prstGeom prst="rect">
            <a:avLst/>
          </a:prstGeom>
          <a:noFill/>
          <a:ln w="9525">
            <a:noFill/>
            <a:miter lim="800000"/>
            <a:headEnd/>
            <a:tailEnd/>
          </a:ln>
        </p:spPr>
        <p:txBody>
          <a:bodyPr lIns="0" tIns="71266" rIns="0" bIns="0">
            <a:spAutoFit/>
          </a:bodyPr>
          <a:lstStyle/>
          <a:p>
            <a:pPr marL="11135">
              <a:lnSpc>
                <a:spcPct val="80000"/>
              </a:lnSpc>
              <a:spcBef>
                <a:spcPts val="559"/>
              </a:spcBef>
              <a:defRPr/>
            </a:pPr>
            <a:r>
              <a:rPr lang="en-US" sz="1900" b="1" dirty="0">
                <a:latin typeface="Courier New" pitchFamily="49" charset="0"/>
                <a:cs typeface="Courier New" pitchFamily="49" charset="0"/>
              </a:rPr>
              <a:t>#include &lt;</a:t>
            </a:r>
            <a:r>
              <a:rPr lang="en-US" sz="1900" b="1" dirty="0" err="1">
                <a:latin typeface="Courier New" pitchFamily="49" charset="0"/>
                <a:cs typeface="Courier New" pitchFamily="49" charset="0"/>
              </a:rPr>
              <a:t>stdlib.h</a:t>
            </a:r>
            <a:r>
              <a:rPr lang="en-US" sz="1900" b="1" dirty="0">
                <a:latin typeface="Courier New" pitchFamily="49" charset="0"/>
                <a:cs typeface="Courier New" pitchFamily="49" charset="0"/>
              </a:rPr>
              <a:t>&gt;  #include &lt;</a:t>
            </a:r>
            <a:r>
              <a:rPr lang="en-US" sz="1900" b="1" dirty="0" err="1">
                <a:latin typeface="Courier New" pitchFamily="49" charset="0"/>
                <a:cs typeface="Courier New" pitchFamily="49" charset="0"/>
              </a:rPr>
              <a:t>stdio.h</a:t>
            </a:r>
            <a:r>
              <a:rPr lang="en-US" sz="1900" b="1" dirty="0">
                <a:latin typeface="Courier New" pitchFamily="49" charset="0"/>
                <a:cs typeface="Courier New" pitchFamily="49" charset="0"/>
              </a:rPr>
              <a:t>&gt;</a:t>
            </a:r>
            <a:endParaRPr lang="en-US" sz="1900" dirty="0">
              <a:latin typeface="Courier New" pitchFamily="49" charset="0"/>
              <a:cs typeface="Courier New" pitchFamily="49" charset="0"/>
            </a:endParaRPr>
          </a:p>
          <a:p>
            <a:pPr marL="11135">
              <a:lnSpc>
                <a:spcPct val="167000"/>
              </a:lnSpc>
              <a:defRPr/>
            </a:pP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main(</a:t>
            </a: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argc</a:t>
            </a:r>
            <a:r>
              <a:rPr lang="en-US" sz="1900" b="1" dirty="0">
                <a:latin typeface="Courier New" pitchFamily="49" charset="0"/>
                <a:cs typeface="Courier New" pitchFamily="49" charset="0"/>
              </a:rPr>
              <a:t>, char *</a:t>
            </a:r>
            <a:r>
              <a:rPr lang="en-US" sz="1900" b="1" dirty="0" err="1">
                <a:latin typeface="Courier New" pitchFamily="49" charset="0"/>
                <a:cs typeface="Courier New" pitchFamily="49" charset="0"/>
              </a:rPr>
              <a:t>argv</a:t>
            </a:r>
            <a:r>
              <a:rPr lang="en-US" sz="1900" b="1" dirty="0">
                <a:latin typeface="Courier New" pitchFamily="49" charset="0"/>
                <a:cs typeface="Courier New" pitchFamily="49" charset="0"/>
              </a:rPr>
              <a:t>[]) {  </a:t>
            </a:r>
          </a:p>
          <a:p>
            <a:pPr marL="11135">
              <a:lnSpc>
                <a:spcPct val="167000"/>
              </a:lnSpc>
              <a:defRPr/>
            </a:pPr>
            <a:r>
              <a:rPr lang="en-US" sz="1900" b="1" dirty="0">
                <a:solidFill>
                  <a:srgbClr val="FF0000"/>
                </a:solidFill>
                <a:latin typeface="Courier New" pitchFamily="49" charset="0"/>
                <a:cs typeface="Courier New" pitchFamily="49" charset="0"/>
              </a:rPr>
              <a:t>#</a:t>
            </a:r>
            <a:r>
              <a:rPr lang="en-US" sz="1900" b="1" dirty="0" err="1">
                <a:solidFill>
                  <a:srgbClr val="FF0000"/>
                </a:solidFill>
                <a:latin typeface="Courier New" pitchFamily="49" charset="0"/>
                <a:cs typeface="Courier New" pitchFamily="49" charset="0"/>
              </a:rPr>
              <a:t>pragma</a:t>
            </a:r>
            <a:r>
              <a:rPr lang="en-US" sz="1900" b="1" dirty="0">
                <a:solidFill>
                  <a:srgbClr val="FF0000"/>
                </a:solidFill>
                <a:latin typeface="Courier New" pitchFamily="49" charset="0"/>
                <a:cs typeface="Courier New" pitchFamily="49" charset="0"/>
              </a:rPr>
              <a:t> </a:t>
            </a:r>
            <a:r>
              <a:rPr lang="en-US" sz="1900" b="1" dirty="0" err="1">
                <a:solidFill>
                  <a:srgbClr val="FF0000"/>
                </a:solidFill>
                <a:latin typeface="Courier New" pitchFamily="49" charset="0"/>
                <a:cs typeface="Courier New" pitchFamily="49" charset="0"/>
              </a:rPr>
              <a:t>omp</a:t>
            </a:r>
            <a:r>
              <a:rPr lang="en-US" sz="1900" b="1" dirty="0">
                <a:solidFill>
                  <a:srgbClr val="FF0000"/>
                </a:solidFill>
                <a:latin typeface="Courier New" pitchFamily="49" charset="0"/>
                <a:cs typeface="Courier New" pitchFamily="49" charset="0"/>
              </a:rPr>
              <a:t> parallel</a:t>
            </a:r>
            <a:endParaRPr lang="en-US" sz="1900" dirty="0">
              <a:latin typeface="Courier New" pitchFamily="49" charset="0"/>
              <a:cs typeface="Courier New" pitchFamily="49" charset="0"/>
            </a:endParaRPr>
          </a:p>
          <a:p>
            <a:pPr marL="11135">
              <a:lnSpc>
                <a:spcPts val="1732"/>
              </a:lnSpc>
              <a:defRPr/>
            </a:pPr>
            <a:r>
              <a:rPr lang="en-US" sz="1900" b="1" dirty="0">
                <a:solidFill>
                  <a:srgbClr val="FF0000"/>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1929"/>
              </a:lnSpc>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 ");</a:t>
            </a:r>
            <a:endParaRPr lang="en-US" sz="1900" dirty="0">
              <a:latin typeface="Courier New" pitchFamily="49" charset="0"/>
              <a:cs typeface="Courier New" pitchFamily="49" charset="0"/>
            </a:endParaRPr>
          </a:p>
          <a:p>
            <a:pPr marL="11135">
              <a:lnSpc>
                <a:spcPts val="1929"/>
              </a:lnSpc>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("race ");</a:t>
            </a:r>
            <a:endParaRPr lang="en-US" sz="1900" dirty="0">
              <a:latin typeface="Courier New" pitchFamily="49" charset="0"/>
              <a:cs typeface="Courier New" pitchFamily="49" charset="0"/>
            </a:endParaRPr>
          </a:p>
          <a:p>
            <a:pPr marL="11135">
              <a:lnSpc>
                <a:spcPts val="2126"/>
              </a:lnSpc>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("car ");</a:t>
            </a:r>
            <a:endParaRPr lang="en-US" sz="1900" dirty="0">
              <a:latin typeface="Courier New" pitchFamily="49" charset="0"/>
              <a:cs typeface="Courier New" pitchFamily="49" charset="0"/>
            </a:endParaRPr>
          </a:p>
          <a:p>
            <a:pPr marL="11135">
              <a:lnSpc>
                <a:spcPts val="2126"/>
              </a:lnSpc>
              <a:defRPr/>
            </a:pPr>
            <a:r>
              <a:rPr lang="en-US" sz="1900" b="1" dirty="0">
                <a:solidFill>
                  <a:srgbClr val="FF0000"/>
                </a:solidFill>
                <a:latin typeface="Courier New" pitchFamily="49" charset="0"/>
                <a:cs typeface="Courier New" pitchFamily="49" charset="0"/>
              </a:rPr>
              <a:t>} // End of parallel region</a:t>
            </a:r>
            <a:endParaRPr lang="en-US" sz="1900" dirty="0">
              <a:latin typeface="Courier New" pitchFamily="49" charset="0"/>
              <a:cs typeface="Courier New" pitchFamily="49" charset="0"/>
            </a:endParaRPr>
          </a:p>
        </p:txBody>
      </p:sp>
      <p:sp>
        <p:nvSpPr>
          <p:cNvPr id="11270" name="object 5">
            <a:extLst>
              <a:ext uri="{FF2B5EF4-FFF2-40B4-BE49-F238E27FC236}">
                <a16:creationId xmlns:a16="http://schemas.microsoft.com/office/drawing/2014/main" id="{B592D0B6-A087-4C11-A6CA-516ED0CE958F}"/>
              </a:ext>
            </a:extLst>
          </p:cNvPr>
          <p:cNvSpPr txBox="1">
            <a:spLocks noChangeArrowheads="1"/>
          </p:cNvSpPr>
          <p:nvPr/>
        </p:nvSpPr>
        <p:spPr bwMode="auto">
          <a:xfrm>
            <a:off x="2095500" y="4854575"/>
            <a:ext cx="2095500" cy="547688"/>
          </a:xfrm>
          <a:prstGeom prst="rect">
            <a:avLst/>
          </a:prstGeom>
          <a:noFill/>
          <a:ln w="9525">
            <a:noFill/>
            <a:miter lim="800000"/>
            <a:headEnd/>
            <a:tailEnd/>
          </a:ln>
        </p:spPr>
        <p:txBody>
          <a:bodyPr lIns="0" tIns="60131" rIns="0" bIns="0">
            <a:spAutoFit/>
          </a:bodyPr>
          <a:lstStyle/>
          <a:p>
            <a:pPr marL="11135">
              <a:lnSpc>
                <a:spcPts val="1929"/>
              </a:lnSpc>
              <a:spcBef>
                <a:spcPts val="472"/>
              </a:spcBef>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("\n");  return(0);</a:t>
            </a:r>
            <a:endParaRPr lang="en-US" sz="1900" dirty="0">
              <a:latin typeface="Courier New" pitchFamily="49" charset="0"/>
              <a:cs typeface="Courier New" pitchFamily="49" charset="0"/>
            </a:endParaRPr>
          </a:p>
        </p:txBody>
      </p:sp>
      <p:sp>
        <p:nvSpPr>
          <p:cNvPr id="11271" name="object 6">
            <a:extLst>
              <a:ext uri="{FF2B5EF4-FFF2-40B4-BE49-F238E27FC236}">
                <a16:creationId xmlns:a16="http://schemas.microsoft.com/office/drawing/2014/main" id="{3B44950F-3DAA-4CF8-B4D5-F14FF913B5AA}"/>
              </a:ext>
            </a:extLst>
          </p:cNvPr>
          <p:cNvSpPr txBox="1">
            <a:spLocks noChangeArrowheads="1"/>
          </p:cNvSpPr>
          <p:nvPr/>
        </p:nvSpPr>
        <p:spPr bwMode="auto">
          <a:xfrm>
            <a:off x="1738313" y="5260975"/>
            <a:ext cx="165100" cy="303213"/>
          </a:xfrm>
          <a:prstGeom prst="rect">
            <a:avLst/>
          </a:prstGeom>
          <a:noFill/>
          <a:ln w="9525">
            <a:noFill/>
            <a:miter lim="800000"/>
            <a:headEnd/>
            <a:tailEnd/>
          </a:ln>
        </p:spPr>
        <p:txBody>
          <a:bodyPr lIns="0" tIns="11135" rIns="0" bIns="0">
            <a:spAutoFit/>
          </a:bodyPr>
          <a:lstStyle/>
          <a:p>
            <a:pPr marL="11135">
              <a:spcBef>
                <a:spcPts val="88"/>
              </a:spcBef>
              <a:defRPr/>
            </a:pPr>
            <a:r>
              <a:rPr lang="en-US" sz="1900" b="1" dirty="0">
                <a:latin typeface="Courier New" pitchFamily="49" charset="0"/>
                <a:cs typeface="Courier New" pitchFamily="49" charset="0"/>
              </a:rPr>
              <a:t>}</a:t>
            </a:r>
            <a:endParaRPr lang="en-US" sz="1900" dirty="0">
              <a:latin typeface="Courier New" pitchFamily="49" charset="0"/>
              <a:cs typeface="Courier New" pitchFamily="49" charset="0"/>
            </a:endParaRPr>
          </a:p>
        </p:txBody>
      </p:sp>
      <p:sp>
        <p:nvSpPr>
          <p:cNvPr id="7" name="object 7">
            <a:extLst>
              <a:ext uri="{FF2B5EF4-FFF2-40B4-BE49-F238E27FC236}">
                <a16:creationId xmlns:a16="http://schemas.microsoft.com/office/drawing/2014/main" id="{F2C749BD-D12B-4610-92B1-D2732C23B486}"/>
              </a:ext>
            </a:extLst>
          </p:cNvPr>
          <p:cNvSpPr txBox="1">
            <a:spLocks noChangeArrowheads="1"/>
          </p:cNvSpPr>
          <p:nvPr/>
        </p:nvSpPr>
        <p:spPr bwMode="auto">
          <a:xfrm>
            <a:off x="4151313" y="4972050"/>
            <a:ext cx="4383087" cy="914400"/>
          </a:xfrm>
          <a:prstGeom prst="rect">
            <a:avLst/>
          </a:prstGeom>
          <a:solidFill>
            <a:srgbClr val="011893"/>
          </a:solidFill>
          <a:ln w="9525">
            <a:noFill/>
            <a:miter lim="800000"/>
            <a:headEnd/>
            <a:tailEnd/>
          </a:ln>
        </p:spPr>
        <p:txBody>
          <a:bodyPr lIns="0" tIns="90753" rIns="0" bIns="0">
            <a:spAutoFit/>
          </a:bodyPr>
          <a:lstStyle/>
          <a:p>
            <a:pPr marL="849071" indent="-764165">
              <a:lnSpc>
                <a:spcPct val="107000"/>
              </a:lnSpc>
              <a:spcBef>
                <a:spcPts val="713"/>
              </a:spcBef>
              <a:defRPr/>
            </a:pPr>
            <a:r>
              <a:rPr lang="sr-Latn-BA" sz="2500" b="1" i="1" dirty="0">
                <a:solidFill>
                  <a:srgbClr val="FFFFFF"/>
                </a:solidFill>
                <a:latin typeface="Arial" charset="0"/>
                <a:cs typeface="Arial" charset="0"/>
              </a:rPr>
              <a:t>Šat će program </a:t>
            </a:r>
            <a:r>
              <a:rPr lang="en-US" sz="2500" b="1" i="1" dirty="0">
                <a:solidFill>
                  <a:srgbClr val="FFFFFF"/>
                </a:solidFill>
                <a:latin typeface="Arial" charset="0"/>
                <a:cs typeface="Arial" charset="0"/>
              </a:rPr>
              <a:t>o</a:t>
            </a:r>
            <a:r>
              <a:rPr lang="sr-Latn-BA" sz="2500" b="1" i="1" dirty="0">
                <a:solidFill>
                  <a:srgbClr val="FFFFFF"/>
                </a:solidFill>
                <a:latin typeface="Arial" charset="0"/>
                <a:cs typeface="Arial" charset="0"/>
              </a:rPr>
              <a:t>dštampati ako je broj niti 2 ?</a:t>
            </a:r>
            <a:endParaRPr lang="en-US" sz="2500" dirty="0">
              <a:latin typeface="Arial" charset="0"/>
              <a:cs typeface="Arial" charset="0"/>
            </a:endParaRPr>
          </a:p>
        </p:txBody>
      </p:sp>
      <p:sp>
        <p:nvSpPr>
          <p:cNvPr id="8" name="object 8">
            <a:extLst>
              <a:ext uri="{FF2B5EF4-FFF2-40B4-BE49-F238E27FC236}">
                <a16:creationId xmlns:a16="http://schemas.microsoft.com/office/drawing/2014/main" id="{74958D58-0177-422B-87D9-1E14FED6931B}"/>
              </a:ext>
            </a:extLst>
          </p:cNvPr>
          <p:cNvSpPr txBox="1">
            <a:spLocks noGrp="1"/>
          </p:cNvSpPr>
          <p:nvPr>
            <p:ph type="title"/>
          </p:nvPr>
        </p:nvSpPr>
        <p:spPr>
          <a:xfrm>
            <a:off x="882650" y="493713"/>
            <a:ext cx="3421063" cy="673100"/>
          </a:xfrm>
        </p:spPr>
        <p:txBody>
          <a:bodyPr tIns="11135" rtlCol="0"/>
          <a:lstStyle/>
          <a:p>
            <a:pPr marL="11135" eaLnBrk="1" fontAlgn="auto" hangingPunct="1">
              <a:spcBef>
                <a:spcPts val="88"/>
              </a:spcBef>
              <a:spcAft>
                <a:spcPts val="0"/>
              </a:spcAft>
              <a:defRPr/>
            </a:pPr>
            <a:r>
              <a:rPr lang="sr-Latn-BA" spc="-201" dirty="0"/>
              <a:t>Primer</a:t>
            </a:r>
            <a:r>
              <a:rPr lang="en-US" spc="-201" dirty="0"/>
              <a:t> 1</a:t>
            </a:r>
            <a:r>
              <a:rPr lang="sr-Latn-BA" spc="-201" dirty="0"/>
              <a:t>/2</a:t>
            </a:r>
            <a:endParaRPr spc="-184"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B608F8E-C222-4122-A80F-5C52F4FB503E}"/>
              </a:ext>
            </a:extLst>
          </p:cNvPr>
          <p:cNvSpPr txBox="1"/>
          <p:nvPr/>
        </p:nvSpPr>
        <p:spPr>
          <a:xfrm>
            <a:off x="1474788" y="1470025"/>
            <a:ext cx="6181725" cy="1103313"/>
          </a:xfrm>
          <a:prstGeom prst="rect">
            <a:avLst/>
          </a:prstGeom>
          <a:solidFill>
            <a:srgbClr val="EBECFF"/>
          </a:solidFill>
          <a:ln w="9524">
            <a:solidFill>
              <a:srgbClr val="000000"/>
            </a:solidFill>
          </a:ln>
        </p:spPr>
        <p:txBody>
          <a:bodyPr lIns="0" tIns="38974" rIns="0" bIns="0">
            <a:spAutoFit/>
          </a:bodyPr>
          <a:lstStyle/>
          <a:p>
            <a:pPr marL="78504" fontAlgn="auto">
              <a:lnSpc>
                <a:spcPts val="2078"/>
              </a:lnSpc>
              <a:spcBef>
                <a:spcPts val="307"/>
              </a:spcBef>
              <a:spcAft>
                <a:spcPts val="0"/>
              </a:spcAft>
              <a:defRPr/>
            </a:pPr>
            <a:r>
              <a:rPr sz="1900" b="1" dirty="0">
                <a:latin typeface="Courier New"/>
                <a:cs typeface="Courier New"/>
              </a:rPr>
              <a:t>$ </a:t>
            </a:r>
            <a:r>
              <a:rPr sz="1900" b="1" spc="-4" dirty="0">
                <a:latin typeface="Courier New"/>
                <a:cs typeface="Courier New"/>
              </a:rPr>
              <a:t>cc -xopenmp -fast</a:t>
            </a:r>
            <a:r>
              <a:rPr sz="1900" b="1" spc="-26" dirty="0">
                <a:latin typeface="Courier New"/>
                <a:cs typeface="Courier New"/>
              </a:rPr>
              <a:t> </a:t>
            </a:r>
            <a:r>
              <a:rPr sz="1900" b="1" spc="-4" dirty="0">
                <a:latin typeface="Courier New"/>
                <a:cs typeface="Courier New"/>
              </a:rPr>
              <a:t>hello.c</a:t>
            </a:r>
            <a:endParaRPr sz="1900">
              <a:latin typeface="Courier New"/>
              <a:cs typeface="Courier New"/>
            </a:endParaRPr>
          </a:p>
          <a:p>
            <a:pPr marL="78504" fontAlgn="auto">
              <a:lnSpc>
                <a:spcPts val="1885"/>
              </a:lnSpc>
              <a:spcBef>
                <a:spcPts val="0"/>
              </a:spcBef>
              <a:spcAft>
                <a:spcPts val="0"/>
              </a:spcAft>
              <a:defRPr/>
            </a:pPr>
            <a:r>
              <a:rPr sz="1900" b="1" dirty="0">
                <a:latin typeface="Courier New"/>
                <a:cs typeface="Courier New"/>
              </a:rPr>
              <a:t>$ </a:t>
            </a:r>
            <a:r>
              <a:rPr sz="1900" b="1" spc="-4" dirty="0">
                <a:latin typeface="Courier New"/>
                <a:cs typeface="Courier New"/>
              </a:rPr>
              <a:t>export</a:t>
            </a:r>
            <a:r>
              <a:rPr sz="1900" b="1" spc="-22" dirty="0">
                <a:latin typeface="Courier New"/>
                <a:cs typeface="Courier New"/>
              </a:rPr>
              <a:t> </a:t>
            </a:r>
            <a:r>
              <a:rPr sz="1900" b="1" spc="-4" dirty="0">
                <a:latin typeface="Courier New"/>
                <a:cs typeface="Courier New"/>
              </a:rPr>
              <a:t>OMP_NUM_THREADS=2</a:t>
            </a:r>
            <a:endParaRPr sz="1900">
              <a:latin typeface="Courier New"/>
              <a:cs typeface="Courier New"/>
            </a:endParaRPr>
          </a:p>
          <a:p>
            <a:pPr marL="78504" fontAlgn="auto">
              <a:lnSpc>
                <a:spcPts val="1929"/>
              </a:lnSpc>
              <a:spcBef>
                <a:spcPts val="0"/>
              </a:spcBef>
              <a:spcAft>
                <a:spcPts val="0"/>
              </a:spcAft>
              <a:defRPr/>
            </a:pPr>
            <a:r>
              <a:rPr sz="1900" b="1" dirty="0">
                <a:latin typeface="Courier New"/>
                <a:cs typeface="Courier New"/>
              </a:rPr>
              <a:t>$</a:t>
            </a:r>
            <a:r>
              <a:rPr sz="1900" b="1" spc="-9" dirty="0">
                <a:latin typeface="Courier New"/>
                <a:cs typeface="Courier New"/>
              </a:rPr>
              <a:t> </a:t>
            </a:r>
            <a:r>
              <a:rPr sz="1900" b="1" spc="-4" dirty="0">
                <a:latin typeface="Courier New"/>
                <a:cs typeface="Courier New"/>
              </a:rPr>
              <a:t>./a.out</a:t>
            </a:r>
            <a:endParaRPr sz="1900">
              <a:latin typeface="Courier New"/>
              <a:cs typeface="Courier New"/>
            </a:endParaRPr>
          </a:p>
          <a:p>
            <a:pPr marL="78504" fontAlgn="auto">
              <a:lnSpc>
                <a:spcPts val="2122"/>
              </a:lnSpc>
              <a:spcBef>
                <a:spcPts val="0"/>
              </a:spcBef>
              <a:spcAft>
                <a:spcPts val="0"/>
              </a:spcAft>
              <a:defRPr/>
            </a:pPr>
            <a:r>
              <a:rPr sz="1900" b="1" dirty="0">
                <a:solidFill>
                  <a:srgbClr val="0000FF"/>
                </a:solidFill>
                <a:latin typeface="Courier New"/>
                <a:cs typeface="Courier New"/>
              </a:rPr>
              <a:t>A </a:t>
            </a:r>
            <a:r>
              <a:rPr sz="1900" b="1" spc="-4" dirty="0">
                <a:solidFill>
                  <a:srgbClr val="0000FF"/>
                </a:solidFill>
                <a:latin typeface="Courier New"/>
                <a:cs typeface="Courier New"/>
              </a:rPr>
              <a:t>race car </a:t>
            </a:r>
            <a:r>
              <a:rPr sz="1900" b="1" dirty="0">
                <a:solidFill>
                  <a:srgbClr val="0000FF"/>
                </a:solidFill>
                <a:latin typeface="Courier New"/>
                <a:cs typeface="Courier New"/>
              </a:rPr>
              <a:t>A </a:t>
            </a:r>
            <a:r>
              <a:rPr sz="1900" b="1" spc="-4" dirty="0">
                <a:solidFill>
                  <a:srgbClr val="0000FF"/>
                </a:solidFill>
                <a:latin typeface="Courier New"/>
                <a:cs typeface="Courier New"/>
              </a:rPr>
              <a:t>race</a:t>
            </a:r>
            <a:r>
              <a:rPr sz="1900" b="1" spc="-31" dirty="0">
                <a:solidFill>
                  <a:srgbClr val="0000FF"/>
                </a:solidFill>
                <a:latin typeface="Courier New"/>
                <a:cs typeface="Courier New"/>
              </a:rPr>
              <a:t> </a:t>
            </a:r>
            <a:r>
              <a:rPr sz="1900" b="1" spc="-4" dirty="0">
                <a:solidFill>
                  <a:srgbClr val="0000FF"/>
                </a:solidFill>
                <a:latin typeface="Courier New"/>
                <a:cs typeface="Courier New"/>
              </a:rPr>
              <a:t>car</a:t>
            </a:r>
            <a:endParaRPr sz="1900">
              <a:latin typeface="Courier New"/>
              <a:cs typeface="Courier New"/>
            </a:endParaRPr>
          </a:p>
        </p:txBody>
      </p:sp>
      <p:sp>
        <p:nvSpPr>
          <p:cNvPr id="12292" name="object 3">
            <a:extLst>
              <a:ext uri="{FF2B5EF4-FFF2-40B4-BE49-F238E27FC236}">
                <a16:creationId xmlns:a16="http://schemas.microsoft.com/office/drawing/2014/main" id="{9FEAED95-3B97-4683-9950-DA1FABC17431}"/>
              </a:ext>
            </a:extLst>
          </p:cNvPr>
          <p:cNvSpPr txBox="1">
            <a:spLocks noChangeArrowheads="1"/>
          </p:cNvSpPr>
          <p:nvPr/>
        </p:nvSpPr>
        <p:spPr bwMode="auto">
          <a:xfrm>
            <a:off x="1528763" y="2840038"/>
            <a:ext cx="6713537" cy="2151062"/>
          </a:xfrm>
          <a:prstGeom prst="rect">
            <a:avLst/>
          </a:prstGeom>
          <a:noFill/>
          <a:ln w="9525">
            <a:noFill/>
            <a:miter lim="800000"/>
            <a:headEnd/>
            <a:tailEnd/>
          </a:ln>
        </p:spPr>
        <p:txBody>
          <a:bodyPr lIns="0" tIns="11135" rIns="0" bIns="0">
            <a:spAutoFit/>
          </a:bodyPr>
          <a:lstStyle/>
          <a:p>
            <a:pPr marL="484388" indent="-473253">
              <a:lnSpc>
                <a:spcPct val="107000"/>
              </a:lnSpc>
              <a:spcBef>
                <a:spcPts val="88"/>
              </a:spcBef>
              <a:defRPr/>
            </a:pPr>
            <a:r>
              <a:rPr lang="en-US" sz="2500" b="1" i="1" dirty="0">
                <a:solidFill>
                  <a:srgbClr val="800080"/>
                </a:solidFill>
                <a:latin typeface="Trebuchet MS" pitchFamily="34" charset="0"/>
                <a:cs typeface="Arial" charset="0"/>
              </a:rPr>
              <a:t>  </a:t>
            </a:r>
            <a:r>
              <a:rPr lang="en-US" sz="2500" b="1" i="1" dirty="0">
                <a:solidFill>
                  <a:srgbClr val="0000FF"/>
                </a:solidFill>
                <a:latin typeface="Trebuchet MS" pitchFamily="34" charset="0"/>
                <a:cs typeface="Arial" charset="0"/>
              </a:rPr>
              <a:t>“A </a:t>
            </a:r>
            <a:r>
              <a:rPr lang="en-US" sz="2500" b="1" i="1" dirty="0" err="1">
                <a:solidFill>
                  <a:srgbClr val="0000FF"/>
                </a:solidFill>
                <a:latin typeface="Trebuchet MS" pitchFamily="34" charset="0"/>
                <a:cs typeface="Arial" charset="0"/>
              </a:rPr>
              <a:t>A</a:t>
            </a:r>
            <a:r>
              <a:rPr lang="en-US" sz="2500" b="1" i="1" dirty="0">
                <a:solidFill>
                  <a:srgbClr val="0000FF"/>
                </a:solidFill>
                <a:latin typeface="Trebuchet MS" pitchFamily="34" charset="0"/>
                <a:cs typeface="Arial" charset="0"/>
              </a:rPr>
              <a:t> race </a:t>
            </a:r>
            <a:r>
              <a:rPr lang="en-US" sz="2500" b="1" i="1" dirty="0" err="1">
                <a:solidFill>
                  <a:srgbClr val="0000FF"/>
                </a:solidFill>
                <a:latin typeface="Trebuchet MS" pitchFamily="34" charset="0"/>
                <a:cs typeface="Arial" charset="0"/>
              </a:rPr>
              <a:t>race</a:t>
            </a:r>
            <a:r>
              <a:rPr lang="en-US" sz="2500" b="1" i="1" dirty="0">
                <a:solidFill>
                  <a:srgbClr val="0000FF"/>
                </a:solidFill>
                <a:latin typeface="Trebuchet MS" pitchFamily="34" charset="0"/>
                <a:cs typeface="Arial" charset="0"/>
              </a:rPr>
              <a:t> car </a:t>
            </a:r>
            <a:r>
              <a:rPr lang="en-US" sz="2500" b="1" i="1" dirty="0" err="1">
                <a:solidFill>
                  <a:srgbClr val="0000FF"/>
                </a:solidFill>
                <a:latin typeface="Trebuchet MS" pitchFamily="34" charset="0"/>
                <a:cs typeface="Arial" charset="0"/>
              </a:rPr>
              <a:t>car</a:t>
            </a:r>
            <a:r>
              <a:rPr lang="en-US" sz="2500" b="1" i="1" dirty="0">
                <a:solidFill>
                  <a:srgbClr val="0000FF"/>
                </a:solidFill>
                <a:latin typeface="Trebuchet MS" pitchFamily="34" charset="0"/>
                <a:cs typeface="Arial" charset="0"/>
              </a:rPr>
              <a:t>” </a:t>
            </a:r>
            <a:r>
              <a:rPr lang="sr-Latn-BA" sz="2500" b="1" i="1" dirty="0">
                <a:solidFill>
                  <a:srgbClr val="800080"/>
                </a:solidFill>
                <a:latin typeface="Trebuchet MS" pitchFamily="34" charset="0"/>
                <a:cs typeface="Arial" charset="0"/>
              </a:rPr>
              <a:t>ili</a:t>
            </a:r>
            <a:endParaRPr lang="en-US" sz="2500" dirty="0">
              <a:latin typeface="Trebuchet MS" pitchFamily="34" charset="0"/>
              <a:cs typeface="Arial" charset="0"/>
            </a:endParaRPr>
          </a:p>
          <a:p>
            <a:pPr marL="484388" indent="-473253">
              <a:lnSpc>
                <a:spcPct val="107000"/>
              </a:lnSpc>
              <a:spcBef>
                <a:spcPts val="88"/>
              </a:spcBef>
              <a:defRPr/>
            </a:pPr>
            <a:r>
              <a:rPr lang="en-US" sz="2500" b="1" i="1" dirty="0">
                <a:solidFill>
                  <a:srgbClr val="0000FF"/>
                </a:solidFill>
                <a:latin typeface="Trebuchet MS" pitchFamily="34" charset="0"/>
                <a:cs typeface="Arial" charset="0"/>
              </a:rPr>
              <a:t>“A race A car race car”</a:t>
            </a:r>
            <a:r>
              <a:rPr lang="en-US" sz="2500" b="1" i="1" dirty="0">
                <a:solidFill>
                  <a:srgbClr val="800080"/>
                </a:solidFill>
                <a:latin typeface="Trebuchet MS" pitchFamily="34" charset="0"/>
                <a:cs typeface="Arial" charset="0"/>
              </a:rPr>
              <a:t>, </a:t>
            </a:r>
            <a:r>
              <a:rPr lang="sr-Latn-BA" sz="2500" b="1" i="1" dirty="0">
                <a:solidFill>
                  <a:srgbClr val="800080"/>
                </a:solidFill>
                <a:latin typeface="Trebuchet MS" pitchFamily="34" charset="0"/>
                <a:cs typeface="Arial" charset="0"/>
              </a:rPr>
              <a:t>ili </a:t>
            </a:r>
            <a:endParaRPr lang="en-US" sz="2500" b="1" i="1" dirty="0">
              <a:solidFill>
                <a:srgbClr val="800080"/>
              </a:solidFill>
              <a:latin typeface="Trebuchet MS" pitchFamily="34" charset="0"/>
              <a:cs typeface="Arial" charset="0"/>
            </a:endParaRPr>
          </a:p>
          <a:p>
            <a:pPr marL="484388" indent="-473253">
              <a:lnSpc>
                <a:spcPct val="107000"/>
              </a:lnSpc>
              <a:spcBef>
                <a:spcPts val="88"/>
              </a:spcBef>
              <a:defRPr/>
            </a:pPr>
            <a:r>
              <a:rPr lang="en-US" sz="2500" b="1" i="1" dirty="0">
                <a:solidFill>
                  <a:srgbClr val="0000FF"/>
                </a:solidFill>
                <a:latin typeface="Trebuchet MS" pitchFamily="34" charset="0"/>
                <a:cs typeface="Arial" charset="0"/>
              </a:rPr>
              <a:t>“A race A race car </a:t>
            </a:r>
            <a:r>
              <a:rPr lang="en-US" sz="2500" b="1" i="1" dirty="0" err="1">
                <a:solidFill>
                  <a:srgbClr val="0000FF"/>
                </a:solidFill>
                <a:latin typeface="Trebuchet MS" pitchFamily="34" charset="0"/>
                <a:cs typeface="Arial" charset="0"/>
              </a:rPr>
              <a:t>car</a:t>
            </a:r>
            <a:r>
              <a:rPr lang="en-US" sz="2500" b="1" i="1" dirty="0">
                <a:solidFill>
                  <a:srgbClr val="0000FF"/>
                </a:solidFill>
                <a:latin typeface="Trebuchet MS" pitchFamily="34" charset="0"/>
                <a:cs typeface="Arial" charset="0"/>
              </a:rPr>
              <a:t>”</a:t>
            </a:r>
            <a:r>
              <a:rPr lang="en-US" sz="2500" b="1" i="1" dirty="0">
                <a:solidFill>
                  <a:srgbClr val="800080"/>
                </a:solidFill>
                <a:latin typeface="Trebuchet MS" pitchFamily="34" charset="0"/>
                <a:cs typeface="Arial" charset="0"/>
              </a:rPr>
              <a:t>, </a:t>
            </a:r>
            <a:r>
              <a:rPr lang="sr-Latn-BA" sz="2500" b="1" i="1" dirty="0">
                <a:solidFill>
                  <a:srgbClr val="800080"/>
                </a:solidFill>
                <a:latin typeface="Trebuchet MS" pitchFamily="34" charset="0"/>
                <a:cs typeface="Arial" charset="0"/>
              </a:rPr>
              <a:t>ili</a:t>
            </a:r>
            <a:endParaRPr lang="en-US" sz="2500" dirty="0">
              <a:latin typeface="Trebuchet MS" pitchFamily="34" charset="0"/>
              <a:cs typeface="Arial" charset="0"/>
            </a:endParaRPr>
          </a:p>
          <a:p>
            <a:pPr marL="484388" indent="-473253">
              <a:spcBef>
                <a:spcPts val="296"/>
              </a:spcBef>
              <a:defRPr/>
            </a:pPr>
            <a:r>
              <a:rPr lang="en-US" sz="2500" b="1" i="1" dirty="0">
                <a:solidFill>
                  <a:srgbClr val="800080"/>
                </a:solidFill>
                <a:latin typeface="Trebuchet MS" pitchFamily="34" charset="0"/>
                <a:cs typeface="Arial" charset="0"/>
              </a:rPr>
              <a:t>.....</a:t>
            </a:r>
            <a:endParaRPr lang="en-US" sz="2500" dirty="0">
              <a:latin typeface="Trebuchet MS" pitchFamily="34" charset="0"/>
              <a:cs typeface="Arial" charset="0"/>
            </a:endParaRPr>
          </a:p>
          <a:p>
            <a:pPr marL="484388" indent="-473253">
              <a:spcBef>
                <a:spcPts val="209"/>
              </a:spcBef>
              <a:defRPr/>
            </a:pPr>
            <a:endParaRPr lang="en-US" sz="2500" dirty="0">
              <a:latin typeface="Trebuchet MS" pitchFamily="34" charset="0"/>
              <a:cs typeface="Arial" charset="0"/>
            </a:endParaRPr>
          </a:p>
        </p:txBody>
      </p:sp>
    </p:spTree>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10">
            <a:extLst>
              <a:ext uri="{FF2B5EF4-FFF2-40B4-BE49-F238E27FC236}">
                <a16:creationId xmlns:a16="http://schemas.microsoft.com/office/drawing/2014/main" id="{F583C77A-6669-4E80-8A8A-AF78C664AB8A}"/>
              </a:ext>
            </a:extLst>
          </p:cNvPr>
          <p:cNvGrpSpPr>
            <a:grpSpLocks/>
          </p:cNvGrpSpPr>
          <p:nvPr/>
        </p:nvGrpSpPr>
        <p:grpSpPr bwMode="auto">
          <a:xfrm>
            <a:off x="596900" y="1377950"/>
            <a:ext cx="5483225" cy="4638675"/>
            <a:chOff x="1841500" y="1517650"/>
            <a:chExt cx="6411913" cy="5111750"/>
          </a:xfrm>
        </p:grpSpPr>
        <p:sp>
          <p:nvSpPr>
            <p:cNvPr id="13318" name="object 2">
              <a:extLst>
                <a:ext uri="{FF2B5EF4-FFF2-40B4-BE49-F238E27FC236}">
                  <a16:creationId xmlns:a16="http://schemas.microsoft.com/office/drawing/2014/main" id="{EFA9D65B-FFB7-4BE0-BD3A-0948669FA299}"/>
                </a:ext>
              </a:extLst>
            </p:cNvPr>
            <p:cNvSpPr>
              <a:spLocks/>
            </p:cNvSpPr>
            <p:nvPr/>
          </p:nvSpPr>
          <p:spPr bwMode="auto">
            <a:xfrm>
              <a:off x="1882340" y="1517650"/>
              <a:ext cx="6371073" cy="5111750"/>
            </a:xfrm>
            <a:custGeom>
              <a:avLst/>
              <a:gdLst>
                <a:gd name="T0" fmla="*/ 0 w 6370955"/>
                <a:gd name="T1" fmla="*/ 0 h 5111750"/>
                <a:gd name="T2" fmla="*/ 6370637 w 6370955"/>
                <a:gd name="T3" fmla="*/ 0 h 5111750"/>
                <a:gd name="T4" fmla="*/ 6370637 w 6370955"/>
                <a:gd name="T5" fmla="*/ 5111746 h 5111750"/>
                <a:gd name="T6" fmla="*/ 0 w 6370955"/>
                <a:gd name="T7" fmla="*/ 5111746 h 5111750"/>
                <a:gd name="T8" fmla="*/ 0 w 6370955"/>
                <a:gd name="T9" fmla="*/ 0 h 5111750"/>
                <a:gd name="T10" fmla="*/ 0 60000 65536"/>
                <a:gd name="T11" fmla="*/ 0 60000 65536"/>
                <a:gd name="T12" fmla="*/ 0 60000 65536"/>
                <a:gd name="T13" fmla="*/ 0 60000 65536"/>
                <a:gd name="T14" fmla="*/ 0 60000 65536"/>
                <a:gd name="T15" fmla="*/ 0 w 6370955"/>
                <a:gd name="T16" fmla="*/ 0 h 5111750"/>
                <a:gd name="T17" fmla="*/ 6370955 w 6370955"/>
                <a:gd name="T18" fmla="*/ 5111750 h 5111750"/>
              </a:gdLst>
              <a:ahLst/>
              <a:cxnLst>
                <a:cxn ang="T10">
                  <a:pos x="T0" y="T1"/>
                </a:cxn>
                <a:cxn ang="T11">
                  <a:pos x="T2" y="T3"/>
                </a:cxn>
                <a:cxn ang="T12">
                  <a:pos x="T4" y="T5"/>
                </a:cxn>
                <a:cxn ang="T13">
                  <a:pos x="T6" y="T7"/>
                </a:cxn>
                <a:cxn ang="T14">
                  <a:pos x="T8" y="T9"/>
                </a:cxn>
              </a:cxnLst>
              <a:rect l="T15" t="T16" r="T17" b="T18"/>
              <a:pathLst>
                <a:path w="6370955" h="5111750">
                  <a:moveTo>
                    <a:pt x="0" y="0"/>
                  </a:moveTo>
                  <a:lnTo>
                    <a:pt x="6370637" y="0"/>
                  </a:lnTo>
                  <a:lnTo>
                    <a:pt x="6370637" y="5111746"/>
                  </a:lnTo>
                  <a:lnTo>
                    <a:pt x="0" y="5111746"/>
                  </a:lnTo>
                  <a:lnTo>
                    <a:pt x="0" y="0"/>
                  </a:lnTo>
                  <a:close/>
                </a:path>
              </a:pathLst>
            </a:custGeom>
            <a:solidFill>
              <a:srgbClr val="FFFED5"/>
            </a:solidFill>
            <a:ln w="9525">
              <a:noFill/>
              <a:round/>
              <a:headEnd/>
              <a:tailEnd/>
            </a:ln>
          </p:spPr>
          <p:txBody>
            <a:bodyPr lIns="0" tIns="0" rIns="0" bIns="0"/>
            <a:lstStyle/>
            <a:p>
              <a:pPr>
                <a:defRPr/>
              </a:pPr>
              <a:endParaRPr lang="en-US">
                <a:cs typeface="Arial" charset="0"/>
              </a:endParaRPr>
            </a:p>
          </p:txBody>
        </p:sp>
        <p:sp>
          <p:nvSpPr>
            <p:cNvPr id="13319" name="object 3">
              <a:extLst>
                <a:ext uri="{FF2B5EF4-FFF2-40B4-BE49-F238E27FC236}">
                  <a16:creationId xmlns:a16="http://schemas.microsoft.com/office/drawing/2014/main" id="{8F9910C7-BD24-4FE2-A5E6-8E8ECCDC6294}"/>
                </a:ext>
              </a:extLst>
            </p:cNvPr>
            <p:cNvSpPr>
              <a:spLocks/>
            </p:cNvSpPr>
            <p:nvPr/>
          </p:nvSpPr>
          <p:spPr bwMode="auto">
            <a:xfrm>
              <a:off x="1841500" y="1517650"/>
              <a:ext cx="6371073" cy="5111750"/>
            </a:xfrm>
            <a:custGeom>
              <a:avLst/>
              <a:gdLst>
                <a:gd name="T0" fmla="*/ 0 w 6370955"/>
                <a:gd name="T1" fmla="*/ 0 h 5111750"/>
                <a:gd name="T2" fmla="*/ 6370635 w 6370955"/>
                <a:gd name="T3" fmla="*/ 0 h 5111750"/>
                <a:gd name="T4" fmla="*/ 6370635 w 6370955"/>
                <a:gd name="T5" fmla="*/ 5111746 h 5111750"/>
                <a:gd name="T6" fmla="*/ 0 w 6370955"/>
                <a:gd name="T7" fmla="*/ 5111746 h 5111750"/>
                <a:gd name="T8" fmla="*/ 0 w 6370955"/>
                <a:gd name="T9" fmla="*/ 0 h 5111750"/>
                <a:gd name="T10" fmla="*/ 0 60000 65536"/>
                <a:gd name="T11" fmla="*/ 0 60000 65536"/>
                <a:gd name="T12" fmla="*/ 0 60000 65536"/>
                <a:gd name="T13" fmla="*/ 0 60000 65536"/>
                <a:gd name="T14" fmla="*/ 0 60000 65536"/>
                <a:gd name="T15" fmla="*/ 0 w 6370955"/>
                <a:gd name="T16" fmla="*/ 0 h 5111750"/>
                <a:gd name="T17" fmla="*/ 6370955 w 6370955"/>
                <a:gd name="T18" fmla="*/ 5111750 h 5111750"/>
              </a:gdLst>
              <a:ahLst/>
              <a:cxnLst>
                <a:cxn ang="T10">
                  <a:pos x="T0" y="T1"/>
                </a:cxn>
                <a:cxn ang="T11">
                  <a:pos x="T2" y="T3"/>
                </a:cxn>
                <a:cxn ang="T12">
                  <a:pos x="T4" y="T5"/>
                </a:cxn>
                <a:cxn ang="T13">
                  <a:pos x="T6" y="T7"/>
                </a:cxn>
                <a:cxn ang="T14">
                  <a:pos x="T8" y="T9"/>
                </a:cxn>
              </a:cxnLst>
              <a:rect l="T15" t="T16" r="T17" b="T18"/>
              <a:pathLst>
                <a:path w="6370955" h="5111750">
                  <a:moveTo>
                    <a:pt x="0" y="0"/>
                  </a:moveTo>
                  <a:lnTo>
                    <a:pt x="6370635" y="0"/>
                  </a:lnTo>
                  <a:lnTo>
                    <a:pt x="6370635" y="5111746"/>
                  </a:lnTo>
                  <a:lnTo>
                    <a:pt x="0" y="5111746"/>
                  </a:lnTo>
                  <a:lnTo>
                    <a:pt x="0" y="0"/>
                  </a:lnTo>
                  <a:close/>
                </a:path>
              </a:pathLst>
            </a:custGeom>
            <a:noFill/>
            <a:ln w="9524">
              <a:solidFill>
                <a:srgbClr val="000000"/>
              </a:solidFill>
              <a:round/>
              <a:headEnd/>
              <a:tailEnd/>
            </a:ln>
          </p:spPr>
          <p:txBody>
            <a:bodyPr lIns="0" tIns="0" rIns="0" bIns="0"/>
            <a:lstStyle/>
            <a:p>
              <a:pPr>
                <a:defRPr/>
              </a:pPr>
              <a:endParaRPr lang="en-US">
                <a:cs typeface="Arial" charset="0"/>
              </a:endParaRPr>
            </a:p>
          </p:txBody>
        </p:sp>
        <p:sp>
          <p:nvSpPr>
            <p:cNvPr id="4" name="object 4">
              <a:extLst>
                <a:ext uri="{FF2B5EF4-FFF2-40B4-BE49-F238E27FC236}">
                  <a16:creationId xmlns:a16="http://schemas.microsoft.com/office/drawing/2014/main" id="{5449C6B4-79D1-4512-9473-79E52A893A40}"/>
                </a:ext>
              </a:extLst>
            </p:cNvPr>
            <p:cNvSpPr txBox="1"/>
            <p:nvPr/>
          </p:nvSpPr>
          <p:spPr>
            <a:xfrm>
              <a:off x="1960308" y="1549139"/>
              <a:ext cx="6205856" cy="1161602"/>
            </a:xfrm>
            <a:prstGeom prst="rect">
              <a:avLst/>
            </a:prstGeom>
          </p:spPr>
          <p:txBody>
            <a:bodyPr lIns="0" tIns="81280" rIns="0" bIns="0">
              <a:spAutoFit/>
            </a:bodyPr>
            <a:lstStyle/>
            <a:p>
              <a:pPr marL="11135">
                <a:lnSpc>
                  <a:spcPct val="80000"/>
                </a:lnSpc>
                <a:spcBef>
                  <a:spcPts val="526"/>
                </a:spcBef>
                <a:defRPr/>
              </a:pPr>
              <a:r>
                <a:rPr lang="en-US" sz="1900" b="1" dirty="0">
                  <a:latin typeface="Courier New" pitchFamily="49" charset="0"/>
                  <a:cs typeface="Courier New" pitchFamily="49" charset="0"/>
                </a:rPr>
                <a:t>#include &lt;</a:t>
              </a:r>
              <a:r>
                <a:rPr lang="en-US" sz="1900" b="1" dirty="0" err="1">
                  <a:latin typeface="Courier New" pitchFamily="49" charset="0"/>
                  <a:cs typeface="Courier New" pitchFamily="49" charset="0"/>
                </a:rPr>
                <a:t>stdlib</a:t>
              </a:r>
              <a:r>
                <a:rPr lang="en-US" sz="1900" b="1" dirty="0">
                  <a:latin typeface="Courier New" pitchFamily="49" charset="0"/>
                  <a:cs typeface="Courier New" pitchFamily="49" charset="0"/>
                </a:rPr>
                <a:t>.  #include &lt;</a:t>
              </a:r>
              <a:r>
                <a:rPr lang="en-US" sz="1900" b="1" dirty="0" err="1">
                  <a:latin typeface="Courier New" pitchFamily="49" charset="0"/>
                  <a:cs typeface="Courier New" pitchFamily="49" charset="0"/>
                </a:rPr>
                <a:t>stdio.h</a:t>
              </a:r>
              <a:endParaRPr lang="en-US" sz="1900" dirty="0">
                <a:latin typeface="Courier New" pitchFamily="49" charset="0"/>
                <a:cs typeface="Courier New" pitchFamily="49" charset="0"/>
              </a:endParaRPr>
            </a:p>
            <a:p>
              <a:pPr marL="11135">
                <a:spcBef>
                  <a:spcPts val="526"/>
                </a:spcBef>
                <a:defRPr/>
              </a:pP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main(</a:t>
              </a: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argc</a:t>
              </a:r>
              <a:r>
                <a:rPr lang="en-US" sz="1900" b="1" dirty="0">
                  <a:latin typeface="Courier New" pitchFamily="49" charset="0"/>
                  <a:cs typeface="Courier New" pitchFamily="49" charset="0"/>
                </a:rPr>
                <a:t>, </a:t>
              </a:r>
              <a:r>
                <a:rPr lang="en-US" sz="1900" b="1" spc="-4" dirty="0">
                  <a:latin typeface="Courier New"/>
                  <a:cs typeface="Courier New"/>
                </a:rPr>
                <a:t>char *</a:t>
              </a:r>
              <a:r>
                <a:rPr lang="en-US" sz="1900" b="1" spc="-4" dirty="0" err="1">
                  <a:latin typeface="Courier New"/>
                  <a:cs typeface="Courier New"/>
                </a:rPr>
                <a:t>argv</a:t>
              </a:r>
              <a:r>
                <a:rPr lang="en-US" sz="1900" b="1" spc="-4" dirty="0">
                  <a:latin typeface="Courier New"/>
                  <a:cs typeface="Courier New"/>
                </a:rPr>
                <a:t>[])</a:t>
              </a:r>
              <a:r>
                <a:rPr lang="en-US" sz="1900" b="1" spc="-70" dirty="0">
                  <a:latin typeface="Courier New"/>
                  <a:cs typeface="Courier New"/>
                </a:rPr>
                <a:t> </a:t>
              </a:r>
            </a:p>
            <a:p>
              <a:pPr marL="11135">
                <a:spcBef>
                  <a:spcPts val="526"/>
                </a:spcBef>
                <a:defRPr/>
              </a:pPr>
              <a:r>
                <a:rPr lang="en-US" sz="1900" b="1" dirty="0">
                  <a:latin typeface="Courier New"/>
                  <a:cs typeface="Courier New"/>
                </a:rPr>
                <a:t>{</a:t>
              </a:r>
              <a:endParaRPr lang="en-US" sz="1900" dirty="0">
                <a:latin typeface="Courier New" pitchFamily="49" charset="0"/>
                <a:cs typeface="Courier New" pitchFamily="49" charset="0"/>
              </a:endParaRPr>
            </a:p>
          </p:txBody>
        </p:sp>
        <p:sp>
          <p:nvSpPr>
            <p:cNvPr id="13321" name="object 6">
              <a:extLst>
                <a:ext uri="{FF2B5EF4-FFF2-40B4-BE49-F238E27FC236}">
                  <a16:creationId xmlns:a16="http://schemas.microsoft.com/office/drawing/2014/main" id="{E246E05C-8FEE-465D-80F5-9925496A0853}"/>
                </a:ext>
              </a:extLst>
            </p:cNvPr>
            <p:cNvSpPr txBox="1">
              <a:spLocks noChangeArrowheads="1"/>
            </p:cNvSpPr>
            <p:nvPr/>
          </p:nvSpPr>
          <p:spPr bwMode="auto">
            <a:xfrm>
              <a:off x="1960308" y="2932916"/>
              <a:ext cx="6053634" cy="3292373"/>
            </a:xfrm>
            <a:prstGeom prst="rect">
              <a:avLst/>
            </a:prstGeom>
            <a:noFill/>
            <a:ln w="9525">
              <a:noFill/>
              <a:miter lim="800000"/>
              <a:headEnd/>
              <a:tailEnd/>
            </a:ln>
          </p:spPr>
          <p:txBody>
            <a:bodyPr lIns="0" tIns="12700" rIns="0" bIns="0">
              <a:spAutoFit/>
            </a:bodyPr>
            <a:lstStyle/>
            <a:p>
              <a:pPr marL="450982">
                <a:lnSpc>
                  <a:spcPts val="2126"/>
                </a:lnSpc>
                <a:spcBef>
                  <a:spcPts val="88"/>
                </a:spcBef>
                <a:tabLst>
                  <a:tab pos="2215937" algn="l"/>
                </a:tabLst>
                <a:defRPr/>
              </a:pPr>
              <a:r>
                <a:rPr lang="en-US" sz="1900" b="1" dirty="0">
                  <a:solidFill>
                    <a:srgbClr val="0000FF"/>
                  </a:solidFill>
                  <a:latin typeface="Courier New" pitchFamily="49" charset="0"/>
                  <a:cs typeface="Courier New" pitchFamily="49" charset="0"/>
                </a:rPr>
                <a:t>#</a:t>
              </a:r>
              <a:r>
                <a:rPr lang="en-US" sz="1900" b="1" dirty="0" err="1">
                  <a:solidFill>
                    <a:srgbClr val="0000FF"/>
                  </a:solidFill>
                  <a:latin typeface="Courier New" pitchFamily="49" charset="0"/>
                  <a:cs typeface="Courier New" pitchFamily="49" charset="0"/>
                </a:rPr>
                <a:t>pragma</a:t>
              </a:r>
              <a:r>
                <a:rPr lang="en-US" sz="1900" b="1" dirty="0">
                  <a:solidFill>
                    <a:srgbClr val="0000FF"/>
                  </a:solidFill>
                  <a:latin typeface="Courier New" pitchFamily="49" charset="0"/>
                  <a:cs typeface="Courier New" pitchFamily="49" charset="0"/>
                </a:rPr>
                <a:t> </a:t>
              </a:r>
              <a:r>
                <a:rPr lang="en-US" sz="1900" b="1" dirty="0" err="1">
                  <a:solidFill>
                    <a:srgbClr val="0000FF"/>
                  </a:solidFill>
                  <a:latin typeface="Courier New" pitchFamily="49" charset="0"/>
                  <a:cs typeface="Courier New" pitchFamily="49" charset="0"/>
                </a:rPr>
                <a:t>omp</a:t>
              </a:r>
              <a:r>
                <a:rPr lang="en-US" sz="1900" b="1" dirty="0">
                  <a:solidFill>
                    <a:srgbClr val="0000FF"/>
                  </a:solidFill>
                  <a:latin typeface="Courier New" pitchFamily="49" charset="0"/>
                  <a:cs typeface="Courier New" pitchFamily="49" charset="0"/>
                </a:rPr>
                <a:t>	parallel</a:t>
              </a:r>
              <a:endParaRPr lang="en-US" sz="1900" dirty="0">
                <a:latin typeface="Courier New" pitchFamily="49" charset="0"/>
                <a:cs typeface="Courier New" pitchFamily="49" charset="0"/>
              </a:endParaRPr>
            </a:p>
            <a:p>
              <a:pPr marL="450982">
                <a:lnSpc>
                  <a:spcPts val="1929"/>
                </a:lnSpc>
                <a:tabLst>
                  <a:tab pos="2215937" algn="l"/>
                </a:tabLst>
                <a:defRPr/>
              </a:pPr>
              <a:r>
                <a:rPr lang="en-US" sz="1900" b="1" dirty="0">
                  <a:solidFill>
                    <a:srgbClr val="0000FF"/>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450982">
                <a:lnSpc>
                  <a:spcPts val="1929"/>
                </a:lnSpc>
                <a:tabLst>
                  <a:tab pos="2215937" algn="l"/>
                </a:tabLst>
                <a:defRPr/>
              </a:pPr>
              <a:r>
                <a:rPr lang="en-US" sz="1900" b="1" dirty="0">
                  <a:solidFill>
                    <a:srgbClr val="FF0000"/>
                  </a:solidFill>
                  <a:latin typeface="Courier New" pitchFamily="49" charset="0"/>
                  <a:cs typeface="Courier New" pitchFamily="49" charset="0"/>
                </a:rPr>
                <a:t>#</a:t>
              </a:r>
              <a:r>
                <a:rPr lang="en-US" sz="1900" b="1" dirty="0" err="1">
                  <a:solidFill>
                    <a:srgbClr val="FF0000"/>
                  </a:solidFill>
                  <a:latin typeface="Courier New" pitchFamily="49" charset="0"/>
                  <a:cs typeface="Courier New" pitchFamily="49" charset="0"/>
                </a:rPr>
                <a:t>pragma</a:t>
              </a:r>
              <a:r>
                <a:rPr lang="en-US" sz="1900" b="1" dirty="0">
                  <a:solidFill>
                    <a:srgbClr val="FF0000"/>
                  </a:solidFill>
                  <a:latin typeface="Courier New" pitchFamily="49" charset="0"/>
                  <a:cs typeface="Courier New" pitchFamily="49" charset="0"/>
                </a:rPr>
                <a:t> </a:t>
              </a:r>
              <a:r>
                <a:rPr lang="en-US" sz="1900" b="1" dirty="0" err="1">
                  <a:solidFill>
                    <a:srgbClr val="FF0000"/>
                  </a:solidFill>
                  <a:latin typeface="Courier New" pitchFamily="49" charset="0"/>
                  <a:cs typeface="Courier New" pitchFamily="49" charset="0"/>
                </a:rPr>
                <a:t>omp</a:t>
              </a:r>
              <a:r>
                <a:rPr lang="en-US" sz="1900" b="1" dirty="0">
                  <a:solidFill>
                    <a:srgbClr val="FF0000"/>
                  </a:solidFill>
                  <a:latin typeface="Courier New" pitchFamily="49" charset="0"/>
                  <a:cs typeface="Courier New" pitchFamily="49" charset="0"/>
                </a:rPr>
                <a:t>	single</a:t>
              </a:r>
              <a:endParaRPr lang="en-US" sz="1900" dirty="0">
                <a:latin typeface="Courier New" pitchFamily="49" charset="0"/>
                <a:cs typeface="Courier New" pitchFamily="49" charset="0"/>
              </a:endParaRPr>
            </a:p>
            <a:p>
              <a:pPr marL="450982">
                <a:lnSpc>
                  <a:spcPts val="1929"/>
                </a:lnSpc>
                <a:tabLst>
                  <a:tab pos="2215937" algn="l"/>
                </a:tabLst>
                <a:defRPr/>
              </a:pPr>
              <a:r>
                <a:rPr lang="en-US" sz="1900" b="1" dirty="0">
                  <a:solidFill>
                    <a:srgbClr val="FF0000"/>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450982">
                <a:lnSpc>
                  <a:spcPts val="1929"/>
                </a:lnSpc>
                <a:tabLst>
                  <a:tab pos="2215937" algn="l"/>
                </a:tabLst>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 ");</a:t>
              </a:r>
              <a:endParaRPr lang="en-US" sz="1900" dirty="0">
                <a:latin typeface="Courier New" pitchFamily="49" charset="0"/>
                <a:cs typeface="Courier New" pitchFamily="49" charset="0"/>
              </a:endParaRPr>
            </a:p>
            <a:p>
              <a:pPr marL="450982">
                <a:lnSpc>
                  <a:spcPts val="1929"/>
                </a:lnSpc>
                <a:tabLst>
                  <a:tab pos="2215937" algn="l"/>
                </a:tabLst>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("race ");</a:t>
              </a:r>
              <a:endParaRPr lang="en-US" sz="1900" dirty="0">
                <a:latin typeface="Courier New" pitchFamily="49" charset="0"/>
                <a:cs typeface="Courier New" pitchFamily="49" charset="0"/>
              </a:endParaRPr>
            </a:p>
            <a:p>
              <a:pPr marL="450982">
                <a:lnSpc>
                  <a:spcPts val="1885"/>
                </a:lnSpc>
                <a:tabLst>
                  <a:tab pos="2215937" algn="l"/>
                </a:tabLst>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("car ");</a:t>
              </a:r>
              <a:endParaRPr lang="en-US" sz="1900" dirty="0">
                <a:latin typeface="Courier New" pitchFamily="49" charset="0"/>
                <a:cs typeface="Courier New" pitchFamily="49" charset="0"/>
              </a:endParaRPr>
            </a:p>
            <a:p>
              <a:pPr marL="450982">
                <a:lnSpc>
                  <a:spcPts val="1885"/>
                </a:lnSpc>
                <a:tabLst>
                  <a:tab pos="2215937" algn="l"/>
                </a:tabLst>
                <a:defRPr/>
              </a:pPr>
              <a:r>
                <a:rPr lang="en-US" sz="1900" b="1" dirty="0">
                  <a:solidFill>
                    <a:srgbClr val="FF0000"/>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450982">
                <a:lnSpc>
                  <a:spcPts val="2126"/>
                </a:lnSpc>
                <a:tabLst>
                  <a:tab pos="2215937" algn="l"/>
                </a:tabLst>
                <a:defRPr/>
              </a:pPr>
              <a:r>
                <a:rPr lang="en-US" sz="1900" b="1" dirty="0">
                  <a:solidFill>
                    <a:srgbClr val="0000FF"/>
                  </a:solidFill>
                  <a:latin typeface="Courier New" pitchFamily="49" charset="0"/>
                  <a:cs typeface="Courier New" pitchFamily="49" charset="0"/>
                </a:rPr>
                <a:t>} // End of parallel region</a:t>
              </a:r>
              <a:endParaRPr lang="en-US" sz="1900" dirty="0">
                <a:latin typeface="Courier New" pitchFamily="49" charset="0"/>
                <a:cs typeface="Courier New" pitchFamily="49" charset="0"/>
              </a:endParaRPr>
            </a:p>
            <a:p>
              <a:pPr marL="450982">
                <a:lnSpc>
                  <a:spcPts val="1929"/>
                </a:lnSpc>
                <a:spcBef>
                  <a:spcPts val="1929"/>
                </a:spcBef>
                <a:tabLst>
                  <a:tab pos="2215937" algn="l"/>
                </a:tabLst>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("\n");  return(0);</a:t>
              </a:r>
              <a:endParaRPr lang="en-US" sz="1900" dirty="0">
                <a:latin typeface="Courier New" pitchFamily="49" charset="0"/>
                <a:cs typeface="Courier New" pitchFamily="49" charset="0"/>
              </a:endParaRPr>
            </a:p>
            <a:p>
              <a:pPr marL="450982">
                <a:lnSpc>
                  <a:spcPts val="1929"/>
                </a:lnSpc>
                <a:tabLst>
                  <a:tab pos="2215937" algn="l"/>
                </a:tabLst>
                <a:defRPr/>
              </a:pPr>
              <a:r>
                <a:rPr lang="en-US" sz="1900" b="1" dirty="0">
                  <a:latin typeface="Courier New" pitchFamily="49" charset="0"/>
                  <a:cs typeface="Courier New" pitchFamily="49" charset="0"/>
                </a:rPr>
                <a:t>}</a:t>
              </a:r>
              <a:endParaRPr lang="en-US" sz="1900" dirty="0">
                <a:latin typeface="Courier New" pitchFamily="49" charset="0"/>
                <a:cs typeface="Courier New" pitchFamily="49" charset="0"/>
              </a:endParaRPr>
            </a:p>
          </p:txBody>
        </p:sp>
      </p:grpSp>
      <p:sp>
        <p:nvSpPr>
          <p:cNvPr id="7" name="object 7">
            <a:extLst>
              <a:ext uri="{FF2B5EF4-FFF2-40B4-BE49-F238E27FC236}">
                <a16:creationId xmlns:a16="http://schemas.microsoft.com/office/drawing/2014/main" id="{A92B13E6-BEA7-4BF4-854F-198782F8D167}"/>
              </a:ext>
            </a:extLst>
          </p:cNvPr>
          <p:cNvSpPr txBox="1">
            <a:spLocks noChangeArrowheads="1"/>
          </p:cNvSpPr>
          <p:nvPr/>
        </p:nvSpPr>
        <p:spPr bwMode="auto">
          <a:xfrm>
            <a:off x="4160838" y="3567113"/>
            <a:ext cx="4983162" cy="914400"/>
          </a:xfrm>
          <a:prstGeom prst="rect">
            <a:avLst/>
          </a:prstGeom>
          <a:solidFill>
            <a:srgbClr val="011893"/>
          </a:solidFill>
          <a:ln w="9525">
            <a:noFill/>
            <a:miter lim="800000"/>
            <a:headEnd/>
            <a:tailEnd/>
          </a:ln>
        </p:spPr>
        <p:txBody>
          <a:bodyPr lIns="0" tIns="90753" rIns="0" bIns="0">
            <a:spAutoFit/>
          </a:bodyPr>
          <a:lstStyle/>
          <a:p>
            <a:pPr marL="849071" indent="-764165">
              <a:lnSpc>
                <a:spcPct val="107000"/>
              </a:lnSpc>
              <a:spcBef>
                <a:spcPts val="713"/>
              </a:spcBef>
              <a:defRPr/>
            </a:pPr>
            <a:r>
              <a:rPr lang="sr-Latn-BA" sz="2500" b="1" i="1" dirty="0">
                <a:solidFill>
                  <a:srgbClr val="FFFFFF"/>
                </a:solidFill>
                <a:latin typeface="Arial" charset="0"/>
                <a:cs typeface="Arial" charset="0"/>
              </a:rPr>
              <a:t>Šta će ovaj program odštampati ako se kreiraju 2 niti </a:t>
            </a:r>
            <a:r>
              <a:rPr lang="en-US" sz="2500" b="1" i="1" dirty="0">
                <a:solidFill>
                  <a:srgbClr val="FFFFFF"/>
                </a:solidFill>
                <a:latin typeface="Arial" charset="0"/>
                <a:cs typeface="Arial" charset="0"/>
              </a:rPr>
              <a:t>?</a:t>
            </a:r>
            <a:endParaRPr lang="en-US" sz="2500" dirty="0">
              <a:latin typeface="Arial" charset="0"/>
              <a:cs typeface="Arial" charset="0"/>
            </a:endParaRPr>
          </a:p>
        </p:txBody>
      </p:sp>
      <p:sp>
        <p:nvSpPr>
          <p:cNvPr id="8" name="object 8">
            <a:extLst>
              <a:ext uri="{FF2B5EF4-FFF2-40B4-BE49-F238E27FC236}">
                <a16:creationId xmlns:a16="http://schemas.microsoft.com/office/drawing/2014/main" id="{9DBC522B-6575-4A05-BB89-2602959B1E0E}"/>
              </a:ext>
            </a:extLst>
          </p:cNvPr>
          <p:cNvSpPr txBox="1">
            <a:spLocks noGrp="1"/>
          </p:cNvSpPr>
          <p:nvPr>
            <p:ph type="title"/>
          </p:nvPr>
        </p:nvSpPr>
        <p:spPr>
          <a:xfrm>
            <a:off x="882650" y="493713"/>
            <a:ext cx="3421063" cy="673100"/>
          </a:xfrm>
        </p:spPr>
        <p:txBody>
          <a:bodyPr tIns="11135" rtlCol="0"/>
          <a:lstStyle/>
          <a:p>
            <a:pPr marL="11135" eaLnBrk="1" fontAlgn="auto" hangingPunct="1">
              <a:spcBef>
                <a:spcPts val="88"/>
              </a:spcBef>
              <a:spcAft>
                <a:spcPts val="0"/>
              </a:spcAft>
              <a:defRPr/>
            </a:pPr>
            <a:r>
              <a:rPr lang="sr-Latn-BA" spc="-201" dirty="0"/>
              <a:t>Primer</a:t>
            </a:r>
            <a:r>
              <a:rPr lang="en-US" spc="-201" dirty="0"/>
              <a:t> 1</a:t>
            </a:r>
            <a:r>
              <a:rPr lang="sr-Latn-BA" spc="-201" dirty="0"/>
              <a:t>/3</a:t>
            </a:r>
            <a:endParaRPr spc="-184"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a:extLst>
              <a:ext uri="{FF2B5EF4-FFF2-40B4-BE49-F238E27FC236}">
                <a16:creationId xmlns:a16="http://schemas.microsoft.com/office/drawing/2014/main" id="{DF509D94-35E2-49A8-84D4-6EE131E8FC19}"/>
              </a:ext>
            </a:extLst>
          </p:cNvPr>
          <p:cNvSpPr txBox="1">
            <a:spLocks noChangeArrowheads="1"/>
          </p:cNvSpPr>
          <p:nvPr/>
        </p:nvSpPr>
        <p:spPr bwMode="auto">
          <a:xfrm>
            <a:off x="1492250" y="1460500"/>
            <a:ext cx="6181725" cy="822325"/>
          </a:xfrm>
          <a:prstGeom prst="rect">
            <a:avLst/>
          </a:prstGeom>
          <a:solidFill>
            <a:srgbClr val="EBECFF"/>
          </a:solidFill>
          <a:ln w="9524">
            <a:solidFill>
              <a:srgbClr val="000000"/>
            </a:solidFill>
            <a:miter lim="800000"/>
            <a:headEnd/>
            <a:tailEnd/>
          </a:ln>
        </p:spPr>
        <p:txBody>
          <a:bodyPr lIns="0" tIns="38974" rIns="0" bIns="0">
            <a:spAutoFit/>
          </a:bodyPr>
          <a:lstStyle/>
          <a:p>
            <a:pPr marL="77948">
              <a:lnSpc>
                <a:spcPts val="2082"/>
              </a:lnSpc>
              <a:spcBef>
                <a:spcPts val="307"/>
              </a:spcBef>
              <a:tabLst>
                <a:tab pos="2136598" algn="l"/>
              </a:tabLst>
              <a:defRPr/>
            </a:pPr>
            <a:r>
              <a:rPr lang="en-US" sz="1900" b="1" dirty="0">
                <a:latin typeface="Courier New" pitchFamily="49" charset="0"/>
                <a:cs typeface="Courier New" pitchFamily="49" charset="0"/>
              </a:rPr>
              <a:t>$ cc -</a:t>
            </a:r>
            <a:r>
              <a:rPr lang="en-US" sz="1900" b="1" dirty="0" err="1">
                <a:latin typeface="Courier New" pitchFamily="49" charset="0"/>
                <a:cs typeface="Courier New" pitchFamily="49" charset="0"/>
              </a:rPr>
              <a:t>xopenmp</a:t>
            </a:r>
            <a:r>
              <a:rPr lang="en-US" sz="1900" b="1" dirty="0">
                <a:latin typeface="Courier New" pitchFamily="49" charset="0"/>
                <a:cs typeface="Courier New" pitchFamily="49" charset="0"/>
              </a:rPr>
              <a:t>	–fast </a:t>
            </a:r>
            <a:r>
              <a:rPr lang="en-US" sz="1900" b="1" dirty="0" err="1">
                <a:latin typeface="Courier New" pitchFamily="49" charset="0"/>
                <a:cs typeface="Courier New" pitchFamily="49" charset="0"/>
              </a:rPr>
              <a:t>hello.c</a:t>
            </a:r>
            <a:endParaRPr lang="en-US" sz="1900" dirty="0">
              <a:latin typeface="Courier New" pitchFamily="49" charset="0"/>
              <a:cs typeface="Courier New" pitchFamily="49" charset="0"/>
            </a:endParaRPr>
          </a:p>
          <a:p>
            <a:pPr marL="77948">
              <a:lnSpc>
                <a:spcPts val="1885"/>
              </a:lnSpc>
              <a:tabLst>
                <a:tab pos="2136598" algn="l"/>
              </a:tabLst>
              <a:defRPr/>
            </a:pPr>
            <a:r>
              <a:rPr lang="en-US" sz="1900" b="1" dirty="0">
                <a:latin typeface="Courier New" pitchFamily="49" charset="0"/>
                <a:cs typeface="Courier New" pitchFamily="49" charset="0"/>
              </a:rPr>
              <a:t>$ export OMP_NUM_THREADS=2</a:t>
            </a:r>
            <a:endParaRPr lang="en-US" sz="1900" dirty="0">
              <a:latin typeface="Courier New" pitchFamily="49" charset="0"/>
              <a:cs typeface="Courier New" pitchFamily="49" charset="0"/>
            </a:endParaRPr>
          </a:p>
          <a:p>
            <a:pPr marL="77948">
              <a:lnSpc>
                <a:spcPts val="1929"/>
              </a:lnSpc>
              <a:spcBef>
                <a:spcPts val="197"/>
              </a:spcBef>
              <a:tabLst>
                <a:tab pos="2136598" algn="l"/>
              </a:tabLst>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a.out</a:t>
            </a:r>
            <a:r>
              <a:rPr lang="en-US" sz="1900" b="1" dirty="0">
                <a:latin typeface="Courier New" pitchFamily="49" charset="0"/>
                <a:cs typeface="Courier New" pitchFamily="49" charset="0"/>
              </a:rPr>
              <a:t>  </a:t>
            </a:r>
            <a:r>
              <a:rPr lang="en-US" sz="1900" b="1" dirty="0">
                <a:solidFill>
                  <a:srgbClr val="0000FF"/>
                </a:solidFill>
                <a:latin typeface="Courier New" pitchFamily="49" charset="0"/>
                <a:cs typeface="Courier New" pitchFamily="49" charset="0"/>
              </a:rPr>
              <a:t>A race car</a:t>
            </a:r>
            <a:endParaRPr lang="en-US" sz="1900" dirty="0">
              <a:latin typeface="Courier New" pitchFamily="49" charset="0"/>
              <a:cs typeface="Courier New" pitchFamily="49" charset="0"/>
            </a:endParaRPr>
          </a:p>
        </p:txBody>
      </p:sp>
      <p:sp>
        <p:nvSpPr>
          <p:cNvPr id="14340" name="object 3">
            <a:extLst>
              <a:ext uri="{FF2B5EF4-FFF2-40B4-BE49-F238E27FC236}">
                <a16:creationId xmlns:a16="http://schemas.microsoft.com/office/drawing/2014/main" id="{CD497263-7EB5-4DEF-B6F1-247CDBED7251}"/>
              </a:ext>
            </a:extLst>
          </p:cNvPr>
          <p:cNvSpPr txBox="1">
            <a:spLocks noChangeArrowheads="1"/>
          </p:cNvSpPr>
          <p:nvPr/>
        </p:nvSpPr>
        <p:spPr bwMode="auto">
          <a:xfrm>
            <a:off x="2152650" y="2986088"/>
            <a:ext cx="4859338" cy="1036637"/>
          </a:xfrm>
          <a:prstGeom prst="rect">
            <a:avLst/>
          </a:prstGeom>
          <a:solidFill>
            <a:srgbClr val="00FDFF"/>
          </a:solidFill>
          <a:ln w="9525">
            <a:noFill/>
            <a:miter lim="800000"/>
            <a:headEnd/>
            <a:tailEnd/>
          </a:ln>
        </p:spPr>
        <p:txBody>
          <a:bodyPr lIns="0" tIns="112467" rIns="0" bIns="0">
            <a:spAutoFit/>
          </a:bodyPr>
          <a:lstStyle/>
          <a:p>
            <a:pPr marL="758597" indent="-370251">
              <a:lnSpc>
                <a:spcPct val="107000"/>
              </a:lnSpc>
              <a:spcBef>
                <a:spcPts val="888"/>
              </a:spcBef>
              <a:defRPr/>
            </a:pPr>
            <a:r>
              <a:rPr lang="sr-Latn-BA" sz="2800" b="1" i="1" dirty="0">
                <a:solidFill>
                  <a:srgbClr val="0000FF"/>
                </a:solidFill>
                <a:latin typeface="Arial" charset="0"/>
                <a:cs typeface="Arial" charset="0"/>
              </a:rPr>
              <a:t>Ali samo jedna nit obavlja posao</a:t>
            </a:r>
            <a:r>
              <a:rPr lang="en-US" sz="2800" b="1" i="1" dirty="0">
                <a:solidFill>
                  <a:srgbClr val="0000FF"/>
                </a:solidFill>
                <a:latin typeface="Arial" charset="0"/>
                <a:cs typeface="Arial" charset="0"/>
              </a:rPr>
              <a:t>.......</a:t>
            </a:r>
            <a:endParaRPr lang="en-US" sz="2800" dirty="0">
              <a:latin typeface="Arial" charset="0"/>
              <a:cs typeface="Arial" charset="0"/>
            </a:endParaRPr>
          </a:p>
        </p:txBody>
      </p:sp>
      <p:sp>
        <p:nvSpPr>
          <p:cNvPr id="4" name="object 4">
            <a:extLst>
              <a:ext uri="{FF2B5EF4-FFF2-40B4-BE49-F238E27FC236}">
                <a16:creationId xmlns:a16="http://schemas.microsoft.com/office/drawing/2014/main" id="{E41C565D-7FF2-4FC3-914B-2F75884B2024}"/>
              </a:ext>
            </a:extLst>
          </p:cNvPr>
          <p:cNvSpPr txBox="1">
            <a:spLocks noGrp="1"/>
          </p:cNvSpPr>
          <p:nvPr>
            <p:ph type="title"/>
          </p:nvPr>
        </p:nvSpPr>
        <p:spPr>
          <a:xfrm>
            <a:off x="882650" y="493713"/>
            <a:ext cx="3421063" cy="673100"/>
          </a:xfrm>
        </p:spPr>
        <p:txBody>
          <a:bodyPr tIns="11135" rtlCol="0"/>
          <a:lstStyle/>
          <a:p>
            <a:pPr marL="11135" eaLnBrk="1" fontAlgn="auto" hangingPunct="1">
              <a:spcBef>
                <a:spcPts val="88"/>
              </a:spcBef>
              <a:spcAft>
                <a:spcPts val="0"/>
              </a:spcAft>
              <a:defRPr/>
            </a:pPr>
            <a:r>
              <a:rPr lang="sr-Latn-BA" spc="-201" dirty="0"/>
              <a:t>Primer</a:t>
            </a:r>
            <a:r>
              <a:rPr lang="en-US" spc="-201" dirty="0"/>
              <a:t> 1</a:t>
            </a:r>
            <a:r>
              <a:rPr lang="sr-Latn-BA" spc="-201" dirty="0"/>
              <a:t>/3</a:t>
            </a:r>
            <a:endParaRPr spc="-184" dirty="0"/>
          </a:p>
        </p:txBody>
      </p:sp>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a:extLst>
              <a:ext uri="{FF2B5EF4-FFF2-40B4-BE49-F238E27FC236}">
                <a16:creationId xmlns:a16="http://schemas.microsoft.com/office/drawing/2014/main" id="{C0F66328-A1CF-46B6-BEE1-406144EE9E0A}"/>
              </a:ext>
            </a:extLst>
          </p:cNvPr>
          <p:cNvSpPr txBox="1">
            <a:spLocks noGrp="1"/>
          </p:cNvSpPr>
          <p:nvPr>
            <p:ph type="title"/>
          </p:nvPr>
        </p:nvSpPr>
        <p:spPr>
          <a:xfrm>
            <a:off x="882650" y="493713"/>
            <a:ext cx="3421063" cy="673100"/>
          </a:xfrm>
        </p:spPr>
        <p:txBody>
          <a:bodyPr tIns="11135" rtlCol="0"/>
          <a:lstStyle/>
          <a:p>
            <a:pPr marL="11135" eaLnBrk="1" fontAlgn="auto" hangingPunct="1">
              <a:spcBef>
                <a:spcPts val="88"/>
              </a:spcBef>
              <a:spcAft>
                <a:spcPts val="0"/>
              </a:spcAft>
              <a:defRPr/>
            </a:pPr>
            <a:r>
              <a:rPr lang="sr-Latn-BA" spc="-201" dirty="0"/>
              <a:t>Primer</a:t>
            </a:r>
            <a:r>
              <a:rPr lang="en-US" spc="-201" dirty="0"/>
              <a:t> 1</a:t>
            </a:r>
            <a:r>
              <a:rPr lang="sr-Latn-BA" spc="-201" dirty="0"/>
              <a:t>/4</a:t>
            </a:r>
            <a:endParaRPr spc="-184" dirty="0"/>
          </a:p>
        </p:txBody>
      </p:sp>
      <p:grpSp>
        <p:nvGrpSpPr>
          <p:cNvPr id="39939" name="Group 18">
            <a:extLst>
              <a:ext uri="{FF2B5EF4-FFF2-40B4-BE49-F238E27FC236}">
                <a16:creationId xmlns:a16="http://schemas.microsoft.com/office/drawing/2014/main" id="{788BC455-12D3-4FA3-A500-8D087E64E920}"/>
              </a:ext>
            </a:extLst>
          </p:cNvPr>
          <p:cNvGrpSpPr>
            <a:grpSpLocks/>
          </p:cNvGrpSpPr>
          <p:nvPr/>
        </p:nvGrpSpPr>
        <p:grpSpPr bwMode="auto">
          <a:xfrm>
            <a:off x="466725" y="1443038"/>
            <a:ext cx="5448300" cy="4389437"/>
            <a:chOff x="1940826" y="1591335"/>
            <a:chExt cx="6370955" cy="4834255"/>
          </a:xfrm>
        </p:grpSpPr>
        <p:sp>
          <p:nvSpPr>
            <p:cNvPr id="15366" name="object 2">
              <a:extLst>
                <a:ext uri="{FF2B5EF4-FFF2-40B4-BE49-F238E27FC236}">
                  <a16:creationId xmlns:a16="http://schemas.microsoft.com/office/drawing/2014/main" id="{1130FBBB-DBF8-4722-917B-ACA208B1F93F}"/>
                </a:ext>
              </a:extLst>
            </p:cNvPr>
            <p:cNvSpPr>
              <a:spLocks noChangeArrowheads="1"/>
            </p:cNvSpPr>
            <p:nvPr/>
          </p:nvSpPr>
          <p:spPr bwMode="auto">
            <a:xfrm>
              <a:off x="1940826" y="1591335"/>
              <a:ext cx="6370955" cy="4834255"/>
            </a:xfrm>
            <a:custGeom>
              <a:avLst/>
              <a:gdLst>
                <a:gd name="T0" fmla="*/ 0 w 6370955"/>
                <a:gd name="T1" fmla="*/ 0 h 4834255"/>
                <a:gd name="T2" fmla="*/ 6370955 w 6370955"/>
                <a:gd name="T3" fmla="*/ 4834255 h 4834255"/>
              </a:gdLst>
              <a:ahLst/>
              <a:cxnLst/>
              <a:rect l="T0" t="T1" r="T2" b="T3"/>
              <a:pathLst>
                <a:path w="6370955" h="4834255">
                  <a:moveTo>
                    <a:pt x="0" y="0"/>
                  </a:moveTo>
                  <a:lnTo>
                    <a:pt x="6370637" y="0"/>
                  </a:lnTo>
                  <a:lnTo>
                    <a:pt x="6370637" y="4833933"/>
                  </a:lnTo>
                  <a:lnTo>
                    <a:pt x="0" y="4833933"/>
                  </a:lnTo>
                  <a:lnTo>
                    <a:pt x="0" y="0"/>
                  </a:lnTo>
                  <a:close/>
                </a:path>
              </a:pathLst>
            </a:custGeom>
            <a:solidFill>
              <a:srgbClr val="D4FEFF"/>
            </a:solidFill>
            <a:ln w="9525">
              <a:noFill/>
              <a:miter lim="800000"/>
              <a:headEnd/>
              <a:tailEnd/>
            </a:ln>
          </p:spPr>
          <p:txBody>
            <a:bodyPr lIns="0" tIns="0" rIns="0" bIns="0"/>
            <a:lstStyle/>
            <a:p>
              <a:pPr>
                <a:defRPr/>
              </a:pPr>
              <a:endParaRPr lang="en-US">
                <a:cs typeface="Arial" charset="0"/>
              </a:endParaRPr>
            </a:p>
          </p:txBody>
        </p:sp>
        <p:sp>
          <p:nvSpPr>
            <p:cNvPr id="15367" name="object 3">
              <a:extLst>
                <a:ext uri="{FF2B5EF4-FFF2-40B4-BE49-F238E27FC236}">
                  <a16:creationId xmlns:a16="http://schemas.microsoft.com/office/drawing/2014/main" id="{2AB0EB79-74F0-4708-8220-702A8B33FE14}"/>
                </a:ext>
              </a:extLst>
            </p:cNvPr>
            <p:cNvSpPr>
              <a:spLocks noChangeArrowheads="1"/>
            </p:cNvSpPr>
            <p:nvPr/>
          </p:nvSpPr>
          <p:spPr bwMode="auto">
            <a:xfrm>
              <a:off x="1940826" y="1591335"/>
              <a:ext cx="6370955" cy="4834255"/>
            </a:xfrm>
            <a:custGeom>
              <a:avLst/>
              <a:gdLst>
                <a:gd name="T0" fmla="*/ 0 w 6370955"/>
                <a:gd name="T1" fmla="*/ 0 h 4834255"/>
                <a:gd name="T2" fmla="*/ 6370955 w 6370955"/>
                <a:gd name="T3" fmla="*/ 4834255 h 4834255"/>
              </a:gdLst>
              <a:ahLst/>
              <a:cxnLst/>
              <a:rect l="T0" t="T1" r="T2" b="T3"/>
              <a:pathLst>
                <a:path w="6370955" h="4834255">
                  <a:moveTo>
                    <a:pt x="0" y="0"/>
                  </a:moveTo>
                  <a:lnTo>
                    <a:pt x="6370635" y="0"/>
                  </a:lnTo>
                  <a:lnTo>
                    <a:pt x="6370635" y="4833936"/>
                  </a:lnTo>
                  <a:lnTo>
                    <a:pt x="0" y="4833936"/>
                  </a:lnTo>
                  <a:lnTo>
                    <a:pt x="0" y="0"/>
                  </a:lnTo>
                  <a:close/>
                </a:path>
              </a:pathLst>
            </a:custGeom>
            <a:noFill/>
            <a:ln w="9524">
              <a:solidFill>
                <a:srgbClr val="000000"/>
              </a:solidFill>
              <a:miter lim="800000"/>
              <a:headEnd/>
              <a:tailEnd/>
            </a:ln>
          </p:spPr>
          <p:txBody>
            <a:bodyPr lIns="0" tIns="0" rIns="0" bIns="0"/>
            <a:lstStyle/>
            <a:p>
              <a:pPr>
                <a:defRPr/>
              </a:pPr>
              <a:endParaRPr lang="en-US">
                <a:cs typeface="Arial" charset="0"/>
              </a:endParaRPr>
            </a:p>
          </p:txBody>
        </p:sp>
        <p:sp>
          <p:nvSpPr>
            <p:cNvPr id="22" name="object 4">
              <a:extLst>
                <a:ext uri="{FF2B5EF4-FFF2-40B4-BE49-F238E27FC236}">
                  <a16:creationId xmlns:a16="http://schemas.microsoft.com/office/drawing/2014/main" id="{9CF685FE-D672-4B34-8E97-9C039D0A535C}"/>
                </a:ext>
              </a:extLst>
            </p:cNvPr>
            <p:cNvSpPr txBox="1"/>
            <p:nvPr/>
          </p:nvSpPr>
          <p:spPr>
            <a:xfrm>
              <a:off x="2018792" y="1622806"/>
              <a:ext cx="5724949" cy="3907617"/>
            </a:xfrm>
            <a:prstGeom prst="rect">
              <a:avLst/>
            </a:prstGeom>
          </p:spPr>
          <p:txBody>
            <a:bodyPr lIns="0" tIns="12700" rIns="0" bIns="0">
              <a:spAutoFit/>
            </a:bodyPr>
            <a:lstStyle/>
            <a:p>
              <a:pPr marL="11135">
                <a:spcBef>
                  <a:spcPts val="88"/>
                </a:spcBef>
                <a:defRPr/>
              </a:pP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main(</a:t>
              </a: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argc</a:t>
              </a:r>
              <a:r>
                <a:rPr lang="en-US" sz="1900" b="1" dirty="0">
                  <a:latin typeface="Courier New" pitchFamily="49" charset="0"/>
                  <a:cs typeface="Courier New" pitchFamily="49" charset="0"/>
                </a:rPr>
                <a:t>, char *</a:t>
              </a:r>
              <a:r>
                <a:rPr lang="en-US" sz="1900" b="1" dirty="0" err="1">
                  <a:latin typeface="Courier New" pitchFamily="49" charset="0"/>
                  <a:cs typeface="Courier New" pitchFamily="49" charset="0"/>
                </a:rPr>
                <a:t>argv</a:t>
              </a:r>
              <a:r>
                <a:rPr lang="en-US" sz="1900" b="1" dirty="0">
                  <a:latin typeface="Courier New" pitchFamily="49" charset="0"/>
                  <a:cs typeface="Courier New" pitchFamily="49" charset="0"/>
                </a:rPr>
                <a:t>[]) {</a:t>
              </a:r>
              <a:endParaRPr lang="en-US" sz="1900" dirty="0">
                <a:latin typeface="Courier New" pitchFamily="49" charset="0"/>
                <a:cs typeface="Courier New" pitchFamily="49" charset="0"/>
              </a:endParaRPr>
            </a:p>
            <a:p>
              <a:pPr marL="11135">
                <a:lnSpc>
                  <a:spcPts val="2126"/>
                </a:lnSpc>
                <a:spcBef>
                  <a:spcPts val="1458"/>
                </a:spcBef>
                <a:defRPr/>
              </a:pPr>
              <a:r>
                <a:rPr lang="en-US" sz="1900" b="1" dirty="0">
                  <a:solidFill>
                    <a:srgbClr val="0000FF"/>
                  </a:solidFill>
                  <a:latin typeface="Courier New" pitchFamily="49" charset="0"/>
                  <a:cs typeface="Courier New" pitchFamily="49" charset="0"/>
                </a:rPr>
                <a:t>#</a:t>
              </a:r>
              <a:r>
                <a:rPr lang="en-US" sz="1900" b="1" dirty="0" err="1">
                  <a:solidFill>
                    <a:srgbClr val="0000FF"/>
                  </a:solidFill>
                  <a:latin typeface="Courier New" pitchFamily="49" charset="0"/>
                  <a:cs typeface="Courier New" pitchFamily="49" charset="0"/>
                </a:rPr>
                <a:t>pragma</a:t>
              </a:r>
              <a:r>
                <a:rPr lang="en-US" sz="1900" b="1" dirty="0">
                  <a:solidFill>
                    <a:srgbClr val="0000FF"/>
                  </a:solidFill>
                  <a:latin typeface="Courier New" pitchFamily="49" charset="0"/>
                  <a:cs typeface="Courier New" pitchFamily="49" charset="0"/>
                </a:rPr>
                <a:t> </a:t>
              </a:r>
              <a:r>
                <a:rPr lang="en-US" sz="1900" b="1" dirty="0" err="1">
                  <a:solidFill>
                    <a:srgbClr val="0000FF"/>
                  </a:solidFill>
                  <a:latin typeface="Courier New" pitchFamily="49" charset="0"/>
                  <a:cs typeface="Courier New" pitchFamily="49" charset="0"/>
                </a:rPr>
                <a:t>omp</a:t>
              </a:r>
              <a:r>
                <a:rPr lang="en-US" sz="1900" b="1" dirty="0">
                  <a:solidFill>
                    <a:srgbClr val="0000FF"/>
                  </a:solidFill>
                  <a:latin typeface="Courier New" pitchFamily="49" charset="0"/>
                  <a:cs typeface="Courier New" pitchFamily="49" charset="0"/>
                </a:rPr>
                <a:t> parallel</a:t>
              </a:r>
              <a:endParaRPr lang="en-US" sz="1900" dirty="0">
                <a:latin typeface="Courier New" pitchFamily="49" charset="0"/>
                <a:cs typeface="Courier New" pitchFamily="49" charset="0"/>
              </a:endParaRPr>
            </a:p>
            <a:p>
              <a:pPr marL="11135">
                <a:lnSpc>
                  <a:spcPts val="1929"/>
                </a:lnSpc>
                <a:defRPr/>
              </a:pPr>
              <a:r>
                <a:rPr lang="en-US" sz="1900" b="1" dirty="0">
                  <a:solidFill>
                    <a:srgbClr val="0000FF"/>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1929"/>
                </a:lnSpc>
                <a:defRPr/>
              </a:pPr>
              <a:r>
                <a:rPr lang="en-US" sz="1900" b="1" dirty="0">
                  <a:solidFill>
                    <a:srgbClr val="0000FF"/>
                  </a:solidFill>
                  <a:latin typeface="Courier New" pitchFamily="49" charset="0"/>
                  <a:cs typeface="Courier New" pitchFamily="49" charset="0"/>
                </a:rPr>
                <a:t>#</a:t>
              </a:r>
              <a:r>
                <a:rPr lang="en-US" sz="1900" b="1" dirty="0" err="1">
                  <a:solidFill>
                    <a:srgbClr val="0000FF"/>
                  </a:solidFill>
                  <a:latin typeface="Courier New" pitchFamily="49" charset="0"/>
                  <a:cs typeface="Courier New" pitchFamily="49" charset="0"/>
                </a:rPr>
                <a:t>pragma</a:t>
              </a:r>
              <a:r>
                <a:rPr lang="en-US" sz="1900" b="1" dirty="0">
                  <a:solidFill>
                    <a:srgbClr val="0000FF"/>
                  </a:solidFill>
                  <a:latin typeface="Courier New" pitchFamily="49" charset="0"/>
                  <a:cs typeface="Courier New" pitchFamily="49" charset="0"/>
                </a:rPr>
                <a:t> </a:t>
              </a:r>
              <a:r>
                <a:rPr lang="en-US" sz="1900" b="1" dirty="0" err="1">
                  <a:solidFill>
                    <a:srgbClr val="0000FF"/>
                  </a:solidFill>
                  <a:latin typeface="Courier New" pitchFamily="49" charset="0"/>
                  <a:cs typeface="Courier New" pitchFamily="49" charset="0"/>
                </a:rPr>
                <a:t>omp</a:t>
              </a:r>
              <a:r>
                <a:rPr lang="en-US" sz="1900" b="1" dirty="0">
                  <a:solidFill>
                    <a:srgbClr val="0000FF"/>
                  </a:solidFill>
                  <a:latin typeface="Courier New" pitchFamily="49" charset="0"/>
                  <a:cs typeface="Courier New" pitchFamily="49" charset="0"/>
                </a:rPr>
                <a:t> single</a:t>
              </a:r>
              <a:endParaRPr lang="en-US" sz="1900" dirty="0">
                <a:latin typeface="Courier New" pitchFamily="49" charset="0"/>
                <a:cs typeface="Courier New" pitchFamily="49" charset="0"/>
              </a:endParaRPr>
            </a:p>
            <a:p>
              <a:pPr marL="11135">
                <a:lnSpc>
                  <a:spcPts val="1929"/>
                </a:lnSpc>
                <a:defRPr/>
              </a:pPr>
              <a:r>
                <a:rPr lang="en-US" sz="1900" b="1" dirty="0">
                  <a:solidFill>
                    <a:srgbClr val="0000FF"/>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1929"/>
                </a:lnSpc>
                <a:spcBef>
                  <a:spcPts val="197"/>
                </a:spcBef>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 “);  </a:t>
              </a:r>
            </a:p>
            <a:p>
              <a:pPr marL="11135">
                <a:lnSpc>
                  <a:spcPts val="1929"/>
                </a:lnSpc>
                <a:spcBef>
                  <a:spcPts val="197"/>
                </a:spcBef>
                <a:defRPr/>
              </a:pPr>
              <a:r>
                <a:rPr lang="en-US" sz="1900" b="1" dirty="0">
                  <a:solidFill>
                    <a:srgbClr val="FF0000"/>
                  </a:solidFill>
                  <a:latin typeface="Courier New" pitchFamily="49" charset="0"/>
                  <a:cs typeface="Courier New" pitchFamily="49" charset="0"/>
                </a:rPr>
                <a:t>#</a:t>
              </a:r>
              <a:r>
                <a:rPr lang="en-US" sz="1900" b="1" dirty="0" err="1">
                  <a:solidFill>
                    <a:srgbClr val="FF0000"/>
                  </a:solidFill>
                  <a:latin typeface="Courier New" pitchFamily="49" charset="0"/>
                  <a:cs typeface="Courier New" pitchFamily="49" charset="0"/>
                </a:rPr>
                <a:t>pragma</a:t>
              </a:r>
              <a:r>
                <a:rPr lang="en-US" sz="1900" b="1" dirty="0">
                  <a:solidFill>
                    <a:srgbClr val="FF0000"/>
                  </a:solidFill>
                  <a:latin typeface="Courier New" pitchFamily="49" charset="0"/>
                  <a:cs typeface="Courier New" pitchFamily="49" charset="0"/>
                </a:rPr>
                <a:t> </a:t>
              </a:r>
              <a:r>
                <a:rPr lang="en-US" sz="1900" b="1" dirty="0" err="1">
                  <a:solidFill>
                    <a:srgbClr val="FF0000"/>
                  </a:solidFill>
                  <a:latin typeface="Courier New" pitchFamily="49" charset="0"/>
                  <a:cs typeface="Courier New" pitchFamily="49" charset="0"/>
                </a:rPr>
                <a:t>omp</a:t>
              </a:r>
              <a:r>
                <a:rPr lang="en-US" sz="1900" b="1" dirty="0">
                  <a:solidFill>
                    <a:srgbClr val="FF0000"/>
                  </a:solidFill>
                  <a:latin typeface="Courier New" pitchFamily="49" charset="0"/>
                  <a:cs typeface="Courier New" pitchFamily="49" charset="0"/>
                </a:rPr>
                <a:t> task</a:t>
              </a:r>
              <a:endParaRPr lang="en-US" sz="1900" dirty="0">
                <a:latin typeface="Courier New" pitchFamily="49" charset="0"/>
                <a:cs typeface="Courier New" pitchFamily="49" charset="0"/>
              </a:endParaRPr>
            </a:p>
            <a:p>
              <a:pPr marL="11135">
                <a:lnSpc>
                  <a:spcPts val="1929"/>
                </a:lnSpc>
                <a:defRPr/>
              </a:pPr>
              <a:r>
                <a:rPr lang="en-US" sz="1900" b="1" dirty="0">
                  <a:solidFill>
                    <a:srgbClr val="FF0000"/>
                  </a:solidFill>
                  <a:latin typeface="Courier New" pitchFamily="49" charset="0"/>
                  <a:cs typeface="Courier New" pitchFamily="49" charset="0"/>
                </a:rPr>
                <a:t>{</a:t>
              </a: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("race ");</a:t>
              </a:r>
              <a:r>
                <a:rPr lang="en-US" sz="1900" b="1" dirty="0">
                  <a:solidFill>
                    <a:srgbClr val="FF0000"/>
                  </a:solidFill>
                  <a:latin typeface="Courier New" pitchFamily="49" charset="0"/>
                  <a:cs typeface="Courier New" pitchFamily="49" charset="0"/>
                </a:rPr>
                <a:t>}  </a:t>
              </a:r>
            </a:p>
            <a:p>
              <a:pPr marL="11135">
                <a:lnSpc>
                  <a:spcPts val="1929"/>
                </a:lnSpc>
                <a:defRPr/>
              </a:pPr>
              <a:r>
                <a:rPr lang="en-US" sz="1900" b="1" dirty="0">
                  <a:solidFill>
                    <a:srgbClr val="FF0000"/>
                  </a:solidFill>
                  <a:latin typeface="Courier New" pitchFamily="49" charset="0"/>
                  <a:cs typeface="Courier New" pitchFamily="49" charset="0"/>
                </a:rPr>
                <a:t>#</a:t>
              </a:r>
              <a:r>
                <a:rPr lang="en-US" sz="1900" b="1" dirty="0" err="1">
                  <a:solidFill>
                    <a:srgbClr val="FF0000"/>
                  </a:solidFill>
                  <a:latin typeface="Courier New" pitchFamily="49" charset="0"/>
                  <a:cs typeface="Courier New" pitchFamily="49" charset="0"/>
                </a:rPr>
                <a:t>pragma</a:t>
              </a:r>
              <a:r>
                <a:rPr lang="en-US" sz="1900" b="1" dirty="0">
                  <a:solidFill>
                    <a:srgbClr val="FF0000"/>
                  </a:solidFill>
                  <a:latin typeface="Courier New" pitchFamily="49" charset="0"/>
                  <a:cs typeface="Courier New" pitchFamily="49" charset="0"/>
                </a:rPr>
                <a:t> </a:t>
              </a:r>
              <a:r>
                <a:rPr lang="en-US" sz="1900" b="1" dirty="0" err="1">
                  <a:solidFill>
                    <a:srgbClr val="FF0000"/>
                  </a:solidFill>
                  <a:latin typeface="Courier New" pitchFamily="49" charset="0"/>
                  <a:cs typeface="Courier New" pitchFamily="49" charset="0"/>
                </a:rPr>
                <a:t>omp</a:t>
              </a:r>
              <a:r>
                <a:rPr lang="en-US" sz="1900" b="1" dirty="0">
                  <a:solidFill>
                    <a:srgbClr val="FF0000"/>
                  </a:solidFill>
                  <a:latin typeface="Courier New" pitchFamily="49" charset="0"/>
                  <a:cs typeface="Courier New" pitchFamily="49" charset="0"/>
                </a:rPr>
                <a:t> task</a:t>
              </a:r>
              <a:endParaRPr lang="en-US" sz="1900" dirty="0">
                <a:latin typeface="Courier New" pitchFamily="49" charset="0"/>
                <a:cs typeface="Courier New" pitchFamily="49" charset="0"/>
              </a:endParaRPr>
            </a:p>
            <a:p>
              <a:pPr marL="11135">
                <a:lnSpc>
                  <a:spcPts val="1732"/>
                </a:lnSpc>
                <a:defRPr/>
              </a:pPr>
              <a:r>
                <a:rPr lang="en-US" sz="1900" b="1" dirty="0">
                  <a:solidFill>
                    <a:srgbClr val="FF0000"/>
                  </a:solidFill>
                  <a:latin typeface="Courier New" pitchFamily="49" charset="0"/>
                  <a:cs typeface="Courier New" pitchFamily="49" charset="0"/>
                </a:rPr>
                <a:t>{</a:t>
              </a: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("car ");</a:t>
              </a:r>
              <a:r>
                <a:rPr lang="en-US" sz="1900" b="1" dirty="0">
                  <a:solidFill>
                    <a:srgbClr val="FF0000"/>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1885"/>
                </a:lnSpc>
                <a:defRPr/>
              </a:pPr>
              <a:r>
                <a:rPr lang="en-US" sz="1900" b="1" dirty="0">
                  <a:solidFill>
                    <a:srgbClr val="0000FF"/>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2082"/>
                </a:lnSpc>
                <a:defRPr/>
              </a:pPr>
              <a:r>
                <a:rPr lang="en-US" sz="1900" b="1" dirty="0">
                  <a:solidFill>
                    <a:srgbClr val="0000FF"/>
                  </a:solidFill>
                  <a:latin typeface="Courier New" pitchFamily="49" charset="0"/>
                  <a:cs typeface="Courier New" pitchFamily="49" charset="0"/>
                </a:rPr>
                <a:t>} // End of parallel region</a:t>
              </a:r>
              <a:endParaRPr lang="en-US" sz="1900" dirty="0">
                <a:latin typeface="Courier New" pitchFamily="49" charset="0"/>
                <a:cs typeface="Courier New" pitchFamily="49" charset="0"/>
              </a:endParaRPr>
            </a:p>
          </p:txBody>
        </p:sp>
        <p:sp>
          <p:nvSpPr>
            <p:cNvPr id="23" name="object 5">
              <a:extLst>
                <a:ext uri="{FF2B5EF4-FFF2-40B4-BE49-F238E27FC236}">
                  <a16:creationId xmlns:a16="http://schemas.microsoft.com/office/drawing/2014/main" id="{FA8473B6-7A12-406F-A633-FB045731A393}"/>
                </a:ext>
              </a:extLst>
            </p:cNvPr>
            <p:cNvSpPr txBox="1"/>
            <p:nvPr/>
          </p:nvSpPr>
          <p:spPr>
            <a:xfrm>
              <a:off x="2521861" y="5509442"/>
              <a:ext cx="2526477" cy="613680"/>
            </a:xfrm>
            <a:prstGeom prst="rect">
              <a:avLst/>
            </a:prstGeom>
          </p:spPr>
          <p:txBody>
            <a:bodyPr lIns="0" tIns="68580" rIns="0" bIns="0">
              <a:spAutoFit/>
            </a:bodyPr>
            <a:lstStyle/>
            <a:p>
              <a:pPr marL="11135">
                <a:lnSpc>
                  <a:spcPts val="1929"/>
                </a:lnSpc>
                <a:spcBef>
                  <a:spcPts val="472"/>
                </a:spcBef>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("\n");  return(0);</a:t>
              </a:r>
              <a:endParaRPr lang="en-US" sz="1900" dirty="0">
                <a:latin typeface="Courier New" pitchFamily="49" charset="0"/>
                <a:cs typeface="Courier New" pitchFamily="49" charset="0"/>
              </a:endParaRPr>
            </a:p>
          </p:txBody>
        </p:sp>
        <p:sp>
          <p:nvSpPr>
            <p:cNvPr id="15370" name="object 6">
              <a:extLst>
                <a:ext uri="{FF2B5EF4-FFF2-40B4-BE49-F238E27FC236}">
                  <a16:creationId xmlns:a16="http://schemas.microsoft.com/office/drawing/2014/main" id="{117C3831-966A-4B79-887F-527B44152BCC}"/>
                </a:ext>
              </a:extLst>
            </p:cNvPr>
            <p:cNvSpPr txBox="1">
              <a:spLocks noChangeArrowheads="1"/>
            </p:cNvSpPr>
            <p:nvPr/>
          </p:nvSpPr>
          <p:spPr bwMode="auto">
            <a:xfrm>
              <a:off x="2018792" y="6068922"/>
              <a:ext cx="193059" cy="335688"/>
            </a:xfrm>
            <a:prstGeom prst="rect">
              <a:avLst/>
            </a:prstGeom>
            <a:noFill/>
            <a:ln w="9525">
              <a:noFill/>
              <a:miter lim="800000"/>
              <a:headEnd/>
              <a:tailEnd/>
            </a:ln>
          </p:spPr>
          <p:txBody>
            <a:bodyPr lIns="0" tIns="12700" rIns="0" bIns="0">
              <a:spAutoFit/>
            </a:bodyPr>
            <a:lstStyle/>
            <a:p>
              <a:pPr marL="11135">
                <a:spcBef>
                  <a:spcPts val="88"/>
                </a:spcBef>
                <a:defRPr/>
              </a:pPr>
              <a:r>
                <a:rPr lang="en-US" sz="1900" b="1" dirty="0">
                  <a:latin typeface="Courier New" pitchFamily="49" charset="0"/>
                  <a:cs typeface="Courier New" pitchFamily="49" charset="0"/>
                </a:rPr>
                <a:t>}</a:t>
              </a:r>
              <a:endParaRPr lang="en-US" sz="1900" dirty="0">
                <a:latin typeface="Courier New" pitchFamily="49" charset="0"/>
                <a:cs typeface="Courier New" pitchFamily="49" charset="0"/>
              </a:endParaRPr>
            </a:p>
          </p:txBody>
        </p:sp>
      </p:grpSp>
      <p:sp>
        <p:nvSpPr>
          <p:cNvPr id="7" name="object 7">
            <a:extLst>
              <a:ext uri="{FF2B5EF4-FFF2-40B4-BE49-F238E27FC236}">
                <a16:creationId xmlns:a16="http://schemas.microsoft.com/office/drawing/2014/main" id="{2F57C787-B85E-45EC-9664-AAF4A31C5F35}"/>
              </a:ext>
            </a:extLst>
          </p:cNvPr>
          <p:cNvSpPr txBox="1">
            <a:spLocks noChangeArrowheads="1"/>
          </p:cNvSpPr>
          <p:nvPr/>
        </p:nvSpPr>
        <p:spPr bwMode="auto">
          <a:xfrm>
            <a:off x="4038600" y="5791200"/>
            <a:ext cx="4976813" cy="914400"/>
          </a:xfrm>
          <a:prstGeom prst="rect">
            <a:avLst/>
          </a:prstGeom>
          <a:solidFill>
            <a:srgbClr val="011893"/>
          </a:solidFill>
          <a:ln w="9525">
            <a:noFill/>
            <a:miter lim="800000"/>
            <a:headEnd/>
            <a:tailEnd/>
          </a:ln>
        </p:spPr>
        <p:txBody>
          <a:bodyPr lIns="0" tIns="90753" rIns="0" bIns="0">
            <a:spAutoFit/>
          </a:bodyPr>
          <a:lstStyle/>
          <a:p>
            <a:pPr marL="849071" indent="-764165">
              <a:lnSpc>
                <a:spcPct val="107000"/>
              </a:lnSpc>
              <a:spcBef>
                <a:spcPts val="713"/>
              </a:spcBef>
              <a:defRPr/>
            </a:pPr>
            <a:r>
              <a:rPr lang="sr-Latn-BA" sz="2500" b="1" i="1" dirty="0">
                <a:solidFill>
                  <a:srgbClr val="FFFFFF"/>
                </a:solidFill>
                <a:latin typeface="Arial" charset="0"/>
                <a:cs typeface="Arial" charset="0"/>
              </a:rPr>
              <a:t>Šta će ovaj program odštampati ako se kreiraju 2 niti ?</a:t>
            </a:r>
            <a:endParaRPr lang="sr-Latn-BA" sz="2500" dirty="0">
              <a:latin typeface="Arial" charset="0"/>
              <a:cs typeface="Arial"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B8F67371-01C0-410C-BB62-DC363734A42E}"/>
              </a:ext>
            </a:extLst>
          </p:cNvPr>
          <p:cNvSpPr txBox="1">
            <a:spLocks noChangeArrowheads="1"/>
          </p:cNvSpPr>
          <p:nvPr/>
        </p:nvSpPr>
        <p:spPr bwMode="auto">
          <a:xfrm>
            <a:off x="1492250" y="1528763"/>
            <a:ext cx="6181725" cy="1552575"/>
          </a:xfrm>
          <a:prstGeom prst="rect">
            <a:avLst/>
          </a:prstGeom>
          <a:solidFill>
            <a:srgbClr val="EBECFF"/>
          </a:solidFill>
          <a:ln w="9524">
            <a:solidFill>
              <a:srgbClr val="000000"/>
            </a:solidFill>
            <a:miter lim="800000"/>
            <a:headEnd/>
            <a:tailEnd/>
          </a:ln>
        </p:spPr>
        <p:txBody>
          <a:bodyPr lIns="0" tIns="38974" rIns="0" bIns="0">
            <a:spAutoFit/>
          </a:bodyPr>
          <a:lstStyle/>
          <a:p>
            <a:pPr marL="77948">
              <a:lnSpc>
                <a:spcPts val="2082"/>
              </a:lnSpc>
              <a:spcBef>
                <a:spcPts val="307"/>
              </a:spcBef>
              <a:defRPr/>
            </a:pPr>
            <a:r>
              <a:rPr lang="en-US" sz="1900" b="1" dirty="0">
                <a:latin typeface="Courier New" pitchFamily="49" charset="0"/>
                <a:cs typeface="Courier New" pitchFamily="49" charset="0"/>
              </a:rPr>
              <a:t>$ cc -</a:t>
            </a:r>
            <a:r>
              <a:rPr lang="en-US" sz="1900" b="1" dirty="0" err="1">
                <a:latin typeface="Courier New" pitchFamily="49" charset="0"/>
                <a:cs typeface="Courier New" pitchFamily="49" charset="0"/>
              </a:rPr>
              <a:t>xopenmp</a:t>
            </a:r>
            <a:r>
              <a:rPr lang="en-US" sz="1900" b="1" dirty="0">
                <a:latin typeface="Courier New" pitchFamily="49" charset="0"/>
                <a:cs typeface="Courier New" pitchFamily="49" charset="0"/>
              </a:rPr>
              <a:t> -fast </a:t>
            </a:r>
            <a:r>
              <a:rPr lang="en-US" sz="1900" b="1" dirty="0" err="1">
                <a:latin typeface="Courier New" pitchFamily="49" charset="0"/>
                <a:cs typeface="Courier New" pitchFamily="49" charset="0"/>
              </a:rPr>
              <a:t>hello.c</a:t>
            </a:r>
            <a:endParaRPr lang="en-US" sz="1900" dirty="0">
              <a:latin typeface="Courier New" pitchFamily="49" charset="0"/>
              <a:cs typeface="Courier New" pitchFamily="49" charset="0"/>
            </a:endParaRPr>
          </a:p>
          <a:p>
            <a:pPr marL="77948">
              <a:lnSpc>
                <a:spcPts val="1885"/>
              </a:lnSpc>
              <a:defRPr/>
            </a:pPr>
            <a:r>
              <a:rPr lang="en-US" sz="1900" b="1" dirty="0">
                <a:latin typeface="Courier New" pitchFamily="49" charset="0"/>
                <a:cs typeface="Courier New" pitchFamily="49" charset="0"/>
              </a:rPr>
              <a:t>$ export OMP_NUM_THREADS=2</a:t>
            </a:r>
            <a:endParaRPr lang="en-US" sz="1900" dirty="0">
              <a:latin typeface="Courier New" pitchFamily="49" charset="0"/>
              <a:cs typeface="Courier New" pitchFamily="49" charset="0"/>
            </a:endParaRPr>
          </a:p>
          <a:p>
            <a:pPr marL="77948">
              <a:lnSpc>
                <a:spcPts val="1929"/>
              </a:lnSpc>
              <a:spcBef>
                <a:spcPts val="197"/>
              </a:spcBef>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a.out</a:t>
            </a:r>
            <a:r>
              <a:rPr lang="en-US" sz="1900" b="1" dirty="0">
                <a:latin typeface="Courier New" pitchFamily="49" charset="0"/>
                <a:cs typeface="Courier New" pitchFamily="49" charset="0"/>
              </a:rPr>
              <a:t>  </a:t>
            </a:r>
            <a:r>
              <a:rPr lang="en-US" sz="1900" b="1" dirty="0">
                <a:solidFill>
                  <a:srgbClr val="0000FF"/>
                </a:solidFill>
                <a:latin typeface="Courier New" pitchFamily="49" charset="0"/>
                <a:cs typeface="Courier New" pitchFamily="49" charset="0"/>
              </a:rPr>
              <a:t>A race car</a:t>
            </a:r>
            <a:endParaRPr lang="en-US" sz="1900" dirty="0">
              <a:latin typeface="Courier New" pitchFamily="49" charset="0"/>
              <a:cs typeface="Courier New" pitchFamily="49" charset="0"/>
            </a:endParaRPr>
          </a:p>
          <a:p>
            <a:pPr marL="77948">
              <a:lnSpc>
                <a:spcPts val="1929"/>
              </a:lnSpc>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a.out</a:t>
            </a:r>
            <a:r>
              <a:rPr lang="en-US" sz="1900" b="1" dirty="0">
                <a:latin typeface="Courier New" pitchFamily="49" charset="0"/>
                <a:cs typeface="Courier New" pitchFamily="49" charset="0"/>
              </a:rPr>
              <a:t>  </a:t>
            </a:r>
            <a:r>
              <a:rPr lang="en-US" sz="1900" b="1" dirty="0">
                <a:solidFill>
                  <a:srgbClr val="0000FF"/>
                </a:solidFill>
                <a:latin typeface="Courier New" pitchFamily="49" charset="0"/>
                <a:cs typeface="Courier New" pitchFamily="49" charset="0"/>
              </a:rPr>
              <a:t>A race car</a:t>
            </a:r>
            <a:endParaRPr lang="en-US" sz="1900" dirty="0">
              <a:latin typeface="Courier New" pitchFamily="49" charset="0"/>
              <a:cs typeface="Courier New" pitchFamily="49" charset="0"/>
            </a:endParaRPr>
          </a:p>
          <a:p>
            <a:pPr marL="77948">
              <a:lnSpc>
                <a:spcPts val="1929"/>
              </a:lnSpc>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a.out</a:t>
            </a:r>
            <a:r>
              <a:rPr lang="en-US" sz="1900" b="1" dirty="0">
                <a:latin typeface="Courier New" pitchFamily="49" charset="0"/>
                <a:cs typeface="Courier New" pitchFamily="49" charset="0"/>
              </a:rPr>
              <a:t>  </a:t>
            </a:r>
            <a:r>
              <a:rPr lang="en-US" sz="1900" b="1" dirty="0">
                <a:solidFill>
                  <a:srgbClr val="0000FF"/>
                </a:solidFill>
                <a:latin typeface="Courier New" pitchFamily="49" charset="0"/>
                <a:cs typeface="Courier New" pitchFamily="49" charset="0"/>
              </a:rPr>
              <a:t>A car race</a:t>
            </a:r>
            <a:endParaRPr lang="en-US" sz="1900" dirty="0">
              <a:latin typeface="Courier New" pitchFamily="49" charset="0"/>
              <a:cs typeface="Courier New" pitchFamily="49" charset="0"/>
            </a:endParaRPr>
          </a:p>
          <a:p>
            <a:pPr marL="77948">
              <a:lnSpc>
                <a:spcPts val="1929"/>
              </a:lnSpc>
              <a:defRPr/>
            </a:pPr>
            <a:r>
              <a:rPr lang="en-US" sz="1900" b="1" dirty="0">
                <a:latin typeface="Courier New" pitchFamily="49" charset="0"/>
                <a:cs typeface="Courier New" pitchFamily="49" charset="0"/>
              </a:rPr>
              <a:t>$</a:t>
            </a:r>
            <a:endParaRPr lang="en-US" sz="1900" dirty="0">
              <a:latin typeface="Courier New" pitchFamily="49" charset="0"/>
              <a:cs typeface="Courier New" pitchFamily="49" charset="0"/>
            </a:endParaRPr>
          </a:p>
        </p:txBody>
      </p:sp>
      <p:sp>
        <p:nvSpPr>
          <p:cNvPr id="16388" name="object 3">
            <a:extLst>
              <a:ext uri="{FF2B5EF4-FFF2-40B4-BE49-F238E27FC236}">
                <a16:creationId xmlns:a16="http://schemas.microsoft.com/office/drawing/2014/main" id="{2DF40286-3653-4F12-AC16-8BD8C3610165}"/>
              </a:ext>
            </a:extLst>
          </p:cNvPr>
          <p:cNvSpPr txBox="1">
            <a:spLocks noChangeArrowheads="1"/>
          </p:cNvSpPr>
          <p:nvPr/>
        </p:nvSpPr>
        <p:spPr bwMode="auto">
          <a:xfrm>
            <a:off x="2165350" y="4019550"/>
            <a:ext cx="6316663" cy="1035050"/>
          </a:xfrm>
          <a:prstGeom prst="rect">
            <a:avLst/>
          </a:prstGeom>
          <a:solidFill>
            <a:srgbClr val="00FDFF"/>
          </a:solidFill>
          <a:ln w="9525">
            <a:noFill/>
            <a:miter lim="800000"/>
            <a:headEnd/>
            <a:tailEnd/>
          </a:ln>
        </p:spPr>
        <p:txBody>
          <a:bodyPr lIns="0" tIns="112467" rIns="0" bIns="0">
            <a:spAutoFit/>
          </a:bodyPr>
          <a:lstStyle/>
          <a:p>
            <a:pPr marL="1280566" indent="-914492">
              <a:lnSpc>
                <a:spcPct val="107000"/>
              </a:lnSpc>
              <a:spcBef>
                <a:spcPts val="888"/>
              </a:spcBef>
              <a:defRPr/>
            </a:pPr>
            <a:r>
              <a:rPr lang="sr-Latn-BA" sz="2800" b="1" i="1" dirty="0">
                <a:solidFill>
                  <a:srgbClr val="0000FF"/>
                </a:solidFill>
                <a:latin typeface="Arial" charset="0"/>
                <a:cs typeface="Arial" charset="0"/>
              </a:rPr>
              <a:t>Zadaci se mogu izvršavati u proizvoljnom redosledu</a:t>
            </a:r>
            <a:endParaRPr lang="en-US" sz="2800" dirty="0">
              <a:latin typeface="Arial" charset="0"/>
              <a:cs typeface="Arial" charset="0"/>
            </a:endParaRPr>
          </a:p>
        </p:txBody>
      </p:sp>
      <p:sp>
        <p:nvSpPr>
          <p:cNvPr id="4" name="object 4">
            <a:extLst>
              <a:ext uri="{FF2B5EF4-FFF2-40B4-BE49-F238E27FC236}">
                <a16:creationId xmlns:a16="http://schemas.microsoft.com/office/drawing/2014/main" id="{8E496151-0F8C-4CDA-9E01-C8E2A4BE87D8}"/>
              </a:ext>
            </a:extLst>
          </p:cNvPr>
          <p:cNvSpPr txBox="1">
            <a:spLocks noGrp="1"/>
          </p:cNvSpPr>
          <p:nvPr>
            <p:ph type="title"/>
          </p:nvPr>
        </p:nvSpPr>
        <p:spPr>
          <a:xfrm>
            <a:off x="882650" y="493713"/>
            <a:ext cx="3421063" cy="673100"/>
          </a:xfrm>
        </p:spPr>
        <p:txBody>
          <a:bodyPr tIns="11135" rtlCol="0"/>
          <a:lstStyle/>
          <a:p>
            <a:pPr marL="11135" eaLnBrk="1" fontAlgn="auto" hangingPunct="1">
              <a:spcBef>
                <a:spcPts val="88"/>
              </a:spcBef>
              <a:spcAft>
                <a:spcPts val="0"/>
              </a:spcAft>
              <a:defRPr/>
            </a:pPr>
            <a:r>
              <a:rPr lang="sr-Latn-BA" spc="-201" dirty="0"/>
              <a:t>Primer 1/5</a:t>
            </a:r>
            <a:endParaRPr spc="-184" dirty="0"/>
          </a:p>
        </p:txBody>
      </p:sp>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3">
            <a:extLst>
              <a:ext uri="{FF2B5EF4-FFF2-40B4-BE49-F238E27FC236}">
                <a16:creationId xmlns:a16="http://schemas.microsoft.com/office/drawing/2014/main" id="{B1926EE8-D322-4E4C-A049-CCDB4B92E195}"/>
              </a:ext>
            </a:extLst>
          </p:cNvPr>
          <p:cNvGrpSpPr>
            <a:grpSpLocks/>
          </p:cNvGrpSpPr>
          <p:nvPr/>
        </p:nvGrpSpPr>
        <p:grpSpPr bwMode="auto">
          <a:xfrm>
            <a:off x="1574800" y="1492250"/>
            <a:ext cx="5446713" cy="4638675"/>
            <a:chOff x="1838705" y="1548574"/>
            <a:chExt cx="6370955" cy="5111750"/>
          </a:xfrm>
        </p:grpSpPr>
        <p:sp>
          <p:nvSpPr>
            <p:cNvPr id="17413" name="object 2">
              <a:extLst>
                <a:ext uri="{FF2B5EF4-FFF2-40B4-BE49-F238E27FC236}">
                  <a16:creationId xmlns:a16="http://schemas.microsoft.com/office/drawing/2014/main" id="{3085B059-7A71-4B6A-A502-9C91CED8FAF1}"/>
                </a:ext>
              </a:extLst>
            </p:cNvPr>
            <p:cNvSpPr>
              <a:spLocks noChangeArrowheads="1"/>
            </p:cNvSpPr>
            <p:nvPr/>
          </p:nvSpPr>
          <p:spPr bwMode="auto">
            <a:xfrm>
              <a:off x="1838705" y="1548574"/>
              <a:ext cx="6370955" cy="5111750"/>
            </a:xfrm>
            <a:custGeom>
              <a:avLst/>
              <a:gdLst>
                <a:gd name="T0" fmla="*/ 0 w 6370955"/>
                <a:gd name="T1" fmla="*/ 0 h 5111750"/>
                <a:gd name="T2" fmla="*/ 6370955 w 6370955"/>
                <a:gd name="T3" fmla="*/ 5111750 h 5111750"/>
              </a:gdLst>
              <a:ahLst/>
              <a:cxnLst/>
              <a:rect l="T0" t="T1" r="T2" b="T3"/>
              <a:pathLst>
                <a:path w="6370955" h="5111750">
                  <a:moveTo>
                    <a:pt x="0" y="0"/>
                  </a:moveTo>
                  <a:lnTo>
                    <a:pt x="6370624" y="0"/>
                  </a:lnTo>
                  <a:lnTo>
                    <a:pt x="6370624" y="5111750"/>
                  </a:lnTo>
                  <a:lnTo>
                    <a:pt x="0" y="5111750"/>
                  </a:lnTo>
                  <a:lnTo>
                    <a:pt x="0" y="0"/>
                  </a:lnTo>
                  <a:close/>
                </a:path>
              </a:pathLst>
            </a:custGeom>
            <a:solidFill>
              <a:srgbClr val="FFFED5"/>
            </a:solidFill>
            <a:ln w="9525">
              <a:noFill/>
              <a:miter lim="800000"/>
              <a:headEnd/>
              <a:tailEnd/>
            </a:ln>
          </p:spPr>
          <p:txBody>
            <a:bodyPr lIns="0" tIns="0" rIns="0" bIns="0"/>
            <a:lstStyle/>
            <a:p>
              <a:pPr>
                <a:defRPr/>
              </a:pPr>
              <a:endParaRPr lang="en-US">
                <a:cs typeface="Arial" charset="0"/>
              </a:endParaRPr>
            </a:p>
          </p:txBody>
        </p:sp>
        <p:sp>
          <p:nvSpPr>
            <p:cNvPr id="17414" name="object 3">
              <a:extLst>
                <a:ext uri="{FF2B5EF4-FFF2-40B4-BE49-F238E27FC236}">
                  <a16:creationId xmlns:a16="http://schemas.microsoft.com/office/drawing/2014/main" id="{3678396B-4FBA-4EAA-AFA6-1BD43EE5C1C1}"/>
                </a:ext>
              </a:extLst>
            </p:cNvPr>
            <p:cNvSpPr>
              <a:spLocks noChangeArrowheads="1"/>
            </p:cNvSpPr>
            <p:nvPr/>
          </p:nvSpPr>
          <p:spPr bwMode="auto">
            <a:xfrm>
              <a:off x="1838705" y="1548574"/>
              <a:ext cx="6370955" cy="5111750"/>
            </a:xfrm>
            <a:custGeom>
              <a:avLst/>
              <a:gdLst>
                <a:gd name="T0" fmla="*/ 0 w 6370955"/>
                <a:gd name="T1" fmla="*/ 0 h 5111750"/>
                <a:gd name="T2" fmla="*/ 6370955 w 6370955"/>
                <a:gd name="T3" fmla="*/ 5111750 h 5111750"/>
              </a:gdLst>
              <a:ahLst/>
              <a:cxnLst/>
              <a:rect l="T0" t="T1" r="T2" b="T3"/>
              <a:pathLst>
                <a:path w="6370955" h="5111750">
                  <a:moveTo>
                    <a:pt x="0" y="0"/>
                  </a:moveTo>
                  <a:lnTo>
                    <a:pt x="6370635" y="0"/>
                  </a:lnTo>
                  <a:lnTo>
                    <a:pt x="6370635" y="5111745"/>
                  </a:lnTo>
                  <a:lnTo>
                    <a:pt x="0" y="5111745"/>
                  </a:lnTo>
                  <a:lnTo>
                    <a:pt x="0" y="0"/>
                  </a:lnTo>
                  <a:close/>
                </a:path>
              </a:pathLst>
            </a:custGeom>
            <a:noFill/>
            <a:ln w="9524">
              <a:solidFill>
                <a:srgbClr val="000000"/>
              </a:solidFill>
              <a:miter lim="800000"/>
              <a:headEnd/>
              <a:tailEnd/>
            </a:ln>
          </p:spPr>
          <p:txBody>
            <a:bodyPr lIns="0" tIns="0" rIns="0" bIns="0"/>
            <a:lstStyle/>
            <a:p>
              <a:pPr>
                <a:defRPr/>
              </a:pPr>
              <a:endParaRPr lang="en-US">
                <a:cs typeface="Arial" charset="0"/>
              </a:endParaRPr>
            </a:p>
          </p:txBody>
        </p:sp>
        <p:sp>
          <p:nvSpPr>
            <p:cNvPr id="7" name="object 4">
              <a:extLst>
                <a:ext uri="{FF2B5EF4-FFF2-40B4-BE49-F238E27FC236}">
                  <a16:creationId xmlns:a16="http://schemas.microsoft.com/office/drawing/2014/main" id="{F875CB57-4E4B-4846-BDD7-847403A68857}"/>
                </a:ext>
              </a:extLst>
            </p:cNvPr>
            <p:cNvSpPr txBox="1"/>
            <p:nvPr/>
          </p:nvSpPr>
          <p:spPr>
            <a:xfrm>
              <a:off x="1916694" y="1580063"/>
              <a:ext cx="5893736" cy="3813694"/>
            </a:xfrm>
            <a:prstGeom prst="rect">
              <a:avLst/>
            </a:prstGeom>
          </p:spPr>
          <p:txBody>
            <a:bodyPr lIns="0" tIns="12700" rIns="0" bIns="0">
              <a:spAutoFit/>
            </a:bodyPr>
            <a:lstStyle/>
            <a:p>
              <a:pPr marL="11135">
                <a:spcBef>
                  <a:spcPts val="88"/>
                </a:spcBef>
                <a:tabLst>
                  <a:tab pos="598526" algn="l"/>
                  <a:tab pos="1920850" algn="l"/>
                </a:tabLst>
                <a:defRPr/>
              </a:pP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main(</a:t>
              </a: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argc</a:t>
              </a:r>
              <a:r>
                <a:rPr lang="en-US" sz="1900" b="1" dirty="0">
                  <a:latin typeface="Courier New" pitchFamily="49" charset="0"/>
                  <a:cs typeface="Courier New" pitchFamily="49" charset="0"/>
                </a:rPr>
                <a:t>, char *</a:t>
              </a:r>
              <a:r>
                <a:rPr lang="en-US" sz="1900" b="1" dirty="0" err="1">
                  <a:latin typeface="Courier New" pitchFamily="49" charset="0"/>
                  <a:cs typeface="Courier New" pitchFamily="49" charset="0"/>
                </a:rPr>
                <a:t>argv</a:t>
              </a:r>
              <a:r>
                <a:rPr lang="en-US" sz="1900" b="1" dirty="0">
                  <a:latin typeface="Courier New" pitchFamily="49" charset="0"/>
                  <a:cs typeface="Courier New" pitchFamily="49" charset="0"/>
                </a:rPr>
                <a:t>[]) {</a:t>
              </a:r>
              <a:endParaRPr lang="en-US" sz="1900" dirty="0">
                <a:latin typeface="Courier New" pitchFamily="49" charset="0"/>
                <a:cs typeface="Courier New" pitchFamily="49" charset="0"/>
              </a:endParaRPr>
            </a:p>
            <a:p>
              <a:pPr marL="11135">
                <a:lnSpc>
                  <a:spcPts val="2126"/>
                </a:lnSpc>
                <a:spcBef>
                  <a:spcPts val="1458"/>
                </a:spcBef>
                <a:tabLst>
                  <a:tab pos="598526" algn="l"/>
                  <a:tab pos="1920850" algn="l"/>
                </a:tabLst>
                <a:defRPr/>
              </a:pPr>
              <a:r>
                <a:rPr lang="en-US" sz="1900" b="1" dirty="0">
                  <a:solidFill>
                    <a:srgbClr val="0000FF"/>
                  </a:solidFill>
                  <a:latin typeface="Courier New" pitchFamily="49" charset="0"/>
                  <a:cs typeface="Courier New" pitchFamily="49" charset="0"/>
                </a:rPr>
                <a:t>#</a:t>
              </a:r>
              <a:r>
                <a:rPr lang="en-US" sz="1900" b="1" dirty="0" err="1">
                  <a:solidFill>
                    <a:srgbClr val="0000FF"/>
                  </a:solidFill>
                  <a:latin typeface="Courier New" pitchFamily="49" charset="0"/>
                  <a:cs typeface="Courier New" pitchFamily="49" charset="0"/>
                </a:rPr>
                <a:t>pragma</a:t>
              </a:r>
              <a:r>
                <a:rPr lang="en-US" sz="1900" b="1" dirty="0">
                  <a:solidFill>
                    <a:srgbClr val="0000FF"/>
                  </a:solidFill>
                  <a:latin typeface="Courier New" pitchFamily="49" charset="0"/>
                  <a:cs typeface="Courier New" pitchFamily="49" charset="0"/>
                </a:rPr>
                <a:t> </a:t>
              </a:r>
              <a:r>
                <a:rPr lang="en-US" sz="1900" b="1" dirty="0" err="1">
                  <a:solidFill>
                    <a:srgbClr val="0000FF"/>
                  </a:solidFill>
                  <a:latin typeface="Courier New" pitchFamily="49" charset="0"/>
                  <a:cs typeface="Courier New" pitchFamily="49" charset="0"/>
                </a:rPr>
                <a:t>omp</a:t>
              </a:r>
              <a:r>
                <a:rPr lang="en-US" sz="1900" b="1" dirty="0">
                  <a:solidFill>
                    <a:srgbClr val="0000FF"/>
                  </a:solidFill>
                  <a:latin typeface="Courier New" pitchFamily="49" charset="0"/>
                  <a:cs typeface="Courier New" pitchFamily="49" charset="0"/>
                </a:rPr>
                <a:t>	parallel</a:t>
              </a:r>
              <a:endParaRPr lang="en-US" sz="1900" dirty="0">
                <a:latin typeface="Courier New" pitchFamily="49" charset="0"/>
                <a:cs typeface="Courier New" pitchFamily="49" charset="0"/>
              </a:endParaRPr>
            </a:p>
            <a:p>
              <a:pPr marL="11135">
                <a:lnSpc>
                  <a:spcPts val="1929"/>
                </a:lnSpc>
                <a:tabLst>
                  <a:tab pos="598526" algn="l"/>
                  <a:tab pos="1920850" algn="l"/>
                </a:tabLst>
                <a:defRPr/>
              </a:pPr>
              <a:r>
                <a:rPr lang="en-US" sz="1900" b="1" dirty="0">
                  <a:solidFill>
                    <a:srgbClr val="0000FF"/>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1929"/>
                </a:lnSpc>
                <a:tabLst>
                  <a:tab pos="598526" algn="l"/>
                  <a:tab pos="1920850" algn="l"/>
                </a:tabLst>
                <a:defRPr/>
              </a:pPr>
              <a:r>
                <a:rPr lang="en-US" sz="1900" b="1" dirty="0">
                  <a:solidFill>
                    <a:srgbClr val="0000FF"/>
                  </a:solidFill>
                  <a:latin typeface="Courier New" pitchFamily="49" charset="0"/>
                  <a:cs typeface="Courier New" pitchFamily="49" charset="0"/>
                </a:rPr>
                <a:t>#</a:t>
              </a:r>
              <a:r>
                <a:rPr lang="en-US" sz="1900" b="1" dirty="0" err="1">
                  <a:solidFill>
                    <a:srgbClr val="0000FF"/>
                  </a:solidFill>
                  <a:latin typeface="Courier New" pitchFamily="49" charset="0"/>
                  <a:cs typeface="Courier New" pitchFamily="49" charset="0"/>
                </a:rPr>
                <a:t>pragma</a:t>
              </a:r>
              <a:r>
                <a:rPr lang="en-US" sz="1900" b="1" dirty="0">
                  <a:solidFill>
                    <a:srgbClr val="0000FF"/>
                  </a:solidFill>
                  <a:latin typeface="Courier New" pitchFamily="49" charset="0"/>
                  <a:cs typeface="Courier New" pitchFamily="49" charset="0"/>
                </a:rPr>
                <a:t> </a:t>
              </a:r>
              <a:r>
                <a:rPr lang="en-US" sz="1900" b="1" dirty="0" err="1">
                  <a:solidFill>
                    <a:srgbClr val="0000FF"/>
                  </a:solidFill>
                  <a:latin typeface="Courier New" pitchFamily="49" charset="0"/>
                  <a:cs typeface="Courier New" pitchFamily="49" charset="0"/>
                </a:rPr>
                <a:t>omp</a:t>
              </a:r>
              <a:r>
                <a:rPr lang="en-US" sz="1900" b="1" dirty="0">
                  <a:solidFill>
                    <a:srgbClr val="0000FF"/>
                  </a:solidFill>
                  <a:latin typeface="Courier New" pitchFamily="49" charset="0"/>
                  <a:cs typeface="Courier New" pitchFamily="49" charset="0"/>
                </a:rPr>
                <a:t>	single</a:t>
              </a:r>
              <a:endParaRPr lang="en-US" sz="1900" dirty="0">
                <a:latin typeface="Courier New" pitchFamily="49" charset="0"/>
                <a:cs typeface="Courier New" pitchFamily="49" charset="0"/>
              </a:endParaRPr>
            </a:p>
            <a:p>
              <a:pPr marL="11135">
                <a:lnSpc>
                  <a:spcPts val="1929"/>
                </a:lnSpc>
                <a:tabLst>
                  <a:tab pos="598526" algn="l"/>
                  <a:tab pos="1920850" algn="l"/>
                </a:tabLst>
                <a:defRPr/>
              </a:pPr>
              <a:r>
                <a:rPr lang="en-US" sz="1900" b="1" dirty="0">
                  <a:solidFill>
                    <a:srgbClr val="0000FF"/>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1929"/>
                </a:lnSpc>
                <a:spcBef>
                  <a:spcPts val="197"/>
                </a:spcBef>
                <a:tabLst>
                  <a:tab pos="598526" algn="l"/>
                  <a:tab pos="1920850" algn="l"/>
                </a:tabLst>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 “);  </a:t>
              </a:r>
            </a:p>
            <a:p>
              <a:pPr marL="11135">
                <a:lnSpc>
                  <a:spcPts val="1929"/>
                </a:lnSpc>
                <a:spcBef>
                  <a:spcPts val="197"/>
                </a:spcBef>
                <a:tabLst>
                  <a:tab pos="598526" algn="l"/>
                  <a:tab pos="1920850" algn="l"/>
                </a:tabLst>
                <a:defRPr/>
              </a:pPr>
              <a:r>
                <a:rPr lang="en-US" sz="1900" b="1" dirty="0">
                  <a:solidFill>
                    <a:srgbClr val="0000FF"/>
                  </a:solidFill>
                  <a:latin typeface="Courier New" pitchFamily="49" charset="0"/>
                  <a:cs typeface="Courier New" pitchFamily="49" charset="0"/>
                </a:rPr>
                <a:t>#</a:t>
              </a:r>
              <a:r>
                <a:rPr lang="en-US" sz="1900" b="1" dirty="0" err="1">
                  <a:solidFill>
                    <a:srgbClr val="0000FF"/>
                  </a:solidFill>
                  <a:latin typeface="Courier New" pitchFamily="49" charset="0"/>
                  <a:cs typeface="Courier New" pitchFamily="49" charset="0"/>
                </a:rPr>
                <a:t>pragma</a:t>
              </a:r>
              <a:r>
                <a:rPr lang="en-US" sz="1900" b="1" dirty="0">
                  <a:solidFill>
                    <a:srgbClr val="0000FF"/>
                  </a:solidFill>
                  <a:latin typeface="Courier New" pitchFamily="49" charset="0"/>
                  <a:cs typeface="Courier New" pitchFamily="49" charset="0"/>
                </a:rPr>
                <a:t> </a:t>
              </a:r>
              <a:r>
                <a:rPr lang="en-US" sz="1900" b="1" dirty="0" err="1">
                  <a:solidFill>
                    <a:srgbClr val="0000FF"/>
                  </a:solidFill>
                  <a:latin typeface="Courier New" pitchFamily="49" charset="0"/>
                  <a:cs typeface="Courier New" pitchFamily="49" charset="0"/>
                </a:rPr>
                <a:t>omp</a:t>
              </a:r>
              <a:r>
                <a:rPr lang="en-US" sz="1900" b="1" dirty="0">
                  <a:solidFill>
                    <a:srgbClr val="0000FF"/>
                  </a:solidFill>
                  <a:latin typeface="Courier New" pitchFamily="49" charset="0"/>
                  <a:cs typeface="Courier New" pitchFamily="49" charset="0"/>
                </a:rPr>
                <a:t>	task</a:t>
              </a:r>
              <a:endParaRPr lang="en-US" sz="1900" dirty="0">
                <a:latin typeface="Courier New" pitchFamily="49" charset="0"/>
                <a:cs typeface="Courier New" pitchFamily="49" charset="0"/>
              </a:endParaRPr>
            </a:p>
            <a:p>
              <a:pPr marL="11135">
                <a:lnSpc>
                  <a:spcPts val="1929"/>
                </a:lnSpc>
                <a:tabLst>
                  <a:tab pos="598526" algn="l"/>
                  <a:tab pos="1920850" algn="l"/>
                </a:tabLst>
                <a:defRPr/>
              </a:pPr>
              <a:r>
                <a:rPr lang="en-US" sz="1900" b="1" dirty="0">
                  <a:solidFill>
                    <a:srgbClr val="0000FF"/>
                  </a:solidFill>
                  <a:latin typeface="Courier New" pitchFamily="49" charset="0"/>
                  <a:cs typeface="Courier New" pitchFamily="49" charset="0"/>
                </a:rPr>
                <a:t>{</a:t>
              </a: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("race ");</a:t>
              </a:r>
              <a:r>
                <a:rPr lang="en-US" sz="1900" b="1" dirty="0">
                  <a:solidFill>
                    <a:srgbClr val="0000FF"/>
                  </a:solidFill>
                  <a:latin typeface="Courier New" pitchFamily="49" charset="0"/>
                  <a:cs typeface="Courier New" pitchFamily="49" charset="0"/>
                </a:rPr>
                <a:t>}  </a:t>
              </a:r>
            </a:p>
            <a:p>
              <a:pPr marL="11135">
                <a:lnSpc>
                  <a:spcPts val="1929"/>
                </a:lnSpc>
                <a:tabLst>
                  <a:tab pos="598526" algn="l"/>
                  <a:tab pos="1920850" algn="l"/>
                </a:tabLst>
                <a:defRPr/>
              </a:pPr>
              <a:r>
                <a:rPr lang="en-US" sz="1900" b="1" dirty="0">
                  <a:solidFill>
                    <a:srgbClr val="0000FF"/>
                  </a:solidFill>
                  <a:latin typeface="Courier New" pitchFamily="49" charset="0"/>
                  <a:cs typeface="Courier New" pitchFamily="49" charset="0"/>
                </a:rPr>
                <a:t>#</a:t>
              </a:r>
              <a:r>
                <a:rPr lang="en-US" sz="1900" b="1" dirty="0" err="1">
                  <a:solidFill>
                    <a:srgbClr val="0000FF"/>
                  </a:solidFill>
                  <a:latin typeface="Courier New" pitchFamily="49" charset="0"/>
                  <a:cs typeface="Courier New" pitchFamily="49" charset="0"/>
                </a:rPr>
                <a:t>pragma</a:t>
              </a:r>
              <a:r>
                <a:rPr lang="en-US" sz="1900" b="1" dirty="0">
                  <a:solidFill>
                    <a:srgbClr val="0000FF"/>
                  </a:solidFill>
                  <a:latin typeface="Courier New" pitchFamily="49" charset="0"/>
                  <a:cs typeface="Courier New" pitchFamily="49" charset="0"/>
                </a:rPr>
                <a:t> </a:t>
              </a:r>
              <a:r>
                <a:rPr lang="en-US" sz="1900" b="1" dirty="0" err="1">
                  <a:solidFill>
                    <a:srgbClr val="0000FF"/>
                  </a:solidFill>
                  <a:latin typeface="Courier New" pitchFamily="49" charset="0"/>
                  <a:cs typeface="Courier New" pitchFamily="49" charset="0"/>
                </a:rPr>
                <a:t>omp</a:t>
              </a:r>
              <a:r>
                <a:rPr lang="en-US" sz="1900" b="1" dirty="0">
                  <a:solidFill>
                    <a:srgbClr val="0000FF"/>
                  </a:solidFill>
                  <a:latin typeface="Courier New" pitchFamily="49" charset="0"/>
                  <a:cs typeface="Courier New" pitchFamily="49" charset="0"/>
                </a:rPr>
                <a:t>	task</a:t>
              </a:r>
              <a:endParaRPr lang="en-US" sz="1900" dirty="0">
                <a:latin typeface="Courier New" pitchFamily="49" charset="0"/>
                <a:cs typeface="Courier New" pitchFamily="49" charset="0"/>
              </a:endParaRPr>
            </a:p>
            <a:p>
              <a:pPr marL="11135">
                <a:lnSpc>
                  <a:spcPts val="1929"/>
                </a:lnSpc>
                <a:tabLst>
                  <a:tab pos="598526" algn="l"/>
                  <a:tab pos="1920850" algn="l"/>
                </a:tabLst>
                <a:defRPr/>
              </a:pPr>
              <a:r>
                <a:rPr lang="en-US" sz="1900" b="1" dirty="0">
                  <a:solidFill>
                    <a:srgbClr val="0000FF"/>
                  </a:solidFill>
                  <a:latin typeface="Courier New" pitchFamily="49" charset="0"/>
                  <a:cs typeface="Courier New" pitchFamily="49" charset="0"/>
                </a:rPr>
                <a:t>{</a:t>
              </a: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("car ");</a:t>
              </a:r>
              <a:r>
                <a:rPr lang="en-US" sz="1900" b="1" dirty="0">
                  <a:solidFill>
                    <a:srgbClr val="0000FF"/>
                  </a:solidFill>
                  <a:latin typeface="Courier New" pitchFamily="49" charset="0"/>
                  <a:cs typeface="Courier New" pitchFamily="49" charset="0"/>
                </a:rPr>
                <a:t>}  </a:t>
              </a:r>
            </a:p>
            <a:p>
              <a:pPr marL="11135">
                <a:lnSpc>
                  <a:spcPts val="1929"/>
                </a:lnSpc>
                <a:tabLst>
                  <a:tab pos="598526" algn="l"/>
                  <a:tab pos="1920850" algn="l"/>
                </a:tabLst>
                <a:defRPr/>
              </a:pPr>
              <a:r>
                <a:rPr lang="en-US" sz="1900" b="1" dirty="0" err="1">
                  <a:solidFill>
                    <a:srgbClr val="FF0000"/>
                  </a:solidFill>
                  <a:latin typeface="Courier New" pitchFamily="49" charset="0"/>
                  <a:cs typeface="Courier New" pitchFamily="49" charset="0"/>
                </a:rPr>
                <a:t>printf</a:t>
              </a:r>
              <a:r>
                <a:rPr lang="en-US" sz="1900" b="1" dirty="0">
                  <a:solidFill>
                    <a:srgbClr val="FF0000"/>
                  </a:solidFill>
                  <a:latin typeface="Courier New" pitchFamily="49" charset="0"/>
                  <a:cs typeface="Courier New" pitchFamily="49" charset="0"/>
                </a:rPr>
                <a:t>(“is fun to watch “);</a:t>
              </a:r>
              <a:endParaRPr lang="en-US" sz="1900" dirty="0">
                <a:latin typeface="Courier New" pitchFamily="49" charset="0"/>
                <a:cs typeface="Courier New" pitchFamily="49" charset="0"/>
              </a:endParaRPr>
            </a:p>
            <a:p>
              <a:pPr marL="11135">
                <a:lnSpc>
                  <a:spcPts val="1644"/>
                </a:lnSpc>
                <a:tabLst>
                  <a:tab pos="598526" algn="l"/>
                  <a:tab pos="1920850" algn="l"/>
                </a:tabLst>
                <a:defRPr/>
              </a:pPr>
              <a:r>
                <a:rPr lang="en-US" sz="1900" b="1" dirty="0">
                  <a:solidFill>
                    <a:srgbClr val="0000FF"/>
                  </a:solidFill>
                  <a:latin typeface="Courier New" pitchFamily="49" charset="0"/>
                  <a:cs typeface="Courier New" pitchFamily="49" charset="0"/>
                </a:rPr>
                <a:t>}</a:t>
              </a:r>
              <a:endParaRPr lang="en-US" sz="1900" dirty="0">
                <a:latin typeface="Courier New" pitchFamily="49" charset="0"/>
                <a:cs typeface="Courier New" pitchFamily="49" charset="0"/>
              </a:endParaRPr>
            </a:p>
            <a:p>
              <a:pPr marL="11135">
                <a:lnSpc>
                  <a:spcPts val="2126"/>
                </a:lnSpc>
                <a:tabLst>
                  <a:tab pos="598526" algn="l"/>
                  <a:tab pos="1920850" algn="l"/>
                </a:tabLst>
                <a:defRPr/>
              </a:pPr>
              <a:r>
                <a:rPr lang="en-US" sz="1900" b="1" dirty="0">
                  <a:solidFill>
                    <a:srgbClr val="0000FF"/>
                  </a:solidFill>
                  <a:latin typeface="Courier New" pitchFamily="49" charset="0"/>
                  <a:cs typeface="Courier New" pitchFamily="49" charset="0"/>
                </a:rPr>
                <a:t>} // End of parallel region</a:t>
              </a:r>
              <a:endParaRPr lang="en-US" sz="1900" dirty="0">
                <a:latin typeface="Courier New" pitchFamily="49" charset="0"/>
                <a:cs typeface="Courier New" pitchFamily="49" charset="0"/>
              </a:endParaRPr>
            </a:p>
          </p:txBody>
        </p:sp>
        <p:sp>
          <p:nvSpPr>
            <p:cNvPr id="8" name="object 5">
              <a:extLst>
                <a:ext uri="{FF2B5EF4-FFF2-40B4-BE49-F238E27FC236}">
                  <a16:creationId xmlns:a16="http://schemas.microsoft.com/office/drawing/2014/main" id="{5671C245-B12E-445E-9A5A-2096D36F2FB7}"/>
                </a:ext>
              </a:extLst>
            </p:cNvPr>
            <p:cNvSpPr txBox="1"/>
            <p:nvPr/>
          </p:nvSpPr>
          <p:spPr>
            <a:xfrm>
              <a:off x="2419909" y="5747137"/>
              <a:ext cx="2478934" cy="612290"/>
            </a:xfrm>
            <a:prstGeom prst="rect">
              <a:avLst/>
            </a:prstGeom>
          </p:spPr>
          <p:txBody>
            <a:bodyPr lIns="0" tIns="68580" rIns="0" bIns="0">
              <a:spAutoFit/>
            </a:bodyPr>
            <a:lstStyle/>
            <a:p>
              <a:pPr marL="11135">
                <a:lnSpc>
                  <a:spcPts val="1929"/>
                </a:lnSpc>
                <a:spcBef>
                  <a:spcPts val="472"/>
                </a:spcBef>
                <a:defRPr/>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("\n");  return(0);</a:t>
              </a:r>
              <a:endParaRPr lang="en-US" sz="1900" dirty="0">
                <a:latin typeface="Courier New" pitchFamily="49" charset="0"/>
                <a:cs typeface="Courier New" pitchFamily="49" charset="0"/>
              </a:endParaRPr>
            </a:p>
          </p:txBody>
        </p:sp>
        <p:sp>
          <p:nvSpPr>
            <p:cNvPr id="17417" name="object 6">
              <a:extLst>
                <a:ext uri="{FF2B5EF4-FFF2-40B4-BE49-F238E27FC236}">
                  <a16:creationId xmlns:a16="http://schemas.microsoft.com/office/drawing/2014/main" id="{F44830F9-36D4-42F9-A7D8-381B7E1DE772}"/>
                </a:ext>
              </a:extLst>
            </p:cNvPr>
            <p:cNvSpPr txBox="1">
              <a:spLocks noChangeArrowheads="1"/>
            </p:cNvSpPr>
            <p:nvPr/>
          </p:nvSpPr>
          <p:spPr bwMode="auto">
            <a:xfrm>
              <a:off x="1916694" y="6305196"/>
              <a:ext cx="193115" cy="335885"/>
            </a:xfrm>
            <a:prstGeom prst="rect">
              <a:avLst/>
            </a:prstGeom>
            <a:noFill/>
            <a:ln w="9525">
              <a:noFill/>
              <a:miter lim="800000"/>
              <a:headEnd/>
              <a:tailEnd/>
            </a:ln>
          </p:spPr>
          <p:txBody>
            <a:bodyPr lIns="0" tIns="12700" rIns="0" bIns="0">
              <a:spAutoFit/>
            </a:bodyPr>
            <a:lstStyle/>
            <a:p>
              <a:pPr marL="11135">
                <a:spcBef>
                  <a:spcPts val="88"/>
                </a:spcBef>
                <a:defRPr/>
              </a:pPr>
              <a:r>
                <a:rPr lang="en-US" sz="1900" b="1" dirty="0">
                  <a:latin typeface="Courier New" pitchFamily="49" charset="0"/>
                  <a:cs typeface="Courier New" pitchFamily="49" charset="0"/>
                </a:rPr>
                <a:t>}</a:t>
              </a:r>
              <a:endParaRPr lang="en-US" sz="1900" dirty="0">
                <a:latin typeface="Courier New" pitchFamily="49" charset="0"/>
                <a:cs typeface="Courier New" pitchFamily="49" charset="0"/>
              </a:endParaRPr>
            </a:p>
          </p:txBody>
        </p:sp>
      </p:grpSp>
      <p:sp>
        <p:nvSpPr>
          <p:cNvPr id="10" name="object 7">
            <a:extLst>
              <a:ext uri="{FF2B5EF4-FFF2-40B4-BE49-F238E27FC236}">
                <a16:creationId xmlns:a16="http://schemas.microsoft.com/office/drawing/2014/main" id="{2B5B585D-F26E-4F83-B5A0-99D1DB024D6C}"/>
              </a:ext>
            </a:extLst>
          </p:cNvPr>
          <p:cNvSpPr txBox="1">
            <a:spLocks noChangeArrowheads="1"/>
          </p:cNvSpPr>
          <p:nvPr/>
        </p:nvSpPr>
        <p:spPr bwMode="auto">
          <a:xfrm>
            <a:off x="3962400" y="5715000"/>
            <a:ext cx="4976813" cy="914400"/>
          </a:xfrm>
          <a:prstGeom prst="rect">
            <a:avLst/>
          </a:prstGeom>
          <a:solidFill>
            <a:srgbClr val="011893"/>
          </a:solidFill>
          <a:ln w="9525">
            <a:noFill/>
            <a:miter lim="800000"/>
            <a:headEnd/>
            <a:tailEnd/>
          </a:ln>
        </p:spPr>
        <p:txBody>
          <a:bodyPr lIns="0" tIns="90753" rIns="0" bIns="0">
            <a:spAutoFit/>
          </a:bodyPr>
          <a:lstStyle/>
          <a:p>
            <a:pPr marL="849071" indent="-764165">
              <a:lnSpc>
                <a:spcPct val="107000"/>
              </a:lnSpc>
              <a:spcBef>
                <a:spcPts val="713"/>
              </a:spcBef>
              <a:defRPr/>
            </a:pPr>
            <a:r>
              <a:rPr lang="sr-Latn-BA" sz="2500" b="1" i="1" dirty="0">
                <a:solidFill>
                  <a:srgbClr val="FFFFFF"/>
                </a:solidFill>
                <a:latin typeface="Arial" charset="0"/>
                <a:cs typeface="Arial" charset="0"/>
              </a:rPr>
              <a:t>Šta će ovaj program odštampati ako se kreiraju 2 niti ?</a:t>
            </a:r>
            <a:endParaRPr lang="sr-Latn-BA" sz="2500" dirty="0">
              <a:latin typeface="Arial" charset="0"/>
              <a:cs typeface="Arial" charset="0"/>
            </a:endParaRPr>
          </a:p>
        </p:txBody>
      </p:sp>
      <p:sp>
        <p:nvSpPr>
          <p:cNvPr id="11" name="Title 10">
            <a:extLst>
              <a:ext uri="{FF2B5EF4-FFF2-40B4-BE49-F238E27FC236}">
                <a16:creationId xmlns:a16="http://schemas.microsoft.com/office/drawing/2014/main" id="{A171A397-6509-41E9-B687-2AC50DE3852F}"/>
              </a:ext>
            </a:extLst>
          </p:cNvPr>
          <p:cNvSpPr>
            <a:spLocks noGrp="1"/>
          </p:cNvSpPr>
          <p:nvPr>
            <p:ph type="title"/>
          </p:nvPr>
        </p:nvSpPr>
        <p:spPr>
          <a:xfrm>
            <a:off x="0" y="0"/>
            <a:ext cx="9144000" cy="954088"/>
          </a:xfrm>
        </p:spPr>
        <p:txBody>
          <a:bodyPr/>
          <a:lstStyle/>
          <a:p>
            <a:r>
              <a:rPr lang="en-US" altLang="sr-Latn-RS" sz="2800">
                <a:latin typeface="Trebuchet MS" panose="020B0603020202020204" pitchFamily="34" charset="0"/>
                <a:ea typeface="Trebuchet MS" panose="020B0603020202020204" pitchFamily="34" charset="0"/>
                <a:cs typeface="Trebuchet MS" panose="020B0603020202020204" pitchFamily="34" charset="0"/>
              </a:rPr>
              <a:t>Primer 2/1</a:t>
            </a:r>
            <a:br>
              <a:rPr lang="en-US" altLang="sr-Latn-RS" sz="2800">
                <a:latin typeface="Trebuchet MS" panose="020B0603020202020204" pitchFamily="34" charset="0"/>
                <a:ea typeface="Trebuchet MS" panose="020B0603020202020204" pitchFamily="34" charset="0"/>
                <a:cs typeface="Trebuchet MS" panose="020B0603020202020204" pitchFamily="34" charset="0"/>
              </a:rPr>
            </a:br>
            <a:r>
              <a:rPr lang="en-US" altLang="sr-Latn-RS" sz="2800">
                <a:latin typeface="Trebuchet MS" panose="020B0603020202020204" pitchFamily="34" charset="0"/>
                <a:ea typeface="Trebuchet MS" panose="020B0603020202020204" pitchFamily="34" charset="0"/>
                <a:cs typeface="Trebuchet MS" panose="020B0603020202020204" pitchFamily="34" charset="0"/>
              </a:rPr>
              <a:t>hoćemo da se rečenica završava sa “is fan to watch”</a:t>
            </a:r>
            <a:endParaRPr lang="en-US" altLang="sr-Latn-RS" sz="280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912795C-63DF-4B0C-A58C-33F447F4A693}"/>
              </a:ext>
            </a:extLst>
          </p:cNvPr>
          <p:cNvSpPr txBox="1"/>
          <p:nvPr/>
        </p:nvSpPr>
        <p:spPr>
          <a:xfrm>
            <a:off x="1552575" y="1381125"/>
            <a:ext cx="6181725" cy="3130550"/>
          </a:xfrm>
          <a:prstGeom prst="rect">
            <a:avLst/>
          </a:prstGeom>
          <a:solidFill>
            <a:srgbClr val="EBECFF"/>
          </a:solidFill>
          <a:ln w="9524">
            <a:solidFill>
              <a:srgbClr val="000000"/>
            </a:solidFill>
          </a:ln>
        </p:spPr>
        <p:txBody>
          <a:bodyPr lIns="0" tIns="38974" rIns="0" bIns="0">
            <a:spAutoFit/>
          </a:bodyPr>
          <a:lstStyle/>
          <a:p>
            <a:pPr marL="78504" fontAlgn="auto">
              <a:lnSpc>
                <a:spcPts val="2078"/>
              </a:lnSpc>
              <a:spcBef>
                <a:spcPts val="307"/>
              </a:spcBef>
              <a:spcAft>
                <a:spcPts val="0"/>
              </a:spcAft>
              <a:defRPr/>
            </a:pPr>
            <a:r>
              <a:rPr sz="1900" b="1" dirty="0">
                <a:latin typeface="Courier New"/>
                <a:cs typeface="Courier New"/>
              </a:rPr>
              <a:t>$ </a:t>
            </a:r>
            <a:r>
              <a:rPr sz="1900" b="1" spc="-4" dirty="0">
                <a:latin typeface="Courier New"/>
                <a:cs typeface="Courier New"/>
              </a:rPr>
              <a:t>cc -xopenmp -fast</a:t>
            </a:r>
            <a:r>
              <a:rPr sz="1900" b="1" spc="-26" dirty="0">
                <a:latin typeface="Courier New"/>
                <a:cs typeface="Courier New"/>
              </a:rPr>
              <a:t> </a:t>
            </a:r>
            <a:r>
              <a:rPr sz="1900" b="1" spc="-4" dirty="0">
                <a:latin typeface="Courier New"/>
                <a:cs typeface="Courier New"/>
              </a:rPr>
              <a:t>hello.c</a:t>
            </a:r>
            <a:endParaRPr sz="1900">
              <a:latin typeface="Courier New"/>
              <a:cs typeface="Courier New"/>
            </a:endParaRPr>
          </a:p>
          <a:p>
            <a:pPr marL="78504" fontAlgn="auto">
              <a:lnSpc>
                <a:spcPts val="1885"/>
              </a:lnSpc>
              <a:spcBef>
                <a:spcPts val="0"/>
              </a:spcBef>
              <a:spcAft>
                <a:spcPts val="0"/>
              </a:spcAft>
              <a:defRPr/>
            </a:pPr>
            <a:r>
              <a:rPr sz="1900" b="1" dirty="0">
                <a:latin typeface="Courier New"/>
                <a:cs typeface="Courier New"/>
              </a:rPr>
              <a:t>$ </a:t>
            </a:r>
            <a:r>
              <a:rPr sz="1900" b="1" spc="-4" dirty="0">
                <a:latin typeface="Courier New"/>
                <a:cs typeface="Courier New"/>
              </a:rPr>
              <a:t>export</a:t>
            </a:r>
            <a:r>
              <a:rPr sz="1900" b="1" spc="-22" dirty="0">
                <a:latin typeface="Courier New"/>
                <a:cs typeface="Courier New"/>
              </a:rPr>
              <a:t> </a:t>
            </a:r>
            <a:r>
              <a:rPr sz="1900" b="1" spc="-4" dirty="0">
                <a:latin typeface="Courier New"/>
                <a:cs typeface="Courier New"/>
              </a:rPr>
              <a:t>OMP_NUM_THREADS=2</a:t>
            </a:r>
            <a:endParaRPr sz="1900">
              <a:latin typeface="Courier New"/>
              <a:cs typeface="Courier New"/>
            </a:endParaRPr>
          </a:p>
          <a:p>
            <a:pPr marL="78504" fontAlgn="auto">
              <a:lnSpc>
                <a:spcPts val="2122"/>
              </a:lnSpc>
              <a:spcBef>
                <a:spcPts val="0"/>
              </a:spcBef>
              <a:spcAft>
                <a:spcPts val="0"/>
              </a:spcAft>
              <a:defRPr/>
            </a:pPr>
            <a:r>
              <a:rPr sz="1900" b="1" dirty="0">
                <a:latin typeface="Courier New"/>
                <a:cs typeface="Courier New"/>
              </a:rPr>
              <a:t>$</a:t>
            </a:r>
            <a:r>
              <a:rPr sz="1900" b="1" spc="-9" dirty="0">
                <a:latin typeface="Courier New"/>
                <a:cs typeface="Courier New"/>
              </a:rPr>
              <a:t> </a:t>
            </a:r>
            <a:r>
              <a:rPr sz="1900" b="1" spc="-4" dirty="0">
                <a:latin typeface="Courier New"/>
                <a:cs typeface="Courier New"/>
              </a:rPr>
              <a:t>./a.out</a:t>
            </a:r>
            <a:endParaRPr sz="1900">
              <a:latin typeface="Courier New"/>
              <a:cs typeface="Courier New"/>
            </a:endParaRPr>
          </a:p>
          <a:p>
            <a:pPr marL="78504" fontAlgn="auto">
              <a:lnSpc>
                <a:spcPts val="2122"/>
              </a:lnSpc>
              <a:spcBef>
                <a:spcPts val="1543"/>
              </a:spcBef>
              <a:spcAft>
                <a:spcPts val="0"/>
              </a:spcAft>
              <a:defRPr/>
            </a:pPr>
            <a:r>
              <a:rPr sz="1900" b="1" dirty="0">
                <a:solidFill>
                  <a:srgbClr val="0000FF"/>
                </a:solidFill>
                <a:latin typeface="Courier New"/>
                <a:cs typeface="Courier New"/>
              </a:rPr>
              <a:t>A </a:t>
            </a:r>
            <a:r>
              <a:rPr sz="1900" b="1" spc="-4" dirty="0">
                <a:solidFill>
                  <a:srgbClr val="0000FF"/>
                </a:solidFill>
                <a:latin typeface="Courier New"/>
                <a:cs typeface="Courier New"/>
              </a:rPr>
              <a:t>is fun to watch race</a:t>
            </a:r>
            <a:r>
              <a:rPr sz="1900" b="1" spc="-26" dirty="0">
                <a:solidFill>
                  <a:srgbClr val="0000FF"/>
                </a:solidFill>
                <a:latin typeface="Courier New"/>
                <a:cs typeface="Courier New"/>
              </a:rPr>
              <a:t> </a:t>
            </a:r>
            <a:r>
              <a:rPr sz="1900" b="1" spc="-4" dirty="0">
                <a:solidFill>
                  <a:srgbClr val="0000FF"/>
                </a:solidFill>
                <a:latin typeface="Courier New"/>
                <a:cs typeface="Courier New"/>
              </a:rPr>
              <a:t>car</a:t>
            </a:r>
            <a:endParaRPr sz="1900">
              <a:latin typeface="Courier New"/>
              <a:cs typeface="Courier New"/>
            </a:endParaRPr>
          </a:p>
          <a:p>
            <a:pPr marL="78504" fontAlgn="auto">
              <a:lnSpc>
                <a:spcPts val="2122"/>
              </a:lnSpc>
              <a:spcBef>
                <a:spcPts val="0"/>
              </a:spcBef>
              <a:spcAft>
                <a:spcPts val="0"/>
              </a:spcAft>
              <a:defRPr/>
            </a:pPr>
            <a:r>
              <a:rPr sz="1900" b="1" dirty="0">
                <a:latin typeface="Courier New"/>
                <a:cs typeface="Courier New"/>
              </a:rPr>
              <a:t>$</a:t>
            </a:r>
            <a:r>
              <a:rPr sz="1900" b="1" spc="-9" dirty="0">
                <a:latin typeface="Courier New"/>
                <a:cs typeface="Courier New"/>
              </a:rPr>
              <a:t> </a:t>
            </a:r>
            <a:r>
              <a:rPr sz="1900" b="1" spc="-4" dirty="0">
                <a:latin typeface="Courier New"/>
                <a:cs typeface="Courier New"/>
              </a:rPr>
              <a:t>./a.out</a:t>
            </a:r>
            <a:endParaRPr sz="1900">
              <a:latin typeface="Courier New"/>
              <a:cs typeface="Courier New"/>
            </a:endParaRPr>
          </a:p>
          <a:p>
            <a:pPr marL="78504" fontAlgn="auto">
              <a:lnSpc>
                <a:spcPts val="2122"/>
              </a:lnSpc>
              <a:spcBef>
                <a:spcPts val="1543"/>
              </a:spcBef>
              <a:spcAft>
                <a:spcPts val="0"/>
              </a:spcAft>
              <a:defRPr/>
            </a:pPr>
            <a:r>
              <a:rPr sz="1900" b="1" dirty="0">
                <a:solidFill>
                  <a:srgbClr val="0000FF"/>
                </a:solidFill>
                <a:latin typeface="Courier New"/>
                <a:cs typeface="Courier New"/>
              </a:rPr>
              <a:t>A </a:t>
            </a:r>
            <a:r>
              <a:rPr sz="1900" b="1" spc="-4" dirty="0">
                <a:solidFill>
                  <a:srgbClr val="0000FF"/>
                </a:solidFill>
                <a:latin typeface="Courier New"/>
                <a:cs typeface="Courier New"/>
              </a:rPr>
              <a:t>is fun to watch race</a:t>
            </a:r>
            <a:r>
              <a:rPr sz="1900" b="1" spc="-26" dirty="0">
                <a:solidFill>
                  <a:srgbClr val="0000FF"/>
                </a:solidFill>
                <a:latin typeface="Courier New"/>
                <a:cs typeface="Courier New"/>
              </a:rPr>
              <a:t> </a:t>
            </a:r>
            <a:r>
              <a:rPr sz="1900" b="1" spc="-4" dirty="0">
                <a:solidFill>
                  <a:srgbClr val="0000FF"/>
                </a:solidFill>
                <a:latin typeface="Courier New"/>
                <a:cs typeface="Courier New"/>
              </a:rPr>
              <a:t>car</a:t>
            </a:r>
            <a:endParaRPr sz="1900">
              <a:latin typeface="Courier New"/>
              <a:cs typeface="Courier New"/>
            </a:endParaRPr>
          </a:p>
          <a:p>
            <a:pPr marL="78504" fontAlgn="auto">
              <a:lnSpc>
                <a:spcPts val="2122"/>
              </a:lnSpc>
              <a:spcBef>
                <a:spcPts val="0"/>
              </a:spcBef>
              <a:spcAft>
                <a:spcPts val="0"/>
              </a:spcAft>
              <a:defRPr/>
            </a:pPr>
            <a:r>
              <a:rPr sz="1900" b="1" dirty="0">
                <a:latin typeface="Courier New"/>
                <a:cs typeface="Courier New"/>
              </a:rPr>
              <a:t>$</a:t>
            </a:r>
            <a:r>
              <a:rPr sz="1900" b="1" spc="-9" dirty="0">
                <a:latin typeface="Courier New"/>
                <a:cs typeface="Courier New"/>
              </a:rPr>
              <a:t> </a:t>
            </a:r>
            <a:r>
              <a:rPr sz="1900" b="1" spc="-4" dirty="0">
                <a:latin typeface="Courier New"/>
                <a:cs typeface="Courier New"/>
              </a:rPr>
              <a:t>./a.out</a:t>
            </a:r>
            <a:endParaRPr sz="1900">
              <a:latin typeface="Courier New"/>
              <a:cs typeface="Courier New"/>
            </a:endParaRPr>
          </a:p>
          <a:p>
            <a:pPr marL="78504" fontAlgn="auto">
              <a:lnSpc>
                <a:spcPts val="2122"/>
              </a:lnSpc>
              <a:spcBef>
                <a:spcPts val="1543"/>
              </a:spcBef>
              <a:spcAft>
                <a:spcPts val="0"/>
              </a:spcAft>
              <a:defRPr/>
            </a:pPr>
            <a:r>
              <a:rPr sz="1900" b="1" dirty="0">
                <a:solidFill>
                  <a:srgbClr val="0000FF"/>
                </a:solidFill>
                <a:latin typeface="Courier New"/>
                <a:cs typeface="Courier New"/>
              </a:rPr>
              <a:t>A </a:t>
            </a:r>
            <a:r>
              <a:rPr sz="1900" b="1" spc="-4" dirty="0">
                <a:solidFill>
                  <a:srgbClr val="0000FF"/>
                </a:solidFill>
                <a:latin typeface="Courier New"/>
                <a:cs typeface="Courier New"/>
              </a:rPr>
              <a:t>is fun to watch car</a:t>
            </a:r>
            <a:r>
              <a:rPr sz="1900" b="1" spc="-26" dirty="0">
                <a:solidFill>
                  <a:srgbClr val="0000FF"/>
                </a:solidFill>
                <a:latin typeface="Courier New"/>
                <a:cs typeface="Courier New"/>
              </a:rPr>
              <a:t> </a:t>
            </a:r>
            <a:r>
              <a:rPr sz="1900" b="1" spc="-4" dirty="0">
                <a:solidFill>
                  <a:srgbClr val="0000FF"/>
                </a:solidFill>
                <a:latin typeface="Courier New"/>
                <a:cs typeface="Courier New"/>
              </a:rPr>
              <a:t>race</a:t>
            </a:r>
            <a:endParaRPr sz="1900">
              <a:latin typeface="Courier New"/>
              <a:cs typeface="Courier New"/>
            </a:endParaRPr>
          </a:p>
          <a:p>
            <a:pPr marL="78504" fontAlgn="auto">
              <a:lnSpc>
                <a:spcPts val="2109"/>
              </a:lnSpc>
              <a:spcBef>
                <a:spcPts val="0"/>
              </a:spcBef>
              <a:spcAft>
                <a:spcPts val="0"/>
              </a:spcAft>
              <a:defRPr/>
            </a:pPr>
            <a:r>
              <a:rPr sz="1900" b="1" dirty="0">
                <a:latin typeface="Courier New"/>
                <a:cs typeface="Courier New"/>
              </a:rPr>
              <a:t>$</a:t>
            </a:r>
            <a:endParaRPr sz="1900">
              <a:latin typeface="Courier New"/>
              <a:cs typeface="Courier New"/>
            </a:endParaRPr>
          </a:p>
        </p:txBody>
      </p:sp>
    </p:spTree>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EBF9429C-1E7B-4EB4-80E2-38E8ACCB87DA}"/>
              </a:ext>
            </a:extLst>
          </p:cNvPr>
          <p:cNvSpPr>
            <a:spLocks noChangeArrowheads="1"/>
          </p:cNvSpPr>
          <p:nvPr/>
        </p:nvSpPr>
        <p:spPr bwMode="auto">
          <a:xfrm>
            <a:off x="1143000" y="228600"/>
            <a:ext cx="6370638" cy="5111750"/>
          </a:xfrm>
          <a:custGeom>
            <a:avLst/>
            <a:gdLst>
              <a:gd name="T0" fmla="*/ 0 w 6370955"/>
              <a:gd name="T1" fmla="*/ 0 h 5111750"/>
              <a:gd name="T2" fmla="*/ 6370955 w 6370955"/>
              <a:gd name="T3" fmla="*/ 5111750 h 5111750"/>
            </a:gdLst>
            <a:ahLst/>
            <a:cxnLst/>
            <a:rect l="T0" t="T1" r="T2" b="T3"/>
            <a:pathLst>
              <a:path w="6370955" h="5111750">
                <a:moveTo>
                  <a:pt x="0" y="0"/>
                </a:moveTo>
                <a:lnTo>
                  <a:pt x="6370635" y="0"/>
                </a:lnTo>
                <a:lnTo>
                  <a:pt x="6370635" y="5111746"/>
                </a:lnTo>
                <a:lnTo>
                  <a:pt x="0" y="5111746"/>
                </a:lnTo>
                <a:lnTo>
                  <a:pt x="0" y="0"/>
                </a:lnTo>
                <a:close/>
              </a:path>
            </a:pathLst>
          </a:custGeom>
          <a:noFill/>
          <a:ln w="9524">
            <a:solidFill>
              <a:srgbClr val="000000"/>
            </a:solidFill>
            <a:miter lim="800000"/>
            <a:headEnd/>
            <a:tailEnd/>
          </a:ln>
        </p:spPr>
        <p:txBody>
          <a:bodyPr lIns="0" tIns="0" rIns="0" bIns="0"/>
          <a:lstStyle/>
          <a:p>
            <a:pPr>
              <a:defRPr/>
            </a:pPr>
            <a:endParaRPr lang="en-US">
              <a:solidFill>
                <a:prstClr val="black"/>
              </a:solidFill>
              <a:latin typeface="Calibri" pitchFamily="34" charset="0"/>
              <a:cs typeface="Arial" charset="0"/>
            </a:endParaRPr>
          </a:p>
        </p:txBody>
      </p:sp>
      <p:sp>
        <p:nvSpPr>
          <p:cNvPr id="9" name="object 2">
            <a:extLst>
              <a:ext uri="{FF2B5EF4-FFF2-40B4-BE49-F238E27FC236}">
                <a16:creationId xmlns:a16="http://schemas.microsoft.com/office/drawing/2014/main" id="{B74B4443-5343-4D2B-8F0B-AC60A000AFBD}"/>
              </a:ext>
            </a:extLst>
          </p:cNvPr>
          <p:cNvSpPr>
            <a:spLocks noChangeArrowheads="1"/>
          </p:cNvSpPr>
          <p:nvPr/>
        </p:nvSpPr>
        <p:spPr bwMode="auto">
          <a:xfrm>
            <a:off x="1143000" y="228600"/>
            <a:ext cx="6553200" cy="5562600"/>
          </a:xfrm>
          <a:custGeom>
            <a:avLst/>
            <a:gdLst>
              <a:gd name="T0" fmla="*/ 0 w 6370955"/>
              <a:gd name="T1" fmla="*/ 0 h 5111750"/>
              <a:gd name="T2" fmla="*/ 6370955 w 6370955"/>
              <a:gd name="T3" fmla="*/ 5111750 h 5111750"/>
            </a:gdLst>
            <a:ahLst/>
            <a:cxnLst/>
            <a:rect l="T0" t="T1" r="T2" b="T3"/>
            <a:pathLst>
              <a:path w="6370955" h="5111750">
                <a:moveTo>
                  <a:pt x="0" y="0"/>
                </a:moveTo>
                <a:lnTo>
                  <a:pt x="6370637" y="0"/>
                </a:lnTo>
                <a:lnTo>
                  <a:pt x="6370637" y="5111750"/>
                </a:lnTo>
                <a:lnTo>
                  <a:pt x="0" y="5111750"/>
                </a:lnTo>
                <a:lnTo>
                  <a:pt x="0" y="0"/>
                </a:lnTo>
                <a:close/>
              </a:path>
            </a:pathLst>
          </a:custGeom>
          <a:solidFill>
            <a:srgbClr val="D4FEFF"/>
          </a:solidFill>
          <a:ln w="9525">
            <a:noFill/>
            <a:miter lim="800000"/>
            <a:headEnd/>
            <a:tailEnd/>
          </a:ln>
        </p:spPr>
        <p:txBody>
          <a:bodyPr lIns="0" tIns="0" rIns="0" bIns="0"/>
          <a:lstStyle/>
          <a:p>
            <a:pPr>
              <a:defRPr/>
            </a:pPr>
            <a:endParaRPr lang="en-US">
              <a:solidFill>
                <a:prstClr val="black"/>
              </a:solidFill>
              <a:latin typeface="Calibri" pitchFamily="34" charset="0"/>
              <a:cs typeface="Arial" charset="0"/>
            </a:endParaRPr>
          </a:p>
        </p:txBody>
      </p:sp>
      <p:sp>
        <p:nvSpPr>
          <p:cNvPr id="10" name="object 5">
            <a:extLst>
              <a:ext uri="{FF2B5EF4-FFF2-40B4-BE49-F238E27FC236}">
                <a16:creationId xmlns:a16="http://schemas.microsoft.com/office/drawing/2014/main" id="{7C0E8F4F-86B6-4ABC-A6AB-C12053076322}"/>
              </a:ext>
            </a:extLst>
          </p:cNvPr>
          <p:cNvSpPr txBox="1"/>
          <p:nvPr/>
        </p:nvSpPr>
        <p:spPr>
          <a:xfrm>
            <a:off x="1555750" y="539750"/>
            <a:ext cx="3378200" cy="1198563"/>
          </a:xfrm>
          <a:prstGeom prst="rect">
            <a:avLst/>
          </a:prstGeom>
        </p:spPr>
        <p:txBody>
          <a:bodyPr lIns="0" tIns="12700" rIns="0" bIns="0">
            <a:spAutoFit/>
          </a:bodyPr>
          <a:lstStyle/>
          <a:p>
            <a:pPr marL="12700">
              <a:lnSpc>
                <a:spcPts val="2420"/>
              </a:lnSpc>
              <a:spcBef>
                <a:spcPts val="100"/>
              </a:spcBef>
              <a:tabLst>
                <a:tab pos="2024380" algn="l"/>
              </a:tabLst>
              <a:defRPr/>
            </a:pPr>
            <a:r>
              <a:rPr sz="2200" b="1" spc="-5" dirty="0">
                <a:solidFill>
                  <a:srgbClr val="0000FF"/>
                </a:solidFill>
                <a:latin typeface="Courier New"/>
                <a:cs typeface="Courier New"/>
              </a:rPr>
              <a:t>#pragm</a:t>
            </a:r>
            <a:r>
              <a:rPr sz="2200" b="1" dirty="0">
                <a:solidFill>
                  <a:srgbClr val="0000FF"/>
                </a:solidFill>
                <a:latin typeface="Courier New"/>
                <a:cs typeface="Courier New"/>
              </a:rPr>
              <a:t>a omp	</a:t>
            </a:r>
            <a:r>
              <a:rPr sz="2200" b="1" spc="-5" dirty="0">
                <a:solidFill>
                  <a:srgbClr val="0000FF"/>
                </a:solidFill>
                <a:latin typeface="Courier New"/>
                <a:cs typeface="Courier New"/>
              </a:rPr>
              <a:t>parallel</a:t>
            </a:r>
            <a:endParaRPr sz="2200">
              <a:solidFill>
                <a:prstClr val="black"/>
              </a:solidFill>
              <a:latin typeface="Courier New"/>
              <a:cs typeface="Courier New"/>
            </a:endParaRPr>
          </a:p>
          <a:p>
            <a:pPr marL="12700">
              <a:lnSpc>
                <a:spcPts val="2200"/>
              </a:lnSpc>
              <a:defRPr/>
            </a:pPr>
            <a:r>
              <a:rPr sz="2200" b="1" dirty="0">
                <a:solidFill>
                  <a:srgbClr val="0000FF"/>
                </a:solidFill>
                <a:latin typeface="Courier New"/>
                <a:cs typeface="Courier New"/>
              </a:rPr>
              <a:t>{</a:t>
            </a:r>
            <a:endParaRPr sz="2200">
              <a:solidFill>
                <a:prstClr val="black"/>
              </a:solidFill>
              <a:latin typeface="Courier New"/>
              <a:cs typeface="Courier New"/>
            </a:endParaRPr>
          </a:p>
          <a:p>
            <a:pPr marL="347980">
              <a:lnSpc>
                <a:spcPts val="2200"/>
              </a:lnSpc>
              <a:tabLst>
                <a:tab pos="2359660" algn="l"/>
              </a:tabLst>
              <a:defRPr/>
            </a:pPr>
            <a:r>
              <a:rPr sz="2200" b="1" spc="-5" dirty="0">
                <a:solidFill>
                  <a:srgbClr val="0000FF"/>
                </a:solidFill>
                <a:latin typeface="Courier New"/>
                <a:cs typeface="Courier New"/>
              </a:rPr>
              <a:t>#pragm</a:t>
            </a:r>
            <a:r>
              <a:rPr sz="2200" b="1" dirty="0">
                <a:solidFill>
                  <a:srgbClr val="0000FF"/>
                </a:solidFill>
                <a:latin typeface="Courier New"/>
                <a:cs typeface="Courier New"/>
              </a:rPr>
              <a:t>a omp	</a:t>
            </a:r>
            <a:r>
              <a:rPr sz="2200" b="1" spc="-5" dirty="0">
                <a:solidFill>
                  <a:srgbClr val="0000FF"/>
                </a:solidFill>
                <a:latin typeface="Courier New"/>
                <a:cs typeface="Courier New"/>
              </a:rPr>
              <a:t>single</a:t>
            </a:r>
            <a:endParaRPr sz="2200">
              <a:solidFill>
                <a:prstClr val="black"/>
              </a:solidFill>
              <a:latin typeface="Courier New"/>
              <a:cs typeface="Courier New"/>
            </a:endParaRPr>
          </a:p>
          <a:p>
            <a:pPr marL="515620">
              <a:lnSpc>
                <a:spcPts val="2420"/>
              </a:lnSpc>
              <a:defRPr/>
            </a:pPr>
            <a:r>
              <a:rPr sz="2200" b="1" dirty="0">
                <a:solidFill>
                  <a:srgbClr val="0000FF"/>
                </a:solidFill>
                <a:latin typeface="Courier New"/>
                <a:cs typeface="Courier New"/>
              </a:rPr>
              <a:t>{</a:t>
            </a:r>
            <a:endParaRPr sz="2200">
              <a:solidFill>
                <a:prstClr val="black"/>
              </a:solidFill>
              <a:latin typeface="Courier New"/>
              <a:cs typeface="Courier New"/>
            </a:endParaRPr>
          </a:p>
        </p:txBody>
      </p:sp>
      <p:sp>
        <p:nvSpPr>
          <p:cNvPr id="11" name="object 6">
            <a:extLst>
              <a:ext uri="{FF2B5EF4-FFF2-40B4-BE49-F238E27FC236}">
                <a16:creationId xmlns:a16="http://schemas.microsoft.com/office/drawing/2014/main" id="{C7062234-F061-46D2-B2A6-5FB35E5A9989}"/>
              </a:ext>
            </a:extLst>
          </p:cNvPr>
          <p:cNvSpPr txBox="1">
            <a:spLocks/>
          </p:cNvSpPr>
          <p:nvPr/>
        </p:nvSpPr>
        <p:spPr bwMode="auto">
          <a:xfrm>
            <a:off x="1220788" y="1530350"/>
            <a:ext cx="6170612" cy="3846513"/>
          </a:xfrm>
          <a:prstGeom prst="rect">
            <a:avLst/>
          </a:prstGeom>
          <a:noFill/>
          <a:ln w="9525">
            <a:noFill/>
            <a:miter lim="800000"/>
            <a:headEnd/>
            <a:tailEnd/>
          </a:ln>
        </p:spPr>
        <p:txBody>
          <a:bodyPr lIns="0" tIns="68580" rIns="0" bIns="0">
            <a:spAutoFit/>
          </a:bodyPr>
          <a:lstStyle/>
          <a:p>
            <a:pPr marL="1352550">
              <a:lnSpc>
                <a:spcPts val="2200"/>
              </a:lnSpc>
              <a:spcBef>
                <a:spcPts val="538"/>
              </a:spcBef>
              <a:tabLst>
                <a:tab pos="3365500" algn="l"/>
              </a:tabLst>
              <a:defRPr/>
            </a:pPr>
            <a:r>
              <a:rPr lang="en-US" sz="2200" b="1" kern="0" dirty="0" err="1">
                <a:solidFill>
                  <a:srgbClr val="000000"/>
                </a:solidFill>
                <a:effectLst/>
                <a:latin typeface="Courier New" pitchFamily="49" charset="0"/>
                <a:cs typeface="Courier New" pitchFamily="49" charset="0"/>
              </a:rPr>
              <a:t>printf</a:t>
            </a:r>
            <a:r>
              <a:rPr lang="en-US" sz="2200" b="1" kern="0" dirty="0">
                <a:solidFill>
                  <a:srgbClr val="000000"/>
                </a:solidFill>
                <a:effectLst/>
                <a:latin typeface="Courier New" pitchFamily="49" charset="0"/>
                <a:cs typeface="Courier New" pitchFamily="49" charset="0"/>
              </a:rPr>
              <a:t>(“A “);  </a:t>
            </a:r>
          </a:p>
          <a:p>
            <a:pPr marL="1352550">
              <a:lnSpc>
                <a:spcPts val="2200"/>
              </a:lnSpc>
              <a:spcBef>
                <a:spcPts val="538"/>
              </a:spcBef>
              <a:tabLst>
                <a:tab pos="3365500" algn="l"/>
              </a:tabLst>
              <a:defRPr/>
            </a:pPr>
            <a:r>
              <a:rPr lang="en-US" sz="2200" b="1" kern="0" dirty="0">
                <a:solidFill>
                  <a:srgbClr val="0000FF"/>
                </a:solidFill>
                <a:effectLst/>
                <a:latin typeface="Courier New" pitchFamily="49" charset="0"/>
                <a:cs typeface="Courier New" pitchFamily="49" charset="0"/>
              </a:rPr>
              <a:t>#</a:t>
            </a:r>
            <a:r>
              <a:rPr lang="en-US" sz="2200" b="1" kern="0" dirty="0" err="1">
                <a:solidFill>
                  <a:srgbClr val="0000FF"/>
                </a:solidFill>
                <a:effectLst/>
                <a:latin typeface="Courier New" pitchFamily="49" charset="0"/>
                <a:cs typeface="Courier New" pitchFamily="49" charset="0"/>
              </a:rPr>
              <a:t>pragma</a:t>
            </a:r>
            <a:r>
              <a:rPr lang="en-US" sz="2200" b="1" kern="0" dirty="0">
                <a:solidFill>
                  <a:srgbClr val="0000FF"/>
                </a:solidFill>
                <a:effectLst/>
                <a:latin typeface="Courier New" pitchFamily="49" charset="0"/>
                <a:cs typeface="Courier New" pitchFamily="49" charset="0"/>
              </a:rPr>
              <a:t> </a:t>
            </a:r>
            <a:r>
              <a:rPr lang="en-US" sz="2200" b="1" kern="0" dirty="0" err="1">
                <a:solidFill>
                  <a:srgbClr val="0000FF"/>
                </a:solidFill>
                <a:effectLst/>
                <a:latin typeface="Courier New" pitchFamily="49" charset="0"/>
                <a:cs typeface="Courier New" pitchFamily="49" charset="0"/>
              </a:rPr>
              <a:t>omp</a:t>
            </a:r>
            <a:r>
              <a:rPr lang="en-US" sz="2200" b="1" kern="0" dirty="0">
                <a:solidFill>
                  <a:srgbClr val="0000FF"/>
                </a:solidFill>
                <a:effectLst/>
                <a:latin typeface="Courier New" pitchFamily="49" charset="0"/>
                <a:cs typeface="Courier New" pitchFamily="49" charset="0"/>
              </a:rPr>
              <a:t>	task</a:t>
            </a:r>
          </a:p>
          <a:p>
            <a:pPr marL="1352550">
              <a:lnSpc>
                <a:spcPts val="2200"/>
              </a:lnSpc>
              <a:spcBef>
                <a:spcPct val="20000"/>
              </a:spcBef>
              <a:tabLst>
                <a:tab pos="3365500" algn="l"/>
              </a:tabLst>
              <a:defRPr/>
            </a:pPr>
            <a:r>
              <a:rPr lang="en-US" sz="2200" b="1" kern="0" dirty="0">
                <a:solidFill>
                  <a:srgbClr val="0000FF"/>
                </a:solidFill>
                <a:effectLst/>
                <a:latin typeface="Courier New" pitchFamily="49" charset="0"/>
                <a:cs typeface="Courier New" pitchFamily="49" charset="0"/>
              </a:rPr>
              <a:t>{</a:t>
            </a:r>
            <a:r>
              <a:rPr lang="en-US" sz="2200" b="1" kern="0" dirty="0" err="1">
                <a:solidFill>
                  <a:srgbClr val="000000"/>
                </a:solidFill>
                <a:effectLst/>
                <a:latin typeface="Courier New" pitchFamily="49" charset="0"/>
                <a:cs typeface="Courier New" pitchFamily="49" charset="0"/>
              </a:rPr>
              <a:t>printf</a:t>
            </a:r>
            <a:r>
              <a:rPr lang="en-US" sz="2200" b="1" kern="0" dirty="0">
                <a:solidFill>
                  <a:srgbClr val="000000"/>
                </a:solidFill>
                <a:effectLst/>
                <a:latin typeface="Courier New" pitchFamily="49" charset="0"/>
                <a:cs typeface="Courier New" pitchFamily="49" charset="0"/>
              </a:rPr>
              <a:t>("car ");</a:t>
            </a:r>
            <a:r>
              <a:rPr lang="en-US" sz="2200" b="1" kern="0" dirty="0">
                <a:solidFill>
                  <a:srgbClr val="0000FF"/>
                </a:solidFill>
                <a:effectLst/>
                <a:latin typeface="Courier New" pitchFamily="49" charset="0"/>
                <a:cs typeface="Courier New" pitchFamily="49" charset="0"/>
              </a:rPr>
              <a:t>}  </a:t>
            </a:r>
          </a:p>
          <a:p>
            <a:pPr marL="1352550">
              <a:lnSpc>
                <a:spcPts val="2200"/>
              </a:lnSpc>
              <a:spcBef>
                <a:spcPct val="20000"/>
              </a:spcBef>
              <a:tabLst>
                <a:tab pos="3365500" algn="l"/>
              </a:tabLst>
              <a:defRPr/>
            </a:pPr>
            <a:r>
              <a:rPr lang="en-US" sz="2200" b="1" kern="0" dirty="0">
                <a:solidFill>
                  <a:srgbClr val="0000FF"/>
                </a:solidFill>
                <a:effectLst/>
                <a:latin typeface="Courier New" pitchFamily="49" charset="0"/>
                <a:cs typeface="Courier New" pitchFamily="49" charset="0"/>
              </a:rPr>
              <a:t>#</a:t>
            </a:r>
            <a:r>
              <a:rPr lang="en-US" sz="2200" b="1" kern="0" dirty="0" err="1">
                <a:solidFill>
                  <a:srgbClr val="0000FF"/>
                </a:solidFill>
                <a:effectLst/>
                <a:latin typeface="Courier New" pitchFamily="49" charset="0"/>
                <a:cs typeface="Courier New" pitchFamily="49" charset="0"/>
              </a:rPr>
              <a:t>pragma</a:t>
            </a:r>
            <a:r>
              <a:rPr lang="en-US" sz="2200" b="1" kern="0" dirty="0">
                <a:solidFill>
                  <a:srgbClr val="0000FF"/>
                </a:solidFill>
                <a:effectLst/>
                <a:latin typeface="Courier New" pitchFamily="49" charset="0"/>
                <a:cs typeface="Courier New" pitchFamily="49" charset="0"/>
              </a:rPr>
              <a:t> </a:t>
            </a:r>
            <a:r>
              <a:rPr lang="en-US" sz="2200" b="1" kern="0" dirty="0" err="1">
                <a:solidFill>
                  <a:srgbClr val="0000FF"/>
                </a:solidFill>
                <a:effectLst/>
                <a:latin typeface="Courier New" pitchFamily="49" charset="0"/>
                <a:cs typeface="Courier New" pitchFamily="49" charset="0"/>
              </a:rPr>
              <a:t>omp</a:t>
            </a:r>
            <a:r>
              <a:rPr lang="en-US" sz="2200" b="1" kern="0" dirty="0">
                <a:solidFill>
                  <a:srgbClr val="0000FF"/>
                </a:solidFill>
                <a:effectLst/>
                <a:latin typeface="Courier New" pitchFamily="49" charset="0"/>
                <a:cs typeface="Courier New" pitchFamily="49" charset="0"/>
              </a:rPr>
              <a:t>	task</a:t>
            </a:r>
          </a:p>
          <a:p>
            <a:pPr marL="1352550">
              <a:lnSpc>
                <a:spcPct val="81000"/>
              </a:lnSpc>
              <a:spcBef>
                <a:spcPts val="50"/>
              </a:spcBef>
              <a:tabLst>
                <a:tab pos="3365500" algn="l"/>
              </a:tabLst>
              <a:defRPr/>
            </a:pPr>
            <a:r>
              <a:rPr lang="en-US" sz="2200" b="1" kern="0" dirty="0">
                <a:solidFill>
                  <a:srgbClr val="0000FF"/>
                </a:solidFill>
                <a:effectLst/>
                <a:latin typeface="Courier New" pitchFamily="49" charset="0"/>
                <a:cs typeface="Courier New" pitchFamily="49" charset="0"/>
              </a:rPr>
              <a:t>{</a:t>
            </a:r>
            <a:r>
              <a:rPr lang="en-US" sz="2200" b="1" kern="0" dirty="0" err="1">
                <a:solidFill>
                  <a:srgbClr val="000000"/>
                </a:solidFill>
                <a:effectLst/>
                <a:latin typeface="Courier New" pitchFamily="49" charset="0"/>
                <a:cs typeface="Courier New" pitchFamily="49" charset="0"/>
              </a:rPr>
              <a:t>printf</a:t>
            </a:r>
            <a:r>
              <a:rPr lang="en-US" sz="2200" b="1" kern="0" dirty="0">
                <a:solidFill>
                  <a:srgbClr val="000000"/>
                </a:solidFill>
                <a:effectLst/>
                <a:latin typeface="Courier New" pitchFamily="49" charset="0"/>
                <a:cs typeface="Courier New" pitchFamily="49" charset="0"/>
              </a:rPr>
              <a:t>("race ");</a:t>
            </a:r>
            <a:r>
              <a:rPr lang="en-US" sz="2200" b="1" kern="0" dirty="0">
                <a:solidFill>
                  <a:srgbClr val="0000FF"/>
                </a:solidFill>
                <a:effectLst/>
                <a:latin typeface="Courier New" pitchFamily="49" charset="0"/>
                <a:cs typeface="Courier New" pitchFamily="49" charset="0"/>
              </a:rPr>
              <a:t>}  </a:t>
            </a:r>
          </a:p>
          <a:p>
            <a:pPr marL="1352550">
              <a:lnSpc>
                <a:spcPct val="81000"/>
              </a:lnSpc>
              <a:spcBef>
                <a:spcPts val="50"/>
              </a:spcBef>
              <a:tabLst>
                <a:tab pos="3365500" algn="l"/>
              </a:tabLst>
              <a:defRPr/>
            </a:pPr>
            <a:r>
              <a:rPr lang="en-US" sz="2200" b="1" kern="0" dirty="0">
                <a:solidFill>
                  <a:srgbClr val="FF0000"/>
                </a:solidFill>
                <a:effectLst/>
                <a:latin typeface="Courier New" pitchFamily="49" charset="0"/>
                <a:cs typeface="Courier New" pitchFamily="49" charset="0"/>
              </a:rPr>
              <a:t>#</a:t>
            </a:r>
            <a:r>
              <a:rPr lang="en-US" sz="2200" b="1" kern="0" dirty="0" err="1">
                <a:solidFill>
                  <a:srgbClr val="FF0000"/>
                </a:solidFill>
                <a:effectLst/>
                <a:latin typeface="Courier New" pitchFamily="49" charset="0"/>
                <a:cs typeface="Courier New" pitchFamily="49" charset="0"/>
              </a:rPr>
              <a:t>pragma</a:t>
            </a:r>
            <a:r>
              <a:rPr lang="en-US" sz="2200" b="1" kern="0" dirty="0">
                <a:solidFill>
                  <a:srgbClr val="FF0000"/>
                </a:solidFill>
                <a:effectLst/>
                <a:latin typeface="Courier New" pitchFamily="49" charset="0"/>
                <a:cs typeface="Courier New" pitchFamily="49" charset="0"/>
              </a:rPr>
              <a:t> </a:t>
            </a:r>
            <a:r>
              <a:rPr lang="en-US" sz="2200" b="1" kern="0" dirty="0" err="1">
                <a:solidFill>
                  <a:srgbClr val="FF0000"/>
                </a:solidFill>
                <a:effectLst/>
                <a:latin typeface="Courier New" pitchFamily="49" charset="0"/>
                <a:cs typeface="Courier New" pitchFamily="49" charset="0"/>
              </a:rPr>
              <a:t>omp</a:t>
            </a:r>
            <a:r>
              <a:rPr lang="en-US" sz="2200" b="1" kern="0" dirty="0">
                <a:solidFill>
                  <a:srgbClr val="FF0000"/>
                </a:solidFill>
                <a:effectLst/>
                <a:latin typeface="Courier New" pitchFamily="49" charset="0"/>
                <a:cs typeface="Courier New" pitchFamily="49" charset="0"/>
              </a:rPr>
              <a:t>	</a:t>
            </a:r>
            <a:r>
              <a:rPr lang="en-US" sz="2200" b="1" kern="0" dirty="0" err="1">
                <a:solidFill>
                  <a:srgbClr val="FF0000"/>
                </a:solidFill>
                <a:effectLst/>
                <a:latin typeface="Courier New" pitchFamily="49" charset="0"/>
                <a:cs typeface="Courier New" pitchFamily="49" charset="0"/>
              </a:rPr>
              <a:t>taskwait</a:t>
            </a:r>
            <a:r>
              <a:rPr lang="en-US" sz="2200" b="1" kern="0" dirty="0">
                <a:solidFill>
                  <a:srgbClr val="FF0000"/>
                </a:solidFill>
                <a:effectLst/>
                <a:latin typeface="Courier New" pitchFamily="49" charset="0"/>
                <a:cs typeface="Courier New" pitchFamily="49" charset="0"/>
              </a:rPr>
              <a:t>  </a:t>
            </a:r>
            <a:r>
              <a:rPr lang="en-US" sz="2200" b="1" kern="0" dirty="0" err="1">
                <a:solidFill>
                  <a:srgbClr val="000000"/>
                </a:solidFill>
                <a:effectLst/>
                <a:latin typeface="Courier New" pitchFamily="49" charset="0"/>
                <a:cs typeface="Courier New" pitchFamily="49" charset="0"/>
              </a:rPr>
              <a:t>printf</a:t>
            </a:r>
            <a:r>
              <a:rPr lang="en-US" sz="2200" b="1" kern="0" dirty="0">
                <a:solidFill>
                  <a:srgbClr val="000000"/>
                </a:solidFill>
                <a:effectLst/>
                <a:latin typeface="Courier New" pitchFamily="49" charset="0"/>
                <a:cs typeface="Courier New" pitchFamily="49" charset="0"/>
              </a:rPr>
              <a:t>(“is fun to watch “);</a:t>
            </a:r>
          </a:p>
          <a:p>
            <a:pPr marL="1352550">
              <a:lnSpc>
                <a:spcPts val="1975"/>
              </a:lnSpc>
              <a:spcBef>
                <a:spcPct val="20000"/>
              </a:spcBef>
              <a:tabLst>
                <a:tab pos="3365500" algn="l"/>
              </a:tabLst>
              <a:defRPr/>
            </a:pPr>
            <a:r>
              <a:rPr lang="en-US" sz="2200" b="1" kern="0" dirty="0">
                <a:solidFill>
                  <a:srgbClr val="0000FF"/>
                </a:solidFill>
                <a:effectLst/>
                <a:latin typeface="Courier New" pitchFamily="49" charset="0"/>
                <a:cs typeface="Courier New" pitchFamily="49" charset="0"/>
              </a:rPr>
              <a:t>}</a:t>
            </a:r>
          </a:p>
          <a:p>
            <a:pPr marL="1352550">
              <a:lnSpc>
                <a:spcPts val="2425"/>
              </a:lnSpc>
              <a:spcBef>
                <a:spcPct val="20000"/>
              </a:spcBef>
              <a:tabLst>
                <a:tab pos="3365500" algn="l"/>
              </a:tabLst>
              <a:defRPr/>
            </a:pPr>
            <a:r>
              <a:rPr lang="en-US" sz="2200" b="1" kern="0" dirty="0">
                <a:solidFill>
                  <a:srgbClr val="0000FF"/>
                </a:solidFill>
                <a:effectLst/>
                <a:latin typeface="Courier New" pitchFamily="49" charset="0"/>
                <a:cs typeface="Courier New" pitchFamily="49" charset="0"/>
              </a:rPr>
              <a:t>} // End of parallel region</a:t>
            </a:r>
          </a:p>
          <a:p>
            <a:pPr marL="1352550">
              <a:lnSpc>
                <a:spcPts val="2425"/>
              </a:lnSpc>
              <a:spcBef>
                <a:spcPts val="1763"/>
              </a:spcBef>
              <a:tabLst>
                <a:tab pos="3365500" algn="l"/>
              </a:tabLst>
              <a:defRPr/>
            </a:pPr>
            <a:r>
              <a:rPr lang="en-US" sz="2200" b="1" kern="0" dirty="0" err="1">
                <a:solidFill>
                  <a:srgbClr val="000000"/>
                </a:solidFill>
                <a:effectLst/>
                <a:latin typeface="Courier New" pitchFamily="49" charset="0"/>
                <a:cs typeface="Courier New" pitchFamily="49" charset="0"/>
              </a:rPr>
              <a:t>printf</a:t>
            </a:r>
            <a:r>
              <a:rPr lang="en-US" sz="2200" b="1" kern="0" dirty="0">
                <a:solidFill>
                  <a:srgbClr val="000000"/>
                </a:solidFill>
                <a:effectLst/>
                <a:latin typeface="Courier New" pitchFamily="49" charset="0"/>
                <a:cs typeface="Courier New" pitchFamily="49" charset="0"/>
              </a:rPr>
              <a:t>("\n");return(0);</a:t>
            </a:r>
          </a:p>
          <a:p>
            <a:pPr marL="1352550">
              <a:lnSpc>
                <a:spcPts val="2425"/>
              </a:lnSpc>
              <a:spcBef>
                <a:spcPct val="20000"/>
              </a:spcBef>
              <a:tabLst>
                <a:tab pos="3365500" algn="l"/>
              </a:tabLst>
              <a:defRPr/>
            </a:pPr>
            <a:r>
              <a:rPr lang="en-US" sz="2200" b="1" kern="0" dirty="0">
                <a:solidFill>
                  <a:srgbClr val="000000"/>
                </a:solidFill>
                <a:effectLst/>
                <a:latin typeface="Courier New" pitchFamily="49" charset="0"/>
                <a:cs typeface="Courier New" pitchFamily="49" charset="0"/>
              </a:rPr>
              <a:t>}</a:t>
            </a:r>
          </a:p>
        </p:txBody>
      </p:sp>
      <p:sp>
        <p:nvSpPr>
          <p:cNvPr id="12" name="object 7">
            <a:extLst>
              <a:ext uri="{FF2B5EF4-FFF2-40B4-BE49-F238E27FC236}">
                <a16:creationId xmlns:a16="http://schemas.microsoft.com/office/drawing/2014/main" id="{55DD34B5-1844-4117-9C6A-6CC660AEF877}"/>
              </a:ext>
            </a:extLst>
          </p:cNvPr>
          <p:cNvSpPr txBox="1">
            <a:spLocks noChangeArrowheads="1"/>
          </p:cNvSpPr>
          <p:nvPr/>
        </p:nvSpPr>
        <p:spPr bwMode="auto">
          <a:xfrm>
            <a:off x="3962400" y="5715000"/>
            <a:ext cx="4976813" cy="914400"/>
          </a:xfrm>
          <a:prstGeom prst="rect">
            <a:avLst/>
          </a:prstGeom>
          <a:solidFill>
            <a:srgbClr val="011893"/>
          </a:solidFill>
          <a:ln w="9525">
            <a:noFill/>
            <a:miter lim="800000"/>
            <a:headEnd/>
            <a:tailEnd/>
          </a:ln>
        </p:spPr>
        <p:txBody>
          <a:bodyPr lIns="0" tIns="90753" rIns="0" bIns="0">
            <a:spAutoFit/>
          </a:bodyPr>
          <a:lstStyle/>
          <a:p>
            <a:pPr marL="849071" indent="-764165">
              <a:lnSpc>
                <a:spcPct val="107000"/>
              </a:lnSpc>
              <a:spcBef>
                <a:spcPts val="713"/>
              </a:spcBef>
              <a:defRPr/>
            </a:pPr>
            <a:r>
              <a:rPr lang="sr-Latn-BA" sz="2500" b="1" i="1" dirty="0">
                <a:solidFill>
                  <a:srgbClr val="FFFFFF"/>
                </a:solidFill>
                <a:latin typeface="Arial" charset="0"/>
                <a:cs typeface="Arial" charset="0"/>
              </a:rPr>
              <a:t>Šta će ovaj program odštampati ako se kreiraju 2 niti ?</a:t>
            </a:r>
            <a:endParaRPr lang="sr-Latn-BA" sz="2500" dirty="0">
              <a:latin typeface="Arial" charset="0"/>
              <a:cs typeface="Arial"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267275F-F4C5-4520-A267-42186A3A97E6}"/>
              </a:ext>
            </a:extLst>
          </p:cNvPr>
          <p:cNvSpPr>
            <a:spLocks noGrp="1" noChangeArrowheads="1"/>
          </p:cNvSpPr>
          <p:nvPr>
            <p:ph type="title"/>
          </p:nvPr>
        </p:nvSpPr>
        <p:spPr/>
        <p:txBody>
          <a:bodyPr/>
          <a:lstStyle/>
          <a:p>
            <a:pPr>
              <a:defRPr/>
            </a:pPr>
            <a:r>
              <a:rPr lang="sr-Latn-RS" altLang="en-US"/>
              <a:t>Promenljive okruženja</a:t>
            </a:r>
            <a:endParaRPr lang="en-US" altLang="en-US"/>
          </a:p>
        </p:txBody>
      </p:sp>
      <p:sp>
        <p:nvSpPr>
          <p:cNvPr id="17411" name="Rectangle 3">
            <a:extLst>
              <a:ext uri="{FF2B5EF4-FFF2-40B4-BE49-F238E27FC236}">
                <a16:creationId xmlns:a16="http://schemas.microsoft.com/office/drawing/2014/main" id="{C31CF794-16A3-4B14-B7B5-039398B558D5}"/>
              </a:ext>
            </a:extLst>
          </p:cNvPr>
          <p:cNvSpPr>
            <a:spLocks noGrp="1" noChangeArrowheads="1"/>
          </p:cNvSpPr>
          <p:nvPr>
            <p:ph type="body" idx="1"/>
          </p:nvPr>
        </p:nvSpPr>
        <p:spPr/>
        <p:txBody>
          <a:bodyPr/>
          <a:lstStyle/>
          <a:p>
            <a:pPr>
              <a:lnSpc>
                <a:spcPct val="80000"/>
              </a:lnSpc>
            </a:pPr>
            <a:r>
              <a:rPr lang="en-US" altLang="en-US" sz="2000"/>
              <a:t>OMP_NUM_THREADS</a:t>
            </a:r>
            <a:r>
              <a:rPr lang="sr-Latn-RS" altLang="en-US" sz="2000"/>
              <a:t> </a:t>
            </a:r>
            <a:r>
              <a:rPr lang="sr-Latn-RS" altLang="en-US" sz="2000" i="1"/>
              <a:t>integer</a:t>
            </a:r>
          </a:p>
          <a:p>
            <a:pPr lvl="1">
              <a:lnSpc>
                <a:spcPct val="80000"/>
              </a:lnSpc>
            </a:pPr>
            <a:r>
              <a:rPr lang="sr-Latn-RS" altLang="en-US" sz="1800"/>
              <a:t>utiče na</a:t>
            </a:r>
            <a:r>
              <a:rPr lang="en-US" altLang="en-US" sz="1800"/>
              <a:t> </a:t>
            </a:r>
            <a:r>
              <a:rPr lang="en-US" altLang="en-US" sz="1800" i="1"/>
              <a:t>nthreads-var</a:t>
            </a:r>
            <a:r>
              <a:rPr lang="en-US" altLang="en-US" sz="1800"/>
              <a:t> upravljačk</a:t>
            </a:r>
            <a:r>
              <a:rPr lang="sr-Latn-RS" altLang="en-US" sz="1800"/>
              <a:t>u</a:t>
            </a:r>
            <a:r>
              <a:rPr lang="en-US" altLang="en-US" sz="1800"/>
              <a:t> promenljiv</a:t>
            </a:r>
            <a:r>
              <a:rPr lang="sr-Latn-RS" altLang="en-US" sz="1800"/>
              <a:t>u</a:t>
            </a:r>
          </a:p>
          <a:p>
            <a:pPr lvl="2">
              <a:lnSpc>
                <a:spcPct val="80000"/>
              </a:lnSpc>
            </a:pPr>
            <a:r>
              <a:rPr lang="sr-Latn-RS" altLang="en-US" sz="1600"/>
              <a:t>npr. </a:t>
            </a:r>
            <a:r>
              <a:rPr lang="sr-Latn-RS" altLang="en-US" sz="1600" b="1">
                <a:effectLst/>
                <a:latin typeface="Courier New" panose="02070309020205020404" pitchFamily="49" charset="0"/>
                <a:cs typeface="Courier New" panose="02070309020205020404" pitchFamily="49" charset="0"/>
              </a:rPr>
              <a:t>setenv OMP_NUM_THREADS 8</a:t>
            </a:r>
            <a:endParaRPr lang="sr-Latn-RS" altLang="en-US" sz="1600" b="1">
              <a:latin typeface="Courier New" panose="02070309020205020404" pitchFamily="49" charset="0"/>
              <a:cs typeface="Courier New" panose="02070309020205020404" pitchFamily="49" charset="0"/>
            </a:endParaRPr>
          </a:p>
          <a:p>
            <a:pPr>
              <a:lnSpc>
                <a:spcPct val="80000"/>
              </a:lnSpc>
            </a:pPr>
            <a:r>
              <a:rPr lang="en-US" altLang="en-US" sz="2000"/>
              <a:t>OMP_DYNAMIC</a:t>
            </a:r>
            <a:r>
              <a:rPr lang="sr-Latn-RS" altLang="en-US" sz="2000"/>
              <a:t> </a:t>
            </a:r>
            <a:r>
              <a:rPr lang="sr-Latn-RS" altLang="en-US" sz="2000" i="1"/>
              <a:t>flag</a:t>
            </a:r>
          </a:p>
          <a:p>
            <a:pPr lvl="1">
              <a:lnSpc>
                <a:spcPct val="80000"/>
              </a:lnSpc>
            </a:pPr>
            <a:r>
              <a:rPr lang="sr-Latn-RS" altLang="en-US" sz="1800"/>
              <a:t>utiče na </a:t>
            </a:r>
            <a:r>
              <a:rPr lang="en-US" altLang="en-US" sz="1800"/>
              <a:t>upravljačk</a:t>
            </a:r>
            <a:r>
              <a:rPr lang="sr-Latn-RS" altLang="en-US" sz="1800"/>
              <a:t>u</a:t>
            </a:r>
            <a:r>
              <a:rPr lang="en-US" altLang="en-US" sz="1800"/>
              <a:t> promenljive </a:t>
            </a:r>
            <a:r>
              <a:rPr lang="en-US" altLang="en-US" sz="1800" i="1"/>
              <a:t>dyn-var</a:t>
            </a:r>
            <a:r>
              <a:rPr lang="en-US" altLang="en-US" sz="1800"/>
              <a:t> </a:t>
            </a:r>
            <a:r>
              <a:rPr lang="sr-Latn-RS" altLang="en-US" sz="1800"/>
              <a:t> </a:t>
            </a:r>
          </a:p>
          <a:p>
            <a:pPr lvl="2">
              <a:lnSpc>
                <a:spcPct val="80000"/>
              </a:lnSpc>
            </a:pPr>
            <a:r>
              <a:rPr lang="sr-Latn-RS" altLang="en-US" sz="1600"/>
              <a:t>flag može imati vrednost   true ili false</a:t>
            </a:r>
          </a:p>
          <a:p>
            <a:pPr lvl="1">
              <a:lnSpc>
                <a:spcPct val="80000"/>
              </a:lnSpc>
            </a:pPr>
            <a:r>
              <a:rPr lang="sr-Latn-RS" altLang="en-US" sz="1800"/>
              <a:t> pomoću ove promenljive se </a:t>
            </a:r>
            <a:r>
              <a:rPr lang="en-US" altLang="en-US" sz="1800"/>
              <a:t>može dozvoliti ili onemogućiti sistemu da dinamički prilagođava broj niti koje će se koristiti za izvršenje paralelnih regiona. </a:t>
            </a:r>
            <a:endParaRPr lang="sr-Latn-RS" altLang="en-US" sz="1800"/>
          </a:p>
          <a:p>
            <a:pPr lvl="2">
              <a:lnSpc>
                <a:spcPct val="80000"/>
              </a:lnSpc>
            </a:pPr>
            <a:r>
              <a:rPr lang="sr-Latn-RS" altLang="en-US" sz="1600"/>
              <a:t>npr. </a:t>
            </a:r>
            <a:r>
              <a:rPr lang="sr-Latn-RS" altLang="en-US" sz="1600" b="1">
                <a:effectLst/>
                <a:latin typeface="Courier New" panose="02070309020205020404" pitchFamily="49" charset="0"/>
                <a:cs typeface="Courier New" panose="02070309020205020404" pitchFamily="49" charset="0"/>
              </a:rPr>
              <a:t>setenv OMP_DYNAMIC TRUE</a:t>
            </a:r>
            <a:endParaRPr lang="sr-Latn-RS" altLang="en-US" sz="1600">
              <a:latin typeface="Courier New" panose="02070309020205020404" pitchFamily="49" charset="0"/>
              <a:cs typeface="Courier New" panose="02070309020205020404" pitchFamily="49" charset="0"/>
            </a:endParaRPr>
          </a:p>
          <a:p>
            <a:pPr>
              <a:lnSpc>
                <a:spcPct val="80000"/>
              </a:lnSpc>
            </a:pPr>
            <a:r>
              <a:rPr lang="en-US" altLang="en-US" sz="2000"/>
              <a:t>OPM_NEST </a:t>
            </a:r>
            <a:r>
              <a:rPr lang="sr-Latn-RS" altLang="en-US" sz="2000" i="1"/>
              <a:t>flag</a:t>
            </a:r>
            <a:endParaRPr lang="sr-Latn-RS" altLang="en-US" sz="2000"/>
          </a:p>
          <a:p>
            <a:pPr lvl="1">
              <a:lnSpc>
                <a:spcPct val="80000"/>
              </a:lnSpc>
            </a:pPr>
            <a:r>
              <a:rPr lang="sr-Latn-RS" altLang="en-US" sz="1800"/>
              <a:t>utiče na promenljivu </a:t>
            </a:r>
            <a:r>
              <a:rPr lang="en-US" altLang="en-US" sz="1800" i="1"/>
              <a:t>nest-var</a:t>
            </a:r>
            <a:r>
              <a:rPr lang="en-US" altLang="en-US" sz="1800"/>
              <a:t> </a:t>
            </a:r>
            <a:r>
              <a:rPr lang="sr-Latn-RS" altLang="en-US" sz="1800"/>
              <a:t> i omogućava da se dozvoli ili onemogući korišćenje ugnježđenog paralelizma</a:t>
            </a:r>
          </a:p>
          <a:p>
            <a:pPr lvl="2">
              <a:lnSpc>
                <a:spcPct val="80000"/>
              </a:lnSpc>
            </a:pPr>
            <a:r>
              <a:rPr lang="sr-Latn-RS" altLang="en-US" sz="1600"/>
              <a:t>npr. </a:t>
            </a:r>
            <a:r>
              <a:rPr lang="sr-Latn-RS" altLang="en-US" sz="1600" b="1">
                <a:effectLst/>
                <a:latin typeface="Courier New" panose="02070309020205020404" pitchFamily="49" charset="0"/>
                <a:cs typeface="Courier New" panose="02070309020205020404" pitchFamily="49" charset="0"/>
              </a:rPr>
              <a:t>setenv OMP_NESTED TRUE</a:t>
            </a:r>
            <a:endParaRPr lang="sr-Latn-RS" altLang="en-US" sz="1600">
              <a:latin typeface="Courier New" panose="02070309020205020404" pitchFamily="49" charset="0"/>
              <a:cs typeface="Courier New" panose="02070309020205020404" pitchFamily="49" charset="0"/>
            </a:endParaRPr>
          </a:p>
          <a:p>
            <a:pPr lvl="2">
              <a:lnSpc>
                <a:spcPct val="80000"/>
              </a:lnSpc>
            </a:pPr>
            <a:r>
              <a:rPr lang="en-US" altLang="en-US" sz="1600"/>
              <a:t>standard specificira da je po definiciji ova promenljiva inicijalizovana na </a:t>
            </a:r>
            <a:r>
              <a:rPr lang="en-US" altLang="en-US" sz="1600" i="1"/>
              <a:t>false</a:t>
            </a:r>
            <a:r>
              <a:rPr lang="en-US" altLang="en-US" sz="1600"/>
              <a:t> </a:t>
            </a:r>
            <a:endParaRPr lang="sr-Latn-RS" altLang="en-US" sz="1600"/>
          </a:p>
          <a:p>
            <a:pPr lvl="2">
              <a:lnSpc>
                <a:spcPct val="80000"/>
              </a:lnSpc>
            </a:pPr>
            <a:r>
              <a:rPr lang="en-US" altLang="en-US" sz="1600"/>
              <a:t>Ako implementacija ne podržava ugnježđeni paralelizam, modifikacija </a:t>
            </a:r>
            <a:r>
              <a:rPr lang="sr-Latn-RS" altLang="en-US" sz="1600"/>
              <a:t>interne upravljačke </a:t>
            </a:r>
            <a:r>
              <a:rPr lang="en-US" altLang="en-US" sz="1600"/>
              <a:t>promenljive </a:t>
            </a:r>
            <a:r>
              <a:rPr lang="en-US" altLang="en-US" sz="1600" i="1"/>
              <a:t>nest-var</a:t>
            </a:r>
            <a:r>
              <a:rPr lang="en-US" altLang="en-US" sz="1600"/>
              <a:t> nema efekta. </a:t>
            </a:r>
            <a:endParaRPr lang="sr-Latn-RS" altLang="en-US" sz="1600"/>
          </a:p>
          <a:p>
            <a:pPr>
              <a:lnSpc>
                <a:spcPct val="80000"/>
              </a:lnSpc>
            </a:pPr>
            <a:r>
              <a:rPr lang="en-US" altLang="en-US" sz="2000"/>
              <a:t>OMP_SCHEDULE </a:t>
            </a:r>
            <a:endParaRPr lang="sr-Latn-RS" altLang="en-US" sz="2000"/>
          </a:p>
          <a:p>
            <a:pPr lvl="1">
              <a:lnSpc>
                <a:spcPct val="80000"/>
              </a:lnSpc>
            </a:pPr>
            <a:r>
              <a:rPr lang="sr-Latn-RS" altLang="en-US" sz="1800"/>
              <a:t>utiče na</a:t>
            </a:r>
            <a:r>
              <a:rPr lang="sr-Latn-RS" altLang="en-US" sz="1800" i="1"/>
              <a:t> </a:t>
            </a:r>
            <a:r>
              <a:rPr lang="sr-Latn-RS" altLang="en-US" sz="1800"/>
              <a:t>upravljačku promenljivu</a:t>
            </a:r>
            <a:r>
              <a:rPr lang="en-US" altLang="en-US" sz="1800"/>
              <a:t> </a:t>
            </a:r>
            <a:r>
              <a:rPr lang="en-US" altLang="en-US" sz="1800" i="1"/>
              <a:t>def-sched-var</a:t>
            </a:r>
            <a:r>
              <a:rPr lang="en-US" altLang="en-US" sz="1800"/>
              <a:t>  </a:t>
            </a:r>
            <a:r>
              <a:rPr lang="sr-Latn-RS" altLang="en-US" sz="1800"/>
              <a:t>koja</a:t>
            </a:r>
            <a:r>
              <a:rPr lang="en-US" altLang="en-US" sz="1800"/>
              <a:t> definiše podrazumevani način distribucije iteracija u paralelnim for petljama</a:t>
            </a:r>
            <a:endParaRPr lang="sr-Latn-RS" altLang="en-US" sz="1800"/>
          </a:p>
          <a:p>
            <a:pPr lvl="2">
              <a:lnSpc>
                <a:spcPct val="80000"/>
              </a:lnSpc>
            </a:pPr>
            <a:r>
              <a:rPr lang="sr-Latn-RS" altLang="en-US" sz="1600"/>
              <a:t>Npr.      </a:t>
            </a:r>
            <a:r>
              <a:rPr lang="en-US" altLang="en-US" sz="1600" b="1">
                <a:effectLst/>
                <a:latin typeface="Courier New" panose="02070309020205020404" pitchFamily="49" charset="0"/>
                <a:cs typeface="Courier New" panose="02070309020205020404" pitchFamily="49" charset="0"/>
              </a:rPr>
              <a:t>setenv OMP_SCHEDULE "guided, 4“</a:t>
            </a:r>
            <a:endParaRPr lang="sr-Latn-RS" altLang="en-US" sz="1600" b="1">
              <a:effectLst/>
              <a:latin typeface="Courier New" panose="02070309020205020404" pitchFamily="49" charset="0"/>
              <a:cs typeface="Courier New" panose="02070309020205020404" pitchFamily="49" charset="0"/>
            </a:endParaRPr>
          </a:p>
          <a:p>
            <a:pPr lvl="2">
              <a:lnSpc>
                <a:spcPct val="80000"/>
              </a:lnSpc>
            </a:pPr>
            <a:r>
              <a:rPr lang="sr-Latn-RS" altLang="en-US" sz="1600" b="1">
                <a:effectLst/>
                <a:latin typeface="Courier New" panose="02070309020205020404" pitchFamily="49" charset="0"/>
                <a:cs typeface="Courier New" panose="02070309020205020404" pitchFamily="49" charset="0"/>
              </a:rPr>
              <a:t>      </a:t>
            </a:r>
            <a:r>
              <a:rPr lang="en-US" altLang="en-US" sz="1600" b="1">
                <a:effectLst/>
                <a:latin typeface="Courier New" panose="02070309020205020404" pitchFamily="49" charset="0"/>
                <a:cs typeface="Courier New" panose="02070309020205020404" pitchFamily="49" charset="0"/>
              </a:rPr>
              <a:t>setenv OMP_SCHEDULE "dynamic"</a:t>
            </a:r>
            <a:r>
              <a:rPr lang="en-US" altLang="en-US" sz="1600"/>
              <a:t> </a:t>
            </a:r>
          </a:p>
        </p:txBody>
      </p:sp>
    </p:spTree>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35A9E62-72B2-42D5-9458-254877DD9AE6}"/>
              </a:ext>
            </a:extLst>
          </p:cNvPr>
          <p:cNvSpPr txBox="1"/>
          <p:nvPr/>
        </p:nvSpPr>
        <p:spPr>
          <a:xfrm>
            <a:off x="1492250" y="1441450"/>
            <a:ext cx="6181725" cy="2565400"/>
          </a:xfrm>
          <a:prstGeom prst="rect">
            <a:avLst/>
          </a:prstGeom>
          <a:solidFill>
            <a:srgbClr val="EBECFF"/>
          </a:solidFill>
          <a:ln w="9524">
            <a:solidFill>
              <a:srgbClr val="000000"/>
            </a:solidFill>
          </a:ln>
        </p:spPr>
        <p:txBody>
          <a:bodyPr lIns="0" tIns="38974" rIns="0" bIns="0">
            <a:spAutoFit/>
          </a:bodyPr>
          <a:lstStyle/>
          <a:p>
            <a:pPr marL="78504" fontAlgn="auto">
              <a:lnSpc>
                <a:spcPts val="2078"/>
              </a:lnSpc>
              <a:spcBef>
                <a:spcPts val="307"/>
              </a:spcBef>
              <a:spcAft>
                <a:spcPts val="0"/>
              </a:spcAft>
              <a:defRPr/>
            </a:pPr>
            <a:r>
              <a:rPr sz="1900" b="1" dirty="0">
                <a:latin typeface="Courier New"/>
                <a:cs typeface="Courier New"/>
              </a:rPr>
              <a:t>$ </a:t>
            </a:r>
            <a:r>
              <a:rPr sz="1900" b="1" spc="-4" dirty="0">
                <a:latin typeface="Courier New"/>
                <a:cs typeface="Courier New"/>
              </a:rPr>
              <a:t>cc -xopenmp -fast</a:t>
            </a:r>
            <a:r>
              <a:rPr sz="1900" b="1" spc="-26" dirty="0">
                <a:latin typeface="Courier New"/>
                <a:cs typeface="Courier New"/>
              </a:rPr>
              <a:t> </a:t>
            </a:r>
            <a:r>
              <a:rPr sz="1900" b="1" spc="-4" dirty="0">
                <a:latin typeface="Courier New"/>
                <a:cs typeface="Courier New"/>
              </a:rPr>
              <a:t>hello.c</a:t>
            </a:r>
            <a:endParaRPr sz="1900">
              <a:latin typeface="Courier New"/>
              <a:cs typeface="Courier New"/>
            </a:endParaRPr>
          </a:p>
          <a:p>
            <a:pPr marL="78504" fontAlgn="auto">
              <a:lnSpc>
                <a:spcPts val="1885"/>
              </a:lnSpc>
              <a:spcBef>
                <a:spcPts val="0"/>
              </a:spcBef>
              <a:spcAft>
                <a:spcPts val="0"/>
              </a:spcAft>
              <a:defRPr/>
            </a:pPr>
            <a:r>
              <a:rPr sz="1900" b="1" dirty="0">
                <a:latin typeface="Courier New"/>
                <a:cs typeface="Courier New"/>
              </a:rPr>
              <a:t>$ </a:t>
            </a:r>
            <a:r>
              <a:rPr sz="1900" b="1" spc="-4" dirty="0">
                <a:latin typeface="Courier New"/>
                <a:cs typeface="Courier New"/>
              </a:rPr>
              <a:t>export</a:t>
            </a:r>
            <a:r>
              <a:rPr sz="1900" b="1" spc="-22" dirty="0">
                <a:latin typeface="Courier New"/>
                <a:cs typeface="Courier New"/>
              </a:rPr>
              <a:t> </a:t>
            </a:r>
            <a:r>
              <a:rPr sz="1900" b="1" spc="-4" dirty="0">
                <a:latin typeface="Courier New"/>
                <a:cs typeface="Courier New"/>
              </a:rPr>
              <a:t>OMP_NUM_THREADS=2</a:t>
            </a:r>
            <a:endParaRPr sz="1900">
              <a:latin typeface="Courier New"/>
              <a:cs typeface="Courier New"/>
            </a:endParaRPr>
          </a:p>
          <a:p>
            <a:pPr marL="78504" fontAlgn="auto">
              <a:lnSpc>
                <a:spcPts val="1929"/>
              </a:lnSpc>
              <a:spcBef>
                <a:spcPts val="0"/>
              </a:spcBef>
              <a:spcAft>
                <a:spcPts val="0"/>
              </a:spcAft>
              <a:defRPr/>
            </a:pPr>
            <a:r>
              <a:rPr sz="1900" b="1" dirty="0">
                <a:latin typeface="Courier New"/>
                <a:cs typeface="Courier New"/>
              </a:rPr>
              <a:t>$</a:t>
            </a:r>
            <a:r>
              <a:rPr sz="1900" b="1" spc="-9" dirty="0">
                <a:latin typeface="Courier New"/>
                <a:cs typeface="Courier New"/>
              </a:rPr>
              <a:t> </a:t>
            </a:r>
            <a:r>
              <a:rPr sz="1900" b="1" spc="-4" dirty="0">
                <a:latin typeface="Courier New"/>
                <a:cs typeface="Courier New"/>
              </a:rPr>
              <a:t>./a.out</a:t>
            </a:r>
            <a:endParaRPr sz="1900">
              <a:latin typeface="Courier New"/>
              <a:cs typeface="Courier New"/>
            </a:endParaRPr>
          </a:p>
          <a:p>
            <a:pPr marL="78504" fontAlgn="auto">
              <a:lnSpc>
                <a:spcPts val="1929"/>
              </a:lnSpc>
              <a:spcBef>
                <a:spcPts val="0"/>
              </a:spcBef>
              <a:spcAft>
                <a:spcPts val="0"/>
              </a:spcAft>
              <a:defRPr/>
            </a:pPr>
            <a:r>
              <a:rPr sz="1900" b="1" dirty="0">
                <a:latin typeface="Courier New"/>
                <a:cs typeface="Courier New"/>
              </a:rPr>
              <a:t>$</a:t>
            </a:r>
            <a:endParaRPr sz="1900">
              <a:latin typeface="Courier New"/>
              <a:cs typeface="Courier New"/>
            </a:endParaRPr>
          </a:p>
          <a:p>
            <a:pPr marL="78504" fontAlgn="auto">
              <a:lnSpc>
                <a:spcPts val="1929"/>
              </a:lnSpc>
              <a:spcBef>
                <a:spcPts val="0"/>
              </a:spcBef>
              <a:spcAft>
                <a:spcPts val="0"/>
              </a:spcAft>
              <a:defRPr/>
            </a:pPr>
            <a:r>
              <a:rPr sz="1900" b="1" dirty="0">
                <a:solidFill>
                  <a:srgbClr val="0000FF"/>
                </a:solidFill>
                <a:latin typeface="Courier New"/>
                <a:cs typeface="Courier New"/>
              </a:rPr>
              <a:t>A </a:t>
            </a:r>
            <a:r>
              <a:rPr sz="1900" b="1" spc="-4" dirty="0">
                <a:solidFill>
                  <a:srgbClr val="0000FF"/>
                </a:solidFill>
                <a:latin typeface="Courier New"/>
                <a:cs typeface="Courier New"/>
              </a:rPr>
              <a:t>car race is fun to</a:t>
            </a:r>
            <a:r>
              <a:rPr sz="1900" b="1" spc="-26" dirty="0">
                <a:solidFill>
                  <a:srgbClr val="0000FF"/>
                </a:solidFill>
                <a:latin typeface="Courier New"/>
                <a:cs typeface="Courier New"/>
              </a:rPr>
              <a:t> </a:t>
            </a:r>
            <a:r>
              <a:rPr sz="1900" b="1" spc="-4" dirty="0">
                <a:solidFill>
                  <a:srgbClr val="0000FF"/>
                </a:solidFill>
                <a:latin typeface="Courier New"/>
                <a:cs typeface="Courier New"/>
              </a:rPr>
              <a:t>watch</a:t>
            </a:r>
            <a:endParaRPr sz="1900">
              <a:latin typeface="Courier New"/>
              <a:cs typeface="Courier New"/>
            </a:endParaRPr>
          </a:p>
          <a:p>
            <a:pPr marL="78504" fontAlgn="auto">
              <a:lnSpc>
                <a:spcPts val="1929"/>
              </a:lnSpc>
              <a:spcBef>
                <a:spcPts val="0"/>
              </a:spcBef>
              <a:spcAft>
                <a:spcPts val="0"/>
              </a:spcAft>
              <a:defRPr/>
            </a:pPr>
            <a:r>
              <a:rPr sz="1900" b="1" dirty="0">
                <a:latin typeface="Courier New"/>
                <a:cs typeface="Courier New"/>
              </a:rPr>
              <a:t>$</a:t>
            </a:r>
            <a:r>
              <a:rPr sz="1900" b="1" spc="-9" dirty="0">
                <a:latin typeface="Courier New"/>
                <a:cs typeface="Courier New"/>
              </a:rPr>
              <a:t> </a:t>
            </a:r>
            <a:r>
              <a:rPr sz="1900" b="1" spc="-4" dirty="0">
                <a:latin typeface="Courier New"/>
                <a:cs typeface="Courier New"/>
              </a:rPr>
              <a:t>./a.out</a:t>
            </a:r>
            <a:endParaRPr sz="1900">
              <a:latin typeface="Courier New"/>
              <a:cs typeface="Courier New"/>
            </a:endParaRPr>
          </a:p>
          <a:p>
            <a:pPr marL="78504" fontAlgn="auto">
              <a:lnSpc>
                <a:spcPts val="1929"/>
              </a:lnSpc>
              <a:spcBef>
                <a:spcPts val="0"/>
              </a:spcBef>
              <a:spcAft>
                <a:spcPts val="0"/>
              </a:spcAft>
              <a:defRPr/>
            </a:pPr>
            <a:r>
              <a:rPr sz="1900" b="1" dirty="0">
                <a:solidFill>
                  <a:srgbClr val="0000FF"/>
                </a:solidFill>
                <a:latin typeface="Courier New"/>
                <a:cs typeface="Courier New"/>
              </a:rPr>
              <a:t>A </a:t>
            </a:r>
            <a:r>
              <a:rPr sz="1900" b="1" spc="-4" dirty="0">
                <a:solidFill>
                  <a:srgbClr val="0000FF"/>
                </a:solidFill>
                <a:latin typeface="Courier New"/>
                <a:cs typeface="Courier New"/>
              </a:rPr>
              <a:t>car race is fun to</a:t>
            </a:r>
            <a:r>
              <a:rPr sz="1900" b="1" spc="-26" dirty="0">
                <a:solidFill>
                  <a:srgbClr val="0000FF"/>
                </a:solidFill>
                <a:latin typeface="Courier New"/>
                <a:cs typeface="Courier New"/>
              </a:rPr>
              <a:t> </a:t>
            </a:r>
            <a:r>
              <a:rPr sz="1900" b="1" spc="-4" dirty="0">
                <a:solidFill>
                  <a:srgbClr val="0000FF"/>
                </a:solidFill>
                <a:latin typeface="Courier New"/>
                <a:cs typeface="Courier New"/>
              </a:rPr>
              <a:t>watch</a:t>
            </a:r>
            <a:endParaRPr sz="1900">
              <a:latin typeface="Courier New"/>
              <a:cs typeface="Courier New"/>
            </a:endParaRPr>
          </a:p>
          <a:p>
            <a:pPr marL="78504" fontAlgn="auto">
              <a:lnSpc>
                <a:spcPts val="1929"/>
              </a:lnSpc>
              <a:spcBef>
                <a:spcPts val="0"/>
              </a:spcBef>
              <a:spcAft>
                <a:spcPts val="0"/>
              </a:spcAft>
              <a:defRPr/>
            </a:pPr>
            <a:r>
              <a:rPr sz="1900" b="1" dirty="0">
                <a:latin typeface="Courier New"/>
                <a:cs typeface="Courier New"/>
              </a:rPr>
              <a:t>$</a:t>
            </a:r>
            <a:r>
              <a:rPr sz="1900" b="1" spc="-9" dirty="0">
                <a:latin typeface="Courier New"/>
                <a:cs typeface="Courier New"/>
              </a:rPr>
              <a:t> </a:t>
            </a:r>
            <a:r>
              <a:rPr sz="1900" b="1" spc="-4" dirty="0">
                <a:latin typeface="Courier New"/>
                <a:cs typeface="Courier New"/>
              </a:rPr>
              <a:t>./a.out</a:t>
            </a:r>
            <a:endParaRPr sz="1900">
              <a:latin typeface="Courier New"/>
              <a:cs typeface="Courier New"/>
            </a:endParaRPr>
          </a:p>
          <a:p>
            <a:pPr marL="78504" fontAlgn="auto">
              <a:lnSpc>
                <a:spcPts val="1929"/>
              </a:lnSpc>
              <a:spcBef>
                <a:spcPts val="0"/>
              </a:spcBef>
              <a:spcAft>
                <a:spcPts val="0"/>
              </a:spcAft>
              <a:defRPr/>
            </a:pPr>
            <a:r>
              <a:rPr sz="1900" b="1" dirty="0">
                <a:solidFill>
                  <a:srgbClr val="0000FF"/>
                </a:solidFill>
                <a:latin typeface="Courier New"/>
                <a:cs typeface="Courier New"/>
              </a:rPr>
              <a:t>A </a:t>
            </a:r>
            <a:r>
              <a:rPr sz="1900" b="1" spc="-4" dirty="0">
                <a:solidFill>
                  <a:srgbClr val="0000FF"/>
                </a:solidFill>
                <a:latin typeface="Courier New"/>
                <a:cs typeface="Courier New"/>
              </a:rPr>
              <a:t>race car is fun to</a:t>
            </a:r>
            <a:r>
              <a:rPr sz="1900" b="1" spc="-26" dirty="0">
                <a:solidFill>
                  <a:srgbClr val="0000FF"/>
                </a:solidFill>
                <a:latin typeface="Courier New"/>
                <a:cs typeface="Courier New"/>
              </a:rPr>
              <a:t> </a:t>
            </a:r>
            <a:r>
              <a:rPr sz="1900" b="1" spc="-4" dirty="0">
                <a:solidFill>
                  <a:srgbClr val="0000FF"/>
                </a:solidFill>
                <a:latin typeface="Courier New"/>
                <a:cs typeface="Courier New"/>
              </a:rPr>
              <a:t>watch</a:t>
            </a:r>
            <a:endParaRPr sz="1900">
              <a:latin typeface="Courier New"/>
              <a:cs typeface="Courier New"/>
            </a:endParaRPr>
          </a:p>
          <a:p>
            <a:pPr marL="78504" fontAlgn="auto">
              <a:lnSpc>
                <a:spcPts val="2109"/>
              </a:lnSpc>
              <a:spcBef>
                <a:spcPts val="0"/>
              </a:spcBef>
              <a:spcAft>
                <a:spcPts val="0"/>
              </a:spcAft>
              <a:defRPr/>
            </a:pPr>
            <a:r>
              <a:rPr sz="1900" b="1" dirty="0">
                <a:latin typeface="Courier New"/>
                <a:cs typeface="Courier New"/>
              </a:rPr>
              <a:t>$</a:t>
            </a:r>
            <a:endParaRPr sz="1900">
              <a:latin typeface="Courier New"/>
              <a:cs typeface="Courier New"/>
            </a:endParaRPr>
          </a:p>
        </p:txBody>
      </p:sp>
      <p:sp>
        <p:nvSpPr>
          <p:cNvPr id="3" name="object 3">
            <a:extLst>
              <a:ext uri="{FF2B5EF4-FFF2-40B4-BE49-F238E27FC236}">
                <a16:creationId xmlns:a16="http://schemas.microsoft.com/office/drawing/2014/main" id="{6953F120-FDEA-4129-9A33-E8219910EECF}"/>
              </a:ext>
            </a:extLst>
          </p:cNvPr>
          <p:cNvSpPr txBox="1"/>
          <p:nvPr/>
        </p:nvSpPr>
        <p:spPr>
          <a:xfrm>
            <a:off x="2355850" y="4464050"/>
            <a:ext cx="5930900" cy="1236663"/>
          </a:xfrm>
          <a:prstGeom prst="rect">
            <a:avLst/>
          </a:prstGeom>
          <a:solidFill>
            <a:srgbClr val="00FDFF"/>
          </a:solidFill>
        </p:spPr>
        <p:txBody>
          <a:bodyPr lIns="0" tIns="372478" rIns="0" bIns="0">
            <a:spAutoFit/>
          </a:bodyPr>
          <a:lstStyle/>
          <a:p>
            <a:pPr marL="92423" fontAlgn="auto">
              <a:spcBef>
                <a:spcPts val="2933"/>
              </a:spcBef>
              <a:spcAft>
                <a:spcPts val="0"/>
              </a:spcAft>
              <a:defRPr/>
            </a:pPr>
            <a:r>
              <a:rPr lang="en-US" sz="2800" b="1" i="1" spc="-39" dirty="0" err="1">
                <a:solidFill>
                  <a:srgbClr val="0000FF"/>
                </a:solidFill>
                <a:latin typeface="Arial"/>
                <a:cs typeface="Arial"/>
              </a:rPr>
              <a:t>Prvo</a:t>
            </a:r>
            <a:r>
              <a:rPr lang="en-US" sz="2800" b="1" i="1" spc="-39" dirty="0">
                <a:solidFill>
                  <a:srgbClr val="0000FF"/>
                </a:solidFill>
                <a:latin typeface="Arial"/>
                <a:cs typeface="Arial"/>
              </a:rPr>
              <a:t> se </a:t>
            </a:r>
            <a:r>
              <a:rPr lang="sr-Latn-RS" sz="2800" b="1" i="1" spc="-39" dirty="0">
                <a:solidFill>
                  <a:srgbClr val="0000FF"/>
                </a:solidFill>
                <a:latin typeface="Arial"/>
                <a:cs typeface="Arial"/>
              </a:rPr>
              <a:t>izvršavaju zadaci jer smo postavili taskwait direktivu</a:t>
            </a:r>
            <a:endParaRPr sz="2800">
              <a:latin typeface="Arial"/>
              <a:cs typeface="Arial"/>
            </a:endParaRPr>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C53976A-3D68-4878-82F0-92E39ABE22E9}"/>
              </a:ext>
            </a:extLst>
          </p:cNvPr>
          <p:cNvSpPr>
            <a:spLocks noGrp="1" noChangeArrowheads="1"/>
          </p:cNvSpPr>
          <p:nvPr>
            <p:ph type="title"/>
          </p:nvPr>
        </p:nvSpPr>
        <p:spPr/>
        <p:txBody>
          <a:bodyPr/>
          <a:lstStyle/>
          <a:p>
            <a:pPr>
              <a:defRPr/>
            </a:pPr>
            <a:r>
              <a:rPr lang="sr-Latn-RS" altLang="en-US"/>
              <a:t>OpenMP bibliotečke funkcije</a:t>
            </a:r>
            <a:endParaRPr lang="en-US" altLang="en-US"/>
          </a:p>
        </p:txBody>
      </p:sp>
      <p:sp>
        <p:nvSpPr>
          <p:cNvPr id="14339" name="Rectangle 3">
            <a:extLst>
              <a:ext uri="{FF2B5EF4-FFF2-40B4-BE49-F238E27FC236}">
                <a16:creationId xmlns:a16="http://schemas.microsoft.com/office/drawing/2014/main" id="{13A73E41-F86A-497D-BC86-C15E36055E00}"/>
              </a:ext>
            </a:extLst>
          </p:cNvPr>
          <p:cNvSpPr>
            <a:spLocks noGrp="1" noChangeArrowheads="1"/>
          </p:cNvSpPr>
          <p:nvPr>
            <p:ph type="body" idx="1"/>
          </p:nvPr>
        </p:nvSpPr>
        <p:spPr/>
        <p:txBody>
          <a:bodyPr/>
          <a:lstStyle/>
          <a:p>
            <a:pPr>
              <a:defRPr/>
            </a:pPr>
            <a:r>
              <a:rPr lang="sr-Latn-BA" altLang="en-US"/>
              <a:t>Funkcije koje se odnose na broj niti</a:t>
            </a:r>
            <a:endParaRPr lang="sr-Latn-RS" altLang="en-US" sz="2400" b="1">
              <a:latin typeface="Courier New" pitchFamily="49" charset="0"/>
              <a:cs typeface="Courier New" pitchFamily="49" charset="0"/>
            </a:endParaRPr>
          </a:p>
          <a:p>
            <a:pPr lvl="1">
              <a:defRPr/>
            </a:pPr>
            <a:r>
              <a:rPr lang="en-US" altLang="en-US" sz="2100" b="1">
                <a:latin typeface="Courier New" pitchFamily="49" charset="0"/>
                <a:cs typeface="Courier New" pitchFamily="49" charset="0"/>
              </a:rPr>
              <a:t>void omp_set_num_threads (int)</a:t>
            </a:r>
            <a:r>
              <a:rPr lang="en-US" altLang="en-US" sz="2100"/>
              <a:t> </a:t>
            </a:r>
            <a:r>
              <a:rPr lang="sr-Latn-RS" altLang="en-US" sz="2100"/>
              <a:t>– </a:t>
            </a:r>
          </a:p>
          <a:p>
            <a:pPr lvl="2">
              <a:defRPr/>
            </a:pPr>
            <a:r>
              <a:rPr lang="sr-Latn-RS" altLang="en-US" sz="1700"/>
              <a:t>postavlja broj niti u timu koje će se koristiti u okviru budućeg paralelnog regiona. </a:t>
            </a:r>
          </a:p>
          <a:p>
            <a:pPr lvl="2">
              <a:defRPr/>
            </a:pPr>
            <a:r>
              <a:rPr lang="sr-Latn-RS" altLang="en-US" sz="1700"/>
              <a:t>predefiniše broj niti postavljen promenljivom okruženja </a:t>
            </a:r>
            <a:r>
              <a:rPr lang="en-US" altLang="en-US" sz="1700"/>
              <a:t>OMP_NUM_THREADS</a:t>
            </a:r>
          </a:p>
          <a:p>
            <a:pPr lvl="1">
              <a:defRPr/>
            </a:pPr>
            <a:r>
              <a:rPr lang="en-US" altLang="en-US" sz="2100" b="1">
                <a:latin typeface="Courier New" pitchFamily="49" charset="0"/>
                <a:cs typeface="Courier New" pitchFamily="49" charset="0"/>
              </a:rPr>
              <a:t>int omp_get_num_threads (void)</a:t>
            </a:r>
            <a:r>
              <a:rPr lang="en-US" altLang="en-US" sz="2100"/>
              <a:t> </a:t>
            </a:r>
            <a:r>
              <a:rPr lang="sr-Latn-RS" altLang="en-US" sz="2100"/>
              <a:t>–</a:t>
            </a:r>
          </a:p>
          <a:p>
            <a:pPr lvl="2">
              <a:defRPr/>
            </a:pPr>
            <a:r>
              <a:rPr lang="sr-Latn-RS" altLang="en-US" sz="1700"/>
              <a:t> vraća broj niti koji se koristi u tekućem paralelnom regionu</a:t>
            </a:r>
            <a:r>
              <a:rPr lang="en-US" altLang="en-US" sz="1700"/>
              <a:t>.</a:t>
            </a:r>
          </a:p>
          <a:p>
            <a:pPr lvl="1">
              <a:defRPr/>
            </a:pPr>
            <a:r>
              <a:rPr lang="en-US" altLang="en-US" sz="2100" b="1">
                <a:latin typeface="Courier New" pitchFamily="49" charset="0"/>
                <a:cs typeface="Courier New" pitchFamily="49" charset="0"/>
              </a:rPr>
              <a:t>int omp_get_max_threads (void)</a:t>
            </a:r>
            <a:r>
              <a:rPr lang="en-US" altLang="en-US" sz="2100"/>
              <a:t> </a:t>
            </a:r>
            <a:endParaRPr lang="sr-Latn-RS" altLang="en-US" sz="2100"/>
          </a:p>
          <a:p>
            <a:pPr lvl="2">
              <a:defRPr/>
            </a:pPr>
            <a:r>
              <a:rPr lang="sr-Latn-RS" altLang="en-US" sz="1700"/>
              <a:t>vraća koliko maksimalno niti može biti u paralelnom regionu</a:t>
            </a:r>
            <a:r>
              <a:rPr lang="en-US" altLang="en-US" sz="1700"/>
              <a:t>.</a:t>
            </a:r>
          </a:p>
          <a:p>
            <a:pPr lvl="1">
              <a:defRPr/>
            </a:pPr>
            <a:r>
              <a:rPr lang="en-US" altLang="en-US" sz="2100" b="1">
                <a:latin typeface="Courier New" pitchFamily="49" charset="0"/>
                <a:cs typeface="Courier New" pitchFamily="49" charset="0"/>
              </a:rPr>
              <a:t>int omp_get_thread_num (void)</a:t>
            </a:r>
            <a:r>
              <a:rPr lang="en-US" altLang="en-US" sz="2100"/>
              <a:t> </a:t>
            </a:r>
            <a:endParaRPr lang="sr-Latn-RS" altLang="en-US" sz="2100"/>
          </a:p>
          <a:p>
            <a:pPr lvl="2">
              <a:defRPr/>
            </a:pPr>
            <a:r>
              <a:rPr lang="sr-Latn-RS" altLang="en-US" sz="1700"/>
              <a:t>vraća redni broj (identifikator) niti u timu</a:t>
            </a:r>
            <a:endParaRPr lang="en-US" altLang="en-US" sz="1700"/>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4F20549-3D8F-4498-8AFD-6EE56B8786F9}"/>
              </a:ext>
            </a:extLst>
          </p:cNvPr>
          <p:cNvSpPr>
            <a:spLocks noGrp="1" noChangeArrowheads="1"/>
          </p:cNvSpPr>
          <p:nvPr>
            <p:ph type="title"/>
          </p:nvPr>
        </p:nvSpPr>
        <p:spPr/>
        <p:txBody>
          <a:bodyPr/>
          <a:lstStyle/>
          <a:p>
            <a:pPr>
              <a:defRPr/>
            </a:pPr>
            <a:r>
              <a:rPr lang="sr-Latn-RS" altLang="en-US"/>
              <a:t>OpenMP bibliotečke funkcije</a:t>
            </a:r>
            <a:endParaRPr lang="en-US" altLang="en-US"/>
          </a:p>
        </p:txBody>
      </p:sp>
      <p:sp>
        <p:nvSpPr>
          <p:cNvPr id="18435" name="Rectangle 3">
            <a:extLst>
              <a:ext uri="{FF2B5EF4-FFF2-40B4-BE49-F238E27FC236}">
                <a16:creationId xmlns:a16="http://schemas.microsoft.com/office/drawing/2014/main" id="{21419CE2-EF03-466B-9093-69945FA41B97}"/>
              </a:ext>
            </a:extLst>
          </p:cNvPr>
          <p:cNvSpPr>
            <a:spLocks noGrp="1" noChangeArrowheads="1"/>
          </p:cNvSpPr>
          <p:nvPr>
            <p:ph type="body" idx="1"/>
          </p:nvPr>
        </p:nvSpPr>
        <p:spPr/>
        <p:txBody>
          <a:bodyPr/>
          <a:lstStyle/>
          <a:p>
            <a:r>
              <a:rPr lang="en-US" altLang="en-US" sz="2000" b="1">
                <a:latin typeface="Courier New" panose="02070309020205020404" pitchFamily="49" charset="0"/>
                <a:cs typeface="Courier New" panose="02070309020205020404" pitchFamily="49" charset="0"/>
              </a:rPr>
              <a:t>int omp_get_num_procs (void) </a:t>
            </a:r>
            <a:endParaRPr lang="sr-Latn-RS" altLang="en-US" sz="2000" b="1">
              <a:latin typeface="Courier New" panose="02070309020205020404" pitchFamily="49" charset="0"/>
              <a:cs typeface="Courier New" panose="02070309020205020404" pitchFamily="49" charset="0"/>
            </a:endParaRPr>
          </a:p>
          <a:p>
            <a:pPr lvl="1"/>
            <a:r>
              <a:rPr lang="sr-Latn-RS" altLang="en-US" sz="1800"/>
              <a:t>vraća broj procesora koji je na raspolaganju programu</a:t>
            </a:r>
            <a:endParaRPr lang="en-US" altLang="en-US" sz="1800"/>
          </a:p>
          <a:p>
            <a:r>
              <a:rPr lang="en-US" altLang="en-US" sz="2000" b="1">
                <a:latin typeface="Courier New" panose="02070309020205020404" pitchFamily="49" charset="0"/>
                <a:cs typeface="Courier New" panose="02070309020205020404" pitchFamily="49" charset="0"/>
              </a:rPr>
              <a:t>void omp_set_dynamic (int)</a:t>
            </a:r>
            <a:r>
              <a:rPr lang="en-US" altLang="en-US" sz="2000"/>
              <a:t> </a:t>
            </a:r>
            <a:endParaRPr lang="sr-Latn-RS" altLang="en-US" sz="2000"/>
          </a:p>
          <a:p>
            <a:pPr lvl="1"/>
            <a:r>
              <a:rPr lang="sr-Latn-RS" altLang="en-US" sz="1800"/>
              <a:t>omogućava </a:t>
            </a:r>
            <a:r>
              <a:rPr lang="en-US" altLang="en-US" sz="1800"/>
              <a:t> dinamičko prilagođavanje broja niti kod izvršenja budućeg paralelnog regiona </a:t>
            </a:r>
          </a:p>
          <a:p>
            <a:r>
              <a:rPr lang="en-US" altLang="en-US" sz="2000" b="1">
                <a:latin typeface="Courier New" panose="02070309020205020404" pitchFamily="49" charset="0"/>
                <a:cs typeface="Courier New" panose="02070309020205020404" pitchFamily="49" charset="0"/>
              </a:rPr>
              <a:t>int omp_get_dynamic (void)</a:t>
            </a:r>
            <a:r>
              <a:rPr lang="en-US" altLang="en-US" sz="2000"/>
              <a:t> </a:t>
            </a:r>
            <a:endParaRPr lang="sr-Latn-RS" altLang="en-US" sz="2000"/>
          </a:p>
          <a:p>
            <a:pPr lvl="1"/>
            <a:r>
              <a:rPr lang="sr-Latn-RS" altLang="en-US" sz="1800"/>
              <a:t>vraća </a:t>
            </a:r>
            <a:r>
              <a:rPr lang="en-US" altLang="en-US" sz="1800"/>
              <a:t>TRUE</a:t>
            </a:r>
            <a:r>
              <a:rPr lang="sr-Latn-RS" altLang="en-US" sz="1800"/>
              <a:t> ako je dozvoljeno dinamičko podešavanje broja niti, </a:t>
            </a:r>
            <a:r>
              <a:rPr lang="en-US" altLang="en-US" sz="1800"/>
              <a:t>FALSE</a:t>
            </a:r>
            <a:r>
              <a:rPr lang="sr-Latn-RS" altLang="en-US" sz="1800"/>
              <a:t> u protivnom</a:t>
            </a:r>
          </a:p>
          <a:p>
            <a:r>
              <a:rPr lang="sr-Latn-RS" altLang="en-US" sz="2000" b="1">
                <a:latin typeface="Courier New" panose="02070309020205020404" pitchFamily="49" charset="0"/>
                <a:cs typeface="Courier New" panose="02070309020205020404" pitchFamily="49" charset="0"/>
              </a:rPr>
              <a:t>void </a:t>
            </a:r>
            <a:r>
              <a:rPr lang="en-US" altLang="en-US" sz="2000" b="1">
                <a:latin typeface="Courier New" panose="02070309020205020404" pitchFamily="49" charset="0"/>
                <a:cs typeface="Courier New" panose="02070309020205020404" pitchFamily="49" charset="0"/>
              </a:rPr>
              <a:t>omp_set_schedule</a:t>
            </a:r>
            <a:r>
              <a:rPr lang="sr-Latn-RS" altLang="en-US" sz="2000" b="1">
                <a:latin typeface="Courier New" panose="02070309020205020404" pitchFamily="49" charset="0"/>
                <a:cs typeface="Courier New" panose="02070309020205020404" pitchFamily="49" charset="0"/>
              </a:rPr>
              <a:t> </a:t>
            </a:r>
            <a:r>
              <a:rPr lang="en-US" altLang="en-US" sz="2000" b="1">
                <a:latin typeface="Courier New" panose="02070309020205020404" pitchFamily="49" charset="0"/>
                <a:cs typeface="Courier New" panose="02070309020205020404" pitchFamily="49" charset="0"/>
              </a:rPr>
              <a:t>(kind,chunksize)</a:t>
            </a:r>
          </a:p>
          <a:p>
            <a:pPr lvl="2"/>
            <a:r>
              <a:rPr lang="sr-Latn-RS" altLang="en-US" sz="1800"/>
              <a:t>predefiniše vrednost</a:t>
            </a:r>
            <a:r>
              <a:rPr lang="en-US" altLang="en-US" sz="1800"/>
              <a:t> OMP_SCHEDULE </a:t>
            </a:r>
            <a:r>
              <a:rPr lang="sr-Latn-RS" altLang="en-US" sz="1800"/>
              <a:t>promenljive okruženja</a:t>
            </a:r>
            <a:endParaRPr lang="en-US" altLang="en-US" sz="1600"/>
          </a:p>
          <a:p>
            <a:r>
              <a:rPr lang="en-US" altLang="en-US" sz="2000" b="1">
                <a:latin typeface="Courier New" panose="02070309020205020404" pitchFamily="49" charset="0"/>
                <a:cs typeface="Courier New" panose="02070309020205020404" pitchFamily="49" charset="0"/>
              </a:rPr>
              <a:t>int omp_in_parallel (void)</a:t>
            </a:r>
            <a:r>
              <a:rPr lang="en-US" altLang="en-US" sz="2000"/>
              <a:t> </a:t>
            </a:r>
            <a:endParaRPr lang="sr-Latn-RS" altLang="en-US" sz="2000"/>
          </a:p>
          <a:p>
            <a:pPr lvl="1"/>
            <a:r>
              <a:rPr lang="sr-Latn-RS" altLang="en-US" sz="1800"/>
              <a:t>vraća </a:t>
            </a:r>
            <a:r>
              <a:rPr lang="en-US" altLang="en-US" sz="1800"/>
              <a:t>TRUE</a:t>
            </a:r>
            <a:r>
              <a:rPr lang="sr-Latn-RS" altLang="en-US" sz="1800"/>
              <a:t> ako se pozove u okviru paralelnog regiona, u protivnom </a:t>
            </a:r>
            <a:r>
              <a:rPr lang="en-US" altLang="en-US" sz="1800"/>
              <a:t>FALSE</a:t>
            </a:r>
          </a:p>
          <a:p>
            <a:r>
              <a:rPr lang="en-US" altLang="en-US" sz="2000" b="1">
                <a:latin typeface="Courier New" panose="02070309020205020404" pitchFamily="49" charset="0"/>
                <a:cs typeface="Courier New" panose="02070309020205020404" pitchFamily="49" charset="0"/>
              </a:rPr>
              <a:t>void omp_set_nested (int) </a:t>
            </a:r>
            <a:endParaRPr lang="sr-Latn-RS" altLang="en-US" sz="2000" b="1">
              <a:latin typeface="Courier New" panose="02070309020205020404" pitchFamily="49" charset="0"/>
              <a:cs typeface="Courier New" panose="02070309020205020404" pitchFamily="49" charset="0"/>
            </a:endParaRPr>
          </a:p>
          <a:p>
            <a:pPr lvl="1"/>
            <a:r>
              <a:rPr lang="sr-Latn-RS" altLang="en-US" sz="1800"/>
              <a:t>dozvoljava ili zabranjuje ugnježđeni paralelizam</a:t>
            </a:r>
          </a:p>
          <a:p>
            <a:pPr lvl="2"/>
            <a:r>
              <a:rPr lang="sr-Latn-RS" altLang="en-US" sz="1600"/>
              <a:t>predefiniše vrednost promenljive okruženja </a:t>
            </a:r>
            <a:r>
              <a:rPr lang="en-US" altLang="en-US" sz="1600"/>
              <a:t>OPM_NEST</a:t>
            </a:r>
          </a:p>
          <a:p>
            <a:r>
              <a:rPr lang="en-US" altLang="en-US" sz="2000" b="1">
                <a:latin typeface="Courier New" panose="02070309020205020404" pitchFamily="49" charset="0"/>
                <a:cs typeface="Courier New" panose="02070309020205020404" pitchFamily="49" charset="0"/>
              </a:rPr>
              <a:t>int omp_get_nested (void) </a:t>
            </a:r>
            <a:endParaRPr lang="sr-Latn-RS" altLang="en-US" sz="2000" b="1">
              <a:latin typeface="Courier New" panose="02070309020205020404" pitchFamily="49" charset="0"/>
              <a:cs typeface="Courier New" panose="02070309020205020404" pitchFamily="49" charset="0"/>
            </a:endParaRPr>
          </a:p>
          <a:p>
            <a:pPr lvl="1"/>
            <a:r>
              <a:rPr lang="sr-Latn-RS" altLang="en-US" sz="1800"/>
              <a:t>vraća </a:t>
            </a:r>
            <a:r>
              <a:rPr lang="en-US" altLang="en-US" sz="1800"/>
              <a:t>TRUE</a:t>
            </a:r>
            <a:r>
              <a:rPr lang="sr-Latn-RS" altLang="en-US" sz="1800"/>
              <a:t> ako je dozvoljen ugnježđeni paralelizam, u protivnom </a:t>
            </a:r>
            <a:r>
              <a:rPr lang="en-US" altLang="en-US" sz="1800"/>
              <a:t>FALSE</a:t>
            </a: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F776C0F-25E7-4E50-BB1C-454FB4F17913}"/>
              </a:ext>
            </a:extLst>
          </p:cNvPr>
          <p:cNvSpPr>
            <a:spLocks noGrp="1" noChangeArrowheads="1"/>
          </p:cNvSpPr>
          <p:nvPr>
            <p:ph type="title"/>
          </p:nvPr>
        </p:nvSpPr>
        <p:spPr/>
        <p:txBody>
          <a:bodyPr/>
          <a:lstStyle/>
          <a:p>
            <a:pPr>
              <a:defRPr/>
            </a:pPr>
            <a:r>
              <a:rPr lang="sr-Latn-RS" altLang="en-US"/>
              <a:t>OpenMP bibliotečke funkcije</a:t>
            </a:r>
            <a:endParaRPr lang="en-US" altLang="en-US"/>
          </a:p>
        </p:txBody>
      </p:sp>
      <p:sp>
        <p:nvSpPr>
          <p:cNvPr id="20483" name="Rectangle 3">
            <a:extLst>
              <a:ext uri="{FF2B5EF4-FFF2-40B4-BE49-F238E27FC236}">
                <a16:creationId xmlns:a16="http://schemas.microsoft.com/office/drawing/2014/main" id="{38F66ABC-A35A-49CC-9C9C-7BA3A6150B14}"/>
              </a:ext>
            </a:extLst>
          </p:cNvPr>
          <p:cNvSpPr>
            <a:spLocks noGrp="1" noChangeArrowheads="1"/>
          </p:cNvSpPr>
          <p:nvPr>
            <p:ph type="body" idx="1"/>
          </p:nvPr>
        </p:nvSpPr>
        <p:spPr/>
        <p:txBody>
          <a:bodyPr/>
          <a:lstStyle/>
          <a:p>
            <a:pPr lvl="1">
              <a:defRPr/>
            </a:pPr>
            <a:r>
              <a:rPr lang="en-US" altLang="en-US"/>
              <a:t>omp_get_wtime()</a:t>
            </a:r>
          </a:p>
          <a:p>
            <a:pPr lvl="2">
              <a:defRPr/>
            </a:pPr>
            <a:r>
              <a:rPr lang="sr-Latn-RS" altLang="en-US"/>
              <a:t>vraća vreme u sec od nekog trenutka u prošlosti </a:t>
            </a:r>
          </a:p>
          <a:p>
            <a:pPr lvl="1">
              <a:defRPr/>
            </a:pPr>
            <a:r>
              <a:rPr lang="en-US" altLang="en-US"/>
              <a:t>omp_get_wtick()</a:t>
            </a:r>
          </a:p>
          <a:p>
            <a:pPr lvl="2">
              <a:defRPr/>
            </a:pPr>
            <a:r>
              <a:rPr lang="sr-Latn-RS" altLang="en-US"/>
              <a:t>vraća kolika je preciznost časovnika koji se koristi u funkciji </a:t>
            </a:r>
            <a:r>
              <a:rPr lang="en-US" altLang="en-US"/>
              <a:t>omp_get_wtime().</a:t>
            </a:r>
          </a:p>
          <a:p>
            <a:pPr>
              <a:defRPr/>
            </a:pPr>
            <a:endParaRPr lang="en-US" altLang="en-US"/>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a:extLst>
              <a:ext uri="{FF2B5EF4-FFF2-40B4-BE49-F238E27FC236}">
                <a16:creationId xmlns:a16="http://schemas.microsoft.com/office/drawing/2014/main" id="{EAC24217-8051-443D-BB09-B24493629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188"/>
            <a:ext cx="9144000" cy="675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5B0F2EF-CB42-4E0E-B986-59ED2197F411}"/>
              </a:ext>
            </a:extLst>
          </p:cNvPr>
          <p:cNvSpPr>
            <a:spLocks noGrp="1" noChangeArrowheads="1"/>
          </p:cNvSpPr>
          <p:nvPr>
            <p:ph type="title"/>
          </p:nvPr>
        </p:nvSpPr>
        <p:spPr/>
        <p:txBody>
          <a:bodyPr/>
          <a:lstStyle/>
          <a:p>
            <a:pPr>
              <a:defRPr/>
            </a:pPr>
            <a:r>
              <a:rPr lang="sr-Latn-RS" altLang="en-US"/>
              <a:t>Još neke odredbe</a:t>
            </a:r>
            <a:endParaRPr lang="en-US" altLang="en-US"/>
          </a:p>
        </p:txBody>
      </p:sp>
      <p:sp>
        <p:nvSpPr>
          <p:cNvPr id="19459" name="Rectangle 3">
            <a:extLst>
              <a:ext uri="{FF2B5EF4-FFF2-40B4-BE49-F238E27FC236}">
                <a16:creationId xmlns:a16="http://schemas.microsoft.com/office/drawing/2014/main" id="{EC203629-FBB0-429E-A877-7F34DC81182D}"/>
              </a:ext>
            </a:extLst>
          </p:cNvPr>
          <p:cNvSpPr>
            <a:spLocks noGrp="1" noChangeArrowheads="1"/>
          </p:cNvSpPr>
          <p:nvPr>
            <p:ph type="body" idx="1"/>
          </p:nvPr>
        </p:nvSpPr>
        <p:spPr/>
        <p:txBody>
          <a:bodyPr/>
          <a:lstStyle/>
          <a:p>
            <a:pPr>
              <a:defRPr/>
            </a:pPr>
            <a:r>
              <a:rPr lang="sr-Latn-RS" altLang="en-US" dirty="0"/>
              <a:t>if</a:t>
            </a:r>
          </a:p>
          <a:p>
            <a:pPr>
              <a:defRPr/>
            </a:pPr>
            <a:r>
              <a:rPr lang="sr-Latn-RS" altLang="en-US" dirty="0"/>
              <a:t>num_threads</a:t>
            </a:r>
          </a:p>
          <a:p>
            <a:pPr>
              <a:defRPr/>
            </a:pPr>
            <a:r>
              <a:rPr lang="en-US" altLang="en-US" dirty="0"/>
              <a:t>r</a:t>
            </a:r>
            <a:r>
              <a:rPr lang="sr-Latn-RS" altLang="en-US" dirty="0"/>
              <a:t>eduction</a:t>
            </a:r>
            <a:endParaRPr lang="en-US" altLang="en-US" dirty="0"/>
          </a:p>
          <a:p>
            <a:pPr>
              <a:defRPr/>
            </a:pPr>
            <a:r>
              <a:rPr lang="en-US" altLang="en-US" dirty="0" err="1"/>
              <a:t>copyin</a:t>
            </a:r>
            <a:endParaRPr lang="sr-Latn-RS" altLang="en-US" dirty="0"/>
          </a:p>
          <a:p>
            <a:pPr>
              <a:defRPr/>
            </a:pPr>
            <a:endParaRPr lang="sr-Latn-RS" altLang="en-US" dirty="0"/>
          </a:p>
          <a:p>
            <a:pPr>
              <a:defRPr/>
            </a:pPr>
            <a:endParaRPr lang="en-US" altLang="en-US" dirty="0"/>
          </a:p>
        </p:txBody>
      </p:sp>
    </p:spTree>
  </p:cSld>
  <p:clrMapOvr>
    <a:masterClrMapping/>
  </p:clrMapOvr>
  <p:transition>
    <p:pull dir="d"/>
  </p:transition>
</p:sld>
</file>

<file path=ppt/tags/tag1.xml><?xml version="1.0" encoding="utf-8"?>
<p:tagLst xmlns:a="http://schemas.openxmlformats.org/drawingml/2006/main" xmlns:r="http://schemas.openxmlformats.org/officeDocument/2006/relationships" xmlns:p="http://schemas.openxmlformats.org/presentationml/2006/main">
  <p:tag name="PPSNARRATION" val="66,-483634509,C:\BobC\_Mission\__Intel Software College\Courses\__MCfacultyTraining2.1\OpenMP 3.0\01 Programming with OpenMP 3 0 rev1.1.3.ppc"/>
</p:tagLst>
</file>

<file path=ppt/tags/tag2.xml><?xml version="1.0" encoding="utf-8"?>
<p:tagLst xmlns:a="http://schemas.openxmlformats.org/drawingml/2006/main" xmlns:r="http://schemas.openxmlformats.org/officeDocument/2006/relationships" xmlns:p="http://schemas.openxmlformats.org/presentationml/2006/main">
  <p:tag name="PPSNARRATION" val="67,-483634509,C:\BobC\_Mission\__Intel Software College\Courses\__MCfacultyTraining2.1\OpenMP 3.0\01 Programming with OpenMP 3 0 rev1.1.3.ppc"/>
</p:tagLst>
</file>

<file path=ppt/tags/tag3.xml><?xml version="1.0" encoding="utf-8"?>
<p:tagLst xmlns:a="http://schemas.openxmlformats.org/drawingml/2006/main" xmlns:r="http://schemas.openxmlformats.org/officeDocument/2006/relationships" xmlns:p="http://schemas.openxmlformats.org/presentationml/2006/main">
  <p:tag name="PPSNARRATION" val="28,-483634509,C:\BobC\_Mission\__Intel Software College\Courses\__MCfacultyTraining2.1\OpenMP 3.0\01 Programming with OpenMP 3 0 rev1.1.3.ppc"/>
</p:tagLst>
</file>

<file path=ppt/tags/tag4.xml><?xml version="1.0" encoding="utf-8"?>
<p:tagLst xmlns:a="http://schemas.openxmlformats.org/drawingml/2006/main" xmlns:r="http://schemas.openxmlformats.org/officeDocument/2006/relationships" xmlns:p="http://schemas.openxmlformats.org/presentationml/2006/main">
  <p:tag name="PPSNARRATION" val="29,-483634509,C:\BobC\_Mission\__Intel Software College\Courses\__MCfacultyTraining2.1\OpenMP 3.0\01 Programming with OpenMP 3 0 rev1.1.3.ppc"/>
</p:tagLst>
</file>

<file path=ppt/tags/tag5.xml><?xml version="1.0" encoding="utf-8"?>
<p:tagLst xmlns:a="http://schemas.openxmlformats.org/drawingml/2006/main" xmlns:r="http://schemas.openxmlformats.org/officeDocument/2006/relationships" xmlns:p="http://schemas.openxmlformats.org/presentationml/2006/main">
  <p:tag name="PPSNARRATION" val="31,-483634509,C:\BobC\_Mission\__Intel Software College\Courses\__MCfacultyTraining2.1\OpenMP 3.0\01 Programming with OpenMP 3 0 rev1.1.3.ppc"/>
</p:tagLst>
</file>

<file path=ppt/theme/theme1.xml><?xml version="1.0" encoding="utf-8"?>
<a:theme xmlns:a="http://schemas.openxmlformats.org/drawingml/2006/main" name="MIMD">
  <a:themeElements>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MIM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Arial" charset="0"/>
          </a:defRPr>
        </a:defPPr>
      </a:lstStyle>
    </a:lnDef>
  </a:objectDefaults>
  <a:extraClrSchemeLst>
    <a:extraClrScheme>
      <a:clrScheme name="MIMD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MIMD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MIMD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MD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MIMD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MIMD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MIMD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MIMD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MIMD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MIMD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MIMD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MIMD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ananje-dinam">
  <a:themeElements>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grananje-dina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Arial" charset="0"/>
          </a:defRPr>
        </a:defPPr>
      </a:lstStyle>
    </a:lnDef>
  </a:objectDefaults>
  <a:extraClrSchemeLst>
    <a:extraClrScheme>
      <a:clrScheme name="grananje-dinam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grananje-dinam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grananje-dinam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ananje-dinam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grananje-dinam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grananje-dinam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grananje-dinam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grananje-dinam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grananje-dinam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grananje-dinam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grananje-dinam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grananje-dinam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2_blue_intel_only">
  <a:themeElements>
    <a:clrScheme name="42_blue_intel_only 3">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21FF5B"/>
      </a:hlink>
      <a:folHlink>
        <a:srgbClr val="AA014C"/>
      </a:folHlink>
    </a:clrScheme>
    <a:fontScheme name="42_blue_intel_onl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Arial" charset="0"/>
          </a:defRPr>
        </a:defPPr>
      </a:lstStyle>
    </a:lnDef>
  </a:objectDefaults>
  <a:extraClrSchemeLst>
    <a:extraClrScheme>
      <a:clrScheme name="42_blue_intel_only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42_blu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42_blue_intel_only 3">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21FF5B"/>
        </a:hlink>
        <a:folHlink>
          <a:srgbClr val="AA014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Distribuirani sistemi[2]v4</Template>
  <TotalTime>813</TotalTime>
  <Words>5973</Words>
  <Application>Microsoft Office PowerPoint</Application>
  <PresentationFormat>On-screen Show (4:3)</PresentationFormat>
  <Paragraphs>602</Paragraphs>
  <Slides>40</Slides>
  <Notes>10</Notes>
  <HiddenSlides>2</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40</vt:i4>
      </vt:variant>
    </vt:vector>
  </HeadingPairs>
  <TitlesOfParts>
    <vt:vector size="54" baseType="lpstr">
      <vt:lpstr>Arial</vt:lpstr>
      <vt:lpstr>Arial Narrow</vt:lpstr>
      <vt:lpstr>Calibri</vt:lpstr>
      <vt:lpstr>Courier New</vt:lpstr>
      <vt:lpstr>SegoeBook</vt:lpstr>
      <vt:lpstr>Tahoma</vt:lpstr>
      <vt:lpstr>Times</vt:lpstr>
      <vt:lpstr>Trebuchet MS</vt:lpstr>
      <vt:lpstr>Verdana</vt:lpstr>
      <vt:lpstr>Wingdings</vt:lpstr>
      <vt:lpstr>Wingdings 2</vt:lpstr>
      <vt:lpstr>MIMD</vt:lpstr>
      <vt:lpstr>grananje-dinam</vt:lpstr>
      <vt:lpstr>42_blue_intel_only</vt:lpstr>
      <vt:lpstr>OpenMP</vt:lpstr>
      <vt:lpstr>interakcija sa radnim okruženjem</vt:lpstr>
      <vt:lpstr>PowerPoint Presentation</vt:lpstr>
      <vt:lpstr>Promenljive okruženja</vt:lpstr>
      <vt:lpstr>OpenMP bibliotečke funkcije</vt:lpstr>
      <vt:lpstr>OpenMP bibliotečke funkcije</vt:lpstr>
      <vt:lpstr>OpenMP bibliotečke funkcije</vt:lpstr>
      <vt:lpstr>PowerPoint Presentation</vt:lpstr>
      <vt:lpstr>Još neke odredbe</vt:lpstr>
      <vt:lpstr>Odredba if</vt:lpstr>
      <vt:lpstr>Primer</vt:lpstr>
      <vt:lpstr>Odredba num_threads </vt:lpstr>
      <vt:lpstr>Kako definisati koliki broj niti će biti u paralelnom regionu</vt:lpstr>
      <vt:lpstr>PowerPoint Presentation</vt:lpstr>
      <vt:lpstr>Odredba reduction </vt:lpstr>
      <vt:lpstr>Primer dejstva odredbe reduction</vt:lpstr>
      <vt:lpstr>PowerPoint Presentation</vt:lpstr>
      <vt:lpstr>PowerPoint Presentation</vt:lpstr>
      <vt:lpstr>Threadprivate direktiva</vt:lpstr>
      <vt:lpstr>Primer</vt:lpstr>
      <vt:lpstr>Copyin odredba</vt:lpstr>
      <vt:lpstr>Task direktiva - eksplicitni task  paralelizam</vt:lpstr>
      <vt:lpstr>Task direktiva</vt:lpstr>
      <vt:lpstr>Tied &amp; Untied Tasks</vt:lpstr>
      <vt:lpstr>Task direktiva – primer</vt:lpstr>
      <vt:lpstr>Mogući scenario izvršenja</vt:lpstr>
      <vt:lpstr>Gde se taskovi sinhronizuju (okončavaju izvršenje)?</vt:lpstr>
      <vt:lpstr>PowerPoint Presentation</vt:lpstr>
      <vt:lpstr>Zadatak</vt:lpstr>
      <vt:lpstr>Primer 1/1 sekvencijalni kod</vt:lpstr>
      <vt:lpstr>Primer 1/2</vt:lpstr>
      <vt:lpstr>PowerPoint Presentation</vt:lpstr>
      <vt:lpstr>Primer 1/3</vt:lpstr>
      <vt:lpstr>Primer 1/3</vt:lpstr>
      <vt:lpstr>Primer 1/4</vt:lpstr>
      <vt:lpstr>Primer 1/5</vt:lpstr>
      <vt:lpstr>Primer 2/1 hoćemo da se rečenica završava sa “is fan to watch”</vt:lpstr>
      <vt:lpstr>PowerPoint Presentation</vt:lpstr>
      <vt:lpstr>PowerPoint Presentation</vt:lpstr>
      <vt:lpstr>PowerPoint Presentation</vt:lpstr>
    </vt:vector>
  </TitlesOfParts>
  <Company>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dc:title>
  <dc:creator>ema</dc:creator>
  <cp:lastModifiedBy>Emina Milovanovic</cp:lastModifiedBy>
  <cp:revision>34</cp:revision>
  <dcterms:created xsi:type="dcterms:W3CDTF">2014-05-18T15:46:01Z</dcterms:created>
  <dcterms:modified xsi:type="dcterms:W3CDTF">2023-06-17T16:58:35Z</dcterms:modified>
</cp:coreProperties>
</file>