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098" autoAdjust="0"/>
  </p:normalViewPr>
  <p:slideViewPr>
    <p:cSldViewPr>
      <p:cViewPr varScale="1">
        <p:scale>
          <a:sx n="47" d="100"/>
          <a:sy n="47" d="100"/>
        </p:scale>
        <p:origin x="1840" y="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787B3-8976-4F2A-9C75-4C7A662943AB}" type="datetimeFigureOut">
              <a:rPr lang="sr-Latn-RS" smtClean="0"/>
              <a:t>22.2.2023.</a:t>
            </a:fld>
            <a:endParaRPr lang="sr-Latn-R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r-Latn-R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509668-E372-4126-889D-72BA7CAF3CF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63370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100 </a:t>
            </a:r>
            <a:r>
              <a:rPr lang="en-US" dirty="0" err="1"/>
              <a:t>sveski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zadacima</a:t>
            </a:r>
            <a:r>
              <a:rPr lang="en-US" baseline="0" dirty="0"/>
              <a:t> </a:t>
            </a:r>
            <a:r>
              <a:rPr lang="en-US" baseline="0" dirty="0" err="1"/>
              <a:t>treba</a:t>
            </a:r>
            <a:r>
              <a:rPr lang="en-US" baseline="0" dirty="0"/>
              <a:t> </a:t>
            </a:r>
            <a:r>
              <a:rPr lang="en-US" baseline="0" dirty="0" err="1"/>
              <a:t>pregledati</a:t>
            </a:r>
            <a:r>
              <a:rPr lang="en-US" baseline="0" dirty="0"/>
              <a:t>. </a:t>
            </a:r>
            <a:r>
              <a:rPr lang="en-US" baseline="0" dirty="0" err="1"/>
              <a:t>Teorijski</a:t>
            </a:r>
            <a:r>
              <a:rPr lang="en-US" baseline="0" dirty="0"/>
              <a:t>, </a:t>
            </a:r>
            <a:r>
              <a:rPr lang="en-US" baseline="0" dirty="0" err="1"/>
              <a:t>svaka</a:t>
            </a:r>
            <a:r>
              <a:rPr lang="en-US" baseline="0" dirty="0"/>
              <a:t> </a:t>
            </a:r>
            <a:r>
              <a:rPr lang="en-US" baseline="0" dirty="0" err="1"/>
              <a:t>sveska</a:t>
            </a:r>
            <a:r>
              <a:rPr lang="en-US" baseline="0" dirty="0"/>
              <a:t> bi </a:t>
            </a:r>
            <a:r>
              <a:rPr lang="en-US" baseline="0" dirty="0" err="1"/>
              <a:t>mogla</a:t>
            </a:r>
            <a:r>
              <a:rPr lang="en-US" baseline="0" dirty="0"/>
              <a:t> da </a:t>
            </a:r>
            <a:r>
              <a:rPr lang="en-US" baseline="0" dirty="0" err="1"/>
              <a:t>bude</a:t>
            </a:r>
            <a:r>
              <a:rPr lang="en-US" baseline="0" dirty="0"/>
              <a:t> </a:t>
            </a:r>
            <a:r>
              <a:rPr lang="en-US" baseline="0" dirty="0" err="1"/>
              <a:t>primitivni</a:t>
            </a:r>
            <a:r>
              <a:rPr lang="en-US" baseline="0" dirty="0"/>
              <a:t> </a:t>
            </a:r>
            <a:r>
              <a:rPr lang="en-US" baseline="0" dirty="0" err="1"/>
              <a:t>zadatak</a:t>
            </a:r>
            <a:r>
              <a:rPr lang="en-US" baseline="0" dirty="0"/>
              <a:t>. Ili, 10 </a:t>
            </a:r>
            <a:r>
              <a:rPr lang="en-US" baseline="0" dirty="0" err="1"/>
              <a:t>sveski</a:t>
            </a:r>
            <a:r>
              <a:rPr lang="en-US" baseline="0" dirty="0"/>
              <a:t> </a:t>
            </a:r>
            <a:r>
              <a:rPr lang="en-US" baseline="0" dirty="0" err="1"/>
              <a:t>jedan</a:t>
            </a:r>
            <a:r>
              <a:rPr lang="en-US" baseline="0" dirty="0"/>
              <a:t> </a:t>
            </a:r>
            <a:r>
              <a:rPr lang="en-US" baseline="0" dirty="0" err="1"/>
              <a:t>primitivni</a:t>
            </a:r>
            <a:r>
              <a:rPr lang="en-US" baseline="0" dirty="0"/>
              <a:t> </a:t>
            </a:r>
            <a:r>
              <a:rPr lang="en-US" baseline="0" dirty="0" err="1"/>
              <a:t>zadatak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09668-E372-4126-889D-72BA7CAF3CF7}" type="slidenum">
              <a:rPr lang="sr-Latn-RS" smtClean="0"/>
              <a:t>5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274691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svaka</a:t>
            </a:r>
            <a:r>
              <a:rPr lang="en-US" dirty="0"/>
              <a:t> </a:t>
            </a:r>
            <a:r>
              <a:rPr lang="en-US" dirty="0" err="1"/>
              <a:t>svseka</a:t>
            </a:r>
            <a:r>
              <a:rPr lang="en-US" dirty="0"/>
              <a:t> </a:t>
            </a:r>
            <a:r>
              <a:rPr lang="en-US" dirty="0" err="1"/>
              <a:t>ima</a:t>
            </a:r>
            <a:r>
              <a:rPr lang="en-US" dirty="0"/>
              <a:t> 4 </a:t>
            </a:r>
            <a:r>
              <a:rPr lang="en-US" dirty="0" err="1"/>
              <a:t>zadatka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razlicitih</a:t>
            </a:r>
            <a:r>
              <a:rPr lang="en-US" dirty="0"/>
              <a:t> </a:t>
            </a:r>
            <a:r>
              <a:rPr lang="en-US" dirty="0" err="1"/>
              <a:t>oblasti</a:t>
            </a:r>
            <a:r>
              <a:rPr lang="en-US" dirty="0"/>
              <a:t>, </a:t>
            </a:r>
            <a:r>
              <a:rPr lang="en-US" dirty="0" err="1"/>
              <a:t>onda</a:t>
            </a:r>
            <a:r>
              <a:rPr lang="en-US" dirty="0"/>
              <a:t> bi </a:t>
            </a:r>
            <a:r>
              <a:rPr lang="en-US" dirty="0" err="1"/>
              <a:t>savi</a:t>
            </a:r>
            <a:r>
              <a:rPr lang="en-US" dirty="0"/>
              <a:t> </a:t>
            </a:r>
            <a:r>
              <a:rPr lang="en-US" dirty="0" err="1"/>
              <a:t>zadatak</a:t>
            </a:r>
            <a:r>
              <a:rPr lang="en-US" dirty="0"/>
              <a:t> </a:t>
            </a:r>
            <a:r>
              <a:rPr lang="en-US" dirty="0" err="1"/>
              <a:t>mogao</a:t>
            </a:r>
            <a:r>
              <a:rPr lang="en-US" dirty="0"/>
              <a:t> </a:t>
            </a:r>
            <a:r>
              <a:rPr lang="en-US" dirty="0" err="1"/>
              <a:t>biti</a:t>
            </a:r>
            <a:r>
              <a:rPr lang="en-US" dirty="0"/>
              <a:t> </a:t>
            </a:r>
            <a:r>
              <a:rPr lang="en-US" dirty="0" err="1"/>
              <a:t>primitivni</a:t>
            </a:r>
            <a:r>
              <a:rPr lang="en-US" dirty="0"/>
              <a:t> </a:t>
            </a:r>
            <a:r>
              <a:rPr lang="en-US" dirty="0" err="1"/>
              <a:t>zadatak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da </a:t>
            </a:r>
            <a:r>
              <a:rPr lang="en-US" dirty="0" err="1"/>
              <a:t>dekompoziciju</a:t>
            </a:r>
            <a:r>
              <a:rPr lang="en-US" dirty="0"/>
              <a:t> </a:t>
            </a:r>
            <a:r>
              <a:rPr lang="en-US" dirty="0" err="1"/>
              <a:t>obavimo</a:t>
            </a:r>
            <a:r>
              <a:rPr lang="en-US" dirty="0"/>
              <a:t> </a:t>
            </a:r>
            <a:r>
              <a:rPr lang="en-US" dirty="0" err="1"/>
              <a:t>po</a:t>
            </a:r>
            <a:r>
              <a:rPr lang="en-US" dirty="0"/>
              <a:t> </a:t>
            </a:r>
            <a:r>
              <a:rPr lang="en-US" dirty="0" err="1"/>
              <a:t>oblasrima</a:t>
            </a:r>
            <a:r>
              <a:rPr lang="en-US" dirty="0"/>
              <a:t>.</a:t>
            </a:r>
            <a:r>
              <a:rPr lang="en-US" baseline="0" dirty="0"/>
              <a:t> To bi </a:t>
            </a:r>
            <a:r>
              <a:rPr lang="en-US" baseline="0" dirty="0" err="1"/>
              <a:t>bila</a:t>
            </a:r>
            <a:r>
              <a:rPr lang="en-US" baseline="0" dirty="0"/>
              <a:t> </a:t>
            </a:r>
            <a:r>
              <a:rPr lang="en-US" baseline="0" dirty="0" err="1"/>
              <a:t>funkcionalna</a:t>
            </a:r>
            <a:r>
              <a:rPr lang="en-US" baseline="0" dirty="0"/>
              <a:t> </a:t>
            </a:r>
            <a:r>
              <a:rPr lang="en-US" baseline="0" dirty="0" err="1"/>
              <a:t>dekompozicija</a:t>
            </a:r>
            <a:r>
              <a:rPr lang="en-US" baseline="0" dirty="0"/>
              <a:t>.</a:t>
            </a:r>
            <a:endParaRPr lang="en-US" dirty="0"/>
          </a:p>
          <a:p>
            <a:r>
              <a:rPr lang="sr-Latn-RS" dirty="0"/>
              <a:t>Funkcionalna dekompozicija je koncepcijski prikazana na slici. </a:t>
            </a:r>
          </a:p>
          <a:p>
            <a:r>
              <a:rPr lang="sr-Latn-RS" dirty="0"/>
              <a:t>Nekada ovakva dekompozicija može da dovede do protočne organizacije taskova, kao npr. u slučaju obrade audio signala.</a:t>
            </a:r>
          </a:p>
          <a:p>
            <a:r>
              <a:rPr lang="sr-Latn-RS" dirty="0"/>
              <a:t> Obrada signala podrazumeva propuštanje signala kroz 4 filtera jedan za drugim. </a:t>
            </a:r>
          </a:p>
          <a:p>
            <a:r>
              <a:rPr lang="sr-Latn-RS" dirty="0"/>
              <a:t>Svaki filter je jedan proces, takav da izlaz iz jednog filtera predstavlja ulaz za sledeći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09668-E372-4126-889D-72BA7CAF3CF7}" type="slidenum">
              <a:rPr lang="sr-Latn-RS" smtClean="0"/>
              <a:t>6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461270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sr-Latn-RS" dirty="0"/>
              <a:t>redundantna izračunavanja i redundantne podatke treba svseti na minimum. </a:t>
            </a:r>
          </a:p>
          <a:p>
            <a:pPr lvl="0"/>
            <a:r>
              <a:rPr lang="sr-Latn-RS" dirty="0"/>
              <a:t>U protivnom se može desiti  rezultujući algoritam ne može da se primeni na probleme velikog obima. Npr. ako smo vršili dekompoziciju za mali obim problema i duplirali neka izračunavanja ili podatke, može postojati problem kada se to primeni na veći obim problema.</a:t>
            </a:r>
          </a:p>
          <a:p>
            <a:pPr lvl="0"/>
            <a:endParaRPr lang="sr-Latn-RS" dirty="0"/>
          </a:p>
          <a:p>
            <a:pPr lvl="0"/>
            <a:r>
              <a:rPr lang="sr-Latn-RS" dirty="0"/>
              <a:t>Broj taskova treba da je rastuća funkcija obima problema.</a:t>
            </a:r>
          </a:p>
          <a:p>
            <a:pPr lvl="0"/>
            <a:r>
              <a:rPr lang="sr-Latn-RS" dirty="0"/>
              <a:t>Idealno bi bilo da povećanje obima problema dovede do povećanja broja taskova, a ne veličine taska. U protivnom može se desiti da algoritam ne može da se prilagodi kada u sistemu postoji veći broj procesora i kada je u pitanju veći obim problema. </a:t>
            </a:r>
          </a:p>
          <a:p>
            <a:pPr lvl="0"/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09668-E372-4126-889D-72BA7CAF3CF7}" type="slidenum">
              <a:rPr lang="sr-Latn-RS" smtClean="0"/>
              <a:t>7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968066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sr-Latn-RS" sz="1800" b="0" i="0" u="none" strike="noStrike" baseline="0" dirty="0">
                <a:latin typeface="F15"/>
              </a:rPr>
              <a:t>Kada se izračunavanja obavljaju sekvencijalno, svi podaci su raspoloživi svim delovima programa.</a:t>
            </a:r>
          </a:p>
          <a:p>
            <a:pPr algn="l"/>
            <a:r>
              <a:rPr lang="sr-Latn-RS" sz="1800" b="0" i="0" u="none" strike="noStrike" baseline="0" dirty="0">
                <a:latin typeface="F15"/>
              </a:rPr>
              <a:t>Međutim, kada je izračunavanje podeljeno na nekoliko zadataka (taskova) koji se mogu izvršavati na različitim procesorima, neki od podataka potrebnih tasku mogu biti u lokalnoj memoriji procesora, ali neki mogu biti u memoriji drugog procesora. Zbog toga se javlja potreba za razmenom podataka, tj. za komunikacijom. </a:t>
            </a:r>
          </a:p>
          <a:p>
            <a:pPr algn="l"/>
            <a:r>
              <a:rPr lang="sr-Latn-RS" sz="1800" b="0" i="0" u="none" strike="noStrike" baseline="0" dirty="0">
                <a:latin typeface="F15"/>
              </a:rPr>
              <a:t>Ova </a:t>
            </a:r>
            <a:r>
              <a:rPr lang="en-US" sz="1800" b="0" i="0" u="none" strike="noStrike" baseline="0" dirty="0">
                <a:latin typeface="F15"/>
              </a:rPr>
              <a:t> inter-task </a:t>
            </a:r>
            <a:r>
              <a:rPr lang="sr-Latn-RS" sz="1800" b="0" i="0" u="none" strike="noStrike" baseline="0" dirty="0">
                <a:latin typeface="F15"/>
              </a:rPr>
              <a:t>komunikacija ne postoji u sekvencijalnom programu. Ona je posledica paralelizacije. To je overhead koji se plaća paralelizaciji. </a:t>
            </a:r>
          </a:p>
          <a:p>
            <a:pPr algn="l"/>
            <a:r>
              <a:rPr lang="sr-Latn-RS" sz="1800" b="0" i="0" u="none" strike="noStrike" baseline="0" dirty="0">
                <a:latin typeface="F15"/>
              </a:rPr>
              <a:t>Potrtebno je minimizirati ovaj ovehead. Da bismo to učinili potrebno je prvo identifikovati gde se javlja potreba za komunikacijom. </a:t>
            </a:r>
          </a:p>
          <a:p>
            <a:pPr algn="l"/>
            <a:r>
              <a:rPr lang="sr-Latn-RS" sz="1800" b="0" i="0" u="none" strike="noStrike" baseline="0" dirty="0">
                <a:latin typeface="F15"/>
              </a:rPr>
              <a:t>Takodje, potrebno je projektovati paralelni program kod koga će kašnjenje uzrokovano komunikacijom biti minimalno. </a:t>
            </a:r>
          </a:p>
          <a:p>
            <a:pPr algn="l"/>
            <a:endParaRPr lang="sr-Latn-RS" dirty="0"/>
          </a:p>
          <a:p>
            <a:pPr algn="l"/>
            <a:r>
              <a:rPr lang="sr-Latn-RS" sz="1800" b="0" i="0" u="none" strike="noStrike" baseline="0" dirty="0">
                <a:latin typeface="F15"/>
              </a:rPr>
              <a:t>Komunikacija može biti lokalna   kada  zadatak dobija podatke od malog broja drugih zadataka, ili globalna kada je u komunikaciju uključen veliki broj zadataka. </a:t>
            </a:r>
          </a:p>
          <a:p>
            <a:pPr algn="l"/>
            <a:r>
              <a:rPr lang="sr-Latn-RS" sz="1800" b="0" i="0" u="none" strike="noStrike" baseline="0" dirty="0">
                <a:latin typeface="F15"/>
              </a:rPr>
              <a:t>Komunikacija nekada može biti veoma regularna i imati oblik npr. binarnog stabla, dvodimenzionalne rešetke i sl. naročito u slučaju domenske dekompozicije., a nekada potpuno neregularna</a:t>
            </a:r>
          </a:p>
          <a:p>
            <a:pPr algn="l"/>
            <a:endParaRPr lang="sr-Latn-RS" sz="1800" b="0" i="0" u="none" strike="noStrike" baseline="0" dirty="0">
              <a:latin typeface="F15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09668-E372-4126-889D-72BA7CAF3CF7}" type="slidenum">
              <a:rPr lang="sr-Latn-RS" smtClean="0"/>
              <a:t>8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639596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Rešenje je potrebno proceniti uzimajući u obzir sledeće kriterijume</a:t>
            </a:r>
          </a:p>
          <a:p>
            <a:r>
              <a:rPr lang="sr-Latn-RS" dirty="0"/>
              <a:t>1.Da li svi zadaci imaju približno jednak obim komunikacije. Nebalansiranost u komunikaciji sugeriše da se paralelni algoritam neće dobro skalirati sa porastom obima problema.</a:t>
            </a:r>
          </a:p>
          <a:p>
            <a:r>
              <a:rPr lang="sr-Latn-RS" dirty="0"/>
              <a:t>2. Svaki zadatak treba da komunicira sa malim brojem suseda. Ako zadatak treba da komunicira sa velikim brojem drugih zadataka to će kreirati veliki overhead kod izvršenja paralelnog programa.</a:t>
            </a:r>
          </a:p>
          <a:p>
            <a:endParaRPr lang="sr-Latn-RS" dirty="0"/>
          </a:p>
          <a:p>
            <a:endParaRPr lang="sr-Latn-RS" dirty="0"/>
          </a:p>
          <a:p>
            <a:pPr algn="l"/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09668-E372-4126-889D-72BA7CAF3CF7}" type="slidenum">
              <a:rPr lang="sr-Latn-RS" smtClean="0"/>
              <a:t>9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217465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U prva dva koraka projektovanja paralelnog algoritma, izračunavanje se deli tako da se maksimizira paralelizam, a komunikacija treba da obezbedi zadacima neophodne podatke.</a:t>
            </a:r>
          </a:p>
          <a:p>
            <a:r>
              <a:rPr lang="sr-Latn-RS" dirty="0"/>
              <a:t>Ovakav algoritam je još uvkek abstraktan, jer nije projektovan da se izvršava na nekom određenom računaru. On može biti i veoma neefikasan pogotovo ako ima mnogo više zadataka (taskova) nego procesora jer kreiranje zadatka (procesa) kao i raspoređivanje zadataka po procesorima  generiše overhead. Takođe, komunikacija između zadataka na istom procesoru je veštačka (nepotrebna) i generiše overhead.</a:t>
            </a:r>
          </a:p>
          <a:p>
            <a:r>
              <a:rPr lang="sr-Latn-RS" dirty="0"/>
              <a:t>Čak i ako postoji onoliko procesora koliko ima taskova, algoritam može biti neefikasan zbog komunikacije između taskova. </a:t>
            </a:r>
          </a:p>
          <a:p>
            <a:endParaRPr lang="sr-Latn-RS" dirty="0"/>
          </a:p>
          <a:p>
            <a:r>
              <a:rPr lang="sr-Latn-RS" dirty="0"/>
              <a:t>U trećoj i četvrtoj fazi, apstraktni algoritam postaje opipljiv i efikasan uzimajući u obzir klasu</a:t>
            </a:r>
            <a:r>
              <a:rPr lang="en-US" dirty="0"/>
              <a:t> </a:t>
            </a:r>
            <a:r>
              <a:rPr lang="sr-Latn-RS" dirty="0"/>
              <a:t>paralelnih računara na kojima je predviđeno da radi.</a:t>
            </a:r>
          </a:p>
          <a:p>
            <a:r>
              <a:rPr lang="sr-Latn-RS" dirty="0"/>
              <a:t>U fazi aglomeracije, odluke donete u prve dve faze se ponovo razmatraju.  Aglomeracija podrazumeva kombinovanje grupa od dva iliviše zadataka u veće zadatke, kako biste smanjili broj zadataka i učinili ih većim. Njegova svrha je poboljšanje performansi i pojednostavljenje programiranja. Aglomeracija je problem optimizacije; Veoma često ciljevi su u suprotnosti, pa je potrebno napraviti kompromise. </a:t>
            </a:r>
          </a:p>
          <a:p>
            <a:endParaRPr lang="sr-Latn-RS" dirty="0"/>
          </a:p>
          <a:p>
            <a:r>
              <a:rPr lang="sr-Latn-RS" dirty="0"/>
              <a:t>Jedan od načina za poboljšanje performansi je smanjenje komunikacija. Kada se dva zadatka koji međusobno  razmenjuju podatke kombinuju  u jedan zadatak, nema potrebe za komunikacijom. To se zove povećanje lokalizacije.</a:t>
            </a:r>
          </a:p>
          <a:p>
            <a:endParaRPr lang="sr-Latn-RS" dirty="0"/>
          </a:p>
          <a:p>
            <a:r>
              <a:rPr lang="sr-Latn-RS" dirty="0"/>
              <a:t>Drugi način da se redukuje komunikacioni overhead je kombinovanjem grupe zadataka koji svi šalju podatke i grupe u kojoj svi primaju podatke. Npr. pretpostavimo da zadatak S1 šalje podatke zadatku R1, a zadatak S2 zadatku R2. Ako zadatke S1 i S2 objedinimo u jedan</a:t>
            </a:r>
            <a:r>
              <a:rPr lang="en-US" dirty="0"/>
              <a:t> task S</a:t>
            </a:r>
            <a:r>
              <a:rPr lang="sr-Latn-RS" dirty="0"/>
              <a:t>, a zadatke R1 i R2 u drugi zadatak</a:t>
            </a:r>
            <a:r>
              <a:rPr lang="en-US" dirty="0"/>
              <a:t> R</a:t>
            </a:r>
            <a:r>
              <a:rPr lang="sr-Latn-RS" dirty="0"/>
              <a:t>, smanjiće se komunikacioni overhead.</a:t>
            </a:r>
          </a:p>
          <a:p>
            <a:endParaRPr lang="sr-Latn-RS" dirty="0"/>
          </a:p>
          <a:p>
            <a:pPr algn="l"/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09668-E372-4126-889D-72BA7CAF3CF7}" type="slidenum">
              <a:rPr lang="sr-Latn-RS" smtClean="0"/>
              <a:t>10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451994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123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5760" cy="535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4" name="Rectangle 4"/>
            <p:cNvSpPr>
              <a:spLocks noChangeArrowheads="1"/>
            </p:cNvSpPr>
            <p:nvPr/>
          </p:nvSpPr>
          <p:spPr bwMode="hidden">
            <a:xfrm>
              <a:off x="0" y="3147"/>
              <a:ext cx="5760" cy="1173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04800" y="946150"/>
            <a:ext cx="8534400" cy="1778000"/>
          </a:xfrm>
          <a:noFill/>
        </p:spPr>
        <p:txBody>
          <a:bodyPr lIns="91432" rIns="91432" anchor="b"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524250"/>
            <a:ext cx="8458200" cy="2587625"/>
          </a:xfrm>
        </p:spPr>
        <p:txBody>
          <a:bodyPr lIns="91432" tIns="45716" rIns="91432" bIns="45716"/>
          <a:lstStyle>
            <a:lvl1pPr marL="0" indent="0" algn="ctr">
              <a:buFont typeface="Wingdings 2" pitchFamily="18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95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FFFFFF"/>
                </a:solidFill>
                <a:effectLst/>
                <a:latin typeface="Arial Narrow" pitchFamily="34" charset="0"/>
              </a:defRPr>
            </a:lvl1pPr>
          </a:lstStyle>
          <a:p>
            <a:fld id="{F00AB1ED-4781-4B94-9040-BB4F03839F27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33800" y="62484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FFFFFF"/>
                </a:solidFill>
                <a:effectLst/>
                <a:latin typeface="Arial Narrow" pitchFamily="34" charset="0"/>
              </a:defRPr>
            </a:lvl1pPr>
          </a:lstStyle>
          <a:p>
            <a:endParaRPr lang="en-US"/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0" y="6400800"/>
            <a:ext cx="457200" cy="3810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57CFD8C-ACD1-410D-AB23-CC8447EFD649}" type="slidenum">
              <a:rPr lang="en-US" smtClean="0"/>
              <a:t>‹#›</a:t>
            </a:fld>
            <a:endParaRPr lang="en-US"/>
          </a:p>
        </p:txBody>
      </p:sp>
      <p:sp>
        <p:nvSpPr>
          <p:cNvPr id="5130" name="AutoShape 10"/>
          <p:cNvSpPr>
            <a:spLocks noChangeArrowheads="1"/>
          </p:cNvSpPr>
          <p:nvPr/>
        </p:nvSpPr>
        <p:spPr bwMode="auto">
          <a:xfrm flipH="1">
            <a:off x="381000" y="2949575"/>
            <a:ext cx="8763000" cy="430213"/>
          </a:xfrm>
          <a:prstGeom prst="homePlate">
            <a:avLst>
              <a:gd name="adj" fmla="val 0"/>
            </a:avLst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57CFD8C-ACD1-410D-AB23-CC8447EFD6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85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85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57CFD8C-ACD1-410D-AB23-CC8447EFD6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819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5760" cy="535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6" name="Rectangle 4"/>
            <p:cNvSpPr>
              <a:spLocks noChangeArrowheads="1"/>
            </p:cNvSpPr>
            <p:nvPr/>
          </p:nvSpPr>
          <p:spPr bwMode="hidden">
            <a:xfrm>
              <a:off x="0" y="3147"/>
              <a:ext cx="5760" cy="1173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1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04800" y="946150"/>
            <a:ext cx="8534400" cy="1778000"/>
          </a:xfrm>
          <a:noFill/>
        </p:spPr>
        <p:txBody>
          <a:bodyPr lIns="91432" rIns="91432" anchor="b"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524250"/>
            <a:ext cx="8458200" cy="2587625"/>
          </a:xfrm>
        </p:spPr>
        <p:txBody>
          <a:bodyPr lIns="91432" tIns="45716" rIns="91432" bIns="45716"/>
          <a:lstStyle>
            <a:lvl1pPr marL="0" indent="0" algn="ctr">
              <a:buFont typeface="Wingdings 2" pitchFamily="18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95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FFFFFF"/>
                </a:solidFill>
                <a:effectLst/>
                <a:latin typeface="Arial Narrow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8200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33800" y="62484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FFFFFF"/>
                </a:solidFill>
                <a:effectLst/>
                <a:latin typeface="Arial Narrow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8201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0" y="6400800"/>
            <a:ext cx="457200" cy="3810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C36DADB-412D-4242-937B-229EF4B965D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202" name="AutoShape 10"/>
          <p:cNvSpPr>
            <a:spLocks noChangeArrowheads="1"/>
          </p:cNvSpPr>
          <p:nvPr/>
        </p:nvSpPr>
        <p:spPr bwMode="auto">
          <a:xfrm flipH="1">
            <a:off x="381000" y="2949575"/>
            <a:ext cx="8763000" cy="430213"/>
          </a:xfrm>
          <a:prstGeom prst="homePlate">
            <a:avLst>
              <a:gd name="adj" fmla="val 0"/>
            </a:avLst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BD2EAFC-CC04-47FB-86B5-B4832FA4A87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pull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6E2055D-A15E-4369-9ECD-8CF0CB70D66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pull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08025"/>
            <a:ext cx="4495800" cy="614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08025"/>
            <a:ext cx="4495800" cy="614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252CA93-783D-4B6D-AFD9-0856B0C2ECA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pull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286AFEE-10C9-47BA-B7E0-F064ECFCB48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pull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6D13152-F082-4C0C-87B1-109BC39660B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pull dir="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A8394F8-DB79-446D-B563-67B78F28FA6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pull dir="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CA0D9BB-2282-4320-AADB-A03BD398C01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pull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57CFD8C-ACD1-410D-AB23-CC8447EFD6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7DEB339-A9AC-4B3D-835A-927282C0439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pull dir="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11832C8-5B68-48E3-8121-EC79DCE7345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pull dir="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85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85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DEE8B67-D7AE-4D98-BEB5-833ADFF8260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pull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57CFD8C-ACD1-410D-AB23-CC8447EFD6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08025"/>
            <a:ext cx="4495800" cy="614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08025"/>
            <a:ext cx="4495800" cy="614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57CFD8C-ACD1-410D-AB23-CC8447EFD6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57CFD8C-ACD1-410D-AB23-CC8447EFD6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57CFD8C-ACD1-410D-AB23-CC8447EFD6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57CFD8C-ACD1-410D-AB23-CC8447EFD6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57CFD8C-ACD1-410D-AB23-CC8447EFD6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57CFD8C-ACD1-410D-AB23-CC8447EFD6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016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182863" tIns="45716" rIns="182863" bIns="45716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08025"/>
            <a:ext cx="9144000" cy="614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863" tIns="137148" rIns="182863" bIns="1371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4770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effectLst/>
                <a:latin typeface="Arial Narrow" pitchFamily="34" charset="0"/>
              </a:defRPr>
            </a:lvl1pPr>
          </a:lstStyle>
          <a:p>
            <a:fld id="{B57CFD8C-ACD1-410D-AB23-CC8447EFD649}" type="slidenum">
              <a:rPr lang="en-US" smtClean="0"/>
              <a:t>‹#›</a:t>
            </a:fld>
            <a:endParaRPr lang="en-US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463550" y="1812925"/>
            <a:ext cx="190500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pull dir="d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ã"/>
        <a:defRPr kumimoji="1" sz="2800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l"/>
        <a:defRPr kumimoji="1" sz="2300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Ø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016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182863" tIns="45716" rIns="182863" bIns="45716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08025"/>
            <a:ext cx="9144000" cy="614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863" tIns="137148" rIns="182863" bIns="1371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4770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effectLst/>
                <a:latin typeface="Arial Narrow" pitchFamily="34" charset="0"/>
              </a:defRPr>
            </a:lvl1pPr>
          </a:lstStyle>
          <a:p>
            <a:fld id="{A7DCA848-2207-4A60-A717-64547F8D3E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463550" y="1812925"/>
            <a:ext cx="190500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pull dir="d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ã"/>
        <a:defRPr kumimoji="1" sz="2800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l"/>
        <a:defRPr kumimoji="1" sz="2300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Ø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946150"/>
            <a:ext cx="8534400" cy="707878"/>
          </a:xfrm>
        </p:spPr>
        <p:txBody>
          <a:bodyPr/>
          <a:lstStyle/>
          <a:p>
            <a:r>
              <a:rPr lang="sr-Latn-RS"/>
              <a:t>Paralelni sistemi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Projektovanje</a:t>
            </a:r>
            <a:r>
              <a:rPr lang="en-US" dirty="0"/>
              <a:t> </a:t>
            </a:r>
            <a:r>
              <a:rPr lang="en-US" dirty="0" err="1"/>
              <a:t>paralelnih</a:t>
            </a:r>
            <a:r>
              <a:rPr lang="en-US" dirty="0"/>
              <a:t> </a:t>
            </a:r>
            <a:r>
              <a:rPr lang="en-US" dirty="0" err="1"/>
              <a:t>algoritama</a:t>
            </a:r>
            <a:endParaRPr lang="en-US" dirty="0"/>
          </a:p>
        </p:txBody>
      </p:sp>
    </p:spTree>
  </p:cSld>
  <p:clrMapOvr>
    <a:masterClrMapping/>
  </p:clrMapOvr>
  <p:transition>
    <p:pull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B0F35-EBCA-3C5A-15B7-A1A343652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Aglomeracija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55A7C-2B63-2DA6-66BB-2B0B8930E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Aglomeracija podrazumeva kombinovanje grupa od dva iliviše zadataka u veće zadatke, kako bi se smanjio broj zadataka i potreba za komunikacijom. </a:t>
            </a:r>
            <a:endParaRPr lang="en-US" dirty="0"/>
          </a:p>
          <a:p>
            <a:pPr lvl="1"/>
            <a:r>
              <a:rPr lang="en-US" dirty="0" err="1"/>
              <a:t>alomeracijom</a:t>
            </a:r>
            <a:r>
              <a:rPr lang="en-US" dirty="0"/>
              <a:t> se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sitno-zrnastog</a:t>
            </a:r>
            <a:r>
              <a:rPr lang="en-US" dirty="0"/>
              <a:t> (fine grained) </a:t>
            </a:r>
            <a:r>
              <a:rPr lang="en-US" dirty="0" err="1"/>
              <a:t>paralelizma</a:t>
            </a:r>
            <a:r>
              <a:rPr lang="en-US" dirty="0"/>
              <a:t> </a:t>
            </a:r>
            <a:r>
              <a:rPr lang="en-US" dirty="0" err="1"/>
              <a:t>prelazi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srednje-zrnati</a:t>
            </a:r>
            <a:r>
              <a:rPr lang="en-US" dirty="0"/>
              <a:t> (coarse grained) </a:t>
            </a:r>
            <a:r>
              <a:rPr lang="en-US" dirty="0" err="1"/>
              <a:t>paralelizam</a:t>
            </a:r>
            <a:r>
              <a:rPr lang="en-US" dirty="0"/>
              <a:t>.</a:t>
            </a:r>
            <a:endParaRPr lang="sr-Latn-RS" dirty="0"/>
          </a:p>
          <a:p>
            <a:pPr lvl="2"/>
            <a:r>
              <a:rPr lang="sr-Latn-RS" dirty="0"/>
              <a:t>Njegova svrha je poboljšanje performansi i pojednostavljenje programiranja. </a:t>
            </a:r>
          </a:p>
          <a:p>
            <a:pPr lvl="1"/>
            <a:r>
              <a:rPr lang="sr-Latn-RS" dirty="0"/>
              <a:t>Aglomeracija je problem optimizacije</a:t>
            </a:r>
          </a:p>
          <a:p>
            <a:pPr lvl="2"/>
            <a:r>
              <a:rPr lang="sr-Latn-RS" dirty="0"/>
              <a:t> Veoma često ciljevi su u suprotnosti, pa je potrebno napraviti kompromise.</a:t>
            </a:r>
            <a:endParaRPr lang="en-US" dirty="0"/>
          </a:p>
          <a:p>
            <a:pPr lvl="1"/>
            <a:r>
              <a:rPr lang="sr-Latn-RS" dirty="0"/>
              <a:t>Jedan od načina za poboljšanje performansi je smanjenje komunikacija. K</a:t>
            </a:r>
            <a:endParaRPr lang="en-US" dirty="0"/>
          </a:p>
          <a:p>
            <a:pPr lvl="2"/>
            <a:r>
              <a:rPr lang="sr-Latn-RS" dirty="0"/>
              <a:t>ada se dva zadatka koji međusobno  razmenjuju podatke kombinuju  u jedan zadatak, nema potrebe za komunikacijom. To se zove povećanje lokalizacije.</a:t>
            </a:r>
          </a:p>
        </p:txBody>
      </p:sp>
    </p:spTree>
    <p:extLst>
      <p:ext uri="{BB962C8B-B14F-4D97-AF65-F5344CB8AC3E}">
        <p14:creationId xmlns:p14="http://schemas.microsoft.com/office/powerpoint/2010/main" val="4268837109"/>
      </p:ext>
    </p:extLst>
  </p:cSld>
  <p:clrMapOvr>
    <a:masterClrMapping/>
  </p:clrMapOvr>
  <p:transition>
    <p:pull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6FA8F-821F-1CD1-6D55-8D14DB3A0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Preslikavanje</a:t>
            </a:r>
            <a:r>
              <a:rPr lang="en-US" dirty="0"/>
              <a:t> (mapping)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20ABE-3C8E-A7FF-DEE0-943C123C3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Podrazumeva</a:t>
            </a:r>
            <a:r>
              <a:rPr lang="en-US" dirty="0"/>
              <a:t> </a:t>
            </a:r>
            <a:r>
              <a:rPr lang="en-US" dirty="0" err="1"/>
              <a:t>dodelu</a:t>
            </a:r>
            <a:r>
              <a:rPr lang="en-US" dirty="0"/>
              <a:t> </a:t>
            </a:r>
            <a:r>
              <a:rPr lang="en-US" dirty="0" err="1"/>
              <a:t>zadataka</a:t>
            </a:r>
            <a:r>
              <a:rPr lang="en-US" dirty="0"/>
              <a:t> </a:t>
            </a:r>
            <a:r>
              <a:rPr lang="en-US" dirty="0" err="1"/>
              <a:t>procesorima</a:t>
            </a:r>
            <a:endParaRPr lang="en-US" dirty="0"/>
          </a:p>
          <a:p>
            <a:r>
              <a:rPr lang="en-US" dirty="0" err="1"/>
              <a:t>Cilj</a:t>
            </a:r>
            <a:r>
              <a:rPr lang="en-US" dirty="0"/>
              <a:t>: </a:t>
            </a:r>
            <a:r>
              <a:rPr lang="en-US" dirty="0" err="1"/>
              <a:t>minimizirati</a:t>
            </a:r>
            <a:r>
              <a:rPr lang="en-US" dirty="0"/>
              <a:t> </a:t>
            </a:r>
            <a:r>
              <a:rPr lang="en-US" dirty="0" err="1"/>
              <a:t>ukupno</a:t>
            </a:r>
            <a:r>
              <a:rPr lang="en-US" dirty="0"/>
              <a:t> </a:t>
            </a:r>
            <a:r>
              <a:rPr lang="en-US" dirty="0" err="1"/>
              <a:t>vreme</a:t>
            </a:r>
            <a:r>
              <a:rPr lang="en-US" dirty="0"/>
              <a:t> </a:t>
            </a:r>
            <a:r>
              <a:rPr lang="en-US" dirty="0" err="1"/>
              <a:t>izvr</a:t>
            </a:r>
            <a:r>
              <a:rPr lang="sr-Latn-RS" dirty="0"/>
              <a:t>šenja programa</a:t>
            </a:r>
          </a:p>
          <a:p>
            <a:r>
              <a:rPr lang="sr-Latn-RS" dirty="0"/>
              <a:t>Smernice:</a:t>
            </a:r>
          </a:p>
          <a:p>
            <a:pPr lvl="1"/>
            <a:r>
              <a:rPr lang="sr-Latn-RS" dirty="0"/>
              <a:t>zadaci koji mogu da se izvršavaju konkurentno se dodeljuju (preslikavaju) različitim procesorima. </a:t>
            </a:r>
            <a:endParaRPr lang="en-US" dirty="0"/>
          </a:p>
          <a:p>
            <a:pPr lvl="1"/>
            <a:r>
              <a:rPr lang="sr-Latn-RS" dirty="0"/>
              <a:t>Zadaci koji zahtevaju čestu međusobnu komunikaciju se dodeljuju istom procesoru. </a:t>
            </a:r>
          </a:p>
          <a:p>
            <a:pPr lvl="1"/>
            <a:r>
              <a:rPr lang="sr-Latn-RS" dirty="0"/>
              <a:t>poželjno je da svi procesori dobiju istu količinu posla</a:t>
            </a:r>
          </a:p>
          <a:p>
            <a:pPr lvl="2"/>
            <a:r>
              <a:rPr lang="sr-Latn-RS" dirty="0"/>
              <a:t>neravnomerna raspodela poslova dovodi do lošijih peformansi.</a:t>
            </a:r>
          </a:p>
          <a:p>
            <a:pPr lvl="2"/>
            <a:r>
              <a:rPr lang="sr-Latn-RS" dirty="0"/>
              <a:t>procesor koji obavlja najveći posao će definisati vreme rada celog sistema.</a:t>
            </a:r>
          </a:p>
          <a:p>
            <a:pPr lvl="1"/>
            <a:r>
              <a:rPr lang="sr-Latn-RS" dirty="0"/>
              <a:t>Na žalost da bi se postiglo izbalansirano opterećenje procesora nekada se moraju primeniti komplikovani algoritmi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269774193"/>
      </p:ext>
    </p:extLst>
  </p:cSld>
  <p:clrMapOvr>
    <a:masterClrMapping/>
  </p:clrMapOvr>
  <p:transition>
    <p:pull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807861-7AD0-E6D0-35CF-9CC7F586C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Projektovanje paralelnih algoritama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1BBF8D-AC75-9D85-D767-42FF5481E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628487"/>
            <a:ext cx="5727154" cy="624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593150"/>
      </p:ext>
    </p:extLst>
  </p:cSld>
  <p:clrMapOvr>
    <a:masterClrMapping/>
  </p:clrMapOvr>
  <p:transition>
    <p:pull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 </a:t>
            </a:r>
            <a:r>
              <a:rPr lang="en-US" dirty="0" err="1"/>
              <a:t>postoji</a:t>
            </a:r>
            <a:r>
              <a:rPr lang="en-US" dirty="0"/>
              <a:t> </a:t>
            </a:r>
            <a:r>
              <a:rPr lang="en-US" dirty="0" err="1"/>
              <a:t>jedinstveni</a:t>
            </a:r>
            <a:r>
              <a:rPr lang="en-US" dirty="0"/>
              <a:t> </a:t>
            </a:r>
            <a:r>
              <a:rPr lang="en-US" dirty="0" err="1"/>
              <a:t>recept</a:t>
            </a:r>
            <a:r>
              <a:rPr lang="en-US" dirty="0"/>
              <a:t> </a:t>
            </a:r>
            <a:r>
              <a:rPr lang="sr-Latn-RS" dirty="0"/>
              <a:t>za projektovanje</a:t>
            </a:r>
          </a:p>
          <a:p>
            <a:pPr lvl="1"/>
            <a:r>
              <a:rPr lang="sr-Latn-RS" dirty="0"/>
              <a:t>zahteva određeni stepen kreativnosti</a:t>
            </a:r>
            <a:endParaRPr lang="en-US" dirty="0"/>
          </a:p>
          <a:p>
            <a:r>
              <a:rPr lang="en-US" dirty="0"/>
              <a:t>Ian Foster je 1995 </a:t>
            </a:r>
            <a:r>
              <a:rPr lang="en-US" dirty="0" err="1"/>
              <a:t>predlo</a:t>
            </a:r>
            <a:r>
              <a:rPr lang="sr-Latn-RS" dirty="0"/>
              <a:t>žio opštu </a:t>
            </a:r>
            <a:r>
              <a:rPr lang="en-US" dirty="0" err="1"/>
              <a:t>metodologiju</a:t>
            </a:r>
            <a:r>
              <a:rPr lang="en-US" dirty="0"/>
              <a:t> </a:t>
            </a:r>
            <a:r>
              <a:rPr lang="sr-Latn-RS" dirty="0"/>
              <a:t>projektovanja paralelnih algoritama koja se sastoji od 4 </a:t>
            </a:r>
            <a:r>
              <a:rPr lang="en-US" dirty="0" err="1"/>
              <a:t>koraka</a:t>
            </a:r>
            <a:r>
              <a:rPr lang="en-US" dirty="0"/>
              <a:t>:</a:t>
            </a:r>
            <a:endParaRPr lang="sr-Latn-RS" dirty="0"/>
          </a:p>
          <a:p>
            <a:pPr lvl="1"/>
            <a:r>
              <a:rPr lang="sr-Latn-RS" dirty="0"/>
              <a:t>Dekompozicija</a:t>
            </a:r>
          </a:p>
          <a:p>
            <a:pPr lvl="1"/>
            <a:r>
              <a:rPr lang="sr-Latn-RS" dirty="0"/>
              <a:t>komunikacija</a:t>
            </a:r>
          </a:p>
          <a:p>
            <a:pPr lvl="1"/>
            <a:r>
              <a:rPr lang="sr-Latn-RS" dirty="0"/>
              <a:t>aglomeracija</a:t>
            </a:r>
          </a:p>
          <a:p>
            <a:pPr lvl="1"/>
            <a:r>
              <a:rPr lang="sr-Latn-RS" dirty="0"/>
              <a:t>preslikavanje</a:t>
            </a:r>
            <a:endParaRPr lang="en-US" dirty="0"/>
          </a:p>
        </p:txBody>
      </p:sp>
    </p:spTree>
  </p:cSld>
  <p:clrMapOvr>
    <a:masterClrMapping/>
  </p:clrMapOvr>
  <p:transition>
    <p:pull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23B16-6330-8D2E-F22D-0C124748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Dekompozicija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A65D1-E88D-30C3-52C2-E76C0689C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Cilj dekompozicije je otkrivanje paralelizma</a:t>
            </a:r>
          </a:p>
          <a:p>
            <a:pPr lvl="1"/>
            <a:r>
              <a:rPr lang="sr-Latn-RS" dirty="0"/>
              <a:t>ovo je jedini korak u kome se detektuje paralelizam</a:t>
            </a:r>
          </a:p>
          <a:p>
            <a:pPr lvl="2"/>
            <a:r>
              <a:rPr lang="sr-Latn-RS" dirty="0"/>
              <a:t>svi ostali koraci ga redukuju</a:t>
            </a:r>
          </a:p>
          <a:p>
            <a:pPr lvl="1"/>
            <a:r>
              <a:rPr lang="sr-Latn-RS" dirty="0"/>
              <a:t>Postoje dva potencijalna izvora paralelizma: </a:t>
            </a:r>
          </a:p>
          <a:p>
            <a:pPr lvl="2"/>
            <a:r>
              <a:rPr lang="sr-Latn-RS" dirty="0"/>
              <a:t>podaci (domenska dekompozicija) i </a:t>
            </a:r>
            <a:r>
              <a:rPr lang="en-US" dirty="0"/>
              <a:t>(data parallelism)</a:t>
            </a:r>
            <a:endParaRPr lang="sr-Latn-RS" dirty="0"/>
          </a:p>
          <a:p>
            <a:pPr lvl="2"/>
            <a:r>
              <a:rPr lang="sr-Latn-RS" dirty="0"/>
              <a:t>izračunavanje (funkcionalna dekompozicija)</a:t>
            </a:r>
            <a:r>
              <a:rPr lang="en-US" dirty="0"/>
              <a:t> (task parallelism)</a:t>
            </a:r>
          </a:p>
          <a:p>
            <a:pPr lvl="1"/>
            <a:r>
              <a:rPr lang="en-US" dirty="0"/>
              <a:t>to </a:t>
            </a:r>
            <a:r>
              <a:rPr lang="sr-Latn-RS" dirty="0"/>
              <a:t>su dva komplementarana metoda za ekstrakciju paralelizma. </a:t>
            </a:r>
          </a:p>
        </p:txBody>
      </p:sp>
    </p:spTree>
    <p:extLst>
      <p:ext uri="{BB962C8B-B14F-4D97-AF65-F5344CB8AC3E}">
        <p14:creationId xmlns:p14="http://schemas.microsoft.com/office/powerpoint/2010/main" val="2993058326"/>
      </p:ext>
    </p:extLst>
  </p:cSld>
  <p:clrMapOvr>
    <a:masterClrMapping/>
  </p:clrMapOvr>
  <p:transition>
    <p:pull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74AE7-EEE4-DB96-5908-1189F9E18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Domenska dekompozicija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16369-3A29-632E-55E9-C20DE30D4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/>
              <a:t>Cilj je rastaviti podatke na mnogo manjih delovana kojima se može primeniti paralelna obrada (izračunavanje)</a:t>
            </a:r>
          </a:p>
          <a:p>
            <a:pPr lvl="1"/>
            <a:r>
              <a:rPr lang="sr-Latn-RS" dirty="0"/>
              <a:t>Ova paralelna izračunavanja ćemo zvati primitivni zadaci (taskovi)</a:t>
            </a:r>
          </a:p>
          <a:p>
            <a:r>
              <a:rPr lang="sr-Latn-RS" dirty="0"/>
              <a:t>Kod domenske dekompozicije, najbolje je identifikovati najveće i najčešće korišćenje podatke, izvršiti njihovu dekompoziciju na mnogo malih, po mogućnosti identičnih delova, i dodeliti svaki taj deo primitivnom zadatku.</a:t>
            </a:r>
          </a:p>
          <a:p>
            <a:pPr lvl="1"/>
            <a:r>
              <a:rPr lang="sr-Latn-RS" dirty="0"/>
              <a:t>Npr. ako imamo 3D model nekog objekta predstavljen kao</a:t>
            </a:r>
            <a:r>
              <a:rPr lang="en-US" dirty="0"/>
              <a:t> </a:t>
            </a:r>
            <a:r>
              <a:rPr lang="sr-Latn-RS" dirty="0"/>
              <a:t>skup 3D tačaka na površini tog objekta, i želimo da rotiramo taj objekat u prostoru, tada (teorijski) možemo primeniti istu operaciju na svakoj tački paralelno i svaku tačku dodeliti primitivnom zadatku. </a:t>
            </a:r>
          </a:p>
        </p:txBody>
      </p:sp>
    </p:spTree>
    <p:extLst>
      <p:ext uri="{BB962C8B-B14F-4D97-AF65-F5344CB8AC3E}">
        <p14:creationId xmlns:p14="http://schemas.microsoft.com/office/powerpoint/2010/main" val="1119808003"/>
      </p:ext>
    </p:extLst>
  </p:cSld>
  <p:clrMapOvr>
    <a:masterClrMapping/>
  </p:clrMapOvr>
  <p:transition>
    <p:pull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FBBA3-FB53-261D-9759-60D7AB4AA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124C5-8C35-77EE-4566-A57091B6A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08025"/>
            <a:ext cx="9144000" cy="3369047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sr-Latn-RS" dirty="0"/>
              <a:t>Neka je, npr. zadata trodimenzionalna matrica dimenzija m×n×k, gde su m broj vrsta i n broj kolona u jednoj ravni, a k broj m×n ravni </a:t>
            </a:r>
          </a:p>
          <a:p>
            <a:pPr algn="l"/>
            <a:r>
              <a:rPr lang="sr-Latn-RS" dirty="0"/>
              <a:t>cilj dekompozicije je da podeli ovu matricu.</a:t>
            </a:r>
          </a:p>
          <a:p>
            <a:pPr lvl="1"/>
            <a:r>
              <a:rPr lang="sr-Latn-RS" dirty="0"/>
              <a:t>gr</a:t>
            </a:r>
            <a:r>
              <a:rPr lang="en-US" dirty="0"/>
              <a:t>u</a:t>
            </a:r>
            <a:r>
              <a:rPr lang="sr-Latn-RS" dirty="0"/>
              <a:t>ba (krupna) dekompozicija bi bila podeliti ovu matricu na k ravni i svaku ravan dodeli</a:t>
            </a:r>
            <a:r>
              <a:rPr lang="en-US" dirty="0" err="1"/>
              <a:t>ti</a:t>
            </a:r>
            <a:r>
              <a:rPr lang="sr-Latn-RS" dirty="0"/>
              <a:t> na obradu jednom zadatku</a:t>
            </a:r>
          </a:p>
          <a:p>
            <a:pPr lvl="1"/>
            <a:r>
              <a:rPr lang="sr-Latn-RS" dirty="0"/>
              <a:t>finija dekompozicija bi bila </a:t>
            </a:r>
            <a:r>
              <a:rPr lang="en-US" dirty="0" err="1"/>
              <a:t>podela</a:t>
            </a:r>
            <a:r>
              <a:rPr lang="en-US" dirty="0"/>
              <a:t> </a:t>
            </a:r>
            <a:r>
              <a:rPr lang="sr-Latn-RS" dirty="0"/>
              <a:t>na n×k kolona i dodela svake kolone jednom zadatku</a:t>
            </a:r>
          </a:p>
          <a:p>
            <a:pPr lvl="1"/>
            <a:r>
              <a:rPr lang="sr-Latn-RS" dirty="0"/>
              <a:t>najfinija dekompozicija bi svaki element matrice dodelila jednom zadatku, kreirajući tako n×m×k zadataka</a:t>
            </a:r>
          </a:p>
          <a:p>
            <a:pPr lvl="2"/>
            <a:r>
              <a:rPr lang="sr-Latn-RS" dirty="0"/>
              <a:t>ova dekompozicija obezbeđuje najveći paralelizam i bila bi najbolji izbor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4A42F5-C3B4-4F82-ADB6-578A1FCCF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975" y="4090812"/>
            <a:ext cx="7180049" cy="257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992314"/>
      </p:ext>
    </p:extLst>
  </p:cSld>
  <p:clrMapOvr>
    <a:masterClrMapping/>
  </p:clrMapOvr>
  <p:transition>
    <p:pull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AB3AB-A8AF-215E-D7EB-6C5DBF300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Funkcionalna dekompozicija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BA98A-358D-7CA5-5930-F690B7FE4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08025"/>
            <a:ext cx="9144000" cy="3009007"/>
          </a:xfrm>
        </p:spPr>
        <p:txBody>
          <a:bodyPr>
            <a:normAutofit fontScale="85000" lnSpcReduction="10000"/>
          </a:bodyPr>
          <a:lstStyle/>
          <a:p>
            <a:r>
              <a:rPr lang="sr-Latn-RS" dirty="0"/>
              <a:t>Ponekad problem koji treba da se reši  ne poseduje visoki stepen paralelizma na nivou podataka, već poseduje tvz. funkcionalni paralelizam</a:t>
            </a:r>
          </a:p>
          <a:p>
            <a:pPr lvl="1"/>
            <a:r>
              <a:rPr lang="sr-Latn-RS" dirty="0"/>
              <a:t>funkcionalni paralelizam postoji kada postoje različite operacije koje se mogu jednovremeno obavljati, obično nad različitim skupom podataka.</a:t>
            </a:r>
          </a:p>
          <a:p>
            <a:pPr lvl="1"/>
            <a:r>
              <a:rPr lang="sr-Latn-RS" dirty="0"/>
              <a:t>ove funkcije se dodeljuju različitim primitivnim zadacima (taskovima) na izvršenje i </a:t>
            </a:r>
            <a:r>
              <a:rPr lang="en-US" dirty="0"/>
              <a:t>i</a:t>
            </a:r>
            <a:r>
              <a:rPr lang="sr-Latn-RS" dirty="0"/>
              <a:t>dentifikuju se podaci nad kojima se funkcije obavljaju</a:t>
            </a:r>
          </a:p>
          <a:p>
            <a:pPr lvl="1"/>
            <a:r>
              <a:rPr lang="sr-Latn-RS" dirty="0"/>
              <a:t>u ovom slučaju akcenat je na izračunavanju koje treba da se obavi.</a:t>
            </a:r>
          </a:p>
          <a:p>
            <a:pPr lvl="1"/>
            <a:endParaRPr lang="sr-Latn-RS" dirty="0"/>
          </a:p>
          <a:p>
            <a:endParaRPr lang="sr-Latn-RS" dirty="0"/>
          </a:p>
        </p:txBody>
      </p:sp>
      <p:pic>
        <p:nvPicPr>
          <p:cNvPr id="6" name="Picture 2" descr="https://computing.llnl.gov/tutorials/parallel_comp/images/functional_decomp.gif">
            <a:extLst>
              <a:ext uri="{FF2B5EF4-FFF2-40B4-BE49-F238E27FC236}">
                <a16:creationId xmlns:a16="http://schemas.microsoft.com/office/drawing/2014/main" id="{F4BFE445-753B-90DD-F84A-4D45329C1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3723382"/>
            <a:ext cx="3384376" cy="2035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Functional decomposition example">
            <a:extLst>
              <a:ext uri="{FF2B5EF4-FFF2-40B4-BE49-F238E27FC236}">
                <a16:creationId xmlns:a16="http://schemas.microsoft.com/office/drawing/2014/main" id="{0CAF5E07-6C52-6D07-FC0A-78505248C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533" y="4005064"/>
            <a:ext cx="5024939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9009623"/>
      </p:ext>
    </p:extLst>
  </p:cSld>
  <p:clrMapOvr>
    <a:masterClrMapping/>
  </p:clrMapOvr>
  <p:transition>
    <p:pull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7B9ED-8EEC-5C10-8C03-C3755090B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4767"/>
          </a:xfrm>
        </p:spPr>
        <p:txBody>
          <a:bodyPr/>
          <a:lstStyle/>
          <a:p>
            <a:r>
              <a:rPr lang="sr-Latn-RS" sz="3200" dirty="0"/>
              <a:t>Fosterova lista za procenu dekompozicije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41831-5B8B-E9E5-B016-410F9CF37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/>
              <a:t>Dekompozicija treba da zadovolji (što je moguće više) sledeće kriterijume:</a:t>
            </a:r>
          </a:p>
          <a:p>
            <a:pPr lvl="1"/>
            <a:r>
              <a:rPr lang="sr-Latn-RS" dirty="0"/>
              <a:t>Broj zadataka (taskova) koji proizilazi iz dekompozicije treba da bude bar za red veličine veći od broja procesora u sistemu.</a:t>
            </a:r>
          </a:p>
          <a:p>
            <a:pPr lvl="2"/>
            <a:r>
              <a:rPr lang="sr-Latn-RS" dirty="0"/>
              <a:t>u protivnom postojaće malo fleksibilnosti u sledećim stadijumima projektovanja</a:t>
            </a:r>
          </a:p>
          <a:p>
            <a:pPr lvl="1"/>
            <a:r>
              <a:rPr lang="sr-Latn-RS" dirty="0"/>
              <a:t>redundantna izračunavanja i redundantne podatke treba svseti na minimum</a:t>
            </a:r>
          </a:p>
          <a:p>
            <a:pPr lvl="2"/>
            <a:r>
              <a:rPr lang="sr-Latn-RS" dirty="0"/>
              <a:t>u protivnom se može desiti </a:t>
            </a:r>
            <a:r>
              <a:rPr lang="en-US" dirty="0"/>
              <a:t>da</a:t>
            </a:r>
            <a:r>
              <a:rPr lang="sr-Latn-RS" dirty="0"/>
              <a:t> rezultujući algoritam ne može da se primeni na probleme velikog obima.</a:t>
            </a:r>
          </a:p>
          <a:p>
            <a:pPr lvl="1"/>
            <a:r>
              <a:rPr lang="en-US" dirty="0" err="1"/>
              <a:t>Primiti</a:t>
            </a:r>
            <a:r>
              <a:rPr lang="sr-Latn-RS" dirty="0"/>
              <a:t>vni zadaci (taskovi) treba da su približno istog obima</a:t>
            </a:r>
          </a:p>
          <a:p>
            <a:pPr lvl="2"/>
            <a:r>
              <a:rPr lang="sr-Latn-RS" dirty="0"/>
              <a:t>u protivnom će biti treško dodeliti svakom procesoru približno jednaku količinu posla, što će dovesti do degradiranja performansi.</a:t>
            </a:r>
          </a:p>
          <a:p>
            <a:pPr lvl="1"/>
            <a:r>
              <a:rPr lang="sr-Latn-RS" dirty="0"/>
              <a:t>Broj taskova treba da je rastuća funkcija obima problema.</a:t>
            </a:r>
          </a:p>
          <a:p>
            <a:pPr lvl="2"/>
            <a:r>
              <a:rPr lang="sr-Latn-RS" dirty="0"/>
              <a:t>idealno bi bilo da povećanje obima problema dovede do povećanja broja taskova, a ne veličine taska. </a:t>
            </a:r>
          </a:p>
          <a:p>
            <a:pPr lvl="1"/>
            <a:r>
              <a:rPr lang="sr-Latn-RS" dirty="0"/>
              <a:t>Dobro je identifikovati nekoliko alternativnih dekompozicija</a:t>
            </a:r>
          </a:p>
          <a:p>
            <a:pPr lvl="2"/>
            <a:r>
              <a:rPr lang="sr-Latn-RS" dirty="0"/>
              <a:t>na taj način se maksimizira fleksibilnost sledećih koraka u procesu projektovanja paralelnog algoritma. </a:t>
            </a:r>
            <a:endParaRPr lang="en-US" dirty="0"/>
          </a:p>
          <a:p>
            <a:pPr lvl="1"/>
            <a:r>
              <a:rPr lang="sr-Latn-RS" dirty="0"/>
              <a:t>Istražiti mogućnosti i domenske i funkcionalne dekompozicije. </a:t>
            </a:r>
          </a:p>
        </p:txBody>
      </p:sp>
    </p:spTree>
    <p:extLst>
      <p:ext uri="{BB962C8B-B14F-4D97-AF65-F5344CB8AC3E}">
        <p14:creationId xmlns:p14="http://schemas.microsoft.com/office/powerpoint/2010/main" val="3313498451"/>
      </p:ext>
    </p:extLst>
  </p:cSld>
  <p:clrMapOvr>
    <a:masterClrMapping/>
  </p:clrMapOvr>
  <p:transition>
    <p:pull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3586A-7A78-ABEE-143F-814646B1C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Komunikacija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73899-9626-EB22-72F1-77DCBF109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Kada je izračunavanje podeljeno na nekoliko zadataka (taskova) koji se mogu izvršavati na različitim procesorima, neki od podataka potrebnih tasku mogu biti u lokalnoj memoriji procesora, ali neki mogu biti u memoriji drugog procesora. </a:t>
            </a:r>
          </a:p>
          <a:p>
            <a:pPr lvl="1"/>
            <a:r>
              <a:rPr lang="sr-Latn-RS" dirty="0"/>
              <a:t>Zbog toga se javlja potreba za razmenom podataka, tj. za komunikacijom</a:t>
            </a:r>
          </a:p>
          <a:p>
            <a:pPr lvl="2"/>
            <a:r>
              <a:rPr lang="sr-Latn-RS" dirty="0"/>
              <a:t>Ona je posledica paralelizacije. To je overhead koji se plaća paralelizaciji</a:t>
            </a:r>
          </a:p>
          <a:p>
            <a:pPr lvl="2"/>
            <a:r>
              <a:rPr lang="sr-Latn-RS" dirty="0"/>
              <a:t>potrebno je prvo identifikovati gde se javlja potreba za komunikacijom.</a:t>
            </a:r>
          </a:p>
          <a:p>
            <a:pPr lvl="1"/>
            <a:r>
              <a:rPr lang="sr-Latn-RS" dirty="0"/>
              <a:t>Lokanla komunikacija</a:t>
            </a:r>
          </a:p>
          <a:p>
            <a:pPr lvl="2"/>
            <a:r>
              <a:rPr lang="sr-Latn-RS" sz="2000" b="0" i="0" u="none" strike="noStrike" baseline="0" dirty="0">
                <a:latin typeface="F15"/>
              </a:rPr>
              <a:t>zadatak dobija podatke od malog broja drugih zadataka</a:t>
            </a:r>
            <a:endParaRPr lang="sr-Latn-RS" dirty="0"/>
          </a:p>
          <a:p>
            <a:pPr lvl="1"/>
            <a:r>
              <a:rPr lang="sr-Latn-RS" dirty="0"/>
              <a:t>globalna komunikacija</a:t>
            </a:r>
          </a:p>
          <a:p>
            <a:pPr lvl="2"/>
            <a:r>
              <a:rPr lang="sr-Latn-RS" dirty="0"/>
              <a:t>podaci se dobijaju od velikog broja zadataka</a:t>
            </a:r>
          </a:p>
          <a:p>
            <a:pPr lvl="1"/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414671288"/>
      </p:ext>
    </p:extLst>
  </p:cSld>
  <p:clrMapOvr>
    <a:masterClrMapping/>
  </p:clrMapOvr>
  <p:transition>
    <p:pull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DC365-3BBA-D29A-0EAE-FD14CAD18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6323"/>
          </a:xfrm>
        </p:spPr>
        <p:txBody>
          <a:bodyPr/>
          <a:lstStyle/>
          <a:p>
            <a:r>
              <a:rPr lang="sr-Latn-RS" sz="3600" dirty="0"/>
              <a:t>Fosterova lista za procenu komunikacje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F3B84-6F29-F894-FE79-2C22AB454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Kriterijumi za procenu</a:t>
            </a:r>
          </a:p>
          <a:p>
            <a:pPr lvl="1"/>
            <a:r>
              <a:rPr lang="sr-Latn-RS" dirty="0"/>
              <a:t>Da li svi zadaci imaju približno jednak obim komunikacije.</a:t>
            </a:r>
          </a:p>
          <a:p>
            <a:pPr lvl="2"/>
            <a:r>
              <a:rPr lang="sr-Latn-RS" dirty="0"/>
              <a:t> Nebalansiranost u komunikaciji sugeriše da se paralelni algoritam neće dobro skalirati sa porastom obima problema.</a:t>
            </a:r>
          </a:p>
          <a:p>
            <a:pPr lvl="1"/>
            <a:r>
              <a:rPr lang="sr-Latn-RS" dirty="0"/>
              <a:t>Svaki zadatak treba da komunicira sa malim brojem suseda.</a:t>
            </a:r>
          </a:p>
          <a:p>
            <a:pPr lvl="2"/>
            <a:r>
              <a:rPr lang="sr-Latn-RS" dirty="0"/>
              <a:t> Ako zadatak treba da komunicira sa velikim brojem drugih zadataka to će kreirati veliki overhead kod izvršenja paralelnog programa.</a:t>
            </a:r>
          </a:p>
          <a:p>
            <a:pPr lvl="1"/>
            <a:r>
              <a:rPr lang="sr-Latn-RS" dirty="0"/>
              <a:t>Komunikacija između zadataka treba da se obavlja konkurentno, tj. više zadataka može međusobno da komunicira u isto vreme</a:t>
            </a:r>
          </a:p>
          <a:p>
            <a:pPr lvl="2"/>
            <a:r>
              <a:rPr lang="sr-Latn-RS" dirty="0"/>
              <a:t>u protivnom paralelni algoritam će biti neefikasan i slabo skalabilan</a:t>
            </a:r>
          </a:p>
          <a:p>
            <a:pPr lvl="1"/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4027627167"/>
      </p:ext>
    </p:extLst>
  </p:cSld>
  <p:clrMapOvr>
    <a:masterClrMapping/>
  </p:clrMapOvr>
  <p:transition>
    <p:pull dir="d"/>
  </p:transition>
</p:sld>
</file>

<file path=ppt/theme/theme1.xml><?xml version="1.0" encoding="utf-8"?>
<a:theme xmlns:a="http://schemas.openxmlformats.org/drawingml/2006/main" name="MIMD">
  <a:themeElements>
    <a:clrScheme name="MIMD 15">
      <a:dk1>
        <a:srgbClr val="000000"/>
      </a:dk1>
      <a:lt1>
        <a:srgbClr val="FFFFFF"/>
      </a:lt1>
      <a:dk2>
        <a:srgbClr val="FFFFFF"/>
      </a:dk2>
      <a:lt2>
        <a:srgbClr val="000000"/>
      </a:lt2>
      <a:accent1>
        <a:srgbClr val="A50021"/>
      </a:accent1>
      <a:accent2>
        <a:srgbClr val="009900"/>
      </a:accent2>
      <a:accent3>
        <a:srgbClr val="FFFFFF"/>
      </a:accent3>
      <a:accent4>
        <a:srgbClr val="000000"/>
      </a:accent4>
      <a:accent5>
        <a:srgbClr val="CFAAAB"/>
      </a:accent5>
      <a:accent6>
        <a:srgbClr val="008A00"/>
      </a:accent6>
      <a:hlink>
        <a:srgbClr val="003399"/>
      </a:hlink>
      <a:folHlink>
        <a:srgbClr val="DDDDDD"/>
      </a:folHlink>
    </a:clrScheme>
    <a:fontScheme name="MIMD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</a:defRPr>
        </a:defPPr>
      </a:lstStyle>
    </a:lnDef>
  </a:objectDefaults>
  <a:extraClrSchemeLst>
    <a:extraClrScheme>
      <a:clrScheme name="MIMD 1">
        <a:dk1>
          <a:srgbClr val="001932"/>
        </a:dk1>
        <a:lt1>
          <a:srgbClr val="FFFFFF"/>
        </a:lt1>
        <a:dk2>
          <a:srgbClr val="2181B7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C1D8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MD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66699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B9B9E7"/>
        </a:accent6>
        <a:hlink>
          <a:srgbClr val="CC00C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MD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MD 4">
        <a:dk1>
          <a:srgbClr val="000000"/>
        </a:dk1>
        <a:lt1>
          <a:srgbClr val="FFFFCC"/>
        </a:lt1>
        <a:dk2>
          <a:srgbClr val="FF6600"/>
        </a:dk2>
        <a:lt2>
          <a:srgbClr val="333300"/>
        </a:lt2>
        <a:accent1>
          <a:srgbClr val="800000"/>
        </a:accent1>
        <a:accent2>
          <a:srgbClr val="CC6600"/>
        </a:accent2>
        <a:accent3>
          <a:srgbClr val="FFFFE2"/>
        </a:accent3>
        <a:accent4>
          <a:srgbClr val="000000"/>
        </a:accent4>
        <a:accent5>
          <a:srgbClr val="C0AAAA"/>
        </a:accent5>
        <a:accent6>
          <a:srgbClr val="B95C00"/>
        </a:accent6>
        <a:hlink>
          <a:srgbClr val="8080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MD 5">
        <a:dk1>
          <a:srgbClr val="1C3956"/>
        </a:dk1>
        <a:lt1>
          <a:srgbClr val="FFFFFF"/>
        </a:lt1>
        <a:dk2>
          <a:srgbClr val="003366"/>
        </a:dk2>
        <a:lt2>
          <a:srgbClr val="DDDDDD"/>
        </a:lt2>
        <a:accent1>
          <a:srgbClr val="3D7CBB"/>
        </a:accent1>
        <a:accent2>
          <a:srgbClr val="00152A"/>
        </a:accent2>
        <a:accent3>
          <a:srgbClr val="AAADB8"/>
        </a:accent3>
        <a:accent4>
          <a:srgbClr val="DADADA"/>
        </a:accent4>
        <a:accent5>
          <a:srgbClr val="AFBFDA"/>
        </a:accent5>
        <a:accent6>
          <a:srgbClr val="001225"/>
        </a:accent6>
        <a:hlink>
          <a:srgbClr val="33CCCC"/>
        </a:hlink>
        <a:folHlink>
          <a:srgbClr val="96B9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MD 6">
        <a:dk1>
          <a:srgbClr val="000000"/>
        </a:dk1>
        <a:lt1>
          <a:srgbClr val="FFFFFF"/>
        </a:lt1>
        <a:dk2>
          <a:srgbClr val="440044"/>
        </a:dk2>
        <a:lt2>
          <a:srgbClr val="491D49"/>
        </a:lt2>
        <a:accent1>
          <a:srgbClr val="9D9DBD"/>
        </a:accent1>
        <a:accent2>
          <a:srgbClr val="14213C"/>
        </a:accent2>
        <a:accent3>
          <a:srgbClr val="FFFFFF"/>
        </a:accent3>
        <a:accent4>
          <a:srgbClr val="000000"/>
        </a:accent4>
        <a:accent5>
          <a:srgbClr val="CCCCDB"/>
        </a:accent5>
        <a:accent6>
          <a:srgbClr val="111D35"/>
        </a:accent6>
        <a:hlink>
          <a:srgbClr val="666699"/>
        </a:hlink>
        <a:folHlink>
          <a:srgbClr val="DBDBF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MD 7">
        <a:dk1>
          <a:srgbClr val="000000"/>
        </a:dk1>
        <a:lt1>
          <a:srgbClr val="FFFFFF"/>
        </a:lt1>
        <a:dk2>
          <a:srgbClr val="000000"/>
        </a:dk2>
        <a:lt2>
          <a:srgbClr val="001A00"/>
        </a:lt2>
        <a:accent1>
          <a:srgbClr val="339966"/>
        </a:accent1>
        <a:accent2>
          <a:srgbClr val="003300"/>
        </a:accent2>
        <a:accent3>
          <a:srgbClr val="FFFFFF"/>
        </a:accent3>
        <a:accent4>
          <a:srgbClr val="000000"/>
        </a:accent4>
        <a:accent5>
          <a:srgbClr val="ADCAB8"/>
        </a:accent5>
        <a:accent6>
          <a:srgbClr val="002D00"/>
        </a:accent6>
        <a:hlink>
          <a:srgbClr val="FF9933"/>
        </a:hlink>
        <a:folHlink>
          <a:srgbClr val="AFE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MD 8">
        <a:dk1>
          <a:srgbClr val="000000"/>
        </a:dk1>
        <a:lt1>
          <a:srgbClr val="FFFFFF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D60093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C20085"/>
        </a:accent6>
        <a:hlink>
          <a:srgbClr val="9966FF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MD 9">
        <a:dk1>
          <a:srgbClr val="001932"/>
        </a:dk1>
        <a:lt1>
          <a:srgbClr val="FFFFFF"/>
        </a:lt1>
        <a:dk2>
          <a:srgbClr val="1A6690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B8C6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FFCDC0"/>
        </a:hlink>
        <a:folHlink>
          <a:srgbClr val="16547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MD 10">
        <a:dk1>
          <a:srgbClr val="000000"/>
        </a:dk1>
        <a:lt1>
          <a:srgbClr val="FFFFFF"/>
        </a:lt1>
        <a:dk2>
          <a:srgbClr val="114663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AB0B7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FFCDC0"/>
        </a:hlink>
        <a:folHlink>
          <a:srgbClr val="16547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MD 11">
        <a:dk1>
          <a:srgbClr val="000000"/>
        </a:dk1>
        <a:lt1>
          <a:srgbClr val="FFFFFF"/>
        </a:lt1>
        <a:dk2>
          <a:srgbClr val="114663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AB0B7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FFBFAD"/>
        </a:hlink>
        <a:folHlink>
          <a:srgbClr val="0E36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MD 12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A50021"/>
        </a:accent1>
        <a:accent2>
          <a:srgbClr val="01B0FF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19FE7"/>
        </a:accent6>
        <a:hlink>
          <a:srgbClr val="0033CC"/>
        </a:hlink>
        <a:folHlink>
          <a:srgbClr val="0E36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MD 13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A50021"/>
        </a:accent1>
        <a:accent2>
          <a:srgbClr val="01B0FF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19FE7"/>
        </a:accent6>
        <a:hlink>
          <a:srgbClr val="003399"/>
        </a:hlink>
        <a:folHlink>
          <a:srgbClr val="0E36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MD 14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A50021"/>
        </a:accent1>
        <a:accent2>
          <a:srgbClr val="01B0FF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19FE7"/>
        </a:accent6>
        <a:hlink>
          <a:srgbClr val="00339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MD 15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A50021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8A00"/>
        </a:accent6>
        <a:hlink>
          <a:srgbClr val="00339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grananje-dinam">
  <a:themeElements>
    <a:clrScheme name="grananje-dinam 15">
      <a:dk1>
        <a:srgbClr val="000000"/>
      </a:dk1>
      <a:lt1>
        <a:srgbClr val="FFFFFF"/>
      </a:lt1>
      <a:dk2>
        <a:srgbClr val="FFFFFF"/>
      </a:dk2>
      <a:lt2>
        <a:srgbClr val="000000"/>
      </a:lt2>
      <a:accent1>
        <a:srgbClr val="A50021"/>
      </a:accent1>
      <a:accent2>
        <a:srgbClr val="009900"/>
      </a:accent2>
      <a:accent3>
        <a:srgbClr val="FFFFFF"/>
      </a:accent3>
      <a:accent4>
        <a:srgbClr val="000000"/>
      </a:accent4>
      <a:accent5>
        <a:srgbClr val="CFAAAB"/>
      </a:accent5>
      <a:accent6>
        <a:srgbClr val="008A00"/>
      </a:accent6>
      <a:hlink>
        <a:srgbClr val="003399"/>
      </a:hlink>
      <a:folHlink>
        <a:srgbClr val="DDDDDD"/>
      </a:folHlink>
    </a:clrScheme>
    <a:fontScheme name="grananje-dinam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</a:defRPr>
        </a:defPPr>
      </a:lstStyle>
    </a:lnDef>
  </a:objectDefaults>
  <a:extraClrSchemeLst>
    <a:extraClrScheme>
      <a:clrScheme name="grananje-dinam 1">
        <a:dk1>
          <a:srgbClr val="001932"/>
        </a:dk1>
        <a:lt1>
          <a:srgbClr val="FFFFFF"/>
        </a:lt1>
        <a:dk2>
          <a:srgbClr val="2181B7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C1D8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ananje-dinam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66699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B9B9E7"/>
        </a:accent6>
        <a:hlink>
          <a:srgbClr val="CC00C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nanje-dinam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nanje-dinam 4">
        <a:dk1>
          <a:srgbClr val="000000"/>
        </a:dk1>
        <a:lt1>
          <a:srgbClr val="FFFFCC"/>
        </a:lt1>
        <a:dk2>
          <a:srgbClr val="FF6600"/>
        </a:dk2>
        <a:lt2>
          <a:srgbClr val="333300"/>
        </a:lt2>
        <a:accent1>
          <a:srgbClr val="800000"/>
        </a:accent1>
        <a:accent2>
          <a:srgbClr val="CC6600"/>
        </a:accent2>
        <a:accent3>
          <a:srgbClr val="FFFFE2"/>
        </a:accent3>
        <a:accent4>
          <a:srgbClr val="000000"/>
        </a:accent4>
        <a:accent5>
          <a:srgbClr val="C0AAAA"/>
        </a:accent5>
        <a:accent6>
          <a:srgbClr val="B95C00"/>
        </a:accent6>
        <a:hlink>
          <a:srgbClr val="8080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nanje-dinam 5">
        <a:dk1>
          <a:srgbClr val="1C3956"/>
        </a:dk1>
        <a:lt1>
          <a:srgbClr val="FFFFFF"/>
        </a:lt1>
        <a:dk2>
          <a:srgbClr val="003366"/>
        </a:dk2>
        <a:lt2>
          <a:srgbClr val="DDDDDD"/>
        </a:lt2>
        <a:accent1>
          <a:srgbClr val="3D7CBB"/>
        </a:accent1>
        <a:accent2>
          <a:srgbClr val="00152A"/>
        </a:accent2>
        <a:accent3>
          <a:srgbClr val="AAADB8"/>
        </a:accent3>
        <a:accent4>
          <a:srgbClr val="DADADA"/>
        </a:accent4>
        <a:accent5>
          <a:srgbClr val="AFBFDA"/>
        </a:accent5>
        <a:accent6>
          <a:srgbClr val="001225"/>
        </a:accent6>
        <a:hlink>
          <a:srgbClr val="33CCCC"/>
        </a:hlink>
        <a:folHlink>
          <a:srgbClr val="96B9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ananje-dinam 6">
        <a:dk1>
          <a:srgbClr val="000000"/>
        </a:dk1>
        <a:lt1>
          <a:srgbClr val="FFFFFF"/>
        </a:lt1>
        <a:dk2>
          <a:srgbClr val="440044"/>
        </a:dk2>
        <a:lt2>
          <a:srgbClr val="491D49"/>
        </a:lt2>
        <a:accent1>
          <a:srgbClr val="9D9DBD"/>
        </a:accent1>
        <a:accent2>
          <a:srgbClr val="14213C"/>
        </a:accent2>
        <a:accent3>
          <a:srgbClr val="FFFFFF"/>
        </a:accent3>
        <a:accent4>
          <a:srgbClr val="000000"/>
        </a:accent4>
        <a:accent5>
          <a:srgbClr val="CCCCDB"/>
        </a:accent5>
        <a:accent6>
          <a:srgbClr val="111D35"/>
        </a:accent6>
        <a:hlink>
          <a:srgbClr val="666699"/>
        </a:hlink>
        <a:folHlink>
          <a:srgbClr val="DBDBF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nanje-dinam 7">
        <a:dk1>
          <a:srgbClr val="000000"/>
        </a:dk1>
        <a:lt1>
          <a:srgbClr val="FFFFFF"/>
        </a:lt1>
        <a:dk2>
          <a:srgbClr val="000000"/>
        </a:dk2>
        <a:lt2>
          <a:srgbClr val="001A00"/>
        </a:lt2>
        <a:accent1>
          <a:srgbClr val="339966"/>
        </a:accent1>
        <a:accent2>
          <a:srgbClr val="003300"/>
        </a:accent2>
        <a:accent3>
          <a:srgbClr val="FFFFFF"/>
        </a:accent3>
        <a:accent4>
          <a:srgbClr val="000000"/>
        </a:accent4>
        <a:accent5>
          <a:srgbClr val="ADCAB8"/>
        </a:accent5>
        <a:accent6>
          <a:srgbClr val="002D00"/>
        </a:accent6>
        <a:hlink>
          <a:srgbClr val="FF9933"/>
        </a:hlink>
        <a:folHlink>
          <a:srgbClr val="AFE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nanje-dinam 8">
        <a:dk1>
          <a:srgbClr val="000000"/>
        </a:dk1>
        <a:lt1>
          <a:srgbClr val="FFFFFF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D60093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C20085"/>
        </a:accent6>
        <a:hlink>
          <a:srgbClr val="9966FF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ananje-dinam 9">
        <a:dk1>
          <a:srgbClr val="001932"/>
        </a:dk1>
        <a:lt1>
          <a:srgbClr val="FFFFFF"/>
        </a:lt1>
        <a:dk2>
          <a:srgbClr val="1A6690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B8C6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FFCDC0"/>
        </a:hlink>
        <a:folHlink>
          <a:srgbClr val="16547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ananje-dinam 10">
        <a:dk1>
          <a:srgbClr val="000000"/>
        </a:dk1>
        <a:lt1>
          <a:srgbClr val="FFFFFF"/>
        </a:lt1>
        <a:dk2>
          <a:srgbClr val="114663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AB0B7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FFCDC0"/>
        </a:hlink>
        <a:folHlink>
          <a:srgbClr val="16547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ananje-dinam 11">
        <a:dk1>
          <a:srgbClr val="000000"/>
        </a:dk1>
        <a:lt1>
          <a:srgbClr val="FFFFFF"/>
        </a:lt1>
        <a:dk2>
          <a:srgbClr val="114663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AB0B7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FFBFAD"/>
        </a:hlink>
        <a:folHlink>
          <a:srgbClr val="0E36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ananje-dinam 12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A50021"/>
        </a:accent1>
        <a:accent2>
          <a:srgbClr val="01B0FF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19FE7"/>
        </a:accent6>
        <a:hlink>
          <a:srgbClr val="0033CC"/>
        </a:hlink>
        <a:folHlink>
          <a:srgbClr val="0E36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nanje-dinam 13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A50021"/>
        </a:accent1>
        <a:accent2>
          <a:srgbClr val="01B0FF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19FE7"/>
        </a:accent6>
        <a:hlink>
          <a:srgbClr val="003399"/>
        </a:hlink>
        <a:folHlink>
          <a:srgbClr val="0E36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nanje-dinam 14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A50021"/>
        </a:accent1>
        <a:accent2>
          <a:srgbClr val="01B0FF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19FE7"/>
        </a:accent6>
        <a:hlink>
          <a:srgbClr val="00339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nanje-dinam 15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A50021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8A00"/>
        </a:accent6>
        <a:hlink>
          <a:srgbClr val="00339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Dinamicko</Template>
  <TotalTime>521</TotalTime>
  <Words>1722</Words>
  <Application>Microsoft Office PowerPoint</Application>
  <PresentationFormat>On-screen Show (4:3)</PresentationFormat>
  <Paragraphs>121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 Narrow</vt:lpstr>
      <vt:lpstr>Calibri</vt:lpstr>
      <vt:lpstr>F15</vt:lpstr>
      <vt:lpstr>Tahoma</vt:lpstr>
      <vt:lpstr>Wingdings</vt:lpstr>
      <vt:lpstr>Wingdings 2</vt:lpstr>
      <vt:lpstr>MIMD</vt:lpstr>
      <vt:lpstr>grananje-dinam</vt:lpstr>
      <vt:lpstr>Paralelni sistemi</vt:lpstr>
      <vt:lpstr>PowerPoint Presentation</vt:lpstr>
      <vt:lpstr>Dekompozicija</vt:lpstr>
      <vt:lpstr>Domenska dekompozicija</vt:lpstr>
      <vt:lpstr>PowerPoint Presentation</vt:lpstr>
      <vt:lpstr>Funkcionalna dekompozicija</vt:lpstr>
      <vt:lpstr>Fosterova lista za procenu dekompozicije</vt:lpstr>
      <vt:lpstr>Komunikacija</vt:lpstr>
      <vt:lpstr>Fosterova lista za procenu komunikacje</vt:lpstr>
      <vt:lpstr>Aglomeracija</vt:lpstr>
      <vt:lpstr>Preslikavanje (mapping)</vt:lpstr>
      <vt:lpstr>Projektovanje paralelnih algoritama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Projektovanje paralelnih algoritama</dc:title>
  <dc:creator>Ema</dc:creator>
  <cp:lastModifiedBy>Emina Milovanovic</cp:lastModifiedBy>
  <cp:revision>28</cp:revision>
  <dcterms:created xsi:type="dcterms:W3CDTF">2022-11-28T19:46:48Z</dcterms:created>
  <dcterms:modified xsi:type="dcterms:W3CDTF">2023-02-22T18:31:58Z</dcterms:modified>
</cp:coreProperties>
</file>