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notesMasterIdLst>
    <p:notesMasterId r:id="rId43"/>
  </p:notesMasterIdLst>
  <p:sldIdLst>
    <p:sldId id="256" r:id="rId3"/>
    <p:sldId id="258" r:id="rId4"/>
    <p:sldId id="329" r:id="rId5"/>
    <p:sldId id="259" r:id="rId6"/>
    <p:sldId id="261" r:id="rId7"/>
    <p:sldId id="262" r:id="rId8"/>
    <p:sldId id="260" r:id="rId9"/>
    <p:sldId id="263" r:id="rId10"/>
    <p:sldId id="266" r:id="rId11"/>
    <p:sldId id="267" r:id="rId12"/>
    <p:sldId id="268" r:id="rId13"/>
    <p:sldId id="32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332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841" autoAdjust="0"/>
  </p:normalViewPr>
  <p:slideViewPr>
    <p:cSldViewPr>
      <p:cViewPr varScale="1">
        <p:scale>
          <a:sx n="47" d="100"/>
          <a:sy n="47" d="100"/>
        </p:scale>
        <p:origin x="18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4607B-0C32-49FE-86CF-B24158BC546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D327-4D5F-4F50-8EE9-E8FB483D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Prošlog puta smo napomenuli da se paralelizam može eksploatisati na više različitih nivoa. Rekli smo da se prvo eksploatisao paraleliyam na nivou bitova, zatim instrukcija, niti, taskova.</a:t>
            </a:r>
          </a:p>
          <a:p>
            <a:r>
              <a:rPr lang="sr-Latn-RS" dirty="0"/>
              <a:t>Protočnost kod izvršenja instrukcija eksploatiše upravo paralelizam na nivou instrukcija.</a:t>
            </a:r>
          </a:p>
          <a:p>
            <a:r>
              <a:rPr lang="sr-Latn-RS" dirty="0"/>
              <a:t>Da vidimo kako se može povećati količina paralelizma na nivou instrukcija u programu. Zašto je to važno? Zato što se paralelizam na nivou instrukcija može iskoristiti da se izbegnu zastoji u protočnom sistemu (misli se na protočno izvršenje instrukcija)</a:t>
            </a:r>
          </a:p>
          <a:p>
            <a:r>
              <a:rPr lang="sr-Latn-RS" dirty="0"/>
              <a:t>No, pre toga da se u najkraćem podsetimo osnovnih stvari vezanih za protočno izvršenje instrukcija.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1D327-4D5F-4F50-8EE9-E8FB483DBA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84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EC95545-8237-4BF1-ABA9-92962E9BB2A3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74268B-CE88-4E3B-A05B-F7594F76CFA3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Sada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cemo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videte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kako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se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paralelizam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koji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postoji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izmedju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instrukcija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u program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moze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iskoristiti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da se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dalje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poboljsaju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performance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protocnog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procesora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Videcemo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takodje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podrazumevamo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pod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paralelizmom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nivou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petlje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i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kako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se on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moze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transformisati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u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paralelizam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novou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instrukcija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1D327-4D5F-4F50-8EE9-E8FB483DBA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5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CS" altLang="en-US" sz="1200" dirty="0"/>
              <a:t>Ova petlja je potpuno paralelna.</a:t>
            </a:r>
          </a:p>
          <a:p>
            <a:r>
              <a:rPr lang="sr-Latn-CS" altLang="en-US" sz="1200" dirty="0"/>
              <a:t>Svaka iteracija petlje m</a:t>
            </a:r>
            <a:r>
              <a:rPr lang="en-US" altLang="en-US" sz="1200" dirty="0"/>
              <a:t>o</a:t>
            </a:r>
            <a:r>
              <a:rPr lang="sr-Latn-CS" altLang="en-US" sz="1200" dirty="0"/>
              <a:t>že se preklapati u izvršenju sa bilo kojom drugom iteracijom</a:t>
            </a:r>
            <a:endParaRPr lang="en-US" alt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1D327-4D5F-4F50-8EE9-E8FB483DBA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4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sr-Latn-CS" altLang="en-US" sz="2400" dirty="0"/>
              <a:t>Postoji puno tehnika za konverziju LLP u ILP. Tehnike rade tako što vrše odmotavanje petlje, statički uz pomoć kompajlera, ili dinamički  pomoću hw, čime se povećava veličina osnovnog bloka.</a:t>
            </a:r>
          </a:p>
          <a:p>
            <a:pPr>
              <a:lnSpc>
                <a:spcPct val="80000"/>
              </a:lnSpc>
              <a:defRPr/>
            </a:pPr>
            <a:r>
              <a:rPr lang="sr-Latn-CS" altLang="en-US" sz="2400" dirty="0"/>
              <a:t>Važan alternativni metod za eksploataciju LLP je korišćenje vektorskih instrukcija.</a:t>
            </a:r>
          </a:p>
          <a:p>
            <a:pPr>
              <a:lnSpc>
                <a:spcPct val="80000"/>
              </a:lnSpc>
              <a:defRPr/>
            </a:pPr>
            <a:r>
              <a:rPr lang="sr-Latn-CS" altLang="en-US" sz="2400" dirty="0"/>
              <a:t>Da bi se protočni sistem održao punim, moraju se pronaći instrukcije koje ne zavise jedna od druge i koje se mogu bezbedno izvršavati sa preklapanjem bez mogućnosti za nastupanje hazarda.</a:t>
            </a:r>
          </a:p>
          <a:p>
            <a:pPr>
              <a:lnSpc>
                <a:spcPct val="80000"/>
              </a:lnSpc>
              <a:defRPr/>
            </a:pPr>
            <a:r>
              <a:rPr lang="sr-Latn-CS" altLang="en-US" sz="2400" dirty="0"/>
              <a:t>Da bi se izbeglo zaustavljanje protočnog sistema zbog nastupanja hazarda, instrukcije koje zavise jedna od druge moraju se razdvojiti drugim instrukcijama.</a:t>
            </a:r>
          </a:p>
          <a:p>
            <a:pPr marL="342900" lvl="0" indent="-3429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sr-Latn-CS" altLang="en-US" sz="2100" dirty="0"/>
              <a:t>broj instrukcija kojima se moraju razdvojiti medjusobno zavisne instrukcije tako da se izbegne zaustavljanje protočnog sistema zavisi od </a:t>
            </a:r>
            <a:r>
              <a:rPr lang="sr-Latn-CS" altLang="en-US" sz="2100" dirty="0">
                <a:solidFill>
                  <a:schemeClr val="tx1"/>
                </a:solidFill>
              </a:rPr>
              <a:t>latentnosti funkcionalne</a:t>
            </a:r>
            <a:r>
              <a:rPr lang="sr-Latn-CS" altLang="en-US" sz="2100" dirty="0"/>
              <a:t> jedinice koja generiše rezultat.</a:t>
            </a:r>
          </a:p>
          <a:p>
            <a:pPr marL="342900" lvl="0" indent="-3429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sr-Latn-CS" altLang="en-US" sz="2100" dirty="0"/>
              <a:t>da li će kompajler moći da izvrši preuredjenje koda tako da ne nastupi zastoj, zavisi od količine raspoloživog ILP. </a:t>
            </a:r>
            <a:endParaRPr lang="en-US" altLang="en-US" sz="21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1D327-4D5F-4F50-8EE9-E8FB483DBA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98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 bi </a:t>
            </a:r>
            <a:r>
              <a:rPr lang="en-US" dirty="0" err="1"/>
              <a:t>objasnili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funkcionise</a:t>
            </a:r>
            <a:r>
              <a:rPr lang="en-US" dirty="0"/>
              <a:t> </a:t>
            </a:r>
            <a:r>
              <a:rPr lang="en-US" dirty="0" err="1"/>
              <a:t>odmotavanje</a:t>
            </a:r>
            <a:r>
              <a:rPr lang="en-US" dirty="0"/>
              <a:t> </a:t>
            </a:r>
            <a:r>
              <a:rPr lang="en-US" dirty="0" err="1"/>
              <a:t>petlje</a:t>
            </a:r>
            <a:r>
              <a:rPr lang="en-US" dirty="0"/>
              <a:t> </a:t>
            </a:r>
            <a:r>
              <a:rPr lang="en-US" dirty="0" err="1"/>
              <a:t>usvojimo</a:t>
            </a:r>
            <a:r>
              <a:rPr lang="en-US" dirty="0"/>
              <a:t> </a:t>
            </a:r>
            <a:r>
              <a:rPr lang="en-US" dirty="0" err="1"/>
              <a:t>sledece</a:t>
            </a:r>
            <a:r>
              <a:rPr lang="en-US" dirty="0"/>
              <a:t> </a:t>
            </a:r>
            <a:r>
              <a:rPr lang="en-US" dirty="0" err="1"/>
              <a:t>latencije</a:t>
            </a:r>
            <a:r>
              <a:rPr lang="en-US" dirty="0"/>
              <a:t> </a:t>
            </a:r>
            <a:r>
              <a:rPr lang="en-US" dirty="0" err="1"/>
              <a:t>funkcionalnih</a:t>
            </a:r>
            <a:r>
              <a:rPr lang="en-US" dirty="0"/>
              <a:t> </a:t>
            </a:r>
            <a:r>
              <a:rPr lang="en-US" dirty="0" err="1"/>
              <a:t>jedinica</a:t>
            </a:r>
            <a:r>
              <a:rPr lang="en-US" dirty="0"/>
              <a:t>.</a:t>
            </a:r>
          </a:p>
          <a:p>
            <a:r>
              <a:rPr lang="en-US" dirty="0" err="1"/>
              <a:t>Latentnost</a:t>
            </a:r>
            <a:r>
              <a:rPr lang="en-US" dirty="0"/>
              <a:t> </a:t>
            </a:r>
            <a:r>
              <a:rPr lang="en-US" dirty="0" err="1"/>
              <a:t>govori</a:t>
            </a:r>
            <a:r>
              <a:rPr lang="en-US" dirty="0"/>
              <a:t> Koliko </a:t>
            </a:r>
            <a:r>
              <a:rPr lang="en-US" dirty="0" err="1"/>
              <a:t>klok</a:t>
            </a:r>
            <a:r>
              <a:rPr lang="en-US" dirty="0"/>
              <a:t> </a:t>
            </a:r>
            <a:r>
              <a:rPr lang="en-US" dirty="0" err="1"/>
              <a:t>ciklusa</a:t>
            </a:r>
            <a:r>
              <a:rPr lang="en-US" dirty="0"/>
              <a:t> mora da </a:t>
            </a:r>
            <a:r>
              <a:rPr lang="en-US" dirty="0" err="1"/>
              <a:t>protekne</a:t>
            </a:r>
            <a:r>
              <a:rPr lang="en-US" dirty="0"/>
              <a:t> </a:t>
            </a:r>
            <a:r>
              <a:rPr lang="en-US" dirty="0" err="1"/>
              <a:t>izmedju</a:t>
            </a:r>
            <a:r>
              <a:rPr lang="en-US" dirty="0"/>
              <a:t> </a:t>
            </a:r>
            <a:r>
              <a:rPr lang="en-US" dirty="0" err="1"/>
              <a:t>instrukcije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generise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i </a:t>
            </a:r>
            <a:r>
              <a:rPr lang="en-US" dirty="0" err="1"/>
              <a:t>instrukcije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1D327-4D5F-4F50-8EE9-E8FB483DBA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07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Aft>
                <a:spcPct val="35000"/>
              </a:spcAft>
            </a:pPr>
            <a:r>
              <a:rPr lang="sr-Latn-CS" altLang="en-US" b="0" dirty="0"/>
              <a:t>Napomena:</a:t>
            </a:r>
            <a:r>
              <a:rPr lang="sr-Latn-CS" altLang="en-US" b="0" dirty="0">
                <a:solidFill>
                  <a:schemeClr val="accent1"/>
                </a:solidFill>
              </a:rPr>
              <a:t> </a:t>
            </a:r>
            <a:r>
              <a:rPr lang="sr-Latn-CS" altLang="en-US" b="0" dirty="0">
                <a:solidFill>
                  <a:schemeClr val="hlink"/>
                </a:solidFill>
              </a:rPr>
              <a:t>Da bi primenio zakašnjeno grananje, kompajler mora da utvrdi da može da izmeni redosled SUBI i SD tako što će promeniti adresu u koju SD pamti: adresa je bila </a:t>
            </a:r>
            <a:r>
              <a:rPr lang="sr-Latn-CS" altLang="en-US" b="0" dirty="0">
                <a:solidFill>
                  <a:schemeClr val="accent1"/>
                </a:solidFill>
              </a:rPr>
              <a:t>0(R1),</a:t>
            </a:r>
            <a:r>
              <a:rPr lang="sr-Latn-CS" altLang="en-US" b="0" dirty="0">
                <a:solidFill>
                  <a:schemeClr val="hlink"/>
                </a:solidFill>
              </a:rPr>
              <a:t>  a sada</a:t>
            </a:r>
            <a:r>
              <a:rPr lang="en-US" altLang="en-US" b="0" dirty="0">
                <a:solidFill>
                  <a:schemeClr val="hlink"/>
                </a:solidFill>
              </a:rPr>
              <a:t> </a:t>
            </a:r>
            <a:r>
              <a:rPr lang="sr-Latn-CS" altLang="en-US" b="0" dirty="0">
                <a:solidFill>
                  <a:schemeClr val="hlink"/>
                </a:solidFill>
              </a:rPr>
              <a:t>je </a:t>
            </a:r>
            <a:r>
              <a:rPr lang="sr-Latn-CS" altLang="en-US" b="0" dirty="0">
                <a:solidFill>
                  <a:schemeClr val="accent1"/>
                </a:solidFill>
              </a:rPr>
              <a:t>8(R1)</a:t>
            </a:r>
          </a:p>
          <a:p>
            <a:pPr lvl="1">
              <a:spcAft>
                <a:spcPct val="35000"/>
              </a:spcAft>
              <a:buFontTx/>
              <a:buChar char="•"/>
            </a:pPr>
            <a:r>
              <a:rPr lang="sr-Latn-CS" altLang="en-US" b="0" dirty="0">
                <a:solidFill>
                  <a:schemeClr val="hlink"/>
                </a:solidFill>
              </a:rPr>
              <a:t>Ovo zapažanje nije trivijalno, jer bi većina kompajlera utvrdila da SD zavisi od SUBI i ne bi odlučila da promeni redosled ovih instrukcija</a:t>
            </a:r>
          </a:p>
          <a:p>
            <a:pPr lvl="1">
              <a:spcAft>
                <a:spcPct val="35000"/>
              </a:spcAft>
              <a:buFontTx/>
              <a:buChar char="•"/>
            </a:pPr>
            <a:r>
              <a:rPr lang="sr-Latn-CS" altLang="en-US" b="0" dirty="0">
                <a:solidFill>
                  <a:schemeClr val="hlink"/>
                </a:solidFill>
              </a:rPr>
              <a:t>Jedna iteracija petlje se obavi za 6 clk, ali korisni posao nad elementima polja zahteva samo 3 clk ciklusa (LD, ADD i SD). Preostala 3 clk ciklusa potiču od instrukcija za obradu petlje (SUBI i BNEZ) i zastoja zbog RAW hazarda uzrokovanog LD instrukcijom (50% gubitaka)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1D327-4D5F-4F50-8EE9-E8FB483DBA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35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Kos</a:t>
            </a:r>
            <a:r>
              <a:rPr lang="sr-Latn-RS" baseline="0" dirty="0"/>
              <a:t> SS procesora postoji više jedinica za dekodiranje i više funkcionalnih jedinica koje mogu biti jednovremeno aktivne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BA53-BD4D-4719-ADA3-B9DF7C792F9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Kod VLIW procesora postoji samo jedna jedinica za pribavljanje,</a:t>
            </a:r>
            <a:r>
              <a:rPr lang="sr-Latn-RS" baseline="0" dirty="0"/>
              <a:t> ali je instrukcija koja se pribavlja duga (tj. pribavlja se paket instrukcija)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BA53-BD4D-4719-ADA3-B9DF7C792F9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Slajd prikazuje format jedne instrukcije VLIW procesora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BA53-BD4D-4719-ADA3-B9DF7C792F9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9192CF90-039D-4BF8-8B19-2D55113B0E1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CBACF6FA-751C-413E-8971-4CF387AF451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88A3FD99-4547-4CD8-93B4-D018F84AAF9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AutoShape 10">
            <a:extLst>
              <a:ext uri="{FF2B5EF4-FFF2-40B4-BE49-F238E27FC236}">
                <a16:creationId xmlns:a16="http://schemas.microsoft.com/office/drawing/2014/main" id="{1FD3FA1B-FFB9-4982-9AF8-7A1FD756A80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1000" y="2949575"/>
            <a:ext cx="8763000" cy="430213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0" y="946150"/>
            <a:ext cx="8534400" cy="1778000"/>
          </a:xfrm>
          <a:noFill/>
        </p:spPr>
        <p:txBody>
          <a:bodyPr lIns="91432" rIns="91432" anchor="b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24250"/>
            <a:ext cx="8458200" cy="2587625"/>
          </a:xfrm>
        </p:spPr>
        <p:txBody>
          <a:bodyPr lIns="91432" tIns="45716" rIns="91432" bIns="45716"/>
          <a:lstStyle>
            <a:lvl1pPr marL="0" indent="0" algn="ctr">
              <a:buFont typeface="Wingdings 2" panose="05020102010507070707" pitchFamily="18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9C69DFD-1F58-496A-B469-00F1C8D06B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F153166-EAED-462E-848E-21F923E82A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FFFFFF"/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DD17DB5-45CC-45DD-AEED-6CE74FE344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4572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F9F703-3554-4B76-92B0-9BC4A39128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4195"/>
      </p:ext>
    </p:extLst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4698C3-9E5A-4D85-B966-CF17A81143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521130-9FC2-4064-A779-93EC937B7F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848841"/>
      </p:ext>
    </p:extLst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EB2E78-7090-412C-A60D-2F121F5539B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CF575-16CC-4D0C-8366-FE9E340CE4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5483269"/>
      </p:ext>
    </p:extLst>
  </p:cSld>
  <p:clrMapOvr>
    <a:masterClrMapping/>
  </p:clrMapOvr>
  <p:transition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D59CB6FE-698A-47B7-952B-43FB6F86F61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178FB4AE-1181-4FED-B872-BDE96CF3C3C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80516149-55CA-4600-97FC-2A15CAC5F2D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AutoShape 10">
            <a:extLst>
              <a:ext uri="{FF2B5EF4-FFF2-40B4-BE49-F238E27FC236}">
                <a16:creationId xmlns:a16="http://schemas.microsoft.com/office/drawing/2014/main" id="{2D709B1A-4D7C-4360-B409-383A8F95246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1000" y="2949575"/>
            <a:ext cx="8763000" cy="430213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0" y="946150"/>
            <a:ext cx="8534400" cy="1778000"/>
          </a:xfrm>
          <a:noFill/>
        </p:spPr>
        <p:txBody>
          <a:bodyPr lIns="91432" rIns="91432" anchor="b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24250"/>
            <a:ext cx="8458200" cy="2587625"/>
          </a:xfrm>
        </p:spPr>
        <p:txBody>
          <a:bodyPr lIns="91432" tIns="45716" rIns="91432" bIns="45716"/>
          <a:lstStyle>
            <a:lvl1pPr marL="0" indent="0" algn="ctr">
              <a:buFont typeface="Wingdings 2" panose="05020102010507070707" pitchFamily="18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3D22867-EE2C-41D6-AF37-76190F2B8B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B2F83E0-9676-4C36-BE81-3F225F8EE4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FFFFFF"/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EDABFE5-3936-464A-B0ED-1B6D6FE98B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4572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556633-BD2D-48E5-A571-07BDE723E5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6009923"/>
      </p:ext>
    </p:extLst>
  </p:cSld>
  <p:clrMapOvr>
    <a:masterClrMapping/>
  </p:clrMapOvr>
  <p:transition>
    <p:pull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C3CA87-5B71-4B86-98A7-7438DF6A14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7A64D4-F9CC-4CE7-A7B0-47362E7E60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7900800"/>
      </p:ext>
    </p:extLst>
  </p:cSld>
  <p:clrMapOvr>
    <a:masterClrMapping/>
  </p:clrMapOvr>
  <p:transition>
    <p:pull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8234EF-106C-4C0A-AFAE-FBE78E316F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132A1B-EB16-4F1E-A282-82805FBFE4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584332"/>
      </p:ext>
    </p:extLst>
  </p:cSld>
  <p:clrMapOvr>
    <a:masterClrMapping/>
  </p:clrMapOvr>
  <p:transition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214543-7021-464A-B6A6-C4787842BE4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26E21-72B1-4386-9610-485016997C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756678"/>
      </p:ext>
    </p:extLst>
  </p:cSld>
  <p:clrMapOvr>
    <a:masterClrMapping/>
  </p:clrMapOvr>
  <p:transition>
    <p:pull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134AD5-952C-4BAA-8F04-A81B2ABAE8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D35BB7-A439-480B-A7C5-503C99A161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879429"/>
      </p:ext>
    </p:extLst>
  </p:cSld>
  <p:clrMapOvr>
    <a:masterClrMapping/>
  </p:clrMapOvr>
  <p:transition>
    <p:pull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889BC28-41D0-4638-BED8-9C34CEE241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9174C-E669-4ED2-A577-9353ED381B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217803"/>
      </p:ext>
    </p:extLst>
  </p:cSld>
  <p:clrMapOvr>
    <a:masterClrMapping/>
  </p:clrMapOvr>
  <p:transition>
    <p:pull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3EAF22C-24D4-4D26-B2B8-744F7DA640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46D1D-DF7B-4469-864B-C0AF706D26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543289"/>
      </p:ext>
    </p:extLst>
  </p:cSld>
  <p:clrMapOvr>
    <a:masterClrMapping/>
  </p:clrMapOvr>
  <p:transition>
    <p:pull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66FDFB-05D4-41EA-8953-99253004D2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DCC495-1557-4A1F-803F-E02E462ED7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580811"/>
      </p:ext>
    </p:extLst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841BCD-FC21-4F1D-BDB4-E1C12047B4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C22B0A-A895-4634-B4CA-0FF74431ED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042220"/>
      </p:ext>
    </p:extLst>
  </p:cSld>
  <p:clrMapOvr>
    <a:masterClrMapping/>
  </p:clrMapOvr>
  <p:transition>
    <p:pull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188DE5-57ED-4936-91A3-B40D66D560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FA6A44-AE73-420A-BE80-B67CA66602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4408971"/>
      </p:ext>
    </p:extLst>
  </p:cSld>
  <p:clrMapOvr>
    <a:masterClrMapping/>
  </p:clrMapOvr>
  <p:transition>
    <p:pull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8E160B-F9AE-4A95-A2A0-8EA864CBA3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3A6A3-36DE-4E3E-92EA-8485246634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688279"/>
      </p:ext>
    </p:extLst>
  </p:cSld>
  <p:clrMapOvr>
    <a:masterClrMapping/>
  </p:clrMapOvr>
  <p:transition>
    <p:pull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175015-50EF-4E5C-93D8-6577AE99E0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F25D51-0E7E-40AD-BD47-212941FEC5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490978"/>
      </p:ext>
    </p:extLst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FF6B53-3ACC-4627-AC5D-ABE47B4DBE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FB8B52-4621-4618-B758-AB29A62493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468128"/>
      </p:ext>
    </p:extLst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2502B-978C-49F0-89C6-E62559631B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69CFF-A3F3-4106-A6D6-749F455F71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140851"/>
      </p:ext>
    </p:extLst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7EFD681-B30D-422B-8342-3CAF767AEC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4D8EE7-372B-4B0E-BAB0-6AF0955652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994680"/>
      </p:ext>
    </p:extLst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347F8C0-40E1-49EA-BDF4-575134EE10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4F9995-D4A3-4929-9756-36A2890038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2622089"/>
      </p:ext>
    </p:extLst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5DE0B25-EE83-4787-B60D-BAFAFC75A64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6D41B4-462B-4031-9379-FEB43C289C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5331713"/>
      </p:ext>
    </p:extLst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9915CC-3BCA-49AA-B9F7-9CC21CE85D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081B4-1899-4B2A-AE56-23F5BF36F6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285320"/>
      </p:ext>
    </p:extLst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EAA1D4-27B5-4865-8F77-11CA57AA27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1DC0C1-0D4C-481A-823E-13F335C286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2319253"/>
      </p:ext>
    </p:extLst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4ADFF3F-E48A-4741-8B5F-E966669D0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182863" tIns="45716" rIns="182863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70E6629-60DA-41CD-A350-7DD5F1D91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08025"/>
            <a:ext cx="9144000" cy="6149975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63" tIns="137148" rIns="182863" bIns="137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712BD583-0783-4858-847D-7F0669D05E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77000"/>
            <a:ext cx="381000" cy="30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panose="020B0606020202030204" pitchFamily="34" charset="0"/>
              </a:defRPr>
            </a:lvl1pPr>
          </a:lstStyle>
          <a:p>
            <a:fld id="{F13B40F3-982F-4A7C-82D7-7028406BEEC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F87C611-AB02-4E39-BB24-A40080639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812925"/>
            <a:ext cx="190500" cy="4678363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>
    <p:pull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ã"/>
        <a:defRPr kumimoji="1" sz="2800" kern="1200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l"/>
        <a:defRPr kumimoji="1" sz="2300" kern="12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Ø"/>
        <a:defRPr kumimoji="1" sz="2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E612E1B-7E2F-4DC1-9C70-FAF521387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182863" tIns="45716" rIns="182863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611DEC0-BD4B-4C2E-8CBA-AFFC2F31B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08025"/>
            <a:ext cx="9144000" cy="6149975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63" tIns="137148" rIns="182863" bIns="137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3069812C-D9A4-4173-A783-60181121E9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77000"/>
            <a:ext cx="381000" cy="30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panose="020B0606020202030204" pitchFamily="34" charset="0"/>
              </a:defRPr>
            </a:lvl1pPr>
          </a:lstStyle>
          <a:p>
            <a:fld id="{42F65280-F74A-4A1A-A8C1-5654C19204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01720651-63C5-4FDC-BAF5-C28B1C1E6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812925"/>
            <a:ext cx="190500" cy="4678363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>
    <p:pull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ã"/>
        <a:defRPr kumimoji="1" sz="2800" kern="1200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l"/>
        <a:defRPr kumimoji="1" sz="2300" kern="12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Ø"/>
        <a:defRPr kumimoji="1" sz="2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13F7AE1-7F8D-402C-ADD7-5AE78C41D5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Paralelni sistemi</a:t>
            </a: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E2A1524-3052-439B-BE2F-EEA5E0F8D7F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81000" y="3505200"/>
            <a:ext cx="8458200" cy="2587625"/>
          </a:xfrm>
        </p:spPr>
        <p:txBody>
          <a:bodyPr/>
          <a:lstStyle/>
          <a:p>
            <a:pPr>
              <a:defRPr/>
            </a:pPr>
            <a:r>
              <a:rPr lang="en-US" altLang="en-US" dirty="0" err="1"/>
              <a:t>Paralelizam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nivou</a:t>
            </a:r>
            <a:r>
              <a:rPr lang="en-US" altLang="en-US" dirty="0"/>
              <a:t> </a:t>
            </a:r>
            <a:r>
              <a:rPr lang="en-US" altLang="en-US" dirty="0" err="1"/>
              <a:t>instrukcija</a:t>
            </a:r>
            <a:endParaRPr lang="en-US" altLang="en-US" dirty="0"/>
          </a:p>
          <a:p>
            <a:pPr>
              <a:defRPr/>
            </a:pPr>
            <a:r>
              <a:rPr lang="en-US" altLang="en-US" dirty="0" err="1"/>
              <a:t>Superskalarni</a:t>
            </a:r>
            <a:r>
              <a:rPr lang="en-US" altLang="en-US" dirty="0"/>
              <a:t> i VLIW </a:t>
            </a:r>
            <a:r>
              <a:rPr lang="en-US" altLang="en-US" dirty="0" err="1"/>
              <a:t>procesori</a:t>
            </a:r>
            <a:endParaRPr lang="en-US" altLang="en-US" dirty="0"/>
          </a:p>
        </p:txBody>
      </p:sp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>
            <a:extLst>
              <a:ext uri="{FF2B5EF4-FFF2-40B4-BE49-F238E27FC236}">
                <a16:creationId xmlns:a16="http://schemas.microsoft.com/office/drawing/2014/main" id="{62A6FF51-F49F-4A12-85C5-DA28B7EE2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82863" tIns="45716" rIns="182863" bIns="45716">
            <a:spAutoFit/>
          </a:bodyPr>
          <a:lstStyle>
            <a:lvl1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hr-HR" altLang="en-US" sz="3200"/>
              <a:t>Protočni sistem sa FP funkcionalnim jedinicama</a:t>
            </a:r>
            <a:endParaRPr lang="en-US" altLang="en-US" sz="3200"/>
          </a:p>
        </p:txBody>
      </p:sp>
      <p:pic>
        <p:nvPicPr>
          <p:cNvPr id="45059" name="Picture 5">
            <a:extLst>
              <a:ext uri="{FF2B5EF4-FFF2-40B4-BE49-F238E27FC236}">
                <a16:creationId xmlns:a16="http://schemas.microsoft.com/office/drawing/2014/main" id="{8491DCA5-16A9-4BB2-A931-0EB1D7AD90F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62039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Text Box 6">
            <a:extLst>
              <a:ext uri="{FF2B5EF4-FFF2-40B4-BE49-F238E27FC236}">
                <a16:creationId xmlns:a16="http://schemas.microsoft.com/office/drawing/2014/main" id="{60C11179-B317-429C-AFF2-4129210A6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74750"/>
            <a:ext cx="3429000" cy="2154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hr-HR" altLang="en-US"/>
              <a:t>  </a:t>
            </a:r>
            <a:r>
              <a:rPr lang="hr-HR" altLang="en-US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više instrukcija može biti u EX fazi jednovremeno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hr-HR" altLang="en-US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različito vreme izvršenja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hr-HR" altLang="en-US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izvršenje van redosleda pribavljanja</a:t>
            </a:r>
          </a:p>
          <a:p>
            <a:pPr>
              <a:spcBef>
                <a:spcPct val="50000"/>
              </a:spcBef>
              <a:defRPr/>
            </a:pPr>
            <a:endParaRPr lang="en-US" altLang="en-US" b="1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>
            <a:extLst>
              <a:ext uri="{FF2B5EF4-FFF2-40B4-BE49-F238E27FC236}">
                <a16:creationId xmlns:a16="http://schemas.microsoft.com/office/drawing/2014/main" id="{BE106222-82DE-4E90-A3BA-1C7AA595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82863" tIns="45716" rIns="182863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kumimoji="1" lang="hr-HR" alt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FP</a:t>
            </a:r>
            <a:r>
              <a:rPr kumimoji="1" lang="en-US" alt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Opera</a:t>
            </a:r>
            <a:r>
              <a:rPr kumimoji="1" lang="hr-HR" alt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cije – posledice </a:t>
            </a:r>
            <a:endParaRPr kumimoji="1" lang="en-US" altLang="en-US" sz="40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3557" name="Line 5">
            <a:extLst>
              <a:ext uri="{FF2B5EF4-FFF2-40B4-BE49-F238E27FC236}">
                <a16:creationId xmlns:a16="http://schemas.microsoft.com/office/drawing/2014/main" id="{19946D91-C3AC-4F55-B05D-C8E24D6E2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2750" y="3675063"/>
            <a:ext cx="169068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58" name="Line 6">
            <a:extLst>
              <a:ext uri="{FF2B5EF4-FFF2-40B4-BE49-F238E27FC236}">
                <a16:creationId xmlns:a16="http://schemas.microsoft.com/office/drawing/2014/main" id="{279FD529-76DB-4A11-8414-14B696F4C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2750" y="2644775"/>
            <a:ext cx="39719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5" name="Rectangle 7">
            <a:extLst>
              <a:ext uri="{FF2B5EF4-FFF2-40B4-BE49-F238E27FC236}">
                <a16:creationId xmlns:a16="http://schemas.microsoft.com/office/drawing/2014/main" id="{DE1D877C-E8D2-4A38-BA76-75945A1DB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00138"/>
            <a:ext cx="882650" cy="8826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FFFF00"/>
                </a:solidFill>
              </a:rPr>
              <a:t>IF</a:t>
            </a:r>
          </a:p>
        </p:txBody>
      </p:sp>
      <p:sp>
        <p:nvSpPr>
          <p:cNvPr id="20486" name="Rectangle 8">
            <a:extLst>
              <a:ext uri="{FF2B5EF4-FFF2-40B4-BE49-F238E27FC236}">
                <a16:creationId xmlns:a16="http://schemas.microsoft.com/office/drawing/2014/main" id="{597D3C98-B9BC-48C2-AADB-60A48BA31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3" y="1100138"/>
            <a:ext cx="882650" cy="8826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FFFF00"/>
                </a:solidFill>
              </a:rPr>
              <a:t>ID</a:t>
            </a:r>
          </a:p>
        </p:txBody>
      </p:sp>
      <p:sp>
        <p:nvSpPr>
          <p:cNvPr id="20487" name="Rectangle 9">
            <a:extLst>
              <a:ext uri="{FF2B5EF4-FFF2-40B4-BE49-F238E27FC236}">
                <a16:creationId xmlns:a16="http://schemas.microsoft.com/office/drawing/2014/main" id="{313D1549-EA2C-4AC0-840F-070943534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350" y="4262438"/>
            <a:ext cx="882650" cy="8826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FFFF00"/>
                </a:solidFill>
              </a:rPr>
              <a:t>MEM</a:t>
            </a:r>
          </a:p>
        </p:txBody>
      </p:sp>
      <p:sp>
        <p:nvSpPr>
          <p:cNvPr id="20488" name="Rectangle 10">
            <a:extLst>
              <a:ext uri="{FF2B5EF4-FFF2-40B4-BE49-F238E27FC236}">
                <a16:creationId xmlns:a16="http://schemas.microsoft.com/office/drawing/2014/main" id="{89173E5C-6359-40DD-A491-C037A34AD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350" y="5365750"/>
            <a:ext cx="882650" cy="8826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FFFF00"/>
                </a:solidFill>
              </a:rPr>
              <a:t>WB</a:t>
            </a:r>
          </a:p>
        </p:txBody>
      </p:sp>
      <p:grpSp>
        <p:nvGrpSpPr>
          <p:cNvPr id="46089" name="Group 11">
            <a:extLst>
              <a:ext uri="{FF2B5EF4-FFF2-40B4-BE49-F238E27FC236}">
                <a16:creationId xmlns:a16="http://schemas.microsoft.com/office/drawing/2014/main" id="{D9FAEE8A-F5F3-4D87-B94E-D0F39BA9425E}"/>
              </a:ext>
            </a:extLst>
          </p:cNvPr>
          <p:cNvGrpSpPr>
            <a:grpSpLocks/>
          </p:cNvGrpSpPr>
          <p:nvPr/>
        </p:nvGrpSpPr>
        <p:grpSpPr bwMode="auto">
          <a:xfrm>
            <a:off x="2732088" y="3306763"/>
            <a:ext cx="2132012" cy="735012"/>
            <a:chOff x="1728" y="1920"/>
            <a:chExt cx="1392" cy="480"/>
          </a:xfrm>
        </p:grpSpPr>
        <p:sp>
          <p:nvSpPr>
            <p:cNvPr id="20541" name="Rectangle 12">
              <a:extLst>
                <a:ext uri="{FF2B5EF4-FFF2-40B4-BE49-F238E27FC236}">
                  <a16:creationId xmlns:a16="http://schemas.microsoft.com/office/drawing/2014/main" id="{D886514A-E73D-467C-BB14-B3867F9BB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920"/>
              <a:ext cx="240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en-US" sz="2400">
                  <a:solidFill>
                    <a:schemeClr val="folHlink"/>
                  </a:solidFill>
                </a:rPr>
                <a:t>A1</a:t>
              </a:r>
            </a:p>
          </p:txBody>
        </p:sp>
        <p:sp>
          <p:nvSpPr>
            <p:cNvPr id="20542" name="Rectangle 13">
              <a:extLst>
                <a:ext uri="{FF2B5EF4-FFF2-40B4-BE49-F238E27FC236}">
                  <a16:creationId xmlns:a16="http://schemas.microsoft.com/office/drawing/2014/main" id="{624F8A2A-A0BB-47D0-9F91-FAAA1E77F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1920"/>
              <a:ext cx="240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en-US" sz="2400">
                  <a:solidFill>
                    <a:schemeClr val="folHlink"/>
                  </a:solidFill>
                </a:rPr>
                <a:t>A2</a:t>
              </a:r>
            </a:p>
          </p:txBody>
        </p:sp>
        <p:sp>
          <p:nvSpPr>
            <p:cNvPr id="20543" name="Rectangle 14">
              <a:extLst>
                <a:ext uri="{FF2B5EF4-FFF2-40B4-BE49-F238E27FC236}">
                  <a16:creationId xmlns:a16="http://schemas.microsoft.com/office/drawing/2014/main" id="{BB74A574-319A-409E-92A0-F434F2706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920"/>
              <a:ext cx="240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en-US" sz="2400">
                  <a:solidFill>
                    <a:schemeClr val="folHlink"/>
                  </a:solidFill>
                </a:rPr>
                <a:t>A3</a:t>
              </a:r>
            </a:p>
          </p:txBody>
        </p:sp>
        <p:sp>
          <p:nvSpPr>
            <p:cNvPr id="20544" name="Rectangle 15">
              <a:extLst>
                <a:ext uri="{FF2B5EF4-FFF2-40B4-BE49-F238E27FC236}">
                  <a16:creationId xmlns:a16="http://schemas.microsoft.com/office/drawing/2014/main" id="{FFBD58CE-FFB2-4F1E-8B32-4FC6729DC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920"/>
              <a:ext cx="240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en-US" sz="2400">
                  <a:solidFill>
                    <a:schemeClr val="folHlink"/>
                  </a:solidFill>
                </a:rPr>
                <a:t>A4</a:t>
              </a:r>
            </a:p>
          </p:txBody>
        </p:sp>
      </p:grpSp>
      <p:grpSp>
        <p:nvGrpSpPr>
          <p:cNvPr id="46090" name="Group 16">
            <a:extLst>
              <a:ext uri="{FF2B5EF4-FFF2-40B4-BE49-F238E27FC236}">
                <a16:creationId xmlns:a16="http://schemas.microsoft.com/office/drawing/2014/main" id="{96CA48FC-B7DC-4691-869B-C76609803CF7}"/>
              </a:ext>
            </a:extLst>
          </p:cNvPr>
          <p:cNvGrpSpPr>
            <a:grpSpLocks/>
          </p:cNvGrpSpPr>
          <p:nvPr/>
        </p:nvGrpSpPr>
        <p:grpSpPr bwMode="auto">
          <a:xfrm>
            <a:off x="2732088" y="2276475"/>
            <a:ext cx="4486275" cy="736600"/>
            <a:chOff x="1680" y="1296"/>
            <a:chExt cx="2928" cy="480"/>
          </a:xfrm>
        </p:grpSpPr>
        <p:sp>
          <p:nvSpPr>
            <p:cNvPr id="20534" name="Rectangle 17">
              <a:extLst>
                <a:ext uri="{FF2B5EF4-FFF2-40B4-BE49-F238E27FC236}">
                  <a16:creationId xmlns:a16="http://schemas.microsoft.com/office/drawing/2014/main" id="{BC1549E5-3FB6-4CAB-990A-41C222649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296"/>
              <a:ext cx="336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r">
                <a:defRPr/>
              </a:pPr>
              <a:r>
                <a:rPr lang="en-US" altLang="en-US" sz="2400">
                  <a:solidFill>
                    <a:schemeClr val="folHlink"/>
                  </a:solidFill>
                </a:rPr>
                <a:t>M1</a:t>
              </a:r>
            </a:p>
          </p:txBody>
        </p:sp>
        <p:sp>
          <p:nvSpPr>
            <p:cNvPr id="20535" name="Rectangle 18">
              <a:extLst>
                <a:ext uri="{FF2B5EF4-FFF2-40B4-BE49-F238E27FC236}">
                  <a16:creationId xmlns:a16="http://schemas.microsoft.com/office/drawing/2014/main" id="{F71DBDFF-69C0-425D-B288-2CC65364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296"/>
              <a:ext cx="336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r">
                <a:defRPr/>
              </a:pPr>
              <a:r>
                <a:rPr lang="en-US" altLang="en-US" sz="2400">
                  <a:solidFill>
                    <a:schemeClr val="folHlink"/>
                  </a:solidFill>
                </a:rPr>
                <a:t>M2</a:t>
              </a:r>
            </a:p>
          </p:txBody>
        </p:sp>
        <p:sp>
          <p:nvSpPr>
            <p:cNvPr id="20536" name="Rectangle 19">
              <a:extLst>
                <a:ext uri="{FF2B5EF4-FFF2-40B4-BE49-F238E27FC236}">
                  <a16:creationId xmlns:a16="http://schemas.microsoft.com/office/drawing/2014/main" id="{D26A91EC-568C-4B96-BFDD-A457995F9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296"/>
              <a:ext cx="336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r">
                <a:defRPr/>
              </a:pPr>
              <a:r>
                <a:rPr lang="en-US" altLang="en-US" sz="2400">
                  <a:solidFill>
                    <a:schemeClr val="folHlink"/>
                  </a:solidFill>
                </a:rPr>
                <a:t>M3</a:t>
              </a:r>
            </a:p>
          </p:txBody>
        </p:sp>
        <p:sp>
          <p:nvSpPr>
            <p:cNvPr id="20537" name="Rectangle 20">
              <a:extLst>
                <a:ext uri="{FF2B5EF4-FFF2-40B4-BE49-F238E27FC236}">
                  <a16:creationId xmlns:a16="http://schemas.microsoft.com/office/drawing/2014/main" id="{300677F4-526D-403A-AFD0-9565C2A12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296"/>
              <a:ext cx="336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r">
                <a:defRPr/>
              </a:pPr>
              <a:r>
                <a:rPr lang="en-US" altLang="en-US" sz="2400">
                  <a:solidFill>
                    <a:schemeClr val="folHlink"/>
                  </a:solidFill>
                </a:rPr>
                <a:t>M4</a:t>
              </a:r>
            </a:p>
          </p:txBody>
        </p:sp>
        <p:sp>
          <p:nvSpPr>
            <p:cNvPr id="20538" name="Rectangle 21">
              <a:extLst>
                <a:ext uri="{FF2B5EF4-FFF2-40B4-BE49-F238E27FC236}">
                  <a16:creationId xmlns:a16="http://schemas.microsoft.com/office/drawing/2014/main" id="{F05F0469-6E9E-4771-BC61-3521691B0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296"/>
              <a:ext cx="336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r">
                <a:defRPr/>
              </a:pPr>
              <a:r>
                <a:rPr lang="en-US" altLang="en-US" sz="2400">
                  <a:solidFill>
                    <a:schemeClr val="folHlink"/>
                  </a:solidFill>
                </a:rPr>
                <a:t>M5</a:t>
              </a:r>
            </a:p>
          </p:txBody>
        </p:sp>
        <p:sp>
          <p:nvSpPr>
            <p:cNvPr id="20539" name="Rectangle 22">
              <a:extLst>
                <a:ext uri="{FF2B5EF4-FFF2-40B4-BE49-F238E27FC236}">
                  <a16:creationId xmlns:a16="http://schemas.microsoft.com/office/drawing/2014/main" id="{A7FB4AA7-074F-4AC1-8F4F-AD2E88774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296"/>
              <a:ext cx="336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r">
                <a:defRPr/>
              </a:pPr>
              <a:r>
                <a:rPr lang="en-US" altLang="en-US" sz="2400">
                  <a:solidFill>
                    <a:schemeClr val="folHlink"/>
                  </a:solidFill>
                </a:rPr>
                <a:t>M6</a:t>
              </a:r>
            </a:p>
          </p:txBody>
        </p:sp>
        <p:sp>
          <p:nvSpPr>
            <p:cNvPr id="20540" name="Rectangle 23">
              <a:extLst>
                <a:ext uri="{FF2B5EF4-FFF2-40B4-BE49-F238E27FC236}">
                  <a16:creationId xmlns:a16="http://schemas.microsoft.com/office/drawing/2014/main" id="{532A1260-9D05-4623-9B0E-02725CC04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296"/>
              <a:ext cx="336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r">
                <a:defRPr/>
              </a:pPr>
              <a:r>
                <a:rPr lang="en-US" altLang="en-US" sz="2400">
                  <a:solidFill>
                    <a:schemeClr val="folHlink"/>
                  </a:solidFill>
                </a:rPr>
                <a:t>M7</a:t>
              </a:r>
            </a:p>
          </p:txBody>
        </p:sp>
      </p:grpSp>
      <p:sp>
        <p:nvSpPr>
          <p:cNvPr id="20491" name="Rectangle 24">
            <a:extLst>
              <a:ext uri="{FF2B5EF4-FFF2-40B4-BE49-F238E27FC236}">
                <a16:creationId xmlns:a16="http://schemas.microsoft.com/office/drawing/2014/main" id="{BAE9AD5F-21C9-46C0-93E3-66E567164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725" y="1100138"/>
            <a:ext cx="882650" cy="8826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FFFF00"/>
                </a:solidFill>
              </a:rPr>
              <a:t>EX</a:t>
            </a:r>
          </a:p>
        </p:txBody>
      </p:sp>
      <p:sp>
        <p:nvSpPr>
          <p:cNvPr id="23577" name="Line 25">
            <a:extLst>
              <a:ext uri="{FF2B5EF4-FFF2-40B4-BE49-F238E27FC236}">
                <a16:creationId xmlns:a16="http://schemas.microsoft.com/office/drawing/2014/main" id="{C0788D27-5199-4109-A307-4A1AE08FF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1541463"/>
            <a:ext cx="2206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78" name="Line 26">
            <a:extLst>
              <a:ext uri="{FF2B5EF4-FFF2-40B4-BE49-F238E27FC236}">
                <a16:creationId xmlns:a16="http://schemas.microsoft.com/office/drawing/2014/main" id="{4B7037ED-18F6-40E1-9110-9C748C618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0763" y="1541463"/>
            <a:ext cx="19859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094" name="AutoShape 27">
            <a:extLst>
              <a:ext uri="{FF2B5EF4-FFF2-40B4-BE49-F238E27FC236}">
                <a16:creationId xmlns:a16="http://schemas.microsoft.com/office/drawing/2014/main" id="{FD887A82-535A-4A15-8335-B7870EA2B2D9}"/>
              </a:ext>
            </a:extLst>
          </p:cNvPr>
          <p:cNvCxnSpPr>
            <a:cxnSpLocks noChangeShapeType="1"/>
            <a:stCxn id="20491" idx="3"/>
            <a:endCxn id="20487" idx="1"/>
          </p:cNvCxnSpPr>
          <p:nvPr/>
        </p:nvCxnSpPr>
        <p:spPr bwMode="auto">
          <a:xfrm>
            <a:off x="5159375" y="1541463"/>
            <a:ext cx="2720975" cy="3162300"/>
          </a:xfrm>
          <a:prstGeom prst="bentConnector3">
            <a:avLst>
              <a:gd name="adj1" fmla="val 90764"/>
            </a:avLst>
          </a:prstGeom>
          <a:noFill/>
          <a:ln w="38100">
            <a:solidFill>
              <a:schemeClr val="accent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0" name="Line 28">
            <a:extLst>
              <a:ext uri="{FF2B5EF4-FFF2-40B4-BE49-F238E27FC236}">
                <a16:creationId xmlns:a16="http://schemas.microsoft.com/office/drawing/2014/main" id="{06C8BBFE-4EDA-4E6D-ABA2-47B3881D5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1675" y="5145088"/>
            <a:ext cx="0" cy="2206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096" name="AutoShape 29">
            <a:extLst>
              <a:ext uri="{FF2B5EF4-FFF2-40B4-BE49-F238E27FC236}">
                <a16:creationId xmlns:a16="http://schemas.microsoft.com/office/drawing/2014/main" id="{534211A2-2395-476B-9529-8670FA4B45FF}"/>
              </a:ext>
            </a:extLst>
          </p:cNvPr>
          <p:cNvCxnSpPr>
            <a:cxnSpLocks noChangeShapeType="1"/>
            <a:stCxn id="23578" idx="0"/>
            <a:endCxn id="23589" idx="1"/>
          </p:cNvCxnSpPr>
          <p:nvPr/>
        </p:nvCxnSpPr>
        <p:spPr bwMode="auto">
          <a:xfrm rot="5400000" flipV="1">
            <a:off x="902495" y="2910681"/>
            <a:ext cx="3217862" cy="441325"/>
          </a:xfrm>
          <a:prstGeom prst="bentConnector4">
            <a:avLst>
              <a:gd name="adj1" fmla="val 80315"/>
              <a:gd name="adj2" fmla="val 48204"/>
            </a:avLst>
          </a:prstGeom>
          <a:noFill/>
          <a:ln w="38100">
            <a:solidFill>
              <a:schemeClr val="accent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2" name="Line 30">
            <a:extLst>
              <a:ext uri="{FF2B5EF4-FFF2-40B4-BE49-F238E27FC236}">
                <a16:creationId xmlns:a16="http://schemas.microsoft.com/office/drawing/2014/main" id="{7986F8AB-F049-4252-A23C-7AC2EA356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3788" y="2644775"/>
            <a:ext cx="3683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83" name="Line 31">
            <a:extLst>
              <a:ext uri="{FF2B5EF4-FFF2-40B4-BE49-F238E27FC236}">
                <a16:creationId xmlns:a16="http://schemas.microsoft.com/office/drawing/2014/main" id="{61C6E516-56D1-4314-986F-93502E108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3788" y="3675063"/>
            <a:ext cx="3683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84" name="Line 32">
            <a:extLst>
              <a:ext uri="{FF2B5EF4-FFF2-40B4-BE49-F238E27FC236}">
                <a16:creationId xmlns:a16="http://schemas.microsoft.com/office/drawing/2014/main" id="{7C6A1AB1-E82D-4F85-A835-57B4934DD6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4100" y="3675063"/>
            <a:ext cx="279558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85" name="Line 33">
            <a:extLst>
              <a:ext uri="{FF2B5EF4-FFF2-40B4-BE49-F238E27FC236}">
                <a16:creationId xmlns:a16="http://schemas.microsoft.com/office/drawing/2014/main" id="{BFA505DC-CB59-4A26-B0ED-BE2D03685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8363" y="2644775"/>
            <a:ext cx="4413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86" name="Line 34">
            <a:extLst>
              <a:ext uri="{FF2B5EF4-FFF2-40B4-BE49-F238E27FC236}">
                <a16:creationId xmlns:a16="http://schemas.microsoft.com/office/drawing/2014/main" id="{00472890-F9E0-4D21-ADAF-B583E4489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2688" y="4703763"/>
            <a:ext cx="1397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6102" name="Group 35">
            <a:extLst>
              <a:ext uri="{FF2B5EF4-FFF2-40B4-BE49-F238E27FC236}">
                <a16:creationId xmlns:a16="http://schemas.microsoft.com/office/drawing/2014/main" id="{09751A5B-16B4-4DF4-BE8B-0D65163207EF}"/>
              </a:ext>
            </a:extLst>
          </p:cNvPr>
          <p:cNvGrpSpPr>
            <a:grpSpLocks/>
          </p:cNvGrpSpPr>
          <p:nvPr/>
        </p:nvGrpSpPr>
        <p:grpSpPr bwMode="auto">
          <a:xfrm>
            <a:off x="2732088" y="4335463"/>
            <a:ext cx="3530600" cy="809625"/>
            <a:chOff x="1680" y="2688"/>
            <a:chExt cx="2304" cy="528"/>
          </a:xfrm>
        </p:grpSpPr>
        <p:grpSp>
          <p:nvGrpSpPr>
            <p:cNvPr id="46108" name="Group 36">
              <a:extLst>
                <a:ext uri="{FF2B5EF4-FFF2-40B4-BE49-F238E27FC236}">
                  <a16:creationId xmlns:a16="http://schemas.microsoft.com/office/drawing/2014/main" id="{9E541B5A-5596-415A-AF88-C7F3FB1349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688"/>
              <a:ext cx="2304" cy="528"/>
              <a:chOff x="720" y="2832"/>
              <a:chExt cx="2304" cy="528"/>
            </a:xfrm>
          </p:grpSpPr>
          <p:sp>
            <p:nvSpPr>
              <p:cNvPr id="23589" name="Rectangle 37">
                <a:extLst>
                  <a:ext uri="{FF2B5EF4-FFF2-40B4-BE49-F238E27FC236}">
                    <a16:creationId xmlns:a16="http://schemas.microsoft.com/office/drawing/2014/main" id="{5F1EE734-EF7D-4B30-A251-4A5BC3CC3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90" name="Rectangle 38">
                <a:extLst>
                  <a:ext uri="{FF2B5EF4-FFF2-40B4-BE49-F238E27FC236}">
                    <a16:creationId xmlns:a16="http://schemas.microsoft.com/office/drawing/2014/main" id="{1E55C8FF-BFB3-441D-9771-3366192BF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32"/>
                <a:ext cx="94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91" name="Rectangle 39">
                <a:extLst>
                  <a:ext uri="{FF2B5EF4-FFF2-40B4-BE49-F238E27FC236}">
                    <a16:creationId xmlns:a16="http://schemas.microsoft.com/office/drawing/2014/main" id="{8AF9E72F-572A-42CC-B376-9E85CDE9B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92" name="Rectangle 40">
                <a:extLst>
                  <a:ext uri="{FF2B5EF4-FFF2-40B4-BE49-F238E27FC236}">
                    <a16:creationId xmlns:a16="http://schemas.microsoft.com/office/drawing/2014/main" id="{29B22A71-0A87-47F6-99E3-A46F518AD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93" name="Rectangle 41">
                <a:extLst>
                  <a:ext uri="{FF2B5EF4-FFF2-40B4-BE49-F238E27FC236}">
                    <a16:creationId xmlns:a16="http://schemas.microsoft.com/office/drawing/2014/main" id="{F9F6D499-6FA6-4389-BE29-271A954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832"/>
                <a:ext cx="94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94" name="Rectangle 42">
                <a:extLst>
                  <a:ext uri="{FF2B5EF4-FFF2-40B4-BE49-F238E27FC236}">
                    <a16:creationId xmlns:a16="http://schemas.microsoft.com/office/drawing/2014/main" id="{666B32EB-3666-4530-A676-1B1B87BA8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95" name="Rectangle 43">
                <a:extLst>
                  <a:ext uri="{FF2B5EF4-FFF2-40B4-BE49-F238E27FC236}">
                    <a16:creationId xmlns:a16="http://schemas.microsoft.com/office/drawing/2014/main" id="{B8F3DC85-0ADB-4DF0-ABDB-BB18EA587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96" name="Rectangle 44">
                <a:extLst>
                  <a:ext uri="{FF2B5EF4-FFF2-40B4-BE49-F238E27FC236}">
                    <a16:creationId xmlns:a16="http://schemas.microsoft.com/office/drawing/2014/main" id="{10CBE8B1-CA8B-4752-A1A4-333C94CBE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832"/>
                <a:ext cx="94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97" name="Rectangle 45">
                <a:extLst>
                  <a:ext uri="{FF2B5EF4-FFF2-40B4-BE49-F238E27FC236}">
                    <a16:creationId xmlns:a16="http://schemas.microsoft.com/office/drawing/2014/main" id="{10B9AA86-EA2E-4FEA-849E-3ACF5B121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98" name="Rectangle 46">
                <a:extLst>
                  <a:ext uri="{FF2B5EF4-FFF2-40B4-BE49-F238E27FC236}">
                    <a16:creationId xmlns:a16="http://schemas.microsoft.com/office/drawing/2014/main" id="{9C52859F-F121-479B-B148-85B5C73C9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99" name="Rectangle 47">
                <a:extLst>
                  <a:ext uri="{FF2B5EF4-FFF2-40B4-BE49-F238E27FC236}">
                    <a16:creationId xmlns:a16="http://schemas.microsoft.com/office/drawing/2014/main" id="{2151B6BC-BF37-49F5-8B29-4CFB212DB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832"/>
                <a:ext cx="94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00" name="Rectangle 48">
                <a:extLst>
                  <a:ext uri="{FF2B5EF4-FFF2-40B4-BE49-F238E27FC236}">
                    <a16:creationId xmlns:a16="http://schemas.microsoft.com/office/drawing/2014/main" id="{BDD86542-C4A3-46E6-8D02-E9C8943C5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01" name="Rectangle 49">
                <a:extLst>
                  <a:ext uri="{FF2B5EF4-FFF2-40B4-BE49-F238E27FC236}">
                    <a16:creationId xmlns:a16="http://schemas.microsoft.com/office/drawing/2014/main" id="{E61BFB04-B35A-46B9-83CC-55538F468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02" name="Rectangle 50">
                <a:extLst>
                  <a:ext uri="{FF2B5EF4-FFF2-40B4-BE49-F238E27FC236}">
                    <a16:creationId xmlns:a16="http://schemas.microsoft.com/office/drawing/2014/main" id="{3B526B51-36A9-4BC2-900A-8CBF515E3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832"/>
                <a:ext cx="94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03" name="Rectangle 51">
                <a:extLst>
                  <a:ext uri="{FF2B5EF4-FFF2-40B4-BE49-F238E27FC236}">
                    <a16:creationId xmlns:a16="http://schemas.microsoft.com/office/drawing/2014/main" id="{C1FD0139-3B3B-44A3-9790-076F1C315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04" name="Rectangle 52">
                <a:extLst>
                  <a:ext uri="{FF2B5EF4-FFF2-40B4-BE49-F238E27FC236}">
                    <a16:creationId xmlns:a16="http://schemas.microsoft.com/office/drawing/2014/main" id="{8EDF874B-CB13-4B6C-AA32-4625E4527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05" name="Rectangle 53">
                <a:extLst>
                  <a:ext uri="{FF2B5EF4-FFF2-40B4-BE49-F238E27FC236}">
                    <a16:creationId xmlns:a16="http://schemas.microsoft.com/office/drawing/2014/main" id="{38CCA180-DD4D-464C-9CDB-75070BF95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832"/>
                <a:ext cx="94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06" name="Rectangle 54">
                <a:extLst>
                  <a:ext uri="{FF2B5EF4-FFF2-40B4-BE49-F238E27FC236}">
                    <a16:creationId xmlns:a16="http://schemas.microsoft.com/office/drawing/2014/main" id="{729E4404-32F0-4ACE-ADAA-E00F49275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07" name="Rectangle 55">
                <a:extLst>
                  <a:ext uri="{FF2B5EF4-FFF2-40B4-BE49-F238E27FC236}">
                    <a16:creationId xmlns:a16="http://schemas.microsoft.com/office/drawing/2014/main" id="{C63E16D1-53FF-4D91-B3ED-256B4F15D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08" name="Rectangle 56">
                <a:extLst>
                  <a:ext uri="{FF2B5EF4-FFF2-40B4-BE49-F238E27FC236}">
                    <a16:creationId xmlns:a16="http://schemas.microsoft.com/office/drawing/2014/main" id="{668A303B-B40C-46F7-A2B6-103CE56F5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832"/>
                <a:ext cx="94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09" name="Rectangle 57">
                <a:extLst>
                  <a:ext uri="{FF2B5EF4-FFF2-40B4-BE49-F238E27FC236}">
                    <a16:creationId xmlns:a16="http://schemas.microsoft.com/office/drawing/2014/main" id="{FAD11227-8F6B-4127-B14B-E4B65FB04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10" name="Rectangle 58">
                <a:extLst>
                  <a:ext uri="{FF2B5EF4-FFF2-40B4-BE49-F238E27FC236}">
                    <a16:creationId xmlns:a16="http://schemas.microsoft.com/office/drawing/2014/main" id="{544C6C84-A5E5-452E-9AA9-210A6F29E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11" name="Rectangle 59">
                <a:extLst>
                  <a:ext uri="{FF2B5EF4-FFF2-40B4-BE49-F238E27FC236}">
                    <a16:creationId xmlns:a16="http://schemas.microsoft.com/office/drawing/2014/main" id="{EDF975D1-B673-41DC-ADA1-C23308B99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832"/>
                <a:ext cx="94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12" name="Rectangle 60">
                <a:extLst>
                  <a:ext uri="{FF2B5EF4-FFF2-40B4-BE49-F238E27FC236}">
                    <a16:creationId xmlns:a16="http://schemas.microsoft.com/office/drawing/2014/main" id="{23694187-1D36-41CC-9A15-6CB77596E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6109" name="Text Box 61">
              <a:extLst>
                <a:ext uri="{FF2B5EF4-FFF2-40B4-BE49-F238E27FC236}">
                  <a16:creationId xmlns:a16="http://schemas.microsoft.com/office/drawing/2014/main" id="{392B2084-F992-4868-94A8-2C6C9E2D4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3" y="2803"/>
              <a:ext cx="86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folHlink"/>
                  </a:solidFill>
                </a:rPr>
                <a:t>DIV (25)</a:t>
              </a:r>
            </a:p>
          </p:txBody>
        </p:sp>
      </p:grpSp>
      <p:sp>
        <p:nvSpPr>
          <p:cNvPr id="23614" name="AutoShape 62">
            <a:extLst>
              <a:ext uri="{FF2B5EF4-FFF2-40B4-BE49-F238E27FC236}">
                <a16:creationId xmlns:a16="http://schemas.microsoft.com/office/drawing/2014/main" id="{D7876497-15BF-4B3F-97E8-C28EFDF60FD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19400" y="5486400"/>
            <a:ext cx="1828800" cy="762000"/>
          </a:xfrm>
          <a:prstGeom prst="wedgeRoundRectCallout">
            <a:avLst>
              <a:gd name="adj1" fmla="val -33157"/>
              <a:gd name="adj2" fmla="val 88750"/>
              <a:gd name="adj3" fmla="val 16667"/>
            </a:avLst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500" b="1">
                <a:solidFill>
                  <a:schemeClr val="bg1"/>
                </a:solidFill>
              </a:rPr>
              <a:t>Stru</a:t>
            </a:r>
            <a:r>
              <a:rPr lang="hr-HR" altLang="en-US" sz="1500" b="1">
                <a:solidFill>
                  <a:schemeClr val="bg1"/>
                </a:solidFill>
              </a:rPr>
              <a:t>k</a:t>
            </a:r>
            <a:r>
              <a:rPr lang="en-US" altLang="en-US" sz="1500" b="1">
                <a:solidFill>
                  <a:schemeClr val="bg1"/>
                </a:solidFill>
              </a:rPr>
              <a:t>tur</a:t>
            </a:r>
            <a:r>
              <a:rPr lang="hr-HR" altLang="en-US" sz="1500" b="1">
                <a:solidFill>
                  <a:schemeClr val="bg1"/>
                </a:solidFill>
              </a:rPr>
              <a:t>ni</a:t>
            </a:r>
            <a:r>
              <a:rPr lang="en-US" altLang="en-US" sz="1500" b="1">
                <a:solidFill>
                  <a:schemeClr val="bg1"/>
                </a:solidFill>
              </a:rPr>
              <a:t>l hazard:</a:t>
            </a:r>
          </a:p>
          <a:p>
            <a:pPr algn="ctr"/>
            <a:r>
              <a:rPr lang="hr-HR" altLang="en-US" sz="1500" b="1">
                <a:solidFill>
                  <a:schemeClr val="bg1"/>
                </a:solidFill>
              </a:rPr>
              <a:t>ako FU nije potpuno</a:t>
            </a:r>
          </a:p>
          <a:p>
            <a:pPr algn="ctr"/>
            <a:r>
              <a:rPr lang="hr-HR" altLang="en-US" sz="1500" b="1">
                <a:solidFill>
                  <a:schemeClr val="bg1"/>
                </a:solidFill>
              </a:rPr>
              <a:t>protočna</a:t>
            </a:r>
            <a:endParaRPr lang="en-US" altLang="en-US" sz="1500" b="1">
              <a:solidFill>
                <a:schemeClr val="bg1"/>
              </a:solidFill>
            </a:endParaRPr>
          </a:p>
        </p:txBody>
      </p:sp>
      <p:sp>
        <p:nvSpPr>
          <p:cNvPr id="23615" name="AutoShape 63">
            <a:extLst>
              <a:ext uri="{FF2B5EF4-FFF2-40B4-BE49-F238E27FC236}">
                <a16:creationId xmlns:a16="http://schemas.microsoft.com/office/drawing/2014/main" id="{D3D7B986-A2E1-4A74-BB69-4A0492D54DA4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5943600" y="4953000"/>
            <a:ext cx="1066800" cy="1828800"/>
          </a:xfrm>
          <a:prstGeom prst="wedgeRoundRectCallout">
            <a:avLst>
              <a:gd name="adj1" fmla="val -38245"/>
              <a:gd name="adj2" fmla="val 76301"/>
              <a:gd name="adj3" fmla="val 16667"/>
            </a:avLst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bg1"/>
                </a:solidFill>
              </a:rPr>
              <a:t>Struktur</a:t>
            </a:r>
            <a:r>
              <a:rPr lang="hr-HR" altLang="en-US" sz="1600" b="1">
                <a:solidFill>
                  <a:schemeClr val="bg1"/>
                </a:solidFill>
              </a:rPr>
              <a:t>ni</a:t>
            </a:r>
            <a:r>
              <a:rPr lang="en-US" altLang="en-US" sz="1600" b="1">
                <a:solidFill>
                  <a:schemeClr val="bg1"/>
                </a:solidFill>
              </a:rPr>
              <a:t> hazard:</a:t>
            </a:r>
          </a:p>
          <a:p>
            <a:pPr algn="ctr"/>
            <a:r>
              <a:rPr lang="en-US" altLang="en-US" sz="1600" b="1">
                <a:solidFill>
                  <a:schemeClr val="bg1"/>
                </a:solidFill>
              </a:rPr>
              <a:t>instru</a:t>
            </a:r>
            <a:r>
              <a:rPr lang="hr-HR" altLang="en-US" sz="1600" b="1">
                <a:solidFill>
                  <a:schemeClr val="bg1"/>
                </a:solidFill>
              </a:rPr>
              <a:t>k</a:t>
            </a:r>
            <a:r>
              <a:rPr lang="en-US" altLang="en-US" sz="1600" b="1">
                <a:solidFill>
                  <a:schemeClr val="bg1"/>
                </a:solidFill>
              </a:rPr>
              <a:t>cti</a:t>
            </a:r>
            <a:r>
              <a:rPr lang="hr-HR" altLang="en-US" sz="1600" b="1">
                <a:solidFill>
                  <a:schemeClr val="bg1"/>
                </a:solidFill>
              </a:rPr>
              <a:t>je</a:t>
            </a:r>
            <a:r>
              <a:rPr lang="en-US" altLang="en-US" sz="1600" b="1">
                <a:solidFill>
                  <a:schemeClr val="bg1"/>
                </a:solidFill>
              </a:rPr>
              <a:t> </a:t>
            </a:r>
            <a:r>
              <a:rPr lang="hr-HR" altLang="en-US" sz="1600" b="1">
                <a:solidFill>
                  <a:schemeClr val="bg1"/>
                </a:solidFill>
              </a:rPr>
              <a:t>imaju</a:t>
            </a:r>
            <a:endParaRPr lang="en-US" altLang="en-US" sz="1600" b="1">
              <a:solidFill>
                <a:schemeClr val="bg1"/>
              </a:solidFill>
            </a:endParaRPr>
          </a:p>
          <a:p>
            <a:pPr algn="ctr"/>
            <a:r>
              <a:rPr lang="hr-HR" altLang="en-US" sz="1600" b="1">
                <a:solidFill>
                  <a:schemeClr val="bg1"/>
                </a:solidFill>
              </a:rPr>
              <a:t>različita vremena</a:t>
            </a:r>
            <a:endParaRPr lang="en-US" altLang="en-US" sz="1600" b="1">
              <a:solidFill>
                <a:schemeClr val="bg1"/>
              </a:solidFill>
            </a:endParaRPr>
          </a:p>
          <a:p>
            <a:pPr algn="ctr"/>
            <a:r>
              <a:rPr lang="hr-HR" altLang="en-US" sz="1600" b="1">
                <a:solidFill>
                  <a:schemeClr val="bg1"/>
                </a:solidFill>
              </a:rPr>
              <a:t>izvršenja</a:t>
            </a:r>
            <a:endParaRPr lang="en-US" altLang="en-US" sz="1600" b="1">
              <a:solidFill>
                <a:schemeClr val="bg1"/>
              </a:solidFill>
            </a:endParaRPr>
          </a:p>
        </p:txBody>
      </p:sp>
      <p:sp>
        <p:nvSpPr>
          <p:cNvPr id="23616" name="AutoShape 64">
            <a:extLst>
              <a:ext uri="{FF2B5EF4-FFF2-40B4-BE49-F238E27FC236}">
                <a16:creationId xmlns:a16="http://schemas.microsoft.com/office/drawing/2014/main" id="{33D0B22E-72F6-44C7-B97F-6D4C2E155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2057400" cy="1447800"/>
          </a:xfrm>
          <a:prstGeom prst="cloudCallout">
            <a:avLst>
              <a:gd name="adj1" fmla="val -28472"/>
              <a:gd name="adj2" fmla="val 39037"/>
            </a:avLst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bg1"/>
                </a:solidFill>
              </a:rPr>
              <a:t>WAW hazard</a:t>
            </a:r>
            <a:r>
              <a:rPr lang="hr-HR" altLang="en-US" sz="1600" b="1">
                <a:solidFill>
                  <a:schemeClr val="bg1"/>
                </a:solidFill>
              </a:rPr>
              <a:t>i</a:t>
            </a:r>
            <a:endParaRPr lang="en-US" altLang="en-US" sz="1600" b="1">
              <a:solidFill>
                <a:schemeClr val="bg1"/>
              </a:solidFill>
            </a:endParaRPr>
          </a:p>
          <a:p>
            <a:pPr algn="ctr"/>
            <a:r>
              <a:rPr lang="hr-HR" altLang="en-US" sz="1600" b="1">
                <a:solidFill>
                  <a:schemeClr val="bg1"/>
                </a:solidFill>
              </a:rPr>
              <a:t>su mogući</a:t>
            </a:r>
            <a:r>
              <a:rPr lang="en-US" altLang="en-US" sz="1600" b="1">
                <a:solidFill>
                  <a:schemeClr val="bg1"/>
                </a:solidFill>
              </a:rPr>
              <a:t>; WAR</a:t>
            </a:r>
          </a:p>
          <a:p>
            <a:pPr algn="ctr"/>
            <a:r>
              <a:rPr lang="en-US" altLang="en-US" sz="1600" b="1">
                <a:solidFill>
                  <a:schemeClr val="bg1"/>
                </a:solidFill>
              </a:rPr>
              <a:t>hazard</a:t>
            </a:r>
            <a:r>
              <a:rPr lang="hr-HR" altLang="en-US" sz="1600" b="1">
                <a:solidFill>
                  <a:schemeClr val="bg1"/>
                </a:solidFill>
              </a:rPr>
              <a:t>i</a:t>
            </a:r>
            <a:r>
              <a:rPr lang="en-US" altLang="en-US" sz="1600" b="1">
                <a:solidFill>
                  <a:schemeClr val="bg1"/>
                </a:solidFill>
              </a:rPr>
              <a:t> n</a:t>
            </a:r>
            <a:r>
              <a:rPr lang="hr-HR" altLang="en-US" sz="1600" b="1">
                <a:solidFill>
                  <a:schemeClr val="bg1"/>
                </a:solidFill>
              </a:rPr>
              <a:t>isu</a:t>
            </a:r>
            <a:endParaRPr lang="en-US" altLang="en-US" sz="1600" b="1">
              <a:solidFill>
                <a:schemeClr val="bg1"/>
              </a:solidFill>
            </a:endParaRPr>
          </a:p>
          <a:p>
            <a:pPr algn="ctr"/>
            <a:r>
              <a:rPr lang="hr-HR" altLang="en-US" sz="1600" b="1">
                <a:solidFill>
                  <a:schemeClr val="bg1"/>
                </a:solidFill>
              </a:rPr>
              <a:t>mogući</a:t>
            </a: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23617" name="AutoShape 65">
            <a:extLst>
              <a:ext uri="{FF2B5EF4-FFF2-40B4-BE49-F238E27FC236}">
                <a16:creationId xmlns:a16="http://schemas.microsoft.com/office/drawing/2014/main" id="{DFBD2517-647E-434A-8682-C27DB54BB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114800"/>
            <a:ext cx="2362200" cy="1752600"/>
          </a:xfrm>
          <a:prstGeom prst="cloudCallout">
            <a:avLst>
              <a:gd name="adj1" fmla="val -23588"/>
              <a:gd name="adj2" fmla="val 38495"/>
            </a:avLst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hr-HR" altLang="en-US" sz="1500" b="1">
                <a:solidFill>
                  <a:schemeClr val="bg1"/>
                </a:solidFill>
              </a:rPr>
              <a:t>Veće latencije</a:t>
            </a:r>
            <a:endParaRPr lang="en-US" altLang="en-US" sz="1500" b="1">
              <a:solidFill>
                <a:schemeClr val="bg1"/>
              </a:solidFill>
            </a:endParaRPr>
          </a:p>
          <a:p>
            <a:pPr algn="ctr"/>
            <a:r>
              <a:rPr lang="hr-HR" altLang="en-US" sz="1500" b="1">
                <a:solidFill>
                  <a:schemeClr val="bg1"/>
                </a:solidFill>
              </a:rPr>
              <a:t>FP operacija-</a:t>
            </a:r>
            <a:endParaRPr lang="en-US" altLang="en-US" sz="1500" b="1">
              <a:solidFill>
                <a:schemeClr val="bg1"/>
              </a:solidFill>
            </a:endParaRPr>
          </a:p>
          <a:p>
            <a:pPr algn="ctr"/>
            <a:r>
              <a:rPr lang="hr-HR" altLang="en-US" sz="1500" b="1">
                <a:solidFill>
                  <a:schemeClr val="bg1"/>
                </a:solidFill>
              </a:rPr>
              <a:t>veće šanse za</a:t>
            </a:r>
            <a:endParaRPr lang="en-US" altLang="en-US" sz="1500" b="1">
              <a:solidFill>
                <a:schemeClr val="bg1"/>
              </a:solidFill>
            </a:endParaRPr>
          </a:p>
          <a:p>
            <a:pPr algn="ctr"/>
            <a:r>
              <a:rPr lang="hr-HR" altLang="en-US" sz="1500" b="1">
                <a:solidFill>
                  <a:schemeClr val="bg1"/>
                </a:solidFill>
              </a:rPr>
              <a:t>zaustavljanje</a:t>
            </a:r>
            <a:r>
              <a:rPr lang="en-US" altLang="en-US" sz="1500" b="1">
                <a:solidFill>
                  <a:schemeClr val="bg1"/>
                </a:solidFill>
              </a:rPr>
              <a:t> </a:t>
            </a:r>
            <a:endParaRPr lang="hr-HR" altLang="en-US" sz="1500" b="1">
              <a:solidFill>
                <a:schemeClr val="bg1"/>
              </a:solidFill>
            </a:endParaRPr>
          </a:p>
          <a:p>
            <a:pPr algn="ctr"/>
            <a:r>
              <a:rPr lang="hr-HR" altLang="en-US" sz="1500" b="1">
                <a:solidFill>
                  <a:schemeClr val="bg1"/>
                </a:solidFill>
              </a:rPr>
              <a:t>zbog </a:t>
            </a:r>
            <a:r>
              <a:rPr lang="en-US" altLang="en-US" sz="1500" b="1">
                <a:solidFill>
                  <a:schemeClr val="bg1"/>
                </a:solidFill>
              </a:rPr>
              <a:t>RAW</a:t>
            </a:r>
          </a:p>
          <a:p>
            <a:pPr algn="ctr"/>
            <a:r>
              <a:rPr lang="en-US" altLang="en-US" sz="1500" b="1">
                <a:solidFill>
                  <a:schemeClr val="bg1"/>
                </a:solidFill>
              </a:rPr>
              <a:t>hazard</a:t>
            </a:r>
            <a:r>
              <a:rPr lang="hr-HR" altLang="en-US" sz="1500" b="1">
                <a:solidFill>
                  <a:schemeClr val="bg1"/>
                </a:solidFill>
              </a:rPr>
              <a:t>a</a:t>
            </a:r>
            <a:endParaRPr lang="en-US" altLang="en-US" sz="1500" b="1">
              <a:solidFill>
                <a:schemeClr val="bg1"/>
              </a:solidFill>
            </a:endParaRPr>
          </a:p>
        </p:txBody>
      </p:sp>
      <p:sp>
        <p:nvSpPr>
          <p:cNvPr id="23618" name="AutoShape 66">
            <a:extLst>
              <a:ext uri="{FF2B5EF4-FFF2-40B4-BE49-F238E27FC236}">
                <a16:creationId xmlns:a16="http://schemas.microsoft.com/office/drawing/2014/main" id="{E8519255-5A60-4A7A-9A41-EA7F6135EE5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10400" y="1143000"/>
            <a:ext cx="1828800" cy="1066800"/>
          </a:xfrm>
          <a:prstGeom prst="wedgeRoundRectCallout">
            <a:avLst>
              <a:gd name="adj1" fmla="val -4514"/>
              <a:gd name="adj2" fmla="val 117407"/>
              <a:gd name="adj3" fmla="val 16667"/>
            </a:avLst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hr-HR" altLang="en-US" sz="1600" b="1">
                <a:solidFill>
                  <a:schemeClr val="bg1"/>
                </a:solidFill>
              </a:rPr>
              <a:t>moguće izvršenje</a:t>
            </a:r>
          </a:p>
          <a:p>
            <a:pPr algn="ctr"/>
            <a:r>
              <a:rPr lang="hr-HR" altLang="en-US" sz="1600" b="1">
                <a:solidFill>
                  <a:schemeClr val="bg1"/>
                </a:solidFill>
              </a:rPr>
              <a:t> van redosleda</a:t>
            </a:r>
            <a:endParaRPr lang="en-US" altLang="en-US" sz="1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4" grpId="0" animBg="1" autoUpdateAnimBg="0"/>
      <p:bldP spid="23615" grpId="0" animBg="1" autoUpdateAnimBg="0"/>
      <p:bldP spid="23616" grpId="0" animBg="1" autoUpdateAnimBg="0"/>
      <p:bldP spid="23617" grpId="0" animBg="1" autoUpdateAnimBg="0"/>
      <p:bldP spid="2361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3" name="Rectangle 7">
            <a:extLst>
              <a:ext uri="{FF2B5EF4-FFF2-40B4-BE49-F238E27FC236}">
                <a16:creationId xmlns:a16="http://schemas.microsoft.com/office/drawing/2014/main" id="{05EDD3F3-83F5-40C9-9DB8-6162A6EE4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88236"/>
            <a:ext cx="8305800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anchor="b">
            <a:spAutoFit/>
          </a:bodyPr>
          <a:lstStyle/>
          <a:p>
            <a:pPr>
              <a:buFontTx/>
              <a:buChar char="-"/>
              <a:defRPr/>
            </a:pPr>
            <a:r>
              <a:rPr kumimoji="1" lang="sr-Latn-CS" alt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kumimoji="1" lang="sr-Latn-CS" altLang="en-US" sz="4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Paralelizam na nivou instrukcija</a:t>
            </a:r>
          </a:p>
          <a:p>
            <a:pPr>
              <a:buFontTx/>
              <a:buChar char="-"/>
              <a:defRPr/>
            </a:pPr>
            <a:r>
              <a:rPr kumimoji="1" lang="sr-Latn-CS" altLang="en-US" sz="4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Odmotavanje petlje</a:t>
            </a:r>
          </a:p>
        </p:txBody>
      </p:sp>
    </p:spTree>
  </p:cSld>
  <p:clrMapOvr>
    <a:masterClrMapping/>
  </p:clrMapOvr>
  <p:transition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A90F619-A927-4D5D-B2AD-88DA978D47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>
              <a:defRPr/>
            </a:pPr>
            <a:r>
              <a:rPr lang="sr-Latn-CS" altLang="en-US" sz="3200"/>
              <a:t>Performanse protočnog sistema u prisustvu hazarda</a:t>
            </a:r>
            <a:endParaRPr lang="en-US" altLang="en-US" sz="3200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1E33ECF-FE74-45A2-8ECD-4A70FF06E4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349875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sr-Latn-CS" altLang="en-US" sz="2400"/>
              <a:t>Osnovni cilj uvodjenja protočnosti u izvršenju instrukcija je postizanje CPI (Clocks per Instruction) od 1instr/clk</a:t>
            </a:r>
          </a:p>
          <a:p>
            <a:pPr>
              <a:defRPr/>
            </a:pPr>
            <a:r>
              <a:rPr lang="sr-Latn-CS" altLang="en-US" sz="2400"/>
              <a:t>Zbog postojanja hazarda, realni CPI je veći</a:t>
            </a:r>
          </a:p>
          <a:p>
            <a:pPr>
              <a:defRPr/>
            </a:pPr>
            <a:endParaRPr lang="sr-Latn-CS" altLang="en-US" sz="2400"/>
          </a:p>
          <a:p>
            <a:pPr>
              <a:defRPr/>
            </a:pPr>
            <a:endParaRPr lang="sr-Latn-CS" altLang="en-US" sz="2400"/>
          </a:p>
          <a:p>
            <a:pPr>
              <a:defRPr/>
            </a:pPr>
            <a:endParaRPr lang="sr-Latn-CS" altLang="en-US" sz="2400"/>
          </a:p>
          <a:p>
            <a:pPr>
              <a:defRPr/>
            </a:pPr>
            <a:r>
              <a:rPr lang="sr-Latn-CS" altLang="en-US" sz="2400"/>
              <a:t>Da bi se postigle bolje performanse potrebno je iskoristiti paralelizam koji postoji na nivou instrukcija (ILP – Instruction Level Parallelism)</a:t>
            </a:r>
          </a:p>
          <a:p>
            <a:pPr lvl="1">
              <a:defRPr/>
            </a:pPr>
            <a:r>
              <a:rPr lang="sr-Latn-CS" altLang="en-US" sz="2000"/>
              <a:t>LW    R1, 30(R2)		ADDI  R3, R3, #1</a:t>
            </a:r>
          </a:p>
          <a:p>
            <a:pPr lvl="1">
              <a:defRPr/>
            </a:pPr>
            <a:r>
              <a:rPr lang="sr-Latn-CS" altLang="en-US" sz="2000"/>
              <a:t>ADDI R3,R3,#1		ADD   R4, R3, R2</a:t>
            </a:r>
          </a:p>
          <a:p>
            <a:pPr lvl="1">
              <a:defRPr/>
            </a:pPr>
            <a:r>
              <a:rPr lang="sr-Latn-CS" altLang="en-US" sz="2000"/>
              <a:t>ADD   R4, R4, R5		MUL   	R5, R3, R4</a:t>
            </a:r>
          </a:p>
          <a:p>
            <a:pPr lvl="2">
              <a:defRPr/>
            </a:pPr>
            <a:r>
              <a:rPr lang="sr-Latn-CS" altLang="en-US" sz="1800"/>
              <a:t>ILP=3			ILP=1</a:t>
            </a:r>
            <a:endParaRPr lang="en-US" altLang="en-US" sz="1800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C0922AA5-E52F-4A54-8B06-BADC409DC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895600"/>
            <a:ext cx="8185150" cy="8382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352C1F19-43DF-4AC2-B14C-25731DFD5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016250"/>
            <a:ext cx="784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</a:rPr>
              <a:t>Pipeline CPI  =  Ideal Pipeline CPI +  Structural Stalls  +  RAW Stalls</a:t>
            </a:r>
          </a:p>
          <a:p>
            <a:r>
              <a:rPr lang="en-US" altLang="en-US" b="1">
                <a:solidFill>
                  <a:schemeClr val="hlink"/>
                </a:solidFill>
              </a:rPr>
              <a:t>                                     +  WAR Stalls  +  WAW Stalls  +  Control Stalls</a:t>
            </a:r>
          </a:p>
        </p:txBody>
      </p:sp>
      <p:sp>
        <p:nvSpPr>
          <p:cNvPr id="26630" name="Line 6">
            <a:extLst>
              <a:ext uri="{FF2B5EF4-FFF2-40B4-BE49-F238E27FC236}">
                <a16:creationId xmlns:a16="http://schemas.microsoft.com/office/drawing/2014/main" id="{D9C2EBDD-4979-4D01-B828-D7397EFC7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257800"/>
            <a:ext cx="304800" cy="1746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1" name="Line 7">
            <a:extLst>
              <a:ext uri="{FF2B5EF4-FFF2-40B4-BE49-F238E27FC236}">
                <a16:creationId xmlns:a16="http://schemas.microsoft.com/office/drawing/2014/main" id="{38E9478D-8A68-40EB-8EBF-5485C5B62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638800"/>
            <a:ext cx="838200" cy="2254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D19A625-D732-4D31-8C54-79B80CB316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Kako povećati ILP?</a:t>
            </a:r>
            <a:endParaRPr lang="en-US" alt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7756CC6-24D3-48FC-809E-4E706E573C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CS" altLang="en-US" sz="2400"/>
              <a:t>Količina raspoloživog ILP u okviru tvz. osnovnog bloka (pravolinijski kod koji ne sadrži naredbe grananja izuzev na početku i na kraju) je veoma mala</a:t>
            </a:r>
          </a:p>
          <a:p>
            <a:pPr>
              <a:lnSpc>
                <a:spcPct val="90000"/>
              </a:lnSpc>
              <a:defRPr/>
            </a:pPr>
            <a:r>
              <a:rPr lang="sr-Latn-CS" altLang="en-US" sz="2400"/>
              <a:t>Dinamika pojavljivanja naredbi grananja u programima  je oko 15%, što znači da se 6-7 instrukcija izvršava izmedju dve naredbe grananja</a:t>
            </a:r>
          </a:p>
          <a:p>
            <a:pPr lvl="1">
              <a:lnSpc>
                <a:spcPct val="90000"/>
              </a:lnSpc>
              <a:defRPr/>
            </a:pPr>
            <a:r>
              <a:rPr lang="sr-Latn-CS" altLang="en-US" sz="2100"/>
              <a:t>instrukcije unutar osnovnog bloka su verovatno zavisne jedna od druge, pa je ILP manji od 6.</a:t>
            </a:r>
          </a:p>
          <a:p>
            <a:pPr>
              <a:lnSpc>
                <a:spcPct val="90000"/>
              </a:lnSpc>
              <a:defRPr/>
            </a:pPr>
            <a:r>
              <a:rPr lang="sr-Latn-CS" altLang="en-US" sz="2400"/>
              <a:t>Da bi se postiglo značajnije poboljšanje performansi, mora se eksploatisati ILP van osnovnog bloka.</a:t>
            </a:r>
          </a:p>
          <a:p>
            <a:pPr>
              <a:lnSpc>
                <a:spcPct val="90000"/>
              </a:lnSpc>
              <a:defRPr/>
            </a:pPr>
            <a:r>
              <a:rPr lang="sr-Latn-CS" altLang="en-US" sz="2400"/>
              <a:t>Najjednostavniji način za povećanje ILP je da se iskoristi paralelizam izmedju različitih iteracija petlje</a:t>
            </a:r>
          </a:p>
          <a:p>
            <a:pPr lvl="1">
              <a:lnSpc>
                <a:spcPct val="90000"/>
              </a:lnSpc>
              <a:defRPr/>
            </a:pPr>
            <a:r>
              <a:rPr lang="sr-Latn-CS" altLang="en-US" sz="2100"/>
              <a:t>paralelizam koji postoji izmedju različitih iteracija petlje se zove LLP – Loop Level Paralleism</a:t>
            </a:r>
          </a:p>
          <a:p>
            <a:pPr lvl="1">
              <a:lnSpc>
                <a:spcPct val="90000"/>
              </a:lnSpc>
              <a:defRPr/>
            </a:pPr>
            <a:r>
              <a:rPr lang="sr-Latn-CS" altLang="en-US" sz="2100"/>
              <a:t>Primer:</a:t>
            </a:r>
          </a:p>
          <a:p>
            <a:pPr lvl="2">
              <a:lnSpc>
                <a:spcPct val="90000"/>
              </a:lnSpc>
              <a:defRPr/>
            </a:pPr>
            <a:r>
              <a:rPr lang="sr-Latn-CS" altLang="en-US" sz="1800"/>
              <a:t>for i:=1 to 100</a:t>
            </a:r>
          </a:p>
          <a:p>
            <a:pPr lvl="2">
              <a:lnSpc>
                <a:spcPct val="90000"/>
              </a:lnSpc>
              <a:defRPr/>
            </a:pPr>
            <a:r>
              <a:rPr lang="sr-Latn-CS" altLang="en-US" sz="1800"/>
              <a:t>x(i):=x(i)+y(i)</a:t>
            </a:r>
            <a:endParaRPr lang="en-US" altLang="en-US" sz="1800"/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C2B6FDA0-899A-46D8-A373-395FF7DC0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5803900"/>
            <a:ext cx="41306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 sz="1600" dirty="0"/>
              <a:t>Ova petlja je potpuno paralelna.</a:t>
            </a:r>
          </a:p>
          <a:p>
            <a:r>
              <a:rPr lang="sr-Latn-CS" altLang="en-US" sz="1600" dirty="0"/>
              <a:t>Svaka iteracija petlje m</a:t>
            </a:r>
            <a:r>
              <a:rPr lang="en-US" altLang="en-US" sz="1600" dirty="0"/>
              <a:t>o</a:t>
            </a:r>
            <a:r>
              <a:rPr lang="sr-Latn-CS" altLang="en-US" sz="1600" dirty="0"/>
              <a:t>že se preklapati u izvršenju sa bilo kojom drugom iteracijom</a:t>
            </a:r>
            <a:endParaRPr lang="en-US" altLang="en-US" sz="1600" dirty="0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9C1887C0-7F7A-4576-B7DB-8C7F5266D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867400"/>
            <a:ext cx="4038600" cy="762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16538A0-2B0A-40BF-A8B1-B689E29AF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01675"/>
          </a:xfrm>
        </p:spPr>
        <p:txBody>
          <a:bodyPr/>
          <a:lstStyle/>
          <a:p>
            <a:r>
              <a:rPr lang="sr-Latn-CS" altLang="en-US"/>
              <a:t>kako povećati ILP?</a:t>
            </a:r>
            <a:endParaRPr lang="en-US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8521CEE-FD14-4E03-AFE6-C7143DF5C1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08025"/>
            <a:ext cx="9144000" cy="6149975"/>
          </a:xfrm>
        </p:spPr>
        <p:txBody>
          <a:bodyPr/>
          <a:lstStyle/>
          <a:p>
            <a:r>
              <a:rPr lang="sr-Latn-CS" altLang="en-US" dirty="0"/>
              <a:t>Postoji puno tehnika za konverziju LLP u ILP. Tehnike rade tako što vrše odmotavanje petlje, statički uz pomoć kompajlera, ili dinamički  pomoću hw, čime se povećava veličina osnovnog bloka.</a:t>
            </a:r>
          </a:p>
          <a:p>
            <a:r>
              <a:rPr lang="sr-Latn-CS" altLang="en-US" dirty="0"/>
              <a:t>Da bi se izbeglo zaustavljanje protočnog sistema zbog nastupanja hazarda, instrukcije koje zavise jedna od druge moraju se razdvojiti drugim instrukcijama.</a:t>
            </a:r>
          </a:p>
          <a:p>
            <a:pPr lvl="1"/>
            <a:r>
              <a:rPr lang="sr-Latn-CS" altLang="en-US" dirty="0"/>
              <a:t>broj instrukcija kojima se moraju razdvojiti medjusobno zavisne instrukcije tako da se izbegne zaustavljanje protočnog sistema zavisi od latentnosti funkcionalne jedinice koja generiše rezultat.</a:t>
            </a:r>
          </a:p>
          <a:p>
            <a:pPr lvl="1"/>
            <a:r>
              <a:rPr lang="sr-Latn-CS" altLang="en-US" dirty="0"/>
              <a:t>da li će kompajler moći da izvrši preuredjenje koda tako da ne nastupi zastoj, zavisi od količine raspoloživog ILP. </a:t>
            </a:r>
            <a:endParaRPr lang="en-US" altLang="en-US" dirty="0"/>
          </a:p>
        </p:txBody>
      </p:sp>
    </p:spTree>
  </p:cSld>
  <p:clrMapOvr>
    <a:masterClrMapping/>
  </p:clrMapOvr>
  <p:transition>
    <p:pull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3CDFCF7-82FC-4035-BB33-E51FC15FC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1350"/>
          </a:xfrm>
        </p:spPr>
        <p:txBody>
          <a:bodyPr/>
          <a:lstStyle/>
          <a:p>
            <a:pPr>
              <a:defRPr/>
            </a:pPr>
            <a:r>
              <a:rPr lang="sr-Latn-CS" altLang="en-US" sz="3600"/>
              <a:t>Usvojene latencije funkcionalnih jedinica</a:t>
            </a:r>
            <a:endParaRPr lang="en-US" altLang="en-US" sz="360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B402012-F2EF-447D-9716-C783F7FC7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Sve funkcionalne jedinice su potpuno protočne (period inicijacije =1)</a:t>
            </a:r>
          </a:p>
          <a:p>
            <a:pPr lvl="1">
              <a:defRPr/>
            </a:pPr>
            <a:r>
              <a:rPr lang="sr-Latn-CS" altLang="en-US"/>
              <a:t>latencije FP funkcionalnih jedinica:</a:t>
            </a:r>
            <a:endParaRPr lang="en-US" altLang="en-US"/>
          </a:p>
        </p:txBody>
      </p:sp>
      <p:grpSp>
        <p:nvGrpSpPr>
          <p:cNvPr id="51204" name="Group 4">
            <a:extLst>
              <a:ext uri="{FF2B5EF4-FFF2-40B4-BE49-F238E27FC236}">
                <a16:creationId xmlns:a16="http://schemas.microsoft.com/office/drawing/2014/main" id="{4731EAB8-491A-4D0C-853F-14AEEB5CA436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209800"/>
            <a:ext cx="7032625" cy="2971800"/>
            <a:chOff x="658" y="1696"/>
            <a:chExt cx="4430" cy="1872"/>
          </a:xfrm>
        </p:grpSpPr>
        <p:grpSp>
          <p:nvGrpSpPr>
            <p:cNvPr id="51206" name="Group 5">
              <a:extLst>
                <a:ext uri="{FF2B5EF4-FFF2-40B4-BE49-F238E27FC236}">
                  <a16:creationId xmlns:a16="http://schemas.microsoft.com/office/drawing/2014/main" id="{CE6601F2-2FCF-4C69-944A-3672B030E6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" y="1696"/>
              <a:ext cx="4416" cy="1872"/>
              <a:chOff x="696" y="1646"/>
              <a:chExt cx="4416" cy="2042"/>
            </a:xfrm>
          </p:grpSpPr>
          <p:grpSp>
            <p:nvGrpSpPr>
              <p:cNvPr id="51211" name="Group 6">
                <a:extLst>
                  <a:ext uri="{FF2B5EF4-FFF2-40B4-BE49-F238E27FC236}">
                    <a16:creationId xmlns:a16="http://schemas.microsoft.com/office/drawing/2014/main" id="{D0EF3143-2A74-4688-8BA1-745A3A42C0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1" y="1646"/>
                <a:ext cx="4122" cy="1950"/>
                <a:chOff x="991" y="1536"/>
                <a:chExt cx="4122" cy="1950"/>
              </a:xfrm>
            </p:grpSpPr>
            <p:sp>
              <p:nvSpPr>
                <p:cNvPr id="51213" name="Text Box 7">
                  <a:extLst>
                    <a:ext uri="{FF2B5EF4-FFF2-40B4-BE49-F238E27FC236}">
                      <a16:creationId xmlns:a16="http://schemas.microsoft.com/office/drawing/2014/main" id="{682C54AA-74E1-4777-AB28-CF24309463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1" y="1536"/>
                  <a:ext cx="1208" cy="1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b="1">
                      <a:latin typeface="Times New Roman" panose="02020603050405020304" pitchFamily="18" charset="0"/>
                    </a:rPr>
                    <a:t>Instru</a:t>
                  </a:r>
                  <a:r>
                    <a:rPr lang="sr-Latn-CS" altLang="en-US" b="1">
                      <a:latin typeface="Times New Roman" panose="02020603050405020304" pitchFamily="18" charset="0"/>
                    </a:rPr>
                    <a:t>k</a:t>
                  </a:r>
                  <a:r>
                    <a:rPr lang="en-US" altLang="en-US" b="1">
                      <a:latin typeface="Times New Roman" panose="02020603050405020304" pitchFamily="18" charset="0"/>
                    </a:rPr>
                    <a:t>ci</a:t>
                  </a:r>
                  <a:r>
                    <a:rPr lang="sr-Latn-CS" altLang="en-US" b="1">
                      <a:latin typeface="Times New Roman" panose="02020603050405020304" pitchFamily="18" charset="0"/>
                    </a:rPr>
                    <a:t>ja koja</a:t>
                  </a:r>
                  <a:r>
                    <a:rPr lang="en-US" altLang="en-US" b="1">
                      <a:latin typeface="Times New Roman" panose="02020603050405020304" pitchFamily="18" charset="0"/>
                    </a:rPr>
                    <a:t> </a:t>
                  </a:r>
                </a:p>
                <a:p>
                  <a:pPr algn="ctr"/>
                  <a:r>
                    <a:rPr lang="sr-Latn-CS" altLang="en-US" b="1">
                      <a:latin typeface="Times New Roman" panose="02020603050405020304" pitchFamily="18" charset="0"/>
                    </a:rPr>
                    <a:t>generiše r</a:t>
                  </a:r>
                  <a:r>
                    <a:rPr lang="en-US" altLang="en-US" b="1">
                      <a:latin typeface="Times New Roman" panose="02020603050405020304" pitchFamily="18" charset="0"/>
                    </a:rPr>
                    <a:t>e</a:t>
                  </a:r>
                  <a:r>
                    <a:rPr lang="sr-Latn-CS" altLang="en-US" b="1">
                      <a:latin typeface="Times New Roman" panose="02020603050405020304" pitchFamily="18" charset="0"/>
                    </a:rPr>
                    <a:t>zultat  </a:t>
                  </a:r>
                  <a:endParaRPr lang="en-US" altLang="en-US" b="1">
                    <a:latin typeface="Times New Roman" panose="02020603050405020304" pitchFamily="18" charset="0"/>
                  </a:endParaRPr>
                </a:p>
                <a:p>
                  <a:pPr algn="ctr"/>
                  <a:endParaRPr lang="sr-Latn-CS" altLang="en-US" b="1"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lang="en-US" altLang="en-US" b="1">
                      <a:latin typeface="Times New Roman" panose="02020603050405020304" pitchFamily="18" charset="0"/>
                    </a:rPr>
                    <a:t>FP ALU Op</a:t>
                  </a:r>
                </a:p>
                <a:p>
                  <a:pPr algn="ctr"/>
                  <a:endParaRPr lang="en-US" altLang="en-US" b="1"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lang="en-US" altLang="en-US" b="1">
                      <a:latin typeface="Times New Roman" panose="02020603050405020304" pitchFamily="18" charset="0"/>
                    </a:rPr>
                    <a:t>FP ALU Op</a:t>
                  </a:r>
                </a:p>
                <a:p>
                  <a:pPr algn="ctr"/>
                  <a:endParaRPr lang="en-US" altLang="en-US" b="1"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lang="en-US" altLang="en-US" b="1">
                      <a:latin typeface="Times New Roman" panose="02020603050405020304" pitchFamily="18" charset="0"/>
                    </a:rPr>
                    <a:t>Load Double</a:t>
                  </a:r>
                </a:p>
                <a:p>
                  <a:pPr algn="ctr"/>
                  <a:endParaRPr lang="en-US" altLang="en-US" b="1"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lang="en-US" altLang="en-US" b="1">
                      <a:latin typeface="Times New Roman" panose="02020603050405020304" pitchFamily="18" charset="0"/>
                    </a:rPr>
                    <a:t>Load Double</a:t>
                  </a:r>
                </a:p>
              </p:txBody>
            </p:sp>
            <p:sp>
              <p:nvSpPr>
                <p:cNvPr id="51214" name="Text Box 8">
                  <a:extLst>
                    <a:ext uri="{FF2B5EF4-FFF2-40B4-BE49-F238E27FC236}">
                      <a16:creationId xmlns:a16="http://schemas.microsoft.com/office/drawing/2014/main" id="{02366EB0-6B71-40E3-9816-F159646428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22" y="1536"/>
                  <a:ext cx="1264" cy="1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b="1">
                      <a:latin typeface="Times New Roman" panose="02020603050405020304" pitchFamily="18" charset="0"/>
                    </a:rPr>
                    <a:t> Instru</a:t>
                  </a:r>
                  <a:r>
                    <a:rPr lang="sr-Latn-CS" altLang="en-US" b="1">
                      <a:latin typeface="Times New Roman" panose="02020603050405020304" pitchFamily="18" charset="0"/>
                    </a:rPr>
                    <a:t>k</a:t>
                  </a:r>
                  <a:r>
                    <a:rPr lang="en-US" altLang="en-US" b="1">
                      <a:latin typeface="Times New Roman" panose="02020603050405020304" pitchFamily="18" charset="0"/>
                    </a:rPr>
                    <a:t>ci</a:t>
                  </a:r>
                  <a:r>
                    <a:rPr lang="sr-Latn-CS" altLang="en-US" b="1">
                      <a:latin typeface="Times New Roman" panose="02020603050405020304" pitchFamily="18" charset="0"/>
                    </a:rPr>
                    <a:t>ja koja</a:t>
                  </a:r>
                  <a:r>
                    <a:rPr lang="en-US" altLang="en-US" b="1">
                      <a:latin typeface="Times New Roman" panose="02020603050405020304" pitchFamily="18" charset="0"/>
                    </a:rPr>
                    <a:t> </a:t>
                  </a:r>
                </a:p>
                <a:p>
                  <a:pPr algn="ctr"/>
                  <a:r>
                    <a:rPr lang="sr-Latn-CS" altLang="en-US" b="1">
                      <a:latin typeface="Times New Roman" panose="02020603050405020304" pitchFamily="18" charset="0"/>
                    </a:rPr>
                    <a:t>koristi</a:t>
                  </a:r>
                  <a:r>
                    <a:rPr lang="en-US" altLang="en-US" b="1">
                      <a:latin typeface="Times New Roman" panose="02020603050405020304" pitchFamily="18" charset="0"/>
                    </a:rPr>
                    <a:t> </a:t>
                  </a:r>
                  <a:r>
                    <a:rPr lang="sr-Latn-CS" altLang="en-US" b="1">
                      <a:latin typeface="Times New Roman" panose="02020603050405020304" pitchFamily="18" charset="0"/>
                    </a:rPr>
                    <a:t>rezultat</a:t>
                  </a:r>
                  <a:endParaRPr lang="en-US" altLang="en-US" b="1">
                    <a:latin typeface="Times New Roman" panose="02020603050405020304" pitchFamily="18" charset="0"/>
                  </a:endParaRPr>
                </a:p>
                <a:p>
                  <a:pPr algn="ctr"/>
                  <a:endParaRPr lang="en-US" altLang="en-US" b="1"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lang="sr-Latn-CS" altLang="en-US" b="1">
                      <a:latin typeface="Times New Roman" panose="02020603050405020304" pitchFamily="18" charset="0"/>
                    </a:rPr>
                    <a:t>druga</a:t>
                  </a:r>
                  <a:r>
                    <a:rPr lang="en-US" altLang="en-US" b="1">
                      <a:latin typeface="Times New Roman" panose="02020603050405020304" pitchFamily="18" charset="0"/>
                    </a:rPr>
                    <a:t> FP ALU Op</a:t>
                  </a:r>
                </a:p>
                <a:p>
                  <a:pPr algn="ctr"/>
                  <a:endParaRPr lang="en-US" altLang="en-US" b="1"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lang="en-US" altLang="en-US" b="1">
                      <a:latin typeface="Times New Roman" panose="02020603050405020304" pitchFamily="18" charset="0"/>
                    </a:rPr>
                    <a:t>Store Double</a:t>
                  </a:r>
                </a:p>
                <a:p>
                  <a:pPr algn="ctr"/>
                  <a:endParaRPr lang="en-US" altLang="en-US" b="1"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lang="en-US" altLang="en-US" b="1">
                      <a:latin typeface="Times New Roman" panose="02020603050405020304" pitchFamily="18" charset="0"/>
                    </a:rPr>
                    <a:t>FP ALU Op</a:t>
                  </a:r>
                </a:p>
                <a:p>
                  <a:pPr algn="ctr"/>
                  <a:endParaRPr lang="en-US" altLang="en-US" b="1"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lang="en-US" altLang="en-US" b="1">
                      <a:latin typeface="Times New Roman" panose="02020603050405020304" pitchFamily="18" charset="0"/>
                    </a:rPr>
                    <a:t>Store Double</a:t>
                  </a:r>
                </a:p>
              </p:txBody>
            </p:sp>
            <p:sp>
              <p:nvSpPr>
                <p:cNvPr id="51215" name="Text Box 9">
                  <a:extLst>
                    <a:ext uri="{FF2B5EF4-FFF2-40B4-BE49-F238E27FC236}">
                      <a16:creationId xmlns:a16="http://schemas.microsoft.com/office/drawing/2014/main" id="{E18187FB-5307-46D4-8A38-AA03A58235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45" y="1536"/>
                  <a:ext cx="968" cy="1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b="1">
                      <a:latin typeface="Times New Roman" panose="02020603050405020304" pitchFamily="18" charset="0"/>
                    </a:rPr>
                    <a:t>  Laten</a:t>
                  </a:r>
                  <a:r>
                    <a:rPr lang="sr-Latn-CS" altLang="en-US" b="1">
                      <a:latin typeface="Times New Roman" panose="02020603050405020304" pitchFamily="18" charset="0"/>
                    </a:rPr>
                    <a:t>tnost u</a:t>
                  </a:r>
                  <a:endParaRPr lang="en-US" altLang="en-US" b="1"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lang="en-US" altLang="en-US" b="1">
                      <a:latin typeface="Times New Roman" panose="02020603050405020304" pitchFamily="18" charset="0"/>
                    </a:rPr>
                    <a:t>Clock Cycles</a:t>
                  </a:r>
                </a:p>
                <a:p>
                  <a:pPr algn="ctr"/>
                  <a:endParaRPr lang="en-US" altLang="en-US" b="1"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lang="en-US" altLang="en-US" b="1">
                      <a:latin typeface="Times New Roman" panose="02020603050405020304" pitchFamily="18" charset="0"/>
                    </a:rPr>
                    <a:t>3</a:t>
                  </a:r>
                </a:p>
                <a:p>
                  <a:pPr algn="ctr"/>
                  <a:endParaRPr lang="en-US" altLang="en-US" b="1"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lang="en-US" altLang="en-US" b="1">
                      <a:latin typeface="Times New Roman" panose="02020603050405020304" pitchFamily="18" charset="0"/>
                    </a:rPr>
                    <a:t>2</a:t>
                  </a:r>
                </a:p>
                <a:p>
                  <a:pPr algn="ctr"/>
                  <a:endParaRPr lang="en-US" altLang="en-US" b="1"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lang="en-US" altLang="en-US" b="1">
                      <a:latin typeface="Times New Roman" panose="02020603050405020304" pitchFamily="18" charset="0"/>
                    </a:rPr>
                    <a:t>1</a:t>
                  </a:r>
                </a:p>
                <a:p>
                  <a:pPr algn="ctr"/>
                  <a:endParaRPr lang="en-US" altLang="en-US" b="1"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lang="en-US" altLang="en-US" b="1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</p:grpSp>
          <p:sp>
            <p:nvSpPr>
              <p:cNvPr id="29706" name="Rectangle 10">
                <a:extLst>
                  <a:ext uri="{FF2B5EF4-FFF2-40B4-BE49-F238E27FC236}">
                    <a16:creationId xmlns:a16="http://schemas.microsoft.com/office/drawing/2014/main" id="{245C231F-DDCE-4BE6-AB33-02A9047CA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" y="1672"/>
                <a:ext cx="4416" cy="2016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9707" name="Line 11">
              <a:extLst>
                <a:ext uri="{FF2B5EF4-FFF2-40B4-BE49-F238E27FC236}">
                  <a16:creationId xmlns:a16="http://schemas.microsoft.com/office/drawing/2014/main" id="{DA7A540A-8E07-4648-935C-A03B499EA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4" y="2114"/>
              <a:ext cx="441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08" name="Line 12">
              <a:extLst>
                <a:ext uri="{FF2B5EF4-FFF2-40B4-BE49-F238E27FC236}">
                  <a16:creationId xmlns:a16="http://schemas.microsoft.com/office/drawing/2014/main" id="{5B7D0ACD-2ACC-4496-B638-9A9BC8AA40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0" y="2470"/>
              <a:ext cx="441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09" name="Line 13">
              <a:extLst>
                <a:ext uri="{FF2B5EF4-FFF2-40B4-BE49-F238E27FC236}">
                  <a16:creationId xmlns:a16="http://schemas.microsoft.com/office/drawing/2014/main" id="{86E85071-2FEE-4C70-8190-C1F9DE31B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4" y="2798"/>
              <a:ext cx="441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10" name="Line 14">
              <a:extLst>
                <a:ext uri="{FF2B5EF4-FFF2-40B4-BE49-F238E27FC236}">
                  <a16:creationId xmlns:a16="http://schemas.microsoft.com/office/drawing/2014/main" id="{D649F4F0-1D8B-4F3A-A5F6-7EE03F4CC6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3158"/>
              <a:ext cx="441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711" name="Text Box 15">
            <a:extLst>
              <a:ext uri="{FF2B5EF4-FFF2-40B4-BE49-F238E27FC236}">
                <a16:creationId xmlns:a16="http://schemas.microsoft.com/office/drawing/2014/main" id="{DA27FA74-13D0-4114-BFE9-03C63FC1E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5497513"/>
            <a:ext cx="843915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buFontTx/>
              <a:buChar char="•"/>
              <a:defRPr/>
            </a:pPr>
            <a:r>
              <a:rPr lang="sr-Latn-CS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latentnost  ALU integer operacija je 0, latentnost za LOAD i Branch 1 clk</a:t>
            </a:r>
            <a:endParaRPr lang="en-US" altLang="en-US" sz="20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pull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16FAA66-259A-42EA-B0A8-BFCC2D4BB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Odmotavanje petlje – Primer </a:t>
            </a:r>
            <a:endParaRPr lang="en-US" alt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86A1CB9-E971-4204-B5A1-9C6324640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65263"/>
            <a:ext cx="457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chemeClr val="accent1"/>
                </a:solidFill>
              </a:rPr>
              <a:t>for (i=1000; i&gt;0; i=i-1)</a:t>
            </a:r>
          </a:p>
          <a:p>
            <a:r>
              <a:rPr lang="en-US" altLang="en-US" sz="2400" b="1">
                <a:solidFill>
                  <a:schemeClr val="accent1"/>
                </a:solidFill>
              </a:rPr>
              <a:t>    x[i] = x[i] + s;</a:t>
            </a:r>
            <a:endParaRPr lang="en-US" altLang="en-US" sz="2400" b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05E501A4-3A78-4C63-B5C4-1333B4B71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371600"/>
            <a:ext cx="3733800" cy="10668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55D69EE2-4DA3-443A-9EB2-9776269C7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625725"/>
            <a:ext cx="7940675" cy="3013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>
            <a:spAutoFit/>
          </a:bodyPr>
          <a:lstStyle/>
          <a:p>
            <a:pPr>
              <a:buFontTx/>
              <a:buChar char="•"/>
              <a:defRPr/>
            </a:pPr>
            <a:r>
              <a:rPr lang="sr-Latn-CS" altLang="en-US" sz="2400"/>
              <a:t>Petlja je potpuno paralelna, jer je svaka iteracija petlje nezavisna.</a:t>
            </a:r>
          </a:p>
          <a:p>
            <a:pPr>
              <a:buFontTx/>
              <a:buChar char="•"/>
              <a:defRPr/>
            </a:pPr>
            <a:r>
              <a:rPr lang="sr-Latn-CS" altLang="en-US" sz="2400"/>
              <a:t>Prvi korak u odmotavanju je prevodjenje na asembler.</a:t>
            </a:r>
          </a:p>
          <a:p>
            <a:pPr lvl="1">
              <a:buFontTx/>
              <a:buChar char="•"/>
              <a:defRPr/>
            </a:pPr>
            <a:r>
              <a:rPr lang="sr-Latn-CS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usvajamo</a:t>
            </a:r>
            <a:r>
              <a:rPr lang="sr-Latn-CS" altLang="en-US" sz="2400"/>
              <a:t>: </a:t>
            </a:r>
          </a:p>
          <a:p>
            <a:pPr lvl="2">
              <a:buFontTx/>
              <a:buChar char="•"/>
              <a:defRPr/>
            </a:pPr>
            <a:r>
              <a:rPr lang="sr-Latn-CS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registar R1 inicijalno sadrži adresu poslednjeg elementa polja</a:t>
            </a:r>
          </a:p>
          <a:p>
            <a:pPr lvl="2">
              <a:buFontTx/>
              <a:buChar char="•"/>
              <a:defRPr/>
            </a:pPr>
            <a:r>
              <a:rPr lang="sr-Latn-CS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Registar F2 sadrži skalarnu vrednost S</a:t>
            </a:r>
          </a:p>
          <a:p>
            <a:pPr lvl="2">
              <a:buFontTx/>
              <a:buChar char="•"/>
              <a:defRPr/>
            </a:pPr>
            <a:r>
              <a:rPr lang="sr-Latn-CS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element x</a:t>
            </a:r>
            <a:r>
              <a:rPr lang="en-US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[1] se nalazi na adresi 0.</a:t>
            </a:r>
          </a:p>
        </p:txBody>
      </p:sp>
    </p:spTree>
  </p:cSld>
  <p:clrMapOvr>
    <a:masterClrMapping/>
  </p:clrMapOvr>
  <p:transition>
    <p:pull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BC6B4A5-0518-4967-A5E6-E5AF9927A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9DAE3F7-AA2F-4643-8F68-D157E52C6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0"/>
            <a:ext cx="8991600" cy="1981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7" tIns="44450" rIns="90487" bIns="44450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tabLst>
                <a:tab pos="914400" algn="l"/>
                <a:tab pos="1657350" algn="l"/>
                <a:tab pos="3028950" algn="l"/>
              </a:tabLst>
              <a:defRPr kumimoji="1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6858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tabLst>
                <a:tab pos="914400" algn="l"/>
                <a:tab pos="1657350" algn="l"/>
                <a:tab pos="3028950" algn="l"/>
              </a:tabLst>
              <a:defRPr kumimoji="1" sz="23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tabLst>
                <a:tab pos="914400" algn="l"/>
                <a:tab pos="1657350" algn="l"/>
                <a:tab pos="3028950" algn="l"/>
              </a:tabLst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543050" indent="-171450">
              <a:spcBef>
                <a:spcPct val="20000"/>
              </a:spcBef>
              <a:buChar char="–"/>
              <a:tabLst>
                <a:tab pos="914400" algn="l"/>
                <a:tab pos="1657350" algn="l"/>
                <a:tab pos="3028950" algn="l"/>
              </a:tabLst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000250" indent="-171450">
              <a:spcBef>
                <a:spcPct val="20000"/>
              </a:spcBef>
              <a:buChar char="»"/>
              <a:tabLst>
                <a:tab pos="914400" algn="l"/>
                <a:tab pos="1657350" algn="l"/>
                <a:tab pos="3028950" algn="l"/>
              </a:tabLst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4574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1657350" algn="l"/>
                <a:tab pos="3028950" algn="l"/>
              </a:tabLst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1657350" algn="l"/>
                <a:tab pos="3028950" algn="l"/>
              </a:tabLst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371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1657350" algn="l"/>
                <a:tab pos="3028950" algn="l"/>
              </a:tabLst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8290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1657350" algn="l"/>
                <a:tab pos="3028950" algn="l"/>
              </a:tabLst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zh-TW" sz="2000">
                <a:latin typeface="Courier" pitchFamily="49" charset="0"/>
                <a:ea typeface="新細明體" pitchFamily="18" charset="-120"/>
              </a:rPr>
              <a:t>Loop:	</a:t>
            </a:r>
            <a:r>
              <a:rPr lang="en-US" altLang="zh-TW" sz="2000" b="1">
                <a:latin typeface="Courier" pitchFamily="49" charset="0"/>
                <a:ea typeface="新細明體" pitchFamily="18" charset="-120"/>
              </a:rPr>
              <a:t>LD	</a:t>
            </a:r>
            <a:r>
              <a:rPr lang="en-US" altLang="zh-TW" sz="2000" b="1">
                <a:solidFill>
                  <a:schemeClr val="hlink"/>
                </a:solidFill>
                <a:effectLst/>
                <a:latin typeface="Courier" pitchFamily="49" charset="0"/>
                <a:ea typeface="新細明體" pitchFamily="18" charset="-120"/>
              </a:rPr>
              <a:t>F0</a:t>
            </a:r>
            <a:r>
              <a:rPr lang="en-US" altLang="zh-TW" sz="2000" b="1">
                <a:latin typeface="Courier" pitchFamily="49" charset="0"/>
                <a:ea typeface="新細明體" pitchFamily="18" charset="-120"/>
              </a:rPr>
              <a:t>,0(R1)</a:t>
            </a:r>
            <a:r>
              <a:rPr lang="en-US" altLang="zh-TW" sz="2000">
                <a:latin typeface="Courier" pitchFamily="49" charset="0"/>
                <a:ea typeface="新細明體" pitchFamily="18" charset="-120"/>
              </a:rPr>
              <a:t>	;F0= element vektora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zh-TW" sz="2000">
                <a:latin typeface="Courier" pitchFamily="49" charset="0"/>
                <a:ea typeface="新細明體" pitchFamily="18" charset="-120"/>
              </a:rPr>
              <a:t> 		</a:t>
            </a:r>
            <a:r>
              <a:rPr lang="en-US" altLang="zh-TW" sz="2000" b="1">
                <a:latin typeface="Courier" pitchFamily="49" charset="0"/>
                <a:ea typeface="新細明體" pitchFamily="18" charset="-120"/>
              </a:rPr>
              <a:t>ADDD	F4,</a:t>
            </a:r>
            <a:r>
              <a:rPr lang="en-US" altLang="zh-TW" sz="2000" b="1">
                <a:solidFill>
                  <a:schemeClr val="hlink"/>
                </a:solidFill>
                <a:latin typeface="Courier" pitchFamily="49" charset="0"/>
                <a:ea typeface="新細明體" pitchFamily="18" charset="-120"/>
              </a:rPr>
              <a:t>F0</a:t>
            </a:r>
            <a:r>
              <a:rPr lang="en-US" altLang="zh-TW" sz="2000" b="1">
                <a:latin typeface="Courier" pitchFamily="49" charset="0"/>
                <a:ea typeface="新細明體" pitchFamily="18" charset="-120"/>
              </a:rPr>
              <a:t>,F2</a:t>
            </a:r>
            <a:r>
              <a:rPr lang="en-US" altLang="zh-TW" sz="2000">
                <a:latin typeface="Courier" pitchFamily="49" charset="0"/>
                <a:ea typeface="新細明體" pitchFamily="18" charset="-120"/>
              </a:rPr>
              <a:t>	;saberi sa skalarom iz F2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zh-TW" sz="2000">
                <a:latin typeface="Courier" pitchFamily="49" charset="0"/>
                <a:ea typeface="新細明體" pitchFamily="18" charset="-120"/>
              </a:rPr>
              <a:t> 		</a:t>
            </a:r>
            <a:r>
              <a:rPr lang="en-US" altLang="zh-TW" sz="2000" b="1">
                <a:latin typeface="Courier" pitchFamily="49" charset="0"/>
                <a:ea typeface="新細明體" pitchFamily="18" charset="-120"/>
              </a:rPr>
              <a:t>SD	0(R1),F4</a:t>
            </a:r>
            <a:r>
              <a:rPr lang="en-US" altLang="zh-TW" sz="2000">
                <a:latin typeface="Courier" pitchFamily="49" charset="0"/>
                <a:ea typeface="新細明體" pitchFamily="18" charset="-120"/>
              </a:rPr>
              <a:t>	;zapamti rezultat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zh-TW" sz="2000">
                <a:latin typeface="Courier" pitchFamily="49" charset="0"/>
                <a:ea typeface="新細明體" pitchFamily="18" charset="-120"/>
              </a:rPr>
              <a:t> 		</a:t>
            </a:r>
            <a:r>
              <a:rPr lang="en-US" altLang="zh-TW" sz="2000" b="1">
                <a:latin typeface="Courier" pitchFamily="49" charset="0"/>
                <a:ea typeface="新細明體" pitchFamily="18" charset="-120"/>
              </a:rPr>
              <a:t>SUBI	R1,R1,8</a:t>
            </a:r>
            <a:r>
              <a:rPr lang="en-US" altLang="zh-TW" sz="2000">
                <a:latin typeface="Courier" pitchFamily="49" charset="0"/>
                <a:ea typeface="新細明體" pitchFamily="18" charset="-120"/>
              </a:rPr>
              <a:t>	;dekrementirati pointer za 8B (DW)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zh-TW" sz="2000">
                <a:latin typeface="Courier" pitchFamily="49" charset="0"/>
                <a:ea typeface="新細明體" pitchFamily="18" charset="-120"/>
              </a:rPr>
              <a:t> 		</a:t>
            </a:r>
            <a:r>
              <a:rPr lang="en-US" altLang="zh-TW" sz="2000" b="1">
                <a:solidFill>
                  <a:schemeClr val="hlink"/>
                </a:solidFill>
                <a:latin typeface="Courier" pitchFamily="49" charset="0"/>
                <a:ea typeface="新細明體" pitchFamily="18" charset="-120"/>
              </a:rPr>
              <a:t>BNEZ	R1,Loop</a:t>
            </a:r>
            <a:r>
              <a:rPr lang="en-US" altLang="zh-TW" sz="2000">
                <a:latin typeface="Courier" pitchFamily="49" charset="0"/>
                <a:ea typeface="新細明體" pitchFamily="18" charset="-120"/>
              </a:rPr>
              <a:t>	;skok na Loop ako je R1 </a:t>
            </a:r>
            <a:r>
              <a:rPr lang="en-US" altLang="zh-TW" sz="1800" b="1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itchFamily="18" charset="-120"/>
              </a:rPr>
              <a:t>≠</a:t>
            </a:r>
            <a:r>
              <a:rPr lang="en-US" altLang="zh-TW" sz="200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5B695A58-31FB-4C40-9F83-8510BD5ED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743200"/>
            <a:ext cx="794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hlink"/>
                </a:solidFill>
              </a:rPr>
              <a:t>Kako i</a:t>
            </a:r>
            <a:r>
              <a:rPr lang="sr-Latn-CS" altLang="en-US" sz="2000">
                <a:solidFill>
                  <a:schemeClr val="hlink"/>
                </a:solidFill>
              </a:rPr>
              <a:t>z</a:t>
            </a:r>
            <a:r>
              <a:rPr lang="en-US" altLang="en-US" sz="2000">
                <a:solidFill>
                  <a:schemeClr val="hlink"/>
                </a:solidFill>
              </a:rPr>
              <a:t>gleda proto</a:t>
            </a:r>
            <a:r>
              <a:rPr lang="sr-Latn-CS" altLang="en-US" sz="2000">
                <a:solidFill>
                  <a:schemeClr val="hlink"/>
                </a:solidFill>
              </a:rPr>
              <a:t>čno izvršenje instrukcija sa usvojenim latencijama: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1749" name="Line 5">
            <a:extLst>
              <a:ext uri="{FF2B5EF4-FFF2-40B4-BE49-F238E27FC236}">
                <a16:creationId xmlns:a16="http://schemas.microsoft.com/office/drawing/2014/main" id="{981FE460-B1E4-4129-8624-13991D847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066800"/>
            <a:ext cx="228600" cy="13176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50" name="Line 6">
            <a:extLst>
              <a:ext uri="{FF2B5EF4-FFF2-40B4-BE49-F238E27FC236}">
                <a16:creationId xmlns:a16="http://schemas.microsoft.com/office/drawing/2014/main" id="{1515137B-E7EB-4CB9-B0C4-3F7D00E12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371600"/>
            <a:ext cx="838200" cy="2254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F30B2EEC-FB55-4681-8431-024F8EE33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00400"/>
            <a:ext cx="7213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tabLst>
                <a:tab pos="1200150" algn="l"/>
                <a:tab pos="2000250" algn="l"/>
                <a:tab pos="337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200150" algn="l"/>
                <a:tab pos="2000250" algn="l"/>
                <a:tab pos="337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200150" algn="l"/>
                <a:tab pos="2000250" algn="l"/>
                <a:tab pos="337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200150" algn="l"/>
                <a:tab pos="2000250" algn="l"/>
                <a:tab pos="337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200150" algn="l"/>
                <a:tab pos="2000250" algn="l"/>
                <a:tab pos="337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000250" algn="l"/>
                <a:tab pos="337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000250" algn="l"/>
                <a:tab pos="337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000250" algn="l"/>
                <a:tab pos="337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000250" algn="l"/>
                <a:tab pos="337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zh-TW" altLang="en-US" b="1">
                <a:ea typeface="新細明體" panose="02020500000000000000" pitchFamily="18" charset="-120"/>
              </a:rPr>
              <a:t> 1</a:t>
            </a:r>
            <a:r>
              <a:rPr lang="zh-TW" altLang="en-US" b="1">
                <a:latin typeface="Courier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Loop:	LD	</a:t>
            </a:r>
            <a:r>
              <a:rPr lang="en-US" altLang="zh-TW" b="1">
                <a:solidFill>
                  <a:srgbClr val="FF3300"/>
                </a:solidFill>
                <a:latin typeface="Courier" pitchFamily="49" charset="0"/>
                <a:ea typeface="新細明體" panose="02020500000000000000" pitchFamily="18" charset="-120"/>
              </a:rPr>
              <a:t>F0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,0(R1)	;F0=vector element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TW" b="1">
                <a:ea typeface="新細明體" panose="02020500000000000000" pitchFamily="18" charset="-120"/>
              </a:rPr>
              <a:t> 2		</a:t>
            </a:r>
            <a:r>
              <a:rPr lang="sr-Latn-CS" altLang="zh-TW" b="1">
                <a:solidFill>
                  <a:srgbClr val="FF3300"/>
                </a:solidFill>
              </a:rPr>
              <a:t>zastoj</a:t>
            </a:r>
            <a:endParaRPr lang="en-US" altLang="zh-TW" b="1">
              <a:solidFill>
                <a:srgbClr val="FF3300"/>
              </a:solidFill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TW" b="1">
                <a:ea typeface="新細明體" panose="02020500000000000000" pitchFamily="18" charset="-120"/>
              </a:rPr>
              <a:t> 3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		ADDD	</a:t>
            </a:r>
            <a:r>
              <a:rPr lang="en-US" altLang="zh-TW" b="1">
                <a:solidFill>
                  <a:schemeClr val="accent1"/>
                </a:solidFill>
                <a:latin typeface="Courier" pitchFamily="49" charset="0"/>
                <a:ea typeface="新細明體" panose="02020500000000000000" pitchFamily="18" charset="-120"/>
              </a:rPr>
              <a:t>F4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,</a:t>
            </a:r>
            <a:r>
              <a:rPr lang="en-US" altLang="zh-TW" b="1">
                <a:solidFill>
                  <a:srgbClr val="FF3300"/>
                </a:solidFill>
                <a:latin typeface="Courier" pitchFamily="49" charset="0"/>
                <a:ea typeface="新細明體" panose="02020500000000000000" pitchFamily="18" charset="-120"/>
              </a:rPr>
              <a:t>F0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,F2	;add scalar in F2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TW" b="1">
                <a:ea typeface="新細明體" panose="02020500000000000000" pitchFamily="18" charset="-120"/>
              </a:rPr>
              <a:t> 4		 </a:t>
            </a:r>
            <a:r>
              <a:rPr lang="sr-Latn-CS" altLang="zh-TW" b="1">
                <a:solidFill>
                  <a:srgbClr val="FF3300"/>
                </a:solidFill>
              </a:rPr>
              <a:t>zastoj</a:t>
            </a:r>
            <a:endParaRPr lang="en-US" altLang="zh-TW" b="1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TW" b="1">
                <a:ea typeface="新細明體" panose="02020500000000000000" pitchFamily="18" charset="-120"/>
              </a:rPr>
              <a:t> 5		 </a:t>
            </a:r>
            <a:r>
              <a:rPr lang="sr-Latn-CS" altLang="zh-TW" b="1">
                <a:solidFill>
                  <a:srgbClr val="FF3300"/>
                </a:solidFill>
              </a:rPr>
              <a:t>zastoj</a:t>
            </a:r>
            <a:endParaRPr lang="en-US" altLang="zh-TW" b="1">
              <a:solidFill>
                <a:srgbClr val="FF3300"/>
              </a:solidFill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TW" b="1">
                <a:ea typeface="新細明體" panose="02020500000000000000" pitchFamily="18" charset="-120"/>
              </a:rPr>
              <a:t> 6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 	SD	0(R1),</a:t>
            </a:r>
            <a:r>
              <a:rPr lang="en-US" altLang="zh-TW" b="1">
                <a:solidFill>
                  <a:schemeClr val="accent1"/>
                </a:solidFill>
                <a:latin typeface="Courier" pitchFamily="49" charset="0"/>
                <a:ea typeface="新細明體" panose="02020500000000000000" pitchFamily="18" charset="-120"/>
              </a:rPr>
              <a:t>F4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	;store result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TW" b="1">
                <a:ea typeface="新細明體" panose="02020500000000000000" pitchFamily="18" charset="-120"/>
              </a:rPr>
              <a:t> 7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 	SUBI	R1,R1,8	;decrement pointer 8B (DW)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TW" b="1">
                <a:ea typeface="新細明體" panose="02020500000000000000" pitchFamily="18" charset="-120"/>
              </a:rPr>
              <a:t> 8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 	BNEZ	R1,Loop	;branch </a:t>
            </a:r>
            <a:r>
              <a:rPr lang="sr-Latn-CS" altLang="zh-TW" b="1"/>
              <a:t>ako je 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R1</a:t>
            </a:r>
            <a:r>
              <a:rPr kumimoji="1" lang="en-US" altLang="zh-TW" b="1">
                <a:ea typeface="新細明體" panose="02020500000000000000" pitchFamily="18" charset="-120"/>
              </a:rPr>
              <a:t>≠</a:t>
            </a:r>
            <a:r>
              <a:rPr kumimoji="1" lang="sr-Latn-CS" altLang="zh-TW" b="1"/>
              <a:t> 0</a:t>
            </a:r>
            <a:endParaRPr lang="en-US" altLang="zh-TW" b="1">
              <a:latin typeface="Courier" pitchFamily="49" charset="0"/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TW" b="1">
                <a:ea typeface="新細明體" panose="02020500000000000000" pitchFamily="18" charset="-120"/>
              </a:rPr>
              <a:t> 9		 </a:t>
            </a:r>
            <a:r>
              <a:rPr lang="sr-Latn-CS" altLang="zh-TW" b="1">
                <a:solidFill>
                  <a:srgbClr val="FF3300"/>
                </a:solidFill>
              </a:rPr>
              <a:t>zastoj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b="1">
                <a:ea typeface="新細明體" panose="02020500000000000000" pitchFamily="18" charset="-120"/>
              </a:rPr>
              <a:t>	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	;delayed branch slot</a:t>
            </a:r>
          </a:p>
        </p:txBody>
      </p:sp>
      <p:sp>
        <p:nvSpPr>
          <p:cNvPr id="31752" name="Rectangle 8">
            <a:extLst>
              <a:ext uri="{FF2B5EF4-FFF2-40B4-BE49-F238E27FC236}">
                <a16:creationId xmlns:a16="http://schemas.microsoft.com/office/drawing/2014/main" id="{0E8AACFF-3E71-446D-880D-B83DD1219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311900"/>
            <a:ext cx="7315200" cy="3937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7" tIns="44450" rIns="90487" bIns="44450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tabLst>
                <a:tab pos="1200150" algn="l"/>
                <a:tab pos="1657350" algn="l"/>
                <a:tab pos="3028950" algn="l"/>
              </a:tabLst>
              <a:defRPr kumimoji="1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6858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tabLst>
                <a:tab pos="1200150" algn="l"/>
                <a:tab pos="1657350" algn="l"/>
                <a:tab pos="3028950" algn="l"/>
              </a:tabLst>
              <a:defRPr kumimoji="1" sz="23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tabLst>
                <a:tab pos="1200150" algn="l"/>
                <a:tab pos="1657350" algn="l"/>
                <a:tab pos="3028950" algn="l"/>
              </a:tabLst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543050" indent="-171450">
              <a:spcBef>
                <a:spcPct val="20000"/>
              </a:spcBef>
              <a:buChar char="–"/>
              <a:tabLst>
                <a:tab pos="1200150" algn="l"/>
                <a:tab pos="1657350" algn="l"/>
                <a:tab pos="3028950" algn="l"/>
              </a:tabLst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000250" indent="-171450">
              <a:spcBef>
                <a:spcPct val="20000"/>
              </a:spcBef>
              <a:buChar char="»"/>
              <a:tabLst>
                <a:tab pos="1200150" algn="l"/>
                <a:tab pos="1657350" algn="l"/>
                <a:tab pos="3028950" algn="l"/>
              </a:tabLst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4574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7350" algn="l"/>
                <a:tab pos="3028950" algn="l"/>
              </a:tabLst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7350" algn="l"/>
                <a:tab pos="3028950" algn="l"/>
              </a:tabLst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371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7350" algn="l"/>
                <a:tab pos="3028950" algn="l"/>
              </a:tabLst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8290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7350" algn="l"/>
                <a:tab pos="3028950" algn="l"/>
              </a:tabLst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buFont typeface="Wingdings 2" panose="05020102010507070707" pitchFamily="18" charset="2"/>
              <a:buNone/>
              <a:defRPr/>
            </a:pPr>
            <a:r>
              <a:rPr lang="zh-TW" altLang="en-US" sz="1800">
                <a:solidFill>
                  <a:schemeClr val="hlink"/>
                </a:solidFill>
                <a:ea typeface="新細明體" pitchFamily="18" charset="-120"/>
              </a:rPr>
              <a:t> </a:t>
            </a:r>
            <a:r>
              <a:rPr lang="zh-TW" altLang="en-US" sz="1800">
                <a:solidFill>
                  <a:srgbClr val="FF3300"/>
                </a:solidFill>
                <a:ea typeface="新細明體" pitchFamily="18" charset="-120"/>
              </a:rPr>
              <a:t>9 </a:t>
            </a:r>
            <a:r>
              <a:rPr lang="en-US" altLang="zh-TW" sz="1800">
                <a:solidFill>
                  <a:srgbClr val="FF3300"/>
                </a:solidFill>
                <a:ea typeface="新細明體" pitchFamily="18" charset="-120"/>
              </a:rPr>
              <a:t>clk</a:t>
            </a:r>
            <a:r>
              <a:rPr lang="sr-Latn-CS" altLang="zh-TW" sz="1800">
                <a:solidFill>
                  <a:srgbClr val="FF3300"/>
                </a:solidFill>
              </a:rPr>
              <a:t>/iteraciji</a:t>
            </a:r>
            <a:r>
              <a:rPr lang="en-US" altLang="zh-TW" sz="1800">
                <a:solidFill>
                  <a:srgbClr val="FF3300"/>
                </a:solidFill>
                <a:ea typeface="新細明體" pitchFamily="18" charset="-120"/>
              </a:rPr>
              <a:t>: </a:t>
            </a:r>
            <a:r>
              <a:rPr lang="sr-Latn-CS" altLang="zh-TW" sz="1800">
                <a:solidFill>
                  <a:srgbClr val="FF3300"/>
                </a:solidFill>
              </a:rPr>
              <a:t>može li se kod preurediti da se minimiziraju zastoji? </a:t>
            </a:r>
            <a:endParaRPr lang="en-US" altLang="zh-TW" sz="1800">
              <a:solidFill>
                <a:schemeClr val="hlink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1" grpId="0"/>
      <p:bldP spid="31752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E7E66C0-3CF7-4B29-9923-9437E8692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 sz="3200"/>
              <a:t>Preuredjeni kod sa minimiziranim zastojima</a:t>
            </a:r>
            <a:r>
              <a:rPr lang="sr-Latn-CS" altLang="en-US"/>
              <a:t> </a:t>
            </a:r>
            <a:endParaRPr lang="en-US" altLang="en-US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E0C96F44-58CF-417D-A06D-93A996E08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4582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tabLst>
                <a:tab pos="1200150" algn="l"/>
                <a:tab pos="2000250" algn="l"/>
                <a:tab pos="337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200150" algn="l"/>
                <a:tab pos="2000250" algn="l"/>
                <a:tab pos="337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200150" algn="l"/>
                <a:tab pos="2000250" algn="l"/>
                <a:tab pos="337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200150" algn="l"/>
                <a:tab pos="2000250" algn="l"/>
                <a:tab pos="337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200150" algn="l"/>
                <a:tab pos="2000250" algn="l"/>
                <a:tab pos="337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000250" algn="l"/>
                <a:tab pos="337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000250" algn="l"/>
                <a:tab pos="337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000250" algn="l"/>
                <a:tab pos="337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000250" algn="l"/>
                <a:tab pos="337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zh-TW" altLang="en-US" b="1">
                <a:ea typeface="新細明體" panose="02020500000000000000" pitchFamily="18" charset="-120"/>
              </a:rPr>
              <a:t> 1</a:t>
            </a:r>
            <a:r>
              <a:rPr lang="zh-TW" altLang="en-US" b="1">
                <a:latin typeface="Courier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Loop:	LD	</a:t>
            </a:r>
            <a:r>
              <a:rPr lang="en-US" altLang="zh-TW" b="1">
                <a:solidFill>
                  <a:srgbClr val="FF3300"/>
                </a:solidFill>
                <a:latin typeface="Courier" pitchFamily="49" charset="0"/>
                <a:ea typeface="新細明體" panose="02020500000000000000" pitchFamily="18" charset="-120"/>
              </a:rPr>
              <a:t>F0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,0(R1)	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TW" b="1">
                <a:ea typeface="新細明體" panose="02020500000000000000" pitchFamily="18" charset="-120"/>
              </a:rPr>
              <a:t> 2		</a:t>
            </a:r>
            <a:r>
              <a:rPr lang="sr-Latn-CS" altLang="zh-TW" b="1">
                <a:solidFill>
                  <a:srgbClr val="FF3300"/>
                </a:solidFill>
              </a:rPr>
              <a:t>zastoj</a:t>
            </a:r>
            <a:endParaRPr lang="en-US" altLang="zh-TW" b="1">
              <a:solidFill>
                <a:srgbClr val="FF3300"/>
              </a:solidFill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TW" b="1">
                <a:ea typeface="新細明體" panose="02020500000000000000" pitchFamily="18" charset="-120"/>
              </a:rPr>
              <a:t> 3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		ADDD	</a:t>
            </a:r>
            <a:r>
              <a:rPr lang="en-US" altLang="zh-TW" b="1">
                <a:solidFill>
                  <a:schemeClr val="hlink"/>
                </a:solidFill>
                <a:latin typeface="Courier" pitchFamily="49" charset="0"/>
                <a:ea typeface="新細明體" panose="02020500000000000000" pitchFamily="18" charset="-120"/>
              </a:rPr>
              <a:t>F4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,</a:t>
            </a:r>
            <a:r>
              <a:rPr lang="en-US" altLang="zh-TW" b="1">
                <a:solidFill>
                  <a:srgbClr val="FF3300"/>
                </a:solidFill>
                <a:latin typeface="Courier" pitchFamily="49" charset="0"/>
                <a:ea typeface="新細明體" panose="02020500000000000000" pitchFamily="18" charset="-120"/>
              </a:rPr>
              <a:t>F0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,F2	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TW" b="1">
                <a:ea typeface="新細明體" panose="02020500000000000000" pitchFamily="18" charset="-120"/>
              </a:rPr>
              <a:t> 4		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SUBI	R1,R1,8	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TW" b="1">
                <a:ea typeface="新細明體" panose="02020500000000000000" pitchFamily="18" charset="-120"/>
              </a:rPr>
              <a:t> 5		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BNEZ	R1,Loop	;delayed branch</a:t>
            </a:r>
            <a:endParaRPr lang="en-US" altLang="zh-TW" b="1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TW" b="1">
                <a:ea typeface="新細明體" panose="02020500000000000000" pitchFamily="18" charset="-120"/>
              </a:rPr>
              <a:t> 6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 	SD	</a:t>
            </a:r>
            <a:r>
              <a:rPr lang="en-US" altLang="zh-TW" b="1">
                <a:solidFill>
                  <a:srgbClr val="FF3300"/>
                </a:solidFill>
                <a:latin typeface="Courier" pitchFamily="49" charset="0"/>
                <a:ea typeface="新細明體" panose="02020500000000000000" pitchFamily="18" charset="-120"/>
              </a:rPr>
              <a:t>8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(R1),</a:t>
            </a:r>
            <a:r>
              <a:rPr lang="en-US" altLang="zh-TW" b="1">
                <a:solidFill>
                  <a:schemeClr val="hlink"/>
                </a:solidFill>
                <a:latin typeface="Courier" pitchFamily="49" charset="0"/>
                <a:ea typeface="新細明體" panose="02020500000000000000" pitchFamily="18" charset="-120"/>
              </a:rPr>
              <a:t>F4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b="1">
                <a:solidFill>
                  <a:srgbClr val="FF3300"/>
                </a:solidFill>
                <a:latin typeface="Courier" pitchFamily="49" charset="0"/>
                <a:ea typeface="新細明體" panose="02020500000000000000" pitchFamily="18" charset="-120"/>
              </a:rPr>
              <a:t>;</a:t>
            </a:r>
            <a:r>
              <a:rPr lang="sr-Latn-CS" altLang="zh-TW" b="1">
                <a:solidFill>
                  <a:srgbClr val="FF3300"/>
                </a:solidFill>
              </a:rPr>
              <a:t>instrukcija postavljena u slot zak. grananja</a:t>
            </a:r>
            <a:endParaRPr lang="en-US" altLang="zh-TW" b="1">
              <a:solidFill>
                <a:schemeClr val="hlink"/>
              </a:solidFill>
              <a:ea typeface="新細明體" panose="02020500000000000000" pitchFamily="18" charset="-120"/>
            </a:endParaRP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AE0175B0-A13F-446E-BD13-2D7FE7D61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58827"/>
            <a:ext cx="8458200" cy="2599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35000"/>
              </a:spcAft>
            </a:pPr>
            <a:r>
              <a:rPr lang="sr-Latn-CS" altLang="en-US" b="1" dirty="0">
                <a:solidFill>
                  <a:schemeClr val="accent1"/>
                </a:solidFill>
              </a:rPr>
              <a:t>Preuredjenjem instrukcija vreme izvršenja je smanjeno sa 9 na 6 clk/iteraciji.</a:t>
            </a:r>
          </a:p>
          <a:p>
            <a:pPr lvl="1">
              <a:spcAft>
                <a:spcPct val="35000"/>
              </a:spcAft>
            </a:pPr>
            <a:endParaRPr lang="sr-Latn-CS" altLang="en-US" b="1" dirty="0">
              <a:solidFill>
                <a:schemeClr val="hlink"/>
              </a:solidFill>
            </a:endParaRPr>
          </a:p>
          <a:p>
            <a:pPr lvl="1">
              <a:spcAft>
                <a:spcPct val="35000"/>
              </a:spcAft>
              <a:buFontTx/>
              <a:buChar char="•"/>
            </a:pPr>
            <a:r>
              <a:rPr lang="sr-Latn-CS" altLang="en-US" b="1" dirty="0">
                <a:solidFill>
                  <a:schemeClr val="hlink"/>
                </a:solidFill>
              </a:rPr>
              <a:t>Jedna iteracija petlje se obavi za 6 clk, ali korisni posao nad elementima polja zahteva samo 3 clk ciklusa (LD, ADD i SD). Preostala 3 clk ciklusa potiču od instrukcija za obradu petlje (SUBI i BNEZ) i zastoja zbog RAW hazarda uzrokovanog LD instrukcijom (50% gubitaka)</a:t>
            </a:r>
          </a:p>
          <a:p>
            <a:pPr lvl="1">
              <a:spcAft>
                <a:spcPct val="35000"/>
              </a:spcAft>
              <a:buFontTx/>
              <a:buChar char="•"/>
            </a:pPr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3FC0FB3-1A3B-4E57-AE0B-75479DADF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Da se podsetimo....</a:t>
            </a:r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A4161F8-589A-4C50-9BA2-B117372CAAA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sr-Latn-CS" altLang="en-US" sz="2400"/>
              <a:t>Protočno izvršenje instrukcija:</a:t>
            </a:r>
          </a:p>
          <a:p>
            <a:pPr marL="857250" lvl="1" indent="-400050">
              <a:buFont typeface="Wingdings" panose="05000000000000000000" pitchFamily="2" charset="2"/>
              <a:buAutoNum type="arabicPeriod"/>
              <a:defRPr/>
            </a:pPr>
            <a:r>
              <a:rPr lang="en-US" altLang="en-US" sz="2100">
                <a:solidFill>
                  <a:schemeClr val="accent1"/>
                </a:solidFill>
              </a:rPr>
              <a:t>Instruction fetch cycle (IF)</a:t>
            </a:r>
            <a:r>
              <a:rPr lang="sr-Latn-CS" altLang="en-US" sz="2100">
                <a:solidFill>
                  <a:schemeClr val="accent1"/>
                </a:solidFill>
              </a:rPr>
              <a:t> – pribavljanje istrukcije</a:t>
            </a:r>
          </a:p>
          <a:p>
            <a:pPr marL="857250" lvl="1" indent="-400050">
              <a:buFont typeface="Wingdings" panose="05000000000000000000" pitchFamily="2" charset="2"/>
              <a:buAutoNum type="arabicPeriod"/>
              <a:defRPr/>
            </a:pPr>
            <a:r>
              <a:rPr lang="sr-Latn-CS" altLang="en-US" sz="2100">
                <a:solidFill>
                  <a:schemeClr val="accent1"/>
                </a:solidFill>
              </a:rPr>
              <a:t>Dekodiranje instrukcije i pribavljanje operanada (ID)</a:t>
            </a:r>
          </a:p>
          <a:p>
            <a:pPr marL="857250" lvl="1" indent="-400050">
              <a:buFont typeface="Wingdings" panose="05000000000000000000" pitchFamily="2" charset="2"/>
              <a:buAutoNum type="arabicPeriod"/>
              <a:defRPr/>
            </a:pPr>
            <a:r>
              <a:rPr lang="sr-Latn-CS" altLang="en-US" sz="2100">
                <a:solidFill>
                  <a:schemeClr val="accent1"/>
                </a:solidFill>
              </a:rPr>
              <a:t>Izvršenje / iz</a:t>
            </a:r>
            <a:r>
              <a:rPr lang="en-US" altLang="en-US" sz="2100">
                <a:solidFill>
                  <a:schemeClr val="accent1"/>
                </a:solidFill>
              </a:rPr>
              <a:t>r</a:t>
            </a:r>
            <a:r>
              <a:rPr lang="sr-Latn-CS" altLang="en-US" sz="2100">
                <a:solidFill>
                  <a:schemeClr val="accent1"/>
                </a:solidFill>
              </a:rPr>
              <a:t>ačunavanje efektivne adrese  (EXE)</a:t>
            </a:r>
          </a:p>
          <a:p>
            <a:pPr marL="857250" lvl="1" indent="-400050">
              <a:buFont typeface="Wingdings" panose="05000000000000000000" pitchFamily="2" charset="2"/>
              <a:buAutoNum type="arabicPeriod"/>
              <a:defRPr/>
            </a:pPr>
            <a:r>
              <a:rPr lang="hr-HR" altLang="en-US" sz="2100">
                <a:solidFill>
                  <a:schemeClr val="accent1"/>
                </a:solidFill>
              </a:rPr>
              <a:t>Obraćanje memoriji </a:t>
            </a:r>
            <a:r>
              <a:rPr lang="en-US" altLang="en-US" sz="2100">
                <a:solidFill>
                  <a:schemeClr val="accent1"/>
                </a:solidFill>
              </a:rPr>
              <a:t>/</a:t>
            </a:r>
            <a:r>
              <a:rPr lang="hr-HR" altLang="en-US" sz="2100">
                <a:solidFill>
                  <a:schemeClr val="accent1"/>
                </a:solidFill>
              </a:rPr>
              <a:t>okončanje grananja</a:t>
            </a:r>
            <a:r>
              <a:rPr lang="en-US" altLang="en-US" sz="2100">
                <a:solidFill>
                  <a:schemeClr val="accent1"/>
                </a:solidFill>
              </a:rPr>
              <a:t> (MEM)</a:t>
            </a:r>
            <a:endParaRPr lang="sr-Latn-CS" altLang="en-US" sz="2100">
              <a:solidFill>
                <a:schemeClr val="accent1"/>
              </a:solidFill>
            </a:endParaRPr>
          </a:p>
          <a:p>
            <a:pPr marL="857250" lvl="1" indent="-400050">
              <a:buFont typeface="Wingdings" panose="05000000000000000000" pitchFamily="2" charset="2"/>
              <a:buAutoNum type="arabicPeriod"/>
              <a:defRPr/>
            </a:pPr>
            <a:r>
              <a:rPr lang="sr-Latn-CS" altLang="en-US" sz="2100">
                <a:solidFill>
                  <a:schemeClr val="accent1"/>
                </a:solidFill>
              </a:rPr>
              <a:t>Upis rezultata u registarski fajl (WB)</a:t>
            </a:r>
            <a:endParaRPr lang="en-US" altLang="en-US" sz="2100">
              <a:solidFill>
                <a:schemeClr val="accent1"/>
              </a:solidFill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D17E27-8851-442A-B19D-4604205218C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 sz="2400"/>
              <a:t>Protočno izvršenje instrukcija</a:t>
            </a:r>
            <a:endParaRPr lang="en-US" altLang="en-US" sz="2400"/>
          </a:p>
        </p:txBody>
      </p:sp>
      <p:pic>
        <p:nvPicPr>
          <p:cNvPr id="31749" name="Picture 5">
            <a:extLst>
              <a:ext uri="{FF2B5EF4-FFF2-40B4-BE49-F238E27FC236}">
                <a16:creationId xmlns:a16="http://schemas.microsoft.com/office/drawing/2014/main" id="{DDDAF19C-2E7D-4C25-818B-E06240D4C3F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00200"/>
            <a:ext cx="399256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C3B1654-0AB4-44F0-8CD6-083832561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sr-Latn-CS" altLang="en-US" sz="3200"/>
              <a:t>Kako dalje smanjiti broj clk/iteraciji?</a:t>
            </a:r>
            <a:endParaRPr lang="en-US" altLang="en-US" sz="3200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DF71EA5-0E3B-4ED7-B425-BE30EEA3E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31825"/>
            <a:ext cx="9144000" cy="6149975"/>
          </a:xfrm>
        </p:spPr>
        <p:txBody>
          <a:bodyPr/>
          <a:lstStyle/>
          <a:p>
            <a:pPr>
              <a:defRPr/>
            </a:pPr>
            <a:r>
              <a:rPr lang="sr-Latn-CS" altLang="en-US"/>
              <a:t>Potrebno je da postoji više “korisnih” instrukcija unutar petlje u odnosu na ukupan broj instrukcija.</a:t>
            </a:r>
          </a:p>
          <a:p>
            <a:pPr>
              <a:defRPr/>
            </a:pPr>
            <a:r>
              <a:rPr lang="sr-Latn-CS" altLang="en-US"/>
              <a:t>Jednostavan način za povećanje broja “korisnih” instrukcija je odmotavanje petlje.</a:t>
            </a:r>
          </a:p>
          <a:p>
            <a:pPr>
              <a:defRPr/>
            </a:pPr>
            <a:r>
              <a:rPr lang="sr-Latn-CS" altLang="en-US"/>
              <a:t>Odmotavanje se obavlja repliciranjem tela petlje više puta i podešavanjem dela koda za okončanje petlje</a:t>
            </a:r>
          </a:p>
          <a:p>
            <a:pPr>
              <a:defRPr/>
            </a:pPr>
            <a:r>
              <a:rPr lang="sr-Latn-CS" altLang="en-US"/>
              <a:t>Da bi se izbegli zastoji, različite iteracije tela petlje koriste različite registre</a:t>
            </a:r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A23B6C0-F3E4-4439-A6EF-174CD68A3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Petlja odmotana četiri puta</a:t>
            </a:r>
            <a:endParaRPr lang="en-US" altLang="en-US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C28C555E-CF5A-4245-89BB-BF73A79A1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71600"/>
            <a:ext cx="7953375" cy="495141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tabLst>
                <a:tab pos="971550" algn="l"/>
                <a:tab pos="188595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971550" algn="l"/>
                <a:tab pos="188595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71550" algn="l"/>
                <a:tab pos="188595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71550" algn="l"/>
                <a:tab pos="188595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71550" algn="l"/>
                <a:tab pos="188595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188595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188595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188595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188595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TW" altLang="en-US" b="1">
                <a:ea typeface="新細明體" panose="02020500000000000000" pitchFamily="18" charset="-120"/>
              </a:rPr>
              <a:t> 1 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Loop:	LD	F0,0(R1)</a:t>
            </a:r>
          </a:p>
          <a:p>
            <a:r>
              <a:rPr lang="en-US" altLang="zh-TW" b="1">
                <a:ea typeface="新細明體" panose="02020500000000000000" pitchFamily="18" charset="-120"/>
              </a:rPr>
              <a:t> 2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	ADDD	F4,F0,F2</a:t>
            </a:r>
          </a:p>
          <a:p>
            <a:r>
              <a:rPr lang="en-US" altLang="zh-TW" b="1">
                <a:ea typeface="新細明體" panose="02020500000000000000" pitchFamily="18" charset="-120"/>
              </a:rPr>
              <a:t> 3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	SD	0(R1),F4 	</a:t>
            </a:r>
            <a:r>
              <a:rPr lang="en-US" altLang="zh-TW" b="1">
                <a:solidFill>
                  <a:schemeClr val="accent2"/>
                </a:solidFill>
                <a:latin typeface="Courier" pitchFamily="49" charset="0"/>
                <a:ea typeface="新細明體" panose="02020500000000000000" pitchFamily="18" charset="-120"/>
              </a:rPr>
              <a:t>;</a:t>
            </a:r>
            <a:r>
              <a:rPr lang="sr-Latn-CS" altLang="zh-TW" b="1">
                <a:solidFill>
                  <a:schemeClr val="accent2"/>
                </a:solidFill>
              </a:rPr>
              <a:t>uklonjene</a:t>
            </a:r>
            <a:r>
              <a:rPr lang="en-US" altLang="zh-TW" b="1">
                <a:solidFill>
                  <a:schemeClr val="accent2"/>
                </a:solidFill>
                <a:latin typeface="Courier" pitchFamily="49" charset="0"/>
                <a:ea typeface="新細明體" panose="02020500000000000000" pitchFamily="18" charset="-120"/>
              </a:rPr>
              <a:t> SUBI &amp; BNEZ</a:t>
            </a:r>
            <a:endParaRPr lang="en-US" altLang="zh-TW" b="1">
              <a:latin typeface="Courier" pitchFamily="49" charset="0"/>
              <a:ea typeface="新細明體" panose="02020500000000000000" pitchFamily="18" charset="-120"/>
            </a:endParaRPr>
          </a:p>
          <a:p>
            <a:r>
              <a:rPr lang="en-US" altLang="zh-TW" b="1">
                <a:ea typeface="新細明體" panose="02020500000000000000" pitchFamily="18" charset="-120"/>
              </a:rPr>
              <a:t> 4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	LD	F6,</a:t>
            </a:r>
            <a:r>
              <a:rPr lang="en-US" altLang="zh-TW" b="1">
                <a:solidFill>
                  <a:schemeClr val="accent1"/>
                </a:solidFill>
                <a:latin typeface="Courier" pitchFamily="49" charset="0"/>
                <a:ea typeface="新細明體" panose="02020500000000000000" pitchFamily="18" charset="-120"/>
              </a:rPr>
              <a:t>-8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(R1)</a:t>
            </a:r>
          </a:p>
          <a:p>
            <a:r>
              <a:rPr lang="en-US" altLang="zh-TW" b="1">
                <a:ea typeface="新細明體" panose="02020500000000000000" pitchFamily="18" charset="-120"/>
              </a:rPr>
              <a:t> 5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	ADDD	F8,F6,F2</a:t>
            </a:r>
          </a:p>
          <a:p>
            <a:r>
              <a:rPr lang="en-US" altLang="zh-TW" b="1">
                <a:ea typeface="新細明體" panose="02020500000000000000" pitchFamily="18" charset="-120"/>
              </a:rPr>
              <a:t> 6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	SD	</a:t>
            </a:r>
            <a:r>
              <a:rPr lang="en-US" altLang="zh-TW" b="1">
                <a:solidFill>
                  <a:schemeClr val="accent2"/>
                </a:solidFill>
                <a:latin typeface="Courier" pitchFamily="49" charset="0"/>
                <a:ea typeface="新細明體" panose="02020500000000000000" pitchFamily="18" charset="-120"/>
              </a:rPr>
              <a:t>-8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(R1),F8 	</a:t>
            </a:r>
            <a:r>
              <a:rPr lang="en-US" altLang="zh-TW" b="1">
                <a:solidFill>
                  <a:schemeClr val="accent2"/>
                </a:solidFill>
                <a:latin typeface="Courier" pitchFamily="49" charset="0"/>
                <a:ea typeface="新細明體" panose="02020500000000000000" pitchFamily="18" charset="-120"/>
              </a:rPr>
              <a:t>; </a:t>
            </a:r>
            <a:r>
              <a:rPr lang="sr-Latn-CS" altLang="zh-TW" b="1">
                <a:solidFill>
                  <a:schemeClr val="accent2"/>
                </a:solidFill>
              </a:rPr>
              <a:t>uklonjene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b="1">
                <a:solidFill>
                  <a:schemeClr val="accent2"/>
                </a:solidFill>
                <a:latin typeface="Courier" pitchFamily="49" charset="0"/>
                <a:ea typeface="新細明體" panose="02020500000000000000" pitchFamily="18" charset="-120"/>
              </a:rPr>
              <a:t>SUBI &amp; BNEZ</a:t>
            </a:r>
            <a:endParaRPr lang="en-US" altLang="zh-TW" b="1">
              <a:latin typeface="Courier" pitchFamily="49" charset="0"/>
              <a:ea typeface="新細明體" panose="02020500000000000000" pitchFamily="18" charset="-120"/>
            </a:endParaRPr>
          </a:p>
          <a:p>
            <a:r>
              <a:rPr lang="en-US" altLang="zh-TW" b="1">
                <a:ea typeface="新細明體" panose="02020500000000000000" pitchFamily="18" charset="-120"/>
              </a:rPr>
              <a:t> 7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	LD	F10,</a:t>
            </a:r>
            <a:r>
              <a:rPr lang="en-US" altLang="zh-TW" b="1">
                <a:solidFill>
                  <a:schemeClr val="accent2"/>
                </a:solidFill>
                <a:latin typeface="Courier" pitchFamily="49" charset="0"/>
                <a:ea typeface="新細明體" panose="02020500000000000000" pitchFamily="18" charset="-120"/>
              </a:rPr>
              <a:t>-16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(R1)</a:t>
            </a:r>
          </a:p>
          <a:p>
            <a:r>
              <a:rPr lang="en-US" altLang="zh-TW" b="1">
                <a:ea typeface="新細明體" panose="02020500000000000000" pitchFamily="18" charset="-120"/>
              </a:rPr>
              <a:t> 8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	ADDD	F12,F10,F2</a:t>
            </a:r>
          </a:p>
          <a:p>
            <a:r>
              <a:rPr lang="en-US" altLang="zh-TW" b="1">
                <a:ea typeface="新細明體" panose="02020500000000000000" pitchFamily="18" charset="-120"/>
              </a:rPr>
              <a:t> 9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	SD	</a:t>
            </a:r>
            <a:r>
              <a:rPr lang="en-US" altLang="zh-TW" b="1">
                <a:solidFill>
                  <a:schemeClr val="accent1"/>
                </a:solidFill>
                <a:latin typeface="Courier" pitchFamily="49" charset="0"/>
                <a:ea typeface="新細明體" panose="02020500000000000000" pitchFamily="18" charset="-120"/>
              </a:rPr>
              <a:t>-16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(R1),F12 	</a:t>
            </a:r>
            <a:r>
              <a:rPr lang="en-US" altLang="zh-TW" b="1">
                <a:solidFill>
                  <a:schemeClr val="accent2"/>
                </a:solidFill>
                <a:latin typeface="Courier" pitchFamily="49" charset="0"/>
                <a:ea typeface="新細明體" panose="02020500000000000000" pitchFamily="18" charset="-120"/>
              </a:rPr>
              <a:t>; </a:t>
            </a:r>
            <a:r>
              <a:rPr lang="sr-Latn-CS" altLang="zh-TW" b="1">
                <a:solidFill>
                  <a:schemeClr val="accent2"/>
                </a:solidFill>
              </a:rPr>
              <a:t>uklonjene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b="1">
                <a:solidFill>
                  <a:schemeClr val="accent2"/>
                </a:solidFill>
                <a:latin typeface="Courier" pitchFamily="49" charset="0"/>
                <a:ea typeface="新細明體" panose="02020500000000000000" pitchFamily="18" charset="-120"/>
              </a:rPr>
              <a:t>SUBI &amp; BNEZ</a:t>
            </a:r>
            <a:endParaRPr lang="en-US" altLang="zh-TW" b="1">
              <a:latin typeface="Courier" pitchFamily="49" charset="0"/>
              <a:ea typeface="新細明體" panose="02020500000000000000" pitchFamily="18" charset="-120"/>
            </a:endParaRPr>
          </a:p>
          <a:p>
            <a:r>
              <a:rPr lang="en-US" altLang="zh-TW" b="1">
                <a:ea typeface="新細明體" panose="02020500000000000000" pitchFamily="18" charset="-120"/>
              </a:rPr>
              <a:t> 10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	LD	F14,</a:t>
            </a:r>
            <a:r>
              <a:rPr lang="en-US" altLang="zh-TW" b="1">
                <a:solidFill>
                  <a:schemeClr val="accent1"/>
                </a:solidFill>
                <a:latin typeface="Courier" pitchFamily="49" charset="0"/>
                <a:ea typeface="新細明體" panose="02020500000000000000" pitchFamily="18" charset="-120"/>
              </a:rPr>
              <a:t>-24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(R1)</a:t>
            </a:r>
          </a:p>
          <a:p>
            <a:r>
              <a:rPr lang="en-US" altLang="zh-TW" b="1">
                <a:ea typeface="新細明體" panose="02020500000000000000" pitchFamily="18" charset="-120"/>
              </a:rPr>
              <a:t> 11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	ADDD	F16,F14,F2</a:t>
            </a:r>
          </a:p>
          <a:p>
            <a:r>
              <a:rPr lang="en-US" altLang="zh-TW" b="1">
                <a:ea typeface="新細明體" panose="02020500000000000000" pitchFamily="18" charset="-120"/>
              </a:rPr>
              <a:t> 12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	SD	</a:t>
            </a:r>
            <a:r>
              <a:rPr lang="en-US" altLang="zh-TW" b="1">
                <a:solidFill>
                  <a:schemeClr val="accent1"/>
                </a:solidFill>
                <a:latin typeface="Courier" pitchFamily="49" charset="0"/>
                <a:ea typeface="新細明體" panose="02020500000000000000" pitchFamily="18" charset="-120"/>
              </a:rPr>
              <a:t>-24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(R1),F16</a:t>
            </a:r>
          </a:p>
          <a:p>
            <a:r>
              <a:rPr lang="en-US" altLang="zh-TW" b="1">
                <a:ea typeface="新細明體" panose="02020500000000000000" pitchFamily="18" charset="-120"/>
              </a:rPr>
              <a:t> 13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	SUBI	R1,R1,</a:t>
            </a:r>
            <a:r>
              <a:rPr lang="en-US" altLang="zh-TW" b="1">
                <a:solidFill>
                  <a:schemeClr val="accent1"/>
                </a:solidFill>
                <a:latin typeface="Courier" pitchFamily="49" charset="0"/>
                <a:ea typeface="新細明體" panose="02020500000000000000" pitchFamily="18" charset="-120"/>
              </a:rPr>
              <a:t>#32</a:t>
            </a:r>
            <a:r>
              <a:rPr lang="en-US" altLang="zh-TW" b="1">
                <a:solidFill>
                  <a:schemeClr val="accent2"/>
                </a:solidFill>
                <a:latin typeface="Courier" pitchFamily="49" charset="0"/>
                <a:ea typeface="新細明體" panose="02020500000000000000" pitchFamily="18" charset="-120"/>
              </a:rPr>
              <a:t>	;</a:t>
            </a:r>
            <a:r>
              <a:rPr lang="sr-Latn-CS" altLang="zh-TW" sz="1400" b="1">
                <a:solidFill>
                  <a:schemeClr val="accent2"/>
                </a:solidFill>
              </a:rPr>
              <a:t>sve</a:t>
            </a:r>
            <a:r>
              <a:rPr lang="en-US" altLang="zh-TW" sz="1400" b="1">
                <a:solidFill>
                  <a:schemeClr val="accent2"/>
                </a:solidFill>
                <a:latin typeface="Courier" pitchFamily="49" charset="0"/>
                <a:ea typeface="新細明體" panose="02020500000000000000" pitchFamily="18" charset="-120"/>
              </a:rPr>
              <a:t> </a:t>
            </a:r>
            <a:r>
              <a:rPr lang="sr-Latn-CS" altLang="zh-TW" sz="1400" b="1">
                <a:solidFill>
                  <a:schemeClr val="accent2"/>
                </a:solidFill>
              </a:rPr>
              <a:t>SUBI su objedinjene u jednu (4*8=32)</a:t>
            </a:r>
            <a:endParaRPr lang="en-US" altLang="zh-TW" sz="1400" b="1">
              <a:latin typeface="Courier" pitchFamily="49" charset="0"/>
              <a:ea typeface="新細明體" panose="02020500000000000000" pitchFamily="18" charset="-120"/>
            </a:endParaRPr>
          </a:p>
          <a:p>
            <a:r>
              <a:rPr lang="en-US" altLang="zh-TW" b="1">
                <a:ea typeface="新細明體" panose="02020500000000000000" pitchFamily="18" charset="-120"/>
              </a:rPr>
              <a:t> 14</a:t>
            </a:r>
            <a: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  <a:t>	BNEZ	R1,LOOP</a:t>
            </a:r>
            <a:endParaRPr lang="en-US" altLang="zh-TW" sz="1400" b="1">
              <a:ea typeface="新細明體" panose="02020500000000000000" pitchFamily="18" charset="-120"/>
            </a:endParaRPr>
          </a:p>
          <a:p>
            <a:br>
              <a:rPr lang="en-US" altLang="zh-TW" b="1">
                <a:latin typeface="Courier" pitchFamily="49" charset="0"/>
                <a:ea typeface="新細明體" panose="02020500000000000000" pitchFamily="18" charset="-120"/>
              </a:rPr>
            </a:br>
            <a:endParaRPr lang="en-US" altLang="zh-TW" sz="2400" b="1">
              <a:solidFill>
                <a:srgbClr val="FF3300"/>
              </a:solidFill>
              <a:ea typeface="新細明體" panose="02020500000000000000" pitchFamily="18" charset="-120"/>
            </a:endParaRPr>
          </a:p>
          <a:p>
            <a:r>
              <a:rPr lang="en-US" altLang="zh-TW" sz="2400" b="1">
                <a:solidFill>
                  <a:srgbClr val="FF3300"/>
                </a:solidFill>
                <a:ea typeface="新細明體" panose="02020500000000000000" pitchFamily="18" charset="-120"/>
              </a:rPr>
              <a:t>   </a:t>
            </a:r>
            <a:r>
              <a:rPr lang="en-US" altLang="zh-TW" sz="2400">
                <a:solidFill>
                  <a:srgbClr val="FF3300"/>
                </a:solidFill>
                <a:ea typeface="新細明體" panose="02020500000000000000" pitchFamily="18" charset="-120"/>
              </a:rPr>
              <a:t>pretpostavka je da je  R1 </a:t>
            </a:r>
            <a:r>
              <a:rPr lang="hr-HR" altLang="zh-TW" sz="2400">
                <a:solidFill>
                  <a:srgbClr val="FF3300"/>
                </a:solidFill>
              </a:rPr>
              <a:t>umnožak</a:t>
            </a:r>
            <a:r>
              <a:rPr lang="en-US" altLang="zh-TW" sz="2400">
                <a:solidFill>
                  <a:srgbClr val="FF3300"/>
                </a:solidFill>
                <a:ea typeface="新細明體" panose="02020500000000000000" pitchFamily="18" charset="-120"/>
              </a:rPr>
              <a:t> o</a:t>
            </a:r>
            <a:r>
              <a:rPr lang="hr-HR" altLang="zh-TW" sz="2400">
                <a:solidFill>
                  <a:srgbClr val="FF3300"/>
                </a:solidFill>
              </a:rPr>
              <a:t>d</a:t>
            </a:r>
            <a:r>
              <a:rPr lang="en-US" altLang="zh-TW" sz="2400">
                <a:solidFill>
                  <a:srgbClr val="FF3300"/>
                </a:solidFill>
                <a:ea typeface="新細明體" panose="02020500000000000000" pitchFamily="18" charset="-120"/>
              </a:rPr>
              <a:t> 32</a:t>
            </a:r>
          </a:p>
        </p:txBody>
      </p:sp>
      <p:sp>
        <p:nvSpPr>
          <p:cNvPr id="34820" name="Line 4">
            <a:extLst>
              <a:ext uri="{FF2B5EF4-FFF2-40B4-BE49-F238E27FC236}">
                <a16:creationId xmlns:a16="http://schemas.microsoft.com/office/drawing/2014/main" id="{C500ECF5-9D2F-4BFE-A8CB-A6C5519BD2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209800"/>
            <a:ext cx="3581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1" name="Line 5">
            <a:extLst>
              <a:ext uri="{FF2B5EF4-FFF2-40B4-BE49-F238E27FC236}">
                <a16:creationId xmlns:a16="http://schemas.microsoft.com/office/drawing/2014/main" id="{47DC96D5-86DA-42A0-862F-B6FA25673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3048000"/>
            <a:ext cx="3581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2" name="Line 6">
            <a:extLst>
              <a:ext uri="{FF2B5EF4-FFF2-40B4-BE49-F238E27FC236}">
                <a16:creationId xmlns:a16="http://schemas.microsoft.com/office/drawing/2014/main" id="{6EE2FA5A-E639-4032-9451-58906CD085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3886200"/>
            <a:ext cx="3581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7E93755-C8F4-4A42-B48A-C8563F68A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Protočno izvršenje odmotane petlje</a:t>
            </a:r>
            <a:endParaRPr lang="en-US" alt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D7B62488-433C-49E3-A5DB-C00BCE987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0"/>
            <a:ext cx="4114800" cy="574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tabLst>
                <a:tab pos="971550" algn="l"/>
                <a:tab pos="188595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971550" algn="l"/>
                <a:tab pos="188595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71550" algn="l"/>
                <a:tab pos="188595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71550" algn="l"/>
                <a:tab pos="188595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71550" algn="l"/>
                <a:tab pos="188595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188595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188595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188595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188595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TW" altLang="en-US" b="1">
                <a:ea typeface="新細明體" panose="02020500000000000000" pitchFamily="18" charset="-120"/>
              </a:rPr>
              <a:t> </a:t>
            </a:r>
            <a:r>
              <a:rPr lang="zh-TW" altLang="en-US" sz="1600" b="1">
                <a:ea typeface="新細明體" panose="02020500000000000000" pitchFamily="18" charset="-120"/>
              </a:rPr>
              <a:t>1 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Loop:	LD	F0,0(R1)</a:t>
            </a:r>
            <a:endParaRPr lang="sr-Latn-CS" altLang="zh-TW" sz="1600" b="1"/>
          </a:p>
          <a:p>
            <a:r>
              <a:rPr lang="sr-Latn-CS" altLang="zh-TW" sz="1600" b="1"/>
              <a:t>  2	</a:t>
            </a:r>
            <a:r>
              <a:rPr lang="sr-Latn-CS" altLang="zh-TW" sz="1600" b="1">
                <a:solidFill>
                  <a:schemeClr val="accent1"/>
                </a:solidFill>
              </a:rPr>
              <a:t>zastoj</a:t>
            </a:r>
            <a:endParaRPr lang="en-US" altLang="zh-TW" sz="1600" b="1">
              <a:solidFill>
                <a:schemeClr val="accent1"/>
              </a:solidFill>
              <a:ea typeface="新細明體" panose="02020500000000000000" pitchFamily="18" charset="-120"/>
            </a:endParaRPr>
          </a:p>
          <a:p>
            <a:r>
              <a:rPr lang="sr-Latn-CS" altLang="zh-TW" sz="1600" b="1"/>
              <a:t>  3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	ADDD	F4,F0,F2</a:t>
            </a:r>
            <a:endParaRPr lang="sr-Latn-CS" altLang="zh-TW" sz="1600" b="1"/>
          </a:p>
          <a:p>
            <a:r>
              <a:rPr lang="sr-Latn-CS" altLang="zh-TW" sz="1600" b="1"/>
              <a:t>  4,5	</a:t>
            </a:r>
            <a:r>
              <a:rPr lang="sr-Latn-CS" altLang="zh-TW" sz="1600" b="1">
                <a:solidFill>
                  <a:schemeClr val="accent1"/>
                </a:solidFill>
              </a:rPr>
              <a:t>zastoj, zastoj</a:t>
            </a:r>
            <a:endParaRPr lang="en-US" altLang="zh-TW" sz="1600" b="1">
              <a:ea typeface="新細明體" panose="02020500000000000000" pitchFamily="18" charset="-120"/>
            </a:endParaRPr>
          </a:p>
          <a:p>
            <a:r>
              <a:rPr lang="sr-Latn-CS" altLang="zh-TW" sz="1600" b="1"/>
              <a:t>  6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	SD	0(R1),F4 	</a:t>
            </a:r>
          </a:p>
          <a:p>
            <a:r>
              <a:rPr lang="en-US" altLang="zh-TW" sz="1600" b="1">
                <a:ea typeface="新細明體" panose="02020500000000000000" pitchFamily="18" charset="-120"/>
              </a:rPr>
              <a:t> </a:t>
            </a:r>
            <a:r>
              <a:rPr lang="sr-Latn-CS" altLang="zh-TW" sz="1600" b="1"/>
              <a:t> 7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	LD	F6,</a:t>
            </a:r>
            <a:r>
              <a:rPr lang="en-US" altLang="zh-TW" sz="1600" b="1">
                <a:solidFill>
                  <a:schemeClr val="accent2"/>
                </a:solidFill>
                <a:latin typeface="Courier" pitchFamily="49" charset="0"/>
                <a:ea typeface="新細明體" panose="02020500000000000000" pitchFamily="18" charset="-120"/>
              </a:rPr>
              <a:t>-8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(R1)</a:t>
            </a:r>
            <a:endParaRPr lang="sr-Latn-CS" altLang="zh-TW" sz="1600" b="1"/>
          </a:p>
          <a:p>
            <a:r>
              <a:rPr lang="sr-Latn-CS" altLang="zh-TW" sz="1600" b="1"/>
              <a:t>  8	</a:t>
            </a:r>
            <a:r>
              <a:rPr lang="sr-Latn-CS" altLang="zh-TW" sz="1600" b="1">
                <a:solidFill>
                  <a:schemeClr val="accent1"/>
                </a:solidFill>
              </a:rPr>
              <a:t>zastoj</a:t>
            </a:r>
            <a:endParaRPr lang="en-US" altLang="zh-TW" sz="1600" b="1">
              <a:ea typeface="新細明體" panose="02020500000000000000" pitchFamily="18" charset="-120"/>
            </a:endParaRPr>
          </a:p>
          <a:p>
            <a:r>
              <a:rPr lang="en-US" altLang="zh-TW" sz="1600" b="1">
                <a:ea typeface="新細明體" panose="02020500000000000000" pitchFamily="18" charset="-120"/>
              </a:rPr>
              <a:t> </a:t>
            </a:r>
            <a:r>
              <a:rPr lang="sr-Latn-CS" altLang="zh-TW" sz="1600" b="1"/>
              <a:t> 9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	ADDD	F8,F6,F2</a:t>
            </a:r>
            <a:endParaRPr lang="sr-Latn-CS" altLang="zh-TW" sz="1600" b="1"/>
          </a:p>
          <a:p>
            <a:r>
              <a:rPr lang="sr-Latn-CS" altLang="zh-TW" sz="1600" b="1"/>
              <a:t>  10,11	</a:t>
            </a:r>
            <a:r>
              <a:rPr lang="sr-Latn-CS" altLang="zh-TW" sz="1600" b="1">
                <a:solidFill>
                  <a:schemeClr val="accent1"/>
                </a:solidFill>
              </a:rPr>
              <a:t>zastoj, zastoj</a:t>
            </a:r>
            <a:endParaRPr lang="en-US" altLang="zh-TW" sz="1600" b="1">
              <a:ea typeface="新細明體" panose="02020500000000000000" pitchFamily="18" charset="-120"/>
            </a:endParaRPr>
          </a:p>
          <a:p>
            <a:r>
              <a:rPr lang="en-US" altLang="zh-TW" sz="1600" b="1">
                <a:ea typeface="新細明體" panose="02020500000000000000" pitchFamily="18" charset="-120"/>
              </a:rPr>
              <a:t> </a:t>
            </a:r>
            <a:r>
              <a:rPr lang="sr-Latn-CS" altLang="zh-TW" sz="1600" b="1"/>
              <a:t> 12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	SD	</a:t>
            </a:r>
            <a:r>
              <a:rPr lang="en-US" altLang="zh-TW" sz="1600" b="1">
                <a:solidFill>
                  <a:schemeClr val="accent2"/>
                </a:solidFill>
                <a:latin typeface="Courier" pitchFamily="49" charset="0"/>
                <a:ea typeface="新細明體" panose="02020500000000000000" pitchFamily="18" charset="-120"/>
              </a:rPr>
              <a:t>-8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(R1),F8 	</a:t>
            </a:r>
          </a:p>
          <a:p>
            <a:r>
              <a:rPr lang="sr-Latn-CS" altLang="zh-TW" sz="1600" b="1"/>
              <a:t>  13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	LD	F10,</a:t>
            </a:r>
            <a:r>
              <a:rPr lang="en-US" altLang="zh-TW" sz="1600" b="1">
                <a:solidFill>
                  <a:schemeClr val="accent2"/>
                </a:solidFill>
                <a:latin typeface="Courier" pitchFamily="49" charset="0"/>
                <a:ea typeface="新細明體" panose="02020500000000000000" pitchFamily="18" charset="-120"/>
              </a:rPr>
              <a:t>-16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(R1)</a:t>
            </a:r>
            <a:endParaRPr lang="sr-Latn-CS" altLang="zh-TW" sz="1600" b="1"/>
          </a:p>
          <a:p>
            <a:r>
              <a:rPr lang="sr-Latn-CS" altLang="zh-TW" sz="1600" b="1"/>
              <a:t>  14	</a:t>
            </a:r>
            <a:r>
              <a:rPr lang="sr-Latn-CS" altLang="zh-TW" sz="1600" b="1">
                <a:solidFill>
                  <a:schemeClr val="accent1"/>
                </a:solidFill>
              </a:rPr>
              <a:t>zastoj</a:t>
            </a:r>
            <a:endParaRPr lang="en-US" altLang="zh-TW" sz="1600" b="1">
              <a:ea typeface="新細明體" panose="02020500000000000000" pitchFamily="18" charset="-120"/>
            </a:endParaRPr>
          </a:p>
          <a:p>
            <a:r>
              <a:rPr lang="en-US" altLang="zh-TW" sz="1600" b="1">
                <a:ea typeface="新細明體" panose="02020500000000000000" pitchFamily="18" charset="-120"/>
              </a:rPr>
              <a:t> </a:t>
            </a:r>
            <a:r>
              <a:rPr lang="sr-Latn-CS" altLang="zh-TW" sz="1600" b="1"/>
              <a:t> 15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	ADDD	F12,F10,F2</a:t>
            </a:r>
            <a:endParaRPr lang="sr-Latn-CS" altLang="zh-TW" sz="1600" b="1"/>
          </a:p>
          <a:p>
            <a:r>
              <a:rPr lang="sr-Latn-CS" altLang="zh-TW" sz="1600" b="1"/>
              <a:t>  16,17	</a:t>
            </a:r>
            <a:r>
              <a:rPr lang="sr-Latn-CS" altLang="zh-TW" sz="1600" b="1">
                <a:solidFill>
                  <a:schemeClr val="accent1"/>
                </a:solidFill>
              </a:rPr>
              <a:t>zastoj, zastoj</a:t>
            </a:r>
            <a:endParaRPr lang="en-US" altLang="zh-TW" sz="1600" b="1">
              <a:ea typeface="新細明體" panose="02020500000000000000" pitchFamily="18" charset="-120"/>
            </a:endParaRPr>
          </a:p>
          <a:p>
            <a:r>
              <a:rPr lang="sr-Latn-CS" altLang="zh-TW" sz="1600" b="1"/>
              <a:t>  18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	SD	</a:t>
            </a:r>
            <a:r>
              <a:rPr lang="en-US" altLang="zh-TW" sz="1600" b="1">
                <a:solidFill>
                  <a:schemeClr val="accent2"/>
                </a:solidFill>
                <a:latin typeface="Courier" pitchFamily="49" charset="0"/>
                <a:ea typeface="新細明體" panose="02020500000000000000" pitchFamily="18" charset="-120"/>
              </a:rPr>
              <a:t>-16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(R1),F12 	</a:t>
            </a:r>
          </a:p>
          <a:p>
            <a:r>
              <a:rPr lang="en-US" altLang="zh-TW" sz="1600" b="1">
                <a:ea typeface="新細明體" panose="02020500000000000000" pitchFamily="18" charset="-120"/>
              </a:rPr>
              <a:t> </a:t>
            </a:r>
            <a:r>
              <a:rPr lang="sr-Latn-CS" altLang="zh-TW" sz="1600" b="1"/>
              <a:t> 19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	LD	F14,</a:t>
            </a:r>
            <a:r>
              <a:rPr lang="en-US" altLang="zh-TW" sz="1600" b="1">
                <a:solidFill>
                  <a:schemeClr val="accent2"/>
                </a:solidFill>
                <a:latin typeface="Courier" pitchFamily="49" charset="0"/>
                <a:ea typeface="新細明體" panose="02020500000000000000" pitchFamily="18" charset="-120"/>
              </a:rPr>
              <a:t>-24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(R1)</a:t>
            </a:r>
            <a:endParaRPr lang="sr-Latn-CS" altLang="zh-TW" sz="1600" b="1"/>
          </a:p>
          <a:p>
            <a:r>
              <a:rPr lang="sr-Latn-CS" altLang="zh-TW" sz="1600" b="1"/>
              <a:t>  20	</a:t>
            </a:r>
            <a:r>
              <a:rPr lang="sr-Latn-CS" altLang="zh-TW" sz="1600" b="1">
                <a:solidFill>
                  <a:schemeClr val="accent1"/>
                </a:solidFill>
              </a:rPr>
              <a:t>zastoj</a:t>
            </a:r>
            <a:endParaRPr lang="en-US" altLang="zh-TW" sz="1600" b="1">
              <a:ea typeface="新細明體" panose="02020500000000000000" pitchFamily="18" charset="-120"/>
            </a:endParaRPr>
          </a:p>
          <a:p>
            <a:r>
              <a:rPr lang="en-US" altLang="zh-TW" sz="1600" b="1">
                <a:ea typeface="新細明體" panose="02020500000000000000" pitchFamily="18" charset="-120"/>
              </a:rPr>
              <a:t> </a:t>
            </a:r>
            <a:r>
              <a:rPr lang="sr-Latn-CS" altLang="zh-TW" sz="1600" b="1"/>
              <a:t> 21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	ADDD	F16,F14,F2</a:t>
            </a:r>
            <a:endParaRPr lang="sr-Latn-CS" altLang="zh-TW" sz="1600" b="1"/>
          </a:p>
          <a:p>
            <a:r>
              <a:rPr lang="sr-Latn-CS" altLang="zh-TW" sz="1600" b="1"/>
              <a:t>  22,23	</a:t>
            </a:r>
            <a:r>
              <a:rPr lang="sr-Latn-CS" altLang="zh-TW" sz="1600" b="1">
                <a:solidFill>
                  <a:schemeClr val="accent1"/>
                </a:solidFill>
              </a:rPr>
              <a:t>zastoj</a:t>
            </a:r>
            <a:r>
              <a:rPr lang="sr-Latn-CS" altLang="zh-TW" sz="1600" b="1"/>
              <a:t>, </a:t>
            </a:r>
            <a:r>
              <a:rPr lang="sr-Latn-CS" altLang="zh-TW" sz="1600" b="1">
                <a:solidFill>
                  <a:schemeClr val="accent1"/>
                </a:solidFill>
              </a:rPr>
              <a:t>zastoj</a:t>
            </a:r>
            <a:endParaRPr lang="en-US" altLang="zh-TW" sz="1600" b="1">
              <a:ea typeface="新細明體" panose="02020500000000000000" pitchFamily="18" charset="-120"/>
            </a:endParaRPr>
          </a:p>
          <a:p>
            <a:r>
              <a:rPr lang="en-US" altLang="zh-TW" sz="1600" b="1">
                <a:ea typeface="新細明體" panose="02020500000000000000" pitchFamily="18" charset="-120"/>
              </a:rPr>
              <a:t> </a:t>
            </a:r>
            <a:r>
              <a:rPr lang="sr-Latn-CS" altLang="zh-TW" sz="1600" b="1"/>
              <a:t> 24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	SD	</a:t>
            </a:r>
            <a:r>
              <a:rPr lang="en-US" altLang="zh-TW" sz="1600" b="1">
                <a:solidFill>
                  <a:schemeClr val="accent2"/>
                </a:solidFill>
                <a:latin typeface="Courier" pitchFamily="49" charset="0"/>
                <a:ea typeface="新細明體" panose="02020500000000000000" pitchFamily="18" charset="-120"/>
              </a:rPr>
              <a:t>-24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(R1),F16</a:t>
            </a:r>
          </a:p>
          <a:p>
            <a:r>
              <a:rPr lang="en-US" altLang="zh-TW" sz="1600" b="1">
                <a:ea typeface="新細明體" panose="02020500000000000000" pitchFamily="18" charset="-120"/>
              </a:rPr>
              <a:t> </a:t>
            </a:r>
            <a:r>
              <a:rPr lang="sr-Latn-CS" altLang="zh-TW" sz="1600" b="1"/>
              <a:t> 25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	SUBI	R1,R1,</a:t>
            </a:r>
            <a:r>
              <a:rPr lang="en-US" altLang="zh-TW" sz="1600" b="1">
                <a:solidFill>
                  <a:schemeClr val="accent2"/>
                </a:solidFill>
                <a:latin typeface="Courier" pitchFamily="49" charset="0"/>
                <a:ea typeface="新細明體" panose="02020500000000000000" pitchFamily="18" charset="-120"/>
              </a:rPr>
              <a:t>#32	</a:t>
            </a:r>
            <a:endParaRPr lang="sr-Latn-CS" altLang="zh-TW" sz="1600" b="1">
              <a:solidFill>
                <a:schemeClr val="accent2"/>
              </a:solidFill>
            </a:endParaRPr>
          </a:p>
          <a:p>
            <a:r>
              <a:rPr lang="sr-Latn-CS" altLang="zh-TW" sz="1600" b="1"/>
              <a:t>  26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	BNEZ	R1,LOOP</a:t>
            </a:r>
            <a:endParaRPr lang="sr-Latn-CS" altLang="zh-TW" sz="1600" b="1"/>
          </a:p>
          <a:p>
            <a:r>
              <a:rPr lang="sr-Latn-CS" altLang="zh-TW" sz="1600" b="1"/>
              <a:t>  27	</a:t>
            </a:r>
            <a:r>
              <a:rPr lang="sr-Latn-CS" altLang="zh-TW" sz="1600" b="1">
                <a:solidFill>
                  <a:schemeClr val="accent1"/>
                </a:solidFill>
              </a:rPr>
              <a:t>zastoj</a:t>
            </a:r>
            <a:endParaRPr lang="en-US" altLang="zh-TW" sz="2400" b="1">
              <a:solidFill>
                <a:srgbClr val="FF3300"/>
              </a:solidFill>
              <a:ea typeface="新細明體" panose="02020500000000000000" pitchFamily="18" charset="-120"/>
            </a:endParaRP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D4C0BD71-1428-40BF-9C3A-A88A7764E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486525"/>
            <a:ext cx="238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 b="1">
                <a:solidFill>
                  <a:schemeClr val="accent1"/>
                </a:solidFill>
              </a:rPr>
              <a:t>27/4= 6.8 clk/iteraciji</a:t>
            </a:r>
            <a:endParaRPr lang="en-US" altLang="en-US" b="1">
              <a:solidFill>
                <a:schemeClr val="accent1"/>
              </a:solidFill>
            </a:endParaRP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9AFAF424-EE23-4EA5-8105-13CE85083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295400"/>
            <a:ext cx="4516438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tabLst>
                <a:tab pos="971550" algn="l"/>
                <a:tab pos="188595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971550" algn="l"/>
                <a:tab pos="188595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71550" algn="l"/>
                <a:tab pos="188595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71550" algn="l"/>
                <a:tab pos="188595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71550" algn="l"/>
                <a:tab pos="188595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188595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188595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188595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188595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TW" altLang="en-US" sz="1600" b="1">
                <a:ea typeface="新細明體" panose="02020500000000000000" pitchFamily="18" charset="-120"/>
              </a:rPr>
              <a:t>1 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Loop:	LD	F0,0(R1)</a:t>
            </a:r>
          </a:p>
          <a:p>
            <a:r>
              <a:rPr lang="en-US" altLang="zh-TW" sz="1600" b="1">
                <a:ea typeface="新細明體" panose="02020500000000000000" pitchFamily="18" charset="-120"/>
              </a:rPr>
              <a:t>2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	LD	F6,-8(R1)</a:t>
            </a:r>
          </a:p>
          <a:p>
            <a:r>
              <a:rPr lang="en-US" altLang="zh-TW" sz="1600" b="1">
                <a:ea typeface="新細明體" panose="02020500000000000000" pitchFamily="18" charset="-120"/>
              </a:rPr>
              <a:t>3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	LD	F10,-16(R1)</a:t>
            </a:r>
          </a:p>
          <a:p>
            <a:r>
              <a:rPr lang="en-US" altLang="zh-TW" sz="1600" b="1">
                <a:ea typeface="新細明體" panose="02020500000000000000" pitchFamily="18" charset="-120"/>
              </a:rPr>
              <a:t>4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	LD	F14,-24(R1)</a:t>
            </a:r>
          </a:p>
          <a:p>
            <a:r>
              <a:rPr lang="en-US" altLang="zh-TW" sz="1600" b="1">
                <a:ea typeface="新細明體" panose="02020500000000000000" pitchFamily="18" charset="-120"/>
              </a:rPr>
              <a:t>5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	ADDD	F4,F0,F2</a:t>
            </a:r>
          </a:p>
          <a:p>
            <a:r>
              <a:rPr lang="en-US" altLang="zh-TW" sz="1600" b="1">
                <a:ea typeface="新細明體" panose="02020500000000000000" pitchFamily="18" charset="-120"/>
              </a:rPr>
              <a:t>6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	ADDD	F8,F6,F2</a:t>
            </a:r>
          </a:p>
          <a:p>
            <a:r>
              <a:rPr lang="en-US" altLang="zh-TW" sz="1600" b="1">
                <a:ea typeface="新細明體" panose="02020500000000000000" pitchFamily="18" charset="-120"/>
              </a:rPr>
              <a:t>7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	ADDD	F12,F10,F2</a:t>
            </a:r>
          </a:p>
          <a:p>
            <a:r>
              <a:rPr lang="en-US" altLang="zh-TW" sz="1600" b="1">
                <a:ea typeface="新細明體" panose="02020500000000000000" pitchFamily="18" charset="-120"/>
              </a:rPr>
              <a:t>8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	ADDD	F16,F14,F2</a:t>
            </a:r>
          </a:p>
          <a:p>
            <a:r>
              <a:rPr lang="en-US" altLang="zh-TW" sz="1600" b="1">
                <a:ea typeface="新細明體" panose="02020500000000000000" pitchFamily="18" charset="-120"/>
              </a:rPr>
              <a:t>9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	SD	0(R1),F4</a:t>
            </a:r>
          </a:p>
          <a:p>
            <a:r>
              <a:rPr lang="en-US" altLang="zh-TW" sz="1600" b="1">
                <a:ea typeface="新細明體" panose="02020500000000000000" pitchFamily="18" charset="-120"/>
              </a:rPr>
              <a:t>10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	SD	-8(R1),F8</a:t>
            </a:r>
          </a:p>
          <a:p>
            <a:r>
              <a:rPr lang="en-US" altLang="zh-TW" sz="1600" b="1">
                <a:ea typeface="新細明體" panose="02020500000000000000" pitchFamily="18" charset="-120"/>
              </a:rPr>
              <a:t>11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	SD	-16(R1),F12</a:t>
            </a:r>
          </a:p>
          <a:p>
            <a:r>
              <a:rPr lang="en-US" altLang="zh-TW" sz="1600" b="1">
                <a:ea typeface="新細明體" panose="02020500000000000000" pitchFamily="18" charset="-120"/>
              </a:rPr>
              <a:t>12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	SUBI	R1,R1,#32</a:t>
            </a:r>
          </a:p>
          <a:p>
            <a:r>
              <a:rPr lang="en-US" altLang="zh-TW" sz="1600" b="1">
                <a:ea typeface="新細明體" panose="02020500000000000000" pitchFamily="18" charset="-120"/>
              </a:rPr>
              <a:t>13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	BNEZ	R1,LOOP</a:t>
            </a:r>
          </a:p>
          <a:p>
            <a:r>
              <a:rPr lang="en-US" altLang="zh-TW" sz="1600" b="1">
                <a:ea typeface="新細明體" panose="02020500000000000000" pitchFamily="18" charset="-120"/>
              </a:rPr>
              <a:t>14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	SD	</a:t>
            </a:r>
            <a:r>
              <a:rPr lang="en-US" altLang="zh-TW" sz="1600" b="1">
                <a:solidFill>
                  <a:schemeClr val="accent1"/>
                </a:solidFill>
                <a:latin typeface="Courier" pitchFamily="49" charset="0"/>
                <a:ea typeface="新細明體" panose="02020500000000000000" pitchFamily="18" charset="-120"/>
              </a:rPr>
              <a:t>8</a:t>
            </a:r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(R1),F16</a:t>
            </a:r>
            <a:r>
              <a:rPr lang="en-US" altLang="zh-TW" sz="1600" b="1">
                <a:solidFill>
                  <a:schemeClr val="accent1"/>
                </a:solidFill>
                <a:latin typeface="Courier" pitchFamily="49" charset="0"/>
                <a:ea typeface="新細明體" panose="02020500000000000000" pitchFamily="18" charset="-120"/>
              </a:rPr>
              <a:t>;8-32 = -24</a:t>
            </a:r>
            <a:br>
              <a:rPr lang="en-US" altLang="zh-TW" sz="1600" b="1">
                <a:solidFill>
                  <a:schemeClr val="accent2"/>
                </a:solidFill>
                <a:latin typeface="Courier" pitchFamily="49" charset="0"/>
                <a:ea typeface="新細明體" panose="02020500000000000000" pitchFamily="18" charset="-120"/>
              </a:rPr>
            </a:br>
            <a:endParaRPr lang="en-US" altLang="zh-TW" sz="1600" b="1">
              <a:latin typeface="Courier" pitchFamily="49" charset="0"/>
              <a:ea typeface="新細明體" panose="02020500000000000000" pitchFamily="18" charset="-120"/>
            </a:endParaRPr>
          </a:p>
          <a:p>
            <a:r>
              <a:rPr lang="en-US" altLang="zh-TW" sz="1600" b="1">
                <a:latin typeface="Courier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600" b="1">
                <a:ea typeface="新細明體" panose="02020500000000000000" pitchFamily="18" charset="-120"/>
              </a:rPr>
              <a:t>14 clk c</a:t>
            </a:r>
            <a:r>
              <a:rPr lang="sr-Latn-CS" altLang="zh-TW" sz="1600" b="1"/>
              <a:t>iklusa</a:t>
            </a:r>
            <a:r>
              <a:rPr lang="en-US" altLang="zh-TW" sz="1600" b="1">
                <a:ea typeface="新細明體" panose="02020500000000000000" pitchFamily="18" charset="-120"/>
              </a:rPr>
              <a:t>, </a:t>
            </a:r>
            <a:r>
              <a:rPr lang="sr-Latn-CS" altLang="zh-TW" sz="1600" b="1"/>
              <a:t>ili </a:t>
            </a:r>
            <a:r>
              <a:rPr lang="en-US" altLang="zh-TW" sz="1600" b="1">
                <a:ea typeface="新細明體" panose="02020500000000000000" pitchFamily="18" charset="-120"/>
              </a:rPr>
              <a:t> 3.5 </a:t>
            </a:r>
            <a:r>
              <a:rPr lang="sr-Latn-CS" altLang="zh-TW" sz="1600" b="1"/>
              <a:t>clk po</a:t>
            </a:r>
            <a:r>
              <a:rPr lang="en-US" altLang="zh-TW" sz="1600" b="1">
                <a:ea typeface="新細明體" panose="02020500000000000000" pitchFamily="18" charset="-120"/>
              </a:rPr>
              <a:t> itera</a:t>
            </a:r>
            <a:r>
              <a:rPr lang="sr-Latn-CS" altLang="zh-TW" sz="1600" b="1"/>
              <a:t>c</a:t>
            </a:r>
            <a:r>
              <a:rPr lang="en-US" altLang="zh-TW" sz="1600" b="1">
                <a:ea typeface="新細明體" panose="02020500000000000000" pitchFamily="18" charset="-120"/>
              </a:rPr>
              <a:t>i</a:t>
            </a:r>
            <a:r>
              <a:rPr lang="sr-Latn-CS" altLang="zh-TW" sz="1600" b="1"/>
              <a:t>ji</a:t>
            </a:r>
            <a:endParaRPr lang="en-US" altLang="zh-TW" sz="1600" b="1">
              <a:ea typeface="新細明體" panose="02020500000000000000" pitchFamily="18" charset="-120"/>
            </a:endParaRPr>
          </a:p>
          <a:p>
            <a:endParaRPr lang="en-US" altLang="zh-TW" sz="1600" b="1">
              <a:solidFill>
                <a:schemeClr val="hlink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DB537BF-F412-4D0F-9CB3-7B92FD46C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Rezime-odmotavanja petlje</a:t>
            </a:r>
            <a:endParaRPr lang="en-US" alt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C3AA727-C1A7-48B5-AE25-1FB802F643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U prethodnom primeru ključna su sledeća zapažanja:</a:t>
            </a:r>
            <a:endParaRPr lang="en-US" altLang="en-US"/>
          </a:p>
          <a:p>
            <a:pPr lvl="1">
              <a:defRPr/>
            </a:pPr>
            <a:r>
              <a:rPr lang="sr-Latn-CS" altLang="en-US"/>
              <a:t>Otkriti da je legalno premestiti SD posle SUBI i BNEZ; pronaći offset za SD. </a:t>
            </a:r>
            <a:endParaRPr lang="en-US" altLang="en-US"/>
          </a:p>
          <a:p>
            <a:pPr lvl="1">
              <a:defRPr/>
            </a:pPr>
            <a:r>
              <a:rPr lang="sr-Latn-CS" altLang="en-US"/>
              <a:t>Utvrditi da su iteracije petlje nezavisne i da će odmotavanje dovesti do poboljšanja. </a:t>
            </a:r>
            <a:endParaRPr lang="en-US" altLang="en-US"/>
          </a:p>
          <a:p>
            <a:pPr lvl="1">
              <a:defRPr/>
            </a:pPr>
            <a:r>
              <a:rPr lang="sr-Latn-CS" altLang="en-US"/>
              <a:t>Korišćenje različitih registara za različite iteracije da bi se izbegli </a:t>
            </a:r>
            <a:r>
              <a:rPr lang="sr-Latn-CS" altLang="en-US">
                <a:solidFill>
                  <a:schemeClr val="accent1"/>
                </a:solidFill>
              </a:rPr>
              <a:t>WAR</a:t>
            </a:r>
            <a:r>
              <a:rPr lang="sr-Latn-CS" altLang="en-US"/>
              <a:t> i </a:t>
            </a:r>
            <a:r>
              <a:rPr lang="sr-Latn-CS" altLang="en-US">
                <a:solidFill>
                  <a:schemeClr val="accent1"/>
                </a:solidFill>
              </a:rPr>
              <a:t>WAW</a:t>
            </a:r>
            <a:r>
              <a:rPr lang="sr-Latn-CS" altLang="en-US"/>
              <a:t> hazardi. </a:t>
            </a:r>
          </a:p>
          <a:p>
            <a:pPr lvl="1">
              <a:defRPr/>
            </a:pPr>
            <a:r>
              <a:rPr lang="sr-Latn-CS" altLang="en-US"/>
              <a:t>Eliminisanje ekstra testiranja i grananja i podešavanjem koda za okončanje petlje. </a:t>
            </a:r>
            <a:endParaRPr lang="en-US" altLang="en-US"/>
          </a:p>
          <a:p>
            <a:pPr lvl="1">
              <a:defRPr/>
            </a:pPr>
            <a:r>
              <a:rPr lang="sr-Latn-CS" altLang="en-US"/>
              <a:t>Load i store iz različitih iteracija mogu zameniti mesta</a:t>
            </a:r>
            <a:endParaRPr lang="en-US" altLang="en-US"/>
          </a:p>
          <a:p>
            <a:pPr lvl="1">
              <a:defRPr/>
            </a:pPr>
            <a:r>
              <a:rPr lang="sr-Latn-CS" altLang="en-US"/>
              <a:t>Preuredjenje koda tako da se sačuvaju sve zavisnosti koje obezbedjuju korektno izvršenje programa. </a:t>
            </a:r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B881-6E70-A45C-55C5-98D5269BD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Superskalarni</a:t>
            </a:r>
            <a:r>
              <a:rPr lang="en-US" altLang="en-US" dirty="0"/>
              <a:t> i VLIW </a:t>
            </a:r>
            <a:r>
              <a:rPr lang="en-US" altLang="en-US" dirty="0" err="1"/>
              <a:t>procesori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495A4-E93E-A27E-429B-50A7FD0C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err="1"/>
              <a:t>Te</a:t>
            </a:r>
            <a:r>
              <a:rPr lang="hr-HR" altLang="en-US" dirty="0"/>
              <a:t>hnika odmotavanja petlje im</a:t>
            </a:r>
            <a:r>
              <a:rPr lang="en-US" altLang="en-US" dirty="0"/>
              <a:t>a</a:t>
            </a:r>
            <a:r>
              <a:rPr lang="hr-HR" altLang="en-US" dirty="0"/>
              <a:t> za cilj da poveća količinu raspoloživog ILP-a</a:t>
            </a:r>
          </a:p>
          <a:p>
            <a:pPr>
              <a:defRPr/>
            </a:pPr>
            <a:r>
              <a:rPr lang="hr-HR" altLang="en-US" dirty="0"/>
              <a:t>Scoreboard i Tomasulo tehnike imaju za cilj da postignu idealni CPI od 1inst/clk</a:t>
            </a:r>
          </a:p>
          <a:p>
            <a:pPr>
              <a:defRPr/>
            </a:pPr>
            <a:r>
              <a:rPr lang="hr-HR" altLang="en-US" dirty="0"/>
              <a:t>CPI ne može biti &lt;1 ako se pribavlja i izdaje jedna instrukcija u clk ciklusu</a:t>
            </a:r>
          </a:p>
          <a:p>
            <a:pPr>
              <a:defRPr/>
            </a:pPr>
            <a:r>
              <a:rPr lang="hr-HR" altLang="en-US" dirty="0"/>
              <a:t>Da bi se CPI dalje redukovao potrebno je pribaviti i izdati više od jedne instrukcije u jednom clk ciklusu.</a:t>
            </a:r>
          </a:p>
          <a:p>
            <a:pPr lvl="1">
              <a:defRPr/>
            </a:pPr>
            <a:r>
              <a:rPr lang="hr-HR" altLang="en-US" dirty="0"/>
              <a:t> Rad superskalarnih (SS) i VLIW (Very Long Instruction Word) procesora se zasniva na ovoj ideji</a:t>
            </a:r>
            <a:endParaRPr lang="en-US" altLang="en-US" dirty="0"/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952190359"/>
      </p:ext>
    </p:extLst>
  </p:cSld>
  <p:clrMapOvr>
    <a:masterClrMapping/>
  </p:clrMapOvr>
  <p:transition>
    <p:pull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SS i VLIW</a:t>
            </a:r>
            <a:endParaRPr lang="en-US" alt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 sz="2400"/>
              <a:t>SS procesori mogu da izdaju različit broj instrukcija po</a:t>
            </a:r>
            <a:r>
              <a:rPr lang="en-US" altLang="en-US" sz="2400"/>
              <a:t> </a:t>
            </a:r>
            <a:r>
              <a:rPr lang="hr-HR" altLang="en-US" sz="2400"/>
              <a:t>clk ciklusu</a:t>
            </a:r>
          </a:p>
          <a:p>
            <a:pPr lvl="1">
              <a:defRPr/>
            </a:pPr>
            <a:r>
              <a:rPr lang="hr-HR" altLang="en-US" sz="2100"/>
              <a:t>Kod tipičnog SS procesora hw može da izda od 1 do 8 instrukcija u jednom clk ciklusu (u zavisnosti od raspoloživog ILP-a)</a:t>
            </a:r>
          </a:p>
          <a:p>
            <a:pPr lvl="1">
              <a:defRPr/>
            </a:pPr>
            <a:r>
              <a:rPr lang="hr-HR" altLang="en-US" sz="2100"/>
              <a:t>SS procesori mogu da koriste statičko planiranje izvršenja instrukcija (uz pomoć kompajler</a:t>
            </a:r>
            <a:r>
              <a:rPr lang="en-US" altLang="en-US" sz="2100"/>
              <a:t>a</a:t>
            </a:r>
            <a:r>
              <a:rPr lang="hr-HR" altLang="en-US" sz="2100"/>
              <a:t>) ili dinamičko zasnovano na Sc tehnici i Tomasulovom algoritmu</a:t>
            </a:r>
            <a:endParaRPr lang="en-US" altLang="en-US" sz="2100"/>
          </a:p>
          <a:p>
            <a:pPr lvl="2">
              <a:defRPr/>
            </a:pPr>
            <a:r>
              <a:rPr kumimoji="0" lang="en-US" altLang="en-US" sz="1800"/>
              <a:t>IBM PowerPC, Sun UltraSparc, DEC Alpha, HP 8000, MIPS 10000, AMD K5</a:t>
            </a:r>
            <a:endParaRPr lang="hr-HR" altLang="en-US" sz="1800"/>
          </a:p>
          <a:p>
            <a:pPr>
              <a:defRPr/>
            </a:pPr>
            <a:r>
              <a:rPr lang="hr-HR" altLang="en-US" sz="2400"/>
              <a:t>VLIW (zovu se još i EPIC – Explicitly Parallel Instruction Computer) izdaje fiksni broj instrukcija koje su formatirane kao jedna velika instrukcija ili kao fiksni instrukcioni paket. (paralelne instrukcije su grupisane u blokove)</a:t>
            </a:r>
          </a:p>
          <a:p>
            <a:pPr lvl="1">
              <a:defRPr/>
            </a:pPr>
            <a:r>
              <a:rPr lang="hr-HR" altLang="en-US" sz="2100"/>
              <a:t>VLIW su po definiciji sa statičkim planiranjem izvršenja instrukcija</a:t>
            </a:r>
            <a:endParaRPr lang="en-US" altLang="en-US" sz="2100"/>
          </a:p>
          <a:p>
            <a:pPr lvl="2">
              <a:defRPr/>
            </a:pPr>
            <a:r>
              <a:rPr lang="en-US" altLang="en-US" sz="1800"/>
              <a:t>Intel Itanium</a:t>
            </a:r>
          </a:p>
        </p:txBody>
      </p:sp>
    </p:spTree>
  </p:cSld>
  <p:clrMapOvr>
    <a:masterClrMapping/>
  </p:clrMapOvr>
  <p:transition>
    <p:pull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superscalar_processor_of_degree_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0"/>
            <a:ext cx="3589338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 descr="VLIW_execution_with_degree_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856038"/>
            <a:ext cx="3703638" cy="223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 descr="scalar_pipeline_executi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1417638"/>
            <a:ext cx="4275138" cy="201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15400" cy="641350"/>
          </a:xfrm>
        </p:spPr>
        <p:txBody>
          <a:bodyPr/>
          <a:lstStyle/>
          <a:p>
            <a:pPr>
              <a:defRPr/>
            </a:pPr>
            <a:r>
              <a:rPr lang="en-US" altLang="en-US" sz="3600"/>
              <a:t>Supers</a:t>
            </a:r>
            <a:r>
              <a:rPr lang="hr-HR" altLang="en-US" sz="3600"/>
              <a:t>k</a:t>
            </a:r>
            <a:r>
              <a:rPr lang="en-US" altLang="en-US" sz="3600"/>
              <a:t>alar</a:t>
            </a:r>
            <a:r>
              <a:rPr lang="hr-HR" altLang="en-US" sz="3600"/>
              <a:t>ni</a:t>
            </a:r>
            <a:r>
              <a:rPr lang="en-US" altLang="en-US" sz="3600"/>
              <a:t> </a:t>
            </a:r>
            <a:r>
              <a:rPr lang="hr-HR" altLang="en-US" sz="3600"/>
              <a:t>i</a:t>
            </a:r>
            <a:r>
              <a:rPr lang="en-US" altLang="en-US" sz="3600"/>
              <a:t> VLIW procesor</a:t>
            </a:r>
            <a:r>
              <a:rPr lang="hr-HR" altLang="en-US" sz="3600"/>
              <a:t>i</a:t>
            </a:r>
            <a:r>
              <a:rPr lang="en-US" altLang="en-US" sz="3600"/>
              <a:t> </a:t>
            </a:r>
          </a:p>
        </p:txBody>
      </p:sp>
    </p:spTree>
  </p:cSld>
  <p:clrMapOvr>
    <a:masterClrMapping/>
  </p:clrMapOvr>
  <p:transition>
    <p:pull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838200" y="1600200"/>
            <a:ext cx="914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133600" y="3276600"/>
            <a:ext cx="152400" cy="9144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133600" y="16002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7696200" y="3200400"/>
            <a:ext cx="609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5334000" y="4953000"/>
            <a:ext cx="33528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6248400" y="3200400"/>
            <a:ext cx="609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5410200" y="3200400"/>
            <a:ext cx="609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5334000" y="5029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5334000" y="51054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5334000" y="5715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5334000" y="5791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 flipV="1">
            <a:off x="5334000" y="2514600"/>
            <a:ext cx="2971800" cy="76200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5638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65532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8001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6019800" y="2514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7010400" y="2514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7620000" y="2438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 flipV="1">
            <a:off x="1600200" y="37338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4495800" y="1828800"/>
            <a:ext cx="2743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7239000" y="1828800"/>
            <a:ext cx="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1752600" y="1905000"/>
            <a:ext cx="381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755576" y="1556792"/>
            <a:ext cx="114776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 dirty="0">
                <a:solidFill>
                  <a:schemeClr val="bg2"/>
                </a:solidFill>
              </a:rPr>
              <a:t>Cache/</a:t>
            </a:r>
          </a:p>
          <a:p>
            <a:pPr algn="ctr">
              <a:spcBef>
                <a:spcPct val="50000"/>
              </a:spcBef>
            </a:pPr>
            <a:r>
              <a:rPr lang="en-US" altLang="en-US" sz="1400" b="1" dirty="0">
                <a:solidFill>
                  <a:schemeClr val="bg2"/>
                </a:solidFill>
              </a:rPr>
              <a:t>memory</a:t>
            </a:r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2286000" y="1593146"/>
            <a:ext cx="833438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 dirty="0">
                <a:solidFill>
                  <a:schemeClr val="bg2"/>
                </a:solidFill>
              </a:rPr>
              <a:t>Fetch</a:t>
            </a:r>
          </a:p>
          <a:p>
            <a:pPr algn="ctr">
              <a:spcBef>
                <a:spcPct val="50000"/>
              </a:spcBef>
            </a:pPr>
            <a:r>
              <a:rPr lang="en-US" altLang="en-US" sz="1400" b="1" dirty="0">
                <a:solidFill>
                  <a:schemeClr val="bg2"/>
                </a:solidFill>
              </a:rPr>
              <a:t>Unit</a:t>
            </a:r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6019800" y="2057400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Multiple  instruction</a:t>
            </a:r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1295400" y="4419600"/>
            <a:ext cx="3182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Sequential stream of  instructions</a:t>
            </a:r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5462588" y="3592513"/>
            <a:ext cx="4206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FU</a:t>
            </a:r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6248400" y="3581400"/>
            <a:ext cx="420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</a:rPr>
              <a:t>FU</a:t>
            </a:r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7772400" y="3581400"/>
            <a:ext cx="420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</a:rPr>
              <a:t>FU</a:t>
            </a:r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6324600" y="5257800"/>
            <a:ext cx="1198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Register file</a:t>
            </a:r>
          </a:p>
        </p:txBody>
      </p:sp>
      <p:sp>
        <p:nvSpPr>
          <p:cNvPr id="37920" name="Line 32"/>
          <p:cNvSpPr>
            <a:spLocks noChangeShapeType="1"/>
          </p:cNvSpPr>
          <p:nvPr/>
        </p:nvSpPr>
        <p:spPr bwMode="auto">
          <a:xfrm>
            <a:off x="4495800" y="1676400"/>
            <a:ext cx="3352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21" name="Line 33"/>
          <p:cNvSpPr>
            <a:spLocks noChangeShapeType="1"/>
          </p:cNvSpPr>
          <p:nvPr/>
        </p:nvSpPr>
        <p:spPr bwMode="auto">
          <a:xfrm>
            <a:off x="4495800" y="1981200"/>
            <a:ext cx="1600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22" name="Line 34"/>
          <p:cNvSpPr>
            <a:spLocks noChangeShapeType="1"/>
          </p:cNvSpPr>
          <p:nvPr/>
        </p:nvSpPr>
        <p:spPr bwMode="auto">
          <a:xfrm>
            <a:off x="6096000" y="1981200"/>
            <a:ext cx="0" cy="53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auto">
          <a:xfrm>
            <a:off x="7848600" y="1676400"/>
            <a:ext cx="0" cy="838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>
            <a:off x="58674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25" name="Line 37"/>
          <p:cNvSpPr>
            <a:spLocks noChangeShapeType="1"/>
          </p:cNvSpPr>
          <p:nvPr/>
        </p:nvSpPr>
        <p:spPr bwMode="auto">
          <a:xfrm>
            <a:off x="67056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26" name="Line 38"/>
          <p:cNvSpPr>
            <a:spLocks noChangeShapeType="1"/>
          </p:cNvSpPr>
          <p:nvPr/>
        </p:nvSpPr>
        <p:spPr bwMode="auto">
          <a:xfrm>
            <a:off x="81534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27" name="Line 39"/>
          <p:cNvSpPr>
            <a:spLocks noChangeShapeType="1"/>
          </p:cNvSpPr>
          <p:nvPr/>
        </p:nvSpPr>
        <p:spPr bwMode="auto">
          <a:xfrm flipV="1">
            <a:off x="54864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28" name="Line 40"/>
          <p:cNvSpPr>
            <a:spLocks noChangeShapeType="1"/>
          </p:cNvSpPr>
          <p:nvPr/>
        </p:nvSpPr>
        <p:spPr bwMode="auto">
          <a:xfrm flipV="1">
            <a:off x="56388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29" name="Line 41"/>
          <p:cNvSpPr>
            <a:spLocks noChangeShapeType="1"/>
          </p:cNvSpPr>
          <p:nvPr/>
        </p:nvSpPr>
        <p:spPr bwMode="auto">
          <a:xfrm flipV="1">
            <a:off x="64008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30" name="Line 42"/>
          <p:cNvSpPr>
            <a:spLocks noChangeShapeType="1"/>
          </p:cNvSpPr>
          <p:nvPr/>
        </p:nvSpPr>
        <p:spPr bwMode="auto">
          <a:xfrm flipV="1">
            <a:off x="65532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31" name="Line 43"/>
          <p:cNvSpPr>
            <a:spLocks noChangeShapeType="1"/>
          </p:cNvSpPr>
          <p:nvPr/>
        </p:nvSpPr>
        <p:spPr bwMode="auto">
          <a:xfrm flipV="1">
            <a:off x="77724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32" name="Line 44"/>
          <p:cNvSpPr>
            <a:spLocks noChangeShapeType="1"/>
          </p:cNvSpPr>
          <p:nvPr/>
        </p:nvSpPr>
        <p:spPr bwMode="auto">
          <a:xfrm flipV="1">
            <a:off x="79248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33" name="Line 45"/>
          <p:cNvSpPr>
            <a:spLocks noChangeShapeType="1"/>
          </p:cNvSpPr>
          <p:nvPr/>
        </p:nvSpPr>
        <p:spPr bwMode="auto">
          <a:xfrm>
            <a:off x="7010400" y="38100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2514600" y="3276600"/>
            <a:ext cx="152400" cy="9144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935" name="Rectangle 47"/>
          <p:cNvSpPr>
            <a:spLocks noChangeArrowheads="1"/>
          </p:cNvSpPr>
          <p:nvPr/>
        </p:nvSpPr>
        <p:spPr bwMode="auto">
          <a:xfrm>
            <a:off x="2895600" y="3276600"/>
            <a:ext cx="152400" cy="9144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936" name="Rectangle 48"/>
          <p:cNvSpPr>
            <a:spLocks noChangeArrowheads="1"/>
          </p:cNvSpPr>
          <p:nvPr/>
        </p:nvSpPr>
        <p:spPr bwMode="auto">
          <a:xfrm>
            <a:off x="3276600" y="3276600"/>
            <a:ext cx="152400" cy="9144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937" name="Rectangle 49"/>
          <p:cNvSpPr>
            <a:spLocks noChangeArrowheads="1"/>
          </p:cNvSpPr>
          <p:nvPr/>
        </p:nvSpPr>
        <p:spPr bwMode="auto">
          <a:xfrm>
            <a:off x="3429000" y="1371600"/>
            <a:ext cx="1066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938" name="Line 50"/>
          <p:cNvSpPr>
            <a:spLocks noChangeShapeType="1"/>
          </p:cNvSpPr>
          <p:nvPr/>
        </p:nvSpPr>
        <p:spPr bwMode="auto">
          <a:xfrm>
            <a:off x="2971800" y="19050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39" name="Text Box 51"/>
          <p:cNvSpPr txBox="1">
            <a:spLocks noChangeArrowheads="1"/>
          </p:cNvSpPr>
          <p:nvPr/>
        </p:nvSpPr>
        <p:spPr bwMode="auto">
          <a:xfrm>
            <a:off x="3519488" y="1371600"/>
            <a:ext cx="10001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Decode</a:t>
            </a:r>
          </a:p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and issue</a:t>
            </a:r>
          </a:p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unit</a:t>
            </a:r>
          </a:p>
        </p:txBody>
      </p:sp>
      <p:sp>
        <p:nvSpPr>
          <p:cNvPr id="37940" name="Line 52"/>
          <p:cNvSpPr>
            <a:spLocks noChangeShapeType="1"/>
          </p:cNvSpPr>
          <p:nvPr/>
        </p:nvSpPr>
        <p:spPr bwMode="auto">
          <a:xfrm>
            <a:off x="457200" y="51816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41" name="Line 53"/>
          <p:cNvSpPr>
            <a:spLocks noChangeShapeType="1"/>
          </p:cNvSpPr>
          <p:nvPr/>
        </p:nvSpPr>
        <p:spPr bwMode="auto">
          <a:xfrm>
            <a:off x="457200" y="548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42" name="Text Box 54"/>
          <p:cNvSpPr txBox="1">
            <a:spLocks noChangeArrowheads="1"/>
          </p:cNvSpPr>
          <p:nvPr/>
        </p:nvSpPr>
        <p:spPr bwMode="auto">
          <a:xfrm>
            <a:off x="1371600" y="5029200"/>
            <a:ext cx="1747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Instruction/control</a:t>
            </a:r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1600200" y="5334000"/>
            <a:ext cx="568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Data</a:t>
            </a:r>
          </a:p>
        </p:txBody>
      </p:sp>
      <p:sp>
        <p:nvSpPr>
          <p:cNvPr id="37944" name="Text Box 56"/>
          <p:cNvSpPr txBox="1">
            <a:spLocks noChangeArrowheads="1"/>
          </p:cNvSpPr>
          <p:nvPr/>
        </p:nvSpPr>
        <p:spPr bwMode="auto">
          <a:xfrm>
            <a:off x="533400" y="5715000"/>
            <a:ext cx="420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FU</a:t>
            </a:r>
          </a:p>
        </p:txBody>
      </p:sp>
      <p:sp>
        <p:nvSpPr>
          <p:cNvPr id="37945" name="Text Box 57"/>
          <p:cNvSpPr txBox="1">
            <a:spLocks noChangeArrowheads="1"/>
          </p:cNvSpPr>
          <p:nvPr/>
        </p:nvSpPr>
        <p:spPr bwMode="auto">
          <a:xfrm>
            <a:off x="1524000" y="5715000"/>
            <a:ext cx="1373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Funtional Unit</a:t>
            </a:r>
          </a:p>
        </p:txBody>
      </p:sp>
      <p:sp>
        <p:nvSpPr>
          <p:cNvPr id="34874" name="Rectangle 58"/>
          <p:cNvSpPr>
            <a:spLocks noChangeArrowheads="1"/>
          </p:cNvSpPr>
          <p:nvPr/>
        </p:nvSpPr>
        <p:spPr bwMode="auto">
          <a:xfrm>
            <a:off x="457200" y="457200"/>
            <a:ext cx="8229600" cy="685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dist="45791" dir="2021404" algn="ctr" rotWithShape="0">
              <a:schemeClr val="hlink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kumimoji="1" lang="en-US" alt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Superskalarni procesor</a:t>
            </a:r>
            <a:r>
              <a:rPr kumimoji="1" lang="hr-HR" alt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i</a:t>
            </a:r>
            <a:endParaRPr kumimoji="1" lang="en-US" altLang="en-US" sz="40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838200" y="1600200"/>
            <a:ext cx="914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295400" y="2667000"/>
            <a:ext cx="152400" cy="2743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438400" y="16002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7696200" y="3200400"/>
            <a:ext cx="609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334000" y="4953000"/>
            <a:ext cx="33528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6248400" y="3200400"/>
            <a:ext cx="609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5410200" y="3200400"/>
            <a:ext cx="609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5334000" y="5029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5334000" y="51054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5334000" y="5715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5334000" y="5791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 flipV="1">
            <a:off x="5334000" y="2514600"/>
            <a:ext cx="2971800" cy="76200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5638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65532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8001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 flipV="1">
            <a:off x="1219200" y="31242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6019800" y="2514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7010400" y="2514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7620000" y="2438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 flipV="1">
            <a:off x="1371600" y="38862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 flipV="1">
            <a:off x="1219200" y="47244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914400" y="3962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36" name="Line 24"/>
          <p:cNvSpPr>
            <a:spLocks noChangeShapeType="1"/>
          </p:cNvSpPr>
          <p:nvPr/>
        </p:nvSpPr>
        <p:spPr bwMode="auto">
          <a:xfrm>
            <a:off x="3352800" y="1828800"/>
            <a:ext cx="3886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>
            <a:off x="7239000" y="1828800"/>
            <a:ext cx="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38" name="Line 26"/>
          <p:cNvSpPr>
            <a:spLocks noChangeShapeType="1"/>
          </p:cNvSpPr>
          <p:nvPr/>
        </p:nvSpPr>
        <p:spPr bwMode="auto">
          <a:xfrm>
            <a:off x="1752600" y="1905000"/>
            <a:ext cx="685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838200" y="1797001"/>
            <a:ext cx="9144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 dirty="0">
                <a:solidFill>
                  <a:schemeClr val="bg2"/>
                </a:solidFill>
              </a:rPr>
              <a:t>Cache/</a:t>
            </a:r>
          </a:p>
          <a:p>
            <a:pPr algn="ctr">
              <a:spcBef>
                <a:spcPct val="50000"/>
              </a:spcBef>
            </a:pPr>
            <a:r>
              <a:rPr lang="en-US" altLang="en-US" sz="1400" b="1" dirty="0">
                <a:solidFill>
                  <a:schemeClr val="bg2"/>
                </a:solidFill>
              </a:rPr>
              <a:t>memory</a:t>
            </a:r>
          </a:p>
        </p:txBody>
      </p: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2590800" y="1593146"/>
            <a:ext cx="6858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 dirty="0">
                <a:solidFill>
                  <a:schemeClr val="bg2"/>
                </a:solidFill>
              </a:rPr>
              <a:t>Fetch</a:t>
            </a:r>
          </a:p>
          <a:p>
            <a:pPr algn="ctr">
              <a:spcBef>
                <a:spcPct val="50000"/>
              </a:spcBef>
            </a:pPr>
            <a:r>
              <a:rPr lang="en-US" altLang="en-US" sz="1400" b="1" dirty="0">
                <a:solidFill>
                  <a:schemeClr val="bg2"/>
                </a:solidFill>
              </a:rPr>
              <a:t>Unit</a:t>
            </a:r>
          </a:p>
        </p:txBody>
      </p:sp>
      <p:sp>
        <p:nvSpPr>
          <p:cNvPr id="38941" name="Text Box 29"/>
          <p:cNvSpPr txBox="1">
            <a:spLocks noChangeArrowheads="1"/>
          </p:cNvSpPr>
          <p:nvPr/>
        </p:nvSpPr>
        <p:spPr bwMode="auto">
          <a:xfrm>
            <a:off x="6019800" y="19812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Single multi-operation instruction</a:t>
            </a:r>
          </a:p>
        </p:txBody>
      </p:sp>
      <p:sp>
        <p:nvSpPr>
          <p:cNvPr id="38942" name="Text Box 30"/>
          <p:cNvSpPr txBox="1">
            <a:spLocks noChangeArrowheads="1"/>
          </p:cNvSpPr>
          <p:nvPr/>
        </p:nvSpPr>
        <p:spPr bwMode="auto">
          <a:xfrm>
            <a:off x="304800" y="5486400"/>
            <a:ext cx="3182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multi-operation instruction</a:t>
            </a:r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38943" name="Text Box 31"/>
          <p:cNvSpPr txBox="1">
            <a:spLocks noChangeArrowheads="1"/>
          </p:cNvSpPr>
          <p:nvPr/>
        </p:nvSpPr>
        <p:spPr bwMode="auto">
          <a:xfrm>
            <a:off x="5462588" y="3592513"/>
            <a:ext cx="4206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FU</a:t>
            </a:r>
          </a:p>
        </p:txBody>
      </p:sp>
      <p:sp>
        <p:nvSpPr>
          <p:cNvPr id="38944" name="Text Box 32"/>
          <p:cNvSpPr txBox="1">
            <a:spLocks noChangeArrowheads="1"/>
          </p:cNvSpPr>
          <p:nvPr/>
        </p:nvSpPr>
        <p:spPr bwMode="auto">
          <a:xfrm>
            <a:off x="6248400" y="3581400"/>
            <a:ext cx="420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</a:rPr>
              <a:t>FU</a:t>
            </a:r>
          </a:p>
        </p:txBody>
      </p:sp>
      <p:sp>
        <p:nvSpPr>
          <p:cNvPr id="38945" name="Text Box 33"/>
          <p:cNvSpPr txBox="1">
            <a:spLocks noChangeArrowheads="1"/>
          </p:cNvSpPr>
          <p:nvPr/>
        </p:nvSpPr>
        <p:spPr bwMode="auto">
          <a:xfrm>
            <a:off x="7772400" y="3581400"/>
            <a:ext cx="420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</a:rPr>
              <a:t>FU</a:t>
            </a:r>
          </a:p>
        </p:txBody>
      </p:sp>
      <p:sp>
        <p:nvSpPr>
          <p:cNvPr id="38946" name="Text Box 34"/>
          <p:cNvSpPr txBox="1">
            <a:spLocks noChangeArrowheads="1"/>
          </p:cNvSpPr>
          <p:nvPr/>
        </p:nvSpPr>
        <p:spPr bwMode="auto">
          <a:xfrm>
            <a:off x="6324600" y="5257800"/>
            <a:ext cx="1198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Register file</a:t>
            </a:r>
          </a:p>
        </p:txBody>
      </p:sp>
      <p:sp>
        <p:nvSpPr>
          <p:cNvPr id="38947" name="Line 35"/>
          <p:cNvSpPr>
            <a:spLocks noChangeShapeType="1"/>
          </p:cNvSpPr>
          <p:nvPr/>
        </p:nvSpPr>
        <p:spPr bwMode="auto">
          <a:xfrm flipV="1">
            <a:off x="54864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 flipV="1">
            <a:off x="56388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 flipV="1">
            <a:off x="64008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50" name="Line 38"/>
          <p:cNvSpPr>
            <a:spLocks noChangeShapeType="1"/>
          </p:cNvSpPr>
          <p:nvPr/>
        </p:nvSpPr>
        <p:spPr bwMode="auto">
          <a:xfrm flipV="1">
            <a:off x="65532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51" name="Line 39"/>
          <p:cNvSpPr>
            <a:spLocks noChangeShapeType="1"/>
          </p:cNvSpPr>
          <p:nvPr/>
        </p:nvSpPr>
        <p:spPr bwMode="auto">
          <a:xfrm flipV="1">
            <a:off x="77724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52" name="Line 40"/>
          <p:cNvSpPr>
            <a:spLocks noChangeShapeType="1"/>
          </p:cNvSpPr>
          <p:nvPr/>
        </p:nvSpPr>
        <p:spPr bwMode="auto">
          <a:xfrm flipV="1">
            <a:off x="79248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>
            <a:off x="58674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54" name="Line 42"/>
          <p:cNvSpPr>
            <a:spLocks noChangeShapeType="1"/>
          </p:cNvSpPr>
          <p:nvPr/>
        </p:nvSpPr>
        <p:spPr bwMode="auto">
          <a:xfrm>
            <a:off x="67056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55" name="Line 43"/>
          <p:cNvSpPr>
            <a:spLocks noChangeShapeType="1"/>
          </p:cNvSpPr>
          <p:nvPr/>
        </p:nvSpPr>
        <p:spPr bwMode="auto">
          <a:xfrm>
            <a:off x="81534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56" name="Line 44"/>
          <p:cNvSpPr>
            <a:spLocks noChangeShapeType="1"/>
          </p:cNvSpPr>
          <p:nvPr/>
        </p:nvSpPr>
        <p:spPr bwMode="auto">
          <a:xfrm>
            <a:off x="7010400" y="38100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3837" name="Rectangle 45"/>
          <p:cNvSpPr>
            <a:spLocks noChangeArrowheads="1"/>
          </p:cNvSpPr>
          <p:nvPr/>
        </p:nvSpPr>
        <p:spPr bwMode="auto">
          <a:xfrm>
            <a:off x="457200" y="457200"/>
            <a:ext cx="8229600" cy="76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dist="45791" dir="2021404" algn="ctr" rotWithShape="0">
              <a:schemeClr val="hlink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kumimoji="1" lang="en-US" alt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VLIW procesor</a:t>
            </a:r>
            <a:r>
              <a:rPr kumimoji="1" lang="hr-HR" alt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i</a:t>
            </a:r>
            <a:endParaRPr kumimoji="1" lang="en-US" altLang="en-US" sz="40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SS primer</a:t>
            </a:r>
            <a:endParaRPr lang="en-US" altLang="en-US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1219200" y="838200"/>
            <a:ext cx="68580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Loop: </a:t>
            </a:r>
            <a:r>
              <a:rPr kumimoji="1" lang="hr-HR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</a:t>
            </a:r>
            <a:r>
              <a:rPr kumimoji="1" lang="en-US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LD   F0,0(R1) 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     ADDD F4,F0,F2 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     SD   0(R1),F4 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     </a:t>
            </a:r>
            <a:r>
              <a:rPr kumimoji="1" lang="hr-HR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SUB</a:t>
            </a:r>
            <a:r>
              <a:rPr kumimoji="1" lang="en-US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I R1,R1,#8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     BNEZ R1,Loop   </a:t>
            </a:r>
          </a:p>
        </p:txBody>
      </p:sp>
      <p:graphicFrame>
        <p:nvGraphicFramePr>
          <p:cNvPr id="66614" name="Group 54"/>
          <p:cNvGraphicFramePr>
            <a:graphicFrameLocks noGrp="1"/>
          </p:cNvGraphicFramePr>
          <p:nvPr/>
        </p:nvGraphicFramePr>
        <p:xfrm>
          <a:off x="1066800" y="3454400"/>
          <a:ext cx="6019800" cy="2700529"/>
        </p:xfrm>
        <a:graphic>
          <a:graphicData uri="http://schemas.openxmlformats.org/drawingml/2006/table">
            <a:tbl>
              <a:tblPr/>
              <a:tblGrid>
                <a:gridCol w="2341563">
                  <a:extLst>
                    <a:ext uri="{9D8B030D-6E8A-4147-A177-3AD203B41FA5}">
                      <a16:colId xmlns:a16="http://schemas.microsoft.com/office/drawing/2014/main" val="3058468379"/>
                    </a:ext>
                  </a:extLst>
                </a:gridCol>
                <a:gridCol w="2230437">
                  <a:extLst>
                    <a:ext uri="{9D8B030D-6E8A-4147-A177-3AD203B41FA5}">
                      <a16:colId xmlns:a16="http://schemas.microsoft.com/office/drawing/2014/main" val="264109079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628625830"/>
                    </a:ext>
                  </a:extLst>
                </a:gridCol>
              </a:tblGrid>
              <a:tr h="627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Instrukcija koja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generiše rezultat</a:t>
                      </a: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Instrukcija koja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koristi rezultat</a:t>
                      </a: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Latentnost u Clk</a:t>
                      </a: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881866"/>
                  </a:ext>
                </a:extLst>
              </a:tr>
              <a:tr h="5790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FP ALU operacija</a:t>
                      </a: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druga FP ALU operacija</a:t>
                      </a: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735633"/>
                  </a:ext>
                </a:extLst>
              </a:tr>
              <a:tr h="4983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FP ALU operacija</a:t>
                      </a: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Store double (SD)</a:t>
                      </a: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688192"/>
                  </a:ext>
                </a:extLst>
              </a:tr>
              <a:tr h="4967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Load double (LD)</a:t>
                      </a: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FP ALU operacija</a:t>
                      </a: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512782"/>
                  </a:ext>
                </a:extLst>
              </a:tr>
              <a:tr h="4983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Load double (LD)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Store double (SD)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880254"/>
                  </a:ext>
                </a:extLst>
              </a:tr>
            </a:tbl>
          </a:graphicData>
        </a:graphic>
      </p:graphicFrame>
      <p:sp>
        <p:nvSpPr>
          <p:cNvPr id="39967" name="Text Box 55"/>
          <p:cNvSpPr txBox="1">
            <a:spLocks noChangeArrowheads="1"/>
          </p:cNvSpPr>
          <p:nvPr/>
        </p:nvSpPr>
        <p:spPr bwMode="auto">
          <a:xfrm>
            <a:off x="974725" y="6284913"/>
            <a:ext cx="259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hr-HR" altLang="en-US" b="1"/>
              <a:t>Latencije FP operacija</a:t>
            </a:r>
            <a:endParaRPr lang="en-US" altLang="en-US" b="1"/>
          </a:p>
        </p:txBody>
      </p:sp>
    </p:spTree>
  </p:cSld>
  <p:clrMapOvr>
    <a:masterClrMapping/>
  </p:clrMapOvr>
  <p:transition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5">
            <a:extLst>
              <a:ext uri="{FF2B5EF4-FFF2-40B4-BE49-F238E27FC236}">
                <a16:creationId xmlns:a16="http://schemas.microsoft.com/office/drawing/2014/main" id="{F069DA03-4293-46C0-8B00-92FC5129C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Primeri instrukcija</a:t>
            </a:r>
          </a:p>
        </p:txBody>
      </p:sp>
      <p:sp>
        <p:nvSpPr>
          <p:cNvPr id="89095" name="Rectangle 7">
            <a:extLst>
              <a:ext uri="{FF2B5EF4-FFF2-40B4-BE49-F238E27FC236}">
                <a16:creationId xmlns:a16="http://schemas.microsoft.com/office/drawing/2014/main" id="{4B59D5D1-63DB-4A21-B176-E448FC0539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08025"/>
            <a:ext cx="9144000" cy="294957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hr-HR" altLang="en-US" dirty="0"/>
              <a:t>LW   R1, 30</a:t>
            </a:r>
            <a:r>
              <a:rPr lang="en-US" altLang="en-US" dirty="0"/>
              <a:t> </a:t>
            </a:r>
            <a:r>
              <a:rPr lang="hr-HR" altLang="en-US" dirty="0"/>
              <a:t>(R2)	</a:t>
            </a:r>
            <a:r>
              <a:rPr lang="hr-HR" altLang="en-US" dirty="0">
                <a:solidFill>
                  <a:schemeClr val="tx1"/>
                </a:solidFill>
              </a:rPr>
              <a:t>dejstvo</a:t>
            </a:r>
            <a:r>
              <a:rPr lang="hr-HR" altLang="en-US" dirty="0"/>
              <a:t> R1   Mem</a:t>
            </a:r>
            <a:r>
              <a:rPr lang="en-US" altLang="en-US" dirty="0"/>
              <a:t>[30 +[R2]]</a:t>
            </a:r>
          </a:p>
          <a:p>
            <a:pPr>
              <a:defRPr/>
            </a:pPr>
            <a:r>
              <a:rPr lang="en-US" altLang="en-US" dirty="0"/>
              <a:t>SW   500(R4), R3	</a:t>
            </a:r>
            <a:r>
              <a:rPr lang="en-US" altLang="en-US" dirty="0" err="1">
                <a:solidFill>
                  <a:schemeClr val="tx1"/>
                </a:solidFill>
              </a:rPr>
              <a:t>dejstvo</a:t>
            </a:r>
            <a:r>
              <a:rPr lang="en-US" altLang="en-US" dirty="0"/>
              <a:t> Mem[500+[R4]]   [R3]</a:t>
            </a:r>
          </a:p>
          <a:p>
            <a:pPr>
              <a:defRPr/>
            </a:pPr>
            <a:r>
              <a:rPr lang="en-US" altLang="en-US" dirty="0"/>
              <a:t>ADDI R1,R2,#3		</a:t>
            </a:r>
            <a:r>
              <a:rPr lang="en-US" altLang="en-US" dirty="0" err="1">
                <a:solidFill>
                  <a:schemeClr val="tx1"/>
                </a:solidFill>
              </a:rPr>
              <a:t>dejstvo</a:t>
            </a:r>
            <a:r>
              <a:rPr lang="en-US" altLang="en-US" dirty="0"/>
              <a:t> R1   [R2]+3</a:t>
            </a:r>
          </a:p>
          <a:p>
            <a:pPr>
              <a:defRPr/>
            </a:pPr>
            <a:r>
              <a:rPr lang="en-US" altLang="en-US" dirty="0"/>
              <a:t>BEQZ R1, </a:t>
            </a:r>
            <a:r>
              <a:rPr lang="en-US" altLang="en-US" dirty="0" err="1"/>
              <a:t>ime</a:t>
            </a:r>
            <a:r>
              <a:rPr lang="en-US" altLang="en-US" dirty="0"/>
              <a:t>		</a:t>
            </a:r>
            <a:r>
              <a:rPr lang="en-US" altLang="en-US" dirty="0" err="1">
                <a:solidFill>
                  <a:schemeClr val="tx1"/>
                </a:solidFill>
              </a:rPr>
              <a:t>dejstvo</a:t>
            </a:r>
            <a:r>
              <a:rPr lang="en-US" altLang="en-US" dirty="0"/>
              <a:t> </a:t>
            </a:r>
            <a:r>
              <a:rPr lang="en-US" altLang="en-US" sz="2400" dirty="0"/>
              <a:t>if R1=0 then PC   </a:t>
            </a:r>
            <a:r>
              <a:rPr lang="en-US" altLang="en-US" sz="2400" dirty="0" err="1"/>
              <a:t>PC+ime</a:t>
            </a: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en-US" dirty="0"/>
              <a:t>ADD  R1,R2,R3 		</a:t>
            </a:r>
            <a:r>
              <a:rPr kumimoji="0" lang="en-US" altLang="en-US" dirty="0" err="1">
                <a:solidFill>
                  <a:schemeClr val="tx1"/>
                </a:solidFill>
              </a:rPr>
              <a:t>dejstvo</a:t>
            </a:r>
            <a:r>
              <a:rPr kumimoji="0" lang="en-US" altLang="en-US" dirty="0"/>
              <a:t> R</a:t>
            </a:r>
            <a:r>
              <a:rPr kumimoji="0" lang="sr-Latn-RS" altLang="en-US" dirty="0"/>
              <a:t>1</a:t>
            </a:r>
            <a:r>
              <a:rPr kumimoji="0" lang="en-US" altLang="en-US" dirty="0"/>
              <a:t>      [R</a:t>
            </a:r>
            <a:r>
              <a:rPr kumimoji="0" lang="sr-Latn-RS" altLang="en-US" dirty="0"/>
              <a:t>2</a:t>
            </a:r>
            <a:r>
              <a:rPr kumimoji="0" lang="en-US" altLang="en-US" dirty="0"/>
              <a:t>]+[R</a:t>
            </a:r>
            <a:r>
              <a:rPr kumimoji="0" lang="sr-Latn-RS" altLang="en-US" dirty="0"/>
              <a:t>3</a:t>
            </a:r>
            <a:r>
              <a:rPr kumimoji="0" lang="en-US" altLang="en-US" dirty="0"/>
              <a:t>]</a:t>
            </a:r>
            <a:endParaRPr kumimoji="0" lang="hr-HR" altLang="en-US" dirty="0"/>
          </a:p>
          <a:p>
            <a:pPr>
              <a:buFont typeface="Wingdings 2" panose="05020102010507070707" pitchFamily="18" charset="2"/>
              <a:buNone/>
              <a:defRPr/>
            </a:pPr>
            <a:endParaRPr lang="en-US" altLang="en-US" sz="2400" dirty="0"/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89100" name="Line 12">
            <a:extLst>
              <a:ext uri="{FF2B5EF4-FFF2-40B4-BE49-F238E27FC236}">
                <a16:creationId xmlns:a16="http://schemas.microsoft.com/office/drawing/2014/main" id="{80A397F9-125A-4AEB-9FA5-A6892898FF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59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101" name="Line 13">
            <a:extLst>
              <a:ext uri="{FF2B5EF4-FFF2-40B4-BE49-F238E27FC236}">
                <a16:creationId xmlns:a16="http://schemas.microsoft.com/office/drawing/2014/main" id="{5C93DADD-35CD-4C0B-9280-6B61988923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182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b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102" name="Line 14">
            <a:extLst>
              <a:ext uri="{FF2B5EF4-FFF2-40B4-BE49-F238E27FC236}">
                <a16:creationId xmlns:a16="http://schemas.microsoft.com/office/drawing/2014/main" id="{E6EA334D-AA38-4B4E-966A-EF483DEBB8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2971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103" name="Line 15">
            <a:extLst>
              <a:ext uri="{FF2B5EF4-FFF2-40B4-BE49-F238E27FC236}">
                <a16:creationId xmlns:a16="http://schemas.microsoft.com/office/drawing/2014/main" id="{C52F92CC-7F6D-49FC-8D3D-E498F1C69E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104" name="Line 16">
            <a:extLst>
              <a:ext uri="{FF2B5EF4-FFF2-40B4-BE49-F238E27FC236}">
                <a16:creationId xmlns:a16="http://schemas.microsoft.com/office/drawing/2014/main" id="{D347E960-35B7-44F9-8705-163F095D4B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220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3E391702-7DAB-4D41-8FBA-3FC89B054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2" y="3994604"/>
            <a:ext cx="8131175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14">
            <a:extLst>
              <a:ext uri="{FF2B5EF4-FFF2-40B4-BE49-F238E27FC236}">
                <a16:creationId xmlns:a16="http://schemas.microsoft.com/office/drawing/2014/main" id="{C823E37E-90CA-4EDE-94EA-A8CD939C69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SS primer</a:t>
            </a:r>
            <a:endParaRPr lang="en-US" alt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defRPr/>
            </a:pPr>
            <a:r>
              <a:rPr lang="hr-HR" altLang="en-US" sz="2400"/>
              <a:t>Instrukcije koje se mogu jednovremeno izdavati moraju biti nezavisne</a:t>
            </a:r>
          </a:p>
          <a:p>
            <a:pPr marL="533400" indent="-533400">
              <a:defRPr/>
            </a:pPr>
            <a:r>
              <a:rPr lang="hr-HR" altLang="en-US" sz="2400"/>
              <a:t>U toku jednog clk ciklusa samo jedno obraćanje memoriji je moguće</a:t>
            </a:r>
          </a:p>
          <a:p>
            <a:pPr marL="895350" lvl="1" indent="-438150">
              <a:defRPr/>
            </a:pPr>
            <a:r>
              <a:rPr lang="hr-HR" altLang="en-US" sz="2100"/>
              <a:t>Ako neka instrukcija u nizu zavisi od neke prethodne ili ne zadovoljava kriterijum za izdavanje, samo instrukcije koje joj prethode biće izdate</a:t>
            </a:r>
          </a:p>
          <a:p>
            <a:pPr marL="533400" indent="-533400">
              <a:defRPr/>
            </a:pPr>
            <a:r>
              <a:rPr lang="hr-HR" altLang="en-US" sz="2400"/>
              <a:t>PRIMER: izdavanje dve instrukcije</a:t>
            </a:r>
          </a:p>
          <a:p>
            <a:pPr marL="1295400" lvl="2" indent="-381000">
              <a:buClrTx/>
              <a:buFontTx/>
              <a:buChar char="•"/>
              <a:defRPr/>
            </a:pPr>
            <a:r>
              <a:rPr kumimoji="0" lang="hr-HR" altLang="en-US" sz="1800" b="1">
                <a:effectLst/>
                <a:latin typeface="Arial" panose="020B0604020202020204" pitchFamily="34" charset="0"/>
              </a:rPr>
              <a:t>Prva</a:t>
            </a:r>
            <a:r>
              <a:rPr kumimoji="0" lang="en-US" altLang="en-US" sz="1800">
                <a:effectLst/>
                <a:latin typeface="Arial" panose="020B0604020202020204" pitchFamily="34" charset="0"/>
              </a:rPr>
              <a:t>: </a:t>
            </a:r>
            <a:r>
              <a:rPr kumimoji="0" lang="hr-HR" altLang="en-US" sz="1800">
                <a:effectLst/>
                <a:latin typeface="Arial" panose="020B0604020202020204" pitchFamily="34" charset="0"/>
              </a:rPr>
              <a:t>Jedna</a:t>
            </a:r>
            <a:r>
              <a:rPr kumimoji="0" lang="en-US" altLang="en-US" sz="1800">
                <a:effectLst/>
                <a:latin typeface="Arial" panose="020B0604020202020204" pitchFamily="34" charset="0"/>
              </a:rPr>
              <a:t> load/store/branch/integer-ALU op.</a:t>
            </a:r>
          </a:p>
          <a:p>
            <a:pPr marL="1295400" lvl="2" indent="-381000">
              <a:buClrTx/>
              <a:buFontTx/>
              <a:buChar char="•"/>
              <a:defRPr/>
            </a:pPr>
            <a:r>
              <a:rPr kumimoji="0" lang="hr-HR" altLang="en-US" sz="1800" b="1">
                <a:effectLst/>
                <a:latin typeface="Arial" panose="020B0604020202020204" pitchFamily="34" charset="0"/>
              </a:rPr>
              <a:t>Druga</a:t>
            </a:r>
            <a:r>
              <a:rPr kumimoji="0" lang="en-US" altLang="en-US" sz="1800">
                <a:effectLst/>
                <a:latin typeface="Arial" panose="020B0604020202020204" pitchFamily="34" charset="0"/>
              </a:rPr>
              <a:t>: </a:t>
            </a:r>
            <a:r>
              <a:rPr kumimoji="0" lang="hr-HR" altLang="en-US" sz="1800">
                <a:effectLst/>
                <a:latin typeface="Arial" panose="020B0604020202020204" pitchFamily="34" charset="0"/>
              </a:rPr>
              <a:t>Jedna </a:t>
            </a:r>
            <a:r>
              <a:rPr kumimoji="0" lang="en-US" altLang="en-US" sz="1800">
                <a:effectLst/>
                <a:latin typeface="Arial" panose="020B0604020202020204" pitchFamily="34" charset="0"/>
              </a:rPr>
              <a:t> floating-point op.</a:t>
            </a:r>
            <a:endParaRPr kumimoji="0" lang="hr-HR" altLang="en-US" sz="1800">
              <a:effectLst/>
              <a:latin typeface="Arial" panose="020B0604020202020204" pitchFamily="34" charset="0"/>
            </a:endParaRPr>
          </a:p>
          <a:p>
            <a:pPr marL="895350" lvl="1" indent="-438150">
              <a:buClrTx/>
              <a:buFontTx/>
              <a:buChar char="•"/>
              <a:defRPr/>
            </a:pPr>
            <a:r>
              <a:rPr kumimoji="0" lang="hr-HR" altLang="en-US" sz="2100">
                <a:effectLst/>
                <a:latin typeface="Arial" panose="020B0604020202020204" pitchFamily="34" charset="0"/>
              </a:rPr>
              <a:t>Uvek je prva instrukcija u paru Integer instrukcija</a:t>
            </a:r>
          </a:p>
          <a:p>
            <a:pPr marL="895350" lvl="1" indent="-438150">
              <a:buClrTx/>
              <a:buFontTx/>
              <a:buChar char="•"/>
              <a:defRPr/>
            </a:pPr>
            <a:r>
              <a:rPr kumimoji="0" lang="hr-HR" altLang="en-US" sz="2100">
                <a:effectLst/>
                <a:latin typeface="Arial" panose="020B0604020202020204" pitchFamily="34" charset="0"/>
              </a:rPr>
              <a:t>Druga instrukcija se može izdati samo ako se prva može izdati</a:t>
            </a:r>
          </a:p>
          <a:p>
            <a:pPr marL="895350" lvl="1" indent="-438150">
              <a:buClrTx/>
              <a:buFontTx/>
              <a:buChar char="•"/>
              <a:defRPr/>
            </a:pPr>
            <a:r>
              <a:rPr kumimoji="0" lang="hr-HR" altLang="en-US" sz="2100">
                <a:effectLst/>
                <a:latin typeface="Arial" panose="020B0604020202020204" pitchFamily="34" charset="0"/>
              </a:rPr>
              <a:t>Izdavanje Integer instrukcije paralelno sa FP operacijom je mnogo manje zahtevno od izdavanja dve proizvoljne instrukcije – </a:t>
            </a:r>
            <a:r>
              <a:rPr kumimoji="0" lang="hr-HR" altLang="en-US" sz="2100">
                <a:solidFill>
                  <a:schemeClr val="accent1"/>
                </a:solidFill>
                <a:latin typeface="Arial" panose="020B0604020202020204" pitchFamily="34" charset="0"/>
              </a:rPr>
              <a:t>koriste različite funkcionalne jedinice i različite skupove registara (</a:t>
            </a:r>
            <a:r>
              <a:rPr kumimoji="0" lang="hr-HR" altLang="en-US" sz="2100">
                <a:latin typeface="Arial" panose="020B0604020202020204" pitchFamily="34" charset="0"/>
              </a:rPr>
              <a:t>problem može da nastupi ako su u pitanju load i store u FP registe)</a:t>
            </a:r>
            <a:endParaRPr kumimoji="0" lang="en-US" altLang="en-US" sz="2100">
              <a:latin typeface="Arial" panose="020B0604020202020204" pitchFamily="34" charset="0"/>
            </a:endParaRPr>
          </a:p>
          <a:p>
            <a:pPr marL="1714500" lvl="3" indent="-342900">
              <a:buFont typeface="Wingdings" panose="05000000000000000000" pitchFamily="2" charset="2"/>
              <a:buNone/>
              <a:defRPr/>
            </a:pPr>
            <a:endParaRPr lang="en-US" altLang="en-US"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pull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SS primer</a:t>
            </a:r>
            <a:endParaRPr lang="en-US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 sz="2200"/>
              <a:t>Latentnost load je 1 clk, pa se kod SS procesora rezultat load ne može koristiti u istom i narednom clk ciklusu (tj. u naredne 3 instrukcije)</a:t>
            </a:r>
          </a:p>
          <a:p>
            <a:pPr>
              <a:defRPr/>
            </a:pPr>
            <a:r>
              <a:rPr lang="hr-HR" altLang="en-US" sz="2200"/>
              <a:t>Kašnjenje za branch takodje može biti 3 instrukcije, jer branch mora biti prva u paru</a:t>
            </a:r>
          </a:p>
          <a:p>
            <a:pPr>
              <a:defRPr/>
            </a:pPr>
            <a:r>
              <a:rPr lang="hr-HR" altLang="en-US" sz="2200"/>
              <a:t>Za odabrani primer potrebno je 5 puta odmotati petlju da bi se izbeglo zaustavljanje protočnog sistema kod SS procesora (kod skalarnog  - 4 puta)</a:t>
            </a:r>
            <a:endParaRPr lang="en-US" altLang="en-US" sz="2200"/>
          </a:p>
        </p:txBody>
      </p:sp>
      <p:pic>
        <p:nvPicPr>
          <p:cNvPr id="41988" name="Picture 4" descr="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33800"/>
            <a:ext cx="8986838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457200" y="228600"/>
            <a:ext cx="8305800" cy="1143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kumimoji="1" lang="hr-HR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Odmotavanje petlje koje minimizira zastoje kod skalarnog procesora</a:t>
            </a:r>
            <a:endParaRPr kumimoji="1" lang="en-US" altLang="en-US" sz="32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673100" y="1143000"/>
            <a:ext cx="845820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508125" y="1824038"/>
            <a:ext cx="6669088" cy="457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tabLst>
                <a:tab pos="971550" algn="l"/>
                <a:tab pos="1885950" algn="l"/>
                <a:tab pos="3657600" algn="l"/>
              </a:tabLst>
            </a:pPr>
            <a:r>
              <a:rPr lang="en-US" altLang="en-US" b="1"/>
              <a:t>1 </a:t>
            </a:r>
            <a:r>
              <a:rPr lang="en-US" altLang="en-US" b="1">
                <a:latin typeface="Courier New" pitchFamily="49" charset="0"/>
              </a:rPr>
              <a:t>Loop:	LD	F0,0(R1)</a:t>
            </a:r>
          </a:p>
          <a:p>
            <a:pPr>
              <a:tabLst>
                <a:tab pos="971550" algn="l"/>
                <a:tab pos="1885950" algn="l"/>
                <a:tab pos="3657600" algn="l"/>
              </a:tabLst>
            </a:pPr>
            <a:r>
              <a:rPr lang="en-US" altLang="en-US" b="1"/>
              <a:t>2</a:t>
            </a:r>
            <a:r>
              <a:rPr lang="en-US" altLang="en-US" b="1">
                <a:latin typeface="Courier New" pitchFamily="49" charset="0"/>
              </a:rPr>
              <a:t>	LD	F6,-8(R1)</a:t>
            </a:r>
          </a:p>
          <a:p>
            <a:pPr>
              <a:tabLst>
                <a:tab pos="971550" algn="l"/>
                <a:tab pos="1885950" algn="l"/>
                <a:tab pos="3657600" algn="l"/>
              </a:tabLst>
            </a:pPr>
            <a:r>
              <a:rPr lang="en-US" altLang="en-US" b="1"/>
              <a:t>3</a:t>
            </a:r>
            <a:r>
              <a:rPr lang="en-US" altLang="en-US" b="1">
                <a:latin typeface="Courier New" pitchFamily="49" charset="0"/>
              </a:rPr>
              <a:t>	LD	F10,-16(R1)</a:t>
            </a:r>
          </a:p>
          <a:p>
            <a:pPr>
              <a:tabLst>
                <a:tab pos="971550" algn="l"/>
                <a:tab pos="1885950" algn="l"/>
                <a:tab pos="3657600" algn="l"/>
              </a:tabLst>
            </a:pPr>
            <a:r>
              <a:rPr lang="en-US" altLang="en-US" b="1"/>
              <a:t>4</a:t>
            </a:r>
            <a:r>
              <a:rPr lang="en-US" altLang="en-US" b="1">
                <a:latin typeface="Courier New" pitchFamily="49" charset="0"/>
              </a:rPr>
              <a:t>	LD	F14,-24(R1)</a:t>
            </a:r>
          </a:p>
          <a:p>
            <a:pPr>
              <a:tabLst>
                <a:tab pos="971550" algn="l"/>
                <a:tab pos="1885950" algn="l"/>
                <a:tab pos="3657600" algn="l"/>
              </a:tabLst>
            </a:pPr>
            <a:r>
              <a:rPr lang="en-US" altLang="en-US" b="1"/>
              <a:t>5</a:t>
            </a:r>
            <a:r>
              <a:rPr lang="en-US" altLang="en-US" b="1">
                <a:latin typeface="Courier New" pitchFamily="49" charset="0"/>
              </a:rPr>
              <a:t>	ADDD	F4,F0,F2</a:t>
            </a:r>
          </a:p>
          <a:p>
            <a:pPr>
              <a:tabLst>
                <a:tab pos="971550" algn="l"/>
                <a:tab pos="1885950" algn="l"/>
                <a:tab pos="3657600" algn="l"/>
              </a:tabLst>
            </a:pPr>
            <a:r>
              <a:rPr lang="en-US" altLang="en-US" b="1"/>
              <a:t>6</a:t>
            </a:r>
            <a:r>
              <a:rPr lang="en-US" altLang="en-US" b="1">
                <a:latin typeface="Courier New" pitchFamily="49" charset="0"/>
              </a:rPr>
              <a:t>	ADDD	F8,F6,F2</a:t>
            </a:r>
          </a:p>
          <a:p>
            <a:pPr>
              <a:tabLst>
                <a:tab pos="971550" algn="l"/>
                <a:tab pos="1885950" algn="l"/>
                <a:tab pos="3657600" algn="l"/>
              </a:tabLst>
            </a:pPr>
            <a:r>
              <a:rPr lang="en-US" altLang="en-US" b="1"/>
              <a:t>7</a:t>
            </a:r>
            <a:r>
              <a:rPr lang="en-US" altLang="en-US" b="1">
                <a:latin typeface="Courier New" pitchFamily="49" charset="0"/>
              </a:rPr>
              <a:t>	ADDD	F12,F10,F2</a:t>
            </a:r>
          </a:p>
          <a:p>
            <a:pPr>
              <a:tabLst>
                <a:tab pos="971550" algn="l"/>
                <a:tab pos="1885950" algn="l"/>
                <a:tab pos="3657600" algn="l"/>
              </a:tabLst>
            </a:pPr>
            <a:r>
              <a:rPr lang="en-US" altLang="en-US" b="1"/>
              <a:t>8</a:t>
            </a:r>
            <a:r>
              <a:rPr lang="en-US" altLang="en-US" b="1">
                <a:latin typeface="Courier New" pitchFamily="49" charset="0"/>
              </a:rPr>
              <a:t>	ADDD	F16,F14,F2</a:t>
            </a:r>
          </a:p>
          <a:p>
            <a:pPr>
              <a:tabLst>
                <a:tab pos="971550" algn="l"/>
                <a:tab pos="1885950" algn="l"/>
                <a:tab pos="3657600" algn="l"/>
              </a:tabLst>
            </a:pPr>
            <a:r>
              <a:rPr lang="en-US" altLang="en-US" b="1"/>
              <a:t>9</a:t>
            </a:r>
            <a:r>
              <a:rPr lang="en-US" altLang="en-US" b="1">
                <a:latin typeface="Courier New" pitchFamily="49" charset="0"/>
              </a:rPr>
              <a:t>	SD	0(R1),F4</a:t>
            </a:r>
          </a:p>
          <a:p>
            <a:pPr>
              <a:tabLst>
                <a:tab pos="971550" algn="l"/>
                <a:tab pos="1885950" algn="l"/>
                <a:tab pos="3657600" algn="l"/>
              </a:tabLst>
            </a:pPr>
            <a:r>
              <a:rPr lang="en-US" altLang="en-US" b="1"/>
              <a:t>10</a:t>
            </a:r>
            <a:r>
              <a:rPr lang="en-US" altLang="en-US" b="1">
                <a:latin typeface="Courier New" pitchFamily="49" charset="0"/>
              </a:rPr>
              <a:t>	SD	-8(R1),F8</a:t>
            </a:r>
          </a:p>
          <a:p>
            <a:pPr>
              <a:tabLst>
                <a:tab pos="971550" algn="l"/>
                <a:tab pos="1885950" algn="l"/>
                <a:tab pos="3657600" algn="l"/>
              </a:tabLst>
            </a:pPr>
            <a:r>
              <a:rPr lang="en-US" altLang="en-US" b="1"/>
              <a:t>12</a:t>
            </a:r>
            <a:r>
              <a:rPr lang="en-US" altLang="en-US" b="1">
                <a:latin typeface="Courier New" pitchFamily="49" charset="0"/>
              </a:rPr>
              <a:t>	SUBI	R1,R1,#32</a:t>
            </a:r>
          </a:p>
          <a:p>
            <a:pPr>
              <a:tabLst>
                <a:tab pos="971550" algn="l"/>
                <a:tab pos="1885950" algn="l"/>
                <a:tab pos="3657600" algn="l"/>
              </a:tabLst>
            </a:pPr>
            <a:r>
              <a:rPr lang="en-US" altLang="en-US" b="1"/>
              <a:t>11</a:t>
            </a:r>
            <a:r>
              <a:rPr lang="en-US" altLang="en-US" b="1">
                <a:latin typeface="Courier New" pitchFamily="49" charset="0"/>
              </a:rPr>
              <a:t>	SD	16(R1),F12</a:t>
            </a:r>
          </a:p>
          <a:p>
            <a:pPr>
              <a:tabLst>
                <a:tab pos="971550" algn="l"/>
                <a:tab pos="1885950" algn="l"/>
                <a:tab pos="3657600" algn="l"/>
              </a:tabLst>
            </a:pPr>
            <a:r>
              <a:rPr lang="en-US" altLang="en-US" b="1"/>
              <a:t>13</a:t>
            </a:r>
            <a:r>
              <a:rPr lang="en-US" altLang="en-US" b="1">
                <a:latin typeface="Courier New" pitchFamily="49" charset="0"/>
              </a:rPr>
              <a:t>	BNEZ	R1,LOOP</a:t>
            </a:r>
          </a:p>
          <a:p>
            <a:pPr>
              <a:tabLst>
                <a:tab pos="971550" algn="l"/>
                <a:tab pos="1885950" algn="l"/>
                <a:tab pos="3657600" algn="l"/>
              </a:tabLst>
            </a:pPr>
            <a:r>
              <a:rPr lang="en-US" altLang="en-US" b="1"/>
              <a:t>14</a:t>
            </a:r>
            <a:r>
              <a:rPr lang="en-US" altLang="en-US" b="1">
                <a:latin typeface="Courier New" pitchFamily="49" charset="0"/>
              </a:rPr>
              <a:t>	SD	8(R1),F16</a:t>
            </a:r>
            <a:br>
              <a:rPr lang="en-US" altLang="en-US" b="1">
                <a:solidFill>
                  <a:schemeClr val="accent2"/>
                </a:solidFill>
                <a:latin typeface="Courier New" pitchFamily="49" charset="0"/>
              </a:rPr>
            </a:br>
            <a:endParaRPr lang="en-US" altLang="en-US" b="1">
              <a:latin typeface="Courier New" pitchFamily="49" charset="0"/>
            </a:endParaRPr>
          </a:p>
          <a:p>
            <a:pPr>
              <a:tabLst>
                <a:tab pos="971550" algn="l"/>
                <a:tab pos="1885950" algn="l"/>
                <a:tab pos="3657600" algn="l"/>
              </a:tabLst>
            </a:pPr>
            <a:r>
              <a:rPr lang="en-US" altLang="en-US" sz="2400" b="1"/>
              <a:t>14 clk </a:t>
            </a:r>
            <a:r>
              <a:rPr lang="hr-HR" altLang="en-US" sz="2400" b="1"/>
              <a:t>ciklusa</a:t>
            </a:r>
            <a:r>
              <a:rPr lang="en-US" altLang="en-US" sz="2400" b="1"/>
              <a:t>, </a:t>
            </a:r>
            <a:r>
              <a:rPr lang="hr-HR" altLang="en-US" sz="2400" b="1"/>
              <a:t>ili</a:t>
            </a:r>
            <a:r>
              <a:rPr lang="en-US" altLang="en-US" sz="2400" b="1"/>
              <a:t> 3.5 p</a:t>
            </a:r>
            <a:r>
              <a:rPr lang="hr-HR" altLang="en-US" sz="2400" b="1"/>
              <a:t>o</a:t>
            </a:r>
            <a:r>
              <a:rPr lang="en-US" altLang="en-US" sz="2400" b="1"/>
              <a:t> itera</a:t>
            </a:r>
            <a:r>
              <a:rPr lang="hr-HR" altLang="en-US" sz="2400" b="1"/>
              <a:t>c</a:t>
            </a:r>
            <a:r>
              <a:rPr lang="en-US" altLang="en-US" sz="2400" b="1"/>
              <a:t>i</a:t>
            </a:r>
            <a:r>
              <a:rPr lang="hr-HR" altLang="en-US" sz="2400" b="1"/>
              <a:t>ji</a:t>
            </a:r>
            <a:endParaRPr lang="en-US" altLang="en-US" sz="2400" b="1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6022975" y="1881188"/>
            <a:ext cx="247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LD to ADDD: 1 Cycle</a:t>
            </a:r>
          </a:p>
          <a:p>
            <a:r>
              <a:rPr lang="en-US" altLang="en-US"/>
              <a:t>ADDD to SD: 2 Cycles</a:t>
            </a:r>
          </a:p>
        </p:txBody>
      </p:sp>
    </p:spTree>
  </p:cSld>
  <p:clrMapOvr>
    <a:masterClrMapping/>
  </p:clrMapOvr>
  <p:transition>
    <p:pull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933450" y="228600"/>
            <a:ext cx="7162800" cy="7810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kumimoji="1" lang="en-US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Supers</a:t>
            </a:r>
            <a:r>
              <a:rPr kumimoji="1" lang="hr-HR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k</a:t>
            </a:r>
            <a:r>
              <a:rPr kumimoji="1" lang="en-US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alar</a:t>
            </a:r>
            <a:r>
              <a:rPr kumimoji="1" lang="hr-HR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no izvršenje</a:t>
            </a:r>
            <a:endParaRPr kumimoji="1" lang="en-US" altLang="en-US" sz="32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704850" y="1066800"/>
            <a:ext cx="7543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5750" indent="-285750">
              <a:tabLst>
                <a:tab pos="971550" algn="l"/>
                <a:tab pos="3486150" algn="l"/>
                <a:tab pos="7086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>
              <a:tabLst>
                <a:tab pos="971550" algn="l"/>
                <a:tab pos="3486150" algn="l"/>
                <a:tab pos="7086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71550" algn="l"/>
                <a:tab pos="3486150" algn="l"/>
                <a:tab pos="7086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3050" indent="-171450">
              <a:tabLst>
                <a:tab pos="971550" algn="l"/>
                <a:tab pos="3486150" algn="l"/>
                <a:tab pos="7086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0250" indent="-171450">
              <a:tabLst>
                <a:tab pos="971550" algn="l"/>
                <a:tab pos="3486150" algn="l"/>
                <a:tab pos="7086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57450" indent="-171450"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3486150" algn="l"/>
                <a:tab pos="7086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4650" indent="-171450"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3486150" algn="l"/>
                <a:tab pos="7086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1850" indent="-171450"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3486150" algn="l"/>
                <a:tab pos="7086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29050" indent="-171450"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3486150" algn="l"/>
                <a:tab pos="7086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	</a:t>
            </a:r>
            <a:r>
              <a:rPr kumimoji="1" lang="en-US" altLang="en-US" sz="2000" i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Integer instruction	FP instruction	Clock cycle</a:t>
            </a:r>
            <a:endParaRPr kumimoji="1" lang="en-US" altLang="en-US" sz="20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Loop:	LD    F0,0(R1)		1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	LD    F6,-8(R1)		2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	LD    F10,-16(R1)	ADDD F4,F0,F2	3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	LD    F14,-24(R1)	ADDD F8,F6,F2	4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	LD    F18,-32(R1)	ADDD F12,F10,F2	5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	SD    0(R1),F4	ADDD F16,F14,F2	6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	SD    -8(R1),F8	ADDD F20,F18,F2	7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	SD    -16(R1),F12		8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	SUBI   R1,R1,#40		10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	SD    16(R1),F16		9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	BNEZ  R1,LOOP		11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	SD    8(R1),F20		12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/>
            </a:pPr>
            <a:r>
              <a:rPr kumimoji="1"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12 clk, </a:t>
            </a:r>
            <a:r>
              <a:rPr kumimoji="1" lang="hr-HR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ili</a:t>
            </a:r>
            <a:r>
              <a:rPr kumimoji="1"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2.4 clk p</a:t>
            </a:r>
            <a:r>
              <a:rPr kumimoji="1" lang="hr-HR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o</a:t>
            </a:r>
            <a:r>
              <a:rPr kumimoji="1"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itera</a:t>
            </a:r>
            <a:r>
              <a:rPr kumimoji="1" lang="hr-HR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ciji</a:t>
            </a:r>
            <a:endParaRPr kumimoji="1" lang="en-US" altLang="en-US" sz="200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2489200" y="1828800"/>
            <a:ext cx="2882900" cy="508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sysDot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 flipH="1">
            <a:off x="3321050" y="2686050"/>
            <a:ext cx="1803400" cy="90805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2292350" y="1600200"/>
            <a:ext cx="330200" cy="273050"/>
          </a:xfrm>
          <a:prstGeom prst="ellipse">
            <a:avLst/>
          </a:prstGeom>
          <a:noFill/>
          <a:ln w="12700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5302250" y="2362200"/>
            <a:ext cx="330200" cy="273050"/>
          </a:xfrm>
          <a:prstGeom prst="ellipse">
            <a:avLst/>
          </a:prstGeom>
          <a:noFill/>
          <a:ln w="12700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4978400" y="2362200"/>
            <a:ext cx="330200" cy="273050"/>
          </a:xfrm>
          <a:prstGeom prst="ellips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2940050" y="3454400"/>
            <a:ext cx="330200" cy="273050"/>
          </a:xfrm>
          <a:prstGeom prst="ellips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Primeri</a:t>
            </a:r>
            <a:r>
              <a:rPr lang="en-US" dirty="0"/>
              <a:t> </a:t>
            </a:r>
            <a:r>
              <a:rPr lang="en-US" dirty="0" err="1"/>
              <a:t>nekih</a:t>
            </a:r>
            <a:r>
              <a:rPr lang="en-US" dirty="0"/>
              <a:t> SS </a:t>
            </a:r>
            <a:r>
              <a:rPr lang="en-US" dirty="0" err="1"/>
              <a:t>procesora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CA" altLang="en-US" sz="2400" dirty="0">
                <a:latin typeface="Arial" panose="020B0604020202020204" pitchFamily="34" charset="0"/>
              </a:rPr>
              <a:t>PowerPC 604</a:t>
            </a:r>
          </a:p>
          <a:p>
            <a:pPr lvl="1">
              <a:lnSpc>
                <a:spcPct val="90000"/>
              </a:lnSpc>
              <a:defRPr/>
            </a:pPr>
            <a:r>
              <a:rPr lang="en-CA" altLang="en-US" sz="2000" dirty="0">
                <a:latin typeface="Arial" panose="020B0604020202020204" pitchFamily="34" charset="0"/>
              </a:rPr>
              <a:t>six independent execution units:</a:t>
            </a:r>
          </a:p>
          <a:p>
            <a:pPr lvl="2">
              <a:lnSpc>
                <a:spcPct val="90000"/>
              </a:lnSpc>
              <a:defRPr/>
            </a:pPr>
            <a:r>
              <a:rPr lang="en-CA" altLang="en-US" sz="1800" dirty="0">
                <a:latin typeface="Arial" panose="020B0604020202020204" pitchFamily="34" charset="0"/>
              </a:rPr>
              <a:t>Branch execution unit</a:t>
            </a:r>
          </a:p>
          <a:p>
            <a:pPr lvl="2">
              <a:lnSpc>
                <a:spcPct val="90000"/>
              </a:lnSpc>
              <a:defRPr/>
            </a:pPr>
            <a:r>
              <a:rPr lang="en-CA" altLang="en-US" sz="1800" dirty="0">
                <a:latin typeface="Arial" panose="020B0604020202020204" pitchFamily="34" charset="0"/>
              </a:rPr>
              <a:t>Load/Store unit</a:t>
            </a:r>
          </a:p>
          <a:p>
            <a:pPr lvl="2">
              <a:lnSpc>
                <a:spcPct val="90000"/>
              </a:lnSpc>
              <a:defRPr/>
            </a:pPr>
            <a:r>
              <a:rPr lang="en-CA" altLang="en-US" sz="1800" dirty="0">
                <a:latin typeface="Arial" panose="020B0604020202020204" pitchFamily="34" charset="0"/>
              </a:rPr>
              <a:t>3 Integer units</a:t>
            </a:r>
          </a:p>
          <a:p>
            <a:pPr lvl="2">
              <a:lnSpc>
                <a:spcPct val="90000"/>
              </a:lnSpc>
              <a:defRPr/>
            </a:pPr>
            <a:r>
              <a:rPr lang="en-CA" altLang="en-US" sz="1800" dirty="0">
                <a:latin typeface="Arial" panose="020B0604020202020204" pitchFamily="34" charset="0"/>
              </a:rPr>
              <a:t>Floating-point unit</a:t>
            </a:r>
          </a:p>
          <a:p>
            <a:pPr lvl="1">
              <a:lnSpc>
                <a:spcPct val="90000"/>
              </a:lnSpc>
              <a:defRPr/>
            </a:pPr>
            <a:r>
              <a:rPr lang="en-CA" altLang="en-US" sz="2000" dirty="0">
                <a:latin typeface="Arial" panose="020B0604020202020204" pitchFamily="34" charset="0"/>
              </a:rPr>
              <a:t>in-order issue</a:t>
            </a:r>
          </a:p>
          <a:p>
            <a:pPr lvl="1">
              <a:lnSpc>
                <a:spcPct val="90000"/>
              </a:lnSpc>
              <a:defRPr/>
            </a:pPr>
            <a:r>
              <a:rPr lang="en-CA" altLang="en-US" sz="2000" dirty="0">
                <a:latin typeface="Arial" panose="020B0604020202020204" pitchFamily="34" charset="0"/>
              </a:rPr>
              <a:t>register renaming</a:t>
            </a:r>
          </a:p>
          <a:p>
            <a:pPr>
              <a:lnSpc>
                <a:spcPct val="90000"/>
              </a:lnSpc>
              <a:defRPr/>
            </a:pPr>
            <a:r>
              <a:rPr lang="en-CA" altLang="en-US" sz="2400" dirty="0">
                <a:latin typeface="Arial" panose="020B0604020202020204" pitchFamily="34" charset="0"/>
              </a:rPr>
              <a:t>Power PC 620</a:t>
            </a:r>
          </a:p>
          <a:p>
            <a:pPr lvl="1">
              <a:lnSpc>
                <a:spcPct val="90000"/>
              </a:lnSpc>
              <a:defRPr/>
            </a:pPr>
            <a:r>
              <a:rPr lang="en-CA" altLang="en-US" sz="2000" dirty="0">
                <a:latin typeface="Arial" panose="020B0604020202020204" pitchFamily="34" charset="0"/>
              </a:rPr>
              <a:t>provides in addition to the 604 out-of-order issue</a:t>
            </a:r>
          </a:p>
          <a:p>
            <a:pPr>
              <a:lnSpc>
                <a:spcPct val="90000"/>
              </a:lnSpc>
              <a:defRPr/>
            </a:pPr>
            <a:r>
              <a:rPr lang="en-CA" altLang="en-US" sz="2400" dirty="0">
                <a:latin typeface="Arial" panose="020B0604020202020204" pitchFamily="34" charset="0"/>
              </a:rPr>
              <a:t>Pentium</a:t>
            </a:r>
          </a:p>
          <a:p>
            <a:pPr lvl="1">
              <a:lnSpc>
                <a:spcPct val="90000"/>
              </a:lnSpc>
              <a:defRPr/>
            </a:pPr>
            <a:r>
              <a:rPr lang="en-CA" altLang="en-US" sz="2000" dirty="0">
                <a:latin typeface="Arial" panose="020B0604020202020204" pitchFamily="34" charset="0"/>
              </a:rPr>
              <a:t>three independent execution units:</a:t>
            </a:r>
          </a:p>
          <a:p>
            <a:pPr lvl="2">
              <a:lnSpc>
                <a:spcPct val="90000"/>
              </a:lnSpc>
              <a:defRPr/>
            </a:pPr>
            <a:r>
              <a:rPr lang="en-CA" altLang="en-US" sz="1800" dirty="0">
                <a:latin typeface="Arial" panose="020B0604020202020204" pitchFamily="34" charset="0"/>
              </a:rPr>
              <a:t>2 Integer units</a:t>
            </a:r>
          </a:p>
          <a:p>
            <a:pPr lvl="2">
              <a:lnSpc>
                <a:spcPct val="90000"/>
              </a:lnSpc>
              <a:defRPr/>
            </a:pPr>
            <a:r>
              <a:rPr lang="en-CA" altLang="en-US" sz="1800" dirty="0">
                <a:latin typeface="Arial" panose="020B0604020202020204" pitchFamily="34" charset="0"/>
              </a:rPr>
              <a:t>Floating point unit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>
                <a:latin typeface="Arial" panose="020B0604020202020204" pitchFamily="34" charset="0"/>
              </a:rPr>
              <a:t>i</a:t>
            </a:r>
            <a:r>
              <a:rPr lang="en-CA" altLang="en-US" sz="2000" dirty="0">
                <a:latin typeface="Arial" panose="020B0604020202020204" pitchFamily="34" charset="0"/>
              </a:rPr>
              <a:t>n-order issue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pull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VLIW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CS" altLang="en-US" sz="2000" dirty="0"/>
              <a:t>Upravljanje se ostvaruje veoma dugim instrukcijama</a:t>
            </a:r>
            <a:endParaRPr lang="en-US" altLang="en-US" sz="2000" dirty="0"/>
          </a:p>
          <a:p>
            <a:pPr lvl="1">
              <a:lnSpc>
                <a:spcPct val="90000"/>
              </a:lnSpc>
              <a:defRPr/>
            </a:pPr>
            <a:r>
              <a:rPr lang="sr-Latn-CS" altLang="en-US" sz="1800" dirty="0"/>
              <a:t>Instrukcija sadrži upravljačko (control) polje za svaku od funkcionalnih jedinica </a:t>
            </a:r>
          </a:p>
          <a:p>
            <a:pPr>
              <a:lnSpc>
                <a:spcPct val="90000"/>
              </a:lnSpc>
              <a:defRPr/>
            </a:pPr>
            <a:r>
              <a:rPr lang="sr-Latn-CS" altLang="en-US" sz="2000" dirty="0"/>
              <a:t>Dužina instrukcije zavisi od </a:t>
            </a:r>
          </a:p>
          <a:p>
            <a:pPr lvl="1">
              <a:lnSpc>
                <a:spcPct val="90000"/>
              </a:lnSpc>
              <a:defRPr/>
            </a:pPr>
            <a:r>
              <a:rPr lang="sr-Latn-CS" altLang="en-US" sz="1800" dirty="0"/>
              <a:t>Broja funkcionalnih jedinica </a:t>
            </a:r>
            <a:r>
              <a:rPr lang="en-US" altLang="en-US" sz="1800" dirty="0"/>
              <a:t>(5-30 </a:t>
            </a:r>
            <a:r>
              <a:rPr lang="sr-Latn-CS" altLang="en-US" sz="1800" dirty="0"/>
              <a:t>F</a:t>
            </a:r>
            <a:r>
              <a:rPr lang="en-US" altLang="en-US" sz="1800" dirty="0"/>
              <a:t>U)</a:t>
            </a:r>
          </a:p>
          <a:p>
            <a:pPr lvl="1">
              <a:lnSpc>
                <a:spcPct val="90000"/>
              </a:lnSpc>
              <a:defRPr/>
            </a:pPr>
            <a:r>
              <a:rPr lang="sr-Latn-CS" altLang="en-US" sz="1800" dirty="0"/>
              <a:t>Dužine polja control za svaku FU je 16-32 bita. </a:t>
            </a:r>
            <a:endParaRPr lang="en-US" altLang="en-US" sz="1800" dirty="0"/>
          </a:p>
          <a:p>
            <a:pPr lvl="2">
              <a:lnSpc>
                <a:spcPct val="90000"/>
              </a:lnSpc>
              <a:defRPr/>
            </a:pPr>
            <a:r>
              <a:rPr lang="sr-Latn-CS" altLang="en-US" sz="1600" dirty="0"/>
              <a:t>Dužina instrukcije od </a:t>
            </a:r>
            <a:r>
              <a:rPr lang="en-US" altLang="en-US" sz="1600" dirty="0"/>
              <a:t>256 </a:t>
            </a:r>
            <a:r>
              <a:rPr lang="sr-Latn-CS" altLang="en-US" sz="1600" dirty="0"/>
              <a:t>do</a:t>
            </a:r>
            <a:r>
              <a:rPr lang="en-US" altLang="en-US" sz="1600" dirty="0"/>
              <a:t> 1024 bit</a:t>
            </a:r>
            <a:r>
              <a:rPr lang="sr-Latn-CS" altLang="en-US" sz="1600" dirty="0"/>
              <a:t>a</a:t>
            </a:r>
          </a:p>
          <a:p>
            <a:pPr>
              <a:lnSpc>
                <a:spcPct val="90000"/>
              </a:lnSpc>
              <a:defRPr/>
            </a:pPr>
            <a:r>
              <a:rPr lang="sr-Latn-CS" altLang="en-US" sz="2000" dirty="0"/>
              <a:t>Planiranje izvršenja instrukcija (tj. Formiranje duge instrukcije) se obavlja softverski (kompajler)</a:t>
            </a:r>
            <a:endParaRPr lang="en-US" altLang="en-US" sz="2000" dirty="0"/>
          </a:p>
          <a:p>
            <a:pPr>
              <a:lnSpc>
                <a:spcPct val="90000"/>
              </a:lnSpc>
              <a:defRPr/>
            </a:pPr>
            <a:r>
              <a:rPr lang="sr-Latn-CS" altLang="en-US" sz="2000" dirty="0"/>
              <a:t>Manja hardverska kompleksnost se može iskoristiti</a:t>
            </a:r>
            <a:endParaRPr lang="en-US" altLang="en-US" sz="2000" dirty="0"/>
          </a:p>
          <a:p>
            <a:pPr lvl="1">
              <a:lnSpc>
                <a:spcPct val="90000"/>
              </a:lnSpc>
              <a:defRPr/>
            </a:pPr>
            <a:r>
              <a:rPr lang="sr-Latn-CS" altLang="en-US" sz="1800" dirty="0"/>
              <a:t>Da se poveća učestanost kojom se taktuje procesor (</a:t>
            </a:r>
            <a:r>
              <a:rPr lang="en-US" altLang="en-US" sz="1800" dirty="0"/>
              <a:t>clock rate</a:t>
            </a:r>
            <a:r>
              <a:rPr lang="sr-Latn-CS" altLang="en-US" sz="1800" dirty="0"/>
              <a:t>)</a:t>
            </a:r>
            <a:endParaRPr lang="en-US" altLang="en-US" sz="1800" dirty="0"/>
          </a:p>
          <a:p>
            <a:pPr lvl="1">
              <a:lnSpc>
                <a:spcPct val="90000"/>
              </a:lnSpc>
              <a:defRPr/>
            </a:pPr>
            <a:r>
              <a:rPr lang="sr-Latn-CS" altLang="en-US" sz="1800" dirty="0"/>
              <a:t>Poveća nivo paralelizma kroz ugradnju većeg broja FU </a:t>
            </a:r>
          </a:p>
          <a:p>
            <a:pPr>
              <a:lnSpc>
                <a:spcPct val="90000"/>
              </a:lnSpc>
              <a:defRPr/>
            </a:pPr>
            <a:r>
              <a:rPr lang="sr-Latn-CS" altLang="en-US" sz="2000" dirty="0"/>
              <a:t>Mane</a:t>
            </a:r>
            <a:r>
              <a:rPr lang="en-US" altLang="en-US" sz="2000" dirty="0"/>
              <a:t>: </a:t>
            </a:r>
            <a:endParaRPr lang="sr-Latn-CS" altLang="en-US" sz="2000" dirty="0"/>
          </a:p>
          <a:p>
            <a:pPr lvl="1">
              <a:lnSpc>
                <a:spcPct val="90000"/>
              </a:lnSpc>
              <a:defRPr/>
            </a:pPr>
            <a:r>
              <a:rPr lang="sr-Latn-CS" altLang="en-US" sz="1800" dirty="0"/>
              <a:t>u proseku samo jedan broj upravljačkih (control) polja se realno koristi (prazna polja se popunjavaju  NOP operacijama). </a:t>
            </a:r>
            <a:endParaRPr lang="en-US" altLang="en-US" sz="1800" dirty="0"/>
          </a:p>
          <a:p>
            <a:pPr lvl="1">
              <a:lnSpc>
                <a:spcPct val="90000"/>
              </a:lnSpc>
              <a:defRPr/>
            </a:pPr>
            <a:r>
              <a:rPr lang="sr-Latn-CS" altLang="en-US" sz="1800" dirty="0"/>
              <a:t>Složeni kompajleri</a:t>
            </a:r>
            <a:endParaRPr lang="en-US" altLang="en-US" sz="1800" dirty="0"/>
          </a:p>
          <a:p>
            <a:pPr lvl="2">
              <a:lnSpc>
                <a:spcPct val="90000"/>
              </a:lnSpc>
              <a:defRPr/>
            </a:pPr>
            <a:r>
              <a:rPr lang="sr-Latn-CS" altLang="en-US" sz="1600" dirty="0"/>
              <a:t>Kompajler mor</a:t>
            </a:r>
            <a:r>
              <a:rPr lang="en-US" altLang="en-US" sz="1600" dirty="0"/>
              <a:t>a</a:t>
            </a:r>
            <a:r>
              <a:rPr lang="sr-Latn-CS" altLang="en-US" sz="1600" dirty="0"/>
              <a:t> da vodi računa o hardverskim detaljima</a:t>
            </a:r>
            <a:endParaRPr lang="en-US" altLang="en-US" sz="1600" dirty="0"/>
          </a:p>
          <a:p>
            <a:pPr lvl="3">
              <a:lnSpc>
                <a:spcPct val="90000"/>
              </a:lnSpc>
              <a:defRPr/>
            </a:pPr>
            <a:r>
              <a:rPr lang="sr-Latn-CS" altLang="en-US" sz="1400" dirty="0"/>
              <a:t>Broj FU, latentnost FU, period iniciranja FU,.. </a:t>
            </a:r>
          </a:p>
          <a:p>
            <a:pPr lvl="3">
              <a:lnSpc>
                <a:spcPct val="90000"/>
              </a:lnSpc>
              <a:defRPr/>
            </a:pPr>
            <a:r>
              <a:rPr lang="sr-Latn-CS" altLang="en-US" sz="1400" dirty="0"/>
              <a:t>Keš promašaji:</a:t>
            </a:r>
            <a:r>
              <a:rPr lang="en-US" altLang="en-US" sz="1400" dirty="0"/>
              <a:t> </a:t>
            </a:r>
            <a:r>
              <a:rPr lang="sr-Latn-CS" altLang="en-US" sz="1400" dirty="0"/>
              <a:t> kompajler mora da uzme u obzir najgori mogući slučaj</a:t>
            </a:r>
            <a:endParaRPr lang="en-US" altLang="en-US" sz="1400" dirty="0"/>
          </a:p>
          <a:p>
            <a:pPr lvl="1">
              <a:lnSpc>
                <a:spcPct val="90000"/>
              </a:lnSpc>
              <a:defRPr/>
            </a:pPr>
            <a:r>
              <a:rPr lang="sr-Latn-CS" altLang="en-US" sz="1800" dirty="0"/>
              <a:t>Zavisnost kompajlera od hardvera sprečava korišćenje istog kompajlera za familiju </a:t>
            </a:r>
            <a:r>
              <a:rPr lang="en-US" altLang="en-US" sz="1800" dirty="0"/>
              <a:t>VLIW </a:t>
            </a:r>
            <a:r>
              <a:rPr lang="en-US" altLang="en-US" sz="1800" dirty="0" err="1"/>
              <a:t>procesor</a:t>
            </a:r>
            <a:r>
              <a:rPr lang="sr-Latn-CS" altLang="en-US" sz="1800" dirty="0"/>
              <a:t>a</a:t>
            </a:r>
            <a:endParaRPr lang="en-US" altLang="en-US" sz="1800" dirty="0"/>
          </a:p>
          <a:p>
            <a:pPr>
              <a:lnSpc>
                <a:spcPct val="90000"/>
              </a:lnSpc>
              <a:defRPr/>
            </a:pPr>
            <a:endParaRPr lang="en-US" altLang="en-US" sz="2000" dirty="0"/>
          </a:p>
        </p:txBody>
      </p:sp>
    </p:spTree>
  </p:cSld>
  <p:clrMapOvr>
    <a:masterClrMapping/>
  </p:clrMapOvr>
  <p:transition>
    <p:pull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533400" y="762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lang="en-US" altLang="ko-KR" sz="3200">
              <a:solidFill>
                <a:schemeClr val="tx1"/>
              </a:solidFill>
              <a:ea typeface="굴림" pitchFamily="-48" charset="-127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457200" y="4386263"/>
            <a:ext cx="8318500" cy="213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sr-Latn-CS" altLang="ko-KR" sz="2400">
                <a:solidFill>
                  <a:schemeClr val="tx1"/>
                </a:solidFill>
              </a:rPr>
              <a:t>Više operacija u jednom instrukcionom paketu</a:t>
            </a:r>
            <a:endParaRPr lang="en-US" altLang="ko-KR" sz="2400">
              <a:solidFill>
                <a:schemeClr val="tx1"/>
              </a:solidFill>
              <a:ea typeface="굴림" pitchFamily="-48" charset="-127"/>
            </a:endParaRPr>
          </a:p>
          <a:p>
            <a:pPr>
              <a:defRPr/>
            </a:pPr>
            <a:r>
              <a:rPr lang="sr-Latn-CS" altLang="ko-KR" sz="2400">
                <a:solidFill>
                  <a:schemeClr val="tx1"/>
                </a:solidFill>
              </a:rPr>
              <a:t>Svako polje u instrukcionom paketu je za fiksnu FU</a:t>
            </a:r>
            <a:endParaRPr lang="en-US" altLang="ko-KR" sz="2400">
              <a:solidFill>
                <a:schemeClr val="tx1"/>
              </a:solidFill>
              <a:ea typeface="굴림" pitchFamily="-48" charset="-127"/>
            </a:endParaRPr>
          </a:p>
          <a:p>
            <a:pPr>
              <a:defRPr/>
            </a:pPr>
            <a:r>
              <a:rPr lang="sr-Latn-CS" altLang="ko-KR" sz="2400">
                <a:solidFill>
                  <a:schemeClr val="tx1"/>
                </a:solidFill>
              </a:rPr>
              <a:t>Latencije FU su konstantne</a:t>
            </a:r>
            <a:endParaRPr lang="en-US" altLang="ko-KR" sz="2400">
              <a:solidFill>
                <a:schemeClr val="tx1"/>
              </a:solidFill>
              <a:ea typeface="굴림" pitchFamily="-48" charset="-127"/>
            </a:endParaRPr>
          </a:p>
          <a:p>
            <a:pPr>
              <a:defRPr/>
            </a:pPr>
            <a:r>
              <a:rPr lang="sr-Latn-CS" altLang="ko-KR" sz="2400">
                <a:solidFill>
                  <a:schemeClr val="tx1"/>
                </a:solidFill>
              </a:rPr>
              <a:t>Izmedju instrukcija koje se nalaze u jednom paketu nema nikakvih zavisnosti</a:t>
            </a:r>
            <a:endParaRPr lang="en-US" altLang="ko-KR" sz="2400">
              <a:solidFill>
                <a:schemeClr val="tx1"/>
              </a:solidFill>
              <a:ea typeface="굴림" pitchFamily="-48" charset="-127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105400" y="1828800"/>
            <a:ext cx="381000" cy="1143000"/>
            <a:chOff x="2928" y="1488"/>
            <a:chExt cx="240" cy="720"/>
          </a:xfrm>
        </p:grpSpPr>
        <p:sp>
          <p:nvSpPr>
            <p:cNvPr id="47143" name="Rectangle 7"/>
            <p:cNvSpPr>
              <a:spLocks noChangeArrowheads="1"/>
            </p:cNvSpPr>
            <p:nvPr/>
          </p:nvSpPr>
          <p:spPr bwMode="auto">
            <a:xfrm rot="5400000">
              <a:off x="2928" y="148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  <p:sp>
          <p:nvSpPr>
            <p:cNvPr id="47144" name="Rectangle 8"/>
            <p:cNvSpPr>
              <a:spLocks noChangeArrowheads="1"/>
            </p:cNvSpPr>
            <p:nvPr/>
          </p:nvSpPr>
          <p:spPr bwMode="auto">
            <a:xfrm rot="5400000">
              <a:off x="2928" y="172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  <p:sp>
          <p:nvSpPr>
            <p:cNvPr id="47145" name="Rectangle 9"/>
            <p:cNvSpPr>
              <a:spLocks noChangeArrowheads="1"/>
            </p:cNvSpPr>
            <p:nvPr/>
          </p:nvSpPr>
          <p:spPr bwMode="auto">
            <a:xfrm rot="5400000">
              <a:off x="2928" y="196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810000" y="1828800"/>
            <a:ext cx="381000" cy="1143000"/>
            <a:chOff x="2688" y="1488"/>
            <a:chExt cx="240" cy="720"/>
          </a:xfrm>
        </p:grpSpPr>
        <p:sp>
          <p:nvSpPr>
            <p:cNvPr id="47140" name="Rectangle 11"/>
            <p:cNvSpPr>
              <a:spLocks noChangeArrowheads="1"/>
            </p:cNvSpPr>
            <p:nvPr/>
          </p:nvSpPr>
          <p:spPr bwMode="auto">
            <a:xfrm rot="5400000">
              <a:off x="2688" y="148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  <p:sp>
          <p:nvSpPr>
            <p:cNvPr id="47141" name="Rectangle 12"/>
            <p:cNvSpPr>
              <a:spLocks noChangeArrowheads="1"/>
            </p:cNvSpPr>
            <p:nvPr/>
          </p:nvSpPr>
          <p:spPr bwMode="auto">
            <a:xfrm rot="5400000">
              <a:off x="2688" y="172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  <p:sp>
          <p:nvSpPr>
            <p:cNvPr id="47142" name="Rectangle 13"/>
            <p:cNvSpPr>
              <a:spLocks noChangeArrowheads="1"/>
            </p:cNvSpPr>
            <p:nvPr/>
          </p:nvSpPr>
          <p:spPr bwMode="auto">
            <a:xfrm rot="5400000">
              <a:off x="2688" y="196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</p:grpSp>
      <p:sp>
        <p:nvSpPr>
          <p:cNvPr id="47110" name="Rectangle 14"/>
          <p:cNvSpPr>
            <a:spLocks noChangeArrowheads="1"/>
          </p:cNvSpPr>
          <p:nvPr/>
        </p:nvSpPr>
        <p:spPr bwMode="auto">
          <a:xfrm rot="5400000">
            <a:off x="2438400" y="1828800"/>
            <a:ext cx="3810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7111" name="Rectangle 15"/>
          <p:cNvSpPr>
            <a:spLocks noChangeArrowheads="1"/>
          </p:cNvSpPr>
          <p:nvPr/>
        </p:nvSpPr>
        <p:spPr bwMode="auto">
          <a:xfrm rot="5400000">
            <a:off x="1295400" y="1828800"/>
            <a:ext cx="3810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696200" y="1752600"/>
            <a:ext cx="381000" cy="1524000"/>
            <a:chOff x="3792" y="1488"/>
            <a:chExt cx="240" cy="960"/>
          </a:xfrm>
        </p:grpSpPr>
        <p:sp>
          <p:nvSpPr>
            <p:cNvPr id="47136" name="Rectangle 17"/>
            <p:cNvSpPr>
              <a:spLocks noChangeArrowheads="1"/>
            </p:cNvSpPr>
            <p:nvPr/>
          </p:nvSpPr>
          <p:spPr bwMode="auto">
            <a:xfrm rot="5400000">
              <a:off x="3792" y="148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  <p:sp>
          <p:nvSpPr>
            <p:cNvPr id="47137" name="Rectangle 18"/>
            <p:cNvSpPr>
              <a:spLocks noChangeArrowheads="1"/>
            </p:cNvSpPr>
            <p:nvPr/>
          </p:nvSpPr>
          <p:spPr bwMode="auto">
            <a:xfrm rot="5400000">
              <a:off x="3792" y="172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  <p:sp>
          <p:nvSpPr>
            <p:cNvPr id="47138" name="Rectangle 19"/>
            <p:cNvSpPr>
              <a:spLocks noChangeArrowheads="1"/>
            </p:cNvSpPr>
            <p:nvPr/>
          </p:nvSpPr>
          <p:spPr bwMode="auto">
            <a:xfrm rot="5400000">
              <a:off x="3792" y="196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  <p:sp>
          <p:nvSpPr>
            <p:cNvPr id="47139" name="Rectangle 20"/>
            <p:cNvSpPr>
              <a:spLocks noChangeArrowheads="1"/>
            </p:cNvSpPr>
            <p:nvPr/>
          </p:nvSpPr>
          <p:spPr bwMode="auto">
            <a:xfrm rot="5400000">
              <a:off x="3792" y="220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553200" y="1828800"/>
            <a:ext cx="381000" cy="1524000"/>
            <a:chOff x="3552" y="1488"/>
            <a:chExt cx="240" cy="960"/>
          </a:xfrm>
        </p:grpSpPr>
        <p:sp>
          <p:nvSpPr>
            <p:cNvPr id="47132" name="Rectangle 22"/>
            <p:cNvSpPr>
              <a:spLocks noChangeArrowheads="1"/>
            </p:cNvSpPr>
            <p:nvPr/>
          </p:nvSpPr>
          <p:spPr bwMode="auto">
            <a:xfrm rot="5400000">
              <a:off x="3552" y="148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  <p:sp>
          <p:nvSpPr>
            <p:cNvPr id="47133" name="Rectangle 23"/>
            <p:cNvSpPr>
              <a:spLocks noChangeArrowheads="1"/>
            </p:cNvSpPr>
            <p:nvPr/>
          </p:nvSpPr>
          <p:spPr bwMode="auto">
            <a:xfrm rot="5400000">
              <a:off x="3552" y="172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  <p:sp>
          <p:nvSpPr>
            <p:cNvPr id="47134" name="Rectangle 24"/>
            <p:cNvSpPr>
              <a:spLocks noChangeArrowheads="1"/>
            </p:cNvSpPr>
            <p:nvPr/>
          </p:nvSpPr>
          <p:spPr bwMode="auto">
            <a:xfrm rot="5400000">
              <a:off x="3552" y="196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  <p:sp>
          <p:nvSpPr>
            <p:cNvPr id="47135" name="Rectangle 25"/>
            <p:cNvSpPr>
              <a:spLocks noChangeArrowheads="1"/>
            </p:cNvSpPr>
            <p:nvPr/>
          </p:nvSpPr>
          <p:spPr bwMode="auto">
            <a:xfrm rot="5400000">
              <a:off x="3552" y="220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</p:grpSp>
      <p:sp>
        <p:nvSpPr>
          <p:cNvPr id="47114" name="Text Box 26"/>
          <p:cNvSpPr txBox="1">
            <a:spLocks noChangeArrowheads="1"/>
          </p:cNvSpPr>
          <p:nvPr/>
        </p:nvSpPr>
        <p:spPr bwMode="auto">
          <a:xfrm>
            <a:off x="820738" y="2338388"/>
            <a:ext cx="2555875" cy="53181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sr-Latn-CS" altLang="ko-KR" i="1"/>
              <a:t>dve</a:t>
            </a:r>
            <a:r>
              <a:rPr lang="en-US" altLang="ko-KR" i="1">
                <a:latin typeface="Verdana" pitchFamily="34" charset="0"/>
                <a:ea typeface="굴림" pitchFamily="-48" charset="-127"/>
              </a:rPr>
              <a:t> Integer </a:t>
            </a:r>
            <a:r>
              <a:rPr lang="sr-Latn-CS" altLang="ko-KR" i="1"/>
              <a:t>F</a:t>
            </a:r>
            <a:r>
              <a:rPr lang="en-US" altLang="ko-KR" i="1">
                <a:latin typeface="Verdana" pitchFamily="34" charset="0"/>
                <a:ea typeface="굴림" pitchFamily="-48" charset="-127"/>
              </a:rPr>
              <a:t>U,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</a:pPr>
            <a:r>
              <a:rPr lang="en-US" altLang="ko-KR" i="1">
                <a:latin typeface="Verdana" pitchFamily="34" charset="0"/>
                <a:ea typeface="굴림" pitchFamily="-48" charset="-127"/>
              </a:rPr>
              <a:t>Single Cycle Latency</a:t>
            </a:r>
          </a:p>
        </p:txBody>
      </p:sp>
      <p:sp>
        <p:nvSpPr>
          <p:cNvPr id="47115" name="Text Box 27"/>
          <p:cNvSpPr txBox="1">
            <a:spLocks noChangeArrowheads="1"/>
          </p:cNvSpPr>
          <p:nvPr/>
        </p:nvSpPr>
        <p:spPr bwMode="auto">
          <a:xfrm>
            <a:off x="3265488" y="3100388"/>
            <a:ext cx="2505075" cy="53181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sr-Latn-CS" altLang="ko-KR" i="1"/>
              <a:t>Dve</a:t>
            </a:r>
            <a:r>
              <a:rPr lang="en-US" altLang="ko-KR" i="1">
                <a:latin typeface="Verdana" pitchFamily="34" charset="0"/>
                <a:ea typeface="굴림" pitchFamily="-48" charset="-127"/>
              </a:rPr>
              <a:t> Load/Store </a:t>
            </a:r>
            <a:r>
              <a:rPr lang="sr-Latn-CS" altLang="ko-KR" i="1"/>
              <a:t>F</a:t>
            </a:r>
            <a:r>
              <a:rPr lang="en-US" altLang="ko-KR" i="1">
                <a:latin typeface="Verdana" pitchFamily="34" charset="0"/>
                <a:ea typeface="굴림" pitchFamily="-48" charset="-127"/>
              </a:rPr>
              <a:t>U,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</a:pPr>
            <a:r>
              <a:rPr lang="en-US" altLang="ko-KR" i="1">
                <a:latin typeface="Verdana" pitchFamily="34" charset="0"/>
                <a:ea typeface="굴림" pitchFamily="-48" charset="-127"/>
              </a:rPr>
              <a:t>Three Cycle Latency</a:t>
            </a:r>
          </a:p>
        </p:txBody>
      </p:sp>
      <p:sp>
        <p:nvSpPr>
          <p:cNvPr id="47116" name="Text Box 28"/>
          <p:cNvSpPr txBox="1">
            <a:spLocks noChangeArrowheads="1"/>
          </p:cNvSpPr>
          <p:nvPr/>
        </p:nvSpPr>
        <p:spPr bwMode="auto">
          <a:xfrm>
            <a:off x="6254750" y="3398838"/>
            <a:ext cx="2360613" cy="53181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sr-Latn-CS" altLang="ko-KR" i="1"/>
              <a:t>Dve</a:t>
            </a:r>
            <a:r>
              <a:rPr lang="en-US" altLang="ko-KR" i="1">
                <a:latin typeface="Verdana" pitchFamily="34" charset="0"/>
                <a:ea typeface="굴림" pitchFamily="-48" charset="-127"/>
              </a:rPr>
              <a:t> </a:t>
            </a:r>
            <a:r>
              <a:rPr lang="sr-Latn-CS" altLang="ko-KR" i="1"/>
              <a:t>FP FU</a:t>
            </a:r>
            <a:r>
              <a:rPr lang="en-US" altLang="ko-KR" i="1">
                <a:latin typeface="Verdana" pitchFamily="34" charset="0"/>
                <a:ea typeface="굴림" pitchFamily="-48" charset="-127"/>
              </a:rPr>
              <a:t>,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</a:pPr>
            <a:r>
              <a:rPr lang="en-US" altLang="ko-KR" i="1">
                <a:latin typeface="Verdana" pitchFamily="34" charset="0"/>
                <a:ea typeface="굴림" pitchFamily="-48" charset="-127"/>
              </a:rPr>
              <a:t>Four Cycle Latency</a:t>
            </a:r>
          </a:p>
        </p:txBody>
      </p:sp>
      <p:sp>
        <p:nvSpPr>
          <p:cNvPr id="47117" name="Line 29"/>
          <p:cNvSpPr>
            <a:spLocks noChangeShapeType="1"/>
          </p:cNvSpPr>
          <p:nvPr/>
        </p:nvSpPr>
        <p:spPr bwMode="auto">
          <a:xfrm>
            <a:off x="1447800" y="1447800"/>
            <a:ext cx="0" cy="304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18" name="Line 30"/>
          <p:cNvSpPr>
            <a:spLocks noChangeShapeType="1"/>
          </p:cNvSpPr>
          <p:nvPr/>
        </p:nvSpPr>
        <p:spPr bwMode="auto">
          <a:xfrm>
            <a:off x="2667000" y="1447800"/>
            <a:ext cx="0" cy="304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19" name="Line 31"/>
          <p:cNvSpPr>
            <a:spLocks noChangeShapeType="1"/>
          </p:cNvSpPr>
          <p:nvPr/>
        </p:nvSpPr>
        <p:spPr bwMode="auto">
          <a:xfrm>
            <a:off x="3962400" y="1447800"/>
            <a:ext cx="0" cy="304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20" name="Line 32"/>
          <p:cNvSpPr>
            <a:spLocks noChangeShapeType="1"/>
          </p:cNvSpPr>
          <p:nvPr/>
        </p:nvSpPr>
        <p:spPr bwMode="auto">
          <a:xfrm>
            <a:off x="5334000" y="1447800"/>
            <a:ext cx="0" cy="304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21" name="Line 33"/>
          <p:cNvSpPr>
            <a:spLocks noChangeShapeType="1"/>
          </p:cNvSpPr>
          <p:nvPr/>
        </p:nvSpPr>
        <p:spPr bwMode="auto">
          <a:xfrm>
            <a:off x="6781800" y="1447800"/>
            <a:ext cx="0" cy="304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22" name="Line 34"/>
          <p:cNvSpPr>
            <a:spLocks noChangeShapeType="1"/>
          </p:cNvSpPr>
          <p:nvPr/>
        </p:nvSpPr>
        <p:spPr bwMode="auto">
          <a:xfrm>
            <a:off x="7924800" y="14478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838200" y="1101725"/>
            <a:ext cx="7620000" cy="365125"/>
            <a:chOff x="528" y="982"/>
            <a:chExt cx="4800" cy="23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1248" y="982"/>
              <a:ext cx="4080" cy="230"/>
              <a:chOff x="1248" y="982"/>
              <a:chExt cx="4080" cy="230"/>
            </a:xfrm>
          </p:grpSpPr>
          <p:sp>
            <p:nvSpPr>
              <p:cNvPr id="47127" name="Rectangle 37"/>
              <p:cNvSpPr>
                <a:spLocks noChangeArrowheads="1"/>
              </p:cNvSpPr>
              <p:nvPr/>
            </p:nvSpPr>
            <p:spPr bwMode="auto">
              <a:xfrm>
                <a:off x="1248" y="982"/>
                <a:ext cx="720" cy="2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ko-KR" sz="1600">
                    <a:latin typeface="Verdana" pitchFamily="34" charset="0"/>
                    <a:ea typeface="굴림" pitchFamily="-48" charset="-127"/>
                  </a:rPr>
                  <a:t>Int Op 2</a:t>
                </a:r>
              </a:p>
            </p:txBody>
          </p:sp>
          <p:sp>
            <p:nvSpPr>
              <p:cNvPr id="47128" name="Rectangle 38"/>
              <p:cNvSpPr>
                <a:spLocks noChangeArrowheads="1"/>
              </p:cNvSpPr>
              <p:nvPr/>
            </p:nvSpPr>
            <p:spPr bwMode="auto">
              <a:xfrm>
                <a:off x="1968" y="982"/>
                <a:ext cx="912" cy="2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ko-KR" sz="1600">
                    <a:latin typeface="Verdana" pitchFamily="34" charset="0"/>
                    <a:ea typeface="굴림" pitchFamily="-48" charset="-127"/>
                  </a:rPr>
                  <a:t>Mem Op 1</a:t>
                </a:r>
              </a:p>
            </p:txBody>
          </p:sp>
          <p:sp>
            <p:nvSpPr>
              <p:cNvPr id="47129" name="Rectangle 39"/>
              <p:cNvSpPr>
                <a:spLocks noChangeArrowheads="1"/>
              </p:cNvSpPr>
              <p:nvPr/>
            </p:nvSpPr>
            <p:spPr bwMode="auto">
              <a:xfrm>
                <a:off x="2880" y="982"/>
                <a:ext cx="912" cy="2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ko-KR" sz="1600">
                    <a:latin typeface="Verdana" pitchFamily="34" charset="0"/>
                    <a:ea typeface="굴림" pitchFamily="-48" charset="-127"/>
                  </a:rPr>
                  <a:t>Mem Op 2</a:t>
                </a:r>
              </a:p>
            </p:txBody>
          </p:sp>
          <p:sp>
            <p:nvSpPr>
              <p:cNvPr id="47130" name="Rectangle 40"/>
              <p:cNvSpPr>
                <a:spLocks noChangeArrowheads="1"/>
              </p:cNvSpPr>
              <p:nvPr/>
            </p:nvSpPr>
            <p:spPr bwMode="auto">
              <a:xfrm>
                <a:off x="3792" y="982"/>
                <a:ext cx="768" cy="2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ko-KR" sz="1600">
                    <a:latin typeface="Verdana" pitchFamily="34" charset="0"/>
                    <a:ea typeface="굴림" pitchFamily="-48" charset="-127"/>
                  </a:rPr>
                  <a:t>FP Op 1</a:t>
                </a:r>
              </a:p>
            </p:txBody>
          </p:sp>
          <p:sp>
            <p:nvSpPr>
              <p:cNvPr id="47131" name="Rectangle 41"/>
              <p:cNvSpPr>
                <a:spLocks noChangeArrowheads="1"/>
              </p:cNvSpPr>
              <p:nvPr/>
            </p:nvSpPr>
            <p:spPr bwMode="auto">
              <a:xfrm>
                <a:off x="4560" y="982"/>
                <a:ext cx="768" cy="2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ko-KR" sz="1600">
                    <a:latin typeface="Verdana" pitchFamily="34" charset="0"/>
                    <a:ea typeface="굴림" pitchFamily="-48" charset="-127"/>
                  </a:rPr>
                  <a:t>FP Op 2</a:t>
                </a:r>
              </a:p>
            </p:txBody>
          </p:sp>
        </p:grpSp>
        <p:sp>
          <p:nvSpPr>
            <p:cNvPr id="47126" name="Rectangle 42"/>
            <p:cNvSpPr>
              <a:spLocks noChangeArrowheads="1"/>
            </p:cNvSpPr>
            <p:nvPr/>
          </p:nvSpPr>
          <p:spPr bwMode="auto">
            <a:xfrm>
              <a:off x="528" y="982"/>
              <a:ext cx="720" cy="2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600">
                  <a:latin typeface="Verdana" pitchFamily="34" charset="0"/>
                  <a:ea typeface="굴림" pitchFamily="-48" charset="-127"/>
                </a:rPr>
                <a:t>Int Op 1</a:t>
              </a:r>
            </a:p>
          </p:txBody>
        </p:sp>
      </p:grpSp>
      <p:sp>
        <p:nvSpPr>
          <p:cNvPr id="88107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VLIW: Very Long Instruction Word</a:t>
            </a:r>
          </a:p>
        </p:txBody>
      </p:sp>
    </p:spTree>
  </p:cSld>
  <p:clrMapOvr>
    <a:masterClrMapping/>
  </p:clrMapOvr>
  <p:transition>
    <p:pull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VLIW primer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Neka instrukcioni paket ima 5 instrukcija</a:t>
            </a:r>
          </a:p>
          <a:p>
            <a:pPr lvl="1">
              <a:defRPr/>
            </a:pPr>
            <a:r>
              <a:rPr lang="en-US" altLang="en-US"/>
              <a:t>2 FP, 2 Memory, 1 branch/integer</a:t>
            </a:r>
          </a:p>
          <a:p>
            <a:pPr>
              <a:defRPr/>
            </a:pPr>
            <a:r>
              <a:rPr lang="en-US" altLang="en-US"/>
              <a:t>Kompajler detektuje sve hazrde</a:t>
            </a:r>
          </a:p>
          <a:p>
            <a:pPr lvl="1">
              <a:defRPr/>
            </a:pPr>
            <a:r>
              <a:rPr lang="en-US" altLang="en-US"/>
              <a:t>po definiciji sve instrukcje koje kompjler postavi u jednu veliku instrukciju (paket) su nezavisne, tj. mogu se paralelno izvr</a:t>
            </a:r>
            <a:r>
              <a:rPr lang="hr-HR" altLang="en-US"/>
              <a:t>šavati</a:t>
            </a:r>
            <a:endParaRPr lang="en-US" altLang="en-US"/>
          </a:p>
          <a:p>
            <a:pPr>
              <a:defRPr/>
            </a:pPr>
            <a:r>
              <a:rPr lang="en-US" altLang="en-US"/>
              <a:t>Svi slotovi u instrukcionom paketu ne moraju biti uvek popunjeni</a:t>
            </a:r>
          </a:p>
        </p:txBody>
      </p:sp>
    </p:spTree>
  </p:cSld>
  <p:clrMapOvr>
    <a:masterClrMapping/>
  </p:clrMapOvr>
  <p:transition>
    <p:pull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7" name="Rectangle 25"/>
          <p:cNvSpPr>
            <a:spLocks noChangeArrowheads="1"/>
          </p:cNvSpPr>
          <p:nvPr/>
        </p:nvSpPr>
        <p:spPr bwMode="auto">
          <a:xfrm>
            <a:off x="152400" y="1066800"/>
            <a:ext cx="8434388" cy="519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>
              <a:tabLst>
                <a:tab pos="1435100" algn="l"/>
                <a:tab pos="2857500" algn="l"/>
                <a:tab pos="4457700" algn="l"/>
                <a:tab pos="6057900" algn="l"/>
                <a:tab pos="6407150" algn="l"/>
                <a:tab pos="7254875" algn="l"/>
                <a:tab pos="7600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>
              <a:tabLst>
                <a:tab pos="1435100" algn="l"/>
                <a:tab pos="2857500" algn="l"/>
                <a:tab pos="4457700" algn="l"/>
                <a:tab pos="6057900" algn="l"/>
                <a:tab pos="6407150" algn="l"/>
                <a:tab pos="7254875" algn="l"/>
                <a:tab pos="7600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435100" algn="l"/>
                <a:tab pos="2857500" algn="l"/>
                <a:tab pos="4457700" algn="l"/>
                <a:tab pos="6057900" algn="l"/>
                <a:tab pos="6407150" algn="l"/>
                <a:tab pos="7254875" algn="l"/>
                <a:tab pos="7600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3050" indent="-171450">
              <a:tabLst>
                <a:tab pos="1435100" algn="l"/>
                <a:tab pos="2857500" algn="l"/>
                <a:tab pos="4457700" algn="l"/>
                <a:tab pos="6057900" algn="l"/>
                <a:tab pos="6407150" algn="l"/>
                <a:tab pos="7254875" algn="l"/>
                <a:tab pos="7600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0250" indent="-171450">
              <a:tabLst>
                <a:tab pos="1435100" algn="l"/>
                <a:tab pos="2857500" algn="l"/>
                <a:tab pos="4457700" algn="l"/>
                <a:tab pos="6057900" algn="l"/>
                <a:tab pos="6407150" algn="l"/>
                <a:tab pos="7254875" algn="l"/>
                <a:tab pos="7600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57450" indent="-171450" fontAlgn="base">
              <a:spcBef>
                <a:spcPct val="0"/>
              </a:spcBef>
              <a:spcAft>
                <a:spcPct val="0"/>
              </a:spcAft>
              <a:tabLst>
                <a:tab pos="1435100" algn="l"/>
                <a:tab pos="2857500" algn="l"/>
                <a:tab pos="4457700" algn="l"/>
                <a:tab pos="6057900" algn="l"/>
                <a:tab pos="6407150" algn="l"/>
                <a:tab pos="7254875" algn="l"/>
                <a:tab pos="7600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4650" indent="-171450" fontAlgn="base">
              <a:spcBef>
                <a:spcPct val="0"/>
              </a:spcBef>
              <a:spcAft>
                <a:spcPct val="0"/>
              </a:spcAft>
              <a:tabLst>
                <a:tab pos="1435100" algn="l"/>
                <a:tab pos="2857500" algn="l"/>
                <a:tab pos="4457700" algn="l"/>
                <a:tab pos="6057900" algn="l"/>
                <a:tab pos="6407150" algn="l"/>
                <a:tab pos="7254875" algn="l"/>
                <a:tab pos="7600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1850" indent="-171450" fontAlgn="base">
              <a:spcBef>
                <a:spcPct val="0"/>
              </a:spcBef>
              <a:spcAft>
                <a:spcPct val="0"/>
              </a:spcAft>
              <a:tabLst>
                <a:tab pos="1435100" algn="l"/>
                <a:tab pos="2857500" algn="l"/>
                <a:tab pos="4457700" algn="l"/>
                <a:tab pos="6057900" algn="l"/>
                <a:tab pos="6407150" algn="l"/>
                <a:tab pos="7254875" algn="l"/>
                <a:tab pos="7600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29050" indent="-171450" fontAlgn="base">
              <a:spcBef>
                <a:spcPct val="0"/>
              </a:spcBef>
              <a:spcAft>
                <a:spcPct val="0"/>
              </a:spcAft>
              <a:tabLst>
                <a:tab pos="1435100" algn="l"/>
                <a:tab pos="2857500" algn="l"/>
                <a:tab pos="4457700" algn="l"/>
                <a:tab pos="6057900" algn="l"/>
                <a:tab pos="6407150" algn="l"/>
                <a:tab pos="7254875" algn="l"/>
                <a:tab pos="7600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300" i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Memory 	Memory	FP	FP	Int. op/	Clock</a:t>
            </a:r>
            <a:br>
              <a:rPr kumimoji="1" lang="en-US" altLang="en-US" sz="1300" i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kumimoji="1" lang="en-US" altLang="en-US" sz="1300" i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reference 1	reference 2	operation 1	 op. 2 	branch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3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LD F0, 0 (R1)	LD F6, –8 (R1)						1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3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LD F10, –16 (R1)	LD F14, –24 (R1)						2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3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LD F18, –32 (R1)	LD F22, –40 (R1)	ADDD F4, F0, F2	ADDD F8, F6, F2				3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3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LD F26, –48 (R1)		ADDD F12, F10, F2	ADDD F16, F14, F2				4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3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ADDD F20, F18, F2	ADDD F24, F22, F2				5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3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SD 0 (R1), F4	SD –8 (R1), F8	ADDD F28, F26, F2					6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3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SD –16 (R1), F12	SD –24 (R1), F16						7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3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SD –32 (R1), F20	SD –40 (R1), F24			SUBI  R1, R1, #48	8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3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SD   0 (R1), F28				BNEZ R1, LOOP		9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3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1" lang="en-US" altLang="en-US" sz="13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hr-HR" altLang="en-US" sz="16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petlja odmotana </a:t>
            </a:r>
            <a:r>
              <a:rPr kumimoji="1" lang="en-US" altLang="en-US" sz="16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7 </a:t>
            </a:r>
            <a:r>
              <a:rPr kumimoji="1" lang="hr-HR" altLang="en-US" sz="16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puta da bi se izbegli zastoji</a:t>
            </a:r>
            <a:endParaRPr kumimoji="1" lang="en-US" altLang="en-US" sz="16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hr-HR" altLang="en-US" sz="16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</a:t>
            </a:r>
            <a:r>
              <a:rPr kumimoji="1" lang="en-US" altLang="en-US" sz="16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 clk,</a:t>
            </a:r>
            <a:r>
              <a:rPr kumimoji="1" lang="sr-Latn-CS" altLang="en-US" sz="16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</a:t>
            </a:r>
            <a:r>
              <a:rPr kumimoji="1" lang="hr-HR" altLang="en-US" sz="16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</a:t>
            </a:r>
            <a:r>
              <a:rPr kumimoji="1" lang="en-US" altLang="en-US" sz="16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1.3 clk p</a:t>
            </a:r>
            <a:r>
              <a:rPr kumimoji="1" lang="hr-HR" altLang="en-US" sz="16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kumimoji="1" lang="en-US" altLang="en-US" sz="16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itera</a:t>
            </a:r>
            <a:r>
              <a:rPr kumimoji="1" lang="hr-HR" altLang="en-US" sz="16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ciji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6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hr-HR" altLang="en-US" sz="16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</a:t>
            </a:r>
            <a:r>
              <a:rPr kumimoji="1" lang="en-US" altLang="en-US" sz="16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op</a:t>
            </a:r>
            <a:r>
              <a:rPr kumimoji="1" lang="hr-HR" altLang="en-US" sz="16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eracije po</a:t>
            </a:r>
            <a:r>
              <a:rPr kumimoji="1" lang="en-US" altLang="en-US" sz="16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clk, 50% ef</a:t>
            </a:r>
            <a:r>
              <a:rPr kumimoji="1" lang="hr-HR" altLang="en-US" sz="16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ikasnosti</a:t>
            </a:r>
            <a:endParaRPr kumimoji="1" lang="en-US" altLang="en-US" sz="16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6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kumimoji="1" lang="hr-HR" altLang="en-US" sz="16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apomena</a:t>
            </a:r>
            <a:r>
              <a:rPr kumimoji="1" lang="en-US" altLang="en-US" sz="16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 </a:t>
            </a:r>
            <a:r>
              <a:rPr kumimoji="1" lang="hr-HR" altLang="en-US" sz="16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Potrebno je više registara kod VLIW nego kod SS</a:t>
            </a:r>
            <a:r>
              <a:rPr kumimoji="1" lang="en-US" altLang="en-US" sz="16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(15 </a:t>
            </a:r>
            <a:r>
              <a:rPr kumimoji="1" lang="sr-Latn-CS" altLang="en-US" sz="16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naspram </a:t>
            </a:r>
            <a:r>
              <a:rPr kumimoji="1" lang="en-US" altLang="en-US" sz="16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6 </a:t>
            </a:r>
            <a:r>
              <a:rPr kumimoji="1" lang="sr-Latn-CS" altLang="en-US" sz="16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kod</a:t>
            </a:r>
            <a:r>
              <a:rPr kumimoji="1" lang="en-US" altLang="en-US" sz="16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SS)</a:t>
            </a:r>
          </a:p>
        </p:txBody>
      </p:sp>
      <p:sp>
        <p:nvSpPr>
          <p:cNvPr id="49155" name="Line 26"/>
          <p:cNvSpPr>
            <a:spLocks noChangeShapeType="1"/>
          </p:cNvSpPr>
          <p:nvPr/>
        </p:nvSpPr>
        <p:spPr bwMode="auto">
          <a:xfrm>
            <a:off x="609600" y="1676400"/>
            <a:ext cx="3238500" cy="3175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Oval 27"/>
          <p:cNvSpPr>
            <a:spLocks noChangeArrowheads="1"/>
          </p:cNvSpPr>
          <p:nvPr/>
        </p:nvSpPr>
        <p:spPr bwMode="auto">
          <a:xfrm>
            <a:off x="457200" y="1524000"/>
            <a:ext cx="2413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57" name="Oval 28"/>
          <p:cNvSpPr>
            <a:spLocks noChangeArrowheads="1"/>
          </p:cNvSpPr>
          <p:nvPr/>
        </p:nvSpPr>
        <p:spPr bwMode="auto">
          <a:xfrm>
            <a:off x="3840163" y="1981200"/>
            <a:ext cx="2413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58" name="Line 29"/>
          <p:cNvSpPr>
            <a:spLocks noChangeShapeType="1"/>
          </p:cNvSpPr>
          <p:nvPr/>
        </p:nvSpPr>
        <p:spPr bwMode="auto">
          <a:xfrm flipH="1">
            <a:off x="1076325" y="2155825"/>
            <a:ext cx="2654300" cy="609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02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Odmotavanje petlje i VLIW</a:t>
            </a:r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708025"/>
          </a:xfrm>
        </p:spPr>
        <p:txBody>
          <a:bodyPr/>
          <a:lstStyle/>
          <a:p>
            <a:pPr>
              <a:defRPr/>
            </a:pPr>
            <a:r>
              <a:rPr lang="en-US" altLang="en-US" dirty="0" err="1"/>
              <a:t>Prednosti</a:t>
            </a:r>
            <a:r>
              <a:rPr lang="en-US" altLang="en-US" dirty="0"/>
              <a:t>  VLIW</a:t>
            </a:r>
            <a:endParaRPr lang="en-CA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35000"/>
              </a:spcBef>
              <a:buFontTx/>
              <a:buNone/>
              <a:defRPr/>
            </a:pPr>
            <a:r>
              <a:rPr lang="en-US" altLang="en-US" dirty="0" err="1"/>
              <a:t>Kompajler</a:t>
            </a:r>
            <a:r>
              <a:rPr lang="en-US" altLang="en-US" dirty="0"/>
              <a:t> </a:t>
            </a:r>
            <a:r>
              <a:rPr lang="en-US" altLang="en-US" dirty="0" err="1"/>
              <a:t>priprema</a:t>
            </a:r>
            <a:r>
              <a:rPr lang="en-US" altLang="en-US" dirty="0"/>
              <a:t> </a:t>
            </a:r>
            <a:r>
              <a:rPr lang="en-US" altLang="en-US" dirty="0" err="1"/>
              <a:t>fiksne</a:t>
            </a:r>
            <a:r>
              <a:rPr lang="en-US" altLang="en-US" dirty="0"/>
              <a:t> </a:t>
            </a:r>
            <a:r>
              <a:rPr lang="en-US" altLang="en-US" dirty="0" err="1"/>
              <a:t>instrukcione</a:t>
            </a:r>
            <a:r>
              <a:rPr lang="en-US" altLang="en-US" dirty="0"/>
              <a:t> </a:t>
            </a:r>
            <a:r>
              <a:rPr lang="en-US" altLang="en-US" dirty="0" err="1"/>
              <a:t>pakete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/>
              <a:t>sadr</a:t>
            </a:r>
            <a:r>
              <a:rPr lang="sr-Latn-RS" altLang="en-US" dirty="0"/>
              <a:t>že</a:t>
            </a:r>
            <a:r>
              <a:rPr lang="en-US" altLang="en-US" dirty="0"/>
              <a:t> vi</a:t>
            </a:r>
            <a:r>
              <a:rPr lang="sr-Latn-RS" altLang="en-US" dirty="0"/>
              <a:t>še</a:t>
            </a:r>
            <a:r>
              <a:rPr lang="en-US" altLang="en-US" dirty="0"/>
              <a:t> </a:t>
            </a:r>
            <a:r>
              <a:rPr lang="en-US" altLang="en-US" dirty="0" err="1"/>
              <a:t>operacija</a:t>
            </a:r>
            <a:r>
              <a:rPr lang="sr-Latn-RS" altLang="en-US" dirty="0"/>
              <a:t>, tj. pravi plan izvršenja</a:t>
            </a:r>
            <a:endParaRPr lang="en-CA" altLang="en-US" dirty="0"/>
          </a:p>
          <a:p>
            <a:pPr marL="990600" lvl="1" indent="-533400">
              <a:lnSpc>
                <a:spcPct val="90000"/>
              </a:lnSpc>
              <a:spcBef>
                <a:spcPct val="35000"/>
              </a:spcBef>
              <a:defRPr/>
            </a:pPr>
            <a:r>
              <a:rPr lang="sr-Latn-RS" altLang="en-US" sz="2400" dirty="0"/>
              <a:t>Zavisnosti detektuje kompajler i koristi ih da planira izvršenje instrukcija</a:t>
            </a:r>
            <a:endParaRPr lang="en-CA" altLang="en-US" sz="2400" dirty="0"/>
          </a:p>
          <a:p>
            <a:pPr marL="990600" lvl="1" indent="-533400">
              <a:lnSpc>
                <a:spcPct val="90000"/>
              </a:lnSpc>
              <a:spcBef>
                <a:spcPct val="35000"/>
              </a:spcBef>
              <a:defRPr/>
            </a:pPr>
            <a:r>
              <a:rPr lang="sr-Latn-RS" altLang="en-US" sz="2400" dirty="0"/>
              <a:t>Funkcionalne jedinice dodeljuje kompajler na osnovu pozicije u instrukcionom paketu</a:t>
            </a:r>
            <a:endParaRPr lang="en-CA" altLang="en-US" sz="2400" dirty="0"/>
          </a:p>
          <a:p>
            <a:pPr marL="990600" lvl="1" indent="-533400">
              <a:lnSpc>
                <a:spcPct val="90000"/>
              </a:lnSpc>
              <a:spcBef>
                <a:spcPct val="35000"/>
              </a:spcBef>
              <a:defRPr/>
            </a:pPr>
            <a:r>
              <a:rPr lang="sr-Latn-RS" altLang="en-US" sz="2400" dirty="0"/>
              <a:t>Kompajler generiše kod koji nema nikakvih hazarda tako da nema potrebe za hardverom za detekciju zavisnosti ili planiranjem izvršenja</a:t>
            </a:r>
            <a:endParaRPr lang="en-CA" altLang="en-US" sz="2400" dirty="0"/>
          </a:p>
        </p:txBody>
      </p:sp>
    </p:spTree>
  </p:cSld>
  <p:clrMapOvr>
    <a:masterClrMapping/>
  </p:clrMapOvr>
  <p:transition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602C425-6BBF-4581-9945-01E2763AF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Problemi – hazardi protočnih sistema</a:t>
            </a:r>
            <a:endParaRPr lang="en-US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AA2B84D-DE8C-452F-9D57-D4762BB98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400"/>
              <a:t>Hazard</a:t>
            </a:r>
            <a:r>
              <a:rPr lang="hr-HR" altLang="en-US" sz="2400"/>
              <a:t>i </a:t>
            </a:r>
            <a:r>
              <a:rPr lang="en-US" altLang="en-US" sz="2400"/>
              <a:t>s</a:t>
            </a:r>
            <a:r>
              <a:rPr lang="hr-HR" altLang="en-US" sz="2400"/>
              <a:t>u situacije koje sprečavaju da izvršenje instrukcije otpočne u predvidjenom clok ciklusu.</a:t>
            </a:r>
            <a:r>
              <a:rPr lang="en-US" altLang="en-US" sz="2400"/>
              <a:t> </a:t>
            </a:r>
            <a:endParaRPr lang="hr-HR" altLang="en-US" sz="2400"/>
          </a:p>
          <a:p>
            <a:pPr>
              <a:lnSpc>
                <a:spcPct val="90000"/>
              </a:lnSpc>
              <a:defRPr/>
            </a:pPr>
            <a:r>
              <a:rPr lang="en-US" altLang="en-US" sz="2400"/>
              <a:t>Hazard</a:t>
            </a:r>
            <a:r>
              <a:rPr lang="hr-HR" altLang="en-US" sz="2400"/>
              <a:t>i redukuju idealne performanse protočnog sistema (izvršenje jedne instrukcije po klok ciklusu).</a:t>
            </a:r>
          </a:p>
          <a:p>
            <a:pPr>
              <a:lnSpc>
                <a:spcPct val="90000"/>
              </a:lnSpc>
              <a:defRPr/>
            </a:pPr>
            <a:r>
              <a:rPr lang="hr-HR" altLang="en-US" sz="2400"/>
              <a:t>Hazardi se mogu klasifikovati u tri grupe:</a:t>
            </a:r>
          </a:p>
          <a:p>
            <a:pPr lvl="1">
              <a:lnSpc>
                <a:spcPct val="90000"/>
              </a:lnSpc>
              <a:defRPr/>
            </a:pPr>
            <a:r>
              <a:rPr lang="hr-HR" altLang="en-US" sz="2600">
                <a:solidFill>
                  <a:schemeClr val="tx1"/>
                </a:solidFill>
              </a:rPr>
              <a:t>Strukturni hazardi</a:t>
            </a:r>
            <a:r>
              <a:rPr lang="hr-HR" altLang="en-US" sz="2600"/>
              <a:t> – nastaju zbog jednovremenih zahtva za korišćenje</a:t>
            </a:r>
            <a:r>
              <a:rPr lang="en-US" altLang="en-US" sz="2600"/>
              <a:t>m</a:t>
            </a:r>
            <a:r>
              <a:rPr lang="hr-HR" altLang="en-US" sz="2600"/>
              <a:t> istog hardverskog resursa </a:t>
            </a:r>
          </a:p>
          <a:p>
            <a:pPr lvl="1">
              <a:lnSpc>
                <a:spcPct val="90000"/>
              </a:lnSpc>
              <a:defRPr/>
            </a:pPr>
            <a:r>
              <a:rPr lang="hr-HR" altLang="en-US" sz="2600">
                <a:solidFill>
                  <a:schemeClr val="tx1"/>
                </a:solidFill>
              </a:rPr>
              <a:t>Hazardi po podacima</a:t>
            </a:r>
            <a:r>
              <a:rPr lang="hr-HR" altLang="en-US" sz="2600"/>
              <a:t> – nastupaju zato što je redosled pristupa operandima izmenjen uvodjenjem protočnosti u odnosu na sekvencijalno izvršenje instrukcija</a:t>
            </a:r>
          </a:p>
          <a:p>
            <a:pPr lvl="1">
              <a:lnSpc>
                <a:spcPct val="90000"/>
              </a:lnSpc>
              <a:defRPr/>
            </a:pPr>
            <a:r>
              <a:rPr lang="hr-HR" altLang="en-US" sz="2600">
                <a:solidFill>
                  <a:schemeClr val="tx1"/>
                </a:solidFill>
              </a:rPr>
              <a:t>Kontrolni hazardi</a:t>
            </a:r>
            <a:r>
              <a:rPr lang="hr-HR" altLang="en-US" sz="2600"/>
              <a:t> – nastupaju zbog zavisnosti u redosledu izvršenja instrukcija (izazivaju ih instrukcije koje mogu promeniti sadržaj PC)</a:t>
            </a:r>
          </a:p>
          <a:p>
            <a:pPr>
              <a:lnSpc>
                <a:spcPct val="90000"/>
              </a:lnSpc>
              <a:defRPr/>
            </a:pPr>
            <a:r>
              <a:rPr lang="hr-HR" altLang="en-US" sz="2000"/>
              <a:t>Hazardi mogu izazvati zaustavljanje protočnog sistema (nekim instrukcijama se dozvoljava da produže sa izvršenjem</a:t>
            </a:r>
            <a:r>
              <a:rPr lang="hr-HR" altLang="en-US" sz="2400"/>
              <a:t>)</a:t>
            </a:r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08025"/>
          </a:xfrm>
        </p:spPr>
        <p:txBody>
          <a:bodyPr/>
          <a:lstStyle/>
          <a:p>
            <a:pPr>
              <a:defRPr/>
            </a:pPr>
            <a:r>
              <a:rPr lang="sr-Latn-RS" altLang="en-US" dirty="0"/>
              <a:t>Nedostaci </a:t>
            </a:r>
            <a:r>
              <a:rPr lang="en-US" altLang="en-US" dirty="0"/>
              <a:t>VLIW</a:t>
            </a:r>
            <a:endParaRPr lang="en-CA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067800" cy="54102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sr-Latn-RS" altLang="en-US" dirty="0"/>
              <a:t>Komaptibilnost koda</a:t>
            </a:r>
            <a:endParaRPr lang="en-CA" altLang="en-US" dirty="0"/>
          </a:p>
          <a:p>
            <a:pPr marL="990600" lvl="1" indent="-533400">
              <a:lnSpc>
                <a:spcPct val="90000"/>
              </a:lnSpc>
              <a:defRPr/>
            </a:pPr>
            <a:r>
              <a:rPr lang="en-CA" altLang="en-US" sz="2400" dirty="0"/>
              <a:t>VLIW code </a:t>
            </a:r>
            <a:r>
              <a:rPr lang="sr-Latn-RS" altLang="en-US" sz="2400" dirty="0"/>
              <a:t>se ne može korektno izvršavati na mašini sa različitim brojem funkcionalnih jedinica i/ili različitim latencijama FU. </a:t>
            </a:r>
            <a:endParaRPr lang="en-CA" altLang="en-US" sz="2400" dirty="0"/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sr-Latn-RS" altLang="en-US" dirty="0"/>
              <a:t>Gustina koda</a:t>
            </a:r>
            <a:endParaRPr lang="en-CA" altLang="en-US" dirty="0"/>
          </a:p>
          <a:p>
            <a:pPr marL="990600" lvl="1" indent="-533400">
              <a:lnSpc>
                <a:spcPct val="90000"/>
              </a:lnSpc>
              <a:defRPr/>
            </a:pPr>
            <a:r>
              <a:rPr lang="sr-Latn-RS" altLang="en-US" sz="2400" dirty="0"/>
              <a:t>Niska iskorišćenost slotova unutar dugačke instrukcije </a:t>
            </a:r>
            <a:r>
              <a:rPr lang="en-CA" altLang="en-US" sz="2400" dirty="0"/>
              <a:t>(</a:t>
            </a:r>
            <a:r>
              <a:rPr lang="sr-Latn-RS" altLang="en-US" sz="2400" dirty="0"/>
              <a:t>ugalvnom</a:t>
            </a:r>
            <a:r>
              <a:rPr lang="en-CA" altLang="en-US" sz="2400" dirty="0"/>
              <a:t> </a:t>
            </a:r>
            <a:r>
              <a:rPr lang="en-CA" altLang="en-US" sz="2400" dirty="0" err="1"/>
              <a:t>nop</a:t>
            </a:r>
            <a:r>
              <a:rPr lang="sr-Latn-RS" altLang="en-US" sz="2400" dirty="0"/>
              <a:t>-ovi</a:t>
            </a:r>
            <a:r>
              <a:rPr lang="en-CA" altLang="en-US" sz="2400" dirty="0"/>
              <a:t>) </a:t>
            </a:r>
          </a:p>
        </p:txBody>
      </p:sp>
    </p:spTree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A104B3E-C131-4F05-A2B5-2CB8B2AA7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Klasifikacija hazarda po podacima</a:t>
            </a:r>
            <a:endParaRPr lang="en-US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49AED66-20FC-4519-839F-971868F59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hr-HR" altLang="en-US"/>
              <a:t>Ako su I i J dve instrukcije, pri čemu I prethodi J, hazardi po podacima se u zavisnosti od redosleda upisa i čitanja mogu klasifikovati u tri grupe:</a:t>
            </a:r>
          </a:p>
          <a:p>
            <a:pPr lvl="1">
              <a:lnSpc>
                <a:spcPct val="90000"/>
              </a:lnSpc>
              <a:defRPr/>
            </a:pPr>
            <a:r>
              <a:rPr lang="hr-HR" altLang="en-US" b="1">
                <a:solidFill>
                  <a:schemeClr val="accent1"/>
                </a:solidFill>
              </a:rPr>
              <a:t>RAW</a:t>
            </a:r>
            <a:r>
              <a:rPr lang="hr-HR" altLang="en-US"/>
              <a:t> (Read After Write) – nastupa kada instrukcija J pokušava da pročita operand pre nego što je instrukcija I obavila upis (najčešći tip hazarda)</a:t>
            </a:r>
          </a:p>
          <a:p>
            <a:pPr lvl="1">
              <a:lnSpc>
                <a:spcPct val="90000"/>
              </a:lnSpc>
              <a:defRPr/>
            </a:pPr>
            <a:r>
              <a:rPr lang="hr-HR" altLang="en-US" b="1">
                <a:solidFill>
                  <a:schemeClr val="accent1"/>
                </a:solidFill>
              </a:rPr>
              <a:t>WAR</a:t>
            </a:r>
            <a:r>
              <a:rPr lang="hr-HR" altLang="en-US"/>
              <a:t> (Write After Read) – nastupa kada instrukcija J pokušava da upiše novu vrednost pre nego š</a:t>
            </a:r>
            <a:r>
              <a:rPr lang="en-US" altLang="en-US"/>
              <a:t>t</a:t>
            </a:r>
            <a:r>
              <a:rPr lang="hr-HR" altLang="en-US"/>
              <a:t>o je instrukcija I obavila čitanje</a:t>
            </a:r>
          </a:p>
          <a:p>
            <a:pPr lvl="1">
              <a:lnSpc>
                <a:spcPct val="90000"/>
              </a:lnSpc>
              <a:defRPr/>
            </a:pPr>
            <a:r>
              <a:rPr lang="hr-HR" altLang="en-US" b="1">
                <a:solidFill>
                  <a:schemeClr val="accent1"/>
                </a:solidFill>
              </a:rPr>
              <a:t>WAW</a:t>
            </a:r>
            <a:r>
              <a:rPr lang="hr-HR" altLang="en-US"/>
              <a:t> (Write After Write) – nastupa kada instrukcija J pokušava da upiše vrednost pre instrukcije I </a:t>
            </a:r>
          </a:p>
          <a:p>
            <a:pPr lvl="1">
              <a:lnSpc>
                <a:spcPct val="90000"/>
              </a:lnSpc>
              <a:defRPr/>
            </a:pPr>
            <a:r>
              <a:rPr lang="hr-HR" altLang="en-US" b="1">
                <a:solidFill>
                  <a:schemeClr val="accent1"/>
                </a:solidFill>
              </a:rPr>
              <a:t>RAR</a:t>
            </a:r>
            <a:r>
              <a:rPr lang="hr-HR" altLang="en-US"/>
              <a:t> nije hazard.</a:t>
            </a:r>
          </a:p>
          <a:p>
            <a:pPr>
              <a:lnSpc>
                <a:spcPct val="90000"/>
              </a:lnSpc>
              <a:defRPr/>
            </a:pPr>
            <a:r>
              <a:rPr lang="hr-HR" altLang="en-US"/>
              <a:t>WAR i WAW su hazardi imenovanja (name dependencies) a RAW su pravi hazardi (true dependencies)</a:t>
            </a:r>
            <a:endParaRPr lang="en-US" altLang="en-US"/>
          </a:p>
          <a:p>
            <a:pPr>
              <a:lnSpc>
                <a:spcPct val="90000"/>
              </a:lnSpc>
              <a:defRPr/>
            </a:pPr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37F1DB6-A808-4D69-860B-657B17CEC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355D1C4-7CB4-4249-9B9D-8BEBC0DD1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82863" tIns="45716" rIns="182863" bIns="45716">
            <a:spAutoFit/>
          </a:bodyPr>
          <a:lstStyle>
            <a:lvl1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hr-HR" altLang="en-US"/>
              <a:t>Klasifikacija hazarda</a:t>
            </a:r>
            <a:endParaRPr lang="en-US" altLang="en-US"/>
          </a:p>
        </p:txBody>
      </p:sp>
      <p:grpSp>
        <p:nvGrpSpPr>
          <p:cNvPr id="38916" name="Group 4">
            <a:extLst>
              <a:ext uri="{FF2B5EF4-FFF2-40B4-BE49-F238E27FC236}">
                <a16:creationId xmlns:a16="http://schemas.microsoft.com/office/drawing/2014/main" id="{6FBFCE22-26BE-41D6-A9CD-5064597D92B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143000"/>
            <a:ext cx="3373438" cy="2789238"/>
            <a:chOff x="384" y="432"/>
            <a:chExt cx="2125" cy="1757"/>
          </a:xfrm>
        </p:grpSpPr>
        <p:grpSp>
          <p:nvGrpSpPr>
            <p:cNvPr id="38958" name="Group 5">
              <a:extLst>
                <a:ext uri="{FF2B5EF4-FFF2-40B4-BE49-F238E27FC236}">
                  <a16:creationId xmlns:a16="http://schemas.microsoft.com/office/drawing/2014/main" id="{7F39F746-7602-4242-B96F-FB48AAD87E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432"/>
              <a:ext cx="2125" cy="1440"/>
              <a:chOff x="336" y="432"/>
              <a:chExt cx="2125" cy="1440"/>
            </a:xfrm>
          </p:grpSpPr>
          <p:grpSp>
            <p:nvGrpSpPr>
              <p:cNvPr id="38960" name="Group 6">
                <a:extLst>
                  <a:ext uri="{FF2B5EF4-FFF2-40B4-BE49-F238E27FC236}">
                    <a16:creationId xmlns:a16="http://schemas.microsoft.com/office/drawing/2014/main" id="{1514345F-347C-47CC-AFFB-BF22114DF8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" y="432"/>
                <a:ext cx="946" cy="384"/>
                <a:chOff x="864" y="960"/>
                <a:chExt cx="946" cy="384"/>
              </a:xfrm>
            </p:grpSpPr>
            <p:sp>
              <p:nvSpPr>
                <p:cNvPr id="15367" name="Rectangle 7">
                  <a:extLst>
                    <a:ext uri="{FF2B5EF4-FFF2-40B4-BE49-F238E27FC236}">
                      <a16:creationId xmlns:a16="http://schemas.microsoft.com/office/drawing/2014/main" id="{554F3BC7-6D44-4C96-89A7-447961437A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960"/>
                  <a:ext cx="912" cy="38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970" name="Text Box 8">
                  <a:extLst>
                    <a:ext uri="{FF2B5EF4-FFF2-40B4-BE49-F238E27FC236}">
                      <a16:creationId xmlns:a16="http://schemas.microsoft.com/office/drawing/2014/main" id="{9118DA98-513F-4D32-91DA-F86412CB93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50" y="970"/>
                  <a:ext cx="860" cy="3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600" b="1" i="1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en-US" sz="2600">
                      <a:latin typeface="Times New Roman" panose="02020603050405020304" pitchFamily="18" charset="0"/>
                    </a:rPr>
                    <a:t> (Write)</a:t>
                  </a:r>
                </a:p>
              </p:txBody>
            </p:sp>
          </p:grpSp>
          <p:grpSp>
            <p:nvGrpSpPr>
              <p:cNvPr id="38961" name="Group 9">
                <a:extLst>
                  <a:ext uri="{FF2B5EF4-FFF2-40B4-BE49-F238E27FC236}">
                    <a16:creationId xmlns:a16="http://schemas.microsoft.com/office/drawing/2014/main" id="{F0F2AEBA-9806-4B8C-8C84-6EC6722774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912"/>
                <a:ext cx="925" cy="535"/>
                <a:chOff x="1968" y="1241"/>
                <a:chExt cx="925" cy="535"/>
              </a:xfrm>
            </p:grpSpPr>
            <p:sp>
              <p:nvSpPr>
                <p:cNvPr id="15370" name="Rectangle 10">
                  <a:extLst>
                    <a:ext uri="{FF2B5EF4-FFF2-40B4-BE49-F238E27FC236}">
                      <a16:creationId xmlns:a16="http://schemas.microsoft.com/office/drawing/2014/main" id="{490B38FC-BB2D-4C73-B783-DA171E75DF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1248"/>
                  <a:ext cx="912" cy="5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968" name="Text Box 11">
                  <a:extLst>
                    <a:ext uri="{FF2B5EF4-FFF2-40B4-BE49-F238E27FC236}">
                      <a16:creationId xmlns:a16="http://schemas.microsoft.com/office/drawing/2014/main" id="{81221BC7-7F0F-4B01-9B6F-B75BEF6DCC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6" y="1241"/>
                  <a:ext cx="887" cy="5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200" b="1">
                      <a:latin typeface="Times New Roman" panose="02020603050405020304" pitchFamily="18" charset="0"/>
                    </a:rPr>
                    <a:t>  Shared</a:t>
                  </a:r>
                </a:p>
                <a:p>
                  <a:r>
                    <a:rPr lang="en-US" altLang="en-US" sz="2200" b="1">
                      <a:latin typeface="Times New Roman" panose="02020603050405020304" pitchFamily="18" charset="0"/>
                    </a:rPr>
                    <a:t> Operand</a:t>
                  </a:r>
                  <a:r>
                    <a:rPr lang="en-US" altLang="en-US" sz="2600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p:grpSp>
          <p:grpSp>
            <p:nvGrpSpPr>
              <p:cNvPr id="38962" name="Group 12">
                <a:extLst>
                  <a:ext uri="{FF2B5EF4-FFF2-40B4-BE49-F238E27FC236}">
                    <a16:creationId xmlns:a16="http://schemas.microsoft.com/office/drawing/2014/main" id="{5CB25501-0E42-4070-9E8C-A0D257F43A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" y="1488"/>
                <a:ext cx="923" cy="384"/>
                <a:chOff x="864" y="960"/>
                <a:chExt cx="923" cy="384"/>
              </a:xfrm>
            </p:grpSpPr>
            <p:sp>
              <p:nvSpPr>
                <p:cNvPr id="15373" name="Rectangle 13">
                  <a:extLst>
                    <a:ext uri="{FF2B5EF4-FFF2-40B4-BE49-F238E27FC236}">
                      <a16:creationId xmlns:a16="http://schemas.microsoft.com/office/drawing/2014/main" id="{2AADD883-3ED7-41C7-8953-3B53711045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960"/>
                  <a:ext cx="912" cy="38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966" name="Text Box 14">
                  <a:extLst>
                    <a:ext uri="{FF2B5EF4-FFF2-40B4-BE49-F238E27FC236}">
                      <a16:creationId xmlns:a16="http://schemas.microsoft.com/office/drawing/2014/main" id="{CBD175FE-BF4C-4C3C-991D-14E265AA17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50" y="970"/>
                  <a:ext cx="837" cy="3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600" b="1" i="1">
                      <a:latin typeface="Times New Roman" panose="02020603050405020304" pitchFamily="18" charset="0"/>
                    </a:rPr>
                    <a:t>J</a:t>
                  </a:r>
                  <a:r>
                    <a:rPr lang="en-US" altLang="en-US" sz="2600">
                      <a:latin typeface="Times New Roman" panose="02020603050405020304" pitchFamily="18" charset="0"/>
                    </a:rPr>
                    <a:t> (Read)</a:t>
                  </a:r>
                </a:p>
              </p:txBody>
            </p:sp>
          </p:grpSp>
          <p:sp>
            <p:nvSpPr>
              <p:cNvPr id="15375" name="Line 15">
                <a:extLst>
                  <a:ext uri="{FF2B5EF4-FFF2-40B4-BE49-F238E27FC236}">
                    <a16:creationId xmlns:a16="http://schemas.microsoft.com/office/drawing/2014/main" id="{270AFE6B-82D0-4CE0-88BE-D7354015B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624"/>
                <a:ext cx="81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6" name="Line 16">
                <a:extLst>
                  <a:ext uri="{FF2B5EF4-FFF2-40B4-BE49-F238E27FC236}">
                    <a16:creationId xmlns:a16="http://schemas.microsoft.com/office/drawing/2014/main" id="{916B703D-0FA6-4254-8AF6-A4EE1B3CC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8" y="1440"/>
                <a:ext cx="768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959" name="Text Box 17">
              <a:extLst>
                <a:ext uri="{FF2B5EF4-FFF2-40B4-BE49-F238E27FC236}">
                  <a16:creationId xmlns:a16="http://schemas.microsoft.com/office/drawing/2014/main" id="{60793C5F-07EE-410B-8B0C-F41F6025C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20"/>
              <a:ext cx="203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 b="1">
                  <a:latin typeface="Times New Roman" panose="02020603050405020304" pitchFamily="18" charset="0"/>
                </a:rPr>
                <a:t>Read after Write  (RAW)</a:t>
              </a:r>
            </a:p>
          </p:txBody>
        </p:sp>
      </p:grpSp>
      <p:grpSp>
        <p:nvGrpSpPr>
          <p:cNvPr id="38917" name="Group 18">
            <a:extLst>
              <a:ext uri="{FF2B5EF4-FFF2-40B4-BE49-F238E27FC236}">
                <a16:creationId xmlns:a16="http://schemas.microsoft.com/office/drawing/2014/main" id="{8BB38290-D12D-4513-A2B9-AFD3727A9C6B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219200"/>
            <a:ext cx="3400425" cy="2778125"/>
            <a:chOff x="3199" y="480"/>
            <a:chExt cx="2142" cy="1750"/>
          </a:xfrm>
        </p:grpSpPr>
        <p:grpSp>
          <p:nvGrpSpPr>
            <p:cNvPr id="38946" name="Group 19">
              <a:extLst>
                <a:ext uri="{FF2B5EF4-FFF2-40B4-BE49-F238E27FC236}">
                  <a16:creationId xmlns:a16="http://schemas.microsoft.com/office/drawing/2014/main" id="{5AC6427D-04C0-46FF-9B13-AEAB89A5D0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480"/>
              <a:ext cx="912" cy="384"/>
              <a:chOff x="864" y="960"/>
              <a:chExt cx="912" cy="384"/>
            </a:xfrm>
          </p:grpSpPr>
          <p:sp>
            <p:nvSpPr>
              <p:cNvPr id="15380" name="Rectangle 20">
                <a:extLst>
                  <a:ext uri="{FF2B5EF4-FFF2-40B4-BE49-F238E27FC236}">
                    <a16:creationId xmlns:a16="http://schemas.microsoft.com/office/drawing/2014/main" id="{AA7C4350-308C-4AAF-ABB8-01088D60A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912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957" name="Text Box 21">
                <a:extLst>
                  <a:ext uri="{FF2B5EF4-FFF2-40B4-BE49-F238E27FC236}">
                    <a16:creationId xmlns:a16="http://schemas.microsoft.com/office/drawing/2014/main" id="{0AE2B044-B25B-4D80-B84D-1178EE2404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0" y="970"/>
                <a:ext cx="814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600" b="1" i="1">
                    <a:latin typeface="Times New Roman" panose="02020603050405020304" pitchFamily="18" charset="0"/>
                  </a:rPr>
                  <a:t>I</a:t>
                </a:r>
                <a:r>
                  <a:rPr lang="en-US" altLang="en-US" sz="2600">
                    <a:latin typeface="Times New Roman" panose="02020603050405020304" pitchFamily="18" charset="0"/>
                  </a:rPr>
                  <a:t> (Read)</a:t>
                </a:r>
              </a:p>
            </p:txBody>
          </p:sp>
        </p:grpSp>
        <p:grpSp>
          <p:nvGrpSpPr>
            <p:cNvPr id="38947" name="Group 22">
              <a:extLst>
                <a:ext uri="{FF2B5EF4-FFF2-40B4-BE49-F238E27FC236}">
                  <a16:creationId xmlns:a16="http://schemas.microsoft.com/office/drawing/2014/main" id="{79909C65-E327-4BEC-B7AF-460D55ACA9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960"/>
              <a:ext cx="925" cy="535"/>
              <a:chOff x="1968" y="1241"/>
              <a:chExt cx="925" cy="535"/>
            </a:xfrm>
          </p:grpSpPr>
          <p:sp>
            <p:nvSpPr>
              <p:cNvPr id="15383" name="Rectangle 23">
                <a:extLst>
                  <a:ext uri="{FF2B5EF4-FFF2-40B4-BE49-F238E27FC236}">
                    <a16:creationId xmlns:a16="http://schemas.microsoft.com/office/drawing/2014/main" id="{E04D40A4-1411-4C34-A36B-96DBD8F71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248"/>
                <a:ext cx="912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955" name="Text Box 24">
                <a:extLst>
                  <a:ext uri="{FF2B5EF4-FFF2-40B4-BE49-F238E27FC236}">
                    <a16:creationId xmlns:a16="http://schemas.microsoft.com/office/drawing/2014/main" id="{DA9EC661-6898-402E-928C-56696BCD72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6" y="1241"/>
                <a:ext cx="887" cy="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200" b="1">
                    <a:latin typeface="Times New Roman" panose="02020603050405020304" pitchFamily="18" charset="0"/>
                  </a:rPr>
                  <a:t>  Shared</a:t>
                </a:r>
              </a:p>
              <a:p>
                <a:r>
                  <a:rPr lang="en-US" altLang="en-US" sz="2200" b="1">
                    <a:latin typeface="Times New Roman" panose="02020603050405020304" pitchFamily="18" charset="0"/>
                  </a:rPr>
                  <a:t> Operand</a:t>
                </a:r>
                <a:r>
                  <a:rPr lang="en-US" altLang="en-US" sz="2600"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  <p:grpSp>
          <p:nvGrpSpPr>
            <p:cNvPr id="38948" name="Group 25">
              <a:extLst>
                <a:ext uri="{FF2B5EF4-FFF2-40B4-BE49-F238E27FC236}">
                  <a16:creationId xmlns:a16="http://schemas.microsoft.com/office/drawing/2014/main" id="{FFBB7F67-BD68-4705-A483-ADCF5B38D1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1536"/>
              <a:ext cx="965" cy="384"/>
              <a:chOff x="864" y="960"/>
              <a:chExt cx="965" cy="384"/>
            </a:xfrm>
          </p:grpSpPr>
          <p:sp>
            <p:nvSpPr>
              <p:cNvPr id="15386" name="Rectangle 26">
                <a:extLst>
                  <a:ext uri="{FF2B5EF4-FFF2-40B4-BE49-F238E27FC236}">
                    <a16:creationId xmlns:a16="http://schemas.microsoft.com/office/drawing/2014/main" id="{FE13DF01-35FE-41D3-86E2-BD5AEC47A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912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953" name="Text Box 27">
                <a:extLst>
                  <a:ext uri="{FF2B5EF4-FFF2-40B4-BE49-F238E27FC236}">
                    <a16:creationId xmlns:a16="http://schemas.microsoft.com/office/drawing/2014/main" id="{22986B7E-C4BC-4384-B909-8A5A7906A1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0" y="970"/>
                <a:ext cx="879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600" b="1" i="1">
                    <a:latin typeface="Times New Roman" panose="02020603050405020304" pitchFamily="18" charset="0"/>
                  </a:rPr>
                  <a:t>J</a:t>
                </a:r>
                <a:r>
                  <a:rPr lang="en-US" altLang="en-US" sz="2600"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2400" b="1">
                    <a:latin typeface="Times New Roman" panose="02020603050405020304" pitchFamily="18" charset="0"/>
                  </a:rPr>
                  <a:t>(Write)</a:t>
                </a:r>
                <a:endParaRPr lang="en-US" altLang="en-US" sz="26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388" name="Line 28">
              <a:extLst>
                <a:ext uri="{FF2B5EF4-FFF2-40B4-BE49-F238E27FC236}">
                  <a16:creationId xmlns:a16="http://schemas.microsoft.com/office/drawing/2014/main" id="{ADA9F11B-1A87-4A41-BB6F-28A0D0280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72"/>
              <a:ext cx="81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89" name="Line 29">
              <a:extLst>
                <a:ext uri="{FF2B5EF4-FFF2-40B4-BE49-F238E27FC236}">
                  <a16:creationId xmlns:a16="http://schemas.microsoft.com/office/drawing/2014/main" id="{EEC51BB5-2106-4252-B823-6C50D5BA8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1488"/>
              <a:ext cx="76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51" name="Text Box 30">
              <a:extLst>
                <a:ext uri="{FF2B5EF4-FFF2-40B4-BE49-F238E27FC236}">
                  <a16:creationId xmlns:a16="http://schemas.microsoft.com/office/drawing/2014/main" id="{AA46282B-F744-4148-872D-1EEA02065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9" y="1961"/>
              <a:ext cx="198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 b="1">
                  <a:latin typeface="Times New Roman" panose="02020603050405020304" pitchFamily="18" charset="0"/>
                </a:rPr>
                <a:t>Write after Read (WAR)</a:t>
              </a:r>
            </a:p>
          </p:txBody>
        </p:sp>
      </p:grpSp>
      <p:grpSp>
        <p:nvGrpSpPr>
          <p:cNvPr id="38918" name="Group 31">
            <a:extLst>
              <a:ext uri="{FF2B5EF4-FFF2-40B4-BE49-F238E27FC236}">
                <a16:creationId xmlns:a16="http://schemas.microsoft.com/office/drawing/2014/main" id="{B4676A97-6550-45C3-B9D9-C08CFE83C37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191000"/>
            <a:ext cx="3382963" cy="2667000"/>
            <a:chOff x="480" y="2304"/>
            <a:chExt cx="2131" cy="1680"/>
          </a:xfrm>
        </p:grpSpPr>
        <p:grpSp>
          <p:nvGrpSpPr>
            <p:cNvPr id="38933" name="Group 32">
              <a:extLst>
                <a:ext uri="{FF2B5EF4-FFF2-40B4-BE49-F238E27FC236}">
                  <a16:creationId xmlns:a16="http://schemas.microsoft.com/office/drawing/2014/main" id="{56F84E22-7165-4F6D-93A2-B2C0039291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304"/>
              <a:ext cx="2125" cy="1440"/>
              <a:chOff x="480" y="2448"/>
              <a:chExt cx="2125" cy="1440"/>
            </a:xfrm>
          </p:grpSpPr>
          <p:grpSp>
            <p:nvGrpSpPr>
              <p:cNvPr id="38935" name="Group 33">
                <a:extLst>
                  <a:ext uri="{FF2B5EF4-FFF2-40B4-BE49-F238E27FC236}">
                    <a16:creationId xmlns:a16="http://schemas.microsoft.com/office/drawing/2014/main" id="{212E8739-6148-4E5D-8EC7-EEE3BCFA81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2448"/>
                <a:ext cx="946" cy="384"/>
                <a:chOff x="864" y="960"/>
                <a:chExt cx="946" cy="384"/>
              </a:xfrm>
            </p:grpSpPr>
            <p:sp>
              <p:nvSpPr>
                <p:cNvPr id="15394" name="Rectangle 34">
                  <a:extLst>
                    <a:ext uri="{FF2B5EF4-FFF2-40B4-BE49-F238E27FC236}">
                      <a16:creationId xmlns:a16="http://schemas.microsoft.com/office/drawing/2014/main" id="{89BBB251-162E-4F1E-8E5F-03118409D2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960"/>
                  <a:ext cx="912" cy="38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945" name="Text Box 35">
                  <a:extLst>
                    <a:ext uri="{FF2B5EF4-FFF2-40B4-BE49-F238E27FC236}">
                      <a16:creationId xmlns:a16="http://schemas.microsoft.com/office/drawing/2014/main" id="{08CE8AA0-E652-477D-9C85-B0A82B5F3B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50" y="970"/>
                  <a:ext cx="860" cy="3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600" b="1" i="1" u="sng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en-US" sz="2600" u="sng">
                      <a:latin typeface="Times New Roman" panose="02020603050405020304" pitchFamily="18" charset="0"/>
                    </a:rPr>
                    <a:t> (Write)</a:t>
                  </a:r>
                </a:p>
              </p:txBody>
            </p:sp>
          </p:grpSp>
          <p:grpSp>
            <p:nvGrpSpPr>
              <p:cNvPr id="38936" name="Group 36">
                <a:extLst>
                  <a:ext uri="{FF2B5EF4-FFF2-40B4-BE49-F238E27FC236}">
                    <a16:creationId xmlns:a16="http://schemas.microsoft.com/office/drawing/2014/main" id="{FDB9D816-DD85-464A-99A0-2497437B49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2928"/>
                <a:ext cx="925" cy="535"/>
                <a:chOff x="1968" y="1241"/>
                <a:chExt cx="925" cy="535"/>
              </a:xfrm>
            </p:grpSpPr>
            <p:sp>
              <p:nvSpPr>
                <p:cNvPr id="15397" name="Rectangle 37">
                  <a:extLst>
                    <a:ext uri="{FF2B5EF4-FFF2-40B4-BE49-F238E27FC236}">
                      <a16:creationId xmlns:a16="http://schemas.microsoft.com/office/drawing/2014/main" id="{4839C2A8-024D-41F8-9271-0E4D9C4033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1248"/>
                  <a:ext cx="912" cy="5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943" name="Text Box 38">
                  <a:extLst>
                    <a:ext uri="{FF2B5EF4-FFF2-40B4-BE49-F238E27FC236}">
                      <a16:creationId xmlns:a16="http://schemas.microsoft.com/office/drawing/2014/main" id="{732A9A31-1731-4D4C-B9CD-1F6C599C2B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6" y="1241"/>
                  <a:ext cx="887" cy="5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200" b="1" u="sng">
                      <a:latin typeface="Times New Roman" panose="02020603050405020304" pitchFamily="18" charset="0"/>
                    </a:rPr>
                    <a:t>  Shared</a:t>
                  </a:r>
                </a:p>
                <a:p>
                  <a:r>
                    <a:rPr lang="en-US" altLang="en-US" sz="2200" b="1" u="sng">
                      <a:latin typeface="Times New Roman" panose="02020603050405020304" pitchFamily="18" charset="0"/>
                    </a:rPr>
                    <a:t> Operand</a:t>
                  </a:r>
                  <a:r>
                    <a:rPr lang="en-US" altLang="en-US" sz="2600" u="sng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p:grpSp>
          <p:grpSp>
            <p:nvGrpSpPr>
              <p:cNvPr id="38937" name="Group 39">
                <a:extLst>
                  <a:ext uri="{FF2B5EF4-FFF2-40B4-BE49-F238E27FC236}">
                    <a16:creationId xmlns:a16="http://schemas.microsoft.com/office/drawing/2014/main" id="{3070B254-B7C5-41AC-A78C-7F137F109C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3504"/>
                <a:ext cx="969" cy="384"/>
                <a:chOff x="864" y="960"/>
                <a:chExt cx="969" cy="384"/>
              </a:xfrm>
            </p:grpSpPr>
            <p:sp>
              <p:nvSpPr>
                <p:cNvPr id="15400" name="Rectangle 40">
                  <a:extLst>
                    <a:ext uri="{FF2B5EF4-FFF2-40B4-BE49-F238E27FC236}">
                      <a16:creationId xmlns:a16="http://schemas.microsoft.com/office/drawing/2014/main" id="{9EDCA835-EF5E-469C-9D93-DF2A8F9C0F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960"/>
                  <a:ext cx="912" cy="38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941" name="Text Box 41">
                  <a:extLst>
                    <a:ext uri="{FF2B5EF4-FFF2-40B4-BE49-F238E27FC236}">
                      <a16:creationId xmlns:a16="http://schemas.microsoft.com/office/drawing/2014/main" id="{40014DA6-4A26-44C2-8E18-799A6AE1DB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50" y="970"/>
                  <a:ext cx="883" cy="3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600" b="1" i="1" u="sng">
                      <a:latin typeface="Times New Roman" panose="02020603050405020304" pitchFamily="18" charset="0"/>
                    </a:rPr>
                    <a:t>J </a:t>
                  </a:r>
                  <a:r>
                    <a:rPr lang="en-US" altLang="en-US" sz="2600" u="sng">
                      <a:latin typeface="Times New Roman" panose="02020603050405020304" pitchFamily="18" charset="0"/>
                    </a:rPr>
                    <a:t>(Write)</a:t>
                  </a:r>
                </a:p>
              </p:txBody>
            </p:sp>
          </p:grpSp>
          <p:sp>
            <p:nvSpPr>
              <p:cNvPr id="15402" name="Line 42">
                <a:extLst>
                  <a:ext uri="{FF2B5EF4-FFF2-40B4-BE49-F238E27FC236}">
                    <a16:creationId xmlns:a16="http://schemas.microsoft.com/office/drawing/2014/main" id="{55B2555B-0DA5-404F-B161-A44C43E5D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640"/>
                <a:ext cx="81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03" name="Line 43">
                <a:extLst>
                  <a:ext uri="{FF2B5EF4-FFF2-40B4-BE49-F238E27FC236}">
                    <a16:creationId xmlns:a16="http://schemas.microsoft.com/office/drawing/2014/main" id="{F095CFAF-3205-4640-A75F-957883F566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2" y="3456"/>
                <a:ext cx="768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934" name="Text Box 44">
              <a:extLst>
                <a:ext uri="{FF2B5EF4-FFF2-40B4-BE49-F238E27FC236}">
                  <a16:creationId xmlns:a16="http://schemas.microsoft.com/office/drawing/2014/main" id="{9AFACCED-C31C-4745-AFBA-5732A8BF7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715"/>
              <a:ext cx="213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 b="1" u="sng">
                  <a:latin typeface="Times New Roman" panose="02020603050405020304" pitchFamily="18" charset="0"/>
                </a:rPr>
                <a:t>Write after Write  (WAW)</a:t>
              </a:r>
            </a:p>
          </p:txBody>
        </p:sp>
      </p:grpSp>
      <p:grpSp>
        <p:nvGrpSpPr>
          <p:cNvPr id="38919" name="Group 45">
            <a:extLst>
              <a:ext uri="{FF2B5EF4-FFF2-40B4-BE49-F238E27FC236}">
                <a16:creationId xmlns:a16="http://schemas.microsoft.com/office/drawing/2014/main" id="{E16CA7A6-AAA4-4EBD-A049-A6A9D57FD227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4038600"/>
            <a:ext cx="4252913" cy="2713038"/>
            <a:chOff x="2832" y="2160"/>
            <a:chExt cx="2679" cy="1709"/>
          </a:xfrm>
        </p:grpSpPr>
        <p:grpSp>
          <p:nvGrpSpPr>
            <p:cNvPr id="38920" name="Group 46">
              <a:extLst>
                <a:ext uri="{FF2B5EF4-FFF2-40B4-BE49-F238E27FC236}">
                  <a16:creationId xmlns:a16="http://schemas.microsoft.com/office/drawing/2014/main" id="{B26CEF06-2CE8-44DC-B0FA-B157A782D2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160"/>
              <a:ext cx="2125" cy="1440"/>
              <a:chOff x="3168" y="2160"/>
              <a:chExt cx="2125" cy="1440"/>
            </a:xfrm>
          </p:grpSpPr>
          <p:grpSp>
            <p:nvGrpSpPr>
              <p:cNvPr id="38922" name="Group 47">
                <a:extLst>
                  <a:ext uri="{FF2B5EF4-FFF2-40B4-BE49-F238E27FC236}">
                    <a16:creationId xmlns:a16="http://schemas.microsoft.com/office/drawing/2014/main" id="{1366BB3B-10D9-487E-8595-383EE1667E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160"/>
                <a:ext cx="912" cy="384"/>
                <a:chOff x="864" y="960"/>
                <a:chExt cx="912" cy="384"/>
              </a:xfrm>
            </p:grpSpPr>
            <p:sp>
              <p:nvSpPr>
                <p:cNvPr id="15408" name="Rectangle 48">
                  <a:extLst>
                    <a:ext uri="{FF2B5EF4-FFF2-40B4-BE49-F238E27FC236}">
                      <a16:creationId xmlns:a16="http://schemas.microsoft.com/office/drawing/2014/main" id="{912B2A96-F4D3-4AD5-9792-562559E939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960"/>
                  <a:ext cx="912" cy="38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932" name="Text Box 49">
                  <a:extLst>
                    <a:ext uri="{FF2B5EF4-FFF2-40B4-BE49-F238E27FC236}">
                      <a16:creationId xmlns:a16="http://schemas.microsoft.com/office/drawing/2014/main" id="{59589F04-F281-4253-91AF-25C76AE863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50" y="970"/>
                  <a:ext cx="814" cy="3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600" b="1" i="1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en-US" sz="2600">
                      <a:latin typeface="Times New Roman" panose="02020603050405020304" pitchFamily="18" charset="0"/>
                    </a:rPr>
                    <a:t> (Read)</a:t>
                  </a:r>
                </a:p>
              </p:txBody>
            </p:sp>
          </p:grpSp>
          <p:grpSp>
            <p:nvGrpSpPr>
              <p:cNvPr id="38923" name="Group 50">
                <a:extLst>
                  <a:ext uri="{FF2B5EF4-FFF2-40B4-BE49-F238E27FC236}">
                    <a16:creationId xmlns:a16="http://schemas.microsoft.com/office/drawing/2014/main" id="{4263217D-9EB6-4F15-BA6C-568AFCCA8C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2640"/>
                <a:ext cx="925" cy="535"/>
                <a:chOff x="1968" y="1241"/>
                <a:chExt cx="925" cy="535"/>
              </a:xfrm>
            </p:grpSpPr>
            <p:sp>
              <p:nvSpPr>
                <p:cNvPr id="15411" name="Rectangle 51">
                  <a:extLst>
                    <a:ext uri="{FF2B5EF4-FFF2-40B4-BE49-F238E27FC236}">
                      <a16:creationId xmlns:a16="http://schemas.microsoft.com/office/drawing/2014/main" id="{D517E26F-3C02-413B-9FB6-DD9E26B7DB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1248"/>
                  <a:ext cx="912" cy="5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930" name="Text Box 52">
                  <a:extLst>
                    <a:ext uri="{FF2B5EF4-FFF2-40B4-BE49-F238E27FC236}">
                      <a16:creationId xmlns:a16="http://schemas.microsoft.com/office/drawing/2014/main" id="{17CBB6D4-C243-4252-97E9-E7D323765B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6" y="1241"/>
                  <a:ext cx="887" cy="5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200" b="1">
                      <a:latin typeface="Times New Roman" panose="02020603050405020304" pitchFamily="18" charset="0"/>
                    </a:rPr>
                    <a:t>  Shared</a:t>
                  </a:r>
                </a:p>
                <a:p>
                  <a:r>
                    <a:rPr lang="en-US" altLang="en-US" sz="2200" b="1">
                      <a:latin typeface="Times New Roman" panose="02020603050405020304" pitchFamily="18" charset="0"/>
                    </a:rPr>
                    <a:t> Operand</a:t>
                  </a:r>
                  <a:r>
                    <a:rPr lang="en-US" altLang="en-US" sz="2600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p:grpSp>
          <p:grpSp>
            <p:nvGrpSpPr>
              <p:cNvPr id="38924" name="Group 53">
                <a:extLst>
                  <a:ext uri="{FF2B5EF4-FFF2-40B4-BE49-F238E27FC236}">
                    <a16:creationId xmlns:a16="http://schemas.microsoft.com/office/drawing/2014/main" id="{5EDFD399-4A3D-42E4-9756-6DBD59B0FB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3216"/>
                <a:ext cx="923" cy="384"/>
                <a:chOff x="864" y="960"/>
                <a:chExt cx="923" cy="384"/>
              </a:xfrm>
            </p:grpSpPr>
            <p:sp>
              <p:nvSpPr>
                <p:cNvPr id="15414" name="Rectangle 54">
                  <a:extLst>
                    <a:ext uri="{FF2B5EF4-FFF2-40B4-BE49-F238E27FC236}">
                      <a16:creationId xmlns:a16="http://schemas.microsoft.com/office/drawing/2014/main" id="{CDBB2415-0AC4-4DDC-89C1-55D494DCD3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960"/>
                  <a:ext cx="912" cy="38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928" name="Text Box 55">
                  <a:extLst>
                    <a:ext uri="{FF2B5EF4-FFF2-40B4-BE49-F238E27FC236}">
                      <a16:creationId xmlns:a16="http://schemas.microsoft.com/office/drawing/2014/main" id="{66039965-80D7-4130-A8B2-D3499A0DC3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50" y="970"/>
                  <a:ext cx="837" cy="3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600" b="1" i="1">
                      <a:latin typeface="Times New Roman" panose="02020603050405020304" pitchFamily="18" charset="0"/>
                    </a:rPr>
                    <a:t>J</a:t>
                  </a:r>
                  <a:r>
                    <a:rPr lang="en-US" altLang="en-US" sz="2600">
                      <a:latin typeface="Times New Roman" panose="02020603050405020304" pitchFamily="18" charset="0"/>
                    </a:rPr>
                    <a:t> (Read)</a:t>
                  </a:r>
                </a:p>
              </p:txBody>
            </p:sp>
          </p:grpSp>
          <p:sp>
            <p:nvSpPr>
              <p:cNvPr id="15416" name="Line 56">
                <a:extLst>
                  <a:ext uri="{FF2B5EF4-FFF2-40B4-BE49-F238E27FC236}">
                    <a16:creationId xmlns:a16="http://schemas.microsoft.com/office/drawing/2014/main" id="{40452777-EF4F-4B0B-9E7E-5119594DFD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352"/>
                <a:ext cx="81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17" name="Line 57">
                <a:extLst>
                  <a:ext uri="{FF2B5EF4-FFF2-40B4-BE49-F238E27FC236}">
                    <a16:creationId xmlns:a16="http://schemas.microsoft.com/office/drawing/2014/main" id="{271F3BEC-2B69-4020-BF97-F95AC8614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0" y="3168"/>
                <a:ext cx="768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921" name="Text Box 58">
              <a:extLst>
                <a:ext uri="{FF2B5EF4-FFF2-40B4-BE49-F238E27FC236}">
                  <a16:creationId xmlns:a16="http://schemas.microsoft.com/office/drawing/2014/main" id="{2CEE8639-AF1B-4E41-A68C-7686D28CC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600"/>
              <a:ext cx="267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 b="1">
                  <a:latin typeface="Times New Roman" panose="02020603050405020304" pitchFamily="18" charset="0"/>
                </a:rPr>
                <a:t>Read after Read  (RAR) </a:t>
              </a:r>
              <a:r>
                <a:rPr lang="en-US" altLang="en-US" b="1">
                  <a:latin typeface="Times New Roman" panose="02020603050405020304" pitchFamily="18" charset="0"/>
                </a:rPr>
                <a:t>nije hazard</a:t>
              </a:r>
              <a:endParaRPr lang="en-US" altLang="en-US" sz="22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5C55723-B87F-4252-8F7E-39A66A260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RAW Hazardi</a:t>
            </a:r>
            <a:endParaRPr lang="en-US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24AF5F9-CC16-46CB-B09E-C231E4A172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>
                <a:solidFill>
                  <a:schemeClr val="tx1"/>
                </a:solidFill>
              </a:rPr>
              <a:t>ADD   </a:t>
            </a:r>
            <a:r>
              <a:rPr lang="hr-HR" altLang="en-US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R1, R2, R3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>
                <a:solidFill>
                  <a:schemeClr val="tx1"/>
                </a:solidFill>
              </a:rPr>
              <a:t>SUB    </a:t>
            </a:r>
            <a:r>
              <a:rPr lang="hr-HR" altLang="en-US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R4, R1, R5</a:t>
            </a:r>
          </a:p>
          <a:p>
            <a:pPr>
              <a:buFont typeface="Wingdings 2" panose="05020102010507070707" pitchFamily="18" charset="2"/>
              <a:buNone/>
              <a:defRPr/>
            </a:pPr>
            <a:endParaRPr lang="en-US" altLang="en-US"/>
          </a:p>
        </p:txBody>
      </p:sp>
      <p:sp>
        <p:nvSpPr>
          <p:cNvPr id="13316" name="Line 4">
            <a:extLst>
              <a:ext uri="{FF2B5EF4-FFF2-40B4-BE49-F238E27FC236}">
                <a16:creationId xmlns:a16="http://schemas.microsoft.com/office/drawing/2014/main" id="{DD9532CD-A3D7-4AD2-B725-CE4A4C634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143000"/>
            <a:ext cx="4572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DBEADB9E-2BF3-4DB8-A377-A759A4427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514600"/>
            <a:ext cx="548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8" name="Line 6">
            <a:extLst>
              <a:ext uri="{FF2B5EF4-FFF2-40B4-BE49-F238E27FC236}">
                <a16:creationId xmlns:a16="http://schemas.microsoft.com/office/drawing/2014/main" id="{AA438D9D-F584-418A-BA8A-8F9DF590EE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971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9" name="Line 7">
            <a:extLst>
              <a:ext uri="{FF2B5EF4-FFF2-40B4-BE49-F238E27FC236}">
                <a16:creationId xmlns:a16="http://schemas.microsoft.com/office/drawing/2014/main" id="{7D3FF799-1BF7-41A3-9C7C-E810F897F0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9718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0" name="Line 8">
            <a:extLst>
              <a:ext uri="{FF2B5EF4-FFF2-40B4-BE49-F238E27FC236}">
                <a16:creationId xmlns:a16="http://schemas.microsoft.com/office/drawing/2014/main" id="{2F3DE442-F4B9-4951-A366-68CF4F9831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514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1" name="Line 9">
            <a:extLst>
              <a:ext uri="{FF2B5EF4-FFF2-40B4-BE49-F238E27FC236}">
                <a16:creationId xmlns:a16="http://schemas.microsoft.com/office/drawing/2014/main" id="{2F7CEA14-B79C-4792-A240-A49859F01D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514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2" name="Line 10">
            <a:extLst>
              <a:ext uri="{FF2B5EF4-FFF2-40B4-BE49-F238E27FC236}">
                <a16:creationId xmlns:a16="http://schemas.microsoft.com/office/drawing/2014/main" id="{CA31A6B1-D07C-4951-9F3F-F9A380A2E3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14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3" name="Line 11">
            <a:extLst>
              <a:ext uri="{FF2B5EF4-FFF2-40B4-BE49-F238E27FC236}">
                <a16:creationId xmlns:a16="http://schemas.microsoft.com/office/drawing/2014/main" id="{B64C5221-0D4D-468C-A9BC-A868A4E0F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514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4" name="Line 12">
            <a:extLst>
              <a:ext uri="{FF2B5EF4-FFF2-40B4-BE49-F238E27FC236}">
                <a16:creationId xmlns:a16="http://schemas.microsoft.com/office/drawing/2014/main" id="{15066659-E3A3-4887-A08E-BCAE9D605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514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49" name="Text Box 13">
            <a:extLst>
              <a:ext uri="{FF2B5EF4-FFF2-40B4-BE49-F238E27FC236}">
                <a16:creationId xmlns:a16="http://schemas.microsoft.com/office/drawing/2014/main" id="{3829306C-8E01-4A13-8CBE-A7235AA7D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5908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en-US"/>
              <a:t>ADD</a:t>
            </a:r>
            <a:endParaRPr lang="en-US" altLang="en-US"/>
          </a:p>
        </p:txBody>
      </p:sp>
      <p:sp>
        <p:nvSpPr>
          <p:cNvPr id="39950" name="Text Box 14">
            <a:extLst>
              <a:ext uri="{FF2B5EF4-FFF2-40B4-BE49-F238E27FC236}">
                <a16:creationId xmlns:a16="http://schemas.microsoft.com/office/drawing/2014/main" id="{38ACE3BD-31AC-4EF1-B2C8-F63069F66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04800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en-US"/>
              <a:t>SUB</a:t>
            </a:r>
            <a:endParaRPr lang="en-US" altLang="en-US"/>
          </a:p>
        </p:txBody>
      </p:sp>
      <p:sp>
        <p:nvSpPr>
          <p:cNvPr id="39951" name="Text Box 15">
            <a:extLst>
              <a:ext uri="{FF2B5EF4-FFF2-40B4-BE49-F238E27FC236}">
                <a16:creationId xmlns:a16="http://schemas.microsoft.com/office/drawing/2014/main" id="{205905DE-8E2D-4F1B-B053-9F01CD861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en-US"/>
              <a:t>IF</a:t>
            </a:r>
            <a:endParaRPr lang="en-US" altLang="en-US"/>
          </a:p>
        </p:txBody>
      </p:sp>
      <p:sp>
        <p:nvSpPr>
          <p:cNvPr id="39952" name="Text Box 16">
            <a:extLst>
              <a:ext uri="{FF2B5EF4-FFF2-40B4-BE49-F238E27FC236}">
                <a16:creationId xmlns:a16="http://schemas.microsoft.com/office/drawing/2014/main" id="{52A2CFE8-404E-4620-B998-C60AA2FFC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850" y="2986088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en-US"/>
              <a:t>IF</a:t>
            </a:r>
            <a:endParaRPr lang="en-US" altLang="en-US"/>
          </a:p>
        </p:txBody>
      </p:sp>
      <p:sp>
        <p:nvSpPr>
          <p:cNvPr id="39953" name="Text Box 17">
            <a:extLst>
              <a:ext uri="{FF2B5EF4-FFF2-40B4-BE49-F238E27FC236}">
                <a16:creationId xmlns:a16="http://schemas.microsoft.com/office/drawing/2014/main" id="{272268E2-47AE-4364-A1E1-06827D0D5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5908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en-US"/>
              <a:t>ID</a:t>
            </a:r>
            <a:endParaRPr lang="en-US" altLang="en-US"/>
          </a:p>
        </p:txBody>
      </p:sp>
      <p:sp>
        <p:nvSpPr>
          <p:cNvPr id="39954" name="Text Box 18">
            <a:extLst>
              <a:ext uri="{FF2B5EF4-FFF2-40B4-BE49-F238E27FC236}">
                <a16:creationId xmlns:a16="http://schemas.microsoft.com/office/drawing/2014/main" id="{EA95546D-CD80-45FB-BC47-903BB8CD9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850" y="29860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en-US"/>
              <a:t>ID</a:t>
            </a:r>
            <a:endParaRPr lang="en-US" altLang="en-US"/>
          </a:p>
        </p:txBody>
      </p:sp>
      <p:sp>
        <p:nvSpPr>
          <p:cNvPr id="39955" name="Text Box 19">
            <a:extLst>
              <a:ext uri="{FF2B5EF4-FFF2-40B4-BE49-F238E27FC236}">
                <a16:creationId xmlns:a16="http://schemas.microsoft.com/office/drawing/2014/main" id="{FC03A180-760E-4DBA-B685-B715FA517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59080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en-US"/>
              <a:t>EXE</a:t>
            </a:r>
            <a:endParaRPr lang="en-US" altLang="en-US"/>
          </a:p>
        </p:txBody>
      </p:sp>
      <p:sp>
        <p:nvSpPr>
          <p:cNvPr id="39956" name="Text Box 20">
            <a:extLst>
              <a:ext uri="{FF2B5EF4-FFF2-40B4-BE49-F238E27FC236}">
                <a16:creationId xmlns:a16="http://schemas.microsoft.com/office/drawing/2014/main" id="{61F78E79-EB47-4908-BF42-F85DCDF12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59080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en-US"/>
              <a:t>MEM</a:t>
            </a:r>
            <a:endParaRPr lang="en-US" altLang="en-US"/>
          </a:p>
        </p:txBody>
      </p:sp>
      <p:grpSp>
        <p:nvGrpSpPr>
          <p:cNvPr id="39957" name="Group 21">
            <a:extLst>
              <a:ext uri="{FF2B5EF4-FFF2-40B4-BE49-F238E27FC236}">
                <a16:creationId xmlns:a16="http://schemas.microsoft.com/office/drawing/2014/main" id="{467E731F-454A-487A-A7E2-7A5D8EB7BE5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590800"/>
            <a:ext cx="685800" cy="381000"/>
            <a:chOff x="4032" y="3312"/>
            <a:chExt cx="432" cy="240"/>
          </a:xfrm>
        </p:grpSpPr>
        <p:sp>
          <p:nvSpPr>
            <p:cNvPr id="13334" name="Oval 22">
              <a:extLst>
                <a:ext uri="{FF2B5EF4-FFF2-40B4-BE49-F238E27FC236}">
                  <a16:creationId xmlns:a16="http://schemas.microsoft.com/office/drawing/2014/main" id="{BFF2BD8A-C522-4A1C-A688-2935EB844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312"/>
              <a:ext cx="432" cy="24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65" name="Text Box 23">
              <a:extLst>
                <a:ext uri="{FF2B5EF4-FFF2-40B4-BE49-F238E27FC236}">
                  <a16:creationId xmlns:a16="http://schemas.microsoft.com/office/drawing/2014/main" id="{975B7005-1790-462E-9409-9F613685C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312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hr-HR" altLang="en-US"/>
                <a:t>WB</a:t>
              </a:r>
              <a:endParaRPr lang="en-US" altLang="en-US"/>
            </a:p>
          </p:txBody>
        </p:sp>
      </p:grpSp>
      <p:sp>
        <p:nvSpPr>
          <p:cNvPr id="39958" name="Text Box 24">
            <a:extLst>
              <a:ext uri="{FF2B5EF4-FFF2-40B4-BE49-F238E27FC236}">
                <a16:creationId xmlns:a16="http://schemas.microsoft.com/office/drawing/2014/main" id="{5EE14B20-5B3F-4A61-9114-0737FFBBB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733800"/>
            <a:ext cx="175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en-US"/>
              <a:t>ovde se čita R1</a:t>
            </a:r>
            <a:endParaRPr lang="en-US" altLang="en-US"/>
          </a:p>
        </p:txBody>
      </p:sp>
      <p:sp>
        <p:nvSpPr>
          <p:cNvPr id="39959" name="Text Box 25">
            <a:extLst>
              <a:ext uri="{FF2B5EF4-FFF2-40B4-BE49-F238E27FC236}">
                <a16:creationId xmlns:a16="http://schemas.microsoft.com/office/drawing/2014/main" id="{78CB0472-27B7-4AE3-940B-DFAC68352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524000"/>
            <a:ext cx="211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en-US"/>
              <a:t>vrednost upisana u</a:t>
            </a:r>
          </a:p>
          <a:p>
            <a:r>
              <a:rPr lang="hr-HR" altLang="en-US"/>
              <a:t>R1</a:t>
            </a:r>
            <a:endParaRPr lang="en-US" altLang="en-US"/>
          </a:p>
        </p:txBody>
      </p:sp>
      <p:sp>
        <p:nvSpPr>
          <p:cNvPr id="13338" name="Oval 26">
            <a:extLst>
              <a:ext uri="{FF2B5EF4-FFF2-40B4-BE49-F238E27FC236}">
                <a16:creationId xmlns:a16="http://schemas.microsoft.com/office/drawing/2014/main" id="{E4C40714-F797-4EB8-91E8-F2B844C8D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997200"/>
            <a:ext cx="6858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9" name="Line 27">
            <a:extLst>
              <a:ext uri="{FF2B5EF4-FFF2-40B4-BE49-F238E27FC236}">
                <a16:creationId xmlns:a16="http://schemas.microsoft.com/office/drawing/2014/main" id="{AC456B99-36A2-4BA1-8AA1-5AB1465201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9200" y="3352800"/>
            <a:ext cx="228600" cy="457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0" name="Line 28">
            <a:extLst>
              <a:ext uri="{FF2B5EF4-FFF2-40B4-BE49-F238E27FC236}">
                <a16:creationId xmlns:a16="http://schemas.microsoft.com/office/drawing/2014/main" id="{50D0AB9A-10EF-4F15-899F-6DCCDAC04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133600"/>
            <a:ext cx="0" cy="457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63" name="Text Box 29">
            <a:extLst>
              <a:ext uri="{FF2B5EF4-FFF2-40B4-BE49-F238E27FC236}">
                <a16:creationId xmlns:a16="http://schemas.microsoft.com/office/drawing/2014/main" id="{7CEE5172-9C9E-4CDF-B898-37036955D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4333875"/>
            <a:ext cx="7483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/>
              <a:t>Zaustavljanje protočnog sistema uzrokovano RAW hazardima se m</a:t>
            </a:r>
            <a:r>
              <a:rPr lang="en-US" altLang="en-US"/>
              <a:t>o</a:t>
            </a:r>
            <a:r>
              <a:rPr lang="sr-Latn-CS" altLang="en-US"/>
              <a:t>že eliminisati pribavljanjem unapred (bypasing, forwarding)</a:t>
            </a:r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8A5C7C8-1F19-46E9-9078-BCCE728AD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kontrolni hazardi</a:t>
            </a:r>
            <a:endParaRPr lang="en-US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C2BB78E-B6BE-411E-98EF-915284277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Mogu uzrokovati veći gubitak performansi nego hazardi po podacima.</a:t>
            </a:r>
          </a:p>
          <a:p>
            <a:pPr>
              <a:defRPr/>
            </a:pPr>
            <a:r>
              <a:rPr lang="hr-HR" altLang="en-US"/>
              <a:t>Nastupaju zbog instrukcija koje mogu promeniti sadržaj PC (branch, jump, call, return).</a:t>
            </a:r>
          </a:p>
          <a:p>
            <a:pPr>
              <a:defRPr/>
            </a:pPr>
            <a:r>
              <a:rPr lang="hr-HR" altLang="en-US"/>
              <a:t>Primer branch instrukcije: novi sadržaj PC poznat tek u MEM fazi, posle izračunavanja adrese i testiranja uslova.</a:t>
            </a:r>
          </a:p>
          <a:p>
            <a:pPr>
              <a:defRPr/>
            </a:pPr>
            <a:r>
              <a:rPr lang="hr-HR" altLang="en-US"/>
              <a:t>Neophodno zaustaviti protočni sistem dok se ne dozna novi sadržaj PC. </a:t>
            </a:r>
            <a:endParaRPr lang="en-US" altLang="en-US"/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AA520D8E-D644-4B23-A0DF-18D917678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5256213"/>
            <a:ext cx="3930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en-US" b="1">
                <a:solidFill>
                  <a:srgbClr val="0000CC"/>
                </a:solidFill>
              </a:rPr>
              <a:t>branch  IF      ID     EX     MEM   WB</a:t>
            </a:r>
          </a:p>
          <a:p>
            <a:endParaRPr lang="hr-HR" altLang="en-US" b="1">
              <a:solidFill>
                <a:srgbClr val="0000CC"/>
              </a:solidFill>
            </a:endParaRPr>
          </a:p>
          <a:p>
            <a:r>
              <a:rPr lang="hr-HR" altLang="en-US" b="1">
                <a:solidFill>
                  <a:srgbClr val="0000CC"/>
                </a:solidFill>
              </a:rPr>
              <a:t>i+1                   IF     --        --         IF</a:t>
            </a:r>
            <a:endParaRPr lang="en-US" altLang="en-US" b="1">
              <a:solidFill>
                <a:srgbClr val="0000CC"/>
              </a:solidFill>
            </a:endParaRP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FDD1FD35-B4DE-4407-A9E0-CCBFC70AF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257800"/>
            <a:ext cx="3962400" cy="990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90" name="Line 6">
            <a:extLst>
              <a:ext uri="{FF2B5EF4-FFF2-40B4-BE49-F238E27FC236}">
                <a16:creationId xmlns:a16="http://schemas.microsoft.com/office/drawing/2014/main" id="{3EF59DF2-7FBE-465A-BE43-E6AD6A14E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791200"/>
            <a:ext cx="39624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91" name="Line 7">
            <a:extLst>
              <a:ext uri="{FF2B5EF4-FFF2-40B4-BE49-F238E27FC236}">
                <a16:creationId xmlns:a16="http://schemas.microsoft.com/office/drawing/2014/main" id="{F0B3EA59-72FB-44C6-85F2-8A627C091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257800"/>
            <a:ext cx="0" cy="9906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92" name="Line 8">
            <a:extLst>
              <a:ext uri="{FF2B5EF4-FFF2-40B4-BE49-F238E27FC236}">
                <a16:creationId xmlns:a16="http://schemas.microsoft.com/office/drawing/2014/main" id="{D3EA554A-CBA2-41E1-A798-920CE0BE8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257800"/>
            <a:ext cx="0" cy="9906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DF79D738-E7AF-41BA-860A-523542D9C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257800"/>
            <a:ext cx="0" cy="9906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CF3CD0BC-FCA6-4ACA-8E3B-65A18858A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257800"/>
            <a:ext cx="0" cy="9906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95" name="Line 11">
            <a:extLst>
              <a:ext uri="{FF2B5EF4-FFF2-40B4-BE49-F238E27FC236}">
                <a16:creationId xmlns:a16="http://schemas.microsoft.com/office/drawing/2014/main" id="{7BF5E82F-B2E8-43F3-B992-38A563921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257800"/>
            <a:ext cx="0" cy="9906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41F462AD-1A3A-4498-ABF9-3C7E05827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691063"/>
            <a:ext cx="381000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en-US"/>
              <a:t>zaustavljanje protočnog</a:t>
            </a:r>
          </a:p>
          <a:p>
            <a:r>
              <a:rPr lang="hr-HR" altLang="en-US"/>
              <a:t>sistema nije moguće odmah nakon pribavljanja branch jer nije završeno dekodiranje. Pribavljena instr. se briše (IF/ID registar)</a:t>
            </a:r>
          </a:p>
          <a:p>
            <a:r>
              <a:rPr lang="hr-HR" altLang="en-US"/>
              <a:t>Nakon Mem faze vrši se novo pribavljanje</a:t>
            </a:r>
            <a:endParaRPr lang="en-US" alt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4745354-F90B-45C4-B1F4-9DBDA73FB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Zakašnjeno grananje</a:t>
            </a:r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EB4D54F-F90B-4DCB-A8A6-97CB946C48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 sz="2200"/>
              <a:t>Ideja je da se iza naredbe grananja postavi in</a:t>
            </a:r>
            <a:r>
              <a:rPr lang="en-US" altLang="en-US" sz="2200"/>
              <a:t>s</a:t>
            </a:r>
            <a:r>
              <a:rPr lang="sr-Latn-CS" altLang="en-US" sz="2200"/>
              <a:t>trukcija koja će se izvršiti </a:t>
            </a:r>
            <a:r>
              <a:rPr lang="hr-HR" altLang="en-US" sz="2200"/>
              <a:t>bez obzira da li će se grananje obaviti ili ne (dok se ne odredi uslov i novi sadržaj PC). </a:t>
            </a:r>
          </a:p>
          <a:p>
            <a:pPr>
              <a:defRPr/>
            </a:pPr>
            <a:r>
              <a:rPr lang="hr-HR" altLang="en-US" sz="2200"/>
              <a:t>Naziv potiče od činjenice da se efekat naredbe grananja odlaže</a:t>
            </a:r>
            <a:r>
              <a:rPr lang="hr-HR" altLang="en-US" sz="2400"/>
              <a:t>.</a:t>
            </a:r>
          </a:p>
          <a:p>
            <a:pPr lvl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hr-HR" altLang="en-US" sz="2600"/>
              <a:t>	</a:t>
            </a:r>
            <a:r>
              <a:rPr lang="en-US" altLang="en-US" sz="2200"/>
              <a:t>conditional branch instruction</a:t>
            </a:r>
          </a:p>
          <a:p>
            <a:pPr lvl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200"/>
              <a:t> </a:t>
            </a:r>
            <a:r>
              <a:rPr lang="hr-HR" altLang="en-US" sz="2200"/>
              <a:t>	</a:t>
            </a:r>
            <a:r>
              <a:rPr lang="en-US" altLang="en-US" sz="2200"/>
              <a:t>sequential successor</a:t>
            </a:r>
            <a:r>
              <a:rPr lang="en-US" altLang="en-US" sz="2200" baseline="-25000"/>
              <a:t>1</a:t>
            </a:r>
            <a:endParaRPr lang="en-US" altLang="en-US" sz="2200"/>
          </a:p>
          <a:p>
            <a:pPr lvl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200"/>
              <a:t> </a:t>
            </a:r>
            <a:r>
              <a:rPr lang="hr-HR" altLang="en-US" sz="2200"/>
              <a:t>	</a:t>
            </a:r>
            <a:r>
              <a:rPr lang="en-US" altLang="en-US" sz="2200"/>
              <a:t>sequential successor</a:t>
            </a:r>
            <a:r>
              <a:rPr lang="en-US" altLang="en-US" sz="2200" baseline="-25000"/>
              <a:t>2</a:t>
            </a:r>
            <a:endParaRPr lang="en-US" altLang="en-US" sz="2200"/>
          </a:p>
          <a:p>
            <a:pPr lvl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200"/>
              <a:t>         ……..</a:t>
            </a:r>
            <a:r>
              <a:rPr lang="hr-HR" altLang="en-US" sz="2200"/>
              <a:t>			</a:t>
            </a:r>
            <a:r>
              <a:rPr lang="hr-HR" altLang="en-US" sz="2200">
                <a:solidFill>
                  <a:schemeClr val="accent2"/>
                </a:solidFill>
              </a:rPr>
              <a:t>slot zakašnjenog grananja</a:t>
            </a:r>
            <a:endParaRPr lang="en-US" altLang="en-US" sz="2200">
              <a:solidFill>
                <a:schemeClr val="accent2"/>
              </a:solidFill>
            </a:endParaRPr>
          </a:p>
          <a:p>
            <a:pPr lvl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200"/>
              <a:t> </a:t>
            </a:r>
            <a:r>
              <a:rPr lang="hr-HR" altLang="en-US" sz="2200"/>
              <a:t>	</a:t>
            </a:r>
            <a:r>
              <a:rPr lang="en-US" altLang="en-US" sz="2200"/>
              <a:t>sequential successor</a:t>
            </a:r>
            <a:r>
              <a:rPr lang="en-US" altLang="en-US" sz="2200" baseline="-25000"/>
              <a:t>n</a:t>
            </a:r>
          </a:p>
          <a:p>
            <a:pPr lvl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200" baseline="-25000"/>
              <a:t>  </a:t>
            </a:r>
            <a:r>
              <a:rPr lang="hr-HR" altLang="en-US" sz="2200" baseline="-25000"/>
              <a:t>	</a:t>
            </a:r>
            <a:r>
              <a:rPr lang="en-US" altLang="en-US" sz="2200"/>
              <a:t>branch target if taken</a:t>
            </a:r>
            <a:endParaRPr lang="hr-HR" altLang="en-US" sz="2200"/>
          </a:p>
          <a:p>
            <a:pPr>
              <a:lnSpc>
                <a:spcPct val="85000"/>
              </a:lnSpc>
              <a:defRPr/>
            </a:pPr>
            <a:r>
              <a:rPr lang="hr-HR" altLang="en-US" sz="2200"/>
              <a:t>Za instrukcije koje slede iza naredbe grananja se kaže da se nalaze u slotu (prozoru) zakašnjenog grananja. Ove instrukcije se izvršavaju bez obzira da li dolazi do grananja ili ne.</a:t>
            </a:r>
          </a:p>
          <a:p>
            <a:pPr>
              <a:lnSpc>
                <a:spcPct val="85000"/>
              </a:lnSpc>
              <a:defRPr/>
            </a:pPr>
            <a:r>
              <a:rPr lang="hr-HR" altLang="en-US" sz="2200"/>
              <a:t>U praksi je veličina prozora najčešće 1.</a:t>
            </a:r>
          </a:p>
          <a:p>
            <a:pPr>
              <a:lnSpc>
                <a:spcPct val="85000"/>
              </a:lnSpc>
              <a:defRPr/>
            </a:pPr>
            <a:r>
              <a:rPr lang="hr-HR" altLang="en-US" sz="2200"/>
              <a:t>Zadatak kompajlera je da u ovaj prozor postavi važeće i korisne instrukcije</a:t>
            </a:r>
            <a:endParaRPr lang="en-US" altLang="en-US" sz="2200"/>
          </a:p>
          <a:p>
            <a:pPr>
              <a:defRPr/>
            </a:pPr>
            <a:endParaRPr lang="en-US" altLang="en-US" sz="2400"/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639F20D3-8263-4E70-9FE3-3E567AEE6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2779713"/>
            <a:ext cx="1841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09" name="AutoShape 5">
            <a:extLst>
              <a:ext uri="{FF2B5EF4-FFF2-40B4-BE49-F238E27FC236}">
                <a16:creationId xmlns:a16="http://schemas.microsoft.com/office/drawing/2014/main" id="{A80FEB68-CF71-4FDC-9D5E-637D0F75620F}"/>
              </a:ext>
            </a:extLst>
          </p:cNvPr>
          <p:cNvSpPr>
            <a:spLocks/>
          </p:cNvSpPr>
          <p:nvPr/>
        </p:nvSpPr>
        <p:spPr bwMode="auto">
          <a:xfrm>
            <a:off x="3962400" y="2819400"/>
            <a:ext cx="304800" cy="13716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d"/>
  </p:transition>
</p:sld>
</file>

<file path=ppt/theme/theme1.xml><?xml version="1.0" encoding="utf-8"?>
<a:theme xmlns:a="http://schemas.openxmlformats.org/drawingml/2006/main" name="MIMD">
  <a:themeElements>
    <a:clrScheme name="MIMD 15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A50021"/>
      </a:accent1>
      <a:accent2>
        <a:srgbClr val="009900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8A00"/>
      </a:accent6>
      <a:hlink>
        <a:srgbClr val="003399"/>
      </a:hlink>
      <a:folHlink>
        <a:srgbClr val="DDDDDD"/>
      </a:folHlink>
    </a:clrScheme>
    <a:fontScheme name="MIM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lnDef>
  </a:objectDefaults>
  <a:extraClrSchemeLst>
    <a:extraClrScheme>
      <a:clrScheme name="MIMD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D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D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D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D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D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D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D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D 9">
        <a:dk1>
          <a:srgbClr val="001932"/>
        </a:dk1>
        <a:lt1>
          <a:srgbClr val="FFFFFF"/>
        </a:lt1>
        <a:dk2>
          <a:srgbClr val="1A6690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B8C6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D 10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D 11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BFAD"/>
        </a:hlink>
        <a:folHlink>
          <a:srgbClr val="0E36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D 1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CC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D 1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D 1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D 1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8A00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nanje-dinam">
  <a:themeElements>
    <a:clrScheme name="grananje-dinam 15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A50021"/>
      </a:accent1>
      <a:accent2>
        <a:srgbClr val="009900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8A00"/>
      </a:accent6>
      <a:hlink>
        <a:srgbClr val="003399"/>
      </a:hlink>
      <a:folHlink>
        <a:srgbClr val="DDDDDD"/>
      </a:folHlink>
    </a:clrScheme>
    <a:fontScheme name="grananje-dina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lnDef>
  </a:objectDefaults>
  <a:extraClrSchemeLst>
    <a:extraClrScheme>
      <a:clrScheme name="grananje-dinam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nanje-dinam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nanje-dinam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nanje-dinam 9">
        <a:dk1>
          <a:srgbClr val="001932"/>
        </a:dk1>
        <a:lt1>
          <a:srgbClr val="FFFFFF"/>
        </a:lt1>
        <a:dk2>
          <a:srgbClr val="1A6690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B8C6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nanje-dinam 10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nanje-dinam 11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BFAD"/>
        </a:hlink>
        <a:folHlink>
          <a:srgbClr val="0E36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nanje-dinam 1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CC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1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1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1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8A00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paralelni_1b</Template>
  <TotalTime>1335</TotalTime>
  <Words>4678</Words>
  <Application>Microsoft Office PowerPoint</Application>
  <PresentationFormat>On-screen Show (4:3)</PresentationFormat>
  <Paragraphs>540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Arial Narrow</vt:lpstr>
      <vt:lpstr>Calibri</vt:lpstr>
      <vt:lpstr>Courier</vt:lpstr>
      <vt:lpstr>Courier New</vt:lpstr>
      <vt:lpstr>Tahoma</vt:lpstr>
      <vt:lpstr>Times New Roman</vt:lpstr>
      <vt:lpstr>Verdana</vt:lpstr>
      <vt:lpstr>Wingdings</vt:lpstr>
      <vt:lpstr>Wingdings 2</vt:lpstr>
      <vt:lpstr>MIMD</vt:lpstr>
      <vt:lpstr>grananje-dinam</vt:lpstr>
      <vt:lpstr>Paralelni sistemi</vt:lpstr>
      <vt:lpstr>Da se podsetimo....</vt:lpstr>
      <vt:lpstr>Primeri instrukcija</vt:lpstr>
      <vt:lpstr>Problemi – hazardi protočnih sistema</vt:lpstr>
      <vt:lpstr>Klasifikacija hazarda po podacima</vt:lpstr>
      <vt:lpstr>PowerPoint Presentation</vt:lpstr>
      <vt:lpstr>RAW Hazardi</vt:lpstr>
      <vt:lpstr>kontrolni hazardi</vt:lpstr>
      <vt:lpstr>Zakašnjeno grananje</vt:lpstr>
      <vt:lpstr>PowerPoint Presentation</vt:lpstr>
      <vt:lpstr>PowerPoint Presentation</vt:lpstr>
      <vt:lpstr>PowerPoint Presentation</vt:lpstr>
      <vt:lpstr>Performanse protočnog sistema u prisustvu hazarda</vt:lpstr>
      <vt:lpstr>Kako povećati ILP?</vt:lpstr>
      <vt:lpstr>kako povećati ILP?</vt:lpstr>
      <vt:lpstr>Usvojene latencije funkcionalnih jedinica</vt:lpstr>
      <vt:lpstr>Odmotavanje petlje – Primer </vt:lpstr>
      <vt:lpstr>PowerPoint Presentation</vt:lpstr>
      <vt:lpstr>Preuredjeni kod sa minimiziranim zastojima </vt:lpstr>
      <vt:lpstr>Kako dalje smanjiti broj clk/iteraciji?</vt:lpstr>
      <vt:lpstr>Petlja odmotana četiri puta</vt:lpstr>
      <vt:lpstr>Protočno izvršenje odmotane petlje</vt:lpstr>
      <vt:lpstr>Rezime-odmotavanja petlje</vt:lpstr>
      <vt:lpstr>Superskalarni i VLIW procesori</vt:lpstr>
      <vt:lpstr>SS i VLIW</vt:lpstr>
      <vt:lpstr>Superskalarni i VLIW procesori </vt:lpstr>
      <vt:lpstr>PowerPoint Presentation</vt:lpstr>
      <vt:lpstr>PowerPoint Presentation</vt:lpstr>
      <vt:lpstr>SS primer</vt:lpstr>
      <vt:lpstr>SS primer</vt:lpstr>
      <vt:lpstr>SS primer</vt:lpstr>
      <vt:lpstr>PowerPoint Presentation</vt:lpstr>
      <vt:lpstr>PowerPoint Presentation</vt:lpstr>
      <vt:lpstr>Primeri nekih SS procesora</vt:lpstr>
      <vt:lpstr>VLIW</vt:lpstr>
      <vt:lpstr>VLIW: Very Long Instruction Word</vt:lpstr>
      <vt:lpstr>VLIW primer</vt:lpstr>
      <vt:lpstr>Odmotavanje petlje i VLIW</vt:lpstr>
      <vt:lpstr>Prednosti  VLIW</vt:lpstr>
      <vt:lpstr>Nedostaci VLIW</vt:lpstr>
    </vt:vector>
  </TitlesOfParts>
  <Company>Bluestone Lodge Pty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Paralelni sistemi</dc:title>
  <dc:creator>##</dc:creator>
  <cp:lastModifiedBy>Emina Milovanovic</cp:lastModifiedBy>
  <cp:revision>48</cp:revision>
  <dcterms:created xsi:type="dcterms:W3CDTF">2008-10-20T16:40:30Z</dcterms:created>
  <dcterms:modified xsi:type="dcterms:W3CDTF">2023-03-03T18:59:46Z</dcterms:modified>
</cp:coreProperties>
</file>