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sldIdLst>
    <p:sldId id="256" r:id="rId2"/>
    <p:sldId id="317" r:id="rId3"/>
    <p:sldId id="258" r:id="rId4"/>
    <p:sldId id="259" r:id="rId5"/>
    <p:sldId id="260" r:id="rId6"/>
    <p:sldId id="261" r:id="rId7"/>
    <p:sldId id="262" r:id="rId8"/>
    <p:sldId id="263" r:id="rId9"/>
    <p:sldId id="264" r:id="rId10"/>
    <p:sldId id="318" r:id="rId11"/>
    <p:sldId id="267" r:id="rId12"/>
    <p:sldId id="266" r:id="rId13"/>
    <p:sldId id="268" r:id="rId14"/>
    <p:sldId id="298" r:id="rId15"/>
    <p:sldId id="299" r:id="rId16"/>
    <p:sldId id="300" r:id="rId17"/>
    <p:sldId id="301" r:id="rId18"/>
    <p:sldId id="302" r:id="rId19"/>
    <p:sldId id="308" r:id="rId20"/>
    <p:sldId id="310" r:id="rId21"/>
    <p:sldId id="319" r:id="rId22"/>
    <p:sldId id="321" r:id="rId23"/>
    <p:sldId id="322" r:id="rId24"/>
    <p:sldId id="323" r:id="rId25"/>
    <p:sldId id="324" r:id="rId26"/>
    <p:sldId id="325" r:id="rId27"/>
    <p:sldId id="326" r:id="rId28"/>
    <p:sldId id="327" r:id="rId29"/>
    <p:sldId id="328" r:id="rId30"/>
    <p:sldId id="339" r:id="rId31"/>
    <p:sldId id="340" r:id="rId32"/>
    <p:sldId id="329" r:id="rId33"/>
    <p:sldId id="330" r:id="rId34"/>
    <p:sldId id="332" r:id="rId35"/>
    <p:sldId id="333" r:id="rId36"/>
    <p:sldId id="334" r:id="rId37"/>
    <p:sldId id="316" r:id="rId38"/>
    <p:sldId id="335" r:id="rId39"/>
    <p:sldId id="336" r:id="rId40"/>
    <p:sldId id="337" r:id="rId41"/>
    <p:sldId id="341" r:id="rId42"/>
    <p:sldId id="338"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FFFF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8537" autoAdjust="0"/>
  </p:normalViewPr>
  <p:slideViewPr>
    <p:cSldViewPr>
      <p:cViewPr>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ED89BB4-71FB-19E4-476C-8533AB327E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 xmlns:a16="http://schemas.microsoft.com/office/drawing/2014/main" id="{9756FC20-3DF8-C20C-54DA-4D48FC61E26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49D39FD-F1F4-4763-9D98-ECC032719B39}" type="datetimeFigureOut">
              <a:rPr lang="en-US"/>
              <a:pPr>
                <a:defRPr/>
              </a:pPr>
              <a:t>3/21/2023</a:t>
            </a:fld>
            <a:endParaRPr lang="en-US"/>
          </a:p>
        </p:txBody>
      </p:sp>
      <p:sp>
        <p:nvSpPr>
          <p:cNvPr id="4" name="Slide Image Placeholder 3">
            <a:extLst>
              <a:ext uri="{FF2B5EF4-FFF2-40B4-BE49-F238E27FC236}">
                <a16:creationId xmlns="" xmlns:a16="http://schemas.microsoft.com/office/drawing/2014/main" id="{54682E73-C428-CD69-A042-F959E036D2D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D6ECD0AC-3C5C-3110-2895-8286081F07E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CEE405DA-CCF2-C6D2-5D33-9BA49696F58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 xmlns:a16="http://schemas.microsoft.com/office/drawing/2014/main" id="{39BB12C2-B36B-84EC-27E3-B29DF19ABDA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5882FE67-6BD5-4622-80F7-1C4FF2AC6C69}" type="slidenum">
              <a:rPr lang="en-US" altLang="sr-Latn-RS"/>
              <a:pPr>
                <a:defRPr/>
              </a:pPr>
              <a:t>‹#›</a:t>
            </a:fld>
            <a:endParaRPr lang="en-US" altLang="sr-Latn-RS"/>
          </a:p>
        </p:txBody>
      </p:sp>
    </p:spTree>
    <p:extLst>
      <p:ext uri="{BB962C8B-B14F-4D97-AF65-F5344CB8AC3E}">
        <p14:creationId xmlns:p14="http://schemas.microsoft.com/office/powerpoint/2010/main" val="498468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 xmlns:a16="http://schemas.microsoft.com/office/drawing/2014/main" id="{A0C26A65-66C7-6330-EFBF-7E68B9C5D8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 xmlns:a16="http://schemas.microsoft.com/office/drawing/2014/main" id="{EAF36F58-854D-9FF6-F317-C855CB23DD54}"/>
              </a:ext>
            </a:extLst>
          </p:cNvPr>
          <p:cNvSpPr>
            <a:spLocks noGrp="1"/>
          </p:cNvSpPr>
          <p:nvPr>
            <p:ph type="body" idx="1"/>
          </p:nvPr>
        </p:nvSpPr>
        <p:spPr/>
        <p:txBody>
          <a:bodyPr>
            <a:normAutofit fontScale="92500" lnSpcReduction="10000"/>
          </a:bodyPr>
          <a:lstStyle/>
          <a:p>
            <a:pPr>
              <a:defRPr/>
            </a:pPr>
            <a:r>
              <a:rPr lang="en-US" dirty="0" err="1"/>
              <a:t>Postoji</a:t>
            </a:r>
            <a:r>
              <a:rPr lang="en-US" dirty="0"/>
              <a:t> 12 </a:t>
            </a:r>
            <a:r>
              <a:rPr lang="en-US" dirty="0" err="1"/>
              <a:t>funkcionalnih</a:t>
            </a:r>
            <a:r>
              <a:rPr lang="en-US" dirty="0"/>
              <a:t> </a:t>
            </a:r>
            <a:r>
              <a:rPr lang="en-US" dirty="0" err="1"/>
              <a:t>jedinica</a:t>
            </a:r>
            <a:r>
              <a:rPr lang="en-US" dirty="0"/>
              <a:t> </a:t>
            </a:r>
            <a:r>
              <a:rPr lang="en-US" dirty="0" err="1"/>
              <a:t>organizovanih</a:t>
            </a:r>
            <a:r>
              <a:rPr lang="en-US" dirty="0"/>
              <a:t> u 4 </a:t>
            </a:r>
            <a:r>
              <a:rPr lang="en-US" dirty="0" err="1"/>
              <a:t>grupe</a:t>
            </a:r>
            <a:r>
              <a:rPr lang="en-US" dirty="0"/>
              <a:t>: </a:t>
            </a:r>
            <a:r>
              <a:rPr lang="en-US" dirty="0" err="1"/>
              <a:t>adresne</a:t>
            </a:r>
            <a:r>
              <a:rPr lang="en-US" dirty="0"/>
              <a:t>, </a:t>
            </a:r>
            <a:r>
              <a:rPr lang="en-US" dirty="0" err="1"/>
              <a:t>skalarne</a:t>
            </a:r>
            <a:r>
              <a:rPr lang="en-US" dirty="0"/>
              <a:t>, </a:t>
            </a:r>
            <a:r>
              <a:rPr lang="en-US" dirty="0" err="1"/>
              <a:t>vektorske</a:t>
            </a:r>
            <a:r>
              <a:rPr lang="en-US" dirty="0"/>
              <a:t> </a:t>
            </a:r>
            <a:r>
              <a:rPr lang="en-US" dirty="0" err="1"/>
              <a:t>i</a:t>
            </a:r>
            <a:r>
              <a:rPr lang="en-US" dirty="0"/>
              <a:t> FP. </a:t>
            </a:r>
            <a:r>
              <a:rPr lang="en-US" dirty="0" err="1"/>
              <a:t>Sve</a:t>
            </a:r>
            <a:r>
              <a:rPr lang="en-US" dirty="0"/>
              <a:t> </a:t>
            </a:r>
            <a:r>
              <a:rPr lang="en-US" dirty="0" err="1"/>
              <a:t>su</a:t>
            </a:r>
            <a:r>
              <a:rPr lang="en-US" dirty="0"/>
              <a:t> proto</a:t>
            </a:r>
            <a:r>
              <a:rPr lang="sr-Latn-RS" dirty="0"/>
              <a:t>čno organizovane i mogu raditi paralelno.</a:t>
            </a:r>
          </a:p>
          <a:p>
            <a:pPr>
              <a:defRPr/>
            </a:pPr>
            <a:r>
              <a:rPr lang="sr-Latn-RS" dirty="0"/>
              <a:t>Svakom skupu funkcionalnih jedinica pridruženi su  odgovarajući registri: </a:t>
            </a:r>
          </a:p>
          <a:p>
            <a:pPr>
              <a:defRPr/>
            </a:pPr>
            <a:r>
              <a:rPr lang="sr-Latn-RS" dirty="0"/>
              <a:t>8 adresnih registra širine 24 bita)(A registri)  i 64 pomoćna adresna registra (B registri)</a:t>
            </a:r>
          </a:p>
          <a:p>
            <a:pPr>
              <a:defRPr/>
            </a:pPr>
            <a:r>
              <a:rPr lang="sr-Latn-RS" dirty="0"/>
              <a:t>8 skalarnih registra širine 64 bita (S registri) i 64 pomoćna skalarna registra (T registri - imaju ulogu keš memorije)</a:t>
            </a:r>
          </a:p>
          <a:p>
            <a:pPr>
              <a:defRPr/>
            </a:pPr>
            <a:r>
              <a:rPr lang="sr-Latn-RS" dirty="0"/>
              <a:t>8 vektorskih registara (V registri). Svaki vektorski registar može da zapamti 64 elementa vektora širine 64 bita.</a:t>
            </a:r>
          </a:p>
          <a:p>
            <a:pPr>
              <a:defRPr/>
            </a:pPr>
            <a:endParaRPr lang="sr-Latn-RS" dirty="0"/>
          </a:p>
          <a:p>
            <a:pPr>
              <a:defRPr/>
            </a:pPr>
            <a:r>
              <a:rPr lang="sr-Latn-RS" dirty="0"/>
              <a:t>Pored toga postoje i drugi procesorski registri.</a:t>
            </a:r>
          </a:p>
          <a:p>
            <a:pPr>
              <a:defRPr/>
            </a:pPr>
            <a:r>
              <a:rPr lang="sr-Latn-RS" dirty="0"/>
              <a:t>VL je vector lenght – pamti dužinu vektora</a:t>
            </a:r>
          </a:p>
          <a:p>
            <a:pPr>
              <a:defRPr/>
            </a:pPr>
            <a:r>
              <a:rPr lang="sr-Latn-RS" dirty="0"/>
              <a:t>VM je Vector mask: 64-bitni registar od koga svaki bit odgovara jednom elementu vektorskog registra. Koristi se u naredbama testiranja.</a:t>
            </a:r>
          </a:p>
          <a:p>
            <a:pPr>
              <a:defRPr/>
            </a:pPr>
            <a:r>
              <a:rPr lang="sr-Latn-RS" dirty="0"/>
              <a:t>Funkcionalne jedinice pribavljaju operande( ili upisuju) samo oiz A, S i V registara.</a:t>
            </a:r>
          </a:p>
          <a:p>
            <a:pPr>
              <a:defRPr/>
            </a:pPr>
            <a:endParaRPr lang="sr-Latn-RS" dirty="0"/>
          </a:p>
          <a:p>
            <a:pPr>
              <a:defRPr/>
            </a:pPr>
            <a:r>
              <a:rPr lang="sr-Latn-RS" dirty="0"/>
              <a:t>Cray 1 dozvoljava da se više vektorskih operacija izvršava jednovremeno i to paralelno ili kroz ulančavanje. Ako vektorske operacije koriste različite FU i različite registe, mogu se izvršavati paralelno. Ako rezultat jedne vektorske FU predstavlja operand za drugu FU, može se koristiti ulančavanje. Ulančavanje omogućava da se elementi vektora koji se izračunavaju odmah koriste u sledećoj FU bez potrebe da se upišu memoriju (ulančavanje se dešava automatski kad god je to moguće, kao kod bypassing tehnike).</a:t>
            </a:r>
          </a:p>
          <a:p>
            <a:pPr>
              <a:defRPr/>
            </a:pPr>
            <a:endParaRPr lang="en-US" dirty="0"/>
          </a:p>
        </p:txBody>
      </p:sp>
      <p:sp>
        <p:nvSpPr>
          <p:cNvPr id="17412" name="Slide Number Placeholder 3">
            <a:extLst>
              <a:ext uri="{FF2B5EF4-FFF2-40B4-BE49-F238E27FC236}">
                <a16:creationId xmlns="" xmlns:a16="http://schemas.microsoft.com/office/drawing/2014/main" id="{6F5131B4-CD83-F3F1-BBEE-830F1F3FFA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172AB8-E5B1-4561-BF35-D954EF1CD223}" type="slidenum">
              <a:rPr lang="en-US" altLang="sr-Latn-RS"/>
              <a:pPr/>
              <a:t>13</a:t>
            </a:fld>
            <a:endParaRPr lang="en-US" altLang="sr-Latn-R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 xmlns:a16="http://schemas.microsoft.com/office/drawing/2014/main" id="{52F0CFFD-5E88-4CF1-35C0-08EE99B5FC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 xmlns:a16="http://schemas.microsoft.com/office/drawing/2014/main" id="{80B9667B-83D5-A054-B275-9BBD5D6B09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sr-Latn-RS" altLang="sr-Latn-RS"/>
              <a:t>kako ustanoviti koji deo programa se može vektorizovati, tj. izvršiti u vektorskom obliku?</a:t>
            </a:r>
            <a:endParaRPr lang="en-US" altLang="sr-Latn-RS"/>
          </a:p>
        </p:txBody>
      </p:sp>
      <p:sp>
        <p:nvSpPr>
          <p:cNvPr id="26628" name="Slide Number Placeholder 3">
            <a:extLst>
              <a:ext uri="{FF2B5EF4-FFF2-40B4-BE49-F238E27FC236}">
                <a16:creationId xmlns="" xmlns:a16="http://schemas.microsoft.com/office/drawing/2014/main" id="{C62F1421-9D77-5F44-B08E-5105EBB6B8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B8489B-12E7-4630-9C89-E8805BCBCB4D}" type="slidenum">
              <a:rPr lang="en-US" altLang="sr-Latn-RS"/>
              <a:pPr/>
              <a:t>21</a:t>
            </a:fld>
            <a:endParaRPr lang="en-US" altLang="sr-Latn-R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Kompajler prvo analizira odredjene obrasce (paterne) da bi odredio da li se petlja može vektorizovati (ili paralelizovati)</a:t>
            </a:r>
          </a:p>
        </p:txBody>
      </p:sp>
      <p:sp>
        <p:nvSpPr>
          <p:cNvPr id="4" name="Slide Number Placeholder 3"/>
          <p:cNvSpPr>
            <a:spLocks noGrp="1"/>
          </p:cNvSpPr>
          <p:nvPr>
            <p:ph type="sldNum" sz="quarter" idx="5"/>
          </p:nvPr>
        </p:nvSpPr>
        <p:spPr/>
        <p:txBody>
          <a:bodyPr/>
          <a:lstStyle/>
          <a:p>
            <a:pPr>
              <a:defRPr/>
            </a:pPr>
            <a:fld id="{5882FE67-6BD5-4622-80F7-1C4FF2AC6C69}" type="slidenum">
              <a:rPr lang="en-US" altLang="sr-Latn-RS" smtClean="0"/>
              <a:pPr>
                <a:defRPr/>
              </a:pPr>
              <a:t>26</a:t>
            </a:fld>
            <a:endParaRPr lang="en-US" altLang="sr-Latn-RS"/>
          </a:p>
        </p:txBody>
      </p:sp>
    </p:spTree>
    <p:extLst>
      <p:ext uri="{BB962C8B-B14F-4D97-AF65-F5344CB8AC3E}">
        <p14:creationId xmlns:p14="http://schemas.microsoft.com/office/powerpoint/2010/main" val="4141867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600" dirty="0"/>
              <a:t>i</a:t>
            </a:r>
            <a:r>
              <a:rPr lang="sr-Latn-RS" sz="1600" baseline="-25000" dirty="0"/>
              <a:t>n</a:t>
            </a:r>
            <a:r>
              <a:rPr lang="sr-Latn-RS" sz="1600" dirty="0"/>
              <a:t>=(i-2)/3  odatle sledi 3i</a:t>
            </a:r>
            <a:r>
              <a:rPr lang="sr-Latn-RS" sz="1600" baseline="-25000" dirty="0"/>
              <a:t>n</a:t>
            </a:r>
            <a:r>
              <a:rPr lang="sr-Latn-RS" sz="1600" dirty="0"/>
              <a:t>=i-2, odakle dobijamo i=2+3*i</a:t>
            </a:r>
            <a:r>
              <a:rPr lang="sr-Latn-RS" sz="1600" baseline="-25000" dirty="0"/>
              <a:t>n</a:t>
            </a:r>
          </a:p>
        </p:txBody>
      </p:sp>
      <p:sp>
        <p:nvSpPr>
          <p:cNvPr id="4" name="Slide Number Placeholder 3"/>
          <p:cNvSpPr>
            <a:spLocks noGrp="1"/>
          </p:cNvSpPr>
          <p:nvPr>
            <p:ph type="sldNum" sz="quarter" idx="5"/>
          </p:nvPr>
        </p:nvSpPr>
        <p:spPr/>
        <p:txBody>
          <a:bodyPr/>
          <a:lstStyle/>
          <a:p>
            <a:pPr>
              <a:defRPr/>
            </a:pPr>
            <a:fld id="{5882FE67-6BD5-4622-80F7-1C4FF2AC6C69}" type="slidenum">
              <a:rPr lang="en-US" altLang="sr-Latn-RS" smtClean="0"/>
              <a:pPr>
                <a:defRPr/>
              </a:pPr>
              <a:t>30</a:t>
            </a:fld>
            <a:endParaRPr lang="en-US" altLang="sr-Latn-RS"/>
          </a:p>
        </p:txBody>
      </p:sp>
    </p:spTree>
    <p:extLst>
      <p:ext uri="{BB962C8B-B14F-4D97-AF65-F5344CB8AC3E}">
        <p14:creationId xmlns:p14="http://schemas.microsoft.com/office/powerpoint/2010/main" val="41009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 xmlns:a16="http://schemas.microsoft.com/office/drawing/2014/main" id="{25C99E3B-3E2E-46A1-AA4B-E82E79B42B6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625A2E-C4FB-431E-8004-E6B559DFD069}"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64515" name="Slide Image Placeholder 1">
            <a:extLst>
              <a:ext uri="{FF2B5EF4-FFF2-40B4-BE49-F238E27FC236}">
                <a16:creationId xmlns="" xmlns:a16="http://schemas.microsoft.com/office/drawing/2014/main" id="{B89D7208-1EFA-4C12-B1A4-C8F5C39F3C3C}"/>
              </a:ext>
            </a:extLst>
          </p:cNvPr>
          <p:cNvSpPr>
            <a:spLocks noGrp="1" noRot="1" noChangeAspect="1" noTextEdit="1"/>
          </p:cNvSpPr>
          <p:nvPr>
            <p:ph type="sldImg"/>
          </p:nvPr>
        </p:nvSpPr>
        <p:spPr>
          <a:ln/>
        </p:spPr>
      </p:sp>
      <p:sp>
        <p:nvSpPr>
          <p:cNvPr id="64516" name="Notes Placeholder 2">
            <a:extLst>
              <a:ext uri="{FF2B5EF4-FFF2-40B4-BE49-F238E27FC236}">
                <a16:creationId xmlns="" xmlns:a16="http://schemas.microsoft.com/office/drawing/2014/main" id="{42A574D9-DE08-4AA5-A795-46468E60B12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4517" name="Slide Number Placeholder 3">
            <a:extLst>
              <a:ext uri="{FF2B5EF4-FFF2-40B4-BE49-F238E27FC236}">
                <a16:creationId xmlns="" xmlns:a16="http://schemas.microsoft.com/office/drawing/2014/main" id="{D8210AAE-E41F-4DFF-8AB4-908C235A80FD}"/>
              </a:ext>
            </a:extLst>
          </p:cNvPr>
          <p:cNvSpPr txBox="1">
            <a:spLocks noGrp="1"/>
          </p:cNvSpPr>
          <p:nvPr/>
        </p:nvSpPr>
        <p:spPr bwMode="auto">
          <a:xfrm>
            <a:off x="5180013"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E66FD82-FD40-4CDC-BC7E-E83E3A4DB328}" type="slidenum">
              <a:rPr lang="en-US" altLang="en-US" sz="1200">
                <a:latin typeface="Calibri" panose="020F0502020204030204" pitchFamily="34" charset="0"/>
                <a:ea typeface="Arial Unicode MS" panose="020B0604020202020204" pitchFamily="34" charset="-128"/>
                <a:cs typeface="Arial Unicode MS" panose="020B0604020202020204" pitchFamily="34" charset="-128"/>
              </a:rPr>
              <a:pPr algn="r" eaLnBrk="1" hangingPunct="1"/>
              <a:t>37</a:t>
            </a:fld>
            <a:endParaRPr lang="en-US" altLang="en-US" sz="1200">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 xmlns:a16="http://schemas.microsoft.com/office/drawing/2014/main" id="{3ED043E0-42A9-744F-8B86-5E5008335414}"/>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 xmlns:a16="http://schemas.microsoft.com/office/drawing/2014/main" id="{38BC018F-D5F6-42D8-61B7-5E028DC13489}"/>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sr-Latn-RS" altLang="sr-Latn-RS"/>
            </a:p>
          </p:txBody>
        </p:sp>
        <p:sp>
          <p:nvSpPr>
            <p:cNvPr id="4" name="Rectangle 4">
              <a:extLst>
                <a:ext uri="{FF2B5EF4-FFF2-40B4-BE49-F238E27FC236}">
                  <a16:creationId xmlns="" xmlns:a16="http://schemas.microsoft.com/office/drawing/2014/main" id="{E2784E9B-3974-2FA1-A645-1C689B89BD7F}"/>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sr-Latn-RS" altLang="sr-Latn-RS"/>
            </a:p>
          </p:txBody>
        </p:sp>
      </p:grpSp>
      <p:sp>
        <p:nvSpPr>
          <p:cNvPr id="5" name="AutoShape 10">
            <a:extLst>
              <a:ext uri="{FF2B5EF4-FFF2-40B4-BE49-F238E27FC236}">
                <a16:creationId xmlns="" xmlns:a16="http://schemas.microsoft.com/office/drawing/2014/main" id="{CC9CFE62-5925-9702-E6D9-9B8D0C3F1049}"/>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p>
        </p:txBody>
      </p:sp>
      <p:sp>
        <p:nvSpPr>
          <p:cNvPr id="4101"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4102"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anose="05020102010507070707" pitchFamily="18" charset="2"/>
              <a:buNone/>
              <a:defRPr/>
            </a:lvl1pPr>
          </a:lstStyle>
          <a:p>
            <a:pPr lvl="0"/>
            <a:r>
              <a:rPr lang="en-US" altLang="en-US" noProof="0"/>
              <a:t>Click to edit Master subtitle style</a:t>
            </a:r>
          </a:p>
        </p:txBody>
      </p:sp>
      <p:sp>
        <p:nvSpPr>
          <p:cNvPr id="6" name="Date Placeholder 7">
            <a:extLst>
              <a:ext uri="{FF2B5EF4-FFF2-40B4-BE49-F238E27FC236}">
                <a16:creationId xmlns="" xmlns:a16="http://schemas.microsoft.com/office/drawing/2014/main" id="{8068E574-A2C1-BFFE-9BDB-8C41B464AEF2}"/>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anose="020B0606020202030204" pitchFamily="34" charset="0"/>
              </a:defRPr>
            </a:lvl1pPr>
          </a:lstStyle>
          <a:p>
            <a:pPr>
              <a:defRPr/>
            </a:pPr>
            <a:endParaRPr lang="en-US" altLang="en-US"/>
          </a:p>
        </p:txBody>
      </p:sp>
      <p:sp>
        <p:nvSpPr>
          <p:cNvPr id="7" name="Footer Placeholder 8">
            <a:extLst>
              <a:ext uri="{FF2B5EF4-FFF2-40B4-BE49-F238E27FC236}">
                <a16:creationId xmlns="" xmlns:a16="http://schemas.microsoft.com/office/drawing/2014/main" id="{0AC10983-AFD5-8FF2-F90E-784D65FA70B4}"/>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anose="020B0606020202030204" pitchFamily="34" charset="0"/>
              </a:defRPr>
            </a:lvl1pPr>
          </a:lstStyle>
          <a:p>
            <a:pPr>
              <a:defRPr/>
            </a:pPr>
            <a:endParaRPr lang="en-US" altLang="en-US"/>
          </a:p>
        </p:txBody>
      </p:sp>
      <p:sp>
        <p:nvSpPr>
          <p:cNvPr id="8" name="Slide Number Placeholder 9">
            <a:extLst>
              <a:ext uri="{FF2B5EF4-FFF2-40B4-BE49-F238E27FC236}">
                <a16:creationId xmlns="" xmlns:a16="http://schemas.microsoft.com/office/drawing/2014/main" id="{0C8C3778-F9DD-7D9C-0F8D-16B5994021BE}"/>
              </a:ext>
            </a:extLst>
          </p:cNvPr>
          <p:cNvSpPr>
            <a:spLocks noGrp="1" noChangeArrowheads="1"/>
          </p:cNvSpPr>
          <p:nvPr>
            <p:ph type="sldNum" sz="quarter" idx="12"/>
          </p:nvPr>
        </p:nvSpPr>
        <p:spPr>
          <a:xfrm>
            <a:off x="0" y="6400800"/>
            <a:ext cx="457200" cy="381000"/>
          </a:xfrm>
        </p:spPr>
        <p:txBody>
          <a:bodyPr/>
          <a:lstStyle>
            <a:lvl1pPr>
              <a:defRPr smtClean="0">
                <a:solidFill>
                  <a:srgbClr val="FFFFFF"/>
                </a:solidFill>
              </a:defRPr>
            </a:lvl1pPr>
          </a:lstStyle>
          <a:p>
            <a:pPr>
              <a:defRPr/>
            </a:pPr>
            <a:fld id="{8ABA74D3-4FD7-42D0-8BCB-28764110DF90}" type="slidenum">
              <a:rPr lang="en-US" altLang="en-US"/>
              <a:pPr>
                <a:defRPr/>
              </a:pPr>
              <a:t>‹#›</a:t>
            </a:fld>
            <a:endParaRPr lang="en-US" altLang="en-US"/>
          </a:p>
        </p:txBody>
      </p:sp>
    </p:spTree>
    <p:extLst>
      <p:ext uri="{BB962C8B-B14F-4D97-AF65-F5344CB8AC3E}">
        <p14:creationId xmlns:p14="http://schemas.microsoft.com/office/powerpoint/2010/main" val="4115486693"/>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 xmlns:a16="http://schemas.microsoft.com/office/drawing/2014/main" id="{955013AC-AC7B-A5C4-96D4-B338FA12D675}"/>
              </a:ext>
            </a:extLst>
          </p:cNvPr>
          <p:cNvSpPr>
            <a:spLocks noGrp="1" noChangeArrowheads="1"/>
          </p:cNvSpPr>
          <p:nvPr>
            <p:ph type="sldNum" sz="quarter" idx="10"/>
          </p:nvPr>
        </p:nvSpPr>
        <p:spPr>
          <a:ln/>
        </p:spPr>
        <p:txBody>
          <a:bodyPr/>
          <a:lstStyle>
            <a:lvl1pPr>
              <a:defRPr/>
            </a:lvl1pPr>
          </a:lstStyle>
          <a:p>
            <a:pPr>
              <a:defRPr/>
            </a:pPr>
            <a:fld id="{7424AC5A-062C-40FB-B04D-A9FFEE37F806}" type="slidenum">
              <a:rPr lang="en-US" altLang="en-US"/>
              <a:pPr>
                <a:defRPr/>
              </a:pPr>
              <a:t>‹#›</a:t>
            </a:fld>
            <a:endParaRPr lang="en-US" altLang="en-US"/>
          </a:p>
        </p:txBody>
      </p:sp>
    </p:spTree>
    <p:extLst>
      <p:ext uri="{BB962C8B-B14F-4D97-AF65-F5344CB8AC3E}">
        <p14:creationId xmlns:p14="http://schemas.microsoft.com/office/powerpoint/2010/main" val="3271784153"/>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 xmlns:a16="http://schemas.microsoft.com/office/drawing/2014/main" id="{D69E292D-98BF-6C60-8808-C0FA8EEC731A}"/>
              </a:ext>
            </a:extLst>
          </p:cNvPr>
          <p:cNvSpPr>
            <a:spLocks noGrp="1" noChangeArrowheads="1"/>
          </p:cNvSpPr>
          <p:nvPr>
            <p:ph type="sldNum" sz="quarter" idx="10"/>
          </p:nvPr>
        </p:nvSpPr>
        <p:spPr>
          <a:ln/>
        </p:spPr>
        <p:txBody>
          <a:bodyPr/>
          <a:lstStyle>
            <a:lvl1pPr>
              <a:defRPr/>
            </a:lvl1pPr>
          </a:lstStyle>
          <a:p>
            <a:pPr>
              <a:defRPr/>
            </a:pPr>
            <a:fld id="{0BA3620C-A191-4858-9F8E-F8BB9FFB081E}" type="slidenum">
              <a:rPr lang="en-US" altLang="en-US"/>
              <a:pPr>
                <a:defRPr/>
              </a:pPr>
              <a:t>‹#›</a:t>
            </a:fld>
            <a:endParaRPr lang="en-US" altLang="en-US"/>
          </a:p>
        </p:txBody>
      </p:sp>
    </p:spTree>
    <p:extLst>
      <p:ext uri="{BB962C8B-B14F-4D97-AF65-F5344CB8AC3E}">
        <p14:creationId xmlns:p14="http://schemas.microsoft.com/office/powerpoint/2010/main" val="1669481701"/>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 xmlns:a16="http://schemas.microsoft.com/office/drawing/2014/main" id="{1420651F-0772-8128-EAB2-079D136D9E49}"/>
              </a:ext>
            </a:extLst>
          </p:cNvPr>
          <p:cNvSpPr>
            <a:spLocks noGrp="1" noChangeArrowheads="1"/>
          </p:cNvSpPr>
          <p:nvPr>
            <p:ph type="sldNum" sz="quarter" idx="10"/>
          </p:nvPr>
        </p:nvSpPr>
        <p:spPr>
          <a:ln/>
        </p:spPr>
        <p:txBody>
          <a:bodyPr/>
          <a:lstStyle>
            <a:lvl1pPr>
              <a:defRPr/>
            </a:lvl1pPr>
          </a:lstStyle>
          <a:p>
            <a:pPr>
              <a:defRPr/>
            </a:pPr>
            <a:fld id="{E7C0CA87-6840-4475-9785-006900FBA37D}" type="slidenum">
              <a:rPr lang="en-US" altLang="en-US"/>
              <a:pPr>
                <a:defRPr/>
              </a:pPr>
              <a:t>‹#›</a:t>
            </a:fld>
            <a:endParaRPr lang="en-US" altLang="en-US"/>
          </a:p>
        </p:txBody>
      </p:sp>
    </p:spTree>
    <p:extLst>
      <p:ext uri="{BB962C8B-B14F-4D97-AF65-F5344CB8AC3E}">
        <p14:creationId xmlns:p14="http://schemas.microsoft.com/office/powerpoint/2010/main" val="2163536691"/>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028">
            <a:extLst>
              <a:ext uri="{FF2B5EF4-FFF2-40B4-BE49-F238E27FC236}">
                <a16:creationId xmlns="" xmlns:a16="http://schemas.microsoft.com/office/drawing/2014/main" id="{DF965DCE-FC8B-9A12-583E-70756274EE42}"/>
              </a:ext>
            </a:extLst>
          </p:cNvPr>
          <p:cNvSpPr>
            <a:spLocks noGrp="1" noChangeArrowheads="1"/>
          </p:cNvSpPr>
          <p:nvPr>
            <p:ph type="sldNum" sz="quarter" idx="10"/>
          </p:nvPr>
        </p:nvSpPr>
        <p:spPr>
          <a:ln/>
        </p:spPr>
        <p:txBody>
          <a:bodyPr/>
          <a:lstStyle>
            <a:lvl1pPr>
              <a:defRPr/>
            </a:lvl1pPr>
          </a:lstStyle>
          <a:p>
            <a:pPr>
              <a:defRPr/>
            </a:pPr>
            <a:fld id="{F3C4FC08-95D7-4FF7-9453-19C98A417E84}" type="slidenum">
              <a:rPr lang="en-US" altLang="en-US"/>
              <a:pPr>
                <a:defRPr/>
              </a:pPr>
              <a:t>‹#›</a:t>
            </a:fld>
            <a:endParaRPr lang="en-US" altLang="en-US"/>
          </a:p>
        </p:txBody>
      </p:sp>
    </p:spTree>
    <p:extLst>
      <p:ext uri="{BB962C8B-B14F-4D97-AF65-F5344CB8AC3E}">
        <p14:creationId xmlns:p14="http://schemas.microsoft.com/office/powerpoint/2010/main" val="980884637"/>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8">
            <a:extLst>
              <a:ext uri="{FF2B5EF4-FFF2-40B4-BE49-F238E27FC236}">
                <a16:creationId xmlns="" xmlns:a16="http://schemas.microsoft.com/office/drawing/2014/main" id="{8AB52A2C-08AB-63AF-A2C9-28FC80DBCC22}"/>
              </a:ext>
            </a:extLst>
          </p:cNvPr>
          <p:cNvSpPr>
            <a:spLocks noGrp="1" noChangeArrowheads="1"/>
          </p:cNvSpPr>
          <p:nvPr>
            <p:ph type="sldNum" sz="quarter" idx="10"/>
          </p:nvPr>
        </p:nvSpPr>
        <p:spPr>
          <a:ln/>
        </p:spPr>
        <p:txBody>
          <a:bodyPr/>
          <a:lstStyle>
            <a:lvl1pPr>
              <a:defRPr/>
            </a:lvl1pPr>
          </a:lstStyle>
          <a:p>
            <a:pPr>
              <a:defRPr/>
            </a:pPr>
            <a:fld id="{20AA8F16-96BE-47EC-8705-B86E9493E4A8}" type="slidenum">
              <a:rPr lang="en-US" altLang="en-US"/>
              <a:pPr>
                <a:defRPr/>
              </a:pPr>
              <a:t>‹#›</a:t>
            </a:fld>
            <a:endParaRPr lang="en-US" altLang="en-US"/>
          </a:p>
        </p:txBody>
      </p:sp>
    </p:spTree>
    <p:extLst>
      <p:ext uri="{BB962C8B-B14F-4D97-AF65-F5344CB8AC3E}">
        <p14:creationId xmlns:p14="http://schemas.microsoft.com/office/powerpoint/2010/main" val="3340584561"/>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8">
            <a:extLst>
              <a:ext uri="{FF2B5EF4-FFF2-40B4-BE49-F238E27FC236}">
                <a16:creationId xmlns="" xmlns:a16="http://schemas.microsoft.com/office/drawing/2014/main" id="{82ADEE07-956E-4CED-C2B6-7A5FC342E8AB}"/>
              </a:ext>
            </a:extLst>
          </p:cNvPr>
          <p:cNvSpPr>
            <a:spLocks noGrp="1" noChangeArrowheads="1"/>
          </p:cNvSpPr>
          <p:nvPr>
            <p:ph type="sldNum" sz="quarter" idx="10"/>
          </p:nvPr>
        </p:nvSpPr>
        <p:spPr>
          <a:ln/>
        </p:spPr>
        <p:txBody>
          <a:bodyPr/>
          <a:lstStyle>
            <a:lvl1pPr>
              <a:defRPr/>
            </a:lvl1pPr>
          </a:lstStyle>
          <a:p>
            <a:pPr>
              <a:defRPr/>
            </a:pPr>
            <a:fld id="{C9459F7D-2F94-4655-ADF3-511544D134F9}" type="slidenum">
              <a:rPr lang="en-US" altLang="en-US"/>
              <a:pPr>
                <a:defRPr/>
              </a:pPr>
              <a:t>‹#›</a:t>
            </a:fld>
            <a:endParaRPr lang="en-US" altLang="en-US"/>
          </a:p>
        </p:txBody>
      </p:sp>
    </p:spTree>
    <p:extLst>
      <p:ext uri="{BB962C8B-B14F-4D97-AF65-F5344CB8AC3E}">
        <p14:creationId xmlns:p14="http://schemas.microsoft.com/office/powerpoint/2010/main" val="136287432"/>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a:extLst>
              <a:ext uri="{FF2B5EF4-FFF2-40B4-BE49-F238E27FC236}">
                <a16:creationId xmlns="" xmlns:a16="http://schemas.microsoft.com/office/drawing/2014/main" id="{0C9C9C0C-9794-B85C-675E-8E73C3E9A439}"/>
              </a:ext>
            </a:extLst>
          </p:cNvPr>
          <p:cNvSpPr>
            <a:spLocks noGrp="1" noChangeArrowheads="1"/>
          </p:cNvSpPr>
          <p:nvPr>
            <p:ph type="sldNum" sz="quarter" idx="10"/>
          </p:nvPr>
        </p:nvSpPr>
        <p:spPr>
          <a:ln/>
        </p:spPr>
        <p:txBody>
          <a:bodyPr/>
          <a:lstStyle>
            <a:lvl1pPr>
              <a:defRPr/>
            </a:lvl1pPr>
          </a:lstStyle>
          <a:p>
            <a:pPr>
              <a:defRPr/>
            </a:pPr>
            <a:fld id="{57A0A505-6B53-4063-B9F0-40EB25BA802F}" type="slidenum">
              <a:rPr lang="en-US" altLang="en-US"/>
              <a:pPr>
                <a:defRPr/>
              </a:pPr>
              <a:t>‹#›</a:t>
            </a:fld>
            <a:endParaRPr lang="en-US" altLang="en-US"/>
          </a:p>
        </p:txBody>
      </p:sp>
    </p:spTree>
    <p:extLst>
      <p:ext uri="{BB962C8B-B14F-4D97-AF65-F5344CB8AC3E}">
        <p14:creationId xmlns:p14="http://schemas.microsoft.com/office/powerpoint/2010/main" val="3827642123"/>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a:extLst>
              <a:ext uri="{FF2B5EF4-FFF2-40B4-BE49-F238E27FC236}">
                <a16:creationId xmlns="" xmlns:a16="http://schemas.microsoft.com/office/drawing/2014/main" id="{4D13D9F4-5902-3EBD-7923-EA2B0CA92130}"/>
              </a:ext>
            </a:extLst>
          </p:cNvPr>
          <p:cNvSpPr>
            <a:spLocks noGrp="1" noChangeArrowheads="1"/>
          </p:cNvSpPr>
          <p:nvPr>
            <p:ph type="sldNum" sz="quarter" idx="10"/>
          </p:nvPr>
        </p:nvSpPr>
        <p:spPr>
          <a:ln/>
        </p:spPr>
        <p:txBody>
          <a:bodyPr/>
          <a:lstStyle>
            <a:lvl1pPr>
              <a:defRPr/>
            </a:lvl1pPr>
          </a:lstStyle>
          <a:p>
            <a:pPr>
              <a:defRPr/>
            </a:pPr>
            <a:fld id="{4C11B289-FBB6-4254-ADAD-F7019C6400D1}" type="slidenum">
              <a:rPr lang="en-US" altLang="en-US"/>
              <a:pPr>
                <a:defRPr/>
              </a:pPr>
              <a:t>‹#›</a:t>
            </a:fld>
            <a:endParaRPr lang="en-US" altLang="en-US"/>
          </a:p>
        </p:txBody>
      </p:sp>
    </p:spTree>
    <p:extLst>
      <p:ext uri="{BB962C8B-B14F-4D97-AF65-F5344CB8AC3E}">
        <p14:creationId xmlns:p14="http://schemas.microsoft.com/office/powerpoint/2010/main" val="2259650159"/>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28">
            <a:extLst>
              <a:ext uri="{FF2B5EF4-FFF2-40B4-BE49-F238E27FC236}">
                <a16:creationId xmlns="" xmlns:a16="http://schemas.microsoft.com/office/drawing/2014/main" id="{1F001F89-873F-A15C-53EB-C35B8D6B1A83}"/>
              </a:ext>
            </a:extLst>
          </p:cNvPr>
          <p:cNvSpPr>
            <a:spLocks noGrp="1" noChangeArrowheads="1"/>
          </p:cNvSpPr>
          <p:nvPr>
            <p:ph type="sldNum" sz="quarter" idx="10"/>
          </p:nvPr>
        </p:nvSpPr>
        <p:spPr>
          <a:ln/>
        </p:spPr>
        <p:txBody>
          <a:bodyPr/>
          <a:lstStyle>
            <a:lvl1pPr>
              <a:defRPr/>
            </a:lvl1pPr>
          </a:lstStyle>
          <a:p>
            <a:pPr>
              <a:defRPr/>
            </a:pPr>
            <a:fld id="{06123345-3843-4764-861C-5D8D09319AF7}" type="slidenum">
              <a:rPr lang="en-US" altLang="en-US"/>
              <a:pPr>
                <a:defRPr/>
              </a:pPr>
              <a:t>‹#›</a:t>
            </a:fld>
            <a:endParaRPr lang="en-US" altLang="en-US"/>
          </a:p>
        </p:txBody>
      </p:sp>
    </p:spTree>
    <p:extLst>
      <p:ext uri="{BB962C8B-B14F-4D97-AF65-F5344CB8AC3E}">
        <p14:creationId xmlns:p14="http://schemas.microsoft.com/office/powerpoint/2010/main" val="17144298"/>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28">
            <a:extLst>
              <a:ext uri="{FF2B5EF4-FFF2-40B4-BE49-F238E27FC236}">
                <a16:creationId xmlns="" xmlns:a16="http://schemas.microsoft.com/office/drawing/2014/main" id="{59B68EEE-C96F-45EB-FD6C-DFC927ED899D}"/>
              </a:ext>
            </a:extLst>
          </p:cNvPr>
          <p:cNvSpPr>
            <a:spLocks noGrp="1" noChangeArrowheads="1"/>
          </p:cNvSpPr>
          <p:nvPr>
            <p:ph type="sldNum" sz="quarter" idx="10"/>
          </p:nvPr>
        </p:nvSpPr>
        <p:spPr>
          <a:ln/>
        </p:spPr>
        <p:txBody>
          <a:bodyPr/>
          <a:lstStyle>
            <a:lvl1pPr>
              <a:defRPr/>
            </a:lvl1pPr>
          </a:lstStyle>
          <a:p>
            <a:pPr>
              <a:defRPr/>
            </a:pPr>
            <a:fld id="{FC9EB81C-CCE1-473B-9CE3-7024AC9472FE}" type="slidenum">
              <a:rPr lang="en-US" altLang="en-US"/>
              <a:pPr>
                <a:defRPr/>
              </a:pPr>
              <a:t>‹#›</a:t>
            </a:fld>
            <a:endParaRPr lang="en-US" altLang="en-US"/>
          </a:p>
        </p:txBody>
      </p:sp>
    </p:spTree>
    <p:extLst>
      <p:ext uri="{BB962C8B-B14F-4D97-AF65-F5344CB8AC3E}">
        <p14:creationId xmlns:p14="http://schemas.microsoft.com/office/powerpoint/2010/main" val="4038895824"/>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026">
            <a:extLst>
              <a:ext uri="{FF2B5EF4-FFF2-40B4-BE49-F238E27FC236}">
                <a16:creationId xmlns="" xmlns:a16="http://schemas.microsoft.com/office/drawing/2014/main" id="{5E474CE3-1C88-FFC4-0BB0-58A1D53E482E}"/>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3075" name="Rectangle 1027">
            <a:extLst>
              <a:ext uri="{FF2B5EF4-FFF2-40B4-BE49-F238E27FC236}">
                <a16:creationId xmlns="" xmlns:a16="http://schemas.microsoft.com/office/drawing/2014/main" id="{50CAEA9F-6E22-B3C5-7E67-CA1B5D923060}"/>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1028">
            <a:extLst>
              <a:ext uri="{FF2B5EF4-FFF2-40B4-BE49-F238E27FC236}">
                <a16:creationId xmlns="" xmlns:a16="http://schemas.microsoft.com/office/drawing/2014/main" id="{DE28BDBA-1253-2CC5-6059-DA085B00B9D0}"/>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smtClean="0">
                <a:latin typeface="Arial Narrow" panose="020B0606020202030204" pitchFamily="34" charset="0"/>
              </a:defRPr>
            </a:lvl1pPr>
          </a:lstStyle>
          <a:p>
            <a:pPr>
              <a:defRPr/>
            </a:pPr>
            <a:fld id="{E2674B5F-D42C-46D9-8B69-F4150BE3AAEF}" type="slidenum">
              <a:rPr lang="en-US" altLang="en-US"/>
              <a:pPr>
                <a:defRPr/>
              </a:pPr>
              <a:t>‹#›</a:t>
            </a:fld>
            <a:endParaRPr lang="en-US" altLang="en-US"/>
          </a:p>
        </p:txBody>
      </p:sp>
      <p:sp>
        <p:nvSpPr>
          <p:cNvPr id="1029" name="Rectangle 1029">
            <a:extLst>
              <a:ext uri="{FF2B5EF4-FFF2-40B4-BE49-F238E27FC236}">
                <a16:creationId xmlns="" xmlns:a16="http://schemas.microsoft.com/office/drawing/2014/main" id="{ADC2C8EF-AD87-9465-7F56-FA1C011BAFA8}"/>
              </a:ext>
            </a:extLst>
          </p:cNvPr>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sr-Latn-RS" altLang="sr-Latn-RS"/>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pull dir="d"/>
  </p:transition>
  <p:txStyles>
    <p:titleStyle>
      <a:lvl1pPr algn="l" rtl="0" eaLnBrk="0" fontAlgn="base" hangingPunct="0">
        <a:spcBef>
          <a:spcPct val="0"/>
        </a:spcBef>
        <a:spcAft>
          <a:spcPct val="0"/>
        </a:spcAft>
        <a:defRPr kumimoji="1" sz="40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kern="12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kern="1200">
          <a:solidFill>
            <a:schemeClr val="hlink"/>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EA3DB4C1-B08A-5B03-81A0-A2B3BFA7E5E3}"/>
              </a:ext>
            </a:extLst>
          </p:cNvPr>
          <p:cNvSpPr>
            <a:spLocks noGrp="1" noChangeArrowheads="1"/>
          </p:cNvSpPr>
          <p:nvPr>
            <p:ph type="ctrTitle"/>
          </p:nvPr>
        </p:nvSpPr>
        <p:spPr/>
        <p:txBody>
          <a:bodyPr/>
          <a:lstStyle/>
          <a:p>
            <a:pPr>
              <a:defRPr/>
            </a:pPr>
            <a:r>
              <a:rPr lang="hr-HR" altLang="en-US"/>
              <a:t>Pralelni računarski sistemi</a:t>
            </a:r>
            <a:endParaRPr lang="en-US" altLang="en-US"/>
          </a:p>
        </p:txBody>
      </p:sp>
      <p:sp>
        <p:nvSpPr>
          <p:cNvPr id="2051" name="Rectangle 3">
            <a:extLst>
              <a:ext uri="{FF2B5EF4-FFF2-40B4-BE49-F238E27FC236}">
                <a16:creationId xmlns="" xmlns:a16="http://schemas.microsoft.com/office/drawing/2014/main" id="{F026A2DB-738D-DE90-AA68-25C8F12C56E4}"/>
              </a:ext>
            </a:extLst>
          </p:cNvPr>
          <p:cNvSpPr>
            <a:spLocks noGrp="1" noChangeArrowheads="1"/>
          </p:cNvSpPr>
          <p:nvPr>
            <p:ph type="subTitle" idx="1"/>
          </p:nvPr>
        </p:nvSpPr>
        <p:spPr/>
        <p:txBody>
          <a:bodyPr/>
          <a:lstStyle/>
          <a:p>
            <a:pPr>
              <a:defRPr/>
            </a:pPr>
            <a:r>
              <a:rPr lang="hr-HR" altLang="en-US"/>
              <a:t>Vektorski procesori</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4F917E-F0E1-4EBE-0616-9E053BD0F969}"/>
              </a:ext>
            </a:extLst>
          </p:cNvPr>
          <p:cNvSpPr>
            <a:spLocks noGrp="1"/>
          </p:cNvSpPr>
          <p:nvPr>
            <p:ph type="title"/>
          </p:nvPr>
        </p:nvSpPr>
        <p:spPr/>
        <p:txBody>
          <a:bodyPr/>
          <a:lstStyle/>
          <a:p>
            <a:pPr>
              <a:defRPr/>
            </a:pPr>
            <a:r>
              <a:rPr lang="en-US" dirty="0" err="1"/>
              <a:t>Memorija</a:t>
            </a:r>
            <a:r>
              <a:rPr lang="en-US" dirty="0"/>
              <a:t> </a:t>
            </a:r>
            <a:r>
              <a:rPr lang="en-US" dirty="0" err="1"/>
              <a:t>vek</a:t>
            </a:r>
            <a:r>
              <a:rPr lang="en-US" dirty="0"/>
              <a:t>. </a:t>
            </a:r>
            <a:r>
              <a:rPr lang="en-US" dirty="0" err="1"/>
              <a:t>ra</a:t>
            </a:r>
            <a:r>
              <a:rPr lang="sr-Latn-RS" dirty="0"/>
              <a:t>čunara</a:t>
            </a:r>
            <a:endParaRPr lang="en-US" dirty="0"/>
          </a:p>
        </p:txBody>
      </p:sp>
      <p:sp>
        <p:nvSpPr>
          <p:cNvPr id="3" name="Content Placeholder 2">
            <a:extLst>
              <a:ext uri="{FF2B5EF4-FFF2-40B4-BE49-F238E27FC236}">
                <a16:creationId xmlns="" xmlns:a16="http://schemas.microsoft.com/office/drawing/2014/main" id="{347C9ADC-FC2F-69C5-C35F-C70F362E9641}"/>
              </a:ext>
            </a:extLst>
          </p:cNvPr>
          <p:cNvSpPr>
            <a:spLocks noGrp="1"/>
          </p:cNvSpPr>
          <p:nvPr>
            <p:ph idx="1"/>
          </p:nvPr>
        </p:nvSpPr>
        <p:spPr/>
        <p:txBody>
          <a:bodyPr/>
          <a:lstStyle/>
          <a:p>
            <a:pPr>
              <a:defRPr/>
            </a:pPr>
            <a:r>
              <a:rPr lang="hr-HR" altLang="en-US" dirty="0"/>
              <a:t>Prema tome odakle se pribavljaju operandi, vektorski računari se dele na  </a:t>
            </a:r>
          </a:p>
          <a:p>
            <a:pPr lvl="1">
              <a:defRPr/>
            </a:pPr>
            <a:r>
              <a:rPr lang="en-US" altLang="en-US" dirty="0" err="1"/>
              <a:t>vektorsko-registarske</a:t>
            </a:r>
            <a:r>
              <a:rPr lang="en-US" altLang="en-US" dirty="0"/>
              <a:t> (</a:t>
            </a:r>
            <a:r>
              <a:rPr lang="en-US" altLang="en-US" dirty="0" err="1"/>
              <a:t>sve</a:t>
            </a:r>
            <a:r>
              <a:rPr lang="en-US" altLang="en-US" dirty="0"/>
              <a:t> </a:t>
            </a:r>
            <a:r>
              <a:rPr lang="en-US" altLang="en-US" dirty="0" err="1"/>
              <a:t>vektroske</a:t>
            </a:r>
            <a:r>
              <a:rPr lang="en-US" altLang="en-US" dirty="0"/>
              <a:t> </a:t>
            </a:r>
            <a:r>
              <a:rPr lang="en-US" altLang="en-US" dirty="0" err="1"/>
              <a:t>instrukcije</a:t>
            </a:r>
            <a:r>
              <a:rPr lang="en-US" altLang="en-US" dirty="0"/>
              <a:t>, </a:t>
            </a:r>
            <a:r>
              <a:rPr lang="en-US" altLang="en-US" dirty="0" err="1"/>
              <a:t>izuzev</a:t>
            </a:r>
            <a:r>
              <a:rPr lang="en-US" altLang="en-US" dirty="0"/>
              <a:t> LOAD </a:t>
            </a:r>
            <a:r>
              <a:rPr lang="en-US" altLang="en-US" dirty="0" err="1"/>
              <a:t>i</a:t>
            </a:r>
            <a:r>
              <a:rPr lang="en-US" altLang="en-US" dirty="0"/>
              <a:t> STORE, </a:t>
            </a:r>
            <a:r>
              <a:rPr lang="en-US" altLang="en-US" dirty="0" err="1"/>
              <a:t>pribavljaju</a:t>
            </a:r>
            <a:r>
              <a:rPr lang="en-US" altLang="en-US" dirty="0"/>
              <a:t> </a:t>
            </a:r>
            <a:r>
              <a:rPr lang="en-US" altLang="en-US" dirty="0" err="1"/>
              <a:t>operande</a:t>
            </a:r>
            <a:r>
              <a:rPr lang="en-US" altLang="en-US" dirty="0"/>
              <a:t> </a:t>
            </a:r>
            <a:r>
              <a:rPr lang="en-US" altLang="en-US" dirty="0" err="1"/>
              <a:t>iz</a:t>
            </a:r>
            <a:r>
              <a:rPr lang="en-US" altLang="en-US" dirty="0"/>
              <a:t> </a:t>
            </a:r>
            <a:r>
              <a:rPr lang="en-US" altLang="en-US" dirty="0" err="1"/>
              <a:t>vektorskih</a:t>
            </a:r>
            <a:r>
              <a:rPr lang="en-US" altLang="en-US" dirty="0"/>
              <a:t> </a:t>
            </a:r>
            <a:r>
              <a:rPr lang="en-US" altLang="en-US" dirty="0" err="1"/>
              <a:t>registara</a:t>
            </a:r>
            <a:r>
              <a:rPr lang="en-US" altLang="en-US" dirty="0"/>
              <a:t> </a:t>
            </a:r>
            <a:r>
              <a:rPr lang="en-US" altLang="en-US" dirty="0" err="1"/>
              <a:t>i</a:t>
            </a:r>
            <a:r>
              <a:rPr lang="en-US" altLang="en-US" dirty="0"/>
              <a:t> </a:t>
            </a:r>
            <a:r>
              <a:rPr lang="en-US" altLang="en-US" dirty="0" err="1"/>
              <a:t>smeštaju</a:t>
            </a:r>
            <a:r>
              <a:rPr lang="en-US" altLang="en-US" dirty="0"/>
              <a:t> </a:t>
            </a:r>
            <a:r>
              <a:rPr lang="en-US" altLang="en-US" dirty="0" err="1"/>
              <a:t>rezultat</a:t>
            </a:r>
            <a:r>
              <a:rPr lang="en-US" altLang="en-US" dirty="0"/>
              <a:t> u </a:t>
            </a:r>
            <a:r>
              <a:rPr lang="en-US" altLang="en-US" dirty="0" err="1"/>
              <a:t>registre</a:t>
            </a:r>
            <a:r>
              <a:rPr lang="en-US" altLang="en-US" dirty="0"/>
              <a:t>)</a:t>
            </a:r>
          </a:p>
          <a:p>
            <a:pPr lvl="2">
              <a:defRPr/>
            </a:pPr>
            <a:r>
              <a:rPr lang="en-US" altLang="en-US" dirty="0" err="1"/>
              <a:t>većina</a:t>
            </a:r>
            <a:r>
              <a:rPr lang="en-US" altLang="en-US" dirty="0"/>
              <a:t> </a:t>
            </a:r>
            <a:r>
              <a:rPr lang="en-US" altLang="en-US" dirty="0" err="1"/>
              <a:t>vektroskih</a:t>
            </a:r>
            <a:r>
              <a:rPr lang="en-US" altLang="en-US" dirty="0"/>
              <a:t> </a:t>
            </a:r>
            <a:r>
              <a:rPr lang="en-US" altLang="en-US" dirty="0" err="1"/>
              <a:t>računara</a:t>
            </a:r>
            <a:r>
              <a:rPr lang="en-US" altLang="en-US" dirty="0"/>
              <a:t> je </a:t>
            </a:r>
            <a:r>
              <a:rPr lang="en-US" altLang="en-US" dirty="0" err="1"/>
              <a:t>ovog</a:t>
            </a:r>
            <a:r>
              <a:rPr lang="en-US" altLang="en-US" dirty="0"/>
              <a:t> </a:t>
            </a:r>
            <a:r>
              <a:rPr lang="en-US" altLang="en-US" dirty="0" err="1"/>
              <a:t>tipa</a:t>
            </a:r>
            <a:r>
              <a:rPr lang="sr-Latn-RS" altLang="en-US" dirty="0"/>
              <a:t> </a:t>
            </a:r>
            <a:r>
              <a:rPr lang="en-US" altLang="en-US" dirty="0"/>
              <a:t>(Cray)</a:t>
            </a:r>
            <a:endParaRPr lang="sr-Latn-RS" altLang="en-US" dirty="0"/>
          </a:p>
          <a:p>
            <a:pPr lvl="1">
              <a:defRPr/>
            </a:pPr>
            <a:r>
              <a:rPr lang="en-US" altLang="en-US" dirty="0" err="1"/>
              <a:t>memorijsko-memorijske</a:t>
            </a:r>
            <a:r>
              <a:rPr lang="en-US" altLang="en-US" dirty="0"/>
              <a:t> (memory-to-memory) – operandi se </a:t>
            </a:r>
            <a:r>
              <a:rPr lang="en-US" altLang="en-US" dirty="0" err="1"/>
              <a:t>pribavljaju</a:t>
            </a:r>
            <a:r>
              <a:rPr lang="en-US" altLang="en-US" dirty="0"/>
              <a:t> </a:t>
            </a:r>
            <a:r>
              <a:rPr lang="en-US" altLang="en-US" dirty="0" err="1"/>
              <a:t>iz</a:t>
            </a:r>
            <a:r>
              <a:rPr lang="en-US" altLang="en-US" dirty="0"/>
              <a:t> </a:t>
            </a:r>
            <a:r>
              <a:rPr lang="en-US" altLang="en-US" dirty="0" err="1"/>
              <a:t>memorije</a:t>
            </a:r>
            <a:r>
              <a:rPr lang="en-US" altLang="en-US" dirty="0"/>
              <a:t> </a:t>
            </a:r>
            <a:r>
              <a:rPr lang="en-US" altLang="en-US" dirty="0" err="1"/>
              <a:t>i</a:t>
            </a:r>
            <a:r>
              <a:rPr lang="en-US" altLang="en-US" dirty="0"/>
              <a:t> </a:t>
            </a:r>
            <a:r>
              <a:rPr lang="en-US" altLang="en-US" dirty="0" err="1"/>
              <a:t>smeštaju</a:t>
            </a:r>
            <a:r>
              <a:rPr lang="en-US" altLang="en-US" dirty="0"/>
              <a:t> u </a:t>
            </a:r>
            <a:r>
              <a:rPr lang="en-US" altLang="en-US" dirty="0" err="1"/>
              <a:t>memeoriju</a:t>
            </a:r>
            <a:endParaRPr lang="en-US" altLang="en-US" dirty="0"/>
          </a:p>
          <a:p>
            <a:pPr lvl="2">
              <a:defRPr/>
            </a:pPr>
            <a:r>
              <a:rPr lang="en-US" altLang="en-US" dirty="0"/>
              <a:t>Cyber 205</a:t>
            </a:r>
          </a:p>
          <a:p>
            <a:pPr lvl="1">
              <a:defRPr/>
            </a:pPr>
            <a:endParaRPr lang="en-US" altLang="en-US" dirty="0"/>
          </a:p>
          <a:p>
            <a:pPr>
              <a:defRPr/>
            </a:pPr>
            <a:endParaRPr lang="en-US" dirty="0"/>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0904722E-6A71-4F65-4B7D-20DCCDCC1DB5}"/>
              </a:ext>
            </a:extLst>
          </p:cNvPr>
          <p:cNvSpPr>
            <a:spLocks noGrp="1" noChangeArrowheads="1"/>
          </p:cNvSpPr>
          <p:nvPr>
            <p:ph type="title"/>
          </p:nvPr>
        </p:nvSpPr>
        <p:spPr/>
        <p:txBody>
          <a:bodyPr/>
          <a:lstStyle/>
          <a:p>
            <a:pPr>
              <a:defRPr/>
            </a:pPr>
            <a:r>
              <a:rPr lang="en-US" altLang="en-US"/>
              <a:t>Skalarni podsistem</a:t>
            </a:r>
          </a:p>
        </p:txBody>
      </p:sp>
      <p:sp>
        <p:nvSpPr>
          <p:cNvPr id="14339" name="Rectangle 3">
            <a:extLst>
              <a:ext uri="{FF2B5EF4-FFF2-40B4-BE49-F238E27FC236}">
                <a16:creationId xmlns="" xmlns:a16="http://schemas.microsoft.com/office/drawing/2014/main" id="{085DFBAF-5BEB-4D5D-28EC-392320605CEA}"/>
              </a:ext>
            </a:extLst>
          </p:cNvPr>
          <p:cNvSpPr>
            <a:spLocks noGrp="1" noChangeArrowheads="1"/>
          </p:cNvSpPr>
          <p:nvPr>
            <p:ph type="body" idx="1"/>
          </p:nvPr>
        </p:nvSpPr>
        <p:spPr/>
        <p:txBody>
          <a:bodyPr/>
          <a:lstStyle/>
          <a:p>
            <a:pPr lvl="1">
              <a:defRPr/>
            </a:pPr>
            <a:r>
              <a:rPr lang="en-US" altLang="en-US"/>
              <a:t>Namenjen i</a:t>
            </a:r>
            <a:r>
              <a:rPr lang="hr-HR" altLang="en-US"/>
              <a:t>z</a:t>
            </a:r>
            <a:r>
              <a:rPr lang="en-US" altLang="en-US"/>
              <a:t>vr</a:t>
            </a:r>
            <a:r>
              <a:rPr lang="hr-HR" altLang="en-US"/>
              <a:t>šenju skalarnih instrukcija</a:t>
            </a:r>
          </a:p>
          <a:p>
            <a:pPr lvl="1">
              <a:defRPr/>
            </a:pPr>
            <a:r>
              <a:rPr lang="hr-HR" altLang="en-US"/>
              <a:t>Ne razlikuje se od protočne organizacije procesora</a:t>
            </a:r>
            <a:endParaRPr lang="en-US" altLang="en-US"/>
          </a:p>
          <a:p>
            <a:pPr lvl="1">
              <a:defRPr/>
            </a:pPr>
            <a:r>
              <a:rPr lang="en-US" altLang="en-US"/>
              <a:t>skalarni registri i proto</a:t>
            </a:r>
            <a:r>
              <a:rPr lang="hr-HR" altLang="en-US"/>
              <a:t>čne funkcionalne jedinice</a:t>
            </a:r>
          </a:p>
          <a:p>
            <a:pPr lvl="1">
              <a:defRPr/>
            </a:pPr>
            <a:endParaRPr lang="hr-HR" altLang="en-US"/>
          </a:p>
          <a:p>
            <a:pPr lvl="1">
              <a:buFont typeface="Wingdings" panose="05000000000000000000" pitchFamily="2" charset="2"/>
              <a:buNone/>
              <a:defRPr/>
            </a:pPr>
            <a:endParaRPr lang="hr-HR" altLang="en-US"/>
          </a:p>
          <a:p>
            <a:pPr lvl="1">
              <a:buFont typeface="Wingdings" panose="05000000000000000000" pitchFamily="2" charset="2"/>
              <a:buNone/>
              <a:defRPr/>
            </a:pPr>
            <a:endParaRPr lang="hr-HR" altLang="en-US"/>
          </a:p>
          <a:p>
            <a:pPr lvl="1">
              <a:buFont typeface="Wingdings" panose="05000000000000000000" pitchFamily="2" charset="2"/>
              <a:buNone/>
              <a:defRPr/>
            </a:pPr>
            <a:endParaRPr lang="hr-HR" altLang="en-US"/>
          </a:p>
          <a:p>
            <a:pPr lvl="1">
              <a:buFont typeface="Wingdings" panose="05000000000000000000" pitchFamily="2" charset="2"/>
              <a:buNone/>
              <a:defRPr/>
            </a:pPr>
            <a:endParaRPr lang="hr-HR" altLang="en-US"/>
          </a:p>
          <a:p>
            <a:pPr lvl="1">
              <a:buFont typeface="Wingdings" panose="05000000000000000000" pitchFamily="2" charset="2"/>
              <a:buNone/>
              <a:defRPr/>
            </a:pPr>
            <a:endParaRPr lang="hr-HR" altLang="en-US"/>
          </a:p>
          <a:p>
            <a:pPr lvl="1">
              <a:defRPr/>
            </a:pPr>
            <a:r>
              <a:rPr lang="hr-HR" altLang="en-US"/>
              <a:t>Sadrži protočno organizovane funkcionalne jedinice za izvršenje vektorskih operacija</a:t>
            </a:r>
          </a:p>
          <a:p>
            <a:pPr lvl="1">
              <a:defRPr/>
            </a:pPr>
            <a:r>
              <a:rPr lang="hr-HR" altLang="en-US"/>
              <a:t>veliki broj vektorskih registara</a:t>
            </a:r>
          </a:p>
          <a:p>
            <a:pPr lvl="1">
              <a:buFont typeface="Wingdings" panose="05000000000000000000" pitchFamily="2" charset="2"/>
              <a:buNone/>
              <a:defRPr/>
            </a:pPr>
            <a:endParaRPr lang="en-US" altLang="en-US"/>
          </a:p>
        </p:txBody>
      </p:sp>
      <p:sp>
        <p:nvSpPr>
          <p:cNvPr id="14340" name="Rectangle 4">
            <a:extLst>
              <a:ext uri="{FF2B5EF4-FFF2-40B4-BE49-F238E27FC236}">
                <a16:creationId xmlns="" xmlns:a16="http://schemas.microsoft.com/office/drawing/2014/main" id="{2A8654DF-896D-787B-BDEE-87A32B94FF44}"/>
              </a:ext>
            </a:extLst>
          </p:cNvPr>
          <p:cNvSpPr>
            <a:spLocks noChangeArrowheads="1"/>
          </p:cNvSpPr>
          <p:nvPr/>
        </p:nvSpPr>
        <p:spPr bwMode="auto">
          <a:xfrm>
            <a:off x="0" y="2857500"/>
            <a:ext cx="9144000" cy="711200"/>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4000">
                <a:solidFill>
                  <a:schemeClr val="tx1"/>
                </a:solidFill>
              </a:rPr>
              <a:t> </a:t>
            </a:r>
            <a:r>
              <a:rPr kumimoji="0" lang="hr-HR" altLang="en-US" sz="4000">
                <a:solidFill>
                  <a:schemeClr val="tx2"/>
                </a:solidFill>
              </a:rPr>
              <a:t>Vektorski podsistem</a:t>
            </a:r>
            <a:endParaRPr kumimoji="0" lang="en-US" altLang="en-US" sz="4000">
              <a:solidFill>
                <a:schemeClr val="tx2"/>
              </a:solidFill>
            </a:endParaRPr>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F256F16D-C1FB-722C-56D7-9F154071C8A6}"/>
              </a:ext>
            </a:extLst>
          </p:cNvPr>
          <p:cNvSpPr>
            <a:spLocks noChangeArrowheads="1"/>
          </p:cNvSpPr>
          <p:nvPr/>
        </p:nvSpPr>
        <p:spPr bwMode="auto">
          <a:xfrm>
            <a:off x="914400" y="411163"/>
            <a:ext cx="7467600" cy="545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50000"/>
              </a:spcBef>
              <a:buClrTx/>
              <a:buSzTx/>
              <a:buFontTx/>
              <a:buNone/>
            </a:pPr>
            <a:r>
              <a:rPr kumimoji="0" lang="en-US" altLang="en-US" sz="1800" b="1">
                <a:solidFill>
                  <a:srgbClr val="FD0128"/>
                </a:solidFill>
                <a:latin typeface="Arial,Bold" charset="0"/>
              </a:rPr>
              <a:t>Machine 	godina 	Clock 	          Reg.    Elemen.   FUs </a:t>
            </a:r>
          </a:p>
          <a:p>
            <a:pPr>
              <a:spcBef>
                <a:spcPct val="50000"/>
              </a:spcBef>
              <a:buClrTx/>
              <a:buSzTx/>
              <a:buFontTx/>
              <a:buNone/>
            </a:pPr>
            <a:r>
              <a:rPr kumimoji="0" lang="en-US" altLang="en-US" sz="1800" b="1">
                <a:solidFill>
                  <a:srgbClr val="000000"/>
                </a:solidFill>
                <a:latin typeface="Arial,Bold" charset="0"/>
              </a:rPr>
              <a:t>Cray 1 		1976 	80 MHz 		8 	64 	6</a:t>
            </a:r>
          </a:p>
          <a:p>
            <a:pPr>
              <a:spcBef>
                <a:spcPct val="50000"/>
              </a:spcBef>
              <a:buClrTx/>
              <a:buSzTx/>
              <a:buFontTx/>
              <a:buNone/>
            </a:pPr>
            <a:r>
              <a:rPr kumimoji="0" lang="en-US" altLang="en-US" sz="1800" b="1">
                <a:solidFill>
                  <a:srgbClr val="000000"/>
                </a:solidFill>
                <a:latin typeface="Arial,Bold" charset="0"/>
              </a:rPr>
              <a:t>Cray XMP 	1983 	120 MHz 	8 	64 	8 </a:t>
            </a:r>
          </a:p>
          <a:p>
            <a:pPr>
              <a:spcBef>
                <a:spcPct val="50000"/>
              </a:spcBef>
              <a:buClrTx/>
              <a:buSzTx/>
              <a:buFontTx/>
              <a:buNone/>
            </a:pPr>
            <a:r>
              <a:rPr kumimoji="0" lang="en-US" altLang="en-US" sz="1800" b="1">
                <a:solidFill>
                  <a:srgbClr val="000000"/>
                </a:solidFill>
                <a:latin typeface="Arial,Bold" charset="0"/>
              </a:rPr>
              <a:t>Cray YMP 	1988 	166 MHz 	8 	64 	8</a:t>
            </a:r>
          </a:p>
          <a:p>
            <a:pPr>
              <a:spcBef>
                <a:spcPct val="50000"/>
              </a:spcBef>
              <a:buClrTx/>
              <a:buSzTx/>
              <a:buFontTx/>
              <a:buNone/>
            </a:pPr>
            <a:r>
              <a:rPr kumimoji="0" lang="en-US" altLang="en-US" sz="1800" b="1">
                <a:solidFill>
                  <a:srgbClr val="000000"/>
                </a:solidFill>
                <a:latin typeface="Arial,Bold" charset="0"/>
              </a:rPr>
              <a:t>Cray C- 90 	1991 	240 MHz 	8 	128 	8</a:t>
            </a:r>
          </a:p>
          <a:p>
            <a:pPr>
              <a:spcBef>
                <a:spcPct val="50000"/>
              </a:spcBef>
              <a:buClrTx/>
              <a:buSzTx/>
              <a:buFontTx/>
              <a:buNone/>
            </a:pPr>
            <a:r>
              <a:rPr kumimoji="0" lang="en-US" altLang="en-US" sz="1800" b="1">
                <a:solidFill>
                  <a:srgbClr val="000000"/>
                </a:solidFill>
                <a:latin typeface="Arial,Bold" charset="0"/>
              </a:rPr>
              <a:t>Cray T- 90 	1996 	455 MHz 	8 	128 	8</a:t>
            </a:r>
          </a:p>
          <a:p>
            <a:pPr>
              <a:spcBef>
                <a:spcPct val="50000"/>
              </a:spcBef>
              <a:buClrTx/>
              <a:buSzTx/>
              <a:buFontTx/>
              <a:buNone/>
            </a:pPr>
            <a:r>
              <a:rPr kumimoji="0" lang="en-US" altLang="en-US" sz="1800" b="1">
                <a:solidFill>
                  <a:srgbClr val="000000"/>
                </a:solidFill>
                <a:latin typeface="Arial,Bold" charset="0"/>
              </a:rPr>
              <a:t>Conv. C- 1 	1984 	10 MHz 		8 	128 	4</a:t>
            </a:r>
          </a:p>
          <a:p>
            <a:pPr>
              <a:spcBef>
                <a:spcPct val="50000"/>
              </a:spcBef>
              <a:buClrTx/>
              <a:buSzTx/>
              <a:buFontTx/>
              <a:buNone/>
            </a:pPr>
            <a:r>
              <a:rPr kumimoji="0" lang="en-US" altLang="en-US" sz="1800" b="1">
                <a:solidFill>
                  <a:srgbClr val="000000"/>
                </a:solidFill>
                <a:latin typeface="Arial,Bold" charset="0"/>
              </a:rPr>
              <a:t>Conv. C- 4 	1994 	133 MHz 	16 	128 	3</a:t>
            </a:r>
          </a:p>
          <a:p>
            <a:pPr>
              <a:spcBef>
                <a:spcPct val="50000"/>
              </a:spcBef>
              <a:buClrTx/>
              <a:buSzTx/>
              <a:buFontTx/>
              <a:buNone/>
            </a:pPr>
            <a:r>
              <a:rPr kumimoji="0" lang="en-US" altLang="en-US" sz="1800" b="1">
                <a:solidFill>
                  <a:srgbClr val="000000"/>
                </a:solidFill>
                <a:latin typeface="Arial,Bold" charset="0"/>
              </a:rPr>
              <a:t>Fuj. VP200 	1982 	133 MHz 	8- 256 	32- 1024 	3</a:t>
            </a:r>
          </a:p>
          <a:p>
            <a:pPr>
              <a:spcBef>
                <a:spcPct val="50000"/>
              </a:spcBef>
              <a:buClrTx/>
              <a:buSzTx/>
              <a:buFontTx/>
              <a:buNone/>
            </a:pPr>
            <a:r>
              <a:rPr kumimoji="0" lang="en-US" altLang="en-US" sz="1800" b="1">
                <a:solidFill>
                  <a:srgbClr val="000000"/>
                </a:solidFill>
                <a:latin typeface="Arial,Bold" charset="0"/>
              </a:rPr>
              <a:t>Fuj. VP300 	1996 	100 MHz 	8- 256 	32- 1024 	3</a:t>
            </a:r>
          </a:p>
          <a:p>
            <a:pPr>
              <a:spcBef>
                <a:spcPct val="50000"/>
              </a:spcBef>
              <a:buClrTx/>
              <a:buSzTx/>
              <a:buFontTx/>
              <a:buNone/>
            </a:pPr>
            <a:r>
              <a:rPr kumimoji="0" lang="en-US" altLang="en-US" sz="1800" b="1">
                <a:solidFill>
                  <a:srgbClr val="000000"/>
                </a:solidFill>
                <a:latin typeface="Arial,Bold" charset="0"/>
              </a:rPr>
              <a:t>NEC SX/ 2 	1984 	160 MHz 	8+ 8K 	256+ var 16</a:t>
            </a:r>
          </a:p>
          <a:p>
            <a:pPr>
              <a:spcBef>
                <a:spcPct val="50000"/>
              </a:spcBef>
              <a:buClrTx/>
              <a:buSzTx/>
              <a:buFontTx/>
              <a:buNone/>
            </a:pPr>
            <a:r>
              <a:rPr kumimoji="0" lang="en-US" altLang="en-US" sz="1800" b="1">
                <a:solidFill>
                  <a:srgbClr val="000000"/>
                </a:solidFill>
                <a:latin typeface="Arial,Bold" charset="0"/>
              </a:rPr>
              <a:t>NEC SX/ 3 	1995 	400 MHz 	8+ 8K 	256+ var 16</a:t>
            </a:r>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E8EE58E1-CAC2-2836-F0E4-D76EEA53EFFC}"/>
              </a:ext>
            </a:extLst>
          </p:cNvPr>
          <p:cNvSpPr>
            <a:spLocks noGrp="1" noChangeArrowheads="1"/>
          </p:cNvSpPr>
          <p:nvPr>
            <p:ph type="title"/>
          </p:nvPr>
        </p:nvSpPr>
        <p:spPr/>
        <p:txBody>
          <a:bodyPr/>
          <a:lstStyle/>
          <a:p>
            <a:pPr algn="r">
              <a:defRPr/>
            </a:pPr>
            <a:r>
              <a:rPr lang="hr-HR" altLang="en-US"/>
              <a:t>Cray-1</a:t>
            </a:r>
            <a:endParaRPr lang="en-US" altLang="en-US"/>
          </a:p>
        </p:txBody>
      </p:sp>
      <p:pic>
        <p:nvPicPr>
          <p:cNvPr id="16387" name="Picture 3" descr="cray">
            <a:extLst>
              <a:ext uri="{FF2B5EF4-FFF2-40B4-BE49-F238E27FC236}">
                <a16:creationId xmlns="" xmlns:a16="http://schemas.microsoft.com/office/drawing/2014/main" id="{4C5CFCF1-0DF1-E195-F152-84903C225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0"/>
            <a:ext cx="353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Cray-1">
            <a:extLst>
              <a:ext uri="{FF2B5EF4-FFF2-40B4-BE49-F238E27FC236}">
                <a16:creationId xmlns="" xmlns:a16="http://schemas.microsoft.com/office/drawing/2014/main" id="{18E83247-6D31-21E1-6EAB-D184C602E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4879975"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9B6EBF56-AD73-5C66-7FD5-88E435BCBB8C}"/>
              </a:ext>
            </a:extLst>
          </p:cNvPr>
          <p:cNvSpPr>
            <a:spLocks noChangeArrowheads="1"/>
          </p:cNvSpPr>
          <p:nvPr/>
        </p:nvSpPr>
        <p:spPr bwMode="auto">
          <a:xfrm>
            <a:off x="457200" y="609600"/>
            <a:ext cx="8458200" cy="685800"/>
          </a:xfrm>
          <a:prstGeom prst="rect">
            <a:avLst/>
          </a:prstGeom>
          <a:noFill/>
          <a:ln>
            <a:noFill/>
          </a:ln>
        </p:spPr>
        <p:txBody>
          <a:bodyPr lIns="92075" tIns="46037" rIns="92075" bIns="46037"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kumimoji="1" lang="en-AU" altLang="en-US" sz="3600">
                <a:effectLst>
                  <a:outerShdw blurRad="38100" dist="38100" dir="2700000" algn="tl">
                    <a:srgbClr val="C0C0C0"/>
                  </a:outerShdw>
                </a:effectLst>
                <a:latin typeface="Tahoma" panose="020B0604030504040204" pitchFamily="34" charset="0"/>
              </a:rPr>
              <a:t>Cray - 1</a:t>
            </a:r>
            <a:endParaRPr kumimoji="1" lang="en-US" altLang="en-US" sz="3600">
              <a:effectLst>
                <a:outerShdw blurRad="38100" dist="38100" dir="2700000" algn="tl">
                  <a:srgbClr val="C0C0C0"/>
                </a:outerShdw>
              </a:effectLst>
              <a:latin typeface="Tahoma" panose="020B0604030504040204" pitchFamily="34" charset="0"/>
            </a:endParaRPr>
          </a:p>
        </p:txBody>
      </p:sp>
      <p:sp>
        <p:nvSpPr>
          <p:cNvPr id="46083" name="Rectangle 3">
            <a:extLst>
              <a:ext uri="{FF2B5EF4-FFF2-40B4-BE49-F238E27FC236}">
                <a16:creationId xmlns="" xmlns:a16="http://schemas.microsoft.com/office/drawing/2014/main" id="{C3482E94-12D3-83B0-87C6-B0DF2C83903A}"/>
              </a:ext>
            </a:extLst>
          </p:cNvPr>
          <p:cNvSpPr>
            <a:spLocks noChangeArrowheads="1"/>
          </p:cNvSpPr>
          <p:nvPr/>
        </p:nvSpPr>
        <p:spPr bwMode="auto">
          <a:xfrm>
            <a:off x="457200" y="1981200"/>
            <a:ext cx="8458200" cy="4114800"/>
          </a:xfrm>
          <a:prstGeom prst="rect">
            <a:avLst/>
          </a:prstGeom>
          <a:noFill/>
          <a:ln>
            <a:noFill/>
          </a:ln>
        </p:spPr>
        <p:txBody>
          <a:bodyPr lIns="92075" tIns="46037" rIns="92075" bIns="46037"/>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hr-HR" altLang="en-US" sz="2800">
                <a:solidFill>
                  <a:schemeClr val="accent1"/>
                </a:solidFill>
                <a:effectLst>
                  <a:outerShdw blurRad="38100" dist="38100" dir="2700000" algn="tl">
                    <a:srgbClr val="C0C0C0"/>
                  </a:outerShdw>
                </a:effectLst>
                <a:latin typeface="Tahoma" panose="020B0604030504040204" pitchFamily="34" charset="0"/>
              </a:rPr>
              <a:t>Najpoznatiji vektorski procesor,</a:t>
            </a:r>
            <a:r>
              <a:rPr kumimoji="1" lang="en-AU" altLang="en-US" sz="2800">
                <a:solidFill>
                  <a:schemeClr val="accent1"/>
                </a:solidFill>
                <a:effectLst>
                  <a:outerShdw blurRad="38100" dist="38100" dir="2700000" algn="tl">
                    <a:srgbClr val="C0C0C0"/>
                  </a:outerShdw>
                </a:effectLst>
                <a:latin typeface="Tahoma" panose="020B0604030504040204" pitchFamily="34" charset="0"/>
              </a:rPr>
              <a:t> 1976.</a:t>
            </a:r>
          </a:p>
          <a:p>
            <a:pPr>
              <a:spcBef>
                <a:spcPct val="20000"/>
              </a:spcBef>
              <a:buClr>
                <a:schemeClr val="accent1"/>
              </a:buClr>
              <a:buSzPct val="85000"/>
              <a:buFont typeface="Wingdings 2" panose="05020102010507070707" pitchFamily="18" charset="2"/>
              <a:buChar char="ã"/>
              <a:defRPr/>
            </a:pPr>
            <a:r>
              <a:rPr kumimoji="1" lang="hr-HR" altLang="en-US" sz="2800">
                <a:solidFill>
                  <a:schemeClr val="accent1"/>
                </a:solidFill>
                <a:effectLst>
                  <a:outerShdw blurRad="38100" dist="38100" dir="2700000" algn="tl">
                    <a:srgbClr val="C0C0C0"/>
                  </a:outerShdw>
                </a:effectLst>
                <a:latin typeface="Tahoma" panose="020B0604030504040204" pitchFamily="34" charset="0"/>
              </a:rPr>
              <a:t>Najbrži superračunar krajem </a:t>
            </a:r>
            <a:r>
              <a:rPr kumimoji="1" lang="en-AU" altLang="en-US" sz="2800">
                <a:solidFill>
                  <a:schemeClr val="accent1"/>
                </a:solidFill>
                <a:effectLst>
                  <a:outerShdw blurRad="38100" dist="38100" dir="2700000" algn="tl">
                    <a:srgbClr val="C0C0C0"/>
                  </a:outerShdw>
                </a:effectLst>
                <a:latin typeface="Tahoma" panose="020B0604030504040204" pitchFamily="34" charset="0"/>
              </a:rPr>
              <a:t>70s.</a:t>
            </a:r>
          </a:p>
          <a:p>
            <a:pPr>
              <a:spcBef>
                <a:spcPct val="20000"/>
              </a:spcBef>
              <a:buClr>
                <a:schemeClr val="accent1"/>
              </a:buClr>
              <a:buSzPct val="85000"/>
              <a:buFont typeface="Wingdings 2" panose="05020102010507070707" pitchFamily="18" charset="2"/>
              <a:buChar char="ã"/>
              <a:defRPr/>
            </a:pPr>
            <a:r>
              <a:rPr kumimoji="1" lang="hr-HR" altLang="en-US" sz="2800">
                <a:solidFill>
                  <a:schemeClr val="accent1"/>
                </a:solidFill>
                <a:effectLst>
                  <a:outerShdw blurRad="38100" dist="38100" dir="2700000" algn="tl">
                    <a:srgbClr val="C0C0C0"/>
                  </a:outerShdw>
                </a:effectLst>
                <a:latin typeface="Tahoma" panose="020B0604030504040204" pitchFamily="34" charset="0"/>
              </a:rPr>
              <a:t>Sastoji se iz tri dela</a:t>
            </a:r>
            <a:r>
              <a:rPr kumimoji="1" lang="en-AU" altLang="en-US" sz="2800">
                <a:solidFill>
                  <a:schemeClr val="accent1"/>
                </a:solidFill>
                <a:effectLst>
                  <a:outerShdw blurRad="38100" dist="38100" dir="2700000" algn="tl">
                    <a:srgbClr val="C0C0C0"/>
                  </a:outerShdw>
                </a:effectLst>
                <a:latin typeface="Tahoma" panose="020B0604030504040204" pitchFamily="34" charset="0"/>
              </a:rPr>
              <a:t>:</a:t>
            </a:r>
          </a:p>
          <a:p>
            <a:pPr lvl="1">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Galavne memorije</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Skalarnog podsistema</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Vektorskog podsistema</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endParaRPr kumimoji="1" lang="en-US" altLang="en-US" sz="2300">
              <a:solidFill>
                <a:schemeClr val="hlink"/>
              </a:solidFill>
              <a:effectLst>
                <a:outerShdw blurRad="38100" dist="38100" dir="2700000" algn="tl">
                  <a:srgbClr val="C0C0C0"/>
                </a:outerShdw>
              </a:effectLst>
              <a:latin typeface="Tahoma" panose="020B0604030504040204" pitchFamily="34" charset="0"/>
            </a:endParaRPr>
          </a:p>
        </p:txBody>
      </p:sp>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57B27AFE-CDA3-86E9-8027-D4FB363956EB}"/>
              </a:ext>
            </a:extLst>
          </p:cNvPr>
          <p:cNvSpPr>
            <a:spLocks noChangeArrowheads="1"/>
          </p:cNvSpPr>
          <p:nvPr/>
        </p:nvSpPr>
        <p:spPr bwMode="auto">
          <a:xfrm>
            <a:off x="304800" y="609600"/>
            <a:ext cx="8610600" cy="762000"/>
          </a:xfrm>
          <a:prstGeom prst="rect">
            <a:avLst/>
          </a:prstGeom>
          <a:noFill/>
          <a:ln>
            <a:noFill/>
          </a:ln>
        </p:spPr>
        <p:txBody>
          <a:bodyPr lIns="92075" tIns="46037" rIns="92075" bIns="46037"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kumimoji="1" lang="en-AU" altLang="en-US" sz="4000">
                <a:effectLst>
                  <a:outerShdw blurRad="38100" dist="38100" dir="2700000" algn="tl">
                    <a:srgbClr val="C0C0C0"/>
                  </a:outerShdw>
                </a:effectLst>
                <a:latin typeface="Tahoma" panose="020B0604030504040204" pitchFamily="34" charset="0"/>
              </a:rPr>
              <a:t>Cray-1: </a:t>
            </a:r>
            <a:r>
              <a:rPr kumimoji="1" lang="hr-HR" altLang="en-US" b="1">
                <a:effectLst>
                  <a:outerShdw blurRad="38100" dist="38100" dir="2700000" algn="tl">
                    <a:srgbClr val="C0C0C0"/>
                  </a:outerShdw>
                </a:effectLst>
                <a:latin typeface="Tahoma" panose="020B0604030504040204" pitchFamily="34" charset="0"/>
              </a:rPr>
              <a:t>Glavna memorija</a:t>
            </a:r>
            <a:endParaRPr kumimoji="1" lang="en-US" altLang="en-US" b="1">
              <a:effectLst>
                <a:outerShdw blurRad="38100" dist="38100" dir="2700000" algn="tl">
                  <a:srgbClr val="C0C0C0"/>
                </a:outerShdw>
              </a:effectLst>
              <a:latin typeface="Tahoma" panose="020B0604030504040204" pitchFamily="34" charset="0"/>
            </a:endParaRPr>
          </a:p>
        </p:txBody>
      </p:sp>
      <p:sp>
        <p:nvSpPr>
          <p:cNvPr id="47107" name="Rectangle 3">
            <a:extLst>
              <a:ext uri="{FF2B5EF4-FFF2-40B4-BE49-F238E27FC236}">
                <a16:creationId xmlns="" xmlns:a16="http://schemas.microsoft.com/office/drawing/2014/main" id="{A4EABBBC-799C-BBCB-E896-2169DD2B2C27}"/>
              </a:ext>
            </a:extLst>
          </p:cNvPr>
          <p:cNvSpPr>
            <a:spLocks noChangeArrowheads="1"/>
          </p:cNvSpPr>
          <p:nvPr/>
        </p:nvSpPr>
        <p:spPr bwMode="auto">
          <a:xfrm>
            <a:off x="304800" y="1981200"/>
            <a:ext cx="8610600" cy="4114800"/>
          </a:xfrm>
          <a:prstGeom prst="rect">
            <a:avLst/>
          </a:prstGeom>
          <a:noFill/>
          <a:ln>
            <a:noFill/>
          </a:ln>
        </p:spPr>
        <p:txBody>
          <a:bodyPr lIns="92075" tIns="46037" rIns="92075" bIns="46037"/>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en-AU" altLang="en-US" sz="2800">
                <a:solidFill>
                  <a:schemeClr val="accent1"/>
                </a:solidFill>
                <a:effectLst>
                  <a:outerShdw blurRad="38100" dist="38100" dir="2700000" algn="tl">
                    <a:srgbClr val="C0C0C0"/>
                  </a:outerShdw>
                </a:effectLst>
                <a:latin typeface="Tahoma" panose="020B0604030504040204" pitchFamily="34" charset="0"/>
              </a:rPr>
              <a:t>16 ban</a:t>
            </a:r>
            <a:r>
              <a:rPr kumimoji="1" lang="hr-HR" altLang="en-US" sz="2800">
                <a:solidFill>
                  <a:schemeClr val="accent1"/>
                </a:solidFill>
                <a:effectLst>
                  <a:outerShdw blurRad="38100" dist="38100" dir="2700000" algn="tl">
                    <a:srgbClr val="C0C0C0"/>
                  </a:outerShdw>
                </a:effectLst>
                <a:latin typeface="Tahoma" panose="020B0604030504040204" pitchFamily="34" charset="0"/>
              </a:rPr>
              <a:t>a</a:t>
            </a:r>
            <a:r>
              <a:rPr kumimoji="1" lang="en-AU" altLang="en-US" sz="2800">
                <a:solidFill>
                  <a:schemeClr val="accent1"/>
                </a:solidFill>
                <a:effectLst>
                  <a:outerShdw blurRad="38100" dist="38100" dir="2700000" algn="tl">
                    <a:srgbClr val="C0C0C0"/>
                  </a:outerShdw>
                </a:effectLst>
                <a:latin typeface="Tahoma" panose="020B0604030504040204" pitchFamily="34" charset="0"/>
              </a:rPr>
              <a:t>k</a:t>
            </a:r>
            <a:r>
              <a:rPr kumimoji="1" lang="hr-HR" altLang="en-US" sz="2800">
                <a:solidFill>
                  <a:schemeClr val="accent1"/>
                </a:solidFill>
                <a:effectLst>
                  <a:outerShdw blurRad="38100" dist="38100" dir="2700000" algn="tl">
                    <a:srgbClr val="C0C0C0"/>
                  </a:outerShdw>
                </a:effectLst>
                <a:latin typeface="Tahoma" panose="020B0604030504040204" pitchFamily="34" charset="0"/>
              </a:rPr>
              <a:t>a</a:t>
            </a:r>
            <a:r>
              <a:rPr kumimoji="1" lang="en-AU" altLang="en-US" sz="2800">
                <a:solidFill>
                  <a:schemeClr val="accent1"/>
                </a:solidFill>
                <a:effectLst>
                  <a:outerShdw blurRad="38100" dist="38100" dir="2700000" algn="tl">
                    <a:srgbClr val="C0C0C0"/>
                  </a:outerShdw>
                </a:effectLst>
                <a:latin typeface="Tahoma" panose="020B0604030504040204" pitchFamily="34" charset="0"/>
              </a:rPr>
              <a:t>, </a:t>
            </a:r>
            <a:r>
              <a:rPr kumimoji="1" lang="hr-HR" altLang="en-US" sz="2800">
                <a:solidFill>
                  <a:schemeClr val="accent1"/>
                </a:solidFill>
                <a:effectLst>
                  <a:outerShdw blurRad="38100" dist="38100" dir="2700000" algn="tl">
                    <a:srgbClr val="C0C0C0"/>
                  </a:outerShdw>
                </a:effectLst>
                <a:latin typeface="Tahoma" panose="020B0604030504040204" pitchFamily="34" charset="0"/>
              </a:rPr>
              <a:t>svak aod po</a:t>
            </a:r>
            <a:r>
              <a:rPr kumimoji="1" lang="en-AU" altLang="en-US" sz="2800">
                <a:solidFill>
                  <a:schemeClr val="accent1"/>
                </a:solidFill>
                <a:effectLst>
                  <a:outerShdw blurRad="38100" dist="38100" dir="2700000" algn="tl">
                    <a:srgbClr val="C0C0C0"/>
                  </a:outerShdw>
                </a:effectLst>
                <a:latin typeface="Tahoma" panose="020B0604030504040204" pitchFamily="34" charset="0"/>
              </a:rPr>
              <a:t>  64K, 64-bit</a:t>
            </a:r>
            <a:r>
              <a:rPr kumimoji="1" lang="hr-HR" altLang="en-US" sz="2800">
                <a:solidFill>
                  <a:schemeClr val="accent1"/>
                </a:solidFill>
                <a:effectLst>
                  <a:outerShdw blurRad="38100" dist="38100" dir="2700000" algn="tl">
                    <a:srgbClr val="C0C0C0"/>
                  </a:outerShdw>
                </a:effectLst>
                <a:latin typeface="Tahoma" panose="020B0604030504040204" pitchFamily="34" charset="0"/>
              </a:rPr>
              <a:t>nih reči</a:t>
            </a:r>
            <a:r>
              <a:rPr kumimoji="1" lang="en-AU" altLang="en-US" sz="2800">
                <a:solidFill>
                  <a:schemeClr val="accent1"/>
                </a:solidFill>
                <a:effectLst>
                  <a:outerShdw blurRad="38100" dist="38100" dir="2700000" algn="tl">
                    <a:srgbClr val="C0C0C0"/>
                  </a:outerShdw>
                </a:effectLst>
                <a:latin typeface="Tahoma" panose="020B0604030504040204" pitchFamily="34" charset="0"/>
              </a:rPr>
              <a:t>.</a:t>
            </a:r>
          </a:p>
          <a:p>
            <a:pPr>
              <a:spcBef>
                <a:spcPct val="20000"/>
              </a:spcBef>
              <a:buClr>
                <a:schemeClr val="accent1"/>
              </a:buClr>
              <a:buSzPct val="85000"/>
              <a:buFont typeface="Wingdings 2" panose="05020102010507070707" pitchFamily="18" charset="2"/>
              <a:buChar char="ã"/>
              <a:defRPr/>
            </a:pPr>
            <a:r>
              <a:rPr kumimoji="1" lang="hr-HR" altLang="en-US" sz="2800">
                <a:solidFill>
                  <a:schemeClr val="accent1"/>
                </a:solidFill>
                <a:effectLst>
                  <a:outerShdw blurRad="38100" dist="38100" dir="2700000" algn="tl">
                    <a:srgbClr val="C0C0C0"/>
                  </a:outerShdw>
                </a:effectLst>
                <a:latin typeface="Tahoma" panose="020B0604030504040204" pitchFamily="34" charset="0"/>
              </a:rPr>
              <a:t>Klok perioda </a:t>
            </a:r>
            <a:r>
              <a:rPr kumimoji="1" lang="en-AU" altLang="en-US" sz="2800">
                <a:solidFill>
                  <a:schemeClr val="accent1"/>
                </a:solidFill>
                <a:effectLst>
                  <a:outerShdw blurRad="38100" dist="38100" dir="2700000" algn="tl">
                    <a:srgbClr val="C0C0C0"/>
                  </a:outerShdw>
                </a:effectLst>
                <a:latin typeface="Tahoma" panose="020B0604030504040204" pitchFamily="34" charset="0"/>
              </a:rPr>
              <a:t>50 nSec, </a:t>
            </a:r>
            <a:r>
              <a:rPr kumimoji="1" lang="hr-HR" altLang="en-US" sz="2800">
                <a:solidFill>
                  <a:schemeClr val="accent1"/>
                </a:solidFill>
                <a:effectLst>
                  <a:outerShdw blurRad="38100" dist="38100" dir="2700000" algn="tl">
                    <a:srgbClr val="C0C0C0"/>
                  </a:outerShdw>
                </a:effectLst>
                <a:latin typeface="Tahoma" panose="020B0604030504040204" pitchFamily="34" charset="0"/>
              </a:rPr>
              <a:t>što iznosi 4 procesorska ciklusa</a:t>
            </a:r>
            <a:r>
              <a:rPr kumimoji="1" lang="en-AU" altLang="en-US" sz="2800">
                <a:solidFill>
                  <a:schemeClr val="accent1"/>
                </a:solidFill>
                <a:effectLst>
                  <a:outerShdw blurRad="38100" dist="38100" dir="2700000" algn="tl">
                    <a:srgbClr val="C0C0C0"/>
                  </a:outerShdw>
                </a:effectLst>
                <a:latin typeface="Tahoma" panose="020B0604030504040204" pitchFamily="34" charset="0"/>
              </a:rPr>
              <a:t>.</a:t>
            </a:r>
          </a:p>
          <a:p>
            <a:pPr>
              <a:spcBef>
                <a:spcPct val="20000"/>
              </a:spcBef>
              <a:buClr>
                <a:schemeClr val="accent1"/>
              </a:buClr>
              <a:buSzPct val="85000"/>
              <a:buFont typeface="Wingdings 2" panose="05020102010507070707" pitchFamily="18" charset="2"/>
              <a:buChar char="ã"/>
              <a:defRPr/>
            </a:pPr>
            <a:r>
              <a:rPr kumimoji="1" lang="hr-HR" altLang="en-US" sz="2800">
                <a:solidFill>
                  <a:schemeClr val="accent1"/>
                </a:solidFill>
                <a:effectLst>
                  <a:outerShdw blurRad="38100" dist="38100" dir="2700000" algn="tl">
                    <a:srgbClr val="C0C0C0"/>
                  </a:outerShdw>
                </a:effectLst>
                <a:latin typeface="Tahoma" panose="020B0604030504040204" pitchFamily="34" charset="0"/>
              </a:rPr>
              <a:t>Može preneti </a:t>
            </a:r>
            <a:r>
              <a:rPr kumimoji="1" lang="en-AU" altLang="en-US" sz="2800">
                <a:solidFill>
                  <a:schemeClr val="accent1"/>
                </a:solidFill>
                <a:effectLst>
                  <a:outerShdw blurRad="38100" dist="38100" dir="2700000" algn="tl">
                    <a:srgbClr val="C0C0C0"/>
                  </a:outerShdw>
                </a:effectLst>
                <a:latin typeface="Tahoma" panose="020B0604030504040204" pitchFamily="34" charset="0"/>
              </a:rPr>
              <a:t>1-4 </a:t>
            </a:r>
            <a:r>
              <a:rPr kumimoji="1" lang="hr-HR" altLang="en-US" sz="2800">
                <a:solidFill>
                  <a:schemeClr val="accent1"/>
                </a:solidFill>
                <a:effectLst>
                  <a:outerShdw blurRad="38100" dist="38100" dir="2700000" algn="tl">
                    <a:srgbClr val="C0C0C0"/>
                  </a:outerShdw>
                </a:effectLst>
                <a:latin typeface="Tahoma" panose="020B0604030504040204" pitchFamily="34" charset="0"/>
              </a:rPr>
              <a:t>reči po </a:t>
            </a:r>
            <a:r>
              <a:rPr kumimoji="1" lang="en-AU" altLang="en-US" sz="2800">
                <a:solidFill>
                  <a:schemeClr val="accent1"/>
                </a:solidFill>
                <a:effectLst>
                  <a:outerShdw blurRad="38100" dist="38100" dir="2700000" algn="tl">
                    <a:srgbClr val="C0C0C0"/>
                  </a:outerShdw>
                </a:effectLst>
                <a:latin typeface="Tahoma" panose="020B0604030504040204" pitchFamily="34" charset="0"/>
              </a:rPr>
              <a:t>clock period</a:t>
            </a:r>
            <a:r>
              <a:rPr kumimoji="1" lang="hr-HR" altLang="en-US" sz="2800">
                <a:solidFill>
                  <a:schemeClr val="accent1"/>
                </a:solidFill>
                <a:effectLst>
                  <a:outerShdw blurRad="38100" dist="38100" dir="2700000" algn="tl">
                    <a:srgbClr val="C0C0C0"/>
                  </a:outerShdw>
                </a:effectLst>
                <a:latin typeface="Tahoma" panose="020B0604030504040204" pitchFamily="34" charset="0"/>
              </a:rPr>
              <a:t>i, u zavisnosti da li vrši prenos u registre ili bafere</a:t>
            </a:r>
            <a:r>
              <a:rPr kumimoji="1" lang="en-AU" altLang="en-US" sz="2800">
                <a:solidFill>
                  <a:schemeClr val="accent1"/>
                </a:solidFill>
                <a:effectLst>
                  <a:outerShdw blurRad="38100" dist="38100" dir="2700000" algn="tl">
                    <a:srgbClr val="C0C0C0"/>
                  </a:outerShdw>
                </a:effectLst>
                <a:latin typeface="Tahoma" panose="020B0604030504040204" pitchFamily="34" charset="0"/>
              </a:rPr>
              <a:t>.</a:t>
            </a:r>
          </a:p>
          <a:p>
            <a:pPr>
              <a:spcBef>
                <a:spcPct val="20000"/>
              </a:spcBef>
              <a:buClr>
                <a:schemeClr val="accent1"/>
              </a:buClr>
              <a:buSzPct val="85000"/>
              <a:buFont typeface="Wingdings 2" panose="05020102010507070707" pitchFamily="18" charset="2"/>
              <a:buChar char="ã"/>
              <a:defRPr/>
            </a:pPr>
            <a:r>
              <a:rPr kumimoji="1" lang="en-AU" altLang="en-US" sz="2800">
                <a:solidFill>
                  <a:schemeClr val="accent1"/>
                </a:solidFill>
                <a:effectLst>
                  <a:outerShdw blurRad="38100" dist="38100" dir="2700000" algn="tl">
                    <a:srgbClr val="C0C0C0"/>
                  </a:outerShdw>
                </a:effectLst>
                <a:latin typeface="Tahoma" panose="020B0604030504040204" pitchFamily="34" charset="0"/>
              </a:rPr>
              <a:t>4 </a:t>
            </a:r>
            <a:r>
              <a:rPr kumimoji="1" lang="hr-HR" altLang="en-US" sz="2800">
                <a:solidFill>
                  <a:schemeClr val="accent1"/>
                </a:solidFill>
                <a:effectLst>
                  <a:outerShdw blurRad="38100" dist="38100" dir="2700000" algn="tl">
                    <a:srgbClr val="C0C0C0"/>
                  </a:outerShdw>
                </a:effectLst>
                <a:latin typeface="Tahoma" panose="020B0604030504040204" pitchFamily="34" charset="0"/>
              </a:rPr>
              <a:t>reči po clk ciklusu za instrukcioni bafer.</a:t>
            </a:r>
            <a:r>
              <a:rPr kumimoji="1" lang="en-AU" altLang="en-US" sz="2800">
                <a:solidFill>
                  <a:schemeClr val="accent1"/>
                </a:solidFill>
                <a:effectLst>
                  <a:outerShdw blurRad="38100" dist="38100" dir="2700000" algn="tl">
                    <a:srgbClr val="C0C0C0"/>
                  </a:outerShdw>
                </a:effectLst>
                <a:latin typeface="Tahoma" panose="020B0604030504040204" pitchFamily="34" charset="0"/>
              </a:rPr>
              <a:t> </a:t>
            </a:r>
          </a:p>
          <a:p>
            <a:pPr>
              <a:spcBef>
                <a:spcPct val="20000"/>
              </a:spcBef>
              <a:buClr>
                <a:schemeClr val="accent1"/>
              </a:buClr>
              <a:buSzPct val="85000"/>
              <a:buFont typeface="Wingdings 2" panose="05020102010507070707" pitchFamily="18" charset="2"/>
              <a:buChar char="ã"/>
              <a:defRPr/>
            </a:pPr>
            <a:endParaRPr kumimoji="1" lang="en-US" altLang="en-US" sz="2800">
              <a:solidFill>
                <a:schemeClr val="accent1"/>
              </a:solidFill>
              <a:effectLst>
                <a:outerShdw blurRad="38100" dist="38100" dir="2700000" algn="tl">
                  <a:srgbClr val="C0C0C0"/>
                </a:outerShdw>
              </a:effectLst>
              <a:latin typeface="Tahoma" panose="020B0604030504040204" pitchFamily="34" charset="0"/>
            </a:endParaRPr>
          </a:p>
        </p:txBody>
      </p:sp>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C579FD57-D3E2-424D-3313-243311003D4A}"/>
              </a:ext>
            </a:extLst>
          </p:cNvPr>
          <p:cNvSpPr>
            <a:spLocks noChangeArrowheads="1"/>
          </p:cNvSpPr>
          <p:nvPr/>
        </p:nvSpPr>
        <p:spPr bwMode="auto">
          <a:xfrm>
            <a:off x="685800" y="609600"/>
            <a:ext cx="8229600" cy="914400"/>
          </a:xfrm>
          <a:prstGeom prst="rect">
            <a:avLst/>
          </a:prstGeom>
          <a:noFill/>
          <a:ln>
            <a:noFill/>
          </a:ln>
        </p:spPr>
        <p:txBody>
          <a:bodyPr lIns="92075" tIns="46037" rIns="92075" bIns="46037"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kumimoji="1" lang="en-AU" altLang="en-US" sz="4000">
                <a:effectLst>
                  <a:outerShdw blurRad="38100" dist="38100" dir="2700000" algn="tl">
                    <a:srgbClr val="C0C0C0"/>
                  </a:outerShdw>
                </a:effectLst>
                <a:latin typeface="Tahoma" panose="020B0604030504040204" pitchFamily="34" charset="0"/>
              </a:rPr>
              <a:t>Cray-1: </a:t>
            </a:r>
            <a:r>
              <a:rPr kumimoji="1" lang="en-AU" altLang="en-US" b="1">
                <a:effectLst>
                  <a:outerShdw blurRad="38100" dist="38100" dir="2700000" algn="tl">
                    <a:srgbClr val="C0C0C0"/>
                  </a:outerShdw>
                </a:effectLst>
                <a:latin typeface="Tahoma" panose="020B0604030504040204" pitchFamily="34" charset="0"/>
              </a:rPr>
              <a:t>S</a:t>
            </a:r>
            <a:r>
              <a:rPr kumimoji="1" lang="hr-HR" altLang="en-US" b="1">
                <a:effectLst>
                  <a:outerShdw blurRad="38100" dist="38100" dir="2700000" algn="tl">
                    <a:srgbClr val="C0C0C0"/>
                  </a:outerShdw>
                </a:effectLst>
                <a:latin typeface="Tahoma" panose="020B0604030504040204" pitchFamily="34" charset="0"/>
              </a:rPr>
              <a:t>ka</a:t>
            </a:r>
            <a:r>
              <a:rPr kumimoji="1" lang="en-AU" altLang="en-US" b="1">
                <a:effectLst>
                  <a:outerShdw blurRad="38100" dist="38100" dir="2700000" algn="tl">
                    <a:srgbClr val="C0C0C0"/>
                  </a:outerShdw>
                </a:effectLst>
                <a:latin typeface="Tahoma" panose="020B0604030504040204" pitchFamily="34" charset="0"/>
              </a:rPr>
              <a:t>lar</a:t>
            </a:r>
            <a:r>
              <a:rPr kumimoji="1" lang="hr-HR" altLang="en-US" b="1">
                <a:effectLst>
                  <a:outerShdw blurRad="38100" dist="38100" dir="2700000" algn="tl">
                    <a:srgbClr val="C0C0C0"/>
                  </a:outerShdw>
                </a:effectLst>
                <a:latin typeface="Tahoma" panose="020B0604030504040204" pitchFamily="34" charset="0"/>
              </a:rPr>
              <a:t>ni</a:t>
            </a:r>
            <a:r>
              <a:rPr kumimoji="1" lang="en-AU" altLang="en-US" b="1">
                <a:effectLst>
                  <a:outerShdw blurRad="38100" dist="38100" dir="2700000" algn="tl">
                    <a:srgbClr val="C0C0C0"/>
                  </a:outerShdw>
                </a:effectLst>
                <a:latin typeface="Tahoma" panose="020B0604030504040204" pitchFamily="34" charset="0"/>
              </a:rPr>
              <a:t> </a:t>
            </a:r>
            <a:r>
              <a:rPr kumimoji="1" lang="hr-HR" altLang="en-US" b="1">
                <a:effectLst>
                  <a:outerShdw blurRad="38100" dist="38100" dir="2700000" algn="tl">
                    <a:srgbClr val="C0C0C0"/>
                  </a:outerShdw>
                </a:effectLst>
                <a:latin typeface="Tahoma" panose="020B0604030504040204" pitchFamily="34" charset="0"/>
              </a:rPr>
              <a:t>podsistem</a:t>
            </a:r>
            <a:endParaRPr kumimoji="1" lang="en-US" altLang="en-US" b="1">
              <a:effectLst>
                <a:outerShdw blurRad="38100" dist="38100" dir="2700000" algn="tl">
                  <a:srgbClr val="C0C0C0"/>
                </a:outerShdw>
              </a:effectLst>
              <a:latin typeface="Tahoma" panose="020B0604030504040204" pitchFamily="34" charset="0"/>
            </a:endParaRPr>
          </a:p>
        </p:txBody>
      </p:sp>
      <p:sp>
        <p:nvSpPr>
          <p:cNvPr id="48131" name="Rectangle 3">
            <a:extLst>
              <a:ext uri="{FF2B5EF4-FFF2-40B4-BE49-F238E27FC236}">
                <a16:creationId xmlns="" xmlns:a16="http://schemas.microsoft.com/office/drawing/2014/main" id="{3EB72A03-B35B-DA65-96D3-240781139DC3}"/>
              </a:ext>
            </a:extLst>
          </p:cNvPr>
          <p:cNvSpPr>
            <a:spLocks noChangeArrowheads="1"/>
          </p:cNvSpPr>
          <p:nvPr/>
        </p:nvSpPr>
        <p:spPr bwMode="auto">
          <a:xfrm>
            <a:off x="685800" y="1981200"/>
            <a:ext cx="8229600" cy="4114800"/>
          </a:xfrm>
          <a:prstGeom prst="rect">
            <a:avLst/>
          </a:prstGeom>
          <a:noFill/>
          <a:ln>
            <a:noFill/>
          </a:ln>
        </p:spPr>
        <p:txBody>
          <a:bodyPr lIns="92075" tIns="46037" rIns="92075" bIns="46037"/>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hr-HR" altLang="en-US" sz="2800">
                <a:solidFill>
                  <a:schemeClr val="accent1"/>
                </a:solidFill>
                <a:effectLst>
                  <a:outerShdw blurRad="38100" dist="38100" dir="2700000" algn="tl">
                    <a:srgbClr val="C0C0C0"/>
                  </a:outerShdw>
                </a:effectLst>
                <a:latin typeface="Tahoma" panose="020B0604030504040204" pitchFamily="34" charset="0"/>
              </a:rPr>
              <a:t>Sastoji se od</a:t>
            </a:r>
            <a:r>
              <a:rPr kumimoji="1" lang="en-AU" altLang="en-US" sz="2800">
                <a:solidFill>
                  <a:schemeClr val="accent1"/>
                </a:solidFill>
                <a:effectLst>
                  <a:outerShdw blurRad="38100" dist="38100" dir="2700000" algn="tl">
                    <a:srgbClr val="C0C0C0"/>
                  </a:outerShdw>
                </a:effectLst>
                <a:latin typeface="Tahoma" panose="020B0604030504040204" pitchFamily="34" charset="0"/>
              </a:rPr>
              <a:t> </a:t>
            </a:r>
          </a:p>
          <a:p>
            <a:pPr lvl="1">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Instrukcionih bafera</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en-AU" altLang="en-US" sz="2300">
                <a:solidFill>
                  <a:schemeClr val="hlink"/>
                </a:solidFill>
                <a:effectLst>
                  <a:outerShdw blurRad="38100" dist="38100" dir="2700000" algn="tl">
                    <a:srgbClr val="C0C0C0"/>
                  </a:outerShdw>
                </a:effectLst>
                <a:latin typeface="Tahoma" panose="020B0604030504040204" pitchFamily="34" charset="0"/>
              </a:rPr>
              <a:t>2 </a:t>
            </a:r>
            <a:r>
              <a:rPr kumimoji="1" lang="hr-HR" altLang="en-US" sz="2300">
                <a:solidFill>
                  <a:schemeClr val="hlink"/>
                </a:solidFill>
                <a:effectLst>
                  <a:outerShdw blurRad="38100" dist="38100" dir="2700000" algn="tl">
                    <a:srgbClr val="C0C0C0"/>
                  </a:outerShdw>
                </a:effectLst>
                <a:latin typeface="Tahoma" panose="020B0604030504040204" pitchFamily="34" charset="0"/>
              </a:rPr>
              <a:t>skupa skalarnih registara (8 S reg. i 64 T reg.)</a:t>
            </a:r>
          </a:p>
          <a:p>
            <a:pPr lvl="1">
              <a:spcBef>
                <a:spcPct val="20000"/>
              </a:spcBef>
              <a:buClr>
                <a:schemeClr val="hlink"/>
              </a:buClr>
              <a:buSzPct val="85000"/>
              <a:buFont typeface="Wingdings" panose="05000000000000000000" pitchFamily="2" charset="2"/>
              <a:buChar char="l"/>
              <a:defRPr/>
            </a:pPr>
            <a:r>
              <a:rPr kumimoji="1" lang="en-AU" altLang="en-US" sz="2300">
                <a:solidFill>
                  <a:schemeClr val="hlink"/>
                </a:solidFill>
                <a:effectLst>
                  <a:outerShdw blurRad="38100" dist="38100" dir="2700000" algn="tl">
                    <a:srgbClr val="C0C0C0"/>
                  </a:outerShdw>
                </a:effectLst>
                <a:latin typeface="Tahoma" panose="020B0604030504040204" pitchFamily="34" charset="0"/>
              </a:rPr>
              <a:t>2 </a:t>
            </a:r>
            <a:r>
              <a:rPr kumimoji="1" lang="hr-HR" altLang="en-US" sz="2300">
                <a:solidFill>
                  <a:schemeClr val="hlink"/>
                </a:solidFill>
                <a:effectLst>
                  <a:outerShdw blurRad="38100" dist="38100" dir="2700000" algn="tl">
                    <a:srgbClr val="C0C0C0"/>
                  </a:outerShdw>
                </a:effectLst>
                <a:latin typeface="Tahoma" panose="020B0604030504040204" pitchFamily="34" charset="0"/>
              </a:rPr>
              <a:t>skupa adresnih registara (A i B)</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en-AU" altLang="en-US" sz="2300">
                <a:solidFill>
                  <a:schemeClr val="hlink"/>
                </a:solidFill>
                <a:effectLst>
                  <a:outerShdw blurRad="38100" dist="38100" dir="2700000" algn="tl">
                    <a:srgbClr val="C0C0C0"/>
                  </a:outerShdw>
                </a:effectLst>
                <a:latin typeface="Tahoma" panose="020B0604030504040204" pitchFamily="34" charset="0"/>
              </a:rPr>
              <a:t>S</a:t>
            </a:r>
            <a:r>
              <a:rPr kumimoji="1" lang="hr-HR" altLang="en-US" sz="2300">
                <a:solidFill>
                  <a:schemeClr val="hlink"/>
                </a:solidFill>
                <a:effectLst>
                  <a:outerShdw blurRad="38100" dist="38100" dir="2700000" algn="tl">
                    <a:srgbClr val="C0C0C0"/>
                  </a:outerShdw>
                </a:effectLst>
                <a:latin typeface="Tahoma" panose="020B0604030504040204" pitchFamily="34" charset="0"/>
              </a:rPr>
              <a:t>kalarnih funkcionalnih jedinica (za integer instrukcije)</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Funkcionalne jedinice za operacije u pokretnom zarezu su zajedničke za skalarni i vektorski podsistem. </a:t>
            </a:r>
            <a:endParaRPr kumimoji="1" lang="en-US" altLang="en-US" sz="2300">
              <a:solidFill>
                <a:schemeClr val="hlink"/>
              </a:solidFill>
              <a:effectLst>
                <a:outerShdw blurRad="38100" dist="38100" dir="2700000" algn="tl">
                  <a:srgbClr val="C0C0C0"/>
                </a:outerShdw>
              </a:effectLst>
              <a:latin typeface="Tahoma" panose="020B0604030504040204" pitchFamily="34" charset="0"/>
            </a:endParaRPr>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33B5C51E-55C5-ABEE-82CB-7D332E344C45}"/>
              </a:ext>
            </a:extLst>
          </p:cNvPr>
          <p:cNvSpPr>
            <a:spLocks noChangeArrowheads="1"/>
          </p:cNvSpPr>
          <p:nvPr/>
        </p:nvSpPr>
        <p:spPr bwMode="auto">
          <a:xfrm>
            <a:off x="304800" y="609600"/>
            <a:ext cx="8610600" cy="762000"/>
          </a:xfrm>
          <a:prstGeom prst="rect">
            <a:avLst/>
          </a:prstGeom>
          <a:noFill/>
          <a:ln>
            <a:noFill/>
          </a:ln>
        </p:spPr>
        <p:txBody>
          <a:bodyPr lIns="92075" tIns="46037" rIns="92075" bIns="46037"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kumimoji="1" lang="en-AU" altLang="en-US" sz="4000">
                <a:effectLst>
                  <a:outerShdw blurRad="38100" dist="38100" dir="2700000" algn="tl">
                    <a:srgbClr val="C0C0C0"/>
                  </a:outerShdw>
                </a:effectLst>
                <a:latin typeface="Tahoma" panose="020B0604030504040204" pitchFamily="34" charset="0"/>
              </a:rPr>
              <a:t>Cray-1: </a:t>
            </a:r>
            <a:r>
              <a:rPr kumimoji="1" lang="en-AU" altLang="en-US" b="1">
                <a:effectLst>
                  <a:outerShdw blurRad="38100" dist="38100" dir="2700000" algn="tl">
                    <a:srgbClr val="C0C0C0"/>
                  </a:outerShdw>
                </a:effectLst>
                <a:latin typeface="Tahoma" panose="020B0604030504040204" pitchFamily="34" charset="0"/>
              </a:rPr>
              <a:t>Ve</a:t>
            </a:r>
            <a:r>
              <a:rPr kumimoji="1" lang="hr-HR" altLang="en-US" b="1">
                <a:effectLst>
                  <a:outerShdw blurRad="38100" dist="38100" dir="2700000" algn="tl">
                    <a:srgbClr val="C0C0C0"/>
                  </a:outerShdw>
                </a:effectLst>
                <a:latin typeface="Tahoma" panose="020B0604030504040204" pitchFamily="34" charset="0"/>
              </a:rPr>
              <a:t>k</a:t>
            </a:r>
            <a:r>
              <a:rPr kumimoji="1" lang="en-AU" altLang="en-US" b="1">
                <a:effectLst>
                  <a:outerShdw blurRad="38100" dist="38100" dir="2700000" algn="tl">
                    <a:srgbClr val="C0C0C0"/>
                  </a:outerShdw>
                </a:effectLst>
                <a:latin typeface="Tahoma" panose="020B0604030504040204" pitchFamily="34" charset="0"/>
              </a:rPr>
              <a:t>tor</a:t>
            </a:r>
            <a:r>
              <a:rPr kumimoji="1" lang="hr-HR" altLang="en-US" b="1">
                <a:effectLst>
                  <a:outerShdw blurRad="38100" dist="38100" dir="2700000" algn="tl">
                    <a:srgbClr val="C0C0C0"/>
                  </a:outerShdw>
                </a:effectLst>
                <a:latin typeface="Tahoma" panose="020B0604030504040204" pitchFamily="34" charset="0"/>
              </a:rPr>
              <a:t>ski</a:t>
            </a:r>
            <a:r>
              <a:rPr kumimoji="1" lang="en-AU" altLang="en-US" b="1">
                <a:effectLst>
                  <a:outerShdw blurRad="38100" dist="38100" dir="2700000" algn="tl">
                    <a:srgbClr val="C0C0C0"/>
                  </a:outerShdw>
                </a:effectLst>
                <a:latin typeface="Tahoma" panose="020B0604030504040204" pitchFamily="34" charset="0"/>
              </a:rPr>
              <a:t> </a:t>
            </a:r>
            <a:r>
              <a:rPr kumimoji="1" lang="hr-HR" altLang="en-US" b="1">
                <a:effectLst>
                  <a:outerShdw blurRad="38100" dist="38100" dir="2700000" algn="tl">
                    <a:srgbClr val="C0C0C0"/>
                  </a:outerShdw>
                </a:effectLst>
                <a:latin typeface="Tahoma" panose="020B0604030504040204" pitchFamily="34" charset="0"/>
              </a:rPr>
              <a:t>podsi</a:t>
            </a:r>
            <a:r>
              <a:rPr kumimoji="1" lang="en-AU" altLang="en-US" b="1">
                <a:effectLst>
                  <a:outerShdw blurRad="38100" dist="38100" dir="2700000" algn="tl">
                    <a:srgbClr val="C0C0C0"/>
                  </a:outerShdw>
                </a:effectLst>
                <a:latin typeface="Tahoma" panose="020B0604030504040204" pitchFamily="34" charset="0"/>
              </a:rPr>
              <a:t>stem</a:t>
            </a:r>
            <a:endParaRPr kumimoji="1" lang="en-US" altLang="en-US" b="1">
              <a:effectLst>
                <a:outerShdw blurRad="38100" dist="38100" dir="2700000" algn="tl">
                  <a:srgbClr val="C0C0C0"/>
                </a:outerShdw>
              </a:effectLst>
              <a:latin typeface="Tahoma" panose="020B0604030504040204" pitchFamily="34" charset="0"/>
            </a:endParaRPr>
          </a:p>
        </p:txBody>
      </p:sp>
      <p:sp>
        <p:nvSpPr>
          <p:cNvPr id="49155" name="Rectangle 3">
            <a:extLst>
              <a:ext uri="{FF2B5EF4-FFF2-40B4-BE49-F238E27FC236}">
                <a16:creationId xmlns="" xmlns:a16="http://schemas.microsoft.com/office/drawing/2014/main" id="{ECEB7946-32C8-6116-C7CA-7957AD02E0B1}"/>
              </a:ext>
            </a:extLst>
          </p:cNvPr>
          <p:cNvSpPr>
            <a:spLocks noChangeArrowheads="1"/>
          </p:cNvSpPr>
          <p:nvPr/>
        </p:nvSpPr>
        <p:spPr bwMode="auto">
          <a:xfrm>
            <a:off x="228600" y="1600200"/>
            <a:ext cx="8610600" cy="4876800"/>
          </a:xfrm>
          <a:prstGeom prst="rect">
            <a:avLst/>
          </a:prstGeom>
          <a:noFill/>
          <a:ln>
            <a:noFill/>
          </a:ln>
        </p:spPr>
        <p:txBody>
          <a:bodyPr lIns="92075" tIns="46037" rIns="92075" bIns="46037"/>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hr-HR" altLang="en-US" sz="2800">
                <a:solidFill>
                  <a:schemeClr val="accent1"/>
                </a:solidFill>
                <a:effectLst>
                  <a:outerShdw blurRad="38100" dist="38100" dir="2700000" algn="tl">
                    <a:srgbClr val="C0C0C0"/>
                  </a:outerShdw>
                </a:effectLst>
                <a:latin typeface="Tahoma" panose="020B0604030504040204" pitchFamily="34" charset="0"/>
              </a:rPr>
              <a:t>Sastoji se od</a:t>
            </a:r>
            <a:r>
              <a:rPr kumimoji="1" lang="en-AU" altLang="en-US" sz="2800">
                <a:solidFill>
                  <a:schemeClr val="accent1"/>
                </a:solidFill>
                <a:effectLst>
                  <a:outerShdw blurRad="38100" dist="38100" dir="2700000" algn="tl">
                    <a:srgbClr val="C0C0C0"/>
                  </a:outerShdw>
                </a:effectLst>
                <a:latin typeface="Tahoma" panose="020B0604030504040204" pitchFamily="34" charset="0"/>
              </a:rPr>
              <a:t> </a:t>
            </a:r>
          </a:p>
          <a:p>
            <a:pPr lvl="1">
              <a:spcBef>
                <a:spcPct val="20000"/>
              </a:spcBef>
              <a:buClr>
                <a:schemeClr val="hlink"/>
              </a:buClr>
              <a:buSzPct val="85000"/>
              <a:buFont typeface="Wingdings" panose="05000000000000000000" pitchFamily="2" charset="2"/>
              <a:buChar char="l"/>
              <a:defRPr/>
            </a:pPr>
            <a:r>
              <a:rPr kumimoji="1" lang="en-AU" altLang="en-US" sz="2300">
                <a:solidFill>
                  <a:schemeClr val="hlink"/>
                </a:solidFill>
                <a:effectLst>
                  <a:outerShdw blurRad="38100" dist="38100" dir="2700000" algn="tl">
                    <a:srgbClr val="C0C0C0"/>
                  </a:outerShdw>
                </a:effectLst>
                <a:latin typeface="Tahoma" panose="020B0604030504040204" pitchFamily="34" charset="0"/>
              </a:rPr>
              <a:t>8 ve</a:t>
            </a:r>
            <a:r>
              <a:rPr kumimoji="1" lang="hr-HR" altLang="en-US" sz="2300">
                <a:solidFill>
                  <a:schemeClr val="hlink"/>
                </a:solidFill>
                <a:effectLst>
                  <a:outerShdw blurRad="38100" dist="38100" dir="2700000" algn="tl">
                    <a:srgbClr val="C0C0C0"/>
                  </a:outerShdw>
                </a:effectLst>
                <a:latin typeface="Tahoma" panose="020B0604030504040204" pitchFamily="34" charset="0"/>
              </a:rPr>
              <a:t>k</a:t>
            </a:r>
            <a:r>
              <a:rPr kumimoji="1" lang="en-AU" altLang="en-US" sz="2300">
                <a:solidFill>
                  <a:schemeClr val="hlink"/>
                </a:solidFill>
                <a:effectLst>
                  <a:outerShdw blurRad="38100" dist="38100" dir="2700000" algn="tl">
                    <a:srgbClr val="C0C0C0"/>
                  </a:outerShdw>
                </a:effectLst>
                <a:latin typeface="Tahoma" panose="020B0604030504040204" pitchFamily="34" charset="0"/>
              </a:rPr>
              <a:t>tor</a:t>
            </a:r>
            <a:r>
              <a:rPr kumimoji="1" lang="hr-HR" altLang="en-US" sz="2300">
                <a:solidFill>
                  <a:schemeClr val="hlink"/>
                </a:solidFill>
                <a:effectLst>
                  <a:outerShdw blurRad="38100" dist="38100" dir="2700000" algn="tl">
                    <a:srgbClr val="C0C0C0"/>
                  </a:outerShdw>
                </a:effectLst>
                <a:latin typeface="Tahoma" panose="020B0604030504040204" pitchFamily="34" charset="0"/>
              </a:rPr>
              <a:t>skih</a:t>
            </a:r>
            <a:r>
              <a:rPr kumimoji="1" lang="en-AU" altLang="en-US" sz="2300">
                <a:solidFill>
                  <a:schemeClr val="hlink"/>
                </a:solidFill>
                <a:effectLst>
                  <a:outerShdw blurRad="38100" dist="38100" dir="2700000" algn="tl">
                    <a:srgbClr val="C0C0C0"/>
                  </a:outerShdw>
                </a:effectLst>
                <a:latin typeface="Tahoma" panose="020B0604030504040204" pitchFamily="34" charset="0"/>
              </a:rPr>
              <a:t> regist</a:t>
            </a:r>
            <a:r>
              <a:rPr kumimoji="1" lang="hr-HR" altLang="en-US" sz="2300">
                <a:solidFill>
                  <a:schemeClr val="hlink"/>
                </a:solidFill>
                <a:effectLst>
                  <a:outerShdw blurRad="38100" dist="38100" dir="2700000" algn="tl">
                    <a:srgbClr val="C0C0C0"/>
                  </a:outerShdw>
                </a:effectLst>
                <a:latin typeface="Tahoma" panose="020B0604030504040204" pitchFamily="34" charset="0"/>
              </a:rPr>
              <a:t>ara (svaki dužine 64 64’bitne reči)</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en-AU" altLang="en-US" sz="2300">
                <a:solidFill>
                  <a:schemeClr val="hlink"/>
                </a:solidFill>
                <a:effectLst>
                  <a:outerShdw blurRad="38100" dist="38100" dir="2700000" algn="tl">
                    <a:srgbClr val="C0C0C0"/>
                  </a:outerShdw>
                </a:effectLst>
                <a:latin typeface="Tahoma" panose="020B0604030504040204" pitchFamily="34" charset="0"/>
              </a:rPr>
              <a:t>3 ve</a:t>
            </a:r>
            <a:r>
              <a:rPr kumimoji="1" lang="hr-HR" altLang="en-US" sz="2300">
                <a:solidFill>
                  <a:schemeClr val="hlink"/>
                </a:solidFill>
                <a:effectLst>
                  <a:outerShdw blurRad="38100" dist="38100" dir="2700000" algn="tl">
                    <a:srgbClr val="C0C0C0"/>
                  </a:outerShdw>
                </a:effectLst>
                <a:latin typeface="Tahoma" panose="020B0604030504040204" pitchFamily="34" charset="0"/>
              </a:rPr>
              <a:t>k</a:t>
            </a:r>
            <a:r>
              <a:rPr kumimoji="1" lang="en-AU" altLang="en-US" sz="2300">
                <a:solidFill>
                  <a:schemeClr val="hlink"/>
                </a:solidFill>
                <a:effectLst>
                  <a:outerShdw blurRad="38100" dist="38100" dir="2700000" algn="tl">
                    <a:srgbClr val="C0C0C0"/>
                  </a:outerShdw>
                </a:effectLst>
                <a:latin typeface="Tahoma" panose="020B0604030504040204" pitchFamily="34" charset="0"/>
              </a:rPr>
              <a:t>tor</a:t>
            </a:r>
            <a:r>
              <a:rPr kumimoji="1" lang="hr-HR" altLang="en-US" sz="2300">
                <a:solidFill>
                  <a:schemeClr val="hlink"/>
                </a:solidFill>
                <a:effectLst>
                  <a:outerShdw blurRad="38100" dist="38100" dir="2700000" algn="tl">
                    <a:srgbClr val="C0C0C0"/>
                  </a:outerShdw>
                </a:effectLst>
                <a:latin typeface="Tahoma" panose="020B0604030504040204" pitchFamily="34" charset="0"/>
              </a:rPr>
              <a:t>ske funkcionalne jedinice (integer sabiranje, logičke i shift)</a:t>
            </a:r>
            <a:endParaRPr kumimoji="1" lang="en-AU" altLang="en-US" sz="2300">
              <a:solidFill>
                <a:schemeClr val="hlink"/>
              </a:solidFill>
              <a:effectLst>
                <a:outerShdw blurRad="38100" dist="38100" dir="2700000" algn="tl">
                  <a:srgbClr val="C0C0C0"/>
                </a:outerShdw>
              </a:effectLst>
              <a:latin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3 zajedničke funkcionalne jedinice za operacije u pokretnom zarezu (sabiranje, množenje, izračunavanje recipročne vrednosti)</a:t>
            </a:r>
          </a:p>
          <a:p>
            <a:pPr lvl="1">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Vektorske funkcinalne jedinice mogu pribavljati podatke iz skalarnih i vektorskih registara (i smeštati)</a:t>
            </a:r>
          </a:p>
          <a:p>
            <a:pPr lvl="2">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VL registar – pamti dužinu vektora koji se obradjuje</a:t>
            </a:r>
          </a:p>
          <a:p>
            <a:pPr lvl="2">
              <a:spcBef>
                <a:spcPct val="20000"/>
              </a:spcBef>
              <a:buClr>
                <a:schemeClr val="hlink"/>
              </a:buClr>
              <a:buSzPct val="85000"/>
              <a:buFont typeface="Wingdings" panose="05000000000000000000" pitchFamily="2" charset="2"/>
              <a:buChar char="l"/>
              <a:defRPr/>
            </a:pPr>
            <a:r>
              <a:rPr kumimoji="1" lang="hr-HR" altLang="en-US" sz="2300">
                <a:solidFill>
                  <a:schemeClr val="hlink"/>
                </a:solidFill>
                <a:effectLst>
                  <a:outerShdw blurRad="38100" dist="38100" dir="2700000" algn="tl">
                    <a:srgbClr val="C0C0C0"/>
                  </a:outerShdw>
                </a:effectLst>
                <a:latin typeface="Tahoma" panose="020B0604030504040204" pitchFamily="34" charset="0"/>
              </a:rPr>
              <a:t>VM – vektor maske, dužine 64 bita. Svaki bit odgovara jednom elementu vektorskog registra)</a:t>
            </a:r>
            <a:endParaRPr kumimoji="1" lang="en-US" altLang="en-US" sz="2300">
              <a:solidFill>
                <a:schemeClr val="hlink"/>
              </a:solidFill>
              <a:effectLst>
                <a:outerShdw blurRad="38100" dist="38100" dir="2700000" algn="tl">
                  <a:srgbClr val="C0C0C0"/>
                </a:outerShdw>
              </a:effectLst>
              <a:latin typeface="Tahoma" panose="020B0604030504040204" pitchFamily="34" charset="0"/>
            </a:endParaRPr>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 xmlns:a16="http://schemas.microsoft.com/office/drawing/2014/main" id="{74D7B4F5-D930-960E-2D91-C54BD17B3852}"/>
              </a:ext>
            </a:extLst>
          </p:cNvPr>
          <p:cNvSpPr>
            <a:spLocks noChangeArrowheads="1"/>
          </p:cNvSpPr>
          <p:nvPr/>
        </p:nvSpPr>
        <p:spPr bwMode="auto">
          <a:xfrm>
            <a:off x="152400" y="228600"/>
            <a:ext cx="8763000" cy="533400"/>
          </a:xfrm>
          <a:prstGeom prst="rect">
            <a:avLst/>
          </a:prstGeom>
          <a:noFill/>
          <a:ln>
            <a:noFill/>
          </a:ln>
        </p:spPr>
        <p:txBody>
          <a:bodyPr lIns="92075" tIns="46037" rIns="92075" bIns="46037"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kumimoji="1" lang="en-AU" altLang="en-US" sz="4000">
                <a:effectLst>
                  <a:outerShdw blurRad="38100" dist="38100" dir="2700000" algn="tl">
                    <a:srgbClr val="C0C0C0"/>
                  </a:outerShdw>
                </a:effectLst>
                <a:latin typeface="Tahoma" panose="020B0604030504040204" pitchFamily="34" charset="0"/>
              </a:rPr>
              <a:t>Cray-1: </a:t>
            </a:r>
            <a:r>
              <a:rPr kumimoji="1" lang="en-AU" altLang="en-US" b="1">
                <a:effectLst>
                  <a:outerShdw blurRad="38100" dist="38100" dir="2700000" algn="tl">
                    <a:srgbClr val="C0C0C0"/>
                  </a:outerShdw>
                </a:effectLst>
                <a:latin typeface="Tahoma" panose="020B0604030504040204" pitchFamily="34" charset="0"/>
              </a:rPr>
              <a:t>Format</a:t>
            </a:r>
            <a:r>
              <a:rPr kumimoji="1" lang="hr-HR" altLang="en-US" b="1">
                <a:effectLst>
                  <a:outerShdw blurRad="38100" dist="38100" dir="2700000" algn="tl">
                    <a:srgbClr val="C0C0C0"/>
                  </a:outerShdw>
                </a:effectLst>
                <a:latin typeface="Tahoma" panose="020B0604030504040204" pitchFamily="34" charset="0"/>
              </a:rPr>
              <a:t> instrukcija</a:t>
            </a:r>
            <a:endParaRPr kumimoji="1" lang="en-US" altLang="en-US" b="1">
              <a:effectLst>
                <a:outerShdw blurRad="38100" dist="38100" dir="2700000" algn="tl">
                  <a:srgbClr val="C0C0C0"/>
                </a:outerShdw>
              </a:effectLst>
              <a:latin typeface="Tahoma" panose="020B0604030504040204" pitchFamily="34" charset="0"/>
            </a:endParaRPr>
          </a:p>
        </p:txBody>
      </p:sp>
      <p:sp>
        <p:nvSpPr>
          <p:cNvPr id="50179" name="Rectangle 1027">
            <a:extLst>
              <a:ext uri="{FF2B5EF4-FFF2-40B4-BE49-F238E27FC236}">
                <a16:creationId xmlns="" xmlns:a16="http://schemas.microsoft.com/office/drawing/2014/main" id="{6BCAC73F-7EC1-21B5-9C67-885A13480320}"/>
              </a:ext>
            </a:extLst>
          </p:cNvPr>
          <p:cNvSpPr>
            <a:spLocks noChangeArrowheads="1"/>
          </p:cNvSpPr>
          <p:nvPr/>
        </p:nvSpPr>
        <p:spPr bwMode="auto">
          <a:xfrm>
            <a:off x="457200" y="990600"/>
            <a:ext cx="8458200" cy="1600200"/>
          </a:xfrm>
          <a:prstGeom prst="rect">
            <a:avLst/>
          </a:prstGeom>
          <a:noFill/>
          <a:ln>
            <a:noFill/>
          </a:ln>
        </p:spPr>
        <p:txBody>
          <a:bodyPr lIns="92075" tIns="46037" rIns="92075" bIns="46037"/>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en-AU" altLang="en-US">
                <a:solidFill>
                  <a:schemeClr val="accent1"/>
                </a:solidFill>
                <a:effectLst>
                  <a:outerShdw blurRad="38100" dist="38100" dir="2700000" algn="tl">
                    <a:srgbClr val="C0C0C0"/>
                  </a:outerShdw>
                </a:effectLst>
                <a:latin typeface="Tahoma" panose="020B0604030504040204" pitchFamily="34" charset="0"/>
              </a:rPr>
              <a:t>Binar</a:t>
            </a:r>
            <a:r>
              <a:rPr kumimoji="1" lang="hr-HR" altLang="en-US">
                <a:solidFill>
                  <a:schemeClr val="accent1"/>
                </a:solidFill>
                <a:effectLst>
                  <a:outerShdw blurRad="38100" dist="38100" dir="2700000" algn="tl">
                    <a:srgbClr val="C0C0C0"/>
                  </a:outerShdw>
                </a:effectLst>
                <a:latin typeface="Tahoma" panose="020B0604030504040204" pitchFamily="34" charset="0"/>
              </a:rPr>
              <a:t>ne</a:t>
            </a:r>
            <a:r>
              <a:rPr kumimoji="1" lang="en-AU" altLang="en-US">
                <a:solidFill>
                  <a:schemeClr val="accent1"/>
                </a:solidFill>
                <a:effectLst>
                  <a:outerShdw blurRad="38100" dist="38100" dir="2700000" algn="tl">
                    <a:srgbClr val="C0C0C0"/>
                  </a:outerShdw>
                </a:effectLst>
                <a:latin typeface="Tahoma" panose="020B0604030504040204" pitchFamily="34" charset="0"/>
              </a:rPr>
              <a:t> aritmeti</a:t>
            </a:r>
            <a:r>
              <a:rPr kumimoji="1" lang="hr-HR" altLang="en-US">
                <a:solidFill>
                  <a:schemeClr val="accent1"/>
                </a:solidFill>
                <a:effectLst>
                  <a:outerShdw blurRad="38100" dist="38100" dir="2700000" algn="tl">
                    <a:srgbClr val="C0C0C0"/>
                  </a:outerShdw>
                </a:effectLst>
                <a:latin typeface="Tahoma" panose="020B0604030504040204" pitchFamily="34" charset="0"/>
              </a:rPr>
              <a:t>čke i logiške</a:t>
            </a:r>
            <a:r>
              <a:rPr kumimoji="1" lang="en-AU" altLang="en-US">
                <a:solidFill>
                  <a:schemeClr val="accent1"/>
                </a:solidFill>
                <a:effectLst>
                  <a:outerShdw blurRad="38100" dist="38100" dir="2700000" algn="tl">
                    <a:srgbClr val="C0C0C0"/>
                  </a:outerShdw>
                </a:effectLst>
                <a:latin typeface="Tahoma" panose="020B0604030504040204" pitchFamily="34" charset="0"/>
              </a:rPr>
              <a:t> instru</a:t>
            </a:r>
            <a:r>
              <a:rPr kumimoji="1" lang="hr-HR" altLang="en-US">
                <a:solidFill>
                  <a:schemeClr val="accent1"/>
                </a:solidFill>
                <a:effectLst>
                  <a:outerShdw blurRad="38100" dist="38100" dir="2700000" algn="tl">
                    <a:srgbClr val="C0C0C0"/>
                  </a:outerShdw>
                </a:effectLst>
                <a:latin typeface="Tahoma" panose="020B0604030504040204" pitchFamily="34" charset="0"/>
              </a:rPr>
              <a:t>kcije, 16-bitne</a:t>
            </a:r>
            <a:r>
              <a:rPr kumimoji="1" lang="en-AU" altLang="en-US">
                <a:solidFill>
                  <a:schemeClr val="accent1"/>
                </a:solidFill>
                <a:effectLst>
                  <a:outerShdw blurRad="38100" dist="38100" dir="2700000" algn="tl">
                    <a:srgbClr val="C0C0C0"/>
                  </a:outerShdw>
                </a:effectLst>
                <a:latin typeface="Tahoma" panose="020B0604030504040204" pitchFamily="34" charset="0"/>
              </a:rPr>
              <a:t> (a)</a:t>
            </a:r>
          </a:p>
          <a:p>
            <a:pPr>
              <a:spcBef>
                <a:spcPct val="20000"/>
              </a:spcBef>
              <a:buClr>
                <a:schemeClr val="accent1"/>
              </a:buClr>
              <a:buSzPct val="85000"/>
              <a:buFont typeface="Wingdings 2" panose="05020102010507070707" pitchFamily="18" charset="2"/>
              <a:buChar char="ã"/>
              <a:defRPr/>
            </a:pPr>
            <a:r>
              <a:rPr kumimoji="1" lang="en-AU" altLang="en-US">
                <a:solidFill>
                  <a:schemeClr val="accent1"/>
                </a:solidFill>
                <a:effectLst>
                  <a:outerShdw blurRad="38100" dist="38100" dir="2700000" algn="tl">
                    <a:srgbClr val="C0C0C0"/>
                  </a:outerShdw>
                </a:effectLst>
                <a:latin typeface="Tahoma" panose="020B0604030504040204" pitchFamily="34" charset="0"/>
              </a:rPr>
              <a:t>Unar</a:t>
            </a:r>
            <a:r>
              <a:rPr kumimoji="1" lang="hr-HR" altLang="en-US">
                <a:solidFill>
                  <a:schemeClr val="accent1"/>
                </a:solidFill>
                <a:effectLst>
                  <a:outerShdw blurRad="38100" dist="38100" dir="2700000" algn="tl">
                    <a:srgbClr val="C0C0C0"/>
                  </a:outerShdw>
                </a:effectLst>
                <a:latin typeface="Tahoma" panose="020B0604030504040204" pitchFamily="34" charset="0"/>
              </a:rPr>
              <a:t>ne </a:t>
            </a:r>
            <a:r>
              <a:rPr kumimoji="1" lang="en-AU" altLang="en-US">
                <a:solidFill>
                  <a:schemeClr val="accent1"/>
                </a:solidFill>
                <a:effectLst>
                  <a:outerShdw blurRad="38100" dist="38100" dir="2700000" algn="tl">
                    <a:srgbClr val="C0C0C0"/>
                  </a:outerShdw>
                </a:effectLst>
                <a:latin typeface="Tahoma" panose="020B0604030504040204" pitchFamily="34" charset="0"/>
              </a:rPr>
              <a:t> shift </a:t>
            </a:r>
            <a:r>
              <a:rPr kumimoji="1" lang="hr-HR" altLang="en-US">
                <a:solidFill>
                  <a:schemeClr val="accent1"/>
                </a:solidFill>
                <a:effectLst>
                  <a:outerShdw blurRad="38100" dist="38100" dir="2700000" algn="tl">
                    <a:srgbClr val="C0C0C0"/>
                  </a:outerShdw>
                </a:effectLst>
                <a:latin typeface="Tahoma" panose="020B0604030504040204" pitchFamily="34" charset="0"/>
              </a:rPr>
              <a:t>i</a:t>
            </a:r>
            <a:r>
              <a:rPr kumimoji="1" lang="en-AU" altLang="en-US">
                <a:solidFill>
                  <a:schemeClr val="accent1"/>
                </a:solidFill>
                <a:effectLst>
                  <a:outerShdw blurRad="38100" dist="38100" dir="2700000" algn="tl">
                    <a:srgbClr val="C0C0C0"/>
                  </a:outerShdw>
                </a:effectLst>
                <a:latin typeface="Tahoma" panose="020B0604030504040204" pitchFamily="34" charset="0"/>
              </a:rPr>
              <a:t> mask instru</a:t>
            </a:r>
            <a:r>
              <a:rPr kumimoji="1" lang="hr-HR" altLang="en-US">
                <a:solidFill>
                  <a:schemeClr val="accent1"/>
                </a:solidFill>
                <a:effectLst>
                  <a:outerShdw blurRad="38100" dist="38100" dir="2700000" algn="tl">
                    <a:srgbClr val="C0C0C0"/>
                  </a:outerShdw>
                </a:effectLst>
                <a:latin typeface="Tahoma" panose="020B0604030504040204" pitchFamily="34" charset="0"/>
              </a:rPr>
              <a:t>k</a:t>
            </a:r>
            <a:r>
              <a:rPr kumimoji="1" lang="en-AU" altLang="en-US">
                <a:solidFill>
                  <a:schemeClr val="accent1"/>
                </a:solidFill>
                <a:effectLst>
                  <a:outerShdw blurRad="38100" dist="38100" dir="2700000" algn="tl">
                    <a:srgbClr val="C0C0C0"/>
                  </a:outerShdw>
                </a:effectLst>
                <a:latin typeface="Tahoma" panose="020B0604030504040204" pitchFamily="34" charset="0"/>
              </a:rPr>
              <a:t>ci</a:t>
            </a:r>
            <a:r>
              <a:rPr kumimoji="1" lang="hr-HR" altLang="en-US">
                <a:solidFill>
                  <a:schemeClr val="accent1"/>
                </a:solidFill>
                <a:effectLst>
                  <a:outerShdw blurRad="38100" dist="38100" dir="2700000" algn="tl">
                    <a:srgbClr val="C0C0C0"/>
                  </a:outerShdw>
                </a:effectLst>
                <a:latin typeface="Tahoma" panose="020B0604030504040204" pitchFamily="34" charset="0"/>
              </a:rPr>
              <a:t>je, 16-bitne</a:t>
            </a:r>
            <a:r>
              <a:rPr kumimoji="1" lang="en-AU" altLang="en-US">
                <a:solidFill>
                  <a:schemeClr val="accent1"/>
                </a:solidFill>
                <a:effectLst>
                  <a:outerShdw blurRad="38100" dist="38100" dir="2700000" algn="tl">
                    <a:srgbClr val="C0C0C0"/>
                  </a:outerShdw>
                </a:effectLst>
                <a:latin typeface="Tahoma" panose="020B0604030504040204" pitchFamily="34" charset="0"/>
              </a:rPr>
              <a:t> (b)</a:t>
            </a:r>
          </a:p>
          <a:p>
            <a:pPr>
              <a:spcBef>
                <a:spcPct val="20000"/>
              </a:spcBef>
              <a:buClr>
                <a:schemeClr val="accent1"/>
              </a:buClr>
              <a:buSzPct val="85000"/>
              <a:buFont typeface="Wingdings 2" panose="05020102010507070707" pitchFamily="18" charset="2"/>
              <a:buChar char="ã"/>
              <a:defRPr/>
            </a:pPr>
            <a:r>
              <a:rPr kumimoji="1" lang="hr-HR" altLang="en-US">
                <a:solidFill>
                  <a:schemeClr val="accent1"/>
                </a:solidFill>
                <a:effectLst>
                  <a:outerShdw blurRad="38100" dist="38100" dir="2700000" algn="tl">
                    <a:srgbClr val="C0C0C0"/>
                  </a:outerShdw>
                </a:effectLst>
                <a:latin typeface="Tahoma" panose="020B0604030504040204" pitchFamily="34" charset="0"/>
              </a:rPr>
              <a:t>Instrukcije obraćanja memoriji, 32-bitne</a:t>
            </a:r>
            <a:r>
              <a:rPr kumimoji="1" lang="en-AU" altLang="en-US">
                <a:solidFill>
                  <a:schemeClr val="accent1"/>
                </a:solidFill>
                <a:effectLst>
                  <a:outerShdw blurRad="38100" dist="38100" dir="2700000" algn="tl">
                    <a:srgbClr val="C0C0C0"/>
                  </a:outerShdw>
                </a:effectLst>
                <a:latin typeface="Tahoma" panose="020B0604030504040204" pitchFamily="34" charset="0"/>
              </a:rPr>
              <a:t> (c)</a:t>
            </a:r>
          </a:p>
        </p:txBody>
      </p:sp>
      <p:pic>
        <p:nvPicPr>
          <p:cNvPr id="22532" name="Picture 1028" descr="CC367558">
            <a:extLst>
              <a:ext uri="{FF2B5EF4-FFF2-40B4-BE49-F238E27FC236}">
                <a16:creationId xmlns="" xmlns:a16="http://schemas.microsoft.com/office/drawing/2014/main" id="{4C3EC896-3BD1-344F-86ED-9648E8AC3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096000"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1029">
            <a:extLst>
              <a:ext uri="{FF2B5EF4-FFF2-40B4-BE49-F238E27FC236}">
                <a16:creationId xmlns="" xmlns:a16="http://schemas.microsoft.com/office/drawing/2014/main" id="{CCF7FAE3-2A3C-8764-6B1B-F1A07139C073}"/>
              </a:ext>
            </a:extLst>
          </p:cNvPr>
          <p:cNvSpPr txBox="1">
            <a:spLocks noChangeArrowheads="1"/>
          </p:cNvSpPr>
          <p:nvPr/>
        </p:nvSpPr>
        <p:spPr bwMode="auto">
          <a:xfrm>
            <a:off x="7146925" y="26987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t>a)</a:t>
            </a:r>
            <a:endParaRPr kumimoji="0" lang="en-US" altLang="en-US" sz="1800"/>
          </a:p>
        </p:txBody>
      </p:sp>
      <p:sp>
        <p:nvSpPr>
          <p:cNvPr id="22534" name="Text Box 1030">
            <a:extLst>
              <a:ext uri="{FF2B5EF4-FFF2-40B4-BE49-F238E27FC236}">
                <a16:creationId xmlns="" xmlns:a16="http://schemas.microsoft.com/office/drawing/2014/main" id="{A99F57F9-AB62-C49B-A25E-8DF7BD939EA6}"/>
              </a:ext>
            </a:extLst>
          </p:cNvPr>
          <p:cNvSpPr txBox="1">
            <a:spLocks noChangeArrowheads="1"/>
          </p:cNvSpPr>
          <p:nvPr/>
        </p:nvSpPr>
        <p:spPr bwMode="auto">
          <a:xfrm>
            <a:off x="7299325" y="4205288"/>
            <a:ext cx="398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t>b)</a:t>
            </a:r>
            <a:endParaRPr kumimoji="0" lang="en-US" altLang="en-US" sz="1800"/>
          </a:p>
        </p:txBody>
      </p:sp>
      <p:sp>
        <p:nvSpPr>
          <p:cNvPr id="22535" name="Text Box 1031">
            <a:extLst>
              <a:ext uri="{FF2B5EF4-FFF2-40B4-BE49-F238E27FC236}">
                <a16:creationId xmlns="" xmlns:a16="http://schemas.microsoft.com/office/drawing/2014/main" id="{5F1E0C83-A2AE-4549-A3E4-EBC928377EAC}"/>
              </a:ext>
            </a:extLst>
          </p:cNvPr>
          <p:cNvSpPr txBox="1">
            <a:spLocks noChangeArrowheads="1"/>
          </p:cNvSpPr>
          <p:nvPr/>
        </p:nvSpPr>
        <p:spPr bwMode="auto">
          <a:xfrm>
            <a:off x="7451725" y="5711825"/>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t>c)</a:t>
            </a:r>
            <a:endParaRPr kumimoji="0" lang="en-US" altLang="en-US" sz="1800"/>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01B727D6-63C5-48E7-726C-5DD5D927F8CC}"/>
              </a:ext>
            </a:extLst>
          </p:cNvPr>
          <p:cNvSpPr>
            <a:spLocks noGrp="1" noChangeArrowheads="1"/>
          </p:cNvSpPr>
          <p:nvPr>
            <p:ph type="title"/>
          </p:nvPr>
        </p:nvSpPr>
        <p:spPr/>
        <p:txBody>
          <a:bodyPr/>
          <a:lstStyle/>
          <a:p>
            <a:pPr>
              <a:defRPr/>
            </a:pPr>
            <a:r>
              <a:rPr lang="en-US" altLang="en-US"/>
              <a:t>Cray-1 set instrukcija</a:t>
            </a:r>
          </a:p>
        </p:txBody>
      </p:sp>
      <p:pic>
        <p:nvPicPr>
          <p:cNvPr id="23555" name="Picture 3" descr="Cray-1i">
            <a:extLst>
              <a:ext uri="{FF2B5EF4-FFF2-40B4-BE49-F238E27FC236}">
                <a16:creationId xmlns="" xmlns:a16="http://schemas.microsoft.com/office/drawing/2014/main" id="{9C019685-A8ED-821D-5CCA-4FB8B944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788" y="571500"/>
            <a:ext cx="6373812"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1C27DB67-9BEB-9C9D-4CAE-4DF4D6DD02B7}"/>
              </a:ext>
            </a:extLst>
          </p:cNvPr>
          <p:cNvSpPr>
            <a:spLocks noGrp="1" noChangeArrowheads="1"/>
          </p:cNvSpPr>
          <p:nvPr>
            <p:ph type="title"/>
          </p:nvPr>
        </p:nvSpPr>
        <p:spPr/>
        <p:txBody>
          <a:bodyPr/>
          <a:lstStyle/>
          <a:p>
            <a:pPr>
              <a:defRPr/>
            </a:pPr>
            <a:r>
              <a:rPr lang="hr-HR" altLang="en-US"/>
              <a:t>Vektorski procesori</a:t>
            </a:r>
            <a:endParaRPr lang="en-US" altLang="en-US"/>
          </a:p>
        </p:txBody>
      </p:sp>
      <p:sp>
        <p:nvSpPr>
          <p:cNvPr id="65539" name="Rectangle 3">
            <a:extLst>
              <a:ext uri="{FF2B5EF4-FFF2-40B4-BE49-F238E27FC236}">
                <a16:creationId xmlns="" xmlns:a16="http://schemas.microsoft.com/office/drawing/2014/main" id="{CA852F87-25BF-9CD2-3B92-07AC819AF851}"/>
              </a:ext>
            </a:extLst>
          </p:cNvPr>
          <p:cNvSpPr>
            <a:spLocks noGrp="1" noChangeArrowheads="1"/>
          </p:cNvSpPr>
          <p:nvPr>
            <p:ph type="body" idx="1"/>
          </p:nvPr>
        </p:nvSpPr>
        <p:spPr/>
        <p:txBody>
          <a:bodyPr/>
          <a:lstStyle/>
          <a:p>
            <a:pPr marL="533400" indent="-533400">
              <a:defRPr/>
            </a:pPr>
            <a:r>
              <a:rPr lang="hr-HR" altLang="en-US" dirty="0"/>
              <a:t>Uvodjenjem protočnosti u izvršenju instrukcija značajno se može povećeti brzina obrade.</a:t>
            </a:r>
          </a:p>
          <a:p>
            <a:pPr marL="895350" lvl="1" indent="-438150">
              <a:defRPr/>
            </a:pPr>
            <a:r>
              <a:rPr lang="hr-HR" altLang="en-US" dirty="0"/>
              <a:t>Kod protočne obrade javljaju se mnogi problemi koji mogu umanjiti vršne performsnse</a:t>
            </a:r>
          </a:p>
          <a:p>
            <a:pPr marL="1295400" lvl="2" indent="-381000">
              <a:buFont typeface="Wingdings" panose="05000000000000000000" pitchFamily="2" charset="2"/>
              <a:buAutoNum type="arabicPeriod"/>
              <a:defRPr/>
            </a:pPr>
            <a:r>
              <a:rPr lang="hr-HR" altLang="en-US" dirty="0"/>
              <a:t>Brzina protočne obrade može se povećati smanjenjm klo</a:t>
            </a:r>
            <a:r>
              <a:rPr lang="en-US" altLang="en-US" dirty="0"/>
              <a:t>k</a:t>
            </a:r>
            <a:r>
              <a:rPr lang="hr-HR" altLang="en-US" dirty="0"/>
              <a:t> ciklusa.</a:t>
            </a:r>
          </a:p>
          <a:p>
            <a:pPr marL="1714500" lvl="3" indent="-342900">
              <a:buFont typeface="Wingdings" panose="05000000000000000000" pitchFamily="2" charset="2"/>
              <a:buChar char="Ø"/>
              <a:defRPr/>
            </a:pPr>
            <a:r>
              <a:rPr lang="hr-HR" altLang="en-US" dirty="0"/>
              <a:t>Da bi se klok ciklus smanjio, potrebno je izvršiti podelu osnovne funkcije na veći broj podfunkcija, a to zahteva dublje protočne sisteme.</a:t>
            </a:r>
          </a:p>
          <a:p>
            <a:pPr marL="1714500" lvl="3" indent="-342900">
              <a:buFont typeface="Wingdings" panose="05000000000000000000" pitchFamily="2" charset="2"/>
              <a:buChar char="Ø"/>
              <a:defRPr/>
            </a:pPr>
            <a:r>
              <a:rPr lang="hr-HR" altLang="en-US" dirty="0"/>
              <a:t>Što je dublji protočni sistem, to su šanse za nastupanje hazarda veće (kod neporotočnih sistema ne postoje hazardi)</a:t>
            </a:r>
          </a:p>
          <a:p>
            <a:pPr marL="1295400" lvl="2" indent="-381000">
              <a:buFont typeface="Wingdings" panose="05000000000000000000" pitchFamily="2" charset="2"/>
              <a:buAutoNum type="arabicPeriod"/>
              <a:defRPr/>
            </a:pPr>
            <a:r>
              <a:rPr lang="hr-HR" altLang="en-US" dirty="0"/>
              <a:t>Maxmalna brzina rada protočne mašine u idealnom slučaju je 1istr/clk</a:t>
            </a:r>
          </a:p>
          <a:p>
            <a:pPr marL="1714500" lvl="3" indent="-342900">
              <a:buFont typeface="Wingdings" panose="05000000000000000000" pitchFamily="2" charset="2"/>
              <a:buChar char="Ø"/>
              <a:defRPr/>
            </a:pPr>
            <a:r>
              <a:rPr lang="hr-HR" altLang="en-US" dirty="0"/>
              <a:t>U realnim situacijama, br. istr/clk je manji zbog natupanja hazarda</a:t>
            </a:r>
          </a:p>
          <a:p>
            <a:pPr marL="1714500" lvl="3" indent="-342900">
              <a:buFont typeface="Wingdings" panose="05000000000000000000" pitchFamily="2" charset="2"/>
              <a:buChar char="Ø"/>
              <a:defRPr/>
            </a:pPr>
            <a:r>
              <a:rPr lang="hr-HR" altLang="en-US" dirty="0"/>
              <a:t>Superskalarnom i </a:t>
            </a:r>
            <a:r>
              <a:rPr lang="en-US" altLang="en-US" dirty="0"/>
              <a:t>VLIW</a:t>
            </a:r>
            <a:r>
              <a:rPr lang="hr-HR" altLang="en-US" dirty="0"/>
              <a:t> tehnikom je moguće povećati brzinu dava do tri puta</a:t>
            </a:r>
          </a:p>
          <a:p>
            <a:pPr marL="1714500" lvl="3" indent="-342900">
              <a:buFont typeface="Wingdings" panose="05000000000000000000" pitchFamily="2" charset="2"/>
              <a:buChar char="Ø"/>
              <a:defRPr/>
            </a:pPr>
            <a:r>
              <a:rPr lang="hr-HR" altLang="en-US" dirty="0"/>
              <a:t>Pribavljanje i izdavanje većeg broja instrukcija je jako komplikovano.</a:t>
            </a:r>
            <a:endParaRPr lang="en-US" altLang="en-US" dirty="0"/>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5EAA5FDB-5572-7E5B-5C0E-3BAEDB01D019}"/>
              </a:ext>
            </a:extLst>
          </p:cNvPr>
          <p:cNvSpPr>
            <a:spLocks noGrp="1" noChangeArrowheads="1"/>
          </p:cNvSpPr>
          <p:nvPr>
            <p:ph type="title"/>
          </p:nvPr>
        </p:nvSpPr>
        <p:spPr/>
        <p:txBody>
          <a:bodyPr/>
          <a:lstStyle/>
          <a:p>
            <a:pPr>
              <a:defRPr/>
            </a:pPr>
            <a:r>
              <a:rPr lang="hr-HR" altLang="en-US"/>
              <a:t>Primer </a:t>
            </a:r>
            <a:endParaRPr lang="en-US" altLang="en-US"/>
          </a:p>
        </p:txBody>
      </p:sp>
      <p:sp>
        <p:nvSpPr>
          <p:cNvPr id="24579" name="Rectangle 4">
            <a:extLst>
              <a:ext uri="{FF2B5EF4-FFF2-40B4-BE49-F238E27FC236}">
                <a16:creationId xmlns="" xmlns:a16="http://schemas.microsoft.com/office/drawing/2014/main" id="{D24BAEEC-A4AF-1652-73F7-2596846D67B0}"/>
              </a:ext>
            </a:extLst>
          </p:cNvPr>
          <p:cNvSpPr>
            <a:spLocks noChangeArrowheads="1"/>
          </p:cNvSpPr>
          <p:nvPr/>
        </p:nvSpPr>
        <p:spPr bwMode="auto">
          <a:xfrm>
            <a:off x="1219200" y="1066800"/>
            <a:ext cx="6324600" cy="33528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LD	    F0, a</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ADDI	    R4, Rx, #512	</a:t>
            </a:r>
            <a:r>
              <a:rPr lang="en-US" altLang="ko-KR" sz="2000">
                <a:solidFill>
                  <a:srgbClr val="FF6600"/>
                </a:solidFill>
                <a:latin typeface="Times New Roman" panose="02020603050405020304" pitchFamily="18" charset="0"/>
                <a:ea typeface="Gulim" panose="020B0503020000020004" pitchFamily="34" charset="-127"/>
              </a:rPr>
              <a:t>; </a:t>
            </a:r>
            <a:r>
              <a:rPr lang="hr-HR" altLang="ko-KR" sz="2000">
                <a:solidFill>
                  <a:srgbClr val="FF6600"/>
                </a:solidFill>
                <a:latin typeface="Times New Roman" panose="02020603050405020304" pitchFamily="18" charset="0"/>
              </a:rPr>
              <a:t>poslednja adresa</a:t>
            </a:r>
            <a:endParaRPr lang="en-US" altLang="ko-KR" sz="2000">
              <a:solidFill>
                <a:srgbClr val="FF6600"/>
              </a:solidFill>
              <a:latin typeface="Times New Roman" panose="02020603050405020304" pitchFamily="18" charset="0"/>
              <a:ea typeface="Gulim" panose="020B0503020000020004" pitchFamily="34" charset="-127"/>
            </a:endParaRP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Loop:	LD	    F2, 0(Rx)	</a:t>
            </a:r>
            <a:r>
              <a:rPr lang="en-US" altLang="ko-KR" sz="2000">
                <a:solidFill>
                  <a:srgbClr val="FF6600"/>
                </a:solidFill>
                <a:latin typeface="Times New Roman" panose="02020603050405020304" pitchFamily="18" charset="0"/>
                <a:ea typeface="Gulim" panose="020B0503020000020004" pitchFamily="34" charset="-127"/>
              </a:rPr>
              <a:t>; load X(i)</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MULTD	    F2, F0, F2	</a:t>
            </a:r>
            <a:r>
              <a:rPr lang="en-US" altLang="ko-KR" sz="2000">
                <a:solidFill>
                  <a:srgbClr val="FF6600"/>
                </a:solidFill>
                <a:latin typeface="Times New Roman" panose="02020603050405020304" pitchFamily="18" charset="0"/>
                <a:ea typeface="Gulim" panose="020B0503020000020004" pitchFamily="34" charset="-127"/>
              </a:rPr>
              <a:t>; a x X(i)</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LD	    F4, 0(Ry)	</a:t>
            </a:r>
            <a:r>
              <a:rPr lang="en-US" altLang="ko-KR" sz="2000">
                <a:solidFill>
                  <a:srgbClr val="FF6600"/>
                </a:solidFill>
                <a:latin typeface="Times New Roman" panose="02020603050405020304" pitchFamily="18" charset="0"/>
                <a:ea typeface="Gulim" panose="020B0503020000020004" pitchFamily="34" charset="-127"/>
              </a:rPr>
              <a:t>; load Y(i)</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ADDD	    F4, F2, F4	</a:t>
            </a:r>
            <a:r>
              <a:rPr lang="en-US" altLang="ko-KR" sz="2000">
                <a:solidFill>
                  <a:srgbClr val="FF6600"/>
                </a:solidFill>
                <a:latin typeface="Times New Roman" panose="02020603050405020304" pitchFamily="18" charset="0"/>
                <a:ea typeface="Gulim" panose="020B0503020000020004" pitchFamily="34" charset="-127"/>
              </a:rPr>
              <a:t>; a x X(i) + Y(i)</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SD	    F4, 0(Ry)	</a:t>
            </a:r>
            <a:r>
              <a:rPr lang="en-US" altLang="ko-KR" sz="2000">
                <a:solidFill>
                  <a:srgbClr val="FF6600"/>
                </a:solidFill>
                <a:latin typeface="Times New Roman" panose="02020603050405020304" pitchFamily="18" charset="0"/>
                <a:ea typeface="Gulim" panose="020B0503020000020004" pitchFamily="34" charset="-127"/>
              </a:rPr>
              <a:t>; store </a:t>
            </a:r>
            <a:r>
              <a:rPr lang="hr-HR" altLang="ko-KR" sz="2000">
                <a:solidFill>
                  <a:srgbClr val="FF6600"/>
                </a:solidFill>
                <a:latin typeface="Times New Roman" panose="02020603050405020304" pitchFamily="18" charset="0"/>
              </a:rPr>
              <a:t>u</a:t>
            </a:r>
            <a:r>
              <a:rPr lang="en-US" altLang="ko-KR" sz="2000">
                <a:solidFill>
                  <a:srgbClr val="FF6600"/>
                </a:solidFill>
                <a:latin typeface="Times New Roman" panose="02020603050405020304" pitchFamily="18" charset="0"/>
                <a:ea typeface="Gulim" panose="020B0503020000020004" pitchFamily="34" charset="-127"/>
              </a:rPr>
              <a:t> Y(i)</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ADDI	    Rx, Rx, #8	</a:t>
            </a:r>
            <a:r>
              <a:rPr lang="en-US" altLang="ko-KR" sz="2000">
                <a:solidFill>
                  <a:srgbClr val="FF6600"/>
                </a:solidFill>
                <a:latin typeface="Times New Roman" panose="02020603050405020304" pitchFamily="18" charset="0"/>
                <a:ea typeface="Gulim" panose="020B0503020000020004" pitchFamily="34" charset="-127"/>
              </a:rPr>
              <a:t>; in</a:t>
            </a:r>
            <a:r>
              <a:rPr lang="hr-HR" altLang="ko-KR" sz="2000">
                <a:solidFill>
                  <a:srgbClr val="FF6600"/>
                </a:solidFill>
                <a:latin typeface="Times New Roman" panose="02020603050405020304" pitchFamily="18" charset="0"/>
              </a:rPr>
              <a:t>k</a:t>
            </a:r>
            <a:r>
              <a:rPr lang="en-US" altLang="ko-KR" sz="2000">
                <a:solidFill>
                  <a:srgbClr val="FF6600"/>
                </a:solidFill>
                <a:latin typeface="Times New Roman" panose="02020603050405020304" pitchFamily="18" charset="0"/>
                <a:ea typeface="Gulim" panose="020B0503020000020004" pitchFamily="34" charset="-127"/>
              </a:rPr>
              <a:t>r</a:t>
            </a:r>
            <a:r>
              <a:rPr lang="hr-HR" altLang="ko-KR" sz="2000">
                <a:solidFill>
                  <a:srgbClr val="FF6600"/>
                </a:solidFill>
                <a:latin typeface="Times New Roman" panose="02020603050405020304" pitchFamily="18" charset="0"/>
              </a:rPr>
              <a:t>.</a:t>
            </a:r>
            <a:r>
              <a:rPr lang="en-US" altLang="ko-KR" sz="2000">
                <a:solidFill>
                  <a:srgbClr val="FF6600"/>
                </a:solidFill>
                <a:latin typeface="Times New Roman" panose="02020603050405020304" pitchFamily="18" charset="0"/>
                <a:ea typeface="Gulim" panose="020B0503020000020004" pitchFamily="34" charset="-127"/>
              </a:rPr>
              <a:t> inde</a:t>
            </a:r>
            <a:r>
              <a:rPr lang="hr-HR" altLang="ko-KR" sz="2000">
                <a:solidFill>
                  <a:srgbClr val="FF6600"/>
                </a:solidFill>
                <a:latin typeface="Times New Roman" panose="02020603050405020304" pitchFamily="18" charset="0"/>
              </a:rPr>
              <a:t>ksa za</a:t>
            </a:r>
            <a:r>
              <a:rPr lang="en-US" altLang="ko-KR" sz="2000">
                <a:solidFill>
                  <a:srgbClr val="FF6600"/>
                </a:solidFill>
                <a:latin typeface="Times New Roman" panose="02020603050405020304" pitchFamily="18" charset="0"/>
                <a:ea typeface="Gulim" panose="020B0503020000020004" pitchFamily="34" charset="-127"/>
              </a:rPr>
              <a:t> X</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ADDI	    Ry, Ry, #8	</a:t>
            </a:r>
            <a:r>
              <a:rPr lang="en-US" altLang="ko-KR" sz="2000">
                <a:solidFill>
                  <a:srgbClr val="FF6600"/>
                </a:solidFill>
                <a:latin typeface="Times New Roman" panose="02020603050405020304" pitchFamily="18" charset="0"/>
                <a:ea typeface="Gulim" panose="020B0503020000020004" pitchFamily="34" charset="-127"/>
              </a:rPr>
              <a:t>; in</a:t>
            </a:r>
            <a:r>
              <a:rPr lang="hr-HR" altLang="ko-KR" sz="2000">
                <a:solidFill>
                  <a:srgbClr val="FF6600"/>
                </a:solidFill>
                <a:latin typeface="Times New Roman" panose="02020603050405020304" pitchFamily="18" charset="0"/>
              </a:rPr>
              <a:t>kr. </a:t>
            </a:r>
            <a:r>
              <a:rPr lang="en-US" altLang="ko-KR" sz="2000">
                <a:solidFill>
                  <a:srgbClr val="FF6600"/>
                </a:solidFill>
                <a:latin typeface="Times New Roman" panose="02020603050405020304" pitchFamily="18" charset="0"/>
                <a:ea typeface="Gulim" panose="020B0503020000020004" pitchFamily="34" charset="-127"/>
              </a:rPr>
              <a:t>inde</a:t>
            </a:r>
            <a:r>
              <a:rPr lang="hr-HR" altLang="ko-KR" sz="2000">
                <a:solidFill>
                  <a:srgbClr val="FF6600"/>
                </a:solidFill>
                <a:latin typeface="Times New Roman" panose="02020603050405020304" pitchFamily="18" charset="0"/>
              </a:rPr>
              <a:t>ksa za</a:t>
            </a:r>
            <a:r>
              <a:rPr lang="en-US" altLang="ko-KR" sz="2000">
                <a:solidFill>
                  <a:srgbClr val="FF6600"/>
                </a:solidFill>
                <a:latin typeface="Times New Roman" panose="02020603050405020304" pitchFamily="18" charset="0"/>
                <a:ea typeface="Gulim" panose="020B0503020000020004" pitchFamily="34" charset="-127"/>
              </a:rPr>
              <a:t> Y</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SUB	    R20, R4, Rx	</a:t>
            </a:r>
            <a:r>
              <a:rPr lang="en-US" altLang="ko-KR" sz="2000">
                <a:solidFill>
                  <a:srgbClr val="FF6600"/>
                </a:solidFill>
                <a:latin typeface="Times New Roman" panose="02020603050405020304" pitchFamily="18" charset="0"/>
                <a:ea typeface="Gulim" panose="020B0503020000020004" pitchFamily="34" charset="-127"/>
              </a:rPr>
              <a:t>; </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	BNZ	    R20, loop	</a:t>
            </a:r>
            <a:r>
              <a:rPr lang="en-US" altLang="ko-KR" sz="2000">
                <a:solidFill>
                  <a:srgbClr val="FF6600"/>
                </a:solidFill>
                <a:latin typeface="Times New Roman" panose="02020603050405020304" pitchFamily="18" charset="0"/>
                <a:ea typeface="Gulim" panose="020B0503020000020004" pitchFamily="34" charset="-127"/>
              </a:rPr>
              <a:t>; </a:t>
            </a:r>
            <a:r>
              <a:rPr lang="hr-HR" altLang="ko-KR" sz="2000">
                <a:solidFill>
                  <a:srgbClr val="FF6600"/>
                </a:solidFill>
                <a:latin typeface="Times New Roman" panose="02020603050405020304" pitchFamily="18" charset="0"/>
              </a:rPr>
              <a:t>grananje na početak</a:t>
            </a:r>
            <a:endParaRPr lang="en-US" altLang="ko-KR" sz="2000">
              <a:solidFill>
                <a:srgbClr val="FF6600"/>
              </a:solidFill>
              <a:latin typeface="Times New Roman" panose="02020603050405020304" pitchFamily="18" charset="0"/>
              <a:ea typeface="Gulim" panose="020B0503020000020004" pitchFamily="34" charset="-127"/>
            </a:endParaRPr>
          </a:p>
        </p:txBody>
      </p:sp>
      <p:sp>
        <p:nvSpPr>
          <p:cNvPr id="24580" name="Text Box 5">
            <a:extLst>
              <a:ext uri="{FF2B5EF4-FFF2-40B4-BE49-F238E27FC236}">
                <a16:creationId xmlns="" xmlns:a16="http://schemas.microsoft.com/office/drawing/2014/main" id="{59BFD040-324D-8C7E-C01E-1AD0BA056856}"/>
              </a:ext>
            </a:extLst>
          </p:cNvPr>
          <p:cNvSpPr txBox="1">
            <a:spLocks noChangeArrowheads="1"/>
          </p:cNvSpPr>
          <p:nvPr/>
        </p:nvSpPr>
        <p:spPr bwMode="auto">
          <a:xfrm>
            <a:off x="7772400" y="990600"/>
            <a:ext cx="1046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latinLnBrk="1" hangingPunct="1">
              <a:spcBef>
                <a:spcPct val="0"/>
              </a:spcBef>
              <a:buClrTx/>
              <a:buSzTx/>
              <a:buFontTx/>
              <a:buNone/>
            </a:pPr>
            <a:r>
              <a:rPr lang="en-US" altLang="ko-KR" sz="2400">
                <a:solidFill>
                  <a:schemeClr val="tx1"/>
                </a:solidFill>
                <a:latin typeface="Times New Roman" panose="02020603050405020304" pitchFamily="18" charset="0"/>
                <a:ea typeface="Gulim" panose="020B0503020000020004" pitchFamily="34" charset="-127"/>
              </a:rPr>
              <a:t>RISC </a:t>
            </a:r>
            <a:endParaRPr lang="hr-HR" altLang="ko-KR" sz="2400">
              <a:solidFill>
                <a:schemeClr val="tx1"/>
              </a:solidFill>
              <a:latin typeface="Times New Roman" panose="02020603050405020304" pitchFamily="18" charset="0"/>
            </a:endParaRPr>
          </a:p>
          <a:p>
            <a:pPr eaLnBrk="1" latinLnBrk="1" hangingPunct="1">
              <a:spcBef>
                <a:spcPct val="0"/>
              </a:spcBef>
              <a:buClrTx/>
              <a:buSzTx/>
              <a:buFontTx/>
              <a:buNone/>
            </a:pPr>
            <a:r>
              <a:rPr lang="en-US" altLang="ko-KR" sz="2400">
                <a:solidFill>
                  <a:schemeClr val="tx1"/>
                </a:solidFill>
                <a:latin typeface="Times New Roman" panose="02020603050405020304" pitchFamily="18" charset="0"/>
                <a:ea typeface="Gulim" panose="020B0503020000020004" pitchFamily="34" charset="-127"/>
              </a:rPr>
              <a:t>ma</a:t>
            </a:r>
            <a:r>
              <a:rPr lang="hr-HR" altLang="ko-KR" sz="2400">
                <a:solidFill>
                  <a:schemeClr val="tx1"/>
                </a:solidFill>
                <a:latin typeface="Times New Roman" panose="02020603050405020304" pitchFamily="18" charset="0"/>
              </a:rPr>
              <a:t>š</a:t>
            </a:r>
            <a:r>
              <a:rPr lang="en-US" altLang="ko-KR" sz="2400">
                <a:solidFill>
                  <a:schemeClr val="tx1"/>
                </a:solidFill>
                <a:latin typeface="Times New Roman" panose="02020603050405020304" pitchFamily="18" charset="0"/>
                <a:ea typeface="Gulim" panose="020B0503020000020004" pitchFamily="34" charset="-127"/>
              </a:rPr>
              <a:t>in</a:t>
            </a:r>
            <a:r>
              <a:rPr lang="hr-HR" altLang="ko-KR" sz="2400">
                <a:solidFill>
                  <a:schemeClr val="tx1"/>
                </a:solidFill>
                <a:latin typeface="Times New Roman" panose="02020603050405020304" pitchFamily="18" charset="0"/>
              </a:rPr>
              <a:t>a</a:t>
            </a:r>
            <a:endParaRPr lang="en-US" altLang="ko-KR" sz="2400">
              <a:solidFill>
                <a:schemeClr val="tx1"/>
              </a:solidFill>
              <a:latin typeface="Times New Roman" panose="02020603050405020304" pitchFamily="18" charset="0"/>
              <a:ea typeface="Gulim" panose="020B0503020000020004" pitchFamily="34" charset="-127"/>
            </a:endParaRPr>
          </a:p>
        </p:txBody>
      </p:sp>
      <p:sp>
        <p:nvSpPr>
          <p:cNvPr id="24581" name="Oval 6">
            <a:extLst>
              <a:ext uri="{FF2B5EF4-FFF2-40B4-BE49-F238E27FC236}">
                <a16:creationId xmlns="" xmlns:a16="http://schemas.microsoft.com/office/drawing/2014/main" id="{9A1E62FD-79B0-59A3-F891-E99D48D9ECD5}"/>
              </a:ext>
            </a:extLst>
          </p:cNvPr>
          <p:cNvSpPr>
            <a:spLocks noChangeArrowheads="1"/>
          </p:cNvSpPr>
          <p:nvPr/>
        </p:nvSpPr>
        <p:spPr bwMode="auto">
          <a:xfrm>
            <a:off x="4191000" y="1295400"/>
            <a:ext cx="6858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82" name="AutoShape 7">
            <a:extLst>
              <a:ext uri="{FF2B5EF4-FFF2-40B4-BE49-F238E27FC236}">
                <a16:creationId xmlns="" xmlns:a16="http://schemas.microsoft.com/office/drawing/2014/main" id="{796C019D-C705-CF29-DE78-BA1814AE5E4A}"/>
              </a:ext>
            </a:extLst>
          </p:cNvPr>
          <p:cNvSpPr>
            <a:spLocks noChangeArrowheads="1"/>
          </p:cNvSpPr>
          <p:nvPr/>
        </p:nvSpPr>
        <p:spPr bwMode="auto">
          <a:xfrm>
            <a:off x="4572000" y="685800"/>
            <a:ext cx="1219200" cy="533400"/>
          </a:xfrm>
          <a:prstGeom prst="wedgeEllipseCallout">
            <a:avLst>
              <a:gd name="adj1" fmla="val -43750"/>
              <a:gd name="adj2" fmla="val 84227"/>
            </a:avLst>
          </a:prstGeom>
          <a:solidFill>
            <a:srgbClr val="FF99CC"/>
          </a:solidFill>
          <a:ln w="9525">
            <a:solidFill>
              <a:schemeClr val="tx1"/>
            </a:solidFill>
            <a:miter lim="800000"/>
            <a:headEnd/>
            <a:tailEnd/>
          </a:ln>
        </p:spPr>
        <p:txBody>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8 * 64</a:t>
            </a:r>
          </a:p>
        </p:txBody>
      </p:sp>
      <p:sp>
        <p:nvSpPr>
          <p:cNvPr id="24583" name="AutoShape 8">
            <a:extLst>
              <a:ext uri="{FF2B5EF4-FFF2-40B4-BE49-F238E27FC236}">
                <a16:creationId xmlns="" xmlns:a16="http://schemas.microsoft.com/office/drawing/2014/main" id="{BCFD61C3-DA67-B3F9-768D-549F7835413F}"/>
              </a:ext>
            </a:extLst>
          </p:cNvPr>
          <p:cNvSpPr>
            <a:spLocks/>
          </p:cNvSpPr>
          <p:nvPr/>
        </p:nvSpPr>
        <p:spPr bwMode="auto">
          <a:xfrm>
            <a:off x="1828800" y="1828800"/>
            <a:ext cx="228600" cy="2514600"/>
          </a:xfrm>
          <a:prstGeom prst="leftBrace">
            <a:avLst>
              <a:gd name="adj1" fmla="val 91667"/>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84" name="Text Box 9">
            <a:extLst>
              <a:ext uri="{FF2B5EF4-FFF2-40B4-BE49-F238E27FC236}">
                <a16:creationId xmlns="" xmlns:a16="http://schemas.microsoft.com/office/drawing/2014/main" id="{FDA91266-5B9F-3A5C-D60C-37F812113927}"/>
              </a:ext>
            </a:extLst>
          </p:cNvPr>
          <p:cNvSpPr txBox="1">
            <a:spLocks noChangeArrowheads="1"/>
          </p:cNvSpPr>
          <p:nvPr/>
        </p:nvSpPr>
        <p:spPr bwMode="auto">
          <a:xfrm>
            <a:off x="152400" y="2819400"/>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latinLnBrk="1" hangingPunct="1">
              <a:spcBef>
                <a:spcPct val="0"/>
              </a:spcBef>
              <a:buClrTx/>
              <a:buSzTx/>
              <a:buFontTx/>
              <a:buNone/>
            </a:pPr>
            <a:r>
              <a:rPr lang="hr-HR" altLang="ko-KR" sz="2000">
                <a:solidFill>
                  <a:srgbClr val="FF6600"/>
                </a:solidFill>
                <a:latin typeface="Times New Roman" panose="02020603050405020304" pitchFamily="18" charset="0"/>
              </a:rPr>
              <a:t>Ponovi</a:t>
            </a:r>
            <a:r>
              <a:rPr lang="en-US" altLang="ko-KR" sz="2000">
                <a:solidFill>
                  <a:srgbClr val="FF6600"/>
                </a:solidFill>
                <a:latin typeface="Times New Roman" panose="02020603050405020304" pitchFamily="18" charset="0"/>
                <a:ea typeface="Gulim" panose="020B0503020000020004" pitchFamily="34" charset="-127"/>
              </a:rPr>
              <a:t> 64 </a:t>
            </a:r>
            <a:r>
              <a:rPr lang="hr-HR" altLang="ko-KR" sz="2000">
                <a:solidFill>
                  <a:srgbClr val="FF6600"/>
                </a:solidFill>
                <a:latin typeface="Times New Roman" panose="02020603050405020304" pitchFamily="18" charset="0"/>
              </a:rPr>
              <a:t>puta</a:t>
            </a:r>
            <a:endParaRPr lang="en-US" altLang="ko-KR" sz="2000">
              <a:solidFill>
                <a:srgbClr val="FF6600"/>
              </a:solidFill>
              <a:latin typeface="Times New Roman" panose="02020603050405020304" pitchFamily="18" charset="0"/>
              <a:ea typeface="Gulim" panose="020B0503020000020004" pitchFamily="34" charset="-127"/>
            </a:endParaRPr>
          </a:p>
        </p:txBody>
      </p:sp>
      <p:sp>
        <p:nvSpPr>
          <p:cNvPr id="24585" name="Rectangle 10">
            <a:extLst>
              <a:ext uri="{FF2B5EF4-FFF2-40B4-BE49-F238E27FC236}">
                <a16:creationId xmlns="" xmlns:a16="http://schemas.microsoft.com/office/drawing/2014/main" id="{3CC4DE02-0F96-FB9F-471C-06CAC675DA33}"/>
              </a:ext>
            </a:extLst>
          </p:cNvPr>
          <p:cNvSpPr>
            <a:spLocks noChangeArrowheads="1"/>
          </p:cNvSpPr>
          <p:nvPr/>
        </p:nvSpPr>
        <p:spPr bwMode="auto">
          <a:xfrm>
            <a:off x="2362200" y="0"/>
            <a:ext cx="283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latinLnBrk="1" hangingPunct="1">
              <a:spcBef>
                <a:spcPct val="0"/>
              </a:spcBef>
              <a:buClrTx/>
              <a:buSzTx/>
              <a:buFontTx/>
              <a:buNone/>
            </a:pPr>
            <a:r>
              <a:rPr lang="en-US" altLang="ko-KR" sz="3600" b="1">
                <a:solidFill>
                  <a:srgbClr val="FFFF00"/>
                </a:solidFill>
                <a:latin typeface="Georgia" panose="02040502050405020303" pitchFamily="18" charset="0"/>
                <a:ea typeface="Gulim" panose="020B0503020000020004" pitchFamily="34" charset="-127"/>
              </a:rPr>
              <a:t>Y = a * X + Y</a:t>
            </a:r>
          </a:p>
        </p:txBody>
      </p:sp>
      <p:sp>
        <p:nvSpPr>
          <p:cNvPr id="24586" name="Oval 11">
            <a:extLst>
              <a:ext uri="{FF2B5EF4-FFF2-40B4-BE49-F238E27FC236}">
                <a16:creationId xmlns="" xmlns:a16="http://schemas.microsoft.com/office/drawing/2014/main" id="{B1C87F71-69FB-47D0-2CCB-BA69AC19273B}"/>
              </a:ext>
            </a:extLst>
          </p:cNvPr>
          <p:cNvSpPr>
            <a:spLocks noChangeArrowheads="1"/>
          </p:cNvSpPr>
          <p:nvPr/>
        </p:nvSpPr>
        <p:spPr bwMode="auto">
          <a:xfrm>
            <a:off x="3276600" y="1938338"/>
            <a:ext cx="533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87" name="Oval 12">
            <a:extLst>
              <a:ext uri="{FF2B5EF4-FFF2-40B4-BE49-F238E27FC236}">
                <a16:creationId xmlns="" xmlns:a16="http://schemas.microsoft.com/office/drawing/2014/main" id="{CE7C8AE8-04D0-1635-C200-6342EA6CA4D9}"/>
              </a:ext>
            </a:extLst>
          </p:cNvPr>
          <p:cNvSpPr>
            <a:spLocks noChangeArrowheads="1"/>
          </p:cNvSpPr>
          <p:nvPr/>
        </p:nvSpPr>
        <p:spPr bwMode="auto">
          <a:xfrm>
            <a:off x="3671888" y="2543175"/>
            <a:ext cx="533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88" name="Oval 13">
            <a:extLst>
              <a:ext uri="{FF2B5EF4-FFF2-40B4-BE49-F238E27FC236}">
                <a16:creationId xmlns="" xmlns:a16="http://schemas.microsoft.com/office/drawing/2014/main" id="{847024E8-D6C0-5DD9-A906-07EFC27B4151}"/>
              </a:ext>
            </a:extLst>
          </p:cNvPr>
          <p:cNvSpPr>
            <a:spLocks noChangeArrowheads="1"/>
          </p:cNvSpPr>
          <p:nvPr/>
        </p:nvSpPr>
        <p:spPr bwMode="auto">
          <a:xfrm>
            <a:off x="3276600" y="2867025"/>
            <a:ext cx="533400" cy="381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89" name="Oval 14">
            <a:extLst>
              <a:ext uri="{FF2B5EF4-FFF2-40B4-BE49-F238E27FC236}">
                <a16:creationId xmlns="" xmlns:a16="http://schemas.microsoft.com/office/drawing/2014/main" id="{1F2D8E49-E638-2113-28F7-4BD3C3E75446}"/>
              </a:ext>
            </a:extLst>
          </p:cNvPr>
          <p:cNvSpPr>
            <a:spLocks noChangeArrowheads="1"/>
          </p:cNvSpPr>
          <p:nvPr/>
        </p:nvSpPr>
        <p:spPr bwMode="auto">
          <a:xfrm>
            <a:off x="3276600" y="2514600"/>
            <a:ext cx="533400" cy="381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cxnSp>
        <p:nvCxnSpPr>
          <p:cNvPr id="24590" name="AutoShape 15">
            <a:extLst>
              <a:ext uri="{FF2B5EF4-FFF2-40B4-BE49-F238E27FC236}">
                <a16:creationId xmlns="" xmlns:a16="http://schemas.microsoft.com/office/drawing/2014/main" id="{75E9F5F6-FE61-A500-82FA-977BEDC14C70}"/>
              </a:ext>
            </a:extLst>
          </p:cNvPr>
          <p:cNvCxnSpPr>
            <a:cxnSpLocks noChangeShapeType="1"/>
            <a:stCxn id="24586" idx="4"/>
            <a:endCxn id="24587" idx="0"/>
          </p:cNvCxnSpPr>
          <p:nvPr/>
        </p:nvCxnSpPr>
        <p:spPr bwMode="auto">
          <a:xfrm>
            <a:off x="3543300" y="2319338"/>
            <a:ext cx="395288" cy="22383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4591" name="AutoShape 16">
            <a:extLst>
              <a:ext uri="{FF2B5EF4-FFF2-40B4-BE49-F238E27FC236}">
                <a16:creationId xmlns="" xmlns:a16="http://schemas.microsoft.com/office/drawing/2014/main" id="{E57A1C5B-CDB2-A562-F5EE-85D975EB94C5}"/>
              </a:ext>
            </a:extLst>
          </p:cNvPr>
          <p:cNvCxnSpPr>
            <a:cxnSpLocks noChangeShapeType="1"/>
            <a:stCxn id="24589" idx="2"/>
            <a:endCxn id="24588" idx="2"/>
          </p:cNvCxnSpPr>
          <p:nvPr/>
        </p:nvCxnSpPr>
        <p:spPr bwMode="auto">
          <a:xfrm rot="10800000" flipH="1" flipV="1">
            <a:off x="3276600" y="2705100"/>
            <a:ext cx="1588" cy="352425"/>
          </a:xfrm>
          <a:prstGeom prst="curvedConnector3">
            <a:avLst>
              <a:gd name="adj1" fmla="val -14400005"/>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4592" name="Rectangle 17">
            <a:extLst>
              <a:ext uri="{FF2B5EF4-FFF2-40B4-BE49-F238E27FC236}">
                <a16:creationId xmlns="" xmlns:a16="http://schemas.microsoft.com/office/drawing/2014/main" id="{FAF6B9AC-9A1A-5183-9E3C-4F5D735936EF}"/>
              </a:ext>
            </a:extLst>
          </p:cNvPr>
          <p:cNvSpPr>
            <a:spLocks noChangeArrowheads="1"/>
          </p:cNvSpPr>
          <p:nvPr/>
        </p:nvSpPr>
        <p:spPr bwMode="auto">
          <a:xfrm>
            <a:off x="1981200" y="4648200"/>
            <a:ext cx="6705600" cy="1905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LD	    	F0, a		</a:t>
            </a:r>
            <a:r>
              <a:rPr lang="en-US" altLang="ko-KR" sz="2000">
                <a:solidFill>
                  <a:srgbClr val="FF6600"/>
                </a:solidFill>
                <a:latin typeface="Times New Roman" panose="02020603050405020304" pitchFamily="18" charset="0"/>
                <a:ea typeface="Gulim" panose="020B0503020000020004" pitchFamily="34" charset="-127"/>
              </a:rPr>
              <a:t>; load s</a:t>
            </a:r>
            <a:r>
              <a:rPr lang="hr-HR" altLang="ko-KR" sz="2000">
                <a:solidFill>
                  <a:srgbClr val="FF6600"/>
                </a:solidFill>
                <a:latin typeface="Times New Roman" panose="02020603050405020304" pitchFamily="18" charset="0"/>
              </a:rPr>
              <a:t>k</a:t>
            </a:r>
            <a:r>
              <a:rPr lang="en-US" altLang="ko-KR" sz="2000">
                <a:solidFill>
                  <a:srgbClr val="FF6600"/>
                </a:solidFill>
                <a:latin typeface="Times New Roman" panose="02020603050405020304" pitchFamily="18" charset="0"/>
                <a:ea typeface="Gulim" panose="020B0503020000020004" pitchFamily="34" charset="-127"/>
              </a:rPr>
              <a:t>alar </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LV	    	V1, Rx		</a:t>
            </a:r>
            <a:r>
              <a:rPr lang="en-US" altLang="ko-KR" sz="2000">
                <a:solidFill>
                  <a:srgbClr val="FF6600"/>
                </a:solidFill>
                <a:latin typeface="Times New Roman" panose="02020603050405020304" pitchFamily="18" charset="0"/>
                <a:ea typeface="Gulim" panose="020B0503020000020004" pitchFamily="34" charset="-127"/>
              </a:rPr>
              <a:t>; load ve</a:t>
            </a:r>
            <a:r>
              <a:rPr lang="hr-HR" altLang="ko-KR" sz="2000">
                <a:solidFill>
                  <a:srgbClr val="FF6600"/>
                </a:solidFill>
                <a:latin typeface="Times New Roman" panose="02020603050405020304" pitchFamily="18" charset="0"/>
              </a:rPr>
              <a:t>k</a:t>
            </a:r>
            <a:r>
              <a:rPr lang="en-US" altLang="ko-KR" sz="2000">
                <a:solidFill>
                  <a:srgbClr val="FF6600"/>
                </a:solidFill>
                <a:latin typeface="Times New Roman" panose="02020603050405020304" pitchFamily="18" charset="0"/>
                <a:ea typeface="Gulim" panose="020B0503020000020004" pitchFamily="34" charset="-127"/>
              </a:rPr>
              <a:t>tor X</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MULTSV	V2, F0, V1	</a:t>
            </a:r>
            <a:r>
              <a:rPr lang="en-US" altLang="ko-KR" sz="2000">
                <a:solidFill>
                  <a:srgbClr val="FF6600"/>
                </a:solidFill>
                <a:latin typeface="Times New Roman" panose="02020603050405020304" pitchFamily="18" charset="0"/>
                <a:ea typeface="Gulim" panose="020B0503020000020004" pitchFamily="34" charset="-127"/>
              </a:rPr>
              <a:t>; </a:t>
            </a:r>
            <a:r>
              <a:rPr lang="hr-HR" altLang="ko-KR" sz="2000">
                <a:solidFill>
                  <a:srgbClr val="FF6600"/>
                </a:solidFill>
                <a:latin typeface="Times New Roman" panose="02020603050405020304" pitchFamily="18" charset="0"/>
              </a:rPr>
              <a:t>množenje vektora i skalara</a:t>
            </a:r>
            <a:endParaRPr lang="en-US" altLang="ko-KR" sz="2000">
              <a:solidFill>
                <a:srgbClr val="FF6600"/>
              </a:solidFill>
              <a:latin typeface="Times New Roman" panose="02020603050405020304" pitchFamily="18" charset="0"/>
              <a:ea typeface="Gulim" panose="020B0503020000020004" pitchFamily="34" charset="-127"/>
            </a:endParaRP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LV		V3, Ry		</a:t>
            </a:r>
            <a:r>
              <a:rPr lang="en-US" altLang="ko-KR" sz="2000">
                <a:solidFill>
                  <a:srgbClr val="FF6600"/>
                </a:solidFill>
                <a:latin typeface="Times New Roman" panose="02020603050405020304" pitchFamily="18" charset="0"/>
                <a:ea typeface="Gulim" panose="020B0503020000020004" pitchFamily="34" charset="-127"/>
              </a:rPr>
              <a:t>; load ve</a:t>
            </a:r>
            <a:r>
              <a:rPr lang="hr-HR" altLang="ko-KR" sz="2000">
                <a:solidFill>
                  <a:srgbClr val="FF6600"/>
                </a:solidFill>
                <a:latin typeface="Times New Roman" panose="02020603050405020304" pitchFamily="18" charset="0"/>
              </a:rPr>
              <a:t>k</a:t>
            </a:r>
            <a:r>
              <a:rPr lang="en-US" altLang="ko-KR" sz="2000">
                <a:solidFill>
                  <a:srgbClr val="FF6600"/>
                </a:solidFill>
                <a:latin typeface="Times New Roman" panose="02020603050405020304" pitchFamily="18" charset="0"/>
                <a:ea typeface="Gulim" panose="020B0503020000020004" pitchFamily="34" charset="-127"/>
              </a:rPr>
              <a:t>tor Y</a:t>
            </a: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ADDV		V4, V2, V3	</a:t>
            </a:r>
            <a:r>
              <a:rPr lang="en-US" altLang="ko-KR" sz="2000">
                <a:solidFill>
                  <a:srgbClr val="FF6600"/>
                </a:solidFill>
                <a:latin typeface="Times New Roman" panose="02020603050405020304" pitchFamily="18" charset="0"/>
                <a:ea typeface="Gulim" panose="020B0503020000020004" pitchFamily="34" charset="-127"/>
              </a:rPr>
              <a:t>; </a:t>
            </a:r>
            <a:r>
              <a:rPr lang="hr-HR" altLang="ko-KR" sz="2000">
                <a:solidFill>
                  <a:srgbClr val="FF6600"/>
                </a:solidFill>
                <a:latin typeface="Times New Roman" panose="02020603050405020304" pitchFamily="18" charset="0"/>
              </a:rPr>
              <a:t>sabiranje</a:t>
            </a:r>
            <a:endParaRPr lang="en-US" altLang="ko-KR" sz="2000">
              <a:solidFill>
                <a:srgbClr val="FF6600"/>
              </a:solidFill>
              <a:latin typeface="Times New Roman" panose="02020603050405020304" pitchFamily="18" charset="0"/>
              <a:ea typeface="Gulim" panose="020B0503020000020004" pitchFamily="34" charset="-127"/>
            </a:endParaRPr>
          </a:p>
          <a:p>
            <a:pPr eaLnBrk="1" latinLnBrk="1" hangingPunct="1">
              <a:spcBef>
                <a:spcPct val="0"/>
              </a:spcBef>
              <a:buClrTx/>
              <a:buSzTx/>
              <a:buFontTx/>
              <a:buNone/>
            </a:pPr>
            <a:r>
              <a:rPr lang="en-US" altLang="ko-KR" sz="2000">
                <a:solidFill>
                  <a:srgbClr val="000000"/>
                </a:solidFill>
                <a:latin typeface="Times New Roman" panose="02020603050405020304" pitchFamily="18" charset="0"/>
                <a:ea typeface="Gulim" panose="020B0503020000020004" pitchFamily="34" charset="-127"/>
              </a:rPr>
              <a:t>SV		Ry, V4		</a:t>
            </a:r>
            <a:r>
              <a:rPr lang="en-US" altLang="ko-KR" sz="2000">
                <a:solidFill>
                  <a:srgbClr val="FF6600"/>
                </a:solidFill>
                <a:latin typeface="Times New Roman" panose="02020603050405020304" pitchFamily="18" charset="0"/>
                <a:ea typeface="Gulim" panose="020B0503020000020004" pitchFamily="34" charset="-127"/>
              </a:rPr>
              <a:t>; store re</a:t>
            </a:r>
            <a:r>
              <a:rPr lang="hr-HR" altLang="ko-KR" sz="2000">
                <a:solidFill>
                  <a:srgbClr val="FF6600"/>
                </a:solidFill>
                <a:latin typeface="Times New Roman" panose="02020603050405020304" pitchFamily="18" charset="0"/>
              </a:rPr>
              <a:t>z</a:t>
            </a:r>
            <a:r>
              <a:rPr lang="en-US" altLang="ko-KR" sz="2000">
                <a:solidFill>
                  <a:srgbClr val="FF6600"/>
                </a:solidFill>
                <a:latin typeface="Times New Roman" panose="02020603050405020304" pitchFamily="18" charset="0"/>
                <a:ea typeface="Gulim" panose="020B0503020000020004" pitchFamily="34" charset="-127"/>
              </a:rPr>
              <a:t>ult</a:t>
            </a:r>
            <a:r>
              <a:rPr lang="hr-HR" altLang="ko-KR" sz="2000">
                <a:solidFill>
                  <a:srgbClr val="FF6600"/>
                </a:solidFill>
                <a:latin typeface="Times New Roman" panose="02020603050405020304" pitchFamily="18" charset="0"/>
              </a:rPr>
              <a:t>at</a:t>
            </a:r>
            <a:endParaRPr lang="en-US" altLang="ko-KR" sz="2000">
              <a:solidFill>
                <a:srgbClr val="FF6600"/>
              </a:solidFill>
              <a:latin typeface="Times New Roman" panose="02020603050405020304" pitchFamily="18" charset="0"/>
              <a:ea typeface="Gulim" panose="020B0503020000020004" pitchFamily="34" charset="-127"/>
            </a:endParaRPr>
          </a:p>
        </p:txBody>
      </p:sp>
      <p:sp>
        <p:nvSpPr>
          <p:cNvPr id="24593" name="AutoShape 18">
            <a:extLst>
              <a:ext uri="{FF2B5EF4-FFF2-40B4-BE49-F238E27FC236}">
                <a16:creationId xmlns="" xmlns:a16="http://schemas.microsoft.com/office/drawing/2014/main" id="{05783FE8-4955-C0A9-785A-A37815191AA4}"/>
              </a:ext>
            </a:extLst>
          </p:cNvPr>
          <p:cNvSpPr>
            <a:spLocks/>
          </p:cNvSpPr>
          <p:nvPr/>
        </p:nvSpPr>
        <p:spPr bwMode="auto">
          <a:xfrm>
            <a:off x="1524000" y="4800600"/>
            <a:ext cx="381000" cy="1600200"/>
          </a:xfrm>
          <a:prstGeom prst="leftBrace">
            <a:avLst>
              <a:gd name="adj1" fmla="val 35000"/>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94" name="Text Box 19">
            <a:extLst>
              <a:ext uri="{FF2B5EF4-FFF2-40B4-BE49-F238E27FC236}">
                <a16:creationId xmlns="" xmlns:a16="http://schemas.microsoft.com/office/drawing/2014/main" id="{A0C6C7B4-4AB7-F675-CF31-EC6CA376DBB6}"/>
              </a:ext>
            </a:extLst>
          </p:cNvPr>
          <p:cNvSpPr txBox="1">
            <a:spLocks noChangeArrowheads="1"/>
          </p:cNvSpPr>
          <p:nvPr/>
        </p:nvSpPr>
        <p:spPr bwMode="auto">
          <a:xfrm>
            <a:off x="152400" y="5410200"/>
            <a:ext cx="1443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latinLnBrk="1" hangingPunct="1">
              <a:spcBef>
                <a:spcPct val="0"/>
              </a:spcBef>
              <a:buClrTx/>
              <a:buSzTx/>
              <a:buFontTx/>
              <a:buNone/>
            </a:pPr>
            <a:r>
              <a:rPr lang="en-US" altLang="ko-KR" sz="2000">
                <a:solidFill>
                  <a:schemeClr val="tx1"/>
                </a:solidFill>
                <a:latin typeface="Times New Roman" panose="02020603050405020304" pitchFamily="18" charset="0"/>
                <a:ea typeface="Gulim" panose="020B0503020000020004" pitchFamily="34" charset="-127"/>
              </a:rPr>
              <a:t>6 instru</a:t>
            </a:r>
            <a:r>
              <a:rPr lang="hr-HR" altLang="ko-KR" sz="2000">
                <a:solidFill>
                  <a:schemeClr val="tx1"/>
                </a:solidFill>
                <a:latin typeface="Times New Roman" panose="02020603050405020304" pitchFamily="18" charset="0"/>
              </a:rPr>
              <a:t>k</a:t>
            </a:r>
            <a:r>
              <a:rPr lang="en-US" altLang="ko-KR" sz="2000">
                <a:solidFill>
                  <a:schemeClr val="tx1"/>
                </a:solidFill>
                <a:latin typeface="Times New Roman" panose="02020603050405020304" pitchFamily="18" charset="0"/>
                <a:ea typeface="Gulim" panose="020B0503020000020004" pitchFamily="34" charset="-127"/>
              </a:rPr>
              <a:t>ci</a:t>
            </a:r>
            <a:r>
              <a:rPr lang="hr-HR" altLang="ko-KR" sz="2000">
                <a:solidFill>
                  <a:schemeClr val="tx1"/>
                </a:solidFill>
                <a:latin typeface="Times New Roman" panose="02020603050405020304" pitchFamily="18" charset="0"/>
              </a:rPr>
              <a:t>ja</a:t>
            </a:r>
            <a:endParaRPr lang="en-US" altLang="ko-KR" sz="2000">
              <a:solidFill>
                <a:schemeClr val="tx1"/>
              </a:solidFill>
              <a:latin typeface="Times New Roman" panose="02020603050405020304" pitchFamily="18" charset="0"/>
              <a:ea typeface="Gulim" panose="020B0503020000020004" pitchFamily="34" charset="-127"/>
            </a:endParaRPr>
          </a:p>
        </p:txBody>
      </p:sp>
      <p:sp>
        <p:nvSpPr>
          <p:cNvPr id="24595" name="Oval 20">
            <a:extLst>
              <a:ext uri="{FF2B5EF4-FFF2-40B4-BE49-F238E27FC236}">
                <a16:creationId xmlns="" xmlns:a16="http://schemas.microsoft.com/office/drawing/2014/main" id="{73041619-8B24-7F01-8CD0-42459E7EC875}"/>
              </a:ext>
            </a:extLst>
          </p:cNvPr>
          <p:cNvSpPr>
            <a:spLocks noChangeArrowheads="1"/>
          </p:cNvSpPr>
          <p:nvPr/>
        </p:nvSpPr>
        <p:spPr bwMode="auto">
          <a:xfrm>
            <a:off x="3805238" y="5257800"/>
            <a:ext cx="533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96" name="Oval 21">
            <a:extLst>
              <a:ext uri="{FF2B5EF4-FFF2-40B4-BE49-F238E27FC236}">
                <a16:creationId xmlns="" xmlns:a16="http://schemas.microsoft.com/office/drawing/2014/main" id="{5C92F1A5-2C29-24A2-266F-7EEFE9B72D9B}"/>
              </a:ext>
            </a:extLst>
          </p:cNvPr>
          <p:cNvSpPr>
            <a:spLocks noChangeArrowheads="1"/>
          </p:cNvSpPr>
          <p:nvPr/>
        </p:nvSpPr>
        <p:spPr bwMode="auto">
          <a:xfrm>
            <a:off x="4238625" y="5867400"/>
            <a:ext cx="533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cxnSp>
        <p:nvCxnSpPr>
          <p:cNvPr id="24597" name="AutoShape 22">
            <a:extLst>
              <a:ext uri="{FF2B5EF4-FFF2-40B4-BE49-F238E27FC236}">
                <a16:creationId xmlns="" xmlns:a16="http://schemas.microsoft.com/office/drawing/2014/main" id="{89817D7E-0882-5515-2C9F-168EF89F30D6}"/>
              </a:ext>
            </a:extLst>
          </p:cNvPr>
          <p:cNvCxnSpPr>
            <a:cxnSpLocks noChangeShapeType="1"/>
            <a:stCxn id="24595" idx="4"/>
            <a:endCxn id="24596" idx="0"/>
          </p:cNvCxnSpPr>
          <p:nvPr/>
        </p:nvCxnSpPr>
        <p:spPr bwMode="auto">
          <a:xfrm>
            <a:off x="4071938" y="5638800"/>
            <a:ext cx="433387" cy="2286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4598" name="Oval 23">
            <a:extLst>
              <a:ext uri="{FF2B5EF4-FFF2-40B4-BE49-F238E27FC236}">
                <a16:creationId xmlns="" xmlns:a16="http://schemas.microsoft.com/office/drawing/2014/main" id="{68F488E3-44D0-29CF-CECF-104904524DE7}"/>
              </a:ext>
            </a:extLst>
          </p:cNvPr>
          <p:cNvSpPr>
            <a:spLocks noChangeArrowheads="1"/>
          </p:cNvSpPr>
          <p:nvPr/>
        </p:nvSpPr>
        <p:spPr bwMode="auto">
          <a:xfrm>
            <a:off x="3781425" y="5867400"/>
            <a:ext cx="533400" cy="381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24599" name="Oval 24">
            <a:extLst>
              <a:ext uri="{FF2B5EF4-FFF2-40B4-BE49-F238E27FC236}">
                <a16:creationId xmlns="" xmlns:a16="http://schemas.microsoft.com/office/drawing/2014/main" id="{786F7351-F167-7567-4100-C21060C9A9FE}"/>
              </a:ext>
            </a:extLst>
          </p:cNvPr>
          <p:cNvSpPr>
            <a:spLocks noChangeArrowheads="1"/>
          </p:cNvSpPr>
          <p:nvPr/>
        </p:nvSpPr>
        <p:spPr bwMode="auto">
          <a:xfrm>
            <a:off x="4224338" y="6172200"/>
            <a:ext cx="533400" cy="381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cxnSp>
        <p:nvCxnSpPr>
          <p:cNvPr id="24600" name="AutoShape 25">
            <a:extLst>
              <a:ext uri="{FF2B5EF4-FFF2-40B4-BE49-F238E27FC236}">
                <a16:creationId xmlns="" xmlns:a16="http://schemas.microsoft.com/office/drawing/2014/main" id="{118C8716-0C49-D69B-6271-EA9F9B321B8A}"/>
              </a:ext>
            </a:extLst>
          </p:cNvPr>
          <p:cNvCxnSpPr>
            <a:cxnSpLocks noChangeShapeType="1"/>
            <a:stCxn id="24598" idx="4"/>
            <a:endCxn id="24599" idx="2"/>
          </p:cNvCxnSpPr>
          <p:nvPr/>
        </p:nvCxnSpPr>
        <p:spPr bwMode="auto">
          <a:xfrm>
            <a:off x="4048125" y="6248400"/>
            <a:ext cx="176213" cy="1143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4601" name="AutoShape 26">
            <a:extLst>
              <a:ext uri="{FF2B5EF4-FFF2-40B4-BE49-F238E27FC236}">
                <a16:creationId xmlns="" xmlns:a16="http://schemas.microsoft.com/office/drawing/2014/main" id="{17D856CF-6B92-BC4A-6D1E-2FD82DA73F9F}"/>
              </a:ext>
            </a:extLst>
          </p:cNvPr>
          <p:cNvSpPr>
            <a:spLocks noChangeArrowheads="1"/>
          </p:cNvSpPr>
          <p:nvPr/>
        </p:nvSpPr>
        <p:spPr bwMode="auto">
          <a:xfrm>
            <a:off x="7543800" y="4114800"/>
            <a:ext cx="1600200" cy="838200"/>
          </a:xfrm>
          <a:prstGeom prst="wedgeEllipseCallout">
            <a:avLst>
              <a:gd name="adj1" fmla="val -25894"/>
              <a:gd name="adj2" fmla="val 70074"/>
            </a:avLst>
          </a:prstGeom>
          <a:solidFill>
            <a:schemeClr val="accent1"/>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hr-HR" altLang="en-US" sz="1800">
                <a:solidFill>
                  <a:schemeClr val="bg1"/>
                </a:solidFill>
                <a:latin typeface="Arial" panose="020B0604020202020204" pitchFamily="34" charset="0"/>
              </a:rPr>
              <a:t>vektorska mašina</a:t>
            </a:r>
            <a:endParaRPr kumimoji="0" lang="en-US" altLang="en-US" sz="1800">
              <a:solidFill>
                <a:schemeClr val="bg1"/>
              </a:solidFill>
              <a:latin typeface="Arial" panose="020B0604020202020204" pitchFamily="34" charset="0"/>
            </a:endParaRPr>
          </a:p>
        </p:txBody>
      </p:sp>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885D7D7-3A4A-E241-4C72-661FC2C2621D}"/>
              </a:ext>
            </a:extLst>
          </p:cNvPr>
          <p:cNvSpPr>
            <a:spLocks noGrp="1"/>
          </p:cNvSpPr>
          <p:nvPr>
            <p:ph type="ctrTitle"/>
          </p:nvPr>
        </p:nvSpPr>
        <p:spPr>
          <a:xfrm>
            <a:off x="304800" y="946150"/>
            <a:ext cx="8534400" cy="708025"/>
          </a:xfrm>
        </p:spPr>
        <p:txBody>
          <a:bodyPr/>
          <a:lstStyle/>
          <a:p>
            <a:pPr>
              <a:defRPr/>
            </a:pPr>
            <a:r>
              <a:rPr lang="sr-Latn-RS"/>
              <a:t>Vektorski procesori</a:t>
            </a:r>
            <a:endParaRPr lang="en-US" dirty="0"/>
          </a:p>
        </p:txBody>
      </p:sp>
      <p:sp>
        <p:nvSpPr>
          <p:cNvPr id="4" name="Subtitle 3">
            <a:extLst>
              <a:ext uri="{FF2B5EF4-FFF2-40B4-BE49-F238E27FC236}">
                <a16:creationId xmlns="" xmlns:a16="http://schemas.microsoft.com/office/drawing/2014/main" id="{A13903D0-693F-B44E-1DD7-91BFA3ABCB54}"/>
              </a:ext>
            </a:extLst>
          </p:cNvPr>
          <p:cNvSpPr>
            <a:spLocks noGrp="1"/>
          </p:cNvSpPr>
          <p:nvPr>
            <p:ph type="subTitle" idx="1"/>
          </p:nvPr>
        </p:nvSpPr>
        <p:spPr/>
        <p:txBody>
          <a:bodyPr/>
          <a:lstStyle/>
          <a:p>
            <a:pPr algn="l">
              <a:defRPr/>
            </a:pPr>
            <a:r>
              <a:rPr lang="en-US" dirty="0" err="1"/>
              <a:t>Vektorizacija</a:t>
            </a:r>
            <a:r>
              <a:rPr lang="en-US" dirty="0"/>
              <a:t> </a:t>
            </a:r>
            <a:r>
              <a:rPr lang="en-US" dirty="0" err="1"/>
              <a:t>petlji</a:t>
            </a:r>
            <a:endParaRPr lang="en-US" dirty="0"/>
          </a:p>
        </p:txBody>
      </p:sp>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1028">
            <a:extLst>
              <a:ext uri="{FF2B5EF4-FFF2-40B4-BE49-F238E27FC236}">
                <a16:creationId xmlns="" xmlns:a16="http://schemas.microsoft.com/office/drawing/2014/main" id="{26381B17-CEB3-782D-DF03-5B66A2415B1A}"/>
              </a:ext>
            </a:extLst>
          </p:cNvPr>
          <p:cNvSpPr>
            <a:spLocks noGrp="1" noChangeArrowheads="1"/>
          </p:cNvSpPr>
          <p:nvPr>
            <p:ph type="title"/>
          </p:nvPr>
        </p:nvSpPr>
        <p:spPr/>
        <p:txBody>
          <a:bodyPr/>
          <a:lstStyle/>
          <a:p>
            <a:pPr>
              <a:defRPr/>
            </a:pPr>
            <a:r>
              <a:rPr lang="hr-HR" altLang="en-US"/>
              <a:t>Vektorizacija petlji</a:t>
            </a:r>
            <a:endParaRPr lang="en-US" altLang="en-US"/>
          </a:p>
        </p:txBody>
      </p:sp>
      <p:sp>
        <p:nvSpPr>
          <p:cNvPr id="2053" name="Rectangle 1029">
            <a:extLst>
              <a:ext uri="{FF2B5EF4-FFF2-40B4-BE49-F238E27FC236}">
                <a16:creationId xmlns="" xmlns:a16="http://schemas.microsoft.com/office/drawing/2014/main" id="{10D4E24D-0BE1-D494-9295-BD0577FD41D5}"/>
              </a:ext>
            </a:extLst>
          </p:cNvPr>
          <p:cNvSpPr>
            <a:spLocks noGrp="1" noChangeArrowheads="1"/>
          </p:cNvSpPr>
          <p:nvPr>
            <p:ph type="body" idx="1"/>
          </p:nvPr>
        </p:nvSpPr>
        <p:spPr/>
        <p:txBody>
          <a:bodyPr/>
          <a:lstStyle/>
          <a:p>
            <a:pPr>
              <a:lnSpc>
                <a:spcPct val="90000"/>
              </a:lnSpc>
              <a:defRPr/>
            </a:pPr>
            <a:r>
              <a:rPr lang="en-US" altLang="en-US" sz="2400" dirty="0"/>
              <a:t>Da bi se </a:t>
            </a:r>
            <a:r>
              <a:rPr lang="en-US" altLang="en-US" sz="2400" dirty="0" err="1"/>
              <a:t>uspe</a:t>
            </a:r>
            <a:r>
              <a:rPr lang="hr-HR" altLang="en-US" sz="2400" dirty="0"/>
              <a:t>š</a:t>
            </a:r>
            <a:r>
              <a:rPr lang="en-US" altLang="en-US" sz="2400" dirty="0"/>
              <a:t>no </a:t>
            </a:r>
            <a:r>
              <a:rPr lang="en-US" altLang="en-US" sz="2400" dirty="0" err="1"/>
              <a:t>koristila</a:t>
            </a:r>
            <a:r>
              <a:rPr lang="en-US" altLang="en-US" sz="2400" dirty="0"/>
              <a:t> </a:t>
            </a:r>
            <a:r>
              <a:rPr lang="en-US" altLang="en-US" sz="2400" dirty="0" err="1"/>
              <a:t>vektorska</a:t>
            </a:r>
            <a:r>
              <a:rPr lang="en-US" altLang="en-US" sz="2400" dirty="0"/>
              <a:t> ma</a:t>
            </a:r>
            <a:r>
              <a:rPr lang="hr-HR" altLang="en-US" sz="2400" dirty="0"/>
              <a:t>š</a:t>
            </a:r>
            <a:r>
              <a:rPr lang="en-US" altLang="en-US" sz="2400" dirty="0" err="1"/>
              <a:t>ina</a:t>
            </a:r>
            <a:r>
              <a:rPr lang="en-US" altLang="en-US" sz="2400" dirty="0"/>
              <a:t> </a:t>
            </a:r>
            <a:r>
              <a:rPr lang="en-US" altLang="en-US" sz="2400" dirty="0" err="1"/>
              <a:t>potrebni</a:t>
            </a:r>
            <a:r>
              <a:rPr lang="en-US" altLang="en-US" sz="2400" dirty="0"/>
              <a:t> </a:t>
            </a:r>
            <a:r>
              <a:rPr lang="en-US" altLang="en-US" sz="2400" dirty="0" err="1"/>
              <a:t>su</a:t>
            </a:r>
            <a:r>
              <a:rPr lang="en-US" altLang="en-US" sz="2400" dirty="0"/>
              <a:t> </a:t>
            </a:r>
            <a:r>
              <a:rPr lang="en-US" altLang="en-US" sz="2400" dirty="0" err="1"/>
              <a:t>ili</a:t>
            </a:r>
            <a:r>
              <a:rPr lang="en-US" altLang="en-US" sz="2400" dirty="0"/>
              <a:t> </a:t>
            </a:r>
            <a:r>
              <a:rPr lang="en-US" altLang="en-US" sz="2400" dirty="0" err="1"/>
              <a:t>efikasni</a:t>
            </a:r>
            <a:r>
              <a:rPr lang="en-US" altLang="en-US" sz="2400" dirty="0"/>
              <a:t> vi</a:t>
            </a:r>
            <a:r>
              <a:rPr lang="hr-HR" altLang="en-US" sz="2400" dirty="0"/>
              <a:t>š</a:t>
            </a:r>
            <a:r>
              <a:rPr lang="en-US" altLang="en-US" sz="2400" dirty="0"/>
              <a:t>i </a:t>
            </a:r>
            <a:r>
              <a:rPr lang="en-US" altLang="en-US" sz="2400" dirty="0" err="1"/>
              <a:t>programski</a:t>
            </a:r>
            <a:r>
              <a:rPr lang="en-US" altLang="en-US" sz="2400" dirty="0"/>
              <a:t> </a:t>
            </a:r>
            <a:r>
              <a:rPr lang="en-US" altLang="en-US" sz="2400" dirty="0" err="1"/>
              <a:t>jezici</a:t>
            </a:r>
            <a:r>
              <a:rPr lang="en-US" altLang="en-US" sz="2400" dirty="0"/>
              <a:t> </a:t>
            </a:r>
            <a:r>
              <a:rPr lang="en-US" altLang="en-US" sz="2400" dirty="0" err="1"/>
              <a:t>ili</a:t>
            </a:r>
            <a:r>
              <a:rPr lang="en-US" altLang="en-US" sz="2400" dirty="0"/>
              <a:t> </a:t>
            </a:r>
            <a:r>
              <a:rPr lang="en-US" altLang="en-US" sz="2400" dirty="0" err="1"/>
              <a:t>vektoriziraju</a:t>
            </a:r>
            <a:r>
              <a:rPr lang="hr-HR" altLang="en-US" sz="2400" dirty="0"/>
              <a:t>ć</a:t>
            </a:r>
            <a:r>
              <a:rPr lang="en-US" altLang="en-US" sz="2400" dirty="0"/>
              <a:t>i </a:t>
            </a:r>
            <a:r>
              <a:rPr lang="en-US" altLang="en-US" sz="2400" dirty="0" err="1"/>
              <a:t>kompajleri</a:t>
            </a:r>
            <a:r>
              <a:rPr lang="en-US" altLang="en-US" sz="2400" dirty="0"/>
              <a:t> . </a:t>
            </a:r>
            <a:endParaRPr lang="hr-HR" altLang="en-US" sz="2400" dirty="0"/>
          </a:p>
          <a:p>
            <a:pPr lvl="1">
              <a:lnSpc>
                <a:spcPct val="90000"/>
              </a:lnSpc>
              <a:defRPr/>
            </a:pPr>
            <a:r>
              <a:rPr lang="en-US" altLang="en-US" sz="2100" dirty="0"/>
              <a:t>U </a:t>
            </a:r>
            <a:r>
              <a:rPr lang="en-US" altLang="en-US" sz="2100" dirty="0" err="1"/>
              <a:t>prvom</a:t>
            </a:r>
            <a:r>
              <a:rPr lang="en-US" altLang="en-US" sz="2100" dirty="0"/>
              <a:t> </a:t>
            </a:r>
            <a:r>
              <a:rPr lang="en-US" altLang="en-US" sz="2100" dirty="0" err="1"/>
              <a:t>slu</a:t>
            </a:r>
            <a:r>
              <a:rPr lang="hr-HR" altLang="en-US" sz="2100" dirty="0"/>
              <a:t>č</a:t>
            </a:r>
            <a:r>
              <a:rPr lang="en-US" altLang="en-US" sz="2100" dirty="0" err="1"/>
              <a:t>aju</a:t>
            </a:r>
            <a:r>
              <a:rPr lang="en-US" altLang="en-US" sz="2100" dirty="0"/>
              <a:t> deo </a:t>
            </a:r>
            <a:r>
              <a:rPr lang="en-US" altLang="en-US" sz="2100" dirty="0" err="1"/>
              <a:t>programa</a:t>
            </a:r>
            <a:r>
              <a:rPr lang="en-US" altLang="en-US" sz="2100" dirty="0"/>
              <a:t> koji se </a:t>
            </a:r>
            <a:r>
              <a:rPr lang="en-US" altLang="en-US" sz="2100" dirty="0" err="1"/>
              <a:t>mo</a:t>
            </a:r>
            <a:r>
              <a:rPr lang="hr-HR" altLang="en-US" sz="2100" dirty="0"/>
              <a:t>ž</a:t>
            </a:r>
            <a:r>
              <a:rPr lang="en-US" altLang="en-US" sz="2100" dirty="0"/>
              <a:t>e </a:t>
            </a:r>
            <a:r>
              <a:rPr lang="en-US" altLang="en-US" sz="2100" dirty="0" err="1"/>
              <a:t>izvr</a:t>
            </a:r>
            <a:r>
              <a:rPr lang="hr-HR" altLang="en-US" sz="2100" dirty="0"/>
              <a:t>š</a:t>
            </a:r>
            <a:r>
              <a:rPr lang="en-US" altLang="en-US" sz="2100" dirty="0" err="1"/>
              <a:t>iti</a:t>
            </a:r>
            <a:r>
              <a:rPr lang="en-US" altLang="en-US" sz="2100" dirty="0"/>
              <a:t> u </a:t>
            </a:r>
            <a:r>
              <a:rPr lang="en-US" altLang="en-US" sz="2100" dirty="0" err="1"/>
              <a:t>vektorskom</a:t>
            </a:r>
            <a:r>
              <a:rPr lang="en-US" altLang="en-US" sz="2100" dirty="0"/>
              <a:t> </a:t>
            </a:r>
            <a:r>
              <a:rPr lang="en-US" altLang="en-US" sz="2100" dirty="0" err="1"/>
              <a:t>obliku</a:t>
            </a:r>
            <a:r>
              <a:rPr lang="en-US" altLang="en-US" sz="2100" dirty="0"/>
              <a:t> </a:t>
            </a:r>
            <a:r>
              <a:rPr lang="en-US" altLang="en-US" sz="2100" dirty="0" err="1"/>
              <a:t>eksplicitno</a:t>
            </a:r>
            <a:r>
              <a:rPr lang="en-US" altLang="en-US" sz="2100" dirty="0"/>
              <a:t> </a:t>
            </a:r>
            <a:r>
              <a:rPr lang="en-US" altLang="en-US" sz="2100" dirty="0" err="1"/>
              <a:t>specificira</a:t>
            </a:r>
            <a:r>
              <a:rPr lang="en-US" altLang="en-US" sz="2100" dirty="0"/>
              <a:t> </a:t>
            </a:r>
            <a:r>
              <a:rPr lang="en-US" altLang="en-US" sz="2100" dirty="0" err="1"/>
              <a:t>programer</a:t>
            </a:r>
            <a:r>
              <a:rPr lang="en-US" altLang="en-US" sz="2100" dirty="0"/>
              <a:t> </a:t>
            </a:r>
            <a:r>
              <a:rPr lang="en-US" altLang="en-US" sz="2100" dirty="0" err="1"/>
              <a:t>kori</a:t>
            </a:r>
            <a:r>
              <a:rPr lang="hr-HR" altLang="en-US" sz="2100" dirty="0"/>
              <a:t>šć</a:t>
            </a:r>
            <a:r>
              <a:rPr lang="en-US" altLang="en-US" sz="2100" dirty="0" err="1"/>
              <a:t>enjem</a:t>
            </a:r>
            <a:r>
              <a:rPr lang="en-US" altLang="en-US" sz="2100" dirty="0"/>
              <a:t> </a:t>
            </a:r>
            <a:r>
              <a:rPr lang="en-US" altLang="en-US" sz="2100" dirty="0" err="1"/>
              <a:t>odgovaraju</a:t>
            </a:r>
            <a:r>
              <a:rPr lang="hr-HR" altLang="en-US" sz="2100" dirty="0"/>
              <a:t>ć</a:t>
            </a:r>
            <a:r>
              <a:rPr lang="en-US" altLang="en-US" sz="2100" dirty="0" err="1"/>
              <a:t>ih</a:t>
            </a:r>
            <a:r>
              <a:rPr lang="en-US" altLang="en-US" sz="2100" dirty="0"/>
              <a:t> </a:t>
            </a:r>
            <a:r>
              <a:rPr lang="en-US" altLang="en-US" sz="2100" dirty="0" err="1"/>
              <a:t>naredbi</a:t>
            </a:r>
            <a:r>
              <a:rPr lang="en-US" altLang="en-US" sz="2100" dirty="0"/>
              <a:t> vi</a:t>
            </a:r>
            <a:r>
              <a:rPr lang="hr-HR" altLang="en-US" sz="2100" dirty="0"/>
              <a:t>š</a:t>
            </a:r>
            <a:r>
              <a:rPr lang="en-US" altLang="en-US" sz="2100" dirty="0" err="1"/>
              <a:t>eg</a:t>
            </a:r>
            <a:r>
              <a:rPr lang="en-US" altLang="en-US" sz="2100" dirty="0"/>
              <a:t> </a:t>
            </a:r>
            <a:r>
              <a:rPr lang="en-US" altLang="en-US" sz="2100" dirty="0" err="1"/>
              <a:t>programskog</a:t>
            </a:r>
            <a:r>
              <a:rPr lang="en-US" altLang="en-US" sz="2100" dirty="0"/>
              <a:t> </a:t>
            </a:r>
            <a:r>
              <a:rPr lang="en-US" altLang="en-US" sz="2100" dirty="0" err="1"/>
              <a:t>jezika</a:t>
            </a:r>
            <a:r>
              <a:rPr lang="en-US" altLang="en-US" sz="2100" dirty="0"/>
              <a:t>. </a:t>
            </a:r>
            <a:endParaRPr lang="hr-HR" altLang="en-US" sz="2100" dirty="0"/>
          </a:p>
          <a:p>
            <a:pPr lvl="1">
              <a:lnSpc>
                <a:spcPct val="90000"/>
              </a:lnSpc>
              <a:defRPr/>
            </a:pPr>
            <a:r>
              <a:rPr lang="en-US" altLang="en-US" sz="2100" dirty="0"/>
              <a:t>U </a:t>
            </a:r>
            <a:r>
              <a:rPr lang="en-US" altLang="en-US" sz="2100" dirty="0" err="1"/>
              <a:t>drugom</a:t>
            </a:r>
            <a:r>
              <a:rPr lang="en-US" altLang="en-US" sz="2100" dirty="0"/>
              <a:t> </a:t>
            </a:r>
            <a:r>
              <a:rPr lang="en-US" altLang="en-US" sz="2100" dirty="0" err="1"/>
              <a:t>slu</a:t>
            </a:r>
            <a:r>
              <a:rPr lang="hr-HR" altLang="en-US" sz="2100" dirty="0"/>
              <a:t>č</a:t>
            </a:r>
            <a:r>
              <a:rPr lang="en-US" altLang="en-US" sz="2100" dirty="0" err="1"/>
              <a:t>aju</a:t>
            </a:r>
            <a:r>
              <a:rPr lang="en-US" altLang="en-US" sz="2100" dirty="0"/>
              <a:t> program je </a:t>
            </a:r>
            <a:r>
              <a:rPr lang="en-US" altLang="en-US" sz="2100" dirty="0" err="1"/>
              <a:t>napisan</a:t>
            </a:r>
            <a:r>
              <a:rPr lang="en-US" altLang="en-US" sz="2100" dirty="0"/>
              <a:t> </a:t>
            </a:r>
            <a:r>
              <a:rPr lang="en-US" altLang="en-US" sz="2100" dirty="0" err="1"/>
              <a:t>na</a:t>
            </a:r>
            <a:r>
              <a:rPr lang="en-US" altLang="en-US" sz="2100" dirty="0"/>
              <a:t> </a:t>
            </a:r>
            <a:r>
              <a:rPr lang="en-US" altLang="en-US" sz="2100" dirty="0" err="1"/>
              <a:t>nekom</a:t>
            </a:r>
            <a:r>
              <a:rPr lang="en-US" altLang="en-US" sz="2100" dirty="0"/>
              <a:t> </a:t>
            </a:r>
            <a:r>
              <a:rPr lang="en-US" altLang="en-US" sz="2100" dirty="0" err="1"/>
              <a:t>standardnom</a:t>
            </a:r>
            <a:r>
              <a:rPr lang="en-US" altLang="en-US" sz="2100" dirty="0"/>
              <a:t> </a:t>
            </a:r>
            <a:r>
              <a:rPr lang="en-US" altLang="en-US" sz="2100" dirty="0" err="1"/>
              <a:t>sekvencijalnom</a:t>
            </a:r>
            <a:r>
              <a:rPr lang="en-US" altLang="en-US" sz="2100" dirty="0"/>
              <a:t> </a:t>
            </a:r>
            <a:r>
              <a:rPr lang="en-US" altLang="en-US" sz="2100" dirty="0" err="1"/>
              <a:t>programskom</a:t>
            </a:r>
            <a:r>
              <a:rPr lang="en-US" altLang="en-US" sz="2100" dirty="0"/>
              <a:t> </a:t>
            </a:r>
            <a:r>
              <a:rPr lang="en-US" altLang="en-US" sz="2100" dirty="0" err="1"/>
              <a:t>jeziku</a:t>
            </a:r>
            <a:r>
              <a:rPr lang="hr-HR" altLang="en-US" sz="2100" dirty="0"/>
              <a:t>,</a:t>
            </a:r>
            <a:r>
              <a:rPr lang="en-US" altLang="en-US" sz="2100" dirty="0"/>
              <a:t> a </a:t>
            </a:r>
            <a:r>
              <a:rPr lang="en-US" altLang="en-US" sz="2100" dirty="0" err="1"/>
              <a:t>kompajler</a:t>
            </a:r>
            <a:r>
              <a:rPr lang="en-US" altLang="en-US" sz="2100" dirty="0"/>
              <a:t> </a:t>
            </a:r>
            <a:r>
              <a:rPr lang="en-US" altLang="en-US" sz="2100" dirty="0" err="1"/>
              <a:t>odredjuje</a:t>
            </a:r>
            <a:r>
              <a:rPr lang="en-US" altLang="en-US" sz="2100" dirty="0"/>
              <a:t> koji deo </a:t>
            </a:r>
            <a:r>
              <a:rPr lang="en-US" altLang="en-US" sz="2100" dirty="0" err="1"/>
              <a:t>programa</a:t>
            </a:r>
            <a:r>
              <a:rPr lang="en-US" altLang="en-US" sz="2100" dirty="0"/>
              <a:t> se </a:t>
            </a:r>
            <a:r>
              <a:rPr lang="en-US" altLang="en-US" sz="2100" dirty="0" err="1"/>
              <a:t>mo</a:t>
            </a:r>
            <a:r>
              <a:rPr lang="hr-HR" altLang="en-US" sz="2100" dirty="0"/>
              <a:t>ž</a:t>
            </a:r>
            <a:r>
              <a:rPr lang="en-US" altLang="en-US" sz="2100" dirty="0"/>
              <a:t>e </a:t>
            </a:r>
            <a:r>
              <a:rPr lang="en-US" altLang="en-US" sz="2100" dirty="0" err="1"/>
              <a:t>vektorizovati</a:t>
            </a:r>
            <a:r>
              <a:rPr lang="en-US" altLang="en-US" sz="2100" dirty="0"/>
              <a:t>. </a:t>
            </a:r>
            <a:endParaRPr lang="hr-HR" altLang="en-US" sz="2100" dirty="0"/>
          </a:p>
          <a:p>
            <a:pPr>
              <a:lnSpc>
                <a:spcPct val="90000"/>
              </a:lnSpc>
              <a:defRPr/>
            </a:pPr>
            <a:r>
              <a:rPr lang="en-US" altLang="en-US" sz="2400" dirty="0" err="1"/>
              <a:t>Jedini</a:t>
            </a:r>
            <a:r>
              <a:rPr lang="en-US" altLang="en-US" sz="2400" dirty="0"/>
              <a:t> </a:t>
            </a:r>
            <a:r>
              <a:rPr lang="en-US" altLang="en-US" sz="2400" dirty="0" err="1"/>
              <a:t>kandidati</a:t>
            </a:r>
            <a:r>
              <a:rPr lang="en-US" altLang="en-US" sz="2400" dirty="0"/>
              <a:t> za </a:t>
            </a:r>
            <a:r>
              <a:rPr lang="en-US" altLang="en-US" sz="2400" dirty="0" err="1"/>
              <a:t>vektorizaciju</a:t>
            </a:r>
            <a:r>
              <a:rPr lang="en-US" altLang="en-US" sz="2400" dirty="0"/>
              <a:t> </a:t>
            </a:r>
            <a:r>
              <a:rPr lang="en-US" altLang="en-US" sz="2400" dirty="0" err="1"/>
              <a:t>su</a:t>
            </a:r>
            <a:r>
              <a:rPr lang="en-US" altLang="en-US" sz="2400" dirty="0"/>
              <a:t> </a:t>
            </a:r>
            <a:r>
              <a:rPr lang="en-US" altLang="en-US" sz="2400" dirty="0" err="1"/>
              <a:t>petlje</a:t>
            </a:r>
            <a:r>
              <a:rPr lang="en-US" altLang="en-US" sz="2400" dirty="0"/>
              <a:t>. </a:t>
            </a:r>
            <a:endParaRPr lang="hr-HR" altLang="en-US" sz="2400" dirty="0"/>
          </a:p>
          <a:p>
            <a:pPr lvl="1">
              <a:lnSpc>
                <a:spcPct val="90000"/>
              </a:lnSpc>
              <a:defRPr/>
            </a:pPr>
            <a:r>
              <a:rPr lang="en-US" altLang="en-US" sz="2100" dirty="0" err="1"/>
              <a:t>Uvek</a:t>
            </a:r>
            <a:r>
              <a:rPr lang="en-US" altLang="en-US" sz="2100" dirty="0"/>
              <a:t> se </a:t>
            </a:r>
            <a:r>
              <a:rPr lang="en-US" altLang="en-US" sz="2100" dirty="0" err="1"/>
              <a:t>vektorizuje</a:t>
            </a:r>
            <a:r>
              <a:rPr lang="en-US" altLang="en-US" sz="2100" dirty="0"/>
              <a:t> </a:t>
            </a:r>
            <a:r>
              <a:rPr lang="en-US" altLang="en-US" sz="2100" dirty="0" err="1"/>
              <a:t>najdublje</a:t>
            </a:r>
            <a:r>
              <a:rPr lang="en-US" altLang="en-US" sz="2100" dirty="0"/>
              <a:t> </a:t>
            </a:r>
            <a:r>
              <a:rPr lang="en-US" altLang="en-US" sz="2100" dirty="0" err="1"/>
              <a:t>ugnje</a:t>
            </a:r>
            <a:r>
              <a:rPr lang="hr-HR" altLang="en-US" sz="2100" dirty="0"/>
              <a:t>ž</a:t>
            </a:r>
            <a:r>
              <a:rPr lang="en-US" altLang="en-US" sz="2100" dirty="0"/>
              <a:t>d</a:t>
            </a:r>
            <a:r>
              <a:rPr lang="hr-HR" altLang="en-US" sz="2100" dirty="0"/>
              <a:t>j</a:t>
            </a:r>
            <a:r>
              <a:rPr lang="en-US" altLang="en-US" sz="2100" dirty="0" err="1"/>
              <a:t>ena</a:t>
            </a:r>
            <a:r>
              <a:rPr lang="en-US" altLang="en-US" sz="2100" dirty="0"/>
              <a:t> </a:t>
            </a:r>
            <a:r>
              <a:rPr lang="en-US" altLang="en-US" sz="2100" dirty="0" err="1"/>
              <a:t>petlja</a:t>
            </a:r>
            <a:r>
              <a:rPr lang="en-US" altLang="en-US" sz="2100" dirty="0"/>
              <a:t>. </a:t>
            </a:r>
            <a:endParaRPr lang="hr-HR" altLang="en-US" sz="2100" dirty="0"/>
          </a:p>
          <a:p>
            <a:pPr>
              <a:lnSpc>
                <a:spcPct val="90000"/>
              </a:lnSpc>
              <a:defRPr/>
            </a:pPr>
            <a:r>
              <a:rPr lang="en-US" altLang="en-US" sz="2400" dirty="0" err="1"/>
              <a:t>Kompajler</a:t>
            </a:r>
            <a:r>
              <a:rPr lang="en-US" altLang="en-US" sz="2400" dirty="0"/>
              <a:t> mora </a:t>
            </a:r>
            <a:r>
              <a:rPr lang="en-US" altLang="en-US" sz="2400" dirty="0" err="1"/>
              <a:t>biti</a:t>
            </a:r>
            <a:r>
              <a:rPr lang="en-US" altLang="en-US" sz="2400" dirty="0"/>
              <a:t> u </a:t>
            </a:r>
            <a:r>
              <a:rPr lang="en-US" altLang="en-US" sz="2400" dirty="0" err="1"/>
              <a:t>stanju</a:t>
            </a:r>
            <a:r>
              <a:rPr lang="en-US" altLang="en-US" sz="2400" dirty="0"/>
              <a:t> da </a:t>
            </a:r>
            <a:r>
              <a:rPr lang="en-US" altLang="en-US" sz="2400" dirty="0" err="1"/>
              <a:t>prepozna</a:t>
            </a:r>
            <a:r>
              <a:rPr lang="en-US" altLang="en-US" sz="2400" dirty="0"/>
              <a:t> da li se </a:t>
            </a:r>
            <a:r>
              <a:rPr lang="en-US" altLang="en-US" sz="2400" dirty="0" err="1"/>
              <a:t>petlja</a:t>
            </a:r>
            <a:r>
              <a:rPr lang="en-US" altLang="en-US" sz="2400" dirty="0"/>
              <a:t> </a:t>
            </a:r>
            <a:r>
              <a:rPr lang="en-US" altLang="en-US" sz="2400" dirty="0" err="1"/>
              <a:t>ili</a:t>
            </a:r>
            <a:r>
              <a:rPr lang="en-US" altLang="en-US" sz="2400" dirty="0"/>
              <a:t> deo </a:t>
            </a:r>
            <a:r>
              <a:rPr lang="en-US" altLang="en-US" sz="2400" dirty="0" err="1"/>
              <a:t>petlje</a:t>
            </a:r>
            <a:r>
              <a:rPr lang="en-US" altLang="en-US" sz="2400" dirty="0"/>
              <a:t> </a:t>
            </a:r>
            <a:r>
              <a:rPr lang="en-US" altLang="en-US" sz="2400" dirty="0" err="1"/>
              <a:t>mo</a:t>
            </a:r>
            <a:r>
              <a:rPr lang="hr-HR" altLang="en-US" sz="2400" dirty="0"/>
              <a:t>ž</a:t>
            </a:r>
            <a:r>
              <a:rPr lang="en-US" altLang="en-US" sz="2400" dirty="0"/>
              <a:t>e </a:t>
            </a:r>
            <a:r>
              <a:rPr lang="en-US" altLang="en-US" sz="2400" dirty="0" err="1"/>
              <a:t>vektorizovati</a:t>
            </a:r>
            <a:r>
              <a:rPr lang="en-US" altLang="en-US" sz="2400" dirty="0"/>
              <a:t>  i da </a:t>
            </a:r>
            <a:r>
              <a:rPr lang="en-US" altLang="en-US" sz="2400" dirty="0" err="1"/>
              <a:t>shodno</a:t>
            </a:r>
            <a:r>
              <a:rPr lang="en-US" altLang="en-US" sz="2400" dirty="0"/>
              <a:t> tome </a:t>
            </a:r>
            <a:r>
              <a:rPr lang="en-US" altLang="en-US" sz="2400" dirty="0" err="1"/>
              <a:t>generi</a:t>
            </a:r>
            <a:r>
              <a:rPr lang="hr-HR" altLang="en-US" sz="2400" dirty="0"/>
              <a:t>š</a:t>
            </a:r>
            <a:r>
              <a:rPr lang="en-US" altLang="en-US" sz="2400" dirty="0"/>
              <a:t>e </a:t>
            </a:r>
            <a:r>
              <a:rPr lang="en-US" altLang="en-US" sz="2400" dirty="0" err="1"/>
              <a:t>odgovaraju</a:t>
            </a:r>
            <a:r>
              <a:rPr lang="hr-HR" altLang="en-US" sz="2400" dirty="0"/>
              <a:t>ć</a:t>
            </a:r>
            <a:r>
              <a:rPr lang="en-US" altLang="en-US" sz="2400" dirty="0"/>
              <a:t>i </a:t>
            </a:r>
            <a:r>
              <a:rPr lang="en-US" altLang="en-US" sz="2400" dirty="0" err="1"/>
              <a:t>vektorski</a:t>
            </a:r>
            <a:r>
              <a:rPr lang="en-US" altLang="en-US" sz="2400" dirty="0"/>
              <a:t> </a:t>
            </a:r>
            <a:r>
              <a:rPr lang="en-US" altLang="en-US" sz="2400" dirty="0" err="1"/>
              <a:t>kod</a:t>
            </a:r>
            <a:r>
              <a:rPr lang="en-US" altLang="en-US" sz="2400" dirty="0"/>
              <a:t>. </a:t>
            </a:r>
            <a:endParaRPr lang="hr-HR" altLang="en-US" sz="2400" dirty="0"/>
          </a:p>
          <a:p>
            <a:pPr lvl="1">
              <a:lnSpc>
                <a:spcPct val="90000"/>
              </a:lnSpc>
              <a:defRPr/>
            </a:pPr>
            <a:r>
              <a:rPr lang="en-US" altLang="en-US" sz="2100" dirty="0"/>
              <a:t>Da bi to u</a:t>
            </a:r>
            <a:r>
              <a:rPr lang="hr-HR" altLang="en-US" sz="2100" dirty="0"/>
              <a:t>č</a:t>
            </a:r>
            <a:r>
              <a:rPr lang="en-US" altLang="en-US" sz="2100" dirty="0" err="1"/>
              <a:t>inio</a:t>
            </a:r>
            <a:r>
              <a:rPr lang="en-US" altLang="en-US" sz="2100" dirty="0"/>
              <a:t> </a:t>
            </a:r>
            <a:r>
              <a:rPr lang="en-US" altLang="en-US" sz="2100" dirty="0" err="1"/>
              <a:t>kompajler</a:t>
            </a:r>
            <a:r>
              <a:rPr lang="en-US" altLang="en-US" sz="2100" dirty="0"/>
              <a:t> mora </a:t>
            </a:r>
            <a:r>
              <a:rPr lang="en-US" altLang="en-US" sz="2100" dirty="0" err="1"/>
              <a:t>utvrditi</a:t>
            </a:r>
            <a:r>
              <a:rPr lang="en-US" altLang="en-US" sz="2100" dirty="0"/>
              <a:t> </a:t>
            </a:r>
            <a:r>
              <a:rPr lang="en-US" altLang="en-US" sz="2100" dirty="0" err="1"/>
              <a:t>koje</a:t>
            </a:r>
            <a:r>
              <a:rPr lang="en-US" altLang="en-US" sz="2100" dirty="0"/>
              <a:t> </a:t>
            </a:r>
            <a:r>
              <a:rPr lang="en-US" altLang="en-US" sz="2100" dirty="0" err="1"/>
              <a:t>zavisnosti</a:t>
            </a:r>
            <a:r>
              <a:rPr lang="en-US" altLang="en-US" sz="2100" dirty="0"/>
              <a:t> </a:t>
            </a:r>
            <a:r>
              <a:rPr lang="en-US" altLang="en-US" sz="2100" dirty="0" err="1"/>
              <a:t>postoje</a:t>
            </a:r>
            <a:r>
              <a:rPr lang="en-US" altLang="en-US" sz="2100" dirty="0"/>
              <a:t> </a:t>
            </a:r>
            <a:r>
              <a:rPr lang="en-US" altLang="en-US" sz="2100" dirty="0" err="1"/>
              <a:t>izmedju</a:t>
            </a:r>
            <a:r>
              <a:rPr lang="en-US" altLang="en-US" sz="2100" dirty="0"/>
              <a:t> </a:t>
            </a:r>
            <a:r>
              <a:rPr lang="en-US" altLang="en-US" sz="2100" dirty="0" err="1"/>
              <a:t>promenljivih</a:t>
            </a:r>
            <a:r>
              <a:rPr lang="en-US" altLang="en-US" sz="2100" dirty="0"/>
              <a:t> u </a:t>
            </a:r>
            <a:r>
              <a:rPr lang="sr-Latn-RS" altLang="en-US" sz="2100" dirty="0"/>
              <a:t>telu </a:t>
            </a:r>
            <a:r>
              <a:rPr lang="en-US" altLang="en-US" sz="2100" dirty="0" err="1"/>
              <a:t>petlji</a:t>
            </a:r>
            <a:r>
              <a:rPr lang="sr-Latn-RS" altLang="en-US" sz="2100" dirty="0"/>
              <a:t>e</a:t>
            </a:r>
            <a:r>
              <a:rPr lang="en-US" altLang="en-US" sz="2100" dirty="0"/>
              <a:t> </a:t>
            </a:r>
            <a:endParaRPr lang="hr-HR" altLang="en-US" sz="2100" dirty="0"/>
          </a:p>
          <a:p>
            <a:pPr lvl="1">
              <a:lnSpc>
                <a:spcPct val="90000"/>
              </a:lnSpc>
              <a:defRPr/>
            </a:pPr>
            <a:r>
              <a:rPr lang="hr-HR" altLang="en-US" sz="2100" dirty="0"/>
              <a:t>Samo RAW hazardi mogu sprečiti vektorizaciju.</a:t>
            </a:r>
            <a:endParaRPr lang="en-US" altLang="en-US" sz="2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a:extLst>
              <a:ext uri="{FF2B5EF4-FFF2-40B4-BE49-F238E27FC236}">
                <a16:creationId xmlns="" xmlns:a16="http://schemas.microsoft.com/office/drawing/2014/main" id="{1F221A99-FE28-84EB-AA1A-C3E1327C40C7}"/>
              </a:ext>
            </a:extLst>
          </p:cNvPr>
          <p:cNvSpPr>
            <a:spLocks noGrp="1" noChangeArrowheads="1"/>
          </p:cNvSpPr>
          <p:nvPr>
            <p:ph type="title"/>
          </p:nvPr>
        </p:nvSpPr>
        <p:spPr/>
        <p:txBody>
          <a:bodyPr/>
          <a:lstStyle/>
          <a:p>
            <a:pPr>
              <a:defRPr/>
            </a:pPr>
            <a:r>
              <a:rPr lang="hr-HR" altLang="en-US"/>
              <a:t>Primer</a:t>
            </a:r>
            <a:endParaRPr lang="en-US" altLang="en-US"/>
          </a:p>
        </p:txBody>
      </p:sp>
      <p:sp>
        <p:nvSpPr>
          <p:cNvPr id="1031" name="Rectangle 7">
            <a:extLst>
              <a:ext uri="{FF2B5EF4-FFF2-40B4-BE49-F238E27FC236}">
                <a16:creationId xmlns="" xmlns:a16="http://schemas.microsoft.com/office/drawing/2014/main" id="{8E7ED113-68CD-7617-B949-0D533F431AEC}"/>
              </a:ext>
            </a:extLst>
          </p:cNvPr>
          <p:cNvSpPr>
            <a:spLocks noGrp="1" noChangeArrowheads="1"/>
          </p:cNvSpPr>
          <p:nvPr>
            <p:ph type="body" idx="1"/>
          </p:nvPr>
        </p:nvSpPr>
        <p:spPr/>
        <p:txBody>
          <a:bodyPr/>
          <a:lstStyle/>
          <a:p>
            <a:pPr>
              <a:lnSpc>
                <a:spcPct val="90000"/>
              </a:lnSpc>
              <a:buFont typeface="Wingdings 2" panose="05020102010507070707" pitchFamily="18" charset="2"/>
              <a:buNone/>
              <a:defRPr/>
            </a:pPr>
            <a:r>
              <a:rPr lang="hr-HR" altLang="en-US" dirty="0"/>
              <a:t>			</a:t>
            </a:r>
            <a:r>
              <a:rPr lang="en-US" altLang="en-US" dirty="0"/>
              <a:t>for  i=1 to n</a:t>
            </a:r>
          </a:p>
          <a:p>
            <a:pPr>
              <a:lnSpc>
                <a:spcPct val="90000"/>
              </a:lnSpc>
              <a:buFont typeface="Wingdings 2" panose="05020102010507070707" pitchFamily="18" charset="2"/>
              <a:buNone/>
              <a:defRPr/>
            </a:pPr>
            <a:r>
              <a:rPr lang="en-US" altLang="en-US" dirty="0"/>
              <a:t>	S1	</a:t>
            </a:r>
            <a:r>
              <a:rPr lang="hr-HR" altLang="en-US" dirty="0"/>
              <a:t> 	</a:t>
            </a:r>
            <a:r>
              <a:rPr lang="en-US" altLang="en-US" dirty="0"/>
              <a:t>A(i+1)=A(i)+B(i)</a:t>
            </a:r>
          </a:p>
          <a:p>
            <a:pPr>
              <a:lnSpc>
                <a:spcPct val="90000"/>
              </a:lnSpc>
              <a:buFont typeface="Wingdings 2" panose="05020102010507070707" pitchFamily="18" charset="2"/>
              <a:buNone/>
              <a:defRPr/>
            </a:pPr>
            <a:r>
              <a:rPr lang="en-US" altLang="en-US" dirty="0"/>
              <a:t>	S2	</a:t>
            </a:r>
            <a:r>
              <a:rPr lang="hr-HR" altLang="en-US" dirty="0"/>
              <a:t> 	</a:t>
            </a:r>
            <a:r>
              <a:rPr lang="en-US" altLang="en-US" dirty="0"/>
              <a:t>B(i+1)=B(i)*A(i+1)</a:t>
            </a:r>
          </a:p>
          <a:p>
            <a:pPr>
              <a:lnSpc>
                <a:spcPct val="90000"/>
              </a:lnSpc>
              <a:buFont typeface="Wingdings 2" panose="05020102010507070707" pitchFamily="18" charset="2"/>
              <a:buNone/>
              <a:defRPr/>
            </a:pPr>
            <a:r>
              <a:rPr lang="en-US" altLang="en-US" dirty="0"/>
              <a:t>                </a:t>
            </a:r>
            <a:r>
              <a:rPr lang="en-US" altLang="en-US" dirty="0" err="1"/>
              <a:t>endfor</a:t>
            </a:r>
            <a:endParaRPr lang="hr-HR" altLang="en-US" dirty="0"/>
          </a:p>
          <a:p>
            <a:pPr>
              <a:lnSpc>
                <a:spcPct val="90000"/>
              </a:lnSpc>
              <a:defRPr/>
            </a:pPr>
            <a:r>
              <a:rPr lang="hr-HR" altLang="en-US" dirty="0"/>
              <a:t>U</a:t>
            </a:r>
            <a:r>
              <a:rPr lang="en-US" altLang="en-US" dirty="0"/>
              <a:t> </a:t>
            </a:r>
            <a:r>
              <a:rPr lang="en-US" altLang="en-US" dirty="0" err="1"/>
              <a:t>petlji</a:t>
            </a:r>
            <a:r>
              <a:rPr lang="en-US" altLang="en-US" dirty="0"/>
              <a:t> je </a:t>
            </a:r>
            <a:r>
              <a:rPr lang="en-US" altLang="en-US" dirty="0" err="1"/>
              <a:t>mogu</a:t>
            </a:r>
            <a:r>
              <a:rPr lang="hr-HR" altLang="en-US" dirty="0"/>
              <a:t>ć</a:t>
            </a:r>
            <a:r>
              <a:rPr lang="en-US" altLang="en-US" dirty="0"/>
              <a:t>e </a:t>
            </a:r>
            <a:r>
              <a:rPr lang="en-US" altLang="en-US" dirty="0" err="1"/>
              <a:t>uo</a:t>
            </a:r>
            <a:r>
              <a:rPr lang="hr-HR" altLang="en-US" dirty="0"/>
              <a:t>č</a:t>
            </a:r>
            <a:r>
              <a:rPr lang="en-US" altLang="en-US" dirty="0" err="1"/>
              <a:t>iti</a:t>
            </a:r>
            <a:r>
              <a:rPr lang="en-US" altLang="en-US" dirty="0"/>
              <a:t> </a:t>
            </a:r>
            <a:r>
              <a:rPr lang="en-US" altLang="en-US" dirty="0" err="1"/>
              <a:t>slede</a:t>
            </a:r>
            <a:r>
              <a:rPr lang="hr-HR" altLang="en-US" dirty="0"/>
              <a:t>ć</a:t>
            </a:r>
            <a:r>
              <a:rPr lang="en-US" altLang="en-US" dirty="0"/>
              <a:t>e </a:t>
            </a:r>
            <a:r>
              <a:rPr lang="en-US" altLang="en-US" dirty="0" err="1"/>
              <a:t>zavisnosti</a:t>
            </a:r>
            <a:r>
              <a:rPr lang="hr-HR" altLang="en-US" dirty="0"/>
              <a:t>:</a:t>
            </a:r>
          </a:p>
          <a:p>
            <a:pPr lvl="1">
              <a:lnSpc>
                <a:spcPct val="90000"/>
              </a:lnSpc>
              <a:defRPr/>
            </a:pPr>
            <a:r>
              <a:rPr lang="en-US" altLang="en-US" dirty="0" err="1"/>
              <a:t>Naredba</a:t>
            </a:r>
            <a:r>
              <a:rPr lang="en-US" altLang="en-US" dirty="0"/>
              <a:t> S </a:t>
            </a:r>
            <a:r>
              <a:rPr lang="en-US" altLang="en-US" dirty="0" err="1"/>
              <a:t>koristi</a:t>
            </a:r>
            <a:r>
              <a:rPr lang="en-US" altLang="en-US" dirty="0"/>
              <a:t> </a:t>
            </a:r>
            <a:r>
              <a:rPr lang="en-US" altLang="en-US" dirty="0" err="1"/>
              <a:t>vrednost</a:t>
            </a:r>
            <a:r>
              <a:rPr lang="en-US" altLang="en-US" dirty="0"/>
              <a:t> </a:t>
            </a:r>
            <a:r>
              <a:rPr lang="en-US" altLang="en-US" dirty="0" err="1"/>
              <a:t>koju</a:t>
            </a:r>
            <a:r>
              <a:rPr lang="en-US" altLang="en-US" dirty="0"/>
              <a:t> je S </a:t>
            </a:r>
            <a:r>
              <a:rPr lang="en-US" altLang="en-US" dirty="0" err="1"/>
              <a:t>izra</a:t>
            </a:r>
            <a:r>
              <a:rPr lang="hr-HR" altLang="en-US" dirty="0"/>
              <a:t>č</a:t>
            </a:r>
            <a:r>
              <a:rPr lang="en-US" altLang="en-US" dirty="0" err="1"/>
              <a:t>unala</a:t>
            </a:r>
            <a:r>
              <a:rPr lang="en-US" altLang="en-US" dirty="0"/>
              <a:t> u </a:t>
            </a:r>
            <a:r>
              <a:rPr lang="en-US" altLang="en-US" dirty="0" err="1"/>
              <a:t>prethodnoj</a:t>
            </a:r>
            <a:r>
              <a:rPr lang="en-US" altLang="en-US" dirty="0"/>
              <a:t> </a:t>
            </a:r>
            <a:r>
              <a:rPr lang="en-US" altLang="en-US" dirty="0" err="1"/>
              <a:t>iteraciji</a:t>
            </a:r>
            <a:r>
              <a:rPr lang="en-US" altLang="en-US" dirty="0"/>
              <a:t>. </a:t>
            </a:r>
            <a:endParaRPr lang="hr-HR" altLang="en-US" dirty="0"/>
          </a:p>
          <a:p>
            <a:pPr lvl="2">
              <a:lnSpc>
                <a:spcPct val="90000"/>
              </a:lnSpc>
              <a:defRPr/>
            </a:pPr>
            <a:r>
              <a:rPr lang="en-US" altLang="en-US" dirty="0" err="1"/>
              <a:t>Ovakva</a:t>
            </a:r>
            <a:r>
              <a:rPr lang="en-US" altLang="en-US" dirty="0"/>
              <a:t> </a:t>
            </a:r>
            <a:r>
              <a:rPr lang="en-US" altLang="en-US" dirty="0" err="1"/>
              <a:t>zavisnost</a:t>
            </a:r>
            <a:r>
              <a:rPr lang="en-US" altLang="en-US" dirty="0"/>
              <a:t> </a:t>
            </a:r>
            <a:r>
              <a:rPr lang="en-US" altLang="en-US" dirty="0" err="1"/>
              <a:t>postoji</a:t>
            </a:r>
            <a:r>
              <a:rPr lang="en-US" altLang="en-US" dirty="0"/>
              <a:t> u </a:t>
            </a:r>
            <a:r>
              <a:rPr lang="en-US" altLang="en-US" dirty="0" err="1"/>
              <a:t>ovom</a:t>
            </a:r>
            <a:r>
              <a:rPr lang="en-US" altLang="en-US" dirty="0"/>
              <a:t> </a:t>
            </a:r>
            <a:r>
              <a:rPr lang="en-US" altLang="en-US" dirty="0" err="1"/>
              <a:t>primeru</a:t>
            </a:r>
            <a:r>
              <a:rPr lang="en-US" altLang="en-US" dirty="0"/>
              <a:t>, </a:t>
            </a:r>
            <a:r>
              <a:rPr lang="en-US" altLang="en-US" dirty="0" err="1"/>
              <a:t>jer</a:t>
            </a:r>
            <a:r>
              <a:rPr lang="en-US" altLang="en-US" dirty="0"/>
              <a:t> S1 u i+1-iteraciji </a:t>
            </a:r>
            <a:r>
              <a:rPr lang="en-US" altLang="en-US" dirty="0" err="1"/>
              <a:t>koristi</a:t>
            </a:r>
            <a:r>
              <a:rPr lang="en-US" altLang="en-US" dirty="0"/>
              <a:t> </a:t>
            </a:r>
            <a:r>
              <a:rPr lang="en-US" altLang="en-US" dirty="0" err="1"/>
              <a:t>vrednost</a:t>
            </a:r>
            <a:r>
              <a:rPr lang="en-US" altLang="en-US" dirty="0"/>
              <a:t> A(i) </a:t>
            </a:r>
            <a:r>
              <a:rPr lang="en-US" altLang="en-US" dirty="0" err="1"/>
              <a:t>koja</a:t>
            </a:r>
            <a:r>
              <a:rPr lang="en-US" altLang="en-US" dirty="0"/>
              <a:t> je </a:t>
            </a:r>
            <a:r>
              <a:rPr lang="en-US" altLang="en-US" dirty="0" err="1"/>
              <a:t>izra</a:t>
            </a:r>
            <a:r>
              <a:rPr lang="hr-HR" altLang="en-US" dirty="0"/>
              <a:t>č</a:t>
            </a:r>
            <a:r>
              <a:rPr lang="en-US" altLang="en-US" dirty="0" err="1"/>
              <a:t>unata</a:t>
            </a:r>
            <a:r>
              <a:rPr lang="en-US" altLang="en-US" dirty="0"/>
              <a:t> u i-</a:t>
            </a:r>
            <a:r>
              <a:rPr lang="en-US" altLang="en-US" dirty="0" err="1"/>
              <a:t>toj</a:t>
            </a:r>
            <a:r>
              <a:rPr lang="en-US" altLang="en-US" dirty="0"/>
              <a:t> </a:t>
            </a:r>
            <a:r>
              <a:rPr lang="en-US" altLang="en-US" dirty="0" err="1"/>
              <a:t>iteraciji</a:t>
            </a:r>
            <a:r>
              <a:rPr lang="en-US" altLang="en-US" dirty="0"/>
              <a:t> </a:t>
            </a:r>
            <a:r>
              <a:rPr lang="en-US" altLang="en-US" dirty="0" err="1"/>
              <a:t>kao</a:t>
            </a:r>
            <a:r>
              <a:rPr lang="en-US" altLang="en-US" dirty="0"/>
              <a:t> A(i+1). </a:t>
            </a:r>
            <a:r>
              <a:rPr lang="en-US" altLang="en-US" dirty="0" err="1"/>
              <a:t>Isto</a:t>
            </a:r>
            <a:r>
              <a:rPr lang="en-US" altLang="en-US" dirty="0"/>
              <a:t> </a:t>
            </a:r>
            <a:r>
              <a:rPr lang="en-US" altLang="en-US" dirty="0" err="1"/>
              <a:t>va</a:t>
            </a:r>
            <a:r>
              <a:rPr lang="hr-HR" altLang="en-US" dirty="0"/>
              <a:t>ž</a:t>
            </a:r>
            <a:r>
              <a:rPr lang="en-US" altLang="en-US" dirty="0"/>
              <a:t>i </a:t>
            </a:r>
            <a:r>
              <a:rPr lang="en-US" altLang="en-US" dirty="0" err="1"/>
              <a:t>i</a:t>
            </a:r>
            <a:r>
              <a:rPr lang="en-US" altLang="en-US" dirty="0"/>
              <a:t> za </a:t>
            </a:r>
            <a:r>
              <a:rPr lang="en-US" altLang="en-US" dirty="0" err="1"/>
              <a:t>naredbu</a:t>
            </a:r>
            <a:r>
              <a:rPr lang="en-US" altLang="en-US" dirty="0"/>
              <a:t> S2 </a:t>
            </a:r>
            <a:r>
              <a:rPr lang="en-US" altLang="en-US" dirty="0" err="1"/>
              <a:t>kada</a:t>
            </a:r>
            <a:r>
              <a:rPr lang="en-US" altLang="en-US" dirty="0"/>
              <a:t> </a:t>
            </a:r>
            <a:r>
              <a:rPr lang="en-US" altLang="en-US" dirty="0" err="1"/>
              <a:t>su</a:t>
            </a:r>
            <a:r>
              <a:rPr lang="en-US" altLang="en-US" dirty="0"/>
              <a:t> u </a:t>
            </a:r>
            <a:r>
              <a:rPr lang="en-US" altLang="en-US" dirty="0" err="1"/>
              <a:t>pitanju</a:t>
            </a:r>
            <a:r>
              <a:rPr lang="en-US" altLang="en-US" dirty="0"/>
              <a:t>  B(i) i B(i+1). </a:t>
            </a:r>
            <a:endParaRPr lang="hr-HR" altLang="en-US" dirty="0"/>
          </a:p>
          <a:p>
            <a:pPr lvl="1">
              <a:lnSpc>
                <a:spcPct val="90000"/>
              </a:lnSpc>
              <a:defRPr/>
            </a:pPr>
            <a:r>
              <a:rPr lang="en-US" altLang="en-US" dirty="0"/>
              <a:t>S1 </a:t>
            </a:r>
            <a:r>
              <a:rPr lang="en-US" altLang="en-US" dirty="0" err="1"/>
              <a:t>koristi</a:t>
            </a:r>
            <a:r>
              <a:rPr lang="en-US" altLang="en-US" dirty="0"/>
              <a:t> </a:t>
            </a:r>
            <a:r>
              <a:rPr lang="en-US" altLang="en-US" dirty="0" err="1"/>
              <a:t>vrednost</a:t>
            </a:r>
            <a:r>
              <a:rPr lang="en-US" altLang="en-US" dirty="0"/>
              <a:t> </a:t>
            </a:r>
            <a:r>
              <a:rPr lang="en-US" altLang="en-US" dirty="0" err="1"/>
              <a:t>koju</a:t>
            </a:r>
            <a:r>
              <a:rPr lang="en-US" altLang="en-US" dirty="0"/>
              <a:t> </a:t>
            </a:r>
            <a:r>
              <a:rPr lang="en-US" altLang="en-US" dirty="0" err="1"/>
              <a:t>ra</a:t>
            </a:r>
            <a:r>
              <a:rPr lang="hr-HR" altLang="en-US" dirty="0"/>
              <a:t>č</a:t>
            </a:r>
            <a:r>
              <a:rPr lang="en-US" altLang="en-US" dirty="0" err="1"/>
              <a:t>una</a:t>
            </a:r>
            <a:r>
              <a:rPr lang="en-US" altLang="en-US" dirty="0"/>
              <a:t> S2 u </a:t>
            </a:r>
            <a:r>
              <a:rPr lang="en-US" altLang="en-US" dirty="0" err="1"/>
              <a:t>prethodnoj</a:t>
            </a:r>
            <a:r>
              <a:rPr lang="en-US" altLang="en-US" dirty="0"/>
              <a:t> </a:t>
            </a:r>
            <a:r>
              <a:rPr lang="en-US" altLang="en-US" dirty="0" err="1"/>
              <a:t>iteraciji</a:t>
            </a:r>
            <a:r>
              <a:rPr lang="en-US" altLang="en-US" dirty="0"/>
              <a:t>. </a:t>
            </a:r>
            <a:endParaRPr lang="hr-HR" altLang="en-US" dirty="0"/>
          </a:p>
          <a:p>
            <a:pPr lvl="2">
              <a:lnSpc>
                <a:spcPct val="90000"/>
              </a:lnSpc>
              <a:defRPr/>
            </a:pPr>
            <a:r>
              <a:rPr lang="en-US" altLang="en-US" dirty="0"/>
              <a:t>I </a:t>
            </a:r>
            <a:r>
              <a:rPr lang="en-US" altLang="en-US" dirty="0" err="1"/>
              <a:t>ovakav</a:t>
            </a:r>
            <a:r>
              <a:rPr lang="en-US" altLang="en-US" dirty="0"/>
              <a:t> tip </a:t>
            </a:r>
            <a:r>
              <a:rPr lang="en-US" altLang="en-US" dirty="0" err="1"/>
              <a:t>zavisnosti</a:t>
            </a:r>
            <a:r>
              <a:rPr lang="en-US" altLang="en-US" dirty="0"/>
              <a:t> </a:t>
            </a:r>
            <a:r>
              <a:rPr lang="en-US" altLang="en-US" dirty="0" err="1"/>
              <a:t>postoji</a:t>
            </a:r>
            <a:r>
              <a:rPr lang="en-US" altLang="en-US" dirty="0"/>
              <a:t> u </a:t>
            </a:r>
            <a:r>
              <a:rPr lang="en-US" altLang="en-US" dirty="0" err="1"/>
              <a:t>ovom</a:t>
            </a:r>
            <a:r>
              <a:rPr lang="en-US" altLang="en-US" dirty="0"/>
              <a:t> </a:t>
            </a:r>
            <a:r>
              <a:rPr lang="en-US" altLang="en-US" dirty="0" err="1"/>
              <a:t>primeru</a:t>
            </a:r>
            <a:r>
              <a:rPr lang="hr-HR" altLang="en-US" dirty="0"/>
              <a:t>:</a:t>
            </a:r>
            <a:r>
              <a:rPr lang="en-US" altLang="en-US" dirty="0"/>
              <a:t> S1 </a:t>
            </a:r>
            <a:r>
              <a:rPr lang="en-US" altLang="en-US" dirty="0" err="1"/>
              <a:t>koristi</a:t>
            </a:r>
            <a:r>
              <a:rPr lang="en-US" altLang="en-US" dirty="0"/>
              <a:t> </a:t>
            </a:r>
            <a:r>
              <a:rPr lang="en-US" altLang="en-US" dirty="0" err="1"/>
              <a:t>vrednost</a:t>
            </a:r>
            <a:r>
              <a:rPr lang="en-US" altLang="en-US" dirty="0"/>
              <a:t> B(i) u i+1-iteraciji </a:t>
            </a:r>
            <a:r>
              <a:rPr lang="en-US" altLang="en-US" dirty="0" err="1"/>
              <a:t>koja</a:t>
            </a:r>
            <a:r>
              <a:rPr lang="en-US" altLang="en-US" dirty="0"/>
              <a:t> je </a:t>
            </a:r>
            <a:r>
              <a:rPr lang="en-US" altLang="en-US" dirty="0" err="1"/>
              <a:t>izra</a:t>
            </a:r>
            <a:r>
              <a:rPr lang="hr-HR" altLang="en-US" dirty="0"/>
              <a:t>č</a:t>
            </a:r>
            <a:r>
              <a:rPr lang="en-US" altLang="en-US" dirty="0" err="1"/>
              <a:t>unata</a:t>
            </a:r>
            <a:r>
              <a:rPr lang="en-US" altLang="en-US" dirty="0"/>
              <a:t> </a:t>
            </a:r>
            <a:r>
              <a:rPr lang="en-US" altLang="en-US" dirty="0" err="1"/>
              <a:t>kao</a:t>
            </a:r>
            <a:r>
              <a:rPr lang="en-US" altLang="en-US" dirty="0"/>
              <a:t> B(i+1) u i-</a:t>
            </a:r>
            <a:r>
              <a:rPr lang="en-US" altLang="en-US" dirty="0" err="1"/>
              <a:t>toj</a:t>
            </a:r>
            <a:r>
              <a:rPr lang="en-US" altLang="en-US" dirty="0"/>
              <a:t> </a:t>
            </a:r>
            <a:r>
              <a:rPr lang="en-US" altLang="en-US" dirty="0" err="1"/>
              <a:t>iteraciji</a:t>
            </a:r>
            <a:r>
              <a:rPr lang="en-US" altLang="en-US" dirty="0"/>
              <a:t> </a:t>
            </a:r>
            <a:endParaRPr lang="hr-HR" altLang="en-US" dirty="0"/>
          </a:p>
          <a:p>
            <a:pPr lvl="1">
              <a:lnSpc>
                <a:spcPct val="90000"/>
              </a:lnSpc>
              <a:defRPr/>
            </a:pPr>
            <a:r>
              <a:rPr lang="en-US" altLang="en-US" dirty="0"/>
              <a:t>S2 </a:t>
            </a:r>
            <a:r>
              <a:rPr lang="en-US" altLang="en-US" dirty="0" err="1"/>
              <a:t>koristi</a:t>
            </a:r>
            <a:r>
              <a:rPr lang="en-US" altLang="en-US" dirty="0"/>
              <a:t> </a:t>
            </a:r>
            <a:r>
              <a:rPr lang="en-US" altLang="en-US" dirty="0" err="1"/>
              <a:t>vrednost</a:t>
            </a:r>
            <a:r>
              <a:rPr lang="en-US" altLang="en-US" dirty="0"/>
              <a:t> </a:t>
            </a:r>
            <a:r>
              <a:rPr lang="en-US" altLang="en-US" dirty="0" err="1"/>
              <a:t>izra</a:t>
            </a:r>
            <a:r>
              <a:rPr lang="hr-HR" altLang="en-US" dirty="0"/>
              <a:t>č</a:t>
            </a:r>
            <a:r>
              <a:rPr lang="en-US" altLang="en-US" dirty="0" err="1"/>
              <a:t>unatu</a:t>
            </a:r>
            <a:r>
              <a:rPr lang="en-US" altLang="en-US" dirty="0"/>
              <a:t> u S1 u </a:t>
            </a:r>
            <a:r>
              <a:rPr lang="en-US" altLang="en-US" dirty="0" err="1"/>
              <a:t>istoj</a:t>
            </a:r>
            <a:r>
              <a:rPr lang="en-US" altLang="en-US" dirty="0"/>
              <a:t> </a:t>
            </a:r>
            <a:r>
              <a:rPr lang="en-US" altLang="en-US" dirty="0" err="1"/>
              <a:t>iteraciji</a:t>
            </a:r>
            <a:r>
              <a:rPr lang="en-US" altLang="en-US" dirty="0"/>
              <a:t>, </a:t>
            </a:r>
            <a:endParaRPr lang="hr-HR" altLang="en-US" dirty="0"/>
          </a:p>
          <a:p>
            <a:pPr lvl="2">
              <a:lnSpc>
                <a:spcPct val="90000"/>
              </a:lnSpc>
              <a:defRPr/>
            </a:pPr>
            <a:r>
              <a:rPr lang="en-US" altLang="en-US" dirty="0" err="1"/>
              <a:t>tj</a:t>
            </a:r>
            <a:r>
              <a:rPr lang="en-US" altLang="en-US" dirty="0"/>
              <a:t>. A(i+1) </a:t>
            </a:r>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D373F324-4940-F844-DC7A-36C2E03EF673}"/>
              </a:ext>
            </a:extLst>
          </p:cNvPr>
          <p:cNvSpPr>
            <a:spLocks noGrp="1" noChangeArrowheads="1"/>
          </p:cNvSpPr>
          <p:nvPr>
            <p:ph type="title"/>
          </p:nvPr>
        </p:nvSpPr>
        <p:spPr/>
        <p:txBody>
          <a:bodyPr/>
          <a:lstStyle/>
          <a:p>
            <a:pPr>
              <a:defRPr/>
            </a:pPr>
            <a:r>
              <a:rPr lang="hr-HR" altLang="en-US"/>
              <a:t>Zašto do ovih zavisnost dolazi?</a:t>
            </a:r>
            <a:endParaRPr lang="en-US" altLang="en-US"/>
          </a:p>
        </p:txBody>
      </p:sp>
      <p:sp>
        <p:nvSpPr>
          <p:cNvPr id="5123" name="Rectangle 3">
            <a:extLst>
              <a:ext uri="{FF2B5EF4-FFF2-40B4-BE49-F238E27FC236}">
                <a16:creationId xmlns="" xmlns:a16="http://schemas.microsoft.com/office/drawing/2014/main" id="{2D4D0362-DF40-91B4-F8E5-7FB309C96ECE}"/>
              </a:ext>
            </a:extLst>
          </p:cNvPr>
          <p:cNvSpPr>
            <a:spLocks noGrp="1" noChangeArrowheads="1"/>
          </p:cNvSpPr>
          <p:nvPr>
            <p:ph type="body" idx="1"/>
          </p:nvPr>
        </p:nvSpPr>
        <p:spPr/>
        <p:txBody>
          <a:bodyPr/>
          <a:lstStyle/>
          <a:p>
            <a:pPr>
              <a:defRPr/>
            </a:pPr>
            <a:r>
              <a:rPr lang="en-US" altLang="en-US">
                <a:cs typeface="Times New Roman" panose="02020603050405020304" pitchFamily="18" charset="0"/>
              </a:rPr>
              <a:t>Po</a:t>
            </a:r>
            <a:r>
              <a:rPr lang="hr-HR" altLang="en-US"/>
              <a:t>š</a:t>
            </a:r>
            <a:r>
              <a:rPr lang="en-US" altLang="en-US">
                <a:cs typeface="Times New Roman" panose="02020603050405020304" pitchFamily="18" charset="0"/>
              </a:rPr>
              <a:t>to su vektorske operacije proto</a:t>
            </a:r>
            <a:r>
              <a:rPr lang="hr-HR" altLang="en-US"/>
              <a:t>č</a:t>
            </a:r>
            <a:r>
              <a:rPr lang="en-US" altLang="en-US">
                <a:cs typeface="Times New Roman" panose="02020603050405020304" pitchFamily="18" charset="0"/>
              </a:rPr>
              <a:t>ne i latentnost mo</a:t>
            </a:r>
            <a:r>
              <a:rPr lang="hr-HR" altLang="en-US"/>
              <a:t>ž</a:t>
            </a:r>
            <a:r>
              <a:rPr lang="en-US" altLang="en-US">
                <a:cs typeface="Times New Roman" panose="02020603050405020304" pitchFamily="18" charset="0"/>
              </a:rPr>
              <a:t>e biti veoma duga, prethodna iteracija mo</a:t>
            </a:r>
            <a:r>
              <a:rPr lang="hr-HR" altLang="en-US"/>
              <a:t>ž</a:t>
            </a:r>
            <a:r>
              <a:rPr lang="en-US" altLang="en-US">
                <a:cs typeface="Times New Roman" panose="02020603050405020304" pitchFamily="18" charset="0"/>
              </a:rPr>
              <a:t>e da se ne zavr</a:t>
            </a:r>
            <a:r>
              <a:rPr lang="hr-HR" altLang="en-US"/>
              <a:t>š</a:t>
            </a:r>
            <a:r>
              <a:rPr lang="en-US" altLang="en-US">
                <a:cs typeface="Times New Roman" panose="02020603050405020304" pitchFamily="18" charset="0"/>
              </a:rPr>
              <a:t>i a da slede</a:t>
            </a:r>
            <a:r>
              <a:rPr lang="hr-HR" altLang="en-US"/>
              <a:t>ć</a:t>
            </a:r>
            <a:r>
              <a:rPr lang="en-US" altLang="en-US">
                <a:cs typeface="Times New Roman" panose="02020603050405020304" pitchFamily="18" charset="0"/>
              </a:rPr>
              <a:t>a ve</a:t>
            </a:r>
            <a:r>
              <a:rPr lang="hr-HR" altLang="en-US"/>
              <a:t>ć</a:t>
            </a:r>
            <a:r>
              <a:rPr lang="en-US" altLang="en-US">
                <a:cs typeface="Times New Roman" panose="02020603050405020304" pitchFamily="18" charset="0"/>
              </a:rPr>
              <a:t> otpo</a:t>
            </a:r>
            <a:r>
              <a:rPr lang="hr-HR" altLang="en-US"/>
              <a:t>č</a:t>
            </a:r>
            <a:r>
              <a:rPr lang="en-US" altLang="en-US">
                <a:cs typeface="Times New Roman" panose="02020603050405020304" pitchFamily="18" charset="0"/>
              </a:rPr>
              <a:t>ne. </a:t>
            </a:r>
            <a:endParaRPr lang="hr-HR" altLang="en-US"/>
          </a:p>
          <a:p>
            <a:pPr lvl="1">
              <a:defRPr/>
            </a:pPr>
            <a:r>
              <a:rPr lang="en-US" altLang="en-US">
                <a:cs typeface="Times New Roman" panose="02020603050405020304" pitchFamily="18" charset="0"/>
              </a:rPr>
              <a:t>Tj. i+1-iteracija mo</a:t>
            </a:r>
            <a:r>
              <a:rPr lang="hr-HR" altLang="en-US"/>
              <a:t>ž</a:t>
            </a:r>
            <a:r>
              <a:rPr lang="en-US" altLang="en-US">
                <a:cs typeface="Times New Roman" panose="02020603050405020304" pitchFamily="18" charset="0"/>
              </a:rPr>
              <a:t>e otpo</a:t>
            </a:r>
            <a:r>
              <a:rPr lang="hr-HR" altLang="en-US"/>
              <a:t>č</a:t>
            </a:r>
            <a:r>
              <a:rPr lang="en-US" altLang="en-US">
                <a:cs typeface="Times New Roman" panose="02020603050405020304" pitchFamily="18" charset="0"/>
              </a:rPr>
              <a:t>eti a da se i-ta iteracije ne zavr</a:t>
            </a:r>
            <a:r>
              <a:rPr lang="hr-HR" altLang="en-US"/>
              <a:t>š</a:t>
            </a:r>
            <a:r>
              <a:rPr lang="en-US" altLang="en-US">
                <a:cs typeface="Times New Roman" panose="02020603050405020304" pitchFamily="18" charset="0"/>
              </a:rPr>
              <a:t>i. </a:t>
            </a:r>
            <a:endParaRPr lang="hr-HR" altLang="en-US"/>
          </a:p>
          <a:p>
            <a:pPr lvl="1">
              <a:defRPr/>
            </a:pPr>
            <a:r>
              <a:rPr lang="en-US" altLang="en-US">
                <a:cs typeface="Times New Roman" panose="02020603050405020304" pitchFamily="18" charset="0"/>
              </a:rPr>
              <a:t>Tako se mo</a:t>
            </a:r>
            <a:r>
              <a:rPr lang="hr-HR" altLang="en-US"/>
              <a:t>ž</a:t>
            </a:r>
            <a:r>
              <a:rPr lang="en-US" altLang="en-US">
                <a:cs typeface="Times New Roman" panose="02020603050405020304" pitchFamily="18" charset="0"/>
              </a:rPr>
              <a:t>e desiti da se rezultat i-te iteracije ne upi</a:t>
            </a:r>
            <a:r>
              <a:rPr lang="hr-HR" altLang="en-US"/>
              <a:t>š</a:t>
            </a:r>
            <a:r>
              <a:rPr lang="en-US" altLang="en-US">
                <a:cs typeface="Times New Roman" panose="02020603050405020304" pitchFamily="18" charset="0"/>
              </a:rPr>
              <a:t>e, a da i+1-iteracija krene. </a:t>
            </a:r>
            <a:endParaRPr lang="hr-HR" altLang="en-US"/>
          </a:p>
          <a:p>
            <a:pPr lvl="1">
              <a:defRPr/>
            </a:pPr>
            <a:r>
              <a:rPr lang="en-US" altLang="en-US">
                <a:cs typeface="Times New Roman" panose="02020603050405020304" pitchFamily="18" charset="0"/>
              </a:rPr>
              <a:t>Shodno tome, ako postoje situacije tipa 1 i 2, vektorizacija petlje </a:t>
            </a:r>
            <a:r>
              <a:rPr lang="hr-HR" altLang="en-US"/>
              <a:t>ć</a:t>
            </a:r>
            <a:r>
              <a:rPr lang="en-US" altLang="en-US">
                <a:cs typeface="Times New Roman" panose="02020603050405020304" pitchFamily="18" charset="0"/>
              </a:rPr>
              <a:t>e dovesti do RAW hazarda (hazarda koji vektorska ma</a:t>
            </a:r>
            <a:r>
              <a:rPr lang="hr-HR" altLang="en-US"/>
              <a:t>š</a:t>
            </a:r>
            <a:r>
              <a:rPr lang="en-US" altLang="en-US">
                <a:cs typeface="Times New Roman" panose="02020603050405020304" pitchFamily="18" charset="0"/>
              </a:rPr>
              <a:t>ina ne proverava). </a:t>
            </a:r>
            <a:endParaRPr lang="hr-HR" altLang="en-US"/>
          </a:p>
          <a:p>
            <a:pPr lvl="1">
              <a:defRPr/>
            </a:pPr>
            <a:r>
              <a:rPr lang="en-US" altLang="en-US">
                <a:cs typeface="Times New Roman" panose="02020603050405020304" pitchFamily="18" charset="0"/>
              </a:rPr>
              <a:t>Zbog toga se ovakve petlje ne mogu vektorizovati</a:t>
            </a:r>
            <a:r>
              <a:rPr lang="en-US" altLang="en-US"/>
              <a:t> </a:t>
            </a:r>
          </a:p>
        </p:txBody>
      </p:sp>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1FDCE493-4DAA-DC5B-D7CC-575B69A952D1}"/>
              </a:ext>
            </a:extLst>
          </p:cNvPr>
          <p:cNvSpPr>
            <a:spLocks noGrp="1" noChangeArrowheads="1"/>
          </p:cNvSpPr>
          <p:nvPr>
            <p:ph type="title"/>
          </p:nvPr>
        </p:nvSpPr>
        <p:spPr/>
        <p:txBody>
          <a:bodyPr/>
          <a:lstStyle/>
          <a:p>
            <a:pPr>
              <a:defRPr/>
            </a:pPr>
            <a:r>
              <a:rPr lang="hr-HR" altLang="en-US"/>
              <a:t>Analiza zavisnosti</a:t>
            </a:r>
            <a:endParaRPr lang="en-US" altLang="en-US"/>
          </a:p>
        </p:txBody>
      </p:sp>
      <p:sp>
        <p:nvSpPr>
          <p:cNvPr id="6147" name="Rectangle 3">
            <a:extLst>
              <a:ext uri="{FF2B5EF4-FFF2-40B4-BE49-F238E27FC236}">
                <a16:creationId xmlns="" xmlns:a16="http://schemas.microsoft.com/office/drawing/2014/main" id="{7FEF256B-B385-32FB-B1AA-A7020ECB6FB5}"/>
              </a:ext>
            </a:extLst>
          </p:cNvPr>
          <p:cNvSpPr>
            <a:spLocks noGrp="1" noChangeArrowheads="1"/>
          </p:cNvSpPr>
          <p:nvPr>
            <p:ph type="body" sz="half" idx="1"/>
          </p:nvPr>
        </p:nvSpPr>
        <p:spPr/>
        <p:txBody>
          <a:bodyPr>
            <a:normAutofit/>
          </a:bodyPr>
          <a:lstStyle/>
          <a:p>
            <a:pPr marL="533400" indent="-533400" algn="just">
              <a:lnSpc>
                <a:spcPct val="90000"/>
              </a:lnSpc>
              <a:defRPr/>
            </a:pPr>
            <a:r>
              <a:rPr lang="en-US" altLang="en-US" sz="2400" dirty="0" err="1">
                <a:cs typeface="Times New Roman" panose="02020603050405020304" pitchFamily="18" charset="0"/>
              </a:rPr>
              <a:t>Zavisnost</a:t>
            </a:r>
            <a:r>
              <a:rPr lang="en-US" altLang="en-US" sz="2400" dirty="0">
                <a:cs typeface="Times New Roman" panose="02020603050405020304" pitchFamily="18" charset="0"/>
              </a:rPr>
              <a:t> se mo</a:t>
            </a:r>
            <a:r>
              <a:rPr lang="hr-HR" altLang="en-US" sz="2400" dirty="0"/>
              <a:t>ž</a:t>
            </a:r>
            <a:r>
              <a:rPr lang="en-US" altLang="en-US" sz="2400" dirty="0">
                <a:cs typeface="Times New Roman" panose="02020603050405020304" pitchFamily="18" charset="0"/>
              </a:rPr>
              <a:t>e </a:t>
            </a:r>
            <a:r>
              <a:rPr lang="en-US" altLang="en-US" sz="2400" dirty="0" err="1">
                <a:cs typeface="Times New Roman" panose="02020603050405020304" pitchFamily="18" charset="0"/>
              </a:rPr>
              <a:t>uo</a:t>
            </a:r>
            <a:r>
              <a:rPr lang="hr-HR" altLang="en-US" sz="2400" dirty="0"/>
              <a:t>č</a:t>
            </a:r>
            <a:r>
              <a:rPr lang="en-US" altLang="en-US" sz="2400" dirty="0" err="1">
                <a:cs typeface="Times New Roman" panose="02020603050405020304" pitchFamily="18" charset="0"/>
              </a:rPr>
              <a:t>iti</a:t>
            </a:r>
            <a:r>
              <a:rPr lang="en-US" altLang="en-US" sz="2400" dirty="0">
                <a:cs typeface="Times New Roman" panose="02020603050405020304" pitchFamily="18" charset="0"/>
              </a:rPr>
              <a:t> </a:t>
            </a:r>
            <a:r>
              <a:rPr lang="en-US" altLang="en-US" sz="2400" dirty="0" err="1">
                <a:cs typeface="Times New Roman" panose="02020603050405020304" pitchFamily="18" charset="0"/>
              </a:rPr>
              <a:t>ako</a:t>
            </a:r>
            <a:r>
              <a:rPr lang="en-US" altLang="en-US" sz="2400" dirty="0">
                <a:cs typeface="Times New Roman" panose="02020603050405020304" pitchFamily="18" charset="0"/>
              </a:rPr>
              <a:t> se </a:t>
            </a:r>
            <a:r>
              <a:rPr lang="en-US" altLang="en-US" sz="2400" dirty="0" err="1">
                <a:cs typeface="Times New Roman" panose="02020603050405020304" pitchFamily="18" charset="0"/>
              </a:rPr>
              <a:t>izvr</a:t>
            </a:r>
            <a:r>
              <a:rPr lang="hr-HR" altLang="en-US" sz="2400" dirty="0"/>
              <a:t>š</a:t>
            </a:r>
            <a:r>
              <a:rPr lang="en-US" altLang="en-US" sz="2400" dirty="0" err="1">
                <a:cs typeface="Times New Roman" panose="02020603050405020304" pitchFamily="18" charset="0"/>
              </a:rPr>
              <a:t>i</a:t>
            </a:r>
            <a:r>
              <a:rPr lang="en-US" altLang="en-US" sz="2400" dirty="0">
                <a:cs typeface="Times New Roman" panose="02020603050405020304" pitchFamily="18" charset="0"/>
              </a:rPr>
              <a:t> </a:t>
            </a:r>
            <a:r>
              <a:rPr lang="en-US" altLang="en-US" sz="2400" dirty="0" err="1">
                <a:cs typeface="Times New Roman" panose="02020603050405020304" pitchFamily="18" charset="0"/>
              </a:rPr>
              <a:t>razvijanje</a:t>
            </a:r>
            <a:r>
              <a:rPr lang="en-US" altLang="en-US" sz="2400" dirty="0">
                <a:cs typeface="Times New Roman" panose="02020603050405020304" pitchFamily="18" charset="0"/>
              </a:rPr>
              <a:t> </a:t>
            </a:r>
            <a:r>
              <a:rPr lang="en-US" altLang="en-US" sz="2400" dirty="0" err="1">
                <a:cs typeface="Times New Roman" panose="02020603050405020304" pitchFamily="18" charset="0"/>
              </a:rPr>
              <a:t>petlje</a:t>
            </a:r>
            <a:r>
              <a:rPr lang="en-US" altLang="en-US" sz="2400" dirty="0">
                <a:cs typeface="Times New Roman" panose="02020603050405020304" pitchFamily="18" charset="0"/>
              </a:rPr>
              <a:t> </a:t>
            </a:r>
            <a:r>
              <a:rPr lang="en-US" altLang="en-US" sz="2400" dirty="0" err="1">
                <a:cs typeface="Times New Roman" panose="02020603050405020304" pitchFamily="18" charset="0"/>
              </a:rPr>
              <a:t>po</a:t>
            </a:r>
            <a:r>
              <a:rPr lang="en-US" altLang="en-US" sz="2400" dirty="0">
                <a:cs typeface="Times New Roman" panose="02020603050405020304" pitchFamily="18" charset="0"/>
              </a:rPr>
              <a:t> </a:t>
            </a:r>
            <a:r>
              <a:rPr lang="en-US" altLang="en-US" sz="2400" dirty="0" err="1">
                <a:cs typeface="Times New Roman" panose="02020603050405020304" pitchFamily="18" charset="0"/>
              </a:rPr>
              <a:t>indeksnoj</a:t>
            </a:r>
            <a:r>
              <a:rPr lang="en-US" altLang="en-US" sz="2400" dirty="0">
                <a:cs typeface="Times New Roman" panose="02020603050405020304" pitchFamily="18" charset="0"/>
              </a:rPr>
              <a:t> </a:t>
            </a:r>
            <a:r>
              <a:rPr lang="en-US" altLang="en-US" sz="2400" dirty="0" err="1">
                <a:cs typeface="Times New Roman" panose="02020603050405020304" pitchFamily="18" charset="0"/>
              </a:rPr>
              <a:t>promenljivoj</a:t>
            </a:r>
            <a:r>
              <a:rPr lang="en-US" altLang="en-US" sz="2400" dirty="0">
                <a:latin typeface="Times Roman YU" pitchFamily="18" charset="0"/>
                <a:cs typeface="Times New Roman" panose="02020603050405020304" pitchFamily="18" charset="0"/>
              </a:rPr>
              <a:t>:</a:t>
            </a:r>
            <a:endParaRPr lang="en-US" altLang="en-US" sz="2400" dirty="0">
              <a:cs typeface="Times New Roman" panose="02020603050405020304" pitchFamily="18" charset="0"/>
            </a:endParaRPr>
          </a:p>
          <a:p>
            <a:pPr marL="895350" lvl="1" indent="-438150" algn="just">
              <a:lnSpc>
                <a:spcPct val="90000"/>
              </a:lnSpc>
              <a:buFont typeface="Wingdings" panose="05000000000000000000" pitchFamily="2" charset="2"/>
              <a:buNone/>
              <a:defRPr/>
            </a:pPr>
            <a:r>
              <a:rPr lang="en-US" altLang="en-US" sz="2100" dirty="0">
                <a:latin typeface="Times Roman YU" pitchFamily="18" charset="0"/>
                <a:cs typeface="Times New Roman" panose="02020603050405020304" pitchFamily="18" charset="0"/>
              </a:rPr>
              <a:t>for </a:t>
            </a:r>
            <a:r>
              <a:rPr lang="en-US" altLang="en-US" sz="2100" dirty="0" err="1">
                <a:latin typeface="Times Roman YU" pitchFamily="18" charset="0"/>
                <a:cs typeface="Times New Roman" panose="02020603050405020304" pitchFamily="18" charset="0"/>
              </a:rPr>
              <a:t>i</a:t>
            </a:r>
            <a:r>
              <a:rPr lang="en-US" altLang="en-US" sz="2100" dirty="0">
                <a:latin typeface="Times Roman YU" pitchFamily="18" charset="0"/>
                <a:cs typeface="Times New Roman" panose="02020603050405020304" pitchFamily="18" charset="0"/>
              </a:rPr>
              <a:t>=1 to 100 </a:t>
            </a:r>
            <a:endParaRPr lang="en-US" altLang="en-US" sz="2100" dirty="0">
              <a:cs typeface="Times New Roman" panose="02020603050405020304" pitchFamily="18" charset="0"/>
            </a:endParaRPr>
          </a:p>
          <a:p>
            <a:pPr marL="895350" lvl="1" indent="-438150" algn="just">
              <a:lnSpc>
                <a:spcPct val="90000"/>
              </a:lnSpc>
              <a:buFont typeface="Wingdings" panose="05000000000000000000" pitchFamily="2" charset="2"/>
              <a:buNone/>
              <a:defRPr/>
            </a:pPr>
            <a:r>
              <a:rPr lang="en-US" altLang="en-US" sz="2100" dirty="0">
                <a:latin typeface="Times Roman YU" pitchFamily="18" charset="0"/>
                <a:cs typeface="Times New Roman" panose="02020603050405020304" pitchFamily="18" charset="0"/>
              </a:rPr>
              <a:t>		A(i+1)=A(</a:t>
            </a:r>
            <a:r>
              <a:rPr lang="en-US" altLang="en-US" sz="2100" dirty="0" err="1">
                <a:latin typeface="Times Roman YU" pitchFamily="18" charset="0"/>
                <a:cs typeface="Times New Roman" panose="02020603050405020304" pitchFamily="18" charset="0"/>
              </a:rPr>
              <a:t>i</a:t>
            </a:r>
            <a:r>
              <a:rPr lang="en-US" altLang="en-US" sz="2100" dirty="0">
                <a:latin typeface="Times Roman YU" pitchFamily="18" charset="0"/>
                <a:cs typeface="Times New Roman" panose="02020603050405020304" pitchFamily="18" charset="0"/>
              </a:rPr>
              <a:t>)+B(</a:t>
            </a:r>
            <a:r>
              <a:rPr lang="en-US" altLang="en-US" sz="2100" dirty="0" err="1">
                <a:latin typeface="Times Roman YU" pitchFamily="18" charset="0"/>
                <a:cs typeface="Times New Roman" panose="02020603050405020304" pitchFamily="18" charset="0"/>
              </a:rPr>
              <a:t>i</a:t>
            </a:r>
            <a:r>
              <a:rPr lang="en-US" altLang="en-US" sz="2100" dirty="0">
                <a:latin typeface="Times Roman YU" pitchFamily="18" charset="0"/>
                <a:cs typeface="Times New Roman" panose="02020603050405020304" pitchFamily="18" charset="0"/>
              </a:rPr>
              <a:t>)</a:t>
            </a:r>
            <a:endParaRPr lang="en-US" altLang="en-US" sz="2100" dirty="0">
              <a:cs typeface="Times New Roman" panose="02020603050405020304" pitchFamily="18" charset="0"/>
            </a:endParaRPr>
          </a:p>
          <a:p>
            <a:pPr marL="895350" lvl="1" indent="-438150" algn="just">
              <a:lnSpc>
                <a:spcPct val="90000"/>
              </a:lnSpc>
              <a:buFont typeface="Wingdings" panose="05000000000000000000" pitchFamily="2" charset="2"/>
              <a:buNone/>
              <a:defRPr/>
            </a:pPr>
            <a:r>
              <a:rPr lang="en-US" altLang="en-US" sz="2100" dirty="0">
                <a:latin typeface="Times Roman YU" pitchFamily="18" charset="0"/>
                <a:cs typeface="Times New Roman" panose="02020603050405020304" pitchFamily="18" charset="0"/>
              </a:rPr>
              <a:t>		B(i+1)=B(</a:t>
            </a:r>
            <a:r>
              <a:rPr lang="en-US" altLang="en-US" sz="2100" dirty="0" err="1">
                <a:latin typeface="Times Roman YU" pitchFamily="18" charset="0"/>
                <a:cs typeface="Times New Roman" panose="02020603050405020304" pitchFamily="18" charset="0"/>
              </a:rPr>
              <a:t>i</a:t>
            </a:r>
            <a:r>
              <a:rPr lang="en-US" altLang="en-US" sz="2100" dirty="0">
                <a:latin typeface="Times Roman YU" pitchFamily="18" charset="0"/>
                <a:cs typeface="Times New Roman" panose="02020603050405020304" pitchFamily="18" charset="0"/>
              </a:rPr>
              <a:t>)*A(i+1)</a:t>
            </a:r>
            <a:endParaRPr lang="en-US" altLang="en-US" sz="2100" dirty="0">
              <a:cs typeface="Times New Roman" panose="02020603050405020304" pitchFamily="18" charset="0"/>
            </a:endParaRPr>
          </a:p>
          <a:p>
            <a:pPr marL="895350" lvl="1" indent="-438150">
              <a:lnSpc>
                <a:spcPct val="90000"/>
              </a:lnSpc>
              <a:buFont typeface="Wingdings" panose="05000000000000000000" pitchFamily="2" charset="2"/>
              <a:buNone/>
              <a:defRPr/>
            </a:pPr>
            <a:r>
              <a:rPr lang="en-US" altLang="en-US" sz="2100" dirty="0"/>
              <a:t> </a:t>
            </a:r>
            <a:r>
              <a:rPr lang="en-US" altLang="en-US" sz="2100" dirty="0" err="1"/>
              <a:t>endfor</a:t>
            </a:r>
            <a:endParaRPr lang="hr-HR" altLang="en-US" sz="2100" dirty="0"/>
          </a:p>
          <a:p>
            <a:pPr marL="895350" lvl="1" indent="-438150" algn="just">
              <a:lnSpc>
                <a:spcPct val="90000"/>
              </a:lnSpc>
              <a:defRPr/>
            </a:pPr>
            <a:r>
              <a:rPr lang="en-US" altLang="en-US" sz="2100" dirty="0" err="1">
                <a:cs typeface="Times New Roman" panose="02020603050405020304" pitchFamily="18" charset="0"/>
              </a:rPr>
              <a:t>za</a:t>
            </a:r>
            <a:r>
              <a:rPr lang="en-US" altLang="en-US" sz="2100" dirty="0">
                <a:cs typeface="Times New Roman" panose="02020603050405020304" pitchFamily="18" charset="0"/>
              </a:rPr>
              <a:t> </a:t>
            </a:r>
            <a:r>
              <a:rPr lang="en-US" altLang="en-US" sz="2100" dirty="0" err="1">
                <a:cs typeface="Times New Roman" panose="02020603050405020304" pitchFamily="18" charset="0"/>
              </a:rPr>
              <a:t>i</a:t>
            </a:r>
            <a:r>
              <a:rPr lang="en-US" altLang="en-US" sz="2100" dirty="0">
                <a:cs typeface="Times New Roman" panose="02020603050405020304" pitchFamily="18" charset="0"/>
              </a:rPr>
              <a:t>=1</a:t>
            </a:r>
          </a:p>
          <a:p>
            <a:pPr marL="895350" lvl="1" indent="-438150" algn="just">
              <a:lnSpc>
                <a:spcPct val="90000"/>
              </a:lnSpc>
              <a:buFont typeface="Wingdings" panose="05000000000000000000" pitchFamily="2" charset="2"/>
              <a:buNone/>
              <a:defRPr/>
            </a:pPr>
            <a:r>
              <a:rPr lang="en-US" altLang="en-US" sz="2100" dirty="0">
                <a:cs typeface="Times New Roman" panose="02020603050405020304" pitchFamily="18" charset="0"/>
              </a:rPr>
              <a:t>	</a:t>
            </a:r>
            <a:r>
              <a:rPr lang="en-US" altLang="en-US" sz="2100" dirty="0">
                <a:latin typeface="Times Roman YU" pitchFamily="18" charset="0"/>
                <a:cs typeface="Times New Roman" panose="02020603050405020304" pitchFamily="18" charset="0"/>
              </a:rPr>
              <a:t>A(2)=A(1)+B(1)</a:t>
            </a:r>
            <a:endParaRPr lang="en-US" altLang="en-US" sz="2100" dirty="0">
              <a:cs typeface="Times New Roman" panose="02020603050405020304" pitchFamily="18" charset="0"/>
            </a:endParaRPr>
          </a:p>
          <a:p>
            <a:pPr marL="895350" lvl="1" indent="-438150" algn="just">
              <a:lnSpc>
                <a:spcPct val="90000"/>
              </a:lnSpc>
              <a:buFont typeface="Wingdings" panose="05000000000000000000" pitchFamily="2" charset="2"/>
              <a:buNone/>
              <a:defRPr/>
            </a:pPr>
            <a:r>
              <a:rPr lang="en-US" altLang="en-US" sz="2100" dirty="0">
                <a:cs typeface="Times New Roman" panose="02020603050405020304" pitchFamily="18" charset="0"/>
              </a:rPr>
              <a:t>	</a:t>
            </a:r>
            <a:r>
              <a:rPr lang="en-US" altLang="en-US" sz="2100" dirty="0">
                <a:latin typeface="Times Roman YU" pitchFamily="18" charset="0"/>
                <a:cs typeface="Times New Roman" panose="02020603050405020304" pitchFamily="18" charset="0"/>
              </a:rPr>
              <a:t>B(2)=B(1)*A(2)</a:t>
            </a:r>
            <a:endParaRPr lang="en-US" altLang="en-US" sz="2100" dirty="0">
              <a:cs typeface="Times New Roman" panose="02020603050405020304" pitchFamily="18" charset="0"/>
            </a:endParaRPr>
          </a:p>
          <a:p>
            <a:pPr marL="895350" lvl="1" indent="-438150" algn="just">
              <a:lnSpc>
                <a:spcPct val="90000"/>
              </a:lnSpc>
              <a:buFont typeface="Wingdings" panose="05000000000000000000" pitchFamily="2" charset="2"/>
              <a:buNone/>
              <a:defRPr/>
            </a:pPr>
            <a:r>
              <a:rPr lang="en-US" altLang="en-US" sz="2100" dirty="0">
                <a:latin typeface="Times Roman YU" pitchFamily="18" charset="0"/>
                <a:cs typeface="Times New Roman" panose="02020603050405020304" pitchFamily="18" charset="0"/>
              </a:rPr>
              <a:t>_____________________</a:t>
            </a:r>
            <a:endParaRPr lang="en-US" altLang="en-US" sz="2100" dirty="0">
              <a:cs typeface="Times New Roman" panose="02020603050405020304" pitchFamily="18" charset="0"/>
            </a:endParaRPr>
          </a:p>
          <a:p>
            <a:pPr marL="895350" lvl="1" indent="-438150" algn="just">
              <a:lnSpc>
                <a:spcPct val="90000"/>
              </a:lnSpc>
              <a:defRPr/>
            </a:pPr>
            <a:r>
              <a:rPr lang="en-US" altLang="en-US" sz="2100" dirty="0">
                <a:cs typeface="Times New Roman" panose="02020603050405020304" pitchFamily="18" charset="0"/>
              </a:rPr>
              <a:t> </a:t>
            </a:r>
            <a:r>
              <a:rPr lang="en-US" altLang="en-US" sz="2100" dirty="0" err="1">
                <a:cs typeface="Times New Roman" panose="02020603050405020304" pitchFamily="18" charset="0"/>
              </a:rPr>
              <a:t>i</a:t>
            </a:r>
            <a:r>
              <a:rPr lang="en-US" altLang="en-US" sz="2100" dirty="0">
                <a:cs typeface="Times New Roman" panose="02020603050405020304" pitchFamily="18" charset="0"/>
              </a:rPr>
              <a:t>=2 	</a:t>
            </a:r>
            <a:endParaRPr lang="hr-HR" altLang="en-US" sz="2100" dirty="0"/>
          </a:p>
          <a:p>
            <a:pPr marL="895350" lvl="1" indent="-438150" algn="just">
              <a:lnSpc>
                <a:spcPct val="90000"/>
              </a:lnSpc>
              <a:buFont typeface="Wingdings" panose="05000000000000000000" pitchFamily="2" charset="2"/>
              <a:buNone/>
              <a:defRPr/>
            </a:pPr>
            <a:r>
              <a:rPr lang="hr-HR" altLang="en-US" sz="2100" dirty="0">
                <a:latin typeface="Times New Roman" panose="02020603050405020304" pitchFamily="18" charset="0"/>
              </a:rPr>
              <a:t>	</a:t>
            </a:r>
            <a:r>
              <a:rPr lang="en-US" altLang="en-US" sz="2100" dirty="0">
                <a:latin typeface="Times Roman YU" pitchFamily="18" charset="0"/>
                <a:cs typeface="Times New Roman" panose="02020603050405020304" pitchFamily="18" charset="0"/>
              </a:rPr>
              <a:t>A(3)=A(2)+B(2)</a:t>
            </a:r>
            <a:endParaRPr lang="en-US" altLang="en-US" sz="2100" dirty="0">
              <a:cs typeface="Times New Roman" panose="02020603050405020304" pitchFamily="18" charset="0"/>
            </a:endParaRPr>
          </a:p>
          <a:p>
            <a:pPr marL="895350" lvl="1" indent="-438150" algn="just">
              <a:lnSpc>
                <a:spcPct val="90000"/>
              </a:lnSpc>
              <a:buFont typeface="Wingdings" panose="05000000000000000000" pitchFamily="2" charset="2"/>
              <a:buNone/>
              <a:defRPr/>
            </a:pPr>
            <a:r>
              <a:rPr lang="en-US" altLang="en-US" sz="2100" dirty="0">
                <a:cs typeface="Times New Roman" panose="02020603050405020304" pitchFamily="18" charset="0"/>
              </a:rPr>
              <a:t>	</a:t>
            </a:r>
            <a:r>
              <a:rPr lang="en-US" altLang="en-US" sz="2100" dirty="0">
                <a:latin typeface="Times Roman YU" pitchFamily="18" charset="0"/>
                <a:cs typeface="Times New Roman" panose="02020603050405020304" pitchFamily="18" charset="0"/>
              </a:rPr>
              <a:t>B(3)=B(2)*A(3)</a:t>
            </a:r>
            <a:endParaRPr lang="en-US" altLang="en-US" sz="2100" dirty="0">
              <a:cs typeface="Times New Roman" panose="02020603050405020304" pitchFamily="18" charset="0"/>
            </a:endParaRPr>
          </a:p>
          <a:p>
            <a:pPr marL="895350" lvl="1" indent="-438150">
              <a:lnSpc>
                <a:spcPct val="90000"/>
              </a:lnSpc>
              <a:defRPr/>
            </a:pPr>
            <a:r>
              <a:rPr lang="hr-HR" altLang="en-US" sz="2100" dirty="0">
                <a:latin typeface="Times New Roman" panose="02020603050405020304" pitchFamily="18" charset="0"/>
              </a:rPr>
              <a:t>Crvene s</a:t>
            </a:r>
            <a:r>
              <a:rPr lang="en-US" altLang="en-US" sz="2100" dirty="0" err="1">
                <a:latin typeface="Times Roman YU" pitchFamily="18" charset="0"/>
                <a:cs typeface="Times New Roman" panose="02020603050405020304" pitchFamily="18" charset="0"/>
              </a:rPr>
              <a:t>trelice</a:t>
            </a:r>
            <a:r>
              <a:rPr lang="en-US" altLang="en-US" sz="2100" dirty="0">
                <a:latin typeface="Times Roman YU" pitchFamily="18" charset="0"/>
                <a:cs typeface="Times New Roman" panose="02020603050405020304" pitchFamily="18" charset="0"/>
              </a:rPr>
              <a:t> </a:t>
            </a:r>
            <a:r>
              <a:rPr lang="en-US" altLang="en-US" sz="2100" dirty="0" err="1">
                <a:latin typeface="Times Roman YU" pitchFamily="18" charset="0"/>
                <a:cs typeface="Times New Roman" panose="02020603050405020304" pitchFamily="18" charset="0"/>
              </a:rPr>
              <a:t>prikazuju</a:t>
            </a:r>
            <a:r>
              <a:rPr lang="en-US" altLang="en-US" sz="2100" dirty="0">
                <a:latin typeface="Times Roman YU" pitchFamily="18" charset="0"/>
                <a:cs typeface="Times New Roman" panose="02020603050405020304" pitchFamily="18" charset="0"/>
              </a:rPr>
              <a:t> </a:t>
            </a:r>
            <a:r>
              <a:rPr lang="en-US" altLang="en-US" sz="2100" dirty="0" err="1">
                <a:latin typeface="Times Roman YU" pitchFamily="18" charset="0"/>
                <a:cs typeface="Times New Roman" panose="02020603050405020304" pitchFamily="18" charset="0"/>
              </a:rPr>
              <a:t>zavisnosti</a:t>
            </a:r>
            <a:r>
              <a:rPr lang="en-US" altLang="en-US" sz="2100" dirty="0">
                <a:latin typeface="Times Roman YU" pitchFamily="18" charset="0"/>
                <a:cs typeface="Times New Roman" panose="02020603050405020304" pitchFamily="18" charset="0"/>
              </a:rPr>
              <a:t> </a:t>
            </a:r>
            <a:r>
              <a:rPr lang="en-US" altLang="en-US" sz="2100" dirty="0" err="1">
                <a:latin typeface="Times Roman YU" pitchFamily="18" charset="0"/>
                <a:cs typeface="Times New Roman" panose="02020603050405020304" pitchFamily="18" charset="0"/>
              </a:rPr>
              <a:t>izmedju</a:t>
            </a:r>
            <a:r>
              <a:rPr lang="en-US" altLang="en-US" sz="2100" dirty="0">
                <a:latin typeface="Times Roman YU" pitchFamily="18" charset="0"/>
                <a:cs typeface="Times New Roman" panose="02020603050405020304" pitchFamily="18" charset="0"/>
              </a:rPr>
              <a:t> </a:t>
            </a:r>
            <a:r>
              <a:rPr lang="en-US" altLang="en-US" sz="2100" dirty="0" err="1">
                <a:latin typeface="Times Roman YU" pitchFamily="18" charset="0"/>
                <a:cs typeface="Times New Roman" panose="02020603050405020304" pitchFamily="18" charset="0"/>
              </a:rPr>
              <a:t>iteracija</a:t>
            </a:r>
            <a:r>
              <a:rPr lang="en-US" altLang="en-US" sz="2100" dirty="0">
                <a:latin typeface="Times Roman YU" pitchFamily="18" charset="0"/>
                <a:cs typeface="Times New Roman" panose="02020603050405020304" pitchFamily="18" charset="0"/>
              </a:rPr>
              <a:t>.</a:t>
            </a:r>
            <a:r>
              <a:rPr lang="en-US" altLang="en-US" sz="2100" dirty="0"/>
              <a:t> </a:t>
            </a:r>
          </a:p>
        </p:txBody>
      </p:sp>
      <p:sp>
        <p:nvSpPr>
          <p:cNvPr id="6157" name="Rectangle 13">
            <a:extLst>
              <a:ext uri="{FF2B5EF4-FFF2-40B4-BE49-F238E27FC236}">
                <a16:creationId xmlns="" xmlns:a16="http://schemas.microsoft.com/office/drawing/2014/main" id="{99FA1BBF-5BE5-656B-CFEA-3D40616C85D1}"/>
              </a:ext>
            </a:extLst>
          </p:cNvPr>
          <p:cNvSpPr>
            <a:spLocks noGrp="1" noChangeArrowheads="1"/>
          </p:cNvSpPr>
          <p:nvPr>
            <p:ph type="body" sz="half" idx="2"/>
          </p:nvPr>
        </p:nvSpPr>
        <p:spPr/>
        <p:txBody>
          <a:bodyPr/>
          <a:lstStyle/>
          <a:p>
            <a:pPr>
              <a:lnSpc>
                <a:spcPct val="90000"/>
              </a:lnSpc>
              <a:defRPr/>
            </a:pPr>
            <a:r>
              <a:rPr lang="en-US" altLang="en-US" sz="2000" dirty="0">
                <a:cs typeface="Times New Roman" panose="02020603050405020304" pitchFamily="18" charset="0"/>
              </a:rPr>
              <a:t>U </a:t>
            </a:r>
            <a:r>
              <a:rPr lang="en-US" altLang="en-US" sz="2000" dirty="0" err="1">
                <a:cs typeface="Times New Roman" panose="02020603050405020304" pitchFamily="18" charset="0"/>
              </a:rPr>
              <a:t>situaciji</a:t>
            </a:r>
            <a:r>
              <a:rPr lang="en-US" altLang="en-US" sz="2000" dirty="0">
                <a:cs typeface="Times New Roman" panose="02020603050405020304" pitchFamily="18" charset="0"/>
              </a:rPr>
              <a:t> 3 </a:t>
            </a:r>
            <a:r>
              <a:rPr lang="en-US" altLang="en-US" sz="2000" dirty="0" err="1">
                <a:cs typeface="Times New Roman" panose="02020603050405020304" pitchFamily="18" charset="0"/>
              </a:rPr>
              <a:t>noramlni</a:t>
            </a:r>
            <a:r>
              <a:rPr lang="en-US" altLang="en-US" sz="2000" dirty="0">
                <a:cs typeface="Times New Roman" panose="02020603050405020304" pitchFamily="18" charset="0"/>
              </a:rPr>
              <a:t> </a:t>
            </a:r>
            <a:r>
              <a:rPr lang="en-US" altLang="en-US" sz="2000" dirty="0" err="1">
                <a:cs typeface="Times New Roman" panose="02020603050405020304" pitchFamily="18" charset="0"/>
              </a:rPr>
              <a:t>hardver</a:t>
            </a:r>
            <a:r>
              <a:rPr lang="en-US" altLang="en-US" sz="2000" dirty="0">
                <a:cs typeface="Times New Roman" panose="02020603050405020304" pitchFamily="18" charset="0"/>
              </a:rPr>
              <a:t> </a:t>
            </a:r>
            <a:r>
              <a:rPr lang="en-US" altLang="en-US" sz="2000" dirty="0" err="1">
                <a:cs typeface="Times New Roman" panose="02020603050405020304" pitchFamily="18" charset="0"/>
              </a:rPr>
              <a:t>za</a:t>
            </a:r>
            <a:r>
              <a:rPr lang="en-US" altLang="en-US" sz="2000" dirty="0">
                <a:cs typeface="Times New Roman" panose="02020603050405020304" pitchFamily="18" charset="0"/>
              </a:rPr>
              <a:t> </a:t>
            </a:r>
            <a:r>
              <a:rPr lang="en-US" altLang="en-US" sz="2000" dirty="0" err="1">
                <a:cs typeface="Times New Roman" panose="02020603050405020304" pitchFamily="18" charset="0"/>
              </a:rPr>
              <a:t>detekciju</a:t>
            </a:r>
            <a:r>
              <a:rPr lang="en-US" altLang="en-US" sz="2000" dirty="0">
                <a:cs typeface="Times New Roman" panose="02020603050405020304" pitchFamily="18" charset="0"/>
              </a:rPr>
              <a:t> </a:t>
            </a:r>
            <a:r>
              <a:rPr lang="en-US" altLang="en-US" sz="2000" dirty="0" err="1">
                <a:cs typeface="Times New Roman" panose="02020603050405020304" pitchFamily="18" charset="0"/>
              </a:rPr>
              <a:t>zavisnosti</a:t>
            </a:r>
            <a:r>
              <a:rPr lang="en-US" altLang="en-US" sz="2000" dirty="0">
                <a:cs typeface="Times New Roman" panose="02020603050405020304" pitchFamily="18" charset="0"/>
              </a:rPr>
              <a:t> mo</a:t>
            </a:r>
            <a:r>
              <a:rPr lang="hr-HR" altLang="en-US" sz="2000" dirty="0"/>
              <a:t>ž</a:t>
            </a:r>
            <a:r>
              <a:rPr lang="en-US" altLang="en-US" sz="2000" dirty="0">
                <a:cs typeface="Times New Roman" panose="02020603050405020304" pitchFamily="18" charset="0"/>
              </a:rPr>
              <a:t>e </a:t>
            </a:r>
            <a:r>
              <a:rPr lang="en-US" altLang="en-US" sz="2000" dirty="0" err="1">
                <a:cs typeface="Times New Roman" panose="02020603050405020304" pitchFamily="18" charset="0"/>
              </a:rPr>
              <a:t>otkriti</a:t>
            </a:r>
            <a:r>
              <a:rPr lang="en-US" altLang="en-US" sz="2000" dirty="0">
                <a:cs typeface="Times New Roman" panose="02020603050405020304" pitchFamily="18" charset="0"/>
              </a:rPr>
              <a:t> </a:t>
            </a:r>
            <a:r>
              <a:rPr lang="en-US" altLang="en-US" sz="2000" dirty="0" err="1">
                <a:cs typeface="Times New Roman" panose="02020603050405020304" pitchFamily="18" charset="0"/>
              </a:rPr>
              <a:t>ovaj</a:t>
            </a:r>
            <a:r>
              <a:rPr lang="en-US" altLang="en-US" sz="2000" dirty="0">
                <a:cs typeface="Times New Roman" panose="02020603050405020304" pitchFamily="18" charset="0"/>
              </a:rPr>
              <a:t> hazard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err="1">
                <a:cs typeface="Times New Roman" panose="02020603050405020304" pitchFamily="18" charset="0"/>
              </a:rPr>
              <a:t>zaustaviti</a:t>
            </a:r>
            <a:r>
              <a:rPr lang="en-US" altLang="en-US" sz="2000" dirty="0">
                <a:cs typeface="Times New Roman" panose="02020603050405020304" pitchFamily="18" charset="0"/>
              </a:rPr>
              <a:t> </a:t>
            </a:r>
            <a:r>
              <a:rPr lang="en-US" altLang="en-US" sz="2000" dirty="0" err="1">
                <a:cs typeface="Times New Roman" panose="02020603050405020304" pitchFamily="18" charset="0"/>
              </a:rPr>
              <a:t>izdavanje</a:t>
            </a:r>
            <a:r>
              <a:rPr lang="en-US" altLang="en-US" sz="2000" dirty="0">
                <a:cs typeface="Times New Roman" panose="02020603050405020304" pitchFamily="18" charset="0"/>
              </a:rPr>
              <a:t> </a:t>
            </a:r>
            <a:r>
              <a:rPr lang="en-US" altLang="en-US" sz="2000" dirty="0" err="1">
                <a:cs typeface="Times New Roman" panose="02020603050405020304" pitchFamily="18" charset="0"/>
              </a:rPr>
              <a:t>vektorske</a:t>
            </a:r>
            <a:r>
              <a:rPr lang="en-US" altLang="en-US" sz="2000" dirty="0">
                <a:cs typeface="Times New Roman" panose="02020603050405020304" pitchFamily="18" charset="0"/>
              </a:rPr>
              <a:t> </a:t>
            </a:r>
            <a:r>
              <a:rPr lang="en-US" altLang="en-US" sz="2000" dirty="0" err="1">
                <a:cs typeface="Times New Roman" panose="02020603050405020304" pitchFamily="18" charset="0"/>
              </a:rPr>
              <a:t>instrukcije</a:t>
            </a:r>
            <a:r>
              <a:rPr lang="en-US" altLang="en-US" sz="2000" dirty="0">
                <a:cs typeface="Times New Roman" panose="02020603050405020304" pitchFamily="18" charset="0"/>
              </a:rPr>
              <a:t>. </a:t>
            </a:r>
            <a:endParaRPr lang="hr-HR" altLang="en-US" sz="2000" dirty="0"/>
          </a:p>
          <a:p>
            <a:pPr lvl="1">
              <a:lnSpc>
                <a:spcPct val="90000"/>
              </a:lnSpc>
              <a:defRPr/>
            </a:pPr>
            <a:r>
              <a:rPr lang="en-US" altLang="en-US" sz="1900" dirty="0" err="1">
                <a:cs typeface="Times New Roman" panose="02020603050405020304" pitchFamily="18" charset="0"/>
              </a:rPr>
              <a:t>Zbog</a:t>
            </a:r>
            <a:r>
              <a:rPr lang="en-US" altLang="en-US" sz="1900" dirty="0">
                <a:cs typeface="Times New Roman" panose="02020603050405020304" pitchFamily="18" charset="0"/>
              </a:rPr>
              <a:t> toga </a:t>
            </a:r>
            <a:r>
              <a:rPr lang="en-US" altLang="en-US" sz="1900" dirty="0" err="1">
                <a:cs typeface="Times New Roman" panose="02020603050405020304" pitchFamily="18" charset="0"/>
              </a:rPr>
              <a:t>petlje</a:t>
            </a:r>
            <a:r>
              <a:rPr lang="en-US" altLang="en-US" sz="1900" dirty="0">
                <a:cs typeface="Times New Roman" panose="02020603050405020304" pitchFamily="18" charset="0"/>
              </a:rPr>
              <a:t> </a:t>
            </a:r>
            <a:r>
              <a:rPr lang="en-US" altLang="en-US" sz="1900" dirty="0" err="1">
                <a:cs typeface="Times New Roman" panose="02020603050405020304" pitchFamily="18" charset="0"/>
              </a:rPr>
              <a:t>koje</a:t>
            </a:r>
            <a:r>
              <a:rPr lang="en-US" altLang="en-US" sz="1900" dirty="0">
                <a:cs typeface="Times New Roman" panose="02020603050405020304" pitchFamily="18" charset="0"/>
              </a:rPr>
              <a:t> </a:t>
            </a:r>
            <a:r>
              <a:rPr lang="en-US" altLang="en-US" sz="1900" dirty="0" err="1">
                <a:cs typeface="Times New Roman" panose="02020603050405020304" pitchFamily="18" charset="0"/>
              </a:rPr>
              <a:t>sadr</a:t>
            </a:r>
            <a:r>
              <a:rPr lang="hr-HR" altLang="en-US" sz="1900" dirty="0"/>
              <a:t>ž</a:t>
            </a:r>
            <a:r>
              <a:rPr lang="en-US" altLang="en-US" sz="1900" dirty="0">
                <a:cs typeface="Times New Roman" panose="02020603050405020304" pitchFamily="18" charset="0"/>
              </a:rPr>
              <a:t>e </a:t>
            </a:r>
            <a:r>
              <a:rPr lang="en-US" altLang="en-US" sz="1900" dirty="0" err="1">
                <a:cs typeface="Times New Roman" panose="02020603050405020304" pitchFamily="18" charset="0"/>
              </a:rPr>
              <a:t>samo</a:t>
            </a:r>
            <a:r>
              <a:rPr lang="en-US" altLang="en-US" sz="1900" dirty="0">
                <a:cs typeface="Times New Roman" panose="02020603050405020304" pitchFamily="18" charset="0"/>
              </a:rPr>
              <a:t> </a:t>
            </a:r>
            <a:r>
              <a:rPr lang="en-US" altLang="en-US" sz="1900" dirty="0" err="1">
                <a:cs typeface="Times New Roman" panose="02020603050405020304" pitchFamily="18" charset="0"/>
              </a:rPr>
              <a:t>ovakve</a:t>
            </a:r>
            <a:r>
              <a:rPr lang="en-US" altLang="en-US" sz="1900" dirty="0">
                <a:cs typeface="Times New Roman" panose="02020603050405020304" pitchFamily="18" charset="0"/>
              </a:rPr>
              <a:t> </a:t>
            </a:r>
            <a:r>
              <a:rPr lang="en-US" altLang="en-US" sz="1900" dirty="0" err="1">
                <a:cs typeface="Times New Roman" panose="02020603050405020304" pitchFamily="18" charset="0"/>
              </a:rPr>
              <a:t>zavisnosti</a:t>
            </a:r>
            <a:r>
              <a:rPr lang="en-US" altLang="en-US" sz="1900" dirty="0">
                <a:cs typeface="Times New Roman" panose="02020603050405020304" pitchFamily="18" charset="0"/>
              </a:rPr>
              <a:t> </a:t>
            </a:r>
            <a:r>
              <a:rPr lang="en-US" altLang="en-US" sz="1900" dirty="0" err="1">
                <a:cs typeface="Times New Roman" panose="02020603050405020304" pitchFamily="18" charset="0"/>
              </a:rPr>
              <a:t>mogu</a:t>
            </a:r>
            <a:r>
              <a:rPr lang="en-US" altLang="en-US" sz="1900" dirty="0">
                <a:cs typeface="Times New Roman" panose="02020603050405020304" pitchFamily="18" charset="0"/>
              </a:rPr>
              <a:t> </a:t>
            </a:r>
            <a:r>
              <a:rPr lang="en-US" altLang="en-US" sz="1900" dirty="0" err="1">
                <a:cs typeface="Times New Roman" panose="02020603050405020304" pitchFamily="18" charset="0"/>
              </a:rPr>
              <a:t>biti</a:t>
            </a:r>
            <a:r>
              <a:rPr lang="en-US" altLang="en-US" sz="1900" dirty="0">
                <a:cs typeface="Times New Roman" panose="02020603050405020304" pitchFamily="18" charset="0"/>
              </a:rPr>
              <a:t> </a:t>
            </a:r>
            <a:r>
              <a:rPr lang="en-US" altLang="en-US" sz="1900" dirty="0" err="1">
                <a:cs typeface="Times New Roman" panose="02020603050405020304" pitchFamily="18" charset="0"/>
              </a:rPr>
              <a:t>vektorizovane</a:t>
            </a:r>
            <a:r>
              <a:rPr lang="en-US" altLang="en-US" sz="1900" dirty="0">
                <a:cs typeface="Times New Roman" panose="02020603050405020304" pitchFamily="18" charset="0"/>
              </a:rPr>
              <a:t>. </a:t>
            </a:r>
            <a:endParaRPr lang="hr-HR" altLang="en-US" sz="1900" dirty="0"/>
          </a:p>
          <a:p>
            <a:pPr lvl="1">
              <a:lnSpc>
                <a:spcPct val="90000"/>
              </a:lnSpc>
              <a:defRPr/>
            </a:pPr>
            <a:r>
              <a:rPr lang="en-US" altLang="en-US" sz="1900" i="1" dirty="0" err="1">
                <a:solidFill>
                  <a:schemeClr val="accent1"/>
                </a:solidFill>
                <a:cs typeface="Times New Roman" panose="02020603050405020304" pitchFamily="18" charset="0"/>
              </a:rPr>
              <a:t>Zavisnosti</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koje</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su</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posledica</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kori</a:t>
            </a:r>
            <a:r>
              <a:rPr lang="hr-HR" altLang="en-US" sz="1900" i="1" dirty="0">
                <a:solidFill>
                  <a:schemeClr val="accent1"/>
                </a:solidFill>
              </a:rPr>
              <a:t>šć</a:t>
            </a:r>
            <a:r>
              <a:rPr lang="en-US" altLang="en-US" sz="1900" i="1" dirty="0" err="1">
                <a:solidFill>
                  <a:schemeClr val="accent1"/>
                </a:solidFill>
                <a:cs typeface="Times New Roman" panose="02020603050405020304" pitchFamily="18" charset="0"/>
              </a:rPr>
              <a:t>enja</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vrednosti</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izvra</a:t>
            </a:r>
            <a:r>
              <a:rPr lang="hr-HR" altLang="en-US" sz="1900" i="1" dirty="0">
                <a:solidFill>
                  <a:schemeClr val="accent1"/>
                </a:solidFill>
              </a:rPr>
              <a:t>č</a:t>
            </a:r>
            <a:r>
              <a:rPr lang="en-US" altLang="en-US" sz="1900" i="1" dirty="0" err="1">
                <a:solidFill>
                  <a:schemeClr val="accent1"/>
                </a:solidFill>
                <a:cs typeface="Times New Roman" panose="02020603050405020304" pitchFamily="18" charset="0"/>
              </a:rPr>
              <a:t>unatih</a:t>
            </a:r>
            <a:r>
              <a:rPr lang="en-US" altLang="en-US" sz="1900" i="1" dirty="0">
                <a:solidFill>
                  <a:schemeClr val="accent1"/>
                </a:solidFill>
                <a:cs typeface="Times New Roman" panose="02020603050405020304" pitchFamily="18" charset="0"/>
              </a:rPr>
              <a:t> u </a:t>
            </a:r>
            <a:r>
              <a:rPr lang="en-US" altLang="en-US" sz="1900" i="1" dirty="0" err="1">
                <a:solidFill>
                  <a:schemeClr val="accent1"/>
                </a:solidFill>
                <a:cs typeface="Times New Roman" panose="02020603050405020304" pitchFamily="18" charset="0"/>
              </a:rPr>
              <a:t>nekoj</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od</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prethodnih</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iteracija</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zovu</a:t>
            </a:r>
            <a:r>
              <a:rPr lang="en-US" altLang="en-US" sz="1900" i="1" dirty="0">
                <a:solidFill>
                  <a:schemeClr val="accent1"/>
                </a:solidFill>
                <a:cs typeface="Times New Roman" panose="02020603050405020304" pitchFamily="18" charset="0"/>
              </a:rPr>
              <a:t> se </a:t>
            </a:r>
            <a:r>
              <a:rPr lang="en-US" altLang="en-US" sz="1900" b="1" i="1" dirty="0">
                <a:cs typeface="Times New Roman" panose="02020603050405020304" pitchFamily="18" charset="0"/>
              </a:rPr>
              <a:t>loop-carry</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prenos</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iz</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petlje</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zavisnosti</a:t>
            </a:r>
            <a:r>
              <a:rPr lang="en-US" altLang="en-US" sz="1900" i="1" dirty="0">
                <a:cs typeface="Times New Roman" panose="02020603050405020304" pitchFamily="18" charset="0"/>
              </a:rPr>
              <a:t> </a:t>
            </a:r>
            <a:endParaRPr lang="hr-HR" altLang="en-US" sz="1900" i="1" dirty="0"/>
          </a:p>
          <a:p>
            <a:pPr lvl="1">
              <a:lnSpc>
                <a:spcPct val="90000"/>
              </a:lnSpc>
              <a:defRPr/>
            </a:pPr>
            <a:r>
              <a:rPr lang="en-US" altLang="en-US" sz="1900" dirty="0" err="1">
                <a:cs typeface="Times New Roman" panose="02020603050405020304" pitchFamily="18" charset="0"/>
              </a:rPr>
              <a:t>Prvi</a:t>
            </a:r>
            <a:r>
              <a:rPr lang="en-US" altLang="en-US" sz="1900" dirty="0">
                <a:cs typeface="Times New Roman" panose="02020603050405020304" pitchFamily="18" charset="0"/>
              </a:rPr>
              <a:t> </a:t>
            </a:r>
            <a:r>
              <a:rPr lang="en-US" altLang="en-US" sz="1900" dirty="0" err="1">
                <a:cs typeface="Times New Roman" panose="02020603050405020304" pitchFamily="18" charset="0"/>
              </a:rPr>
              <a:t>zadatak</a:t>
            </a:r>
            <a:r>
              <a:rPr lang="en-US" altLang="en-US" sz="1900" dirty="0">
                <a:cs typeface="Times New Roman" panose="02020603050405020304" pitchFamily="18" charset="0"/>
              </a:rPr>
              <a:t> </a:t>
            </a:r>
            <a:r>
              <a:rPr lang="en-US" altLang="en-US" sz="1900" dirty="0" err="1">
                <a:cs typeface="Times New Roman" panose="02020603050405020304" pitchFamily="18" charset="0"/>
              </a:rPr>
              <a:t>kompajlera</a:t>
            </a:r>
            <a:r>
              <a:rPr lang="en-US" altLang="en-US" sz="1900" dirty="0">
                <a:cs typeface="Times New Roman" panose="02020603050405020304" pitchFamily="18" charset="0"/>
              </a:rPr>
              <a:t> je </a:t>
            </a:r>
            <a:r>
              <a:rPr lang="en-US" altLang="en-US" sz="1900" dirty="0" err="1">
                <a:cs typeface="Times New Roman" panose="02020603050405020304" pitchFamily="18" charset="0"/>
              </a:rPr>
              <a:t>da</a:t>
            </a:r>
            <a:r>
              <a:rPr lang="en-US" altLang="en-US" sz="1900" dirty="0">
                <a:cs typeface="Times New Roman" panose="02020603050405020304" pitchFamily="18" charset="0"/>
              </a:rPr>
              <a:t> </a:t>
            </a:r>
            <a:r>
              <a:rPr lang="en-US" altLang="en-US" sz="1900" dirty="0" err="1">
                <a:cs typeface="Times New Roman" panose="02020603050405020304" pitchFamily="18" charset="0"/>
              </a:rPr>
              <a:t>utvrdi</a:t>
            </a:r>
            <a:r>
              <a:rPr lang="en-US" altLang="en-US" sz="1900" dirty="0">
                <a:cs typeface="Times New Roman" panose="02020603050405020304" pitchFamily="18" charset="0"/>
              </a:rPr>
              <a:t> </a:t>
            </a:r>
            <a:r>
              <a:rPr lang="en-US" altLang="en-US" sz="1900" dirty="0" err="1">
                <a:cs typeface="Times New Roman" panose="02020603050405020304" pitchFamily="18" charset="0"/>
              </a:rPr>
              <a:t>da</a:t>
            </a:r>
            <a:r>
              <a:rPr lang="en-US" altLang="en-US" sz="1900" dirty="0">
                <a:cs typeface="Times New Roman" panose="02020603050405020304" pitchFamily="18" charset="0"/>
              </a:rPr>
              <a:t> </a:t>
            </a:r>
            <a:r>
              <a:rPr lang="en-US" altLang="en-US" sz="1900" dirty="0" err="1">
                <a:cs typeface="Times New Roman" panose="02020603050405020304" pitchFamily="18" charset="0"/>
              </a:rPr>
              <a:t>li</a:t>
            </a:r>
            <a:r>
              <a:rPr lang="en-US" altLang="en-US" sz="1900" dirty="0">
                <a:cs typeface="Times New Roman" panose="02020603050405020304" pitchFamily="18" charset="0"/>
              </a:rPr>
              <a:t> u </a:t>
            </a:r>
            <a:r>
              <a:rPr lang="en-US" altLang="en-US" sz="1900" dirty="0" err="1">
                <a:cs typeface="Times New Roman" panose="02020603050405020304" pitchFamily="18" charset="0"/>
              </a:rPr>
              <a:t>petlji</a:t>
            </a:r>
            <a:r>
              <a:rPr lang="en-US" altLang="en-US" sz="1900" dirty="0">
                <a:cs typeface="Times New Roman" panose="02020603050405020304" pitchFamily="18" charset="0"/>
              </a:rPr>
              <a:t> </a:t>
            </a:r>
            <a:r>
              <a:rPr lang="en-US" altLang="en-US" sz="1900" dirty="0" err="1">
                <a:cs typeface="Times New Roman" panose="02020603050405020304" pitchFamily="18" charset="0"/>
              </a:rPr>
              <a:t>postoje</a:t>
            </a:r>
            <a:r>
              <a:rPr lang="en-US" altLang="en-US" sz="1900" dirty="0">
                <a:cs typeface="Times New Roman" panose="02020603050405020304" pitchFamily="18" charset="0"/>
              </a:rPr>
              <a:t> loop-carry </a:t>
            </a:r>
            <a:r>
              <a:rPr lang="en-US" altLang="en-US" sz="1900" dirty="0" err="1">
                <a:cs typeface="Times New Roman" panose="02020603050405020304" pitchFamily="18" charset="0"/>
              </a:rPr>
              <a:t>zavisnosti</a:t>
            </a:r>
            <a:r>
              <a:rPr lang="en-US" altLang="en-US" sz="1900" dirty="0">
                <a:cs typeface="Times New Roman" panose="02020603050405020304" pitchFamily="18" charset="0"/>
              </a:rPr>
              <a:t>. </a:t>
            </a:r>
            <a:endParaRPr lang="hr-HR" altLang="en-US" sz="1900" dirty="0"/>
          </a:p>
          <a:p>
            <a:pPr lvl="1">
              <a:lnSpc>
                <a:spcPct val="90000"/>
              </a:lnSpc>
              <a:defRPr/>
            </a:pPr>
            <a:r>
              <a:rPr lang="en-US" altLang="en-US" sz="1900" dirty="0" err="1">
                <a:cs typeface="Times New Roman" panose="02020603050405020304" pitchFamily="18" charset="0"/>
              </a:rPr>
              <a:t>Kompajler</a:t>
            </a:r>
            <a:r>
              <a:rPr lang="en-US" altLang="en-US" sz="1900" dirty="0">
                <a:cs typeface="Times New Roman" panose="02020603050405020304" pitchFamily="18" charset="0"/>
              </a:rPr>
              <a:t> to </a:t>
            </a:r>
            <a:r>
              <a:rPr lang="en-US" altLang="en-US" sz="1900" dirty="0" err="1">
                <a:cs typeface="Times New Roman" panose="02020603050405020304" pitchFamily="18" charset="0"/>
              </a:rPr>
              <a:t>ostvaruje</a:t>
            </a:r>
            <a:r>
              <a:rPr lang="en-US" altLang="en-US" sz="1900" dirty="0">
                <a:cs typeface="Times New Roman" panose="02020603050405020304" pitchFamily="18" charset="0"/>
              </a:rPr>
              <a:t> </a:t>
            </a:r>
            <a:r>
              <a:rPr lang="en-US" altLang="en-US" sz="1900" dirty="0" err="1">
                <a:cs typeface="Times New Roman" panose="02020603050405020304" pitchFamily="18" charset="0"/>
              </a:rPr>
              <a:t>pomo</a:t>
            </a:r>
            <a:r>
              <a:rPr lang="hr-HR" altLang="en-US" sz="1900" dirty="0"/>
              <a:t>ć</a:t>
            </a:r>
            <a:r>
              <a:rPr lang="en-US" altLang="en-US" sz="1900" dirty="0">
                <a:cs typeface="Times New Roman" panose="02020603050405020304" pitchFamily="18" charset="0"/>
              </a:rPr>
              <a:t>u </a:t>
            </a:r>
            <a:r>
              <a:rPr lang="en-US" altLang="en-US" sz="1900" dirty="0" err="1">
                <a:cs typeface="Times New Roman" panose="02020603050405020304" pitchFamily="18" charset="0"/>
              </a:rPr>
              <a:t>algoritma</a:t>
            </a:r>
            <a:r>
              <a:rPr lang="en-US" altLang="en-US" sz="1900" dirty="0">
                <a:cs typeface="Times New Roman" panose="02020603050405020304" pitchFamily="18" charset="0"/>
              </a:rPr>
              <a:t> </a:t>
            </a:r>
            <a:r>
              <a:rPr lang="en-US" altLang="en-US" sz="1900" dirty="0" err="1">
                <a:cs typeface="Times New Roman" panose="02020603050405020304" pitchFamily="18" charset="0"/>
              </a:rPr>
              <a:t>za</a:t>
            </a:r>
            <a:r>
              <a:rPr lang="en-US" altLang="en-US" sz="1900" dirty="0">
                <a:cs typeface="Times New Roman" panose="02020603050405020304" pitchFamily="18" charset="0"/>
              </a:rPr>
              <a:t> </a:t>
            </a:r>
            <a:r>
              <a:rPr lang="en-US" altLang="en-US" sz="1900" dirty="0" err="1">
                <a:cs typeface="Times New Roman" panose="02020603050405020304" pitchFamily="18" charset="0"/>
              </a:rPr>
              <a:t>analizu</a:t>
            </a:r>
            <a:r>
              <a:rPr lang="en-US" altLang="en-US" sz="1900" dirty="0">
                <a:cs typeface="Times New Roman" panose="02020603050405020304" pitchFamily="18" charset="0"/>
              </a:rPr>
              <a:t> </a:t>
            </a:r>
            <a:r>
              <a:rPr lang="en-US" altLang="en-US" sz="1900" dirty="0" err="1">
                <a:cs typeface="Times New Roman" panose="02020603050405020304" pitchFamily="18" charset="0"/>
              </a:rPr>
              <a:t>zavisnosti</a:t>
            </a:r>
            <a:r>
              <a:rPr lang="en-US" altLang="en-US" sz="1900" i="1" dirty="0">
                <a:cs typeface="Times New Roman" panose="02020603050405020304" pitchFamily="18" charset="0"/>
              </a:rPr>
              <a:t> </a:t>
            </a:r>
            <a:endParaRPr lang="hr-HR" altLang="en-US" sz="1900" i="1" dirty="0"/>
          </a:p>
          <a:p>
            <a:pPr lvl="1" algn="just">
              <a:lnSpc>
                <a:spcPct val="90000"/>
              </a:lnSpc>
              <a:defRPr/>
            </a:pPr>
            <a:r>
              <a:rPr lang="en-US" altLang="en-US" sz="1900" dirty="0" err="1">
                <a:cs typeface="Times New Roman" panose="02020603050405020304" pitchFamily="18" charset="0"/>
              </a:rPr>
              <a:t>analiza</a:t>
            </a:r>
            <a:r>
              <a:rPr lang="en-US" altLang="en-US" sz="1900" dirty="0">
                <a:cs typeface="Times New Roman" panose="02020603050405020304" pitchFamily="18" charset="0"/>
              </a:rPr>
              <a:t> mo</a:t>
            </a:r>
            <a:r>
              <a:rPr lang="hr-HR" altLang="en-US" sz="1900" dirty="0"/>
              <a:t>ž</a:t>
            </a:r>
            <a:r>
              <a:rPr lang="en-US" altLang="en-US" sz="1900" dirty="0">
                <a:cs typeface="Times New Roman" panose="02020603050405020304" pitchFamily="18" charset="0"/>
              </a:rPr>
              <a:t>e </a:t>
            </a:r>
            <a:r>
              <a:rPr lang="en-US" altLang="en-US" sz="1900" dirty="0" err="1">
                <a:cs typeface="Times New Roman" panose="02020603050405020304" pitchFamily="18" charset="0"/>
              </a:rPr>
              <a:t>biti</a:t>
            </a:r>
            <a:r>
              <a:rPr lang="en-US" altLang="en-US" sz="1900" dirty="0">
                <a:cs typeface="Times New Roman" panose="02020603050405020304" pitchFamily="18" charset="0"/>
              </a:rPr>
              <a:t> </a:t>
            </a:r>
            <a:r>
              <a:rPr lang="en-US" altLang="en-US" sz="1900" dirty="0" err="1">
                <a:cs typeface="Times New Roman" panose="02020603050405020304" pitchFamily="18" charset="0"/>
              </a:rPr>
              <a:t>veoma</a:t>
            </a:r>
            <a:r>
              <a:rPr lang="en-US" altLang="en-US" sz="1900" dirty="0">
                <a:cs typeface="Times New Roman" panose="02020603050405020304" pitchFamily="18" charset="0"/>
              </a:rPr>
              <a:t> </a:t>
            </a:r>
            <a:r>
              <a:rPr lang="en-US" altLang="en-US" sz="1900" dirty="0" err="1">
                <a:cs typeface="Times New Roman" panose="02020603050405020304" pitchFamily="18" charset="0"/>
              </a:rPr>
              <a:t>kompleksna</a:t>
            </a:r>
            <a:r>
              <a:rPr lang="en-US" altLang="en-US" sz="1900" i="1" dirty="0">
                <a:latin typeface="Times Roman YU" pitchFamily="18" charset="0"/>
                <a:cs typeface="Times New Roman" panose="02020603050405020304" pitchFamily="18" charset="0"/>
              </a:rPr>
              <a:t>.</a:t>
            </a:r>
            <a:endParaRPr lang="en-US" altLang="en-US" sz="1900" i="1" dirty="0">
              <a:latin typeface="Times New Roman" panose="02020603050405020304" pitchFamily="18" charset="0"/>
            </a:endParaRPr>
          </a:p>
        </p:txBody>
      </p:sp>
      <p:sp>
        <p:nvSpPr>
          <p:cNvPr id="30725" name="Line 10">
            <a:extLst>
              <a:ext uri="{FF2B5EF4-FFF2-40B4-BE49-F238E27FC236}">
                <a16:creationId xmlns="" xmlns:a16="http://schemas.microsoft.com/office/drawing/2014/main" id="{C14D3E24-B953-4ECB-091B-2DC1F13F5DD0}"/>
              </a:ext>
            </a:extLst>
          </p:cNvPr>
          <p:cNvSpPr>
            <a:spLocks noChangeShapeType="1"/>
          </p:cNvSpPr>
          <p:nvPr/>
        </p:nvSpPr>
        <p:spPr bwMode="auto">
          <a:xfrm>
            <a:off x="1600200" y="4191000"/>
            <a:ext cx="533400" cy="144780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30726" name="Line 11">
            <a:extLst>
              <a:ext uri="{FF2B5EF4-FFF2-40B4-BE49-F238E27FC236}">
                <a16:creationId xmlns="" xmlns:a16="http://schemas.microsoft.com/office/drawing/2014/main" id="{9AD69FC6-868E-FB6D-13EC-6962AEEE9B92}"/>
              </a:ext>
            </a:extLst>
          </p:cNvPr>
          <p:cNvSpPr>
            <a:spLocks noChangeShapeType="1"/>
          </p:cNvSpPr>
          <p:nvPr/>
        </p:nvSpPr>
        <p:spPr bwMode="auto">
          <a:xfrm>
            <a:off x="1524000" y="4038600"/>
            <a:ext cx="1295400" cy="91440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30727" name="Line 12">
            <a:extLst>
              <a:ext uri="{FF2B5EF4-FFF2-40B4-BE49-F238E27FC236}">
                <a16:creationId xmlns="" xmlns:a16="http://schemas.microsoft.com/office/drawing/2014/main" id="{0FE3B45F-6807-08DF-41B1-6DF28A13CBA7}"/>
              </a:ext>
            </a:extLst>
          </p:cNvPr>
          <p:cNvSpPr>
            <a:spLocks noChangeShapeType="1"/>
          </p:cNvSpPr>
          <p:nvPr/>
        </p:nvSpPr>
        <p:spPr bwMode="auto">
          <a:xfrm>
            <a:off x="1524000" y="4572000"/>
            <a:ext cx="533400" cy="129540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30728" name="Line 14">
            <a:extLst>
              <a:ext uri="{FF2B5EF4-FFF2-40B4-BE49-F238E27FC236}">
                <a16:creationId xmlns="" xmlns:a16="http://schemas.microsoft.com/office/drawing/2014/main" id="{5BA1C133-AF14-1388-9ABB-1CFD79085B9E}"/>
              </a:ext>
            </a:extLst>
          </p:cNvPr>
          <p:cNvSpPr>
            <a:spLocks noChangeShapeType="1"/>
          </p:cNvSpPr>
          <p:nvPr/>
        </p:nvSpPr>
        <p:spPr bwMode="auto">
          <a:xfrm>
            <a:off x="1447800" y="4191000"/>
            <a:ext cx="1143000" cy="22860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30729" name="AutoShape 16">
            <a:extLst>
              <a:ext uri="{FF2B5EF4-FFF2-40B4-BE49-F238E27FC236}">
                <a16:creationId xmlns="" xmlns:a16="http://schemas.microsoft.com/office/drawing/2014/main" id="{83041814-EF51-2D2C-07D3-BFC5FB716195}"/>
              </a:ext>
            </a:extLst>
          </p:cNvPr>
          <p:cNvSpPr>
            <a:spLocks noChangeArrowheads="1"/>
          </p:cNvSpPr>
          <p:nvPr/>
        </p:nvSpPr>
        <p:spPr bwMode="auto">
          <a:xfrm>
            <a:off x="3276600" y="3124200"/>
            <a:ext cx="1371600" cy="762000"/>
          </a:xfrm>
          <a:prstGeom prst="wedgeEllipseCallout">
            <a:avLst>
              <a:gd name="adj1" fmla="val -105109"/>
              <a:gd name="adj2" fmla="val 112947"/>
            </a:avLst>
          </a:prstGeom>
          <a:solidFill>
            <a:schemeClr val="accent1"/>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hr-HR" altLang="en-US" sz="1600">
                <a:solidFill>
                  <a:schemeClr val="tx2"/>
                </a:solidFill>
              </a:rPr>
              <a:t>klasičan RAW</a:t>
            </a:r>
            <a:endParaRPr kumimoji="0" lang="en-US" altLang="en-US" sz="1600">
              <a:solidFill>
                <a:schemeClr val="tx2"/>
              </a:solidFill>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1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615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615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615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61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50D21E0E-A1F0-28E3-8CED-4B013ABF699F}"/>
              </a:ext>
            </a:extLst>
          </p:cNvPr>
          <p:cNvSpPr>
            <a:spLocks noGrp="1" noChangeArrowheads="1"/>
          </p:cNvSpPr>
          <p:nvPr>
            <p:ph type="title"/>
          </p:nvPr>
        </p:nvSpPr>
        <p:spPr/>
        <p:txBody>
          <a:bodyPr/>
          <a:lstStyle/>
          <a:p>
            <a:pPr>
              <a:defRPr/>
            </a:pPr>
            <a:r>
              <a:rPr lang="hr-HR" altLang="en-US"/>
              <a:t>Analiza zavisnosti</a:t>
            </a:r>
            <a:endParaRPr lang="en-US" altLang="en-US"/>
          </a:p>
        </p:txBody>
      </p:sp>
      <p:sp>
        <p:nvSpPr>
          <p:cNvPr id="8195" name="Rectangle 3">
            <a:extLst>
              <a:ext uri="{FF2B5EF4-FFF2-40B4-BE49-F238E27FC236}">
                <a16:creationId xmlns="" xmlns:a16="http://schemas.microsoft.com/office/drawing/2014/main" id="{821C47BC-B9C2-3A70-53D0-F8C0D9EC2AB0}"/>
              </a:ext>
            </a:extLst>
          </p:cNvPr>
          <p:cNvSpPr>
            <a:spLocks noGrp="1" noChangeArrowheads="1"/>
          </p:cNvSpPr>
          <p:nvPr>
            <p:ph type="body" idx="1"/>
          </p:nvPr>
        </p:nvSpPr>
        <p:spPr/>
        <p:txBody>
          <a:bodyPr>
            <a:normAutofit fontScale="92500" lnSpcReduction="20000"/>
          </a:bodyPr>
          <a:lstStyle/>
          <a:p>
            <a:pPr marL="533400" indent="-533400">
              <a:defRPr/>
            </a:pPr>
            <a:r>
              <a:rPr lang="en-US" altLang="en-US" dirty="0" err="1">
                <a:cs typeface="Times New Roman" panose="02020603050405020304" pitchFamily="18" charset="0"/>
              </a:rPr>
              <a:t>Najjednostavniji</a:t>
            </a:r>
            <a:r>
              <a:rPr lang="en-US" altLang="en-US" dirty="0">
                <a:cs typeface="Times New Roman" panose="02020603050405020304" pitchFamily="18" charset="0"/>
              </a:rPr>
              <a:t> </a:t>
            </a:r>
            <a:r>
              <a:rPr lang="en-US" altLang="en-US" dirty="0" err="1">
                <a:cs typeface="Times New Roman" panose="02020603050405020304" pitchFamily="18" charset="0"/>
              </a:rPr>
              <a:t>slu</a:t>
            </a:r>
            <a:r>
              <a:rPr lang="hr-HR" altLang="en-US" dirty="0"/>
              <a:t>č</a:t>
            </a:r>
            <a:r>
              <a:rPr lang="en-US" altLang="en-US" dirty="0" err="1">
                <a:cs typeface="Times New Roman" panose="02020603050405020304" pitchFamily="18" charset="0"/>
              </a:rPr>
              <a:t>aj</a:t>
            </a:r>
            <a:r>
              <a:rPr lang="en-US" altLang="en-US" dirty="0">
                <a:cs typeface="Times New Roman" panose="02020603050405020304" pitchFamily="18" charset="0"/>
              </a:rPr>
              <a:t> </a:t>
            </a:r>
            <a:r>
              <a:rPr lang="en-US" altLang="en-US" dirty="0" err="1">
                <a:cs typeface="Times New Roman" panose="02020603050405020304" pitchFamily="18" charset="0"/>
              </a:rPr>
              <a:t>nastupa</a:t>
            </a:r>
            <a:r>
              <a:rPr lang="en-US" altLang="en-US" dirty="0">
                <a:cs typeface="Times New Roman" panose="02020603050405020304" pitchFamily="18" charset="0"/>
              </a:rPr>
              <a:t> </a:t>
            </a:r>
            <a:r>
              <a:rPr lang="en-US" altLang="en-US" dirty="0" err="1">
                <a:cs typeface="Times New Roman" panose="02020603050405020304" pitchFamily="18" charset="0"/>
              </a:rPr>
              <a:t>kada</a:t>
            </a:r>
            <a:r>
              <a:rPr lang="en-US" altLang="en-US" dirty="0">
                <a:cs typeface="Times New Roman" panose="02020603050405020304" pitchFamily="18" charset="0"/>
              </a:rPr>
              <a:t> se </a:t>
            </a:r>
            <a:r>
              <a:rPr lang="en-US" altLang="en-US" dirty="0" err="1">
                <a:cs typeface="Times New Roman" panose="02020603050405020304" pitchFamily="18" charset="0"/>
              </a:rPr>
              <a:t>ime</a:t>
            </a:r>
            <a:r>
              <a:rPr lang="en-US" altLang="en-US" dirty="0">
                <a:cs typeface="Times New Roman" panose="02020603050405020304" pitchFamily="18" charset="0"/>
              </a:rPr>
              <a:t> </a:t>
            </a:r>
            <a:r>
              <a:rPr lang="en-US" altLang="en-US" dirty="0" err="1">
                <a:cs typeface="Times New Roman" panose="02020603050405020304" pitchFamily="18" charset="0"/>
              </a:rPr>
              <a:t>polja</a:t>
            </a:r>
            <a:r>
              <a:rPr lang="en-US" altLang="en-US" dirty="0">
                <a:cs typeface="Times New Roman" panose="02020603050405020304" pitchFamily="18" charset="0"/>
              </a:rPr>
              <a:t> </a:t>
            </a:r>
            <a:r>
              <a:rPr lang="en-US" altLang="en-US" dirty="0" err="1">
                <a:cs typeface="Times New Roman" panose="02020603050405020304" pitchFamily="18" charset="0"/>
              </a:rPr>
              <a:t>nalazi</a:t>
            </a:r>
            <a:r>
              <a:rPr lang="en-US" altLang="en-US" dirty="0">
                <a:cs typeface="Times New Roman" panose="02020603050405020304" pitchFamily="18" charset="0"/>
              </a:rPr>
              <a:t> </a:t>
            </a:r>
            <a:r>
              <a:rPr lang="en-US" altLang="en-US" dirty="0" err="1">
                <a:cs typeface="Times New Roman" panose="02020603050405020304" pitchFamily="18" charset="0"/>
              </a:rPr>
              <a:t>samo</a:t>
            </a:r>
            <a:r>
              <a:rPr lang="en-US" altLang="en-US" dirty="0">
                <a:cs typeface="Times New Roman" panose="02020603050405020304" pitchFamily="18" charset="0"/>
              </a:rPr>
              <a:t> </a:t>
            </a:r>
            <a:r>
              <a:rPr lang="en-US" altLang="en-US" dirty="0" err="1">
                <a:cs typeface="Times New Roman" panose="02020603050405020304" pitchFamily="18" charset="0"/>
              </a:rPr>
              <a:t>sa</a:t>
            </a:r>
            <a:r>
              <a:rPr lang="en-US" altLang="en-US" dirty="0">
                <a:cs typeface="Times New Roman" panose="02020603050405020304" pitchFamily="18" charset="0"/>
              </a:rPr>
              <a:t> </a:t>
            </a:r>
            <a:r>
              <a:rPr lang="en-US" altLang="en-US" dirty="0" err="1">
                <a:cs typeface="Times New Roman" panose="02020603050405020304" pitchFamily="18" charset="0"/>
              </a:rPr>
              <a:t>jedne</a:t>
            </a:r>
            <a:r>
              <a:rPr lang="en-US" altLang="en-US" dirty="0">
                <a:cs typeface="Times New Roman" panose="02020603050405020304" pitchFamily="18" charset="0"/>
              </a:rPr>
              <a:t> </a:t>
            </a:r>
            <a:r>
              <a:rPr lang="en-US" altLang="en-US" dirty="0" err="1">
                <a:cs typeface="Times New Roman" panose="02020603050405020304" pitchFamily="18" charset="0"/>
              </a:rPr>
              <a:t>strane</a:t>
            </a:r>
            <a:r>
              <a:rPr lang="en-US" altLang="en-US" dirty="0">
                <a:cs typeface="Times New Roman" panose="02020603050405020304" pitchFamily="18" charset="0"/>
              </a:rPr>
              <a:t> </a:t>
            </a:r>
            <a:r>
              <a:rPr lang="en-US" altLang="en-US" dirty="0" err="1">
                <a:cs typeface="Times New Roman" panose="02020603050405020304" pitchFamily="18" charset="0"/>
              </a:rPr>
              <a:t>naredbe</a:t>
            </a:r>
            <a:r>
              <a:rPr lang="en-US" altLang="en-US" dirty="0">
                <a:cs typeface="Times New Roman" panose="02020603050405020304" pitchFamily="18" charset="0"/>
              </a:rPr>
              <a:t> </a:t>
            </a:r>
            <a:r>
              <a:rPr lang="en-US" altLang="en-US" dirty="0" err="1">
                <a:cs typeface="Times New Roman" panose="02020603050405020304" pitchFamily="18" charset="0"/>
              </a:rPr>
              <a:t>dodeljivanja</a:t>
            </a:r>
            <a:r>
              <a:rPr lang="en-US" altLang="en-US" dirty="0"/>
              <a:t> </a:t>
            </a:r>
            <a:endParaRPr lang="hr-HR" altLang="en-US" dirty="0"/>
          </a:p>
          <a:p>
            <a:pPr marL="895350" lvl="1" indent="-438150" algn="just">
              <a:buFont typeface="Wingdings" panose="05000000000000000000" pitchFamily="2" charset="2"/>
              <a:buNone/>
              <a:defRPr/>
            </a:pPr>
            <a:r>
              <a:rPr lang="hr-HR" altLang="en-US" dirty="0"/>
              <a:t>	</a:t>
            </a:r>
            <a:r>
              <a:rPr lang="en-US" altLang="en-US" dirty="0">
                <a:cs typeface="Times New Roman" panose="02020603050405020304" pitchFamily="18" charset="0"/>
              </a:rPr>
              <a:t>for i=1 to 100</a:t>
            </a:r>
          </a:p>
          <a:p>
            <a:pPr marL="895350" lvl="1" indent="-438150" algn="just">
              <a:buFont typeface="Wingdings" panose="05000000000000000000" pitchFamily="2" charset="2"/>
              <a:buNone/>
              <a:defRPr/>
            </a:pPr>
            <a:r>
              <a:rPr lang="en-US" altLang="en-US" dirty="0">
                <a:cs typeface="Times New Roman" panose="02020603050405020304" pitchFamily="18" charset="0"/>
              </a:rPr>
              <a:t>		A(i)=B(i)+C(i)</a:t>
            </a:r>
          </a:p>
          <a:p>
            <a:pPr marL="895350" lvl="1" indent="-438150" algn="just">
              <a:buFont typeface="Wingdings" panose="05000000000000000000" pitchFamily="2" charset="2"/>
              <a:buNone/>
              <a:defRPr/>
            </a:pPr>
            <a:r>
              <a:rPr lang="en-US" altLang="en-US" dirty="0">
                <a:cs typeface="Times New Roman" panose="02020603050405020304" pitchFamily="18" charset="0"/>
              </a:rPr>
              <a:t>		D(i)=</a:t>
            </a:r>
            <a:r>
              <a:rPr lang="sr-Latn-RS" altLang="en-US" dirty="0">
                <a:cs typeface="Times New Roman" panose="02020603050405020304" pitchFamily="18" charset="0"/>
              </a:rPr>
              <a:t>E</a:t>
            </a:r>
            <a:r>
              <a:rPr lang="en-US" altLang="en-US" dirty="0">
                <a:cs typeface="Times New Roman" panose="02020603050405020304" pitchFamily="18" charset="0"/>
              </a:rPr>
              <a:t>(i)*</a:t>
            </a:r>
            <a:r>
              <a:rPr lang="sr-Latn-RS" altLang="en-US" dirty="0">
                <a:cs typeface="Times New Roman" panose="02020603050405020304" pitchFamily="18" charset="0"/>
              </a:rPr>
              <a:t>F</a:t>
            </a:r>
            <a:r>
              <a:rPr lang="en-US" altLang="en-US" dirty="0">
                <a:cs typeface="Times New Roman" panose="02020603050405020304" pitchFamily="18" charset="0"/>
              </a:rPr>
              <a:t>(i)</a:t>
            </a:r>
          </a:p>
          <a:p>
            <a:pPr marL="895350" lvl="1" indent="-438150">
              <a:buFont typeface="Wingdings" panose="05000000000000000000" pitchFamily="2" charset="2"/>
              <a:buNone/>
              <a:defRPr/>
            </a:pPr>
            <a:r>
              <a:rPr lang="en-US" altLang="en-US" dirty="0">
                <a:cs typeface="Times New Roman" panose="02020603050405020304" pitchFamily="18" charset="0"/>
              </a:rPr>
              <a:t>    </a:t>
            </a:r>
            <a:r>
              <a:rPr lang="en-US" altLang="en-US" dirty="0" err="1">
                <a:cs typeface="Times New Roman" panose="02020603050405020304" pitchFamily="18" charset="0"/>
              </a:rPr>
              <a:t>endfor</a:t>
            </a:r>
            <a:r>
              <a:rPr lang="en-US" altLang="en-US" dirty="0"/>
              <a:t> </a:t>
            </a:r>
            <a:endParaRPr lang="hr-HR" altLang="en-US" dirty="0"/>
          </a:p>
          <a:p>
            <a:pPr marL="533400" indent="-533400">
              <a:defRPr/>
            </a:pPr>
            <a:r>
              <a:rPr lang="en-US" altLang="en-US" dirty="0">
                <a:cs typeface="Times New Roman" panose="02020603050405020304" pitchFamily="18" charset="0"/>
              </a:rPr>
              <a:t>U </a:t>
            </a:r>
            <a:r>
              <a:rPr lang="en-US" altLang="en-US" dirty="0" err="1">
                <a:cs typeface="Times New Roman" panose="02020603050405020304" pitchFamily="18" charset="0"/>
              </a:rPr>
              <a:t>ovom</a:t>
            </a:r>
            <a:r>
              <a:rPr lang="en-US" altLang="en-US" dirty="0">
                <a:cs typeface="Times New Roman" panose="02020603050405020304" pitchFamily="18" charset="0"/>
              </a:rPr>
              <a:t> </a:t>
            </a:r>
            <a:r>
              <a:rPr lang="en-US" altLang="en-US" dirty="0" err="1">
                <a:cs typeface="Times New Roman" panose="02020603050405020304" pitchFamily="18" charset="0"/>
              </a:rPr>
              <a:t>slu</a:t>
            </a:r>
            <a:r>
              <a:rPr lang="hr-HR" altLang="en-US" dirty="0"/>
              <a:t>č</a:t>
            </a:r>
            <a:r>
              <a:rPr lang="en-US" altLang="en-US" dirty="0" err="1">
                <a:cs typeface="Times New Roman" panose="02020603050405020304" pitchFamily="18" charset="0"/>
              </a:rPr>
              <a:t>aju</a:t>
            </a:r>
            <a:r>
              <a:rPr lang="en-US" altLang="en-US" dirty="0">
                <a:cs typeface="Times New Roman" panose="02020603050405020304" pitchFamily="18" charset="0"/>
              </a:rPr>
              <a:t> ne </a:t>
            </a:r>
            <a:r>
              <a:rPr lang="en-US" altLang="en-US" dirty="0" err="1">
                <a:cs typeface="Times New Roman" panose="02020603050405020304" pitchFamily="18" charset="0"/>
              </a:rPr>
              <a:t>mo</a:t>
            </a:r>
            <a:r>
              <a:rPr lang="hr-HR" altLang="en-US" dirty="0"/>
              <a:t>ž</a:t>
            </a:r>
            <a:r>
              <a:rPr lang="en-US" altLang="en-US" dirty="0">
                <a:cs typeface="Times New Roman" panose="02020603050405020304" pitchFamily="18" charset="0"/>
              </a:rPr>
              <a:t>e do</a:t>
            </a:r>
            <a:r>
              <a:rPr lang="hr-HR" altLang="en-US" dirty="0"/>
              <a:t>ć</a:t>
            </a:r>
            <a:r>
              <a:rPr lang="en-US" altLang="en-US" dirty="0">
                <a:cs typeface="Times New Roman" panose="02020603050405020304" pitchFamily="18" charset="0"/>
              </a:rPr>
              <a:t>i do loop-carry </a:t>
            </a:r>
            <a:r>
              <a:rPr lang="en-US" altLang="en-US" dirty="0" err="1">
                <a:cs typeface="Times New Roman" panose="02020603050405020304" pitchFamily="18" charset="0"/>
              </a:rPr>
              <a:t>zavisnosti</a:t>
            </a:r>
            <a:r>
              <a:rPr lang="en-US" altLang="en-US" dirty="0">
                <a:cs typeface="Times New Roman" panose="02020603050405020304" pitchFamily="18" charset="0"/>
              </a:rPr>
              <a:t>. </a:t>
            </a:r>
            <a:endParaRPr lang="sr-Latn-RS" altLang="en-US" dirty="0">
              <a:cs typeface="Times New Roman" panose="02020603050405020304" pitchFamily="18" charset="0"/>
            </a:endParaRPr>
          </a:p>
          <a:p>
            <a:pPr marL="895350" lvl="1" indent="-438150" algn="just">
              <a:buFont typeface="Wingdings" panose="05000000000000000000" pitchFamily="2" charset="2"/>
              <a:buNone/>
              <a:defRPr/>
            </a:pPr>
            <a:r>
              <a:rPr lang="en-US" altLang="en-US" dirty="0">
                <a:cs typeface="Times New Roman" panose="02020603050405020304" pitchFamily="18" charset="0"/>
              </a:rPr>
              <a:t>for i=1 to 100</a:t>
            </a:r>
          </a:p>
          <a:p>
            <a:pPr marL="895350" lvl="1" indent="-438150" algn="just">
              <a:buFont typeface="Wingdings" panose="05000000000000000000" pitchFamily="2" charset="2"/>
              <a:buNone/>
              <a:defRPr/>
            </a:pPr>
            <a:r>
              <a:rPr lang="en-US" altLang="en-US" dirty="0">
                <a:cs typeface="Times New Roman" panose="02020603050405020304" pitchFamily="18" charset="0"/>
              </a:rPr>
              <a:t>		A(i)=B(i)+C(i)</a:t>
            </a:r>
          </a:p>
          <a:p>
            <a:pPr marL="895350" lvl="1" indent="-438150" algn="just">
              <a:buFont typeface="Wingdings" panose="05000000000000000000" pitchFamily="2" charset="2"/>
              <a:buNone/>
              <a:defRPr/>
            </a:pPr>
            <a:r>
              <a:rPr lang="en-US" altLang="en-US" dirty="0">
                <a:cs typeface="Times New Roman" panose="02020603050405020304" pitchFamily="18" charset="0"/>
              </a:rPr>
              <a:t>		D(i)=</a:t>
            </a:r>
            <a:r>
              <a:rPr lang="sr-Latn-RS" altLang="en-US" dirty="0">
                <a:cs typeface="Times New Roman" panose="02020603050405020304" pitchFamily="18" charset="0"/>
              </a:rPr>
              <a:t>A</a:t>
            </a:r>
            <a:r>
              <a:rPr lang="en-US" altLang="en-US" dirty="0">
                <a:cs typeface="Times New Roman" panose="02020603050405020304" pitchFamily="18" charset="0"/>
              </a:rPr>
              <a:t>(i)*</a:t>
            </a:r>
            <a:r>
              <a:rPr lang="sr-Latn-RS" altLang="en-US" dirty="0">
                <a:cs typeface="Times New Roman" panose="02020603050405020304" pitchFamily="18" charset="0"/>
              </a:rPr>
              <a:t>E</a:t>
            </a:r>
            <a:r>
              <a:rPr lang="en-US" altLang="en-US" dirty="0">
                <a:cs typeface="Times New Roman" panose="02020603050405020304" pitchFamily="18" charset="0"/>
              </a:rPr>
              <a:t>(i)</a:t>
            </a:r>
          </a:p>
          <a:p>
            <a:pPr marL="895350" lvl="1" indent="-438150">
              <a:buFont typeface="Wingdings" panose="05000000000000000000" pitchFamily="2" charset="2"/>
              <a:buNone/>
              <a:defRPr/>
            </a:pPr>
            <a:r>
              <a:rPr lang="en-US" altLang="en-US" dirty="0">
                <a:cs typeface="Times New Roman" panose="02020603050405020304" pitchFamily="18" charset="0"/>
              </a:rPr>
              <a:t>    </a:t>
            </a:r>
            <a:r>
              <a:rPr lang="en-US" altLang="en-US" dirty="0" err="1">
                <a:cs typeface="Times New Roman" panose="02020603050405020304" pitchFamily="18" charset="0"/>
              </a:rPr>
              <a:t>endfor</a:t>
            </a:r>
            <a:r>
              <a:rPr lang="en-US" altLang="en-US" dirty="0"/>
              <a:t> </a:t>
            </a:r>
            <a:endParaRPr lang="hr-HR" altLang="en-US" dirty="0"/>
          </a:p>
          <a:p>
            <a:pPr marL="533400" indent="-533400">
              <a:defRPr/>
            </a:pPr>
            <a:r>
              <a:rPr lang="sr-Latn-RS" altLang="en-US" dirty="0">
                <a:cs typeface="Times New Roman" panose="02020603050405020304" pitchFamily="18" charset="0"/>
              </a:rPr>
              <a:t>Ni u</a:t>
            </a:r>
            <a:r>
              <a:rPr lang="en-US" altLang="en-US" dirty="0">
                <a:cs typeface="Times New Roman" panose="02020603050405020304" pitchFamily="18" charset="0"/>
              </a:rPr>
              <a:t> </a:t>
            </a:r>
            <a:r>
              <a:rPr lang="en-US" altLang="en-US" dirty="0" err="1">
                <a:cs typeface="Times New Roman" panose="02020603050405020304" pitchFamily="18" charset="0"/>
              </a:rPr>
              <a:t>ovom</a:t>
            </a:r>
            <a:r>
              <a:rPr lang="en-US" altLang="en-US" dirty="0">
                <a:cs typeface="Times New Roman" panose="02020603050405020304" pitchFamily="18" charset="0"/>
              </a:rPr>
              <a:t> </a:t>
            </a:r>
            <a:r>
              <a:rPr lang="en-US" altLang="en-US" dirty="0" err="1">
                <a:cs typeface="Times New Roman" panose="02020603050405020304" pitchFamily="18" charset="0"/>
              </a:rPr>
              <a:t>slu</a:t>
            </a:r>
            <a:r>
              <a:rPr lang="hr-HR" altLang="en-US" dirty="0"/>
              <a:t>č</a:t>
            </a:r>
            <a:r>
              <a:rPr lang="en-US" altLang="en-US" dirty="0" err="1">
                <a:cs typeface="Times New Roman" panose="02020603050405020304" pitchFamily="18" charset="0"/>
              </a:rPr>
              <a:t>aju</a:t>
            </a:r>
            <a:r>
              <a:rPr lang="en-US" altLang="en-US" dirty="0">
                <a:cs typeface="Times New Roman" panose="02020603050405020304" pitchFamily="18" charset="0"/>
              </a:rPr>
              <a:t> ne </a:t>
            </a:r>
            <a:r>
              <a:rPr lang="en-US" altLang="en-US" dirty="0" err="1">
                <a:cs typeface="Times New Roman" panose="02020603050405020304" pitchFamily="18" charset="0"/>
              </a:rPr>
              <a:t>mo</a:t>
            </a:r>
            <a:r>
              <a:rPr lang="hr-HR" altLang="en-US" dirty="0"/>
              <a:t>ž</a:t>
            </a:r>
            <a:r>
              <a:rPr lang="en-US" altLang="en-US" dirty="0">
                <a:cs typeface="Times New Roman" panose="02020603050405020304" pitchFamily="18" charset="0"/>
              </a:rPr>
              <a:t>e do</a:t>
            </a:r>
            <a:r>
              <a:rPr lang="hr-HR" altLang="en-US" dirty="0"/>
              <a:t>ć</a:t>
            </a:r>
            <a:r>
              <a:rPr lang="en-US" altLang="en-US" dirty="0">
                <a:cs typeface="Times New Roman" panose="02020603050405020304" pitchFamily="18" charset="0"/>
              </a:rPr>
              <a:t>i do loop-carry </a:t>
            </a:r>
            <a:r>
              <a:rPr lang="en-US" altLang="en-US" dirty="0" err="1">
                <a:cs typeface="Times New Roman" panose="02020603050405020304" pitchFamily="18" charset="0"/>
              </a:rPr>
              <a:t>zavisnosti</a:t>
            </a:r>
            <a:r>
              <a:rPr lang="en-US" altLang="en-US" dirty="0">
                <a:cs typeface="Times New Roman" panose="02020603050405020304" pitchFamily="18" charset="0"/>
              </a:rPr>
              <a:t>.</a:t>
            </a:r>
            <a:endParaRPr lang="hr-HR" altLang="en-US" dirty="0"/>
          </a:p>
          <a:p>
            <a:pPr marL="895350" lvl="1" indent="-438150">
              <a:defRPr/>
            </a:pPr>
            <a:r>
              <a:rPr lang="en-US" altLang="en-US" dirty="0">
                <a:cs typeface="Times New Roman" panose="02020603050405020304" pitchFamily="18" charset="0"/>
              </a:rPr>
              <a:t>Tre</a:t>
            </a:r>
            <a:r>
              <a:rPr lang="hr-HR" altLang="en-US" dirty="0"/>
              <a:t>ć</a:t>
            </a:r>
            <a:r>
              <a:rPr lang="en-US" altLang="en-US" dirty="0">
                <a:cs typeface="Times New Roman" panose="02020603050405020304" pitchFamily="18" charset="0"/>
              </a:rPr>
              <a:t>i tip </a:t>
            </a:r>
            <a:r>
              <a:rPr lang="en-US" altLang="en-US" dirty="0" err="1">
                <a:cs typeface="Times New Roman" panose="02020603050405020304" pitchFamily="18" charset="0"/>
              </a:rPr>
              <a:t>zavisnosti</a:t>
            </a:r>
            <a:r>
              <a:rPr lang="en-US" altLang="en-US" dirty="0">
                <a:cs typeface="Times New Roman" panose="02020603050405020304" pitchFamily="18" charset="0"/>
              </a:rPr>
              <a:t> </a:t>
            </a:r>
            <a:r>
              <a:rPr lang="en-US" altLang="en-US" dirty="0" err="1">
                <a:cs typeface="Times New Roman" panose="02020603050405020304" pitchFamily="18" charset="0"/>
              </a:rPr>
              <a:t>postoji</a:t>
            </a:r>
            <a:r>
              <a:rPr lang="en-US" altLang="en-US" dirty="0">
                <a:cs typeface="Times New Roman" panose="02020603050405020304" pitchFamily="18" charset="0"/>
              </a:rPr>
              <a:t>, </a:t>
            </a:r>
            <a:r>
              <a:rPr lang="en-US" altLang="en-US" dirty="0" err="1">
                <a:cs typeface="Times New Roman" panose="02020603050405020304" pitchFamily="18" charset="0"/>
              </a:rPr>
              <a:t>ali</a:t>
            </a:r>
            <a:r>
              <a:rPr lang="en-US" altLang="en-US" dirty="0">
                <a:cs typeface="Times New Roman" panose="02020603050405020304" pitchFamily="18" charset="0"/>
              </a:rPr>
              <a:t> </a:t>
            </a:r>
            <a:r>
              <a:rPr lang="en-US" altLang="en-US" dirty="0" err="1">
                <a:cs typeface="Times New Roman" panose="02020603050405020304" pitchFamily="18" charset="0"/>
              </a:rPr>
              <a:t>ovaj</a:t>
            </a:r>
            <a:r>
              <a:rPr lang="en-US" altLang="en-US" dirty="0">
                <a:cs typeface="Times New Roman" panose="02020603050405020304" pitchFamily="18" charset="0"/>
              </a:rPr>
              <a:t> tip </a:t>
            </a:r>
            <a:r>
              <a:rPr lang="en-US" altLang="en-US" dirty="0" err="1">
                <a:cs typeface="Times New Roman" panose="02020603050405020304" pitchFamily="18" charset="0"/>
              </a:rPr>
              <a:t>zavisnosti</a:t>
            </a:r>
            <a:r>
              <a:rPr lang="en-US" altLang="en-US" dirty="0">
                <a:cs typeface="Times New Roman" panose="02020603050405020304" pitchFamily="18" charset="0"/>
              </a:rPr>
              <a:t> </a:t>
            </a:r>
            <a:r>
              <a:rPr lang="en-US" altLang="en-US" dirty="0" err="1">
                <a:cs typeface="Times New Roman" panose="02020603050405020304" pitchFamily="18" charset="0"/>
              </a:rPr>
              <a:t>procesor</a:t>
            </a:r>
            <a:r>
              <a:rPr lang="en-US" altLang="en-US" dirty="0">
                <a:cs typeface="Times New Roman" panose="02020603050405020304" pitchFamily="18" charset="0"/>
              </a:rPr>
              <a:t> </a:t>
            </a:r>
            <a:r>
              <a:rPr lang="en-US" altLang="en-US" dirty="0" err="1">
                <a:cs typeface="Times New Roman" panose="02020603050405020304" pitchFamily="18" charset="0"/>
              </a:rPr>
              <a:t>mo</a:t>
            </a:r>
            <a:r>
              <a:rPr lang="hr-HR" altLang="en-US" dirty="0"/>
              <a:t>ž</a:t>
            </a:r>
            <a:r>
              <a:rPr lang="en-US" altLang="en-US" dirty="0">
                <a:cs typeface="Times New Roman" panose="02020603050405020304" pitchFamily="18" charset="0"/>
              </a:rPr>
              <a:t>e </a:t>
            </a:r>
            <a:r>
              <a:rPr lang="en-US" altLang="en-US" dirty="0" err="1">
                <a:cs typeface="Times New Roman" panose="02020603050405020304" pitchFamily="18" charset="0"/>
              </a:rPr>
              <a:t>detektovati</a:t>
            </a:r>
            <a:r>
              <a:rPr lang="en-US" altLang="en-US" dirty="0">
                <a:cs typeface="Times New Roman" panose="02020603050405020304" pitchFamily="18" charset="0"/>
              </a:rPr>
              <a:t> i </a:t>
            </a:r>
            <a:r>
              <a:rPr lang="en-US" altLang="en-US" dirty="0" err="1">
                <a:cs typeface="Times New Roman" panose="02020603050405020304" pitchFamily="18" charset="0"/>
              </a:rPr>
              <a:t>zaustaviti</a:t>
            </a:r>
            <a:r>
              <a:rPr lang="en-US" altLang="en-US" dirty="0">
                <a:cs typeface="Times New Roman" panose="02020603050405020304" pitchFamily="18" charset="0"/>
              </a:rPr>
              <a:t> </a:t>
            </a:r>
            <a:r>
              <a:rPr lang="en-US" altLang="en-US" dirty="0" err="1">
                <a:cs typeface="Times New Roman" panose="02020603050405020304" pitchFamily="18" charset="0"/>
              </a:rPr>
              <a:t>izdavanje</a:t>
            </a:r>
            <a:r>
              <a:rPr lang="en-US" altLang="en-US" dirty="0">
                <a:cs typeface="Times New Roman" panose="02020603050405020304" pitchFamily="18" charset="0"/>
              </a:rPr>
              <a:t> </a:t>
            </a:r>
            <a:r>
              <a:rPr lang="en-US" altLang="en-US" dirty="0" err="1">
                <a:cs typeface="Times New Roman" panose="02020603050405020304" pitchFamily="18" charset="0"/>
              </a:rPr>
              <a:t>naredbe</a:t>
            </a:r>
            <a:r>
              <a:rPr lang="en-US" altLang="en-US" dirty="0">
                <a:cs typeface="Times New Roman" panose="02020603050405020304" pitchFamily="18" charset="0"/>
              </a:rPr>
              <a:t> za </a:t>
            </a:r>
            <a:r>
              <a:rPr lang="en-US" altLang="en-US" dirty="0" err="1">
                <a:cs typeface="Times New Roman" panose="02020603050405020304" pitchFamily="18" charset="0"/>
              </a:rPr>
              <a:t>mno</a:t>
            </a:r>
            <a:r>
              <a:rPr lang="hr-HR" altLang="en-US" dirty="0"/>
              <a:t>ž</a:t>
            </a:r>
            <a:r>
              <a:rPr lang="en-US" altLang="en-US" dirty="0" err="1">
                <a:cs typeface="Times New Roman" panose="02020603050405020304" pitchFamily="18" charset="0"/>
              </a:rPr>
              <a:t>enje</a:t>
            </a:r>
            <a:r>
              <a:rPr lang="en-US" altLang="en-US" dirty="0">
                <a:cs typeface="Times New Roman" panose="02020603050405020304" pitchFamily="18" charset="0"/>
              </a:rPr>
              <a:t>, </a:t>
            </a:r>
            <a:r>
              <a:rPr lang="en-US" altLang="en-US" dirty="0" err="1">
                <a:cs typeface="Times New Roman" panose="02020603050405020304" pitchFamily="18" charset="0"/>
              </a:rPr>
              <a:t>mada</a:t>
            </a:r>
            <a:r>
              <a:rPr lang="en-US" altLang="en-US" dirty="0">
                <a:cs typeface="Times New Roman" panose="02020603050405020304" pitchFamily="18" charset="0"/>
              </a:rPr>
              <a:t> bi + i * </a:t>
            </a:r>
            <a:r>
              <a:rPr lang="en-US" altLang="en-US" dirty="0" err="1">
                <a:cs typeface="Times New Roman" panose="02020603050405020304" pitchFamily="18" charset="0"/>
              </a:rPr>
              <a:t>mogle</a:t>
            </a:r>
            <a:r>
              <a:rPr lang="en-US" altLang="en-US" dirty="0">
                <a:cs typeface="Times New Roman" panose="02020603050405020304" pitchFamily="18" charset="0"/>
              </a:rPr>
              <a:t> </a:t>
            </a:r>
            <a:r>
              <a:rPr lang="en-US" altLang="en-US" dirty="0" err="1">
                <a:cs typeface="Times New Roman" panose="02020603050405020304" pitchFamily="18" charset="0"/>
              </a:rPr>
              <a:t>paralelno</a:t>
            </a:r>
            <a:r>
              <a:rPr lang="en-US" altLang="en-US" dirty="0">
                <a:cs typeface="Times New Roman" panose="02020603050405020304" pitchFamily="18" charset="0"/>
              </a:rPr>
              <a:t> da se </a:t>
            </a:r>
            <a:r>
              <a:rPr lang="en-US" altLang="en-US" dirty="0" err="1">
                <a:cs typeface="Times New Roman" panose="02020603050405020304" pitchFamily="18" charset="0"/>
              </a:rPr>
              <a:t>izvr</a:t>
            </a:r>
            <a:r>
              <a:rPr lang="hr-HR" altLang="en-US" dirty="0"/>
              <a:t>š</a:t>
            </a:r>
            <a:r>
              <a:rPr lang="en-US" altLang="en-US" dirty="0" err="1">
                <a:cs typeface="Times New Roman" panose="02020603050405020304" pitchFamily="18" charset="0"/>
              </a:rPr>
              <a:t>avaju</a:t>
            </a:r>
            <a:r>
              <a:rPr lang="en-US" altLang="en-US" dirty="0">
                <a:cs typeface="Times New Roman" panose="02020603050405020304" pitchFamily="18" charset="0"/>
              </a:rPr>
              <a:t> </a:t>
            </a:r>
            <a:r>
              <a:rPr lang="en-US" altLang="en-US" dirty="0" err="1">
                <a:cs typeface="Times New Roman" panose="02020603050405020304" pitchFamily="18" charset="0"/>
              </a:rPr>
              <a:t>jer</a:t>
            </a:r>
            <a:r>
              <a:rPr lang="en-US" altLang="en-US" dirty="0">
                <a:cs typeface="Times New Roman" panose="02020603050405020304" pitchFamily="18" charset="0"/>
              </a:rPr>
              <a:t> ne </a:t>
            </a:r>
            <a:r>
              <a:rPr lang="en-US" altLang="en-US" dirty="0" err="1">
                <a:cs typeface="Times New Roman" panose="02020603050405020304" pitchFamily="18" charset="0"/>
              </a:rPr>
              <a:t>koriste</a:t>
            </a:r>
            <a:r>
              <a:rPr lang="en-US" altLang="en-US" dirty="0">
                <a:cs typeface="Times New Roman" panose="02020603050405020304" pitchFamily="18" charset="0"/>
              </a:rPr>
              <a:t> </a:t>
            </a:r>
            <a:r>
              <a:rPr lang="en-US" altLang="en-US" dirty="0" err="1">
                <a:cs typeface="Times New Roman" panose="02020603050405020304" pitchFamily="18" charset="0"/>
              </a:rPr>
              <a:t>iste</a:t>
            </a:r>
            <a:r>
              <a:rPr lang="en-US" altLang="en-US" dirty="0">
                <a:cs typeface="Times New Roman" panose="02020603050405020304" pitchFamily="18" charset="0"/>
              </a:rPr>
              <a:t> </a:t>
            </a:r>
            <a:r>
              <a:rPr lang="en-US" altLang="en-US" dirty="0" err="1">
                <a:cs typeface="Times New Roman" panose="02020603050405020304" pitchFamily="18" charset="0"/>
              </a:rPr>
              <a:t>funkcionalne</a:t>
            </a:r>
            <a:r>
              <a:rPr lang="en-US" altLang="en-US" dirty="0">
                <a:cs typeface="Times New Roman" panose="02020603050405020304" pitchFamily="18" charset="0"/>
              </a:rPr>
              <a:t> </a:t>
            </a:r>
            <a:r>
              <a:rPr lang="en-US" altLang="en-US" dirty="0" err="1">
                <a:cs typeface="Times New Roman" panose="02020603050405020304" pitchFamily="18" charset="0"/>
              </a:rPr>
              <a:t>jedinice</a:t>
            </a:r>
            <a:r>
              <a:rPr lang="en-US" altLang="en-US" dirty="0">
                <a:cs typeface="Times New Roman" panose="02020603050405020304" pitchFamily="18" charset="0"/>
              </a:rPr>
              <a:t>.</a:t>
            </a:r>
            <a:r>
              <a:rPr lang="en-US" altLang="en-US" dirty="0"/>
              <a:t> </a:t>
            </a:r>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C58EC290-7D74-38C5-0C28-EA9D93D2ED1F}"/>
              </a:ext>
            </a:extLst>
          </p:cNvPr>
          <p:cNvSpPr>
            <a:spLocks noGrp="1" noChangeArrowheads="1"/>
          </p:cNvSpPr>
          <p:nvPr>
            <p:ph type="title"/>
          </p:nvPr>
        </p:nvSpPr>
        <p:spPr/>
        <p:txBody>
          <a:bodyPr/>
          <a:lstStyle/>
          <a:p>
            <a:pPr>
              <a:defRPr/>
            </a:pPr>
            <a:r>
              <a:rPr lang="hr-HR" altLang="en-US"/>
              <a:t>Analiza zavisnosti</a:t>
            </a:r>
            <a:endParaRPr lang="en-US" altLang="en-US"/>
          </a:p>
        </p:txBody>
      </p:sp>
      <p:sp>
        <p:nvSpPr>
          <p:cNvPr id="10243" name="Rectangle 3">
            <a:extLst>
              <a:ext uri="{FF2B5EF4-FFF2-40B4-BE49-F238E27FC236}">
                <a16:creationId xmlns="" xmlns:a16="http://schemas.microsoft.com/office/drawing/2014/main" id="{9EE34E5C-6CCD-DFCB-3273-F5DB43FCD2EA}"/>
              </a:ext>
            </a:extLst>
          </p:cNvPr>
          <p:cNvSpPr>
            <a:spLocks noGrp="1" noChangeArrowheads="1"/>
          </p:cNvSpPr>
          <p:nvPr>
            <p:ph type="body" idx="1"/>
          </p:nvPr>
        </p:nvSpPr>
        <p:spPr/>
        <p:txBody>
          <a:bodyPr/>
          <a:lstStyle/>
          <a:p>
            <a:pPr marL="533400" indent="-533400">
              <a:defRPr/>
            </a:pPr>
            <a:r>
              <a:rPr lang="hr-HR" altLang="en-US"/>
              <a:t>Č</a:t>
            </a:r>
            <a:r>
              <a:rPr lang="en-US" altLang="en-US">
                <a:cs typeface="Times New Roman" panose="02020603050405020304" pitchFamily="18" charset="0"/>
              </a:rPr>
              <a:t>esto se isto ime pojavljuje i kako izvor i kao odredi</a:t>
            </a:r>
            <a:r>
              <a:rPr lang="hr-HR" altLang="en-US"/>
              <a:t>š</a:t>
            </a:r>
            <a:r>
              <a:rPr lang="en-US" altLang="en-US">
                <a:cs typeface="Times New Roman" panose="02020603050405020304" pitchFamily="18" charset="0"/>
              </a:rPr>
              <a:t>te unutar petlje</a:t>
            </a:r>
            <a:r>
              <a:rPr lang="hr-HR" altLang="en-US"/>
              <a:t>:</a:t>
            </a:r>
          </a:p>
          <a:p>
            <a:pPr marL="895350" lvl="1" indent="-438150" algn="just">
              <a:buFont typeface="Wingdings" panose="05000000000000000000" pitchFamily="2" charset="2"/>
              <a:buNone/>
              <a:defRPr/>
            </a:pPr>
            <a:r>
              <a:rPr lang="hr-HR" altLang="en-US"/>
              <a:t>	</a:t>
            </a:r>
            <a:r>
              <a:rPr lang="en-US" altLang="en-US"/>
              <a:t>for</a:t>
            </a:r>
            <a:r>
              <a:rPr lang="en-US" altLang="en-US">
                <a:cs typeface="Times New Roman" panose="02020603050405020304" pitchFamily="18" charset="0"/>
              </a:rPr>
              <a:t> 10 i=1 to 100</a:t>
            </a:r>
          </a:p>
          <a:p>
            <a:pPr marL="895350" lvl="1" indent="-438150" algn="just">
              <a:buFont typeface="Wingdings" panose="05000000000000000000" pitchFamily="2" charset="2"/>
              <a:buNone/>
              <a:defRPr/>
            </a:pPr>
            <a:r>
              <a:rPr lang="en-US" altLang="en-US">
                <a:cs typeface="Times New Roman" panose="02020603050405020304" pitchFamily="18" charset="0"/>
              </a:rPr>
              <a:t>		y(i)=ax(i)+y(i)</a:t>
            </a:r>
          </a:p>
          <a:p>
            <a:pPr marL="895350" lvl="1" indent="-438150">
              <a:buFont typeface="Wingdings" panose="05000000000000000000" pitchFamily="2" charset="2"/>
              <a:buNone/>
              <a:defRPr/>
            </a:pPr>
            <a:r>
              <a:rPr lang="en-US" altLang="en-US">
                <a:cs typeface="Times New Roman" panose="02020603050405020304" pitchFamily="18" charset="0"/>
              </a:rPr>
              <a:t>     endfor</a:t>
            </a:r>
            <a:r>
              <a:rPr lang="en-US" altLang="en-US"/>
              <a:t> </a:t>
            </a:r>
            <a:endParaRPr lang="hr-HR" altLang="en-US"/>
          </a:p>
          <a:p>
            <a:pPr marL="533400" indent="-533400">
              <a:defRPr/>
            </a:pPr>
            <a:r>
              <a:rPr lang="en-US" altLang="en-US">
                <a:cs typeface="Times New Roman" panose="02020603050405020304" pitchFamily="18" charset="0"/>
              </a:rPr>
              <a:t>U ovom slu</a:t>
            </a:r>
            <a:r>
              <a:rPr lang="hr-HR" altLang="en-US"/>
              <a:t>č</a:t>
            </a:r>
            <a:r>
              <a:rPr lang="en-US" altLang="en-US">
                <a:cs typeface="Times New Roman" panose="02020603050405020304" pitchFamily="18" charset="0"/>
              </a:rPr>
              <a:t>aju ne postoji loop-carry  zavisnost jer rezultat izra</a:t>
            </a:r>
            <a:r>
              <a:rPr lang="hr-HR" altLang="en-US"/>
              <a:t>č</a:t>
            </a:r>
            <a:r>
              <a:rPr lang="en-US" altLang="en-US">
                <a:cs typeface="Times New Roman" panose="02020603050405020304" pitchFamily="18" charset="0"/>
              </a:rPr>
              <a:t>unavanja </a:t>
            </a:r>
            <a:r>
              <a:rPr lang="en-US" altLang="en-US" i="1">
                <a:solidFill>
                  <a:schemeClr val="hlink"/>
                </a:solidFill>
                <a:cs typeface="Times New Roman" panose="02020603050405020304" pitchFamily="18" charset="0"/>
              </a:rPr>
              <a:t>y</a:t>
            </a:r>
            <a:r>
              <a:rPr lang="en-US" altLang="en-US">
                <a:cs typeface="Times New Roman" panose="02020603050405020304" pitchFamily="18" charset="0"/>
              </a:rPr>
              <a:t> ne zavisi od prethodnog izra</a:t>
            </a:r>
            <a:r>
              <a:rPr lang="hr-HR" altLang="en-US"/>
              <a:t>č</a:t>
            </a:r>
            <a:r>
              <a:rPr lang="en-US" altLang="en-US">
                <a:cs typeface="Times New Roman" panose="02020603050405020304" pitchFamily="18" charset="0"/>
              </a:rPr>
              <a:t>unavanja. </a:t>
            </a:r>
            <a:endParaRPr lang="hr-HR" altLang="en-US"/>
          </a:p>
          <a:p>
            <a:pPr marL="895350" lvl="1" indent="-438150">
              <a:defRPr/>
            </a:pPr>
            <a:r>
              <a:rPr lang="en-US" altLang="en-US">
                <a:cs typeface="Times New Roman" panose="02020603050405020304" pitchFamily="18" charset="0"/>
              </a:rPr>
              <a:t>Ovaj problem se mo</a:t>
            </a:r>
            <a:r>
              <a:rPr lang="hr-HR" altLang="en-US"/>
              <a:t>ž</a:t>
            </a:r>
            <a:r>
              <a:rPr lang="en-US" altLang="en-US">
                <a:cs typeface="Times New Roman" panose="02020603050405020304" pitchFamily="18" charset="0"/>
              </a:rPr>
              <a:t>e re</a:t>
            </a:r>
            <a:r>
              <a:rPr lang="hr-HR" altLang="en-US"/>
              <a:t>š</a:t>
            </a:r>
            <a:r>
              <a:rPr lang="en-US" altLang="en-US">
                <a:cs typeface="Times New Roman" panose="02020603050405020304" pitchFamily="18" charset="0"/>
              </a:rPr>
              <a:t>iti preimenovanjem promenljivih</a:t>
            </a:r>
            <a:r>
              <a:rPr lang="en-US" altLang="en-US"/>
              <a:t> </a:t>
            </a:r>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ED0875F9-F2FD-B648-629B-CAD719F34EA9}"/>
              </a:ext>
            </a:extLst>
          </p:cNvPr>
          <p:cNvSpPr>
            <a:spLocks noGrp="1" noChangeArrowheads="1"/>
          </p:cNvSpPr>
          <p:nvPr>
            <p:ph type="title"/>
          </p:nvPr>
        </p:nvSpPr>
        <p:spPr/>
        <p:txBody>
          <a:bodyPr/>
          <a:lstStyle/>
          <a:p>
            <a:pPr>
              <a:defRPr/>
            </a:pPr>
            <a:r>
              <a:rPr lang="hr-HR" altLang="en-US"/>
              <a:t>Analiza zavisnosti</a:t>
            </a:r>
            <a:endParaRPr lang="en-US" altLang="en-US"/>
          </a:p>
        </p:txBody>
      </p:sp>
      <p:sp>
        <p:nvSpPr>
          <p:cNvPr id="11267" name="Rectangle 3">
            <a:extLst>
              <a:ext uri="{FF2B5EF4-FFF2-40B4-BE49-F238E27FC236}">
                <a16:creationId xmlns="" xmlns:a16="http://schemas.microsoft.com/office/drawing/2014/main" id="{311B7726-D1B7-E8DC-9C51-EA77E7533A29}"/>
              </a:ext>
            </a:extLst>
          </p:cNvPr>
          <p:cNvSpPr>
            <a:spLocks noGrp="1" noChangeArrowheads="1"/>
          </p:cNvSpPr>
          <p:nvPr>
            <p:ph type="body" idx="1"/>
          </p:nvPr>
        </p:nvSpPr>
        <p:spPr/>
        <p:txBody>
          <a:bodyPr/>
          <a:lstStyle/>
          <a:p>
            <a:pPr marL="533400" indent="-533400" algn="just">
              <a:defRPr/>
            </a:pPr>
            <a:r>
              <a:rPr lang="hr-HR" altLang="en-US"/>
              <a:t>S</a:t>
            </a:r>
            <a:r>
              <a:rPr lang="en-US" altLang="en-US">
                <a:cs typeface="Times New Roman" panose="02020603050405020304" pitchFamily="18" charset="0"/>
              </a:rPr>
              <a:t>lede</a:t>
            </a:r>
            <a:r>
              <a:rPr lang="hr-HR" altLang="en-US"/>
              <a:t>ć</a:t>
            </a:r>
            <a:r>
              <a:rPr lang="en-US" altLang="en-US">
                <a:cs typeface="Times New Roman" panose="02020603050405020304" pitchFamily="18" charset="0"/>
              </a:rPr>
              <a:t>a petlja, koja se </a:t>
            </a:r>
            <a:r>
              <a:rPr lang="hr-HR" altLang="en-US"/>
              <a:t>č</a:t>
            </a:r>
            <a:r>
              <a:rPr lang="en-US" altLang="en-US">
                <a:cs typeface="Times New Roman" panose="02020603050405020304" pitchFamily="18" charset="0"/>
              </a:rPr>
              <a:t>esto zove rekurentna petlja, sadr</a:t>
            </a:r>
            <a:r>
              <a:rPr lang="hr-HR" altLang="en-US"/>
              <a:t>ž</a:t>
            </a:r>
            <a:r>
              <a:rPr lang="en-US" altLang="en-US">
                <a:cs typeface="Times New Roman" panose="02020603050405020304" pitchFamily="18" charset="0"/>
              </a:rPr>
              <a:t>i loop-carry  zavisnost:</a:t>
            </a:r>
            <a:endParaRPr lang="hr-HR" altLang="en-US"/>
          </a:p>
          <a:p>
            <a:pPr marL="895350" lvl="1" indent="-438150" algn="just">
              <a:buFont typeface="Wingdings" panose="05000000000000000000" pitchFamily="2" charset="2"/>
              <a:buNone/>
              <a:defRPr/>
            </a:pPr>
            <a:r>
              <a:rPr lang="hr-HR" altLang="en-US"/>
              <a:t>		</a:t>
            </a:r>
            <a:r>
              <a:rPr lang="en-US" altLang="en-US">
                <a:cs typeface="Times New Roman" panose="02020603050405020304" pitchFamily="18" charset="0"/>
              </a:rPr>
              <a:t>for i=2 to 100</a:t>
            </a:r>
          </a:p>
          <a:p>
            <a:pPr marL="895350" lvl="1" indent="-438150" algn="just">
              <a:buFont typeface="Wingdings" panose="05000000000000000000" pitchFamily="2" charset="2"/>
              <a:buNone/>
              <a:defRPr/>
            </a:pPr>
            <a:r>
              <a:rPr lang="en-US" altLang="en-US">
                <a:cs typeface="Times New Roman" panose="02020603050405020304" pitchFamily="18" charset="0"/>
              </a:rPr>
              <a:t>		y(i)=y(i-1)+y(i)</a:t>
            </a:r>
          </a:p>
          <a:p>
            <a:pPr marL="895350" lvl="1" indent="-438150" algn="just">
              <a:buFont typeface="Wingdings" panose="05000000000000000000" pitchFamily="2" charset="2"/>
              <a:buNone/>
              <a:defRPr/>
            </a:pPr>
            <a:r>
              <a:rPr lang="en-US" altLang="en-US">
                <a:cs typeface="Times New Roman" panose="02020603050405020304" pitchFamily="18" charset="0"/>
              </a:rPr>
              <a:t>    endfor</a:t>
            </a:r>
            <a:r>
              <a:rPr lang="en-US" altLang="en-US">
                <a:latin typeface="Times New Roman" panose="02020603050405020304" pitchFamily="18" charset="0"/>
              </a:rPr>
              <a:t> </a:t>
            </a:r>
            <a:endParaRPr lang="hr-HR" altLang="en-US">
              <a:latin typeface="Times New Roman" panose="02020603050405020304" pitchFamily="18" charset="0"/>
            </a:endParaRPr>
          </a:p>
          <a:p>
            <a:pPr marL="533400" indent="-533400" algn="just">
              <a:defRPr/>
            </a:pPr>
            <a:r>
              <a:rPr lang="en-US" altLang="en-US">
                <a:cs typeface="Times New Roman" panose="02020603050405020304" pitchFamily="18" charset="0"/>
              </a:rPr>
              <a:t>Zavisnost se mo</a:t>
            </a:r>
            <a:r>
              <a:rPr lang="hr-HR" altLang="en-US"/>
              <a:t>ž</a:t>
            </a:r>
            <a:r>
              <a:rPr lang="en-US" altLang="en-US">
                <a:cs typeface="Times New Roman" panose="02020603050405020304" pitchFamily="18" charset="0"/>
              </a:rPr>
              <a:t>e uo</a:t>
            </a:r>
            <a:r>
              <a:rPr lang="hr-HR" altLang="en-US"/>
              <a:t>č</a:t>
            </a:r>
            <a:r>
              <a:rPr lang="en-US" altLang="en-US">
                <a:cs typeface="Times New Roman" panose="02020603050405020304" pitchFamily="18" charset="0"/>
              </a:rPr>
              <a:t>iti razvijanjem petlje:</a:t>
            </a:r>
          </a:p>
          <a:p>
            <a:pPr marL="895350" lvl="1" indent="-438150" algn="just">
              <a:buFont typeface="Wingdings" panose="05000000000000000000" pitchFamily="2" charset="2"/>
              <a:buNone/>
              <a:defRPr/>
            </a:pPr>
            <a:r>
              <a:rPr lang="en-US" altLang="en-US">
                <a:cs typeface="Times New Roman" panose="02020603050405020304" pitchFamily="18" charset="0"/>
              </a:rPr>
              <a:t>za i=2		y(2)=y(1)+y(2)</a:t>
            </a:r>
          </a:p>
          <a:p>
            <a:pPr marL="895350" lvl="1" indent="-438150" algn="just">
              <a:buFont typeface="Wingdings" panose="05000000000000000000" pitchFamily="2" charset="2"/>
              <a:buNone/>
              <a:defRPr/>
            </a:pPr>
            <a:r>
              <a:rPr lang="hr-HR" altLang="en-US"/>
              <a:t>     </a:t>
            </a:r>
            <a:r>
              <a:rPr lang="en-US" altLang="en-US">
                <a:cs typeface="Times New Roman" panose="02020603050405020304" pitchFamily="18" charset="0"/>
              </a:rPr>
              <a:t>________________________</a:t>
            </a:r>
          </a:p>
          <a:p>
            <a:pPr marL="895350" lvl="1" indent="-438150" algn="just">
              <a:buFont typeface="Wingdings" panose="05000000000000000000" pitchFamily="2" charset="2"/>
              <a:buNone/>
              <a:defRPr/>
            </a:pPr>
            <a:r>
              <a:rPr lang="en-US" altLang="en-US">
                <a:cs typeface="Times New Roman" panose="02020603050405020304" pitchFamily="18" charset="0"/>
              </a:rPr>
              <a:t> </a:t>
            </a:r>
          </a:p>
          <a:p>
            <a:pPr marL="895350" lvl="1" indent="-438150" algn="just">
              <a:buFont typeface="Wingdings" panose="05000000000000000000" pitchFamily="2" charset="2"/>
              <a:buNone/>
              <a:defRPr/>
            </a:pPr>
            <a:r>
              <a:rPr lang="en-US" altLang="en-US">
                <a:cs typeface="Times New Roman" panose="02020603050405020304" pitchFamily="18" charset="0"/>
              </a:rPr>
              <a:t>za i=3		y(3)=y(2)+y(3)</a:t>
            </a:r>
          </a:p>
          <a:p>
            <a:pPr marL="895350" lvl="1" indent="-438150" algn="just">
              <a:buFont typeface="Wingdings" panose="05000000000000000000" pitchFamily="2" charset="2"/>
              <a:buNone/>
              <a:defRPr/>
            </a:pPr>
            <a:endParaRPr lang="en-US" altLang="en-US"/>
          </a:p>
          <a:p>
            <a:pPr marL="533400" indent="-533400">
              <a:defRPr/>
            </a:pPr>
            <a:endParaRPr lang="en-US" altLang="en-US"/>
          </a:p>
        </p:txBody>
      </p:sp>
      <p:sp>
        <p:nvSpPr>
          <p:cNvPr id="33796" name="Line 4">
            <a:extLst>
              <a:ext uri="{FF2B5EF4-FFF2-40B4-BE49-F238E27FC236}">
                <a16:creationId xmlns="" xmlns:a16="http://schemas.microsoft.com/office/drawing/2014/main" id="{25801E87-B94C-8529-5DE4-70394B80D3F1}"/>
              </a:ext>
            </a:extLst>
          </p:cNvPr>
          <p:cNvSpPr>
            <a:spLocks noChangeShapeType="1"/>
          </p:cNvSpPr>
          <p:nvPr/>
        </p:nvSpPr>
        <p:spPr bwMode="auto">
          <a:xfrm>
            <a:off x="3200400" y="3962400"/>
            <a:ext cx="609600" cy="83820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Tree>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5C2875B7-3B23-5063-ECAE-55663CFA2350}"/>
              </a:ext>
            </a:extLst>
          </p:cNvPr>
          <p:cNvSpPr>
            <a:spLocks noGrp="1" noChangeArrowheads="1"/>
          </p:cNvSpPr>
          <p:nvPr>
            <p:ph type="title"/>
          </p:nvPr>
        </p:nvSpPr>
        <p:spPr>
          <a:xfrm>
            <a:off x="0" y="0"/>
            <a:ext cx="9144000" cy="1066800"/>
          </a:xfrm>
        </p:spPr>
        <p:txBody>
          <a:bodyPr/>
          <a:lstStyle/>
          <a:p>
            <a:pPr>
              <a:defRPr/>
            </a:pPr>
            <a:r>
              <a:rPr lang="hr-HR" altLang="en-US" sz="3200"/>
              <a:t>Kako kompajler detektuje loop carry zavisnosti generalno?</a:t>
            </a:r>
            <a:endParaRPr lang="en-US" altLang="en-US" sz="3200"/>
          </a:p>
        </p:txBody>
      </p:sp>
      <p:sp>
        <p:nvSpPr>
          <p:cNvPr id="70659" name="Rectangle 3">
            <a:extLst>
              <a:ext uri="{FF2B5EF4-FFF2-40B4-BE49-F238E27FC236}">
                <a16:creationId xmlns="" xmlns:a16="http://schemas.microsoft.com/office/drawing/2014/main" id="{3B115B1B-037B-800A-0E72-73E5660568DB}"/>
              </a:ext>
            </a:extLst>
          </p:cNvPr>
          <p:cNvSpPr>
            <a:spLocks noGrp="1" noChangeArrowheads="1"/>
          </p:cNvSpPr>
          <p:nvPr>
            <p:ph type="body" idx="1"/>
          </p:nvPr>
        </p:nvSpPr>
        <p:spPr>
          <a:xfrm>
            <a:off x="0" y="1219200"/>
            <a:ext cx="9144000" cy="5638800"/>
          </a:xfrm>
        </p:spPr>
        <p:txBody>
          <a:bodyPr>
            <a:normAutofit fontScale="92500" lnSpcReduction="10000"/>
          </a:bodyPr>
          <a:lstStyle/>
          <a:p>
            <a:pPr>
              <a:buFont typeface="Wingdings 2" panose="05020102010507070707" pitchFamily="18" charset="2"/>
              <a:buNone/>
              <a:defRPr/>
            </a:pPr>
            <a:r>
              <a:rPr lang="en-US" altLang="en-US" sz="2400" dirty="0"/>
              <a:t>for i</a:t>
            </a:r>
            <a:r>
              <a:rPr lang="en-US" altLang="en-US" sz="2400" baseline="-25000" dirty="0"/>
              <a:t>1</a:t>
            </a:r>
            <a:r>
              <a:rPr lang="en-US" altLang="en-US" sz="2400" dirty="0"/>
              <a:t>=L</a:t>
            </a:r>
            <a:r>
              <a:rPr lang="en-US" altLang="en-US" sz="2400" baseline="-25000" dirty="0"/>
              <a:t>1</a:t>
            </a:r>
            <a:r>
              <a:rPr lang="en-US" altLang="en-US" sz="2400" dirty="0"/>
              <a:t>,U</a:t>
            </a:r>
            <a:r>
              <a:rPr lang="en-US" altLang="en-US" sz="2400" baseline="-25000" dirty="0"/>
              <a:t>1</a:t>
            </a:r>
          </a:p>
          <a:p>
            <a:pPr>
              <a:buFont typeface="Wingdings 2" panose="05020102010507070707" pitchFamily="18" charset="2"/>
              <a:buNone/>
              <a:defRPr/>
            </a:pPr>
            <a:r>
              <a:rPr lang="en-US" altLang="en-US" sz="2400" dirty="0"/>
              <a:t>	for i</a:t>
            </a:r>
            <a:r>
              <a:rPr lang="en-US" altLang="en-US" sz="2400" baseline="-25000" dirty="0"/>
              <a:t>2</a:t>
            </a:r>
            <a:r>
              <a:rPr lang="en-US" altLang="en-US" sz="2400" dirty="0"/>
              <a:t>=</a:t>
            </a:r>
            <a:r>
              <a:rPr lang="sr-Latn-CS" altLang="en-US" sz="2400" dirty="0"/>
              <a:t>L</a:t>
            </a:r>
            <a:r>
              <a:rPr lang="en-US" altLang="en-US" sz="2400" baseline="-25000" dirty="0"/>
              <a:t>2</a:t>
            </a:r>
            <a:r>
              <a:rPr lang="en-US" altLang="en-US" sz="2400" dirty="0"/>
              <a:t>,U</a:t>
            </a:r>
            <a:r>
              <a:rPr lang="en-US" altLang="en-US" sz="2400" baseline="-25000" dirty="0"/>
              <a:t>2</a:t>
            </a:r>
          </a:p>
          <a:p>
            <a:pPr>
              <a:defRPr/>
            </a:pPr>
            <a:endParaRPr lang="en-US" altLang="en-US" sz="2400" dirty="0"/>
          </a:p>
          <a:p>
            <a:pPr>
              <a:buFont typeface="Wingdings 2" panose="05020102010507070707" pitchFamily="18" charset="2"/>
              <a:buNone/>
              <a:defRPr/>
            </a:pPr>
            <a:r>
              <a:rPr lang="en-US" altLang="en-US" sz="2400" dirty="0"/>
              <a:t>		for </a:t>
            </a:r>
            <a:r>
              <a:rPr lang="sr-Latn-CS" altLang="en-US" sz="2400" dirty="0"/>
              <a:t>i</a:t>
            </a:r>
            <a:r>
              <a:rPr lang="en-US" altLang="en-US" sz="2400" baseline="-25000" dirty="0"/>
              <a:t>n</a:t>
            </a:r>
            <a:r>
              <a:rPr lang="en-US" altLang="en-US" sz="2400" dirty="0"/>
              <a:t>=</a:t>
            </a:r>
            <a:r>
              <a:rPr lang="en-US" altLang="en-US" sz="2400" dirty="0" err="1"/>
              <a:t>L</a:t>
            </a:r>
            <a:r>
              <a:rPr lang="en-US" altLang="en-US" sz="2400" baseline="-25000" dirty="0" err="1"/>
              <a:t>n</a:t>
            </a:r>
            <a:r>
              <a:rPr lang="en-US" altLang="en-US" sz="2400" dirty="0" err="1"/>
              <a:t>,U</a:t>
            </a:r>
            <a:r>
              <a:rPr lang="en-US" altLang="en-US" sz="2400" baseline="-25000" dirty="0" err="1"/>
              <a:t>n</a:t>
            </a:r>
            <a:endParaRPr lang="en-US" altLang="en-US" sz="2400" baseline="-25000" dirty="0"/>
          </a:p>
          <a:p>
            <a:pPr>
              <a:buFont typeface="Wingdings 2" panose="05020102010507070707" pitchFamily="18" charset="2"/>
              <a:buNone/>
              <a:defRPr/>
            </a:pPr>
            <a:r>
              <a:rPr lang="en-US" altLang="en-US" sz="2400" dirty="0"/>
              <a:t>S1:   A(f(i</a:t>
            </a:r>
            <a:r>
              <a:rPr lang="en-US" altLang="en-US" sz="2400" baseline="-25000" dirty="0"/>
              <a:t>1</a:t>
            </a:r>
            <a:r>
              <a:rPr lang="en-US" altLang="en-US" sz="2400" dirty="0"/>
              <a:t>,i</a:t>
            </a:r>
            <a:r>
              <a:rPr lang="en-US" altLang="en-US" sz="2400" baseline="-25000" dirty="0"/>
              <a:t>2</a:t>
            </a:r>
            <a:r>
              <a:rPr lang="en-US" altLang="en-US" sz="2400" dirty="0"/>
              <a:t>,….,i</a:t>
            </a:r>
            <a:r>
              <a:rPr lang="en-US" altLang="en-US" sz="2400" baseline="-25000" dirty="0"/>
              <a:t>n</a:t>
            </a:r>
            <a:r>
              <a:rPr lang="en-US" altLang="en-US" sz="2400" dirty="0"/>
              <a:t>))=…..</a:t>
            </a:r>
          </a:p>
          <a:p>
            <a:pPr>
              <a:buFont typeface="Wingdings 2" panose="05020102010507070707" pitchFamily="18" charset="2"/>
              <a:buNone/>
              <a:defRPr/>
            </a:pPr>
            <a:r>
              <a:rPr lang="en-US" altLang="en-US" sz="2400" dirty="0"/>
              <a:t>S2:    ……..=A(g(i</a:t>
            </a:r>
            <a:r>
              <a:rPr lang="en-US" altLang="en-US" sz="2400" baseline="-25000" dirty="0"/>
              <a:t>1</a:t>
            </a:r>
            <a:r>
              <a:rPr lang="en-US" altLang="en-US" sz="2400" dirty="0"/>
              <a:t>,i</a:t>
            </a:r>
            <a:r>
              <a:rPr lang="en-US" altLang="en-US" sz="2400" baseline="-25000" dirty="0"/>
              <a:t>2</a:t>
            </a:r>
            <a:r>
              <a:rPr lang="en-US" altLang="en-US" sz="2400" dirty="0"/>
              <a:t>,….,i</a:t>
            </a:r>
            <a:r>
              <a:rPr lang="en-US" altLang="en-US" sz="2400" baseline="-25000" dirty="0"/>
              <a:t>n</a:t>
            </a:r>
            <a:r>
              <a:rPr lang="en-US" altLang="en-US" sz="2400" dirty="0"/>
              <a:t>))</a:t>
            </a:r>
          </a:p>
          <a:p>
            <a:pPr>
              <a:defRPr/>
            </a:pPr>
            <a:r>
              <a:rPr lang="en-US" altLang="en-US" sz="2400" dirty="0" err="1"/>
              <a:t>iterativni</a:t>
            </a:r>
            <a:r>
              <a:rPr lang="en-US" altLang="en-US" sz="2400" dirty="0"/>
              <a:t> vector, I je </a:t>
            </a:r>
            <a:r>
              <a:rPr lang="en-US" altLang="en-US" sz="2400" dirty="0" err="1"/>
              <a:t>celobrojni</a:t>
            </a:r>
            <a:r>
              <a:rPr lang="en-US" altLang="en-US" sz="2400" dirty="0"/>
              <a:t> vector I=(i1,i2,..,in), </a:t>
            </a:r>
            <a:r>
              <a:rPr lang="en-US" altLang="en-US" sz="2400" dirty="0" err="1"/>
              <a:t>pri</a:t>
            </a:r>
            <a:r>
              <a:rPr lang="en-US" altLang="en-US" sz="2400" dirty="0"/>
              <a:t> </a:t>
            </a:r>
            <a:r>
              <a:rPr lang="sr-Latn-RS" altLang="en-US" sz="2400" dirty="0"/>
              <a:t>čemu ik predstavlja vrednost iterativnog indeksa i</a:t>
            </a:r>
            <a:r>
              <a:rPr lang="sr-Latn-RS" altLang="en-US" sz="2400" baseline="-25000" dirty="0"/>
              <a:t>k</a:t>
            </a:r>
            <a:r>
              <a:rPr lang="sr-Latn-RS" altLang="en-US" sz="2400" dirty="0"/>
              <a:t> na nivou k </a:t>
            </a:r>
            <a:endParaRPr lang="en-US" altLang="en-US" sz="2400" dirty="0"/>
          </a:p>
          <a:p>
            <a:pPr>
              <a:defRPr/>
            </a:pPr>
            <a:r>
              <a:rPr lang="en-US" altLang="en-US" sz="2400" dirty="0"/>
              <a:t>LC </a:t>
            </a:r>
            <a:r>
              <a:rPr lang="sr-Latn-CS" altLang="en-US" sz="2400" dirty="0"/>
              <a:t>zavisnost postoji ako postoje dva iterativna vektora I i J, I</a:t>
            </a:r>
            <a:r>
              <a:rPr lang="en-US" altLang="en-US" sz="2400" dirty="0"/>
              <a:t>&lt;J, </a:t>
            </a:r>
            <a:r>
              <a:rPr lang="en-US" altLang="en-US" sz="2400" dirty="0" err="1"/>
              <a:t>takva</a:t>
            </a:r>
            <a:r>
              <a:rPr lang="en-US" altLang="en-US" sz="2400" dirty="0"/>
              <a:t> da </a:t>
            </a:r>
            <a:r>
              <a:rPr lang="sr-Latn-CS" altLang="en-US" sz="2400" dirty="0"/>
              <a:t>važi da je f(I)=g(J)</a:t>
            </a:r>
          </a:p>
          <a:p>
            <a:pPr>
              <a:defRPr/>
            </a:pPr>
            <a:r>
              <a:rPr lang="sr-Latn-CS" altLang="en-US" sz="2400" dirty="0"/>
              <a:t>problem se svodi na rešavanje sistema celobrojnih jednačiina (Diofantove jednačine)</a:t>
            </a:r>
          </a:p>
          <a:p>
            <a:pPr>
              <a:defRPr/>
            </a:pPr>
            <a:r>
              <a:rPr lang="sr-Latn-CS" altLang="en-US" sz="2400" dirty="0"/>
              <a:t>Problem je np komleksan</a:t>
            </a:r>
          </a:p>
          <a:p>
            <a:pPr lvl="1">
              <a:defRPr/>
            </a:pPr>
            <a:r>
              <a:rPr lang="sr-Latn-CS" altLang="en-US" sz="2100" dirty="0"/>
              <a:t>sprovode se jednostavniji testovi koji samo daju dovoljne uslove (ali ne i potrebne) za postojanje zavisnosti</a:t>
            </a:r>
            <a:endParaRPr lang="en-US" altLang="en-US" sz="2100" dirty="0"/>
          </a:p>
        </p:txBody>
      </p:sp>
      <p:sp>
        <p:nvSpPr>
          <p:cNvPr id="34820" name="Line 4">
            <a:extLst>
              <a:ext uri="{FF2B5EF4-FFF2-40B4-BE49-F238E27FC236}">
                <a16:creationId xmlns="" xmlns:a16="http://schemas.microsoft.com/office/drawing/2014/main" id="{F7C6B02B-9DAE-9192-0D83-BFADB4FD12CC}"/>
              </a:ext>
            </a:extLst>
          </p:cNvPr>
          <p:cNvSpPr>
            <a:spLocks noChangeShapeType="1"/>
          </p:cNvSpPr>
          <p:nvPr/>
        </p:nvSpPr>
        <p:spPr bwMode="auto">
          <a:xfrm>
            <a:off x="1219200" y="2057400"/>
            <a:ext cx="609600" cy="381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B92E9AB3-D799-6570-65DD-3497019791B6}"/>
              </a:ext>
            </a:extLst>
          </p:cNvPr>
          <p:cNvSpPr>
            <a:spLocks noGrp="1" noChangeArrowheads="1"/>
          </p:cNvSpPr>
          <p:nvPr>
            <p:ph type="title"/>
          </p:nvPr>
        </p:nvSpPr>
        <p:spPr/>
        <p:txBody>
          <a:bodyPr/>
          <a:lstStyle/>
          <a:p>
            <a:pPr>
              <a:defRPr/>
            </a:pPr>
            <a:r>
              <a:rPr lang="hr-HR" altLang="en-US"/>
              <a:t>Vektorski procesori (nast.)</a:t>
            </a:r>
            <a:endParaRPr lang="en-US" altLang="en-US"/>
          </a:p>
        </p:txBody>
      </p:sp>
      <p:sp>
        <p:nvSpPr>
          <p:cNvPr id="1027" name="Rectangle 3">
            <a:extLst>
              <a:ext uri="{FF2B5EF4-FFF2-40B4-BE49-F238E27FC236}">
                <a16:creationId xmlns="" xmlns:a16="http://schemas.microsoft.com/office/drawing/2014/main" id="{0D84174D-921F-EB59-5094-5CC04B3133FB}"/>
              </a:ext>
            </a:extLst>
          </p:cNvPr>
          <p:cNvSpPr>
            <a:spLocks noGrp="1" noChangeArrowheads="1"/>
          </p:cNvSpPr>
          <p:nvPr>
            <p:ph type="body" idx="1"/>
          </p:nvPr>
        </p:nvSpPr>
        <p:spPr/>
        <p:txBody>
          <a:bodyPr/>
          <a:lstStyle/>
          <a:p>
            <a:pPr lvl="1">
              <a:buFont typeface="Wingdings" panose="05000000000000000000" pitchFamily="2" charset="2"/>
              <a:buNone/>
              <a:defRPr/>
            </a:pPr>
            <a:r>
              <a:rPr lang="hr-HR" altLang="en-US" dirty="0"/>
              <a:t>3. Brza protočna mašina obično koristi keš memoriju da bi se izbegla velika latentnost kod instruk</a:t>
            </a:r>
            <a:r>
              <a:rPr lang="en-US" altLang="en-US" dirty="0"/>
              <a:t>c</a:t>
            </a:r>
            <a:r>
              <a:rPr lang="hr-HR" altLang="en-US" dirty="0"/>
              <a:t>ija koje se obraćaju memoriji</a:t>
            </a:r>
          </a:p>
          <a:p>
            <a:pPr lvl="2">
              <a:defRPr/>
            </a:pPr>
            <a:r>
              <a:rPr lang="hr-HR" altLang="en-US" dirty="0"/>
              <a:t> Obimni naučno-tehnički problemi često imaju aktivne skupove podataka kojima se pristupa sa niskom lokalnošću, što dovodi do loših performansi zbog memorijske hijerarhije</a:t>
            </a:r>
          </a:p>
          <a:p>
            <a:pPr lvl="2">
              <a:defRPr/>
            </a:pPr>
            <a:r>
              <a:rPr lang="hr-HR" altLang="en-US" dirty="0"/>
              <a:t>Problem se može rešiti tako što se ovi podaci neće smeštati u keš</a:t>
            </a:r>
          </a:p>
          <a:p>
            <a:pPr lvl="2">
              <a:defRPr/>
            </a:pPr>
            <a:r>
              <a:rPr lang="hr-HR" altLang="en-US" dirty="0"/>
              <a:t>Ako su oblici pristupa podacima poznati, adekvatnom organizacijom memorije se problemi mogu rešiti</a:t>
            </a:r>
          </a:p>
          <a:p>
            <a:pPr>
              <a:defRPr/>
            </a:pPr>
            <a:r>
              <a:rPr lang="hr-HR" altLang="en-US" dirty="0"/>
              <a:t>Pobrojani problemi mogu uspešno biti rešeni korišćenjem vektorskih </a:t>
            </a:r>
            <a:r>
              <a:rPr lang="en-US" altLang="en-US" dirty="0" err="1"/>
              <a:t>ra</a:t>
            </a:r>
            <a:r>
              <a:rPr lang="sr-Latn-RS" altLang="en-US" dirty="0"/>
              <a:t>č</a:t>
            </a:r>
            <a:r>
              <a:rPr lang="en-US" altLang="en-US" dirty="0" err="1"/>
              <a:t>nara</a:t>
            </a:r>
            <a:endParaRPr lang="hr-HR" altLang="en-US" dirty="0"/>
          </a:p>
          <a:p>
            <a:pPr lvl="1">
              <a:defRPr/>
            </a:pPr>
            <a:r>
              <a:rPr lang="hr-HR" altLang="en-US" dirty="0"/>
              <a:t>Vektorski procesor je procesor specijalno projektova</a:t>
            </a:r>
            <a:r>
              <a:rPr lang="en-US" altLang="en-US" dirty="0"/>
              <a:t>n</a:t>
            </a:r>
            <a:r>
              <a:rPr lang="hr-HR" altLang="en-US" dirty="0"/>
              <a:t> da obavlja vektorska iztačunavanja</a:t>
            </a:r>
          </a:p>
          <a:p>
            <a:pPr lvl="2">
              <a:defRPr/>
            </a:pPr>
            <a:r>
              <a:rPr lang="hr-HR" altLang="en-US" dirty="0"/>
              <a:t>Vektorske instrukcije kao perande imaju linearna polja (vektore) (npr. jednom vektorskom instrukcijom je poguće sabrati dva vektora)</a:t>
            </a:r>
          </a:p>
          <a:p>
            <a:pPr lvl="2">
              <a:buFont typeface="Wingdings" panose="05000000000000000000" pitchFamily="2" charset="2"/>
              <a:buNone/>
              <a:defRPr/>
            </a:pPr>
            <a:endParaRPr lang="en-US" altLang="en-US" dirty="0"/>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5168E0-2242-B574-9078-D730D630D619}"/>
              </a:ext>
            </a:extLst>
          </p:cNvPr>
          <p:cNvSpPr>
            <a:spLocks noGrp="1"/>
          </p:cNvSpPr>
          <p:nvPr>
            <p:ph type="title"/>
          </p:nvPr>
        </p:nvSpPr>
        <p:spPr/>
        <p:txBody>
          <a:bodyPr/>
          <a:lstStyle/>
          <a:p>
            <a:endParaRPr lang="sr-Latn-RS"/>
          </a:p>
        </p:txBody>
      </p:sp>
      <p:sp>
        <p:nvSpPr>
          <p:cNvPr id="3" name="Content Placeholder 2">
            <a:extLst>
              <a:ext uri="{FF2B5EF4-FFF2-40B4-BE49-F238E27FC236}">
                <a16:creationId xmlns="" xmlns:a16="http://schemas.microsoft.com/office/drawing/2014/main" id="{C66C3C88-285A-0574-2D9F-67EEDAD3FE84}"/>
              </a:ext>
            </a:extLst>
          </p:cNvPr>
          <p:cNvSpPr>
            <a:spLocks noGrp="1"/>
          </p:cNvSpPr>
          <p:nvPr>
            <p:ph idx="1"/>
          </p:nvPr>
        </p:nvSpPr>
        <p:spPr/>
        <p:txBody>
          <a:bodyPr/>
          <a:lstStyle/>
          <a:p>
            <a:r>
              <a:rPr lang="sr-Latn-RS" dirty="0"/>
              <a:t>Da bi bilo koji test mogli da primenimo petlja mora da bude normalizovana, tj. da indeksna promenljiva krece od 0 (ili 1) i da se menja sa korakom 1.</a:t>
            </a:r>
          </a:p>
          <a:p>
            <a:pPr marL="857250" lvl="2" indent="0">
              <a:buNone/>
            </a:pPr>
            <a:r>
              <a:rPr lang="sr-Latn-RS" dirty="0"/>
              <a:t>for (i = 2; i &lt;= 100;  i= i+3)</a:t>
            </a:r>
          </a:p>
          <a:p>
            <a:pPr marL="857250" lvl="2" indent="0">
              <a:buNone/>
            </a:pPr>
            <a:r>
              <a:rPr lang="sr-Latn-RS" dirty="0"/>
              <a:t>		Z[i] = 0;</a:t>
            </a:r>
          </a:p>
          <a:p>
            <a:r>
              <a:rPr lang="sr-Latn-RS" dirty="0"/>
              <a:t>Normalizovana petlja:</a:t>
            </a:r>
          </a:p>
          <a:p>
            <a:pPr lvl="2" eaLnBrk="1" hangingPunct="1">
              <a:buNone/>
            </a:pPr>
            <a:r>
              <a:rPr lang="en-US" altLang="sr-Latn-RS" dirty="0">
                <a:solidFill>
                  <a:schemeClr val="bg2"/>
                </a:solidFill>
              </a:rPr>
              <a:t>for (i</a:t>
            </a:r>
            <a:r>
              <a:rPr lang="en-US" altLang="sr-Latn-RS" baseline="30000" dirty="0">
                <a:solidFill>
                  <a:schemeClr val="bg2"/>
                </a:solidFill>
              </a:rPr>
              <a:t>n </a:t>
            </a:r>
            <a:r>
              <a:rPr lang="en-US" altLang="sr-Latn-RS" dirty="0">
                <a:solidFill>
                  <a:schemeClr val="bg2"/>
                </a:solidFill>
              </a:rPr>
              <a:t>= 0; i</a:t>
            </a:r>
            <a:r>
              <a:rPr lang="en-US" altLang="sr-Latn-RS" baseline="30000" dirty="0">
                <a:solidFill>
                  <a:schemeClr val="bg2"/>
                </a:solidFill>
              </a:rPr>
              <a:t>n</a:t>
            </a:r>
            <a:r>
              <a:rPr lang="en-US" altLang="sr-Latn-RS" baseline="-25000" dirty="0">
                <a:solidFill>
                  <a:schemeClr val="bg2"/>
                </a:solidFill>
              </a:rPr>
              <a:t> </a:t>
            </a:r>
            <a:r>
              <a:rPr lang="en-US" altLang="sr-Latn-RS" dirty="0">
                <a:solidFill>
                  <a:schemeClr val="bg2"/>
                </a:solidFill>
              </a:rPr>
              <a:t>&lt;= 32; i</a:t>
            </a:r>
            <a:r>
              <a:rPr lang="en-US" altLang="sr-Latn-RS" baseline="30000" dirty="0">
                <a:solidFill>
                  <a:schemeClr val="bg2"/>
                </a:solidFill>
              </a:rPr>
              <a:t>n</a:t>
            </a:r>
            <a:r>
              <a:rPr lang="en-US" altLang="sr-Latn-RS" baseline="-25000" dirty="0">
                <a:solidFill>
                  <a:schemeClr val="bg2"/>
                </a:solidFill>
              </a:rPr>
              <a:t> </a:t>
            </a:r>
            <a:r>
              <a:rPr lang="en-US" altLang="sr-Latn-RS" dirty="0">
                <a:solidFill>
                  <a:schemeClr val="bg2"/>
                </a:solidFill>
              </a:rPr>
              <a:t>++)</a:t>
            </a:r>
          </a:p>
          <a:p>
            <a:pPr lvl="2" eaLnBrk="1" hangingPunct="1">
              <a:buNone/>
            </a:pPr>
            <a:r>
              <a:rPr lang="en-US" altLang="sr-Latn-RS" dirty="0">
                <a:solidFill>
                  <a:schemeClr val="bg2"/>
                </a:solidFill>
              </a:rPr>
              <a:t>		  Z[2 + 3* i</a:t>
            </a:r>
            <a:r>
              <a:rPr lang="en-US" altLang="sr-Latn-RS" baseline="30000" dirty="0">
                <a:solidFill>
                  <a:schemeClr val="bg2"/>
                </a:solidFill>
              </a:rPr>
              <a:t>n</a:t>
            </a:r>
            <a:r>
              <a:rPr lang="en-US" altLang="sr-Latn-RS" dirty="0">
                <a:solidFill>
                  <a:schemeClr val="bg2"/>
                </a:solidFill>
              </a:rPr>
              <a:t>] = 0;</a:t>
            </a:r>
          </a:p>
          <a:p>
            <a:endParaRPr lang="sr-Latn-RS" dirty="0"/>
          </a:p>
          <a:p>
            <a:r>
              <a:rPr lang="sr-Latn-RS" altLang="sr-Latn-RS" dirty="0">
                <a:solidFill>
                  <a:srgbClr val="C00000"/>
                </a:solidFill>
              </a:rPr>
              <a:t>U opštem slučaju </a:t>
            </a:r>
            <a:r>
              <a:rPr lang="en-US" altLang="sr-Latn-RS" dirty="0">
                <a:solidFill>
                  <a:srgbClr val="C00000"/>
                </a:solidFill>
              </a:rPr>
              <a:t> i</a:t>
            </a:r>
            <a:r>
              <a:rPr lang="en-US" altLang="sr-Latn-RS" baseline="30000" dirty="0">
                <a:solidFill>
                  <a:srgbClr val="C00000"/>
                </a:solidFill>
              </a:rPr>
              <a:t>n</a:t>
            </a:r>
            <a:r>
              <a:rPr lang="en-US" altLang="sr-Latn-RS" dirty="0">
                <a:solidFill>
                  <a:srgbClr val="C00000"/>
                </a:solidFill>
              </a:rPr>
              <a:t> = (i – </a:t>
            </a:r>
            <a:r>
              <a:rPr lang="en-US" altLang="sr-Latn-RS" dirty="0" err="1">
                <a:solidFill>
                  <a:srgbClr val="C00000"/>
                </a:solidFill>
              </a:rPr>
              <a:t>lowerBound</a:t>
            </a:r>
            <a:r>
              <a:rPr lang="en-US" altLang="sr-Latn-RS" dirty="0">
                <a:solidFill>
                  <a:srgbClr val="C00000"/>
                </a:solidFill>
              </a:rPr>
              <a:t>) / </a:t>
            </a:r>
            <a:r>
              <a:rPr lang="en-US" altLang="sr-Latn-RS" dirty="0" err="1">
                <a:solidFill>
                  <a:srgbClr val="C00000"/>
                </a:solidFill>
              </a:rPr>
              <a:t>i</a:t>
            </a:r>
            <a:r>
              <a:rPr lang="en-US" altLang="sr-Latn-RS" baseline="-25000" dirty="0" err="1">
                <a:solidFill>
                  <a:srgbClr val="C00000"/>
                </a:solidFill>
              </a:rPr>
              <a:t>step</a:t>
            </a:r>
            <a:endParaRPr lang="en-US" altLang="sr-Latn-RS" baseline="-25000" dirty="0">
              <a:solidFill>
                <a:srgbClr val="C00000"/>
              </a:solidFill>
            </a:endParaRPr>
          </a:p>
          <a:p>
            <a:r>
              <a:rPr lang="sr-Latn-RS" dirty="0"/>
              <a:t>Gornja granica: (uperBound-lowerBound</a:t>
            </a:r>
            <a:r>
              <a:rPr lang="sr-Latn-RS" dirty="0" smtClean="0"/>
              <a:t>)</a:t>
            </a:r>
            <a:r>
              <a:rPr lang="en-US" smtClean="0"/>
              <a:t>/ </a:t>
            </a:r>
            <a:r>
              <a:rPr lang="en-US" altLang="sr-Latn-RS" smtClean="0">
                <a:solidFill>
                  <a:srgbClr val="C00000"/>
                </a:solidFill>
              </a:rPr>
              <a:t>i</a:t>
            </a:r>
            <a:r>
              <a:rPr lang="en-US" altLang="sr-Latn-RS" baseline="-25000" smtClean="0">
                <a:solidFill>
                  <a:srgbClr val="C00000"/>
                </a:solidFill>
              </a:rPr>
              <a:t>step</a:t>
            </a:r>
            <a:endParaRPr lang="sr-Latn-RS" dirty="0"/>
          </a:p>
        </p:txBody>
      </p:sp>
    </p:spTree>
    <p:extLst>
      <p:ext uri="{BB962C8B-B14F-4D97-AF65-F5344CB8AC3E}">
        <p14:creationId xmlns:p14="http://schemas.microsoft.com/office/powerpoint/2010/main" val="3816652803"/>
      </p:ext>
    </p:extLst>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5E38D4-59F7-87A8-2226-1ECDDB32F30D}"/>
              </a:ext>
            </a:extLst>
          </p:cNvPr>
          <p:cNvSpPr>
            <a:spLocks noGrp="1"/>
          </p:cNvSpPr>
          <p:nvPr>
            <p:ph type="title"/>
          </p:nvPr>
        </p:nvSpPr>
        <p:spPr/>
        <p:txBody>
          <a:bodyPr/>
          <a:lstStyle/>
          <a:p>
            <a:r>
              <a:rPr lang="sr-Latn-RS" dirty="0"/>
              <a:t>Primer2: ugnježđene petlje</a:t>
            </a:r>
          </a:p>
        </p:txBody>
      </p:sp>
      <p:sp>
        <p:nvSpPr>
          <p:cNvPr id="3" name="Content Placeholder 2">
            <a:extLst>
              <a:ext uri="{FF2B5EF4-FFF2-40B4-BE49-F238E27FC236}">
                <a16:creationId xmlns="" xmlns:a16="http://schemas.microsoft.com/office/drawing/2014/main" id="{1C5A3F3D-956A-495F-4E68-4AB5BC7132D6}"/>
              </a:ext>
            </a:extLst>
          </p:cNvPr>
          <p:cNvSpPr>
            <a:spLocks noGrp="1"/>
          </p:cNvSpPr>
          <p:nvPr>
            <p:ph idx="1"/>
          </p:nvPr>
        </p:nvSpPr>
        <p:spPr/>
        <p:txBody>
          <a:bodyPr/>
          <a:lstStyle/>
          <a:p>
            <a:pPr lvl="2" eaLnBrk="1" hangingPunct="1">
              <a:lnSpc>
                <a:spcPct val="70000"/>
              </a:lnSpc>
              <a:buNone/>
            </a:pPr>
            <a:r>
              <a:rPr lang="en-US" altLang="sr-Latn-RS" dirty="0">
                <a:solidFill>
                  <a:schemeClr val="tx1"/>
                </a:solidFill>
              </a:rPr>
              <a:t>for (i = 3; i &lt;= 7;  i++)</a:t>
            </a:r>
          </a:p>
          <a:p>
            <a:pPr lvl="2" eaLnBrk="1" hangingPunct="1">
              <a:lnSpc>
                <a:spcPct val="70000"/>
              </a:lnSpc>
              <a:buNone/>
            </a:pPr>
            <a:r>
              <a:rPr lang="en-US" altLang="sr-Latn-RS" dirty="0">
                <a:solidFill>
                  <a:schemeClr val="tx1"/>
                </a:solidFill>
              </a:rPr>
              <a:t>	       for (j = 6; j &gt;= 2; j = j – 2 )</a:t>
            </a:r>
          </a:p>
          <a:p>
            <a:pPr lvl="2" eaLnBrk="1" hangingPunct="1">
              <a:lnSpc>
                <a:spcPct val="70000"/>
              </a:lnSpc>
              <a:buNone/>
            </a:pPr>
            <a:r>
              <a:rPr lang="en-US" altLang="sr-Latn-RS" dirty="0">
                <a:solidFill>
                  <a:schemeClr val="tx1"/>
                </a:solidFill>
              </a:rPr>
              <a:t>		     Z[i, j] = Z[i, j+2] + 1</a:t>
            </a:r>
          </a:p>
          <a:p>
            <a:r>
              <a:rPr lang="sr-Latn-RS" dirty="0"/>
              <a:t>Normalizovani oblik</a:t>
            </a:r>
          </a:p>
          <a:p>
            <a:endParaRPr lang="sr-Latn-RS" dirty="0"/>
          </a:p>
          <a:p>
            <a:pPr lvl="2" eaLnBrk="1" hangingPunct="1">
              <a:buNone/>
            </a:pPr>
            <a:r>
              <a:rPr lang="en-US" altLang="sr-Latn-RS" dirty="0">
                <a:solidFill>
                  <a:schemeClr val="tx1"/>
                </a:solidFill>
              </a:rPr>
              <a:t>for (i</a:t>
            </a:r>
            <a:r>
              <a:rPr lang="sr-Latn-RS" altLang="sr-Latn-RS" baseline="30000" dirty="0">
                <a:solidFill>
                  <a:schemeClr val="tx1"/>
                </a:solidFill>
              </a:rPr>
              <a:t>n</a:t>
            </a:r>
            <a:r>
              <a:rPr lang="en-US" altLang="sr-Latn-RS" dirty="0">
                <a:solidFill>
                  <a:schemeClr val="tx1"/>
                </a:solidFill>
              </a:rPr>
              <a:t> = 0; i</a:t>
            </a:r>
            <a:r>
              <a:rPr lang="sr-Latn-RS" altLang="sr-Latn-RS" baseline="30000" dirty="0">
                <a:solidFill>
                  <a:schemeClr val="tx1"/>
                </a:solidFill>
              </a:rPr>
              <a:t>n</a:t>
            </a:r>
            <a:r>
              <a:rPr lang="en-US" altLang="sr-Latn-RS" dirty="0">
                <a:solidFill>
                  <a:schemeClr val="tx1"/>
                </a:solidFill>
              </a:rPr>
              <a:t> &lt;= 4;  i++)</a:t>
            </a:r>
          </a:p>
          <a:p>
            <a:pPr lvl="2" eaLnBrk="1" hangingPunct="1">
              <a:buNone/>
            </a:pPr>
            <a:r>
              <a:rPr lang="en-US" altLang="sr-Latn-RS" dirty="0">
                <a:solidFill>
                  <a:schemeClr val="tx1"/>
                </a:solidFill>
              </a:rPr>
              <a:t>	       for (j</a:t>
            </a:r>
            <a:r>
              <a:rPr lang="sr-Latn-RS" altLang="sr-Latn-RS" baseline="30000" dirty="0">
                <a:solidFill>
                  <a:schemeClr val="tx1"/>
                </a:solidFill>
              </a:rPr>
              <a:t>n</a:t>
            </a:r>
            <a:r>
              <a:rPr lang="en-US" altLang="sr-Latn-RS" dirty="0">
                <a:solidFill>
                  <a:schemeClr val="tx1"/>
                </a:solidFill>
              </a:rPr>
              <a:t> = 0; j</a:t>
            </a:r>
            <a:r>
              <a:rPr lang="sr-Latn-RS" altLang="sr-Latn-RS" baseline="30000" dirty="0">
                <a:solidFill>
                  <a:schemeClr val="tx1"/>
                </a:solidFill>
              </a:rPr>
              <a:t>n</a:t>
            </a:r>
            <a:r>
              <a:rPr lang="en-US" altLang="sr-Latn-RS" dirty="0">
                <a:solidFill>
                  <a:schemeClr val="tx1"/>
                </a:solidFill>
              </a:rPr>
              <a:t> &lt;= 2; </a:t>
            </a:r>
            <a:r>
              <a:rPr lang="en-US" altLang="sr-Latn-RS" dirty="0" err="1">
                <a:solidFill>
                  <a:schemeClr val="tx1"/>
                </a:solidFill>
              </a:rPr>
              <a:t>j++</a:t>
            </a:r>
            <a:r>
              <a:rPr lang="en-US" altLang="sr-Latn-RS" dirty="0">
                <a:solidFill>
                  <a:schemeClr val="tx1"/>
                </a:solidFill>
              </a:rPr>
              <a:t> )</a:t>
            </a:r>
          </a:p>
          <a:p>
            <a:pPr lvl="2" eaLnBrk="1" hangingPunct="1">
              <a:buNone/>
            </a:pPr>
            <a:r>
              <a:rPr lang="en-US" altLang="sr-Latn-RS" dirty="0">
                <a:solidFill>
                  <a:schemeClr val="tx1"/>
                </a:solidFill>
              </a:rPr>
              <a:t>		     Z[3 + i</a:t>
            </a:r>
            <a:r>
              <a:rPr lang="sr-Latn-RS" altLang="sr-Latn-RS" baseline="30000" dirty="0">
                <a:solidFill>
                  <a:schemeClr val="tx1"/>
                </a:solidFill>
              </a:rPr>
              <a:t>n</a:t>
            </a:r>
            <a:r>
              <a:rPr lang="en-US" altLang="sr-Latn-RS" dirty="0">
                <a:solidFill>
                  <a:schemeClr val="tx1"/>
                </a:solidFill>
              </a:rPr>
              <a:t>, 6 - j</a:t>
            </a:r>
            <a:r>
              <a:rPr lang="sr-Latn-RS" altLang="sr-Latn-RS" baseline="30000" dirty="0">
                <a:solidFill>
                  <a:schemeClr val="tx1"/>
                </a:solidFill>
              </a:rPr>
              <a:t>n</a:t>
            </a:r>
            <a:r>
              <a:rPr lang="en-US" altLang="sr-Latn-RS" dirty="0">
                <a:solidFill>
                  <a:schemeClr val="tx1"/>
                </a:solidFill>
              </a:rPr>
              <a:t>*2] = Z[3 + i</a:t>
            </a:r>
            <a:r>
              <a:rPr lang="sr-Latn-RS" altLang="sr-Latn-RS" baseline="30000" dirty="0">
                <a:solidFill>
                  <a:schemeClr val="tx1"/>
                </a:solidFill>
              </a:rPr>
              <a:t>n</a:t>
            </a:r>
            <a:r>
              <a:rPr lang="en-US" altLang="sr-Latn-RS" dirty="0">
                <a:solidFill>
                  <a:schemeClr val="tx1"/>
                </a:solidFill>
              </a:rPr>
              <a:t>, 6 - j</a:t>
            </a:r>
            <a:r>
              <a:rPr lang="sr-Latn-RS" altLang="sr-Latn-RS" baseline="30000" dirty="0">
                <a:solidFill>
                  <a:schemeClr val="tx1"/>
                </a:solidFill>
              </a:rPr>
              <a:t>n</a:t>
            </a:r>
            <a:r>
              <a:rPr lang="en-US" altLang="sr-Latn-RS" dirty="0">
                <a:solidFill>
                  <a:schemeClr val="tx1"/>
                </a:solidFill>
              </a:rPr>
              <a:t>*2+2] + 1</a:t>
            </a:r>
          </a:p>
          <a:p>
            <a:pPr marL="0" indent="0">
              <a:buNone/>
            </a:pPr>
            <a:endParaRPr lang="sr-Latn-RS" dirty="0"/>
          </a:p>
          <a:p>
            <a:pPr marL="0" indent="0">
              <a:buNone/>
            </a:pPr>
            <a:endParaRPr lang="sr-Latn-RS" dirty="0"/>
          </a:p>
        </p:txBody>
      </p:sp>
    </p:spTree>
    <p:extLst>
      <p:ext uri="{BB962C8B-B14F-4D97-AF65-F5344CB8AC3E}">
        <p14:creationId xmlns:p14="http://schemas.microsoft.com/office/powerpoint/2010/main" val="1469702042"/>
      </p:ext>
    </p:extLst>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D22231E4-D7C2-6591-FB5B-431400920EF3}"/>
              </a:ext>
            </a:extLst>
          </p:cNvPr>
          <p:cNvSpPr>
            <a:spLocks noGrp="1" noChangeArrowheads="1"/>
          </p:cNvSpPr>
          <p:nvPr>
            <p:ph type="title"/>
          </p:nvPr>
        </p:nvSpPr>
        <p:spPr/>
        <p:txBody>
          <a:bodyPr/>
          <a:lstStyle/>
          <a:p>
            <a:pPr>
              <a:defRPr/>
            </a:pPr>
            <a:r>
              <a:rPr lang="en-US" altLang="en-US" dirty="0"/>
              <a:t>NZD (</a:t>
            </a:r>
            <a:r>
              <a:rPr lang="hr-HR" altLang="en-US" dirty="0"/>
              <a:t>GCD</a:t>
            </a:r>
            <a:r>
              <a:rPr lang="en-US" altLang="en-US" dirty="0"/>
              <a:t>)</a:t>
            </a:r>
            <a:r>
              <a:rPr lang="hr-HR" altLang="en-US" dirty="0"/>
              <a:t> test za jednostruke petlje</a:t>
            </a:r>
            <a:endParaRPr lang="en-US" altLang="en-US" dirty="0"/>
          </a:p>
        </p:txBody>
      </p:sp>
      <p:sp>
        <p:nvSpPr>
          <p:cNvPr id="12291" name="Rectangle 3">
            <a:extLst>
              <a:ext uri="{FF2B5EF4-FFF2-40B4-BE49-F238E27FC236}">
                <a16:creationId xmlns="" xmlns:a16="http://schemas.microsoft.com/office/drawing/2014/main" id="{0618C42A-B909-B54D-6E9B-CF319D94924D}"/>
              </a:ext>
            </a:extLst>
          </p:cNvPr>
          <p:cNvSpPr>
            <a:spLocks noGrp="1" noChangeArrowheads="1"/>
          </p:cNvSpPr>
          <p:nvPr>
            <p:ph type="body" idx="1"/>
          </p:nvPr>
        </p:nvSpPr>
        <p:spPr/>
        <p:txBody>
          <a:bodyPr/>
          <a:lstStyle/>
          <a:p>
            <a:pPr>
              <a:defRPr/>
            </a:pPr>
            <a:r>
              <a:rPr lang="en-US" altLang="en-US"/>
              <a:t>Pretpostavi</a:t>
            </a:r>
            <a:r>
              <a:rPr lang="hr-HR" altLang="en-US"/>
              <a:t>m</a:t>
            </a:r>
            <a:r>
              <a:rPr lang="en-US" altLang="en-US"/>
              <a:t>o da se u petlji vr</a:t>
            </a:r>
            <a:r>
              <a:rPr lang="hr-HR" altLang="en-US"/>
              <a:t>š</a:t>
            </a:r>
            <a:r>
              <a:rPr lang="en-US" altLang="en-US"/>
              <a:t>i upis u element polja sa indeksom </a:t>
            </a:r>
            <a:r>
              <a:rPr lang="hr-HR" altLang="en-US"/>
              <a:t>a*i+b, </a:t>
            </a:r>
            <a:r>
              <a:rPr lang="en-US" altLang="en-US"/>
              <a:t> a da se pristupa elementu sa indeksom</a:t>
            </a:r>
            <a:r>
              <a:rPr lang="hr-HR" altLang="en-US"/>
              <a:t> c*i+</a:t>
            </a:r>
            <a:r>
              <a:rPr lang="en-US" altLang="en-US"/>
              <a:t> </a:t>
            </a:r>
            <a:r>
              <a:rPr lang="hr-HR" altLang="en-US"/>
              <a:t>d, </a:t>
            </a:r>
            <a:r>
              <a:rPr lang="en-US" altLang="en-US"/>
              <a:t>gde je </a:t>
            </a:r>
            <a:r>
              <a:rPr lang="hr-HR" altLang="en-US"/>
              <a:t>i</a:t>
            </a:r>
            <a:r>
              <a:rPr lang="en-US" altLang="en-US"/>
              <a:t> indeks petlje koji se kre</a:t>
            </a:r>
            <a:r>
              <a:rPr lang="hr-HR" altLang="en-US"/>
              <a:t>ć</a:t>
            </a:r>
            <a:r>
              <a:rPr lang="en-US" altLang="en-US"/>
              <a:t>e u granicama od m do n. </a:t>
            </a:r>
            <a:endParaRPr lang="hr-HR" altLang="en-US"/>
          </a:p>
          <a:p>
            <a:pPr>
              <a:defRPr/>
            </a:pPr>
            <a:r>
              <a:rPr lang="en-US" altLang="en-US"/>
              <a:t>Loop-carry zavisnost postoji ako va</a:t>
            </a:r>
            <a:r>
              <a:rPr lang="hr-HR" altLang="en-US"/>
              <a:t>ž</a:t>
            </a:r>
            <a:r>
              <a:rPr lang="en-US" altLang="en-US"/>
              <a:t>i slede</a:t>
            </a:r>
            <a:r>
              <a:rPr lang="hr-HR" altLang="en-US"/>
              <a:t>ć</a:t>
            </a:r>
            <a:r>
              <a:rPr lang="en-US" altLang="en-US"/>
              <a:t>e</a:t>
            </a:r>
            <a:r>
              <a:rPr lang="hr-HR" altLang="en-US"/>
              <a:t>:</a:t>
            </a:r>
          </a:p>
          <a:p>
            <a:pPr lvl="1">
              <a:defRPr/>
            </a:pPr>
            <a:r>
              <a:rPr lang="en-US" altLang="en-US"/>
              <a:t>Postoje dva iterativna indeksa j i k (j &lt; k), oba unutar granica petlje, tako da se u petlji pamti rezultat u element sa indeksom </a:t>
            </a:r>
            <a:r>
              <a:rPr lang="hr-HR" altLang="en-US"/>
              <a:t>a*j+b</a:t>
            </a:r>
            <a:r>
              <a:rPr lang="en-US" altLang="en-US"/>
              <a:t>, a zatim se pribavlja (</a:t>
            </a:r>
            <a:r>
              <a:rPr lang="hr-HR" altLang="en-US"/>
              <a:t>č</a:t>
            </a:r>
            <a:r>
              <a:rPr lang="en-US" altLang="en-US"/>
              <a:t>ita) isti element kada je indeksiran sa </a:t>
            </a:r>
            <a:r>
              <a:rPr lang="hr-HR" altLang="en-US"/>
              <a:t>c*k+d</a:t>
            </a:r>
            <a:r>
              <a:rPr lang="en-US" altLang="en-US"/>
              <a:t>, tj. kada je </a:t>
            </a:r>
            <a:r>
              <a:rPr lang="hr-HR" altLang="en-US"/>
              <a:t>a*j+b</a:t>
            </a:r>
            <a:r>
              <a:rPr lang="en-US" altLang="en-US"/>
              <a:t> = </a:t>
            </a:r>
            <a:r>
              <a:rPr lang="hr-HR" altLang="en-US"/>
              <a:t>c*k+d.</a:t>
            </a:r>
          </a:p>
          <a:p>
            <a:pPr>
              <a:defRPr/>
            </a:pPr>
            <a:r>
              <a:rPr lang="en-US" altLang="en-US"/>
              <a:t>Jednostavan i dovoljan test koji se koristi za detekciju zavisnosti je NZD (najve</a:t>
            </a:r>
            <a:r>
              <a:rPr lang="hr-HR" altLang="en-US"/>
              <a:t>ć</a:t>
            </a:r>
            <a:r>
              <a:rPr lang="en-US" altLang="en-US"/>
              <a:t>i zajedni</a:t>
            </a:r>
            <a:r>
              <a:rPr lang="hr-HR" altLang="en-US"/>
              <a:t>č</a:t>
            </a:r>
            <a:r>
              <a:rPr lang="en-US" altLang="en-US"/>
              <a:t>ki delilac) test</a:t>
            </a:r>
            <a:r>
              <a:rPr lang="hr-HR" altLang="en-US"/>
              <a:t>. (GCD)</a:t>
            </a:r>
            <a:r>
              <a:rPr lang="en-US" altLang="en-US"/>
              <a:t>  </a:t>
            </a:r>
          </a:p>
        </p:txBody>
      </p:sp>
    </p:spTree>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AB55085-B940-7FFD-B872-A6D1B8095B9D}"/>
              </a:ext>
            </a:extLst>
          </p:cNvPr>
          <p:cNvSpPr>
            <a:spLocks noGrp="1" noChangeArrowheads="1"/>
          </p:cNvSpPr>
          <p:nvPr>
            <p:ph type="title"/>
          </p:nvPr>
        </p:nvSpPr>
        <p:spPr/>
        <p:txBody>
          <a:bodyPr/>
          <a:lstStyle/>
          <a:p>
            <a:pPr>
              <a:defRPr/>
            </a:pPr>
            <a:r>
              <a:rPr lang="hr-HR" altLang="en-US"/>
              <a:t>NZD test</a:t>
            </a:r>
            <a:endParaRPr lang="en-US" altLang="en-US"/>
          </a:p>
        </p:txBody>
      </p:sp>
      <p:sp>
        <p:nvSpPr>
          <p:cNvPr id="13315" name="Rectangle 3">
            <a:extLst>
              <a:ext uri="{FF2B5EF4-FFF2-40B4-BE49-F238E27FC236}">
                <a16:creationId xmlns="" xmlns:a16="http://schemas.microsoft.com/office/drawing/2014/main" id="{DB70B98F-BE4D-7D6D-34CC-789A83605464}"/>
              </a:ext>
            </a:extLst>
          </p:cNvPr>
          <p:cNvSpPr>
            <a:spLocks noGrp="1" noChangeArrowheads="1"/>
          </p:cNvSpPr>
          <p:nvPr>
            <p:ph type="body" idx="1"/>
          </p:nvPr>
        </p:nvSpPr>
        <p:spPr>
          <a:xfrm>
            <a:off x="0" y="708025"/>
            <a:ext cx="8991600" cy="6149975"/>
          </a:xfrm>
        </p:spPr>
        <p:txBody>
          <a:bodyPr/>
          <a:lstStyle/>
          <a:p>
            <a:pPr algn="just">
              <a:defRPr/>
            </a:pPr>
            <a:r>
              <a:rPr lang="hr-HR" altLang="en-US"/>
              <a:t>A</a:t>
            </a:r>
            <a:r>
              <a:rPr lang="en-US" altLang="en-US">
                <a:cs typeface="Times New Roman" panose="02020603050405020304" pitchFamily="18" charset="0"/>
              </a:rPr>
              <a:t>ko loop-carry zavisnost postoji tada </a:t>
            </a:r>
            <a:r>
              <a:rPr lang="en-US" altLang="en-US">
                <a:solidFill>
                  <a:schemeClr val="hlink"/>
                </a:solidFill>
                <a:cs typeface="Times New Roman" panose="02020603050405020304" pitchFamily="18" charset="0"/>
              </a:rPr>
              <a:t>NZD(</a:t>
            </a:r>
            <a:r>
              <a:rPr lang="en-US" altLang="en-US" i="1">
                <a:solidFill>
                  <a:schemeClr val="hlink"/>
                </a:solidFill>
                <a:cs typeface="Times New Roman" panose="02020603050405020304" pitchFamily="18" charset="0"/>
              </a:rPr>
              <a:t>c</a:t>
            </a:r>
            <a:r>
              <a:rPr lang="en-US" altLang="en-US">
                <a:solidFill>
                  <a:schemeClr val="hlink"/>
                </a:solidFill>
                <a:cs typeface="Times New Roman" panose="02020603050405020304" pitchFamily="18" charset="0"/>
              </a:rPr>
              <a:t>, </a:t>
            </a:r>
            <a:r>
              <a:rPr lang="en-US" altLang="en-US" i="1">
                <a:solidFill>
                  <a:schemeClr val="hlink"/>
                </a:solidFill>
                <a:cs typeface="Times New Roman" panose="02020603050405020304" pitchFamily="18" charset="0"/>
              </a:rPr>
              <a:t>a</a:t>
            </a:r>
            <a:r>
              <a:rPr lang="en-US" altLang="en-US">
                <a:solidFill>
                  <a:schemeClr val="hlink"/>
                </a:solidFill>
                <a:cs typeface="Times New Roman" panose="02020603050405020304" pitchFamily="18" charset="0"/>
              </a:rPr>
              <a:t>)</a:t>
            </a:r>
            <a:r>
              <a:rPr lang="en-US" altLang="en-US">
                <a:cs typeface="Times New Roman" panose="02020603050405020304" pitchFamily="18" charset="0"/>
              </a:rPr>
              <a:t> mora deliti </a:t>
            </a:r>
            <a:r>
              <a:rPr lang="en-US" altLang="en-US">
                <a:solidFill>
                  <a:schemeClr val="hlink"/>
                </a:solidFill>
                <a:cs typeface="Times New Roman" panose="02020603050405020304" pitchFamily="18" charset="0"/>
              </a:rPr>
              <a:t>(</a:t>
            </a:r>
            <a:r>
              <a:rPr lang="en-US" altLang="en-US" i="1">
                <a:solidFill>
                  <a:schemeClr val="hlink"/>
                </a:solidFill>
                <a:cs typeface="Times New Roman" panose="02020603050405020304" pitchFamily="18" charset="0"/>
              </a:rPr>
              <a:t>d</a:t>
            </a:r>
            <a:r>
              <a:rPr lang="en-US" altLang="en-US">
                <a:solidFill>
                  <a:schemeClr val="hlink"/>
                </a:solidFill>
                <a:cs typeface="Times New Roman" panose="02020603050405020304" pitchFamily="18" charset="0"/>
              </a:rPr>
              <a:t> – </a:t>
            </a:r>
            <a:r>
              <a:rPr lang="en-US" altLang="en-US" i="1">
                <a:solidFill>
                  <a:schemeClr val="hlink"/>
                </a:solidFill>
                <a:cs typeface="Times New Roman" panose="02020603050405020304" pitchFamily="18" charset="0"/>
              </a:rPr>
              <a:t>b</a:t>
            </a:r>
            <a:r>
              <a:rPr lang="en-US" altLang="en-US">
                <a:solidFill>
                  <a:schemeClr val="hlink"/>
                </a:solidFill>
                <a:cs typeface="Times New Roman" panose="02020603050405020304" pitchFamily="18" charset="0"/>
              </a:rPr>
              <a:t>)</a:t>
            </a:r>
            <a:r>
              <a:rPr lang="en-US" altLang="en-US">
                <a:cs typeface="Times New Roman" panose="02020603050405020304" pitchFamily="18" charset="0"/>
              </a:rPr>
              <a:t> bez ostatka (ba</a:t>
            </a:r>
            <a:r>
              <a:rPr lang="hr-HR" altLang="en-US"/>
              <a:t>š</a:t>
            </a:r>
            <a:r>
              <a:rPr lang="en-US" altLang="en-US">
                <a:cs typeface="Times New Roman" panose="02020603050405020304" pitchFamily="18" charset="0"/>
              </a:rPr>
              <a:t> </a:t>
            </a:r>
            <a:r>
              <a:rPr lang="en-US" altLang="en-US">
                <a:solidFill>
                  <a:schemeClr val="hlink"/>
                </a:solidFill>
                <a:cs typeface="Times New Roman" panose="02020603050405020304" pitchFamily="18" charset="0"/>
              </a:rPr>
              <a:t>(</a:t>
            </a:r>
            <a:r>
              <a:rPr lang="en-US" altLang="en-US" i="1">
                <a:solidFill>
                  <a:schemeClr val="hlink"/>
                </a:solidFill>
                <a:cs typeface="Times New Roman" panose="02020603050405020304" pitchFamily="18" charset="0"/>
              </a:rPr>
              <a:t>d</a:t>
            </a:r>
            <a:r>
              <a:rPr lang="en-US" altLang="en-US">
                <a:solidFill>
                  <a:schemeClr val="hlink"/>
                </a:solidFill>
                <a:cs typeface="Times New Roman" panose="02020603050405020304" pitchFamily="18" charset="0"/>
              </a:rPr>
              <a:t> – </a:t>
            </a:r>
            <a:r>
              <a:rPr lang="en-US" altLang="en-US" i="1">
                <a:solidFill>
                  <a:schemeClr val="hlink"/>
                </a:solidFill>
                <a:cs typeface="Times New Roman" panose="02020603050405020304" pitchFamily="18" charset="0"/>
              </a:rPr>
              <a:t>b</a:t>
            </a:r>
            <a:r>
              <a:rPr lang="en-US" altLang="en-US">
                <a:solidFill>
                  <a:schemeClr val="hlink"/>
                </a:solidFill>
                <a:cs typeface="Times New Roman" panose="02020603050405020304" pitchFamily="18" charset="0"/>
              </a:rPr>
              <a:t>)</a:t>
            </a:r>
            <a:r>
              <a:rPr lang="en-US" altLang="en-US">
                <a:cs typeface="Times New Roman" panose="02020603050405020304" pitchFamily="18" charset="0"/>
              </a:rPr>
              <a:t> jer je </a:t>
            </a:r>
            <a:r>
              <a:rPr lang="en-US" altLang="en-US" i="1">
                <a:solidFill>
                  <a:schemeClr val="hlink"/>
                </a:solidFill>
                <a:cs typeface="Times New Roman" panose="02020603050405020304" pitchFamily="18" charset="0"/>
              </a:rPr>
              <a:t>j </a:t>
            </a:r>
            <a:r>
              <a:rPr lang="en-US" altLang="en-US">
                <a:solidFill>
                  <a:schemeClr val="hlink"/>
                </a:solidFill>
                <a:cs typeface="Times New Roman" panose="02020603050405020304" pitchFamily="18" charset="0"/>
              </a:rPr>
              <a:t>&lt; </a:t>
            </a:r>
            <a:r>
              <a:rPr lang="en-US" altLang="en-US" i="1">
                <a:solidFill>
                  <a:schemeClr val="hlink"/>
                </a:solidFill>
                <a:cs typeface="Times New Roman" panose="02020603050405020304" pitchFamily="18" charset="0"/>
              </a:rPr>
              <a:t>k</a:t>
            </a:r>
            <a:r>
              <a:rPr lang="en-US" altLang="en-US">
                <a:cs typeface="Times New Roman" panose="02020603050405020304" pitchFamily="18" charset="0"/>
              </a:rPr>
              <a:t> ). </a:t>
            </a:r>
            <a:endParaRPr lang="hr-HR" altLang="en-US"/>
          </a:p>
          <a:p>
            <a:pPr algn="just">
              <a:defRPr/>
            </a:pPr>
            <a:r>
              <a:rPr lang="en-US" altLang="en-US">
                <a:cs typeface="Times New Roman" panose="02020603050405020304" pitchFamily="18" charset="0"/>
              </a:rPr>
              <a:t>NZD test je dovoljan da garantuje da nema nikakve zavisnosti</a:t>
            </a:r>
            <a:r>
              <a:rPr lang="hr-HR" altLang="en-US"/>
              <a:t>.</a:t>
            </a:r>
          </a:p>
          <a:p>
            <a:pPr algn="just">
              <a:defRPr/>
            </a:pPr>
            <a:r>
              <a:rPr lang="hr-HR" altLang="en-US"/>
              <a:t>M</a:t>
            </a:r>
            <a:r>
              <a:rPr lang="en-US" altLang="en-US">
                <a:cs typeface="Times New Roman" panose="02020603050405020304" pitchFamily="18" charset="0"/>
              </a:rPr>
              <a:t>o</a:t>
            </a:r>
            <a:r>
              <a:rPr lang="hr-HR" altLang="en-US"/>
              <a:t>ž</a:t>
            </a:r>
            <a:r>
              <a:rPr lang="en-US" altLang="en-US">
                <a:cs typeface="Times New Roman" panose="02020603050405020304" pitchFamily="18" charset="0"/>
              </a:rPr>
              <a:t>e se desiti da NZD test da odgovor da zavisnost postoji a da nema nikakve zavisnosti. </a:t>
            </a:r>
            <a:endParaRPr lang="hr-HR" altLang="en-US"/>
          </a:p>
          <a:p>
            <a:pPr lvl="1" algn="just">
              <a:defRPr/>
            </a:pPr>
            <a:r>
              <a:rPr lang="en-US" altLang="en-US">
                <a:cs typeface="Times New Roman" panose="02020603050405020304" pitchFamily="18" charset="0"/>
              </a:rPr>
              <a:t>Ovo mo</a:t>
            </a:r>
            <a:r>
              <a:rPr lang="hr-HR" altLang="en-US"/>
              <a:t>ž</a:t>
            </a:r>
            <a:r>
              <a:rPr lang="en-US" altLang="en-US">
                <a:cs typeface="Times New Roman" panose="02020603050405020304" pitchFamily="18" charset="0"/>
              </a:rPr>
              <a:t>e da nastupi zato </a:t>
            </a:r>
            <a:r>
              <a:rPr lang="hr-HR" altLang="en-US"/>
              <a:t>š</a:t>
            </a:r>
            <a:r>
              <a:rPr lang="en-US" altLang="en-US">
                <a:cs typeface="Times New Roman" panose="02020603050405020304" pitchFamily="18" charset="0"/>
              </a:rPr>
              <a:t>to NZD test ne uzima u obzir granice petlje</a:t>
            </a:r>
            <a:r>
              <a:rPr lang="en-US" altLang="en-US">
                <a:latin typeface="Times Roman YU" pitchFamily="18" charset="0"/>
                <a:cs typeface="Times New Roman" panose="02020603050405020304" pitchFamily="18" charset="0"/>
              </a:rPr>
              <a:t>.</a:t>
            </a:r>
            <a:endParaRPr lang="en-US" altLang="en-US">
              <a:cs typeface="Times New Roman" panose="02020603050405020304" pitchFamily="18" charset="0"/>
            </a:endParaRPr>
          </a:p>
          <a:p>
            <a:pPr>
              <a:buFont typeface="Wingdings 2" panose="05020102010507070707" pitchFamily="18" charset="2"/>
              <a:buNone/>
              <a:defRPr/>
            </a:pPr>
            <a:endParaRPr lang="en-US" altLang="en-US"/>
          </a:p>
        </p:txBody>
      </p:sp>
    </p:spTree>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E4A63B65-77F8-F198-93A7-CF614626E137}"/>
              </a:ext>
            </a:extLst>
          </p:cNvPr>
          <p:cNvSpPr>
            <a:spLocks noGrp="1" noChangeArrowheads="1"/>
          </p:cNvSpPr>
          <p:nvPr>
            <p:ph type="title"/>
          </p:nvPr>
        </p:nvSpPr>
        <p:spPr/>
        <p:txBody>
          <a:bodyPr/>
          <a:lstStyle/>
          <a:p>
            <a:pPr>
              <a:defRPr/>
            </a:pPr>
            <a:r>
              <a:rPr lang="hr-HR" altLang="en-US"/>
              <a:t>Primer1</a:t>
            </a:r>
            <a:endParaRPr lang="en-US" altLang="en-US"/>
          </a:p>
        </p:txBody>
      </p:sp>
      <p:sp>
        <p:nvSpPr>
          <p:cNvPr id="14339" name="Rectangle 3">
            <a:extLst>
              <a:ext uri="{FF2B5EF4-FFF2-40B4-BE49-F238E27FC236}">
                <a16:creationId xmlns="" xmlns:a16="http://schemas.microsoft.com/office/drawing/2014/main" id="{27AF92D8-5550-B96A-E7E9-791B59DFE4CF}"/>
              </a:ext>
            </a:extLst>
          </p:cNvPr>
          <p:cNvSpPr>
            <a:spLocks noGrp="1" noChangeArrowheads="1"/>
          </p:cNvSpPr>
          <p:nvPr>
            <p:ph type="body" idx="1"/>
          </p:nvPr>
        </p:nvSpPr>
        <p:spPr/>
        <p:txBody>
          <a:bodyPr/>
          <a:lstStyle/>
          <a:p>
            <a:pPr marL="533400" indent="-533400" algn="just">
              <a:defRPr/>
            </a:pPr>
            <a:r>
              <a:rPr lang="en-US" altLang="en-US">
                <a:cs typeface="Times New Roman" panose="02020603050405020304" pitchFamily="18" charset="0"/>
              </a:rPr>
              <a:t>Kori</a:t>
            </a:r>
            <a:r>
              <a:rPr lang="hr-HR" altLang="en-US"/>
              <a:t>šć</a:t>
            </a:r>
            <a:r>
              <a:rPr lang="en-US" altLang="en-US">
                <a:cs typeface="Times New Roman" panose="02020603050405020304" pitchFamily="18" charset="0"/>
              </a:rPr>
              <a:t>enjem NZD testa utvrditi da li postoji loop-cary zavisnost u slede</a:t>
            </a:r>
            <a:r>
              <a:rPr lang="hr-HR" altLang="en-US"/>
              <a:t>ć</a:t>
            </a:r>
            <a:r>
              <a:rPr lang="en-US" altLang="en-US">
                <a:cs typeface="Times New Roman" panose="02020603050405020304" pitchFamily="18" charset="0"/>
              </a:rPr>
              <a:t>oj petlji:</a:t>
            </a:r>
          </a:p>
          <a:p>
            <a:pPr marL="895350" lvl="1" indent="-438150" algn="just">
              <a:buFont typeface="Wingdings" panose="05000000000000000000" pitchFamily="2" charset="2"/>
              <a:buNone/>
              <a:defRPr/>
            </a:pPr>
            <a:r>
              <a:rPr lang="hr-HR" altLang="en-US">
                <a:latin typeface="Times New Roman" panose="02020603050405020304" pitchFamily="18" charset="0"/>
              </a:rPr>
              <a:t>		</a:t>
            </a:r>
            <a:r>
              <a:rPr lang="en-US" altLang="en-US">
                <a:cs typeface="Times New Roman" panose="02020603050405020304" pitchFamily="18" charset="0"/>
              </a:rPr>
              <a:t>for i=1 to 100</a:t>
            </a:r>
          </a:p>
          <a:p>
            <a:pPr marL="895350" lvl="1" indent="-438150" algn="just">
              <a:buFont typeface="Wingdings" panose="05000000000000000000" pitchFamily="2" charset="2"/>
              <a:buNone/>
              <a:defRPr/>
            </a:pPr>
            <a:r>
              <a:rPr lang="en-US" altLang="en-US">
                <a:cs typeface="Times New Roman" panose="02020603050405020304" pitchFamily="18" charset="0"/>
              </a:rPr>
              <a:t>		x(2*i+3)=x(2*i)+k</a:t>
            </a:r>
          </a:p>
          <a:p>
            <a:pPr marL="895350" lvl="1" indent="-438150">
              <a:buFont typeface="Wingdings" panose="05000000000000000000" pitchFamily="2" charset="2"/>
              <a:buNone/>
              <a:defRPr/>
            </a:pPr>
            <a:r>
              <a:rPr lang="en-US" altLang="en-US">
                <a:cs typeface="Times New Roman" panose="02020603050405020304" pitchFamily="18" charset="0"/>
              </a:rPr>
              <a:t>     endfor</a:t>
            </a:r>
            <a:r>
              <a:rPr lang="en-US" altLang="en-US"/>
              <a:t> </a:t>
            </a:r>
            <a:endParaRPr lang="hr-HR" altLang="en-US"/>
          </a:p>
          <a:p>
            <a:pPr marL="533400" indent="-533400">
              <a:defRPr/>
            </a:pPr>
            <a:r>
              <a:rPr lang="hr-HR" altLang="en-US"/>
              <a:t>Rešenje</a:t>
            </a:r>
          </a:p>
          <a:p>
            <a:pPr marL="533400" indent="-533400">
              <a:defRPr/>
            </a:pPr>
            <a:endParaRPr lang="hr-HR" altLang="en-US"/>
          </a:p>
          <a:p>
            <a:pPr marL="533400" indent="-533400">
              <a:buFont typeface="Wingdings 2" panose="05020102010507070707" pitchFamily="18" charset="2"/>
              <a:buNone/>
              <a:defRPr/>
            </a:pPr>
            <a:endParaRPr lang="hr-HR" altLang="en-US"/>
          </a:p>
          <a:p>
            <a:pPr marL="1295400" lvl="2" indent="-381000" algn="just">
              <a:defRPr/>
            </a:pPr>
            <a:r>
              <a:rPr lang="en-US" altLang="en-US">
                <a:cs typeface="Times New Roman" panose="02020603050405020304" pitchFamily="18" charset="0"/>
              </a:rPr>
              <a:t>Po</a:t>
            </a:r>
            <a:r>
              <a:rPr lang="hr-HR" altLang="en-US"/>
              <a:t>š</a:t>
            </a:r>
            <a:r>
              <a:rPr lang="en-US" altLang="en-US">
                <a:cs typeface="Times New Roman" panose="02020603050405020304" pitchFamily="18" charset="0"/>
              </a:rPr>
              <a:t>to 2 ne deli –3 bez ostatka to nema loop-cary zavisnosti. </a:t>
            </a:r>
            <a:endParaRPr lang="hr-HR" altLang="en-US"/>
          </a:p>
          <a:p>
            <a:pPr marL="1295400" lvl="2" indent="-381000" algn="just">
              <a:defRPr/>
            </a:pPr>
            <a:r>
              <a:rPr lang="en-US" altLang="en-US">
                <a:cs typeface="Times New Roman" panose="02020603050405020304" pitchFamily="18" charset="0"/>
              </a:rPr>
              <a:t>Ako razvijemo petlju vide</a:t>
            </a:r>
            <a:r>
              <a:rPr lang="hr-HR" altLang="en-US"/>
              <a:t>ć</a:t>
            </a:r>
            <a:r>
              <a:rPr lang="en-US" altLang="en-US">
                <a:cs typeface="Times New Roman" panose="02020603050405020304" pitchFamily="18" charset="0"/>
              </a:rPr>
              <a:t>emo da zavisnosti zaista nema:</a:t>
            </a:r>
            <a:endParaRPr lang="hr-HR" altLang="en-US"/>
          </a:p>
          <a:p>
            <a:pPr marL="1295400" lvl="2" indent="-381000" algn="just">
              <a:buFont typeface="Wingdings" panose="05000000000000000000" pitchFamily="2" charset="2"/>
              <a:buNone/>
              <a:defRPr/>
            </a:pPr>
            <a:r>
              <a:rPr lang="hr-HR" altLang="en-US"/>
              <a:t>		</a:t>
            </a:r>
            <a:r>
              <a:rPr lang="en-US" altLang="en-US">
                <a:solidFill>
                  <a:schemeClr val="accent1"/>
                </a:solidFill>
                <a:latin typeface="Times Roman YU" pitchFamily="18" charset="0"/>
                <a:cs typeface="Times New Roman" panose="02020603050405020304" pitchFamily="18" charset="0"/>
              </a:rPr>
              <a:t>i=1	x(5)=x(2)+k</a:t>
            </a:r>
            <a:endParaRPr lang="en-US" altLang="en-US">
              <a:solidFill>
                <a:schemeClr val="accent1"/>
              </a:solidFill>
              <a:cs typeface="Times New Roman" panose="02020603050405020304" pitchFamily="18" charset="0"/>
            </a:endParaRPr>
          </a:p>
          <a:p>
            <a:pPr marL="1295400" lvl="2" indent="-381000" algn="just">
              <a:buFont typeface="Wingdings" panose="05000000000000000000" pitchFamily="2" charset="2"/>
              <a:buNone/>
              <a:defRPr/>
            </a:pPr>
            <a:r>
              <a:rPr lang="en-US" altLang="en-US">
                <a:solidFill>
                  <a:schemeClr val="accent1"/>
                </a:solidFill>
                <a:latin typeface="Times Roman YU" pitchFamily="18" charset="0"/>
                <a:cs typeface="Times New Roman" panose="02020603050405020304" pitchFamily="18" charset="0"/>
              </a:rPr>
              <a:t>	</a:t>
            </a:r>
            <a:r>
              <a:rPr lang="hr-HR" altLang="en-US">
                <a:solidFill>
                  <a:schemeClr val="accent1"/>
                </a:solidFill>
              </a:rPr>
              <a:t>	</a:t>
            </a:r>
            <a:r>
              <a:rPr lang="en-US" altLang="en-US">
                <a:solidFill>
                  <a:schemeClr val="accent1"/>
                </a:solidFill>
                <a:latin typeface="Times Roman YU" pitchFamily="18" charset="0"/>
                <a:cs typeface="Times New Roman" panose="02020603050405020304" pitchFamily="18" charset="0"/>
              </a:rPr>
              <a:t>i=2	x(7)=x(4)+k</a:t>
            </a:r>
            <a:endParaRPr lang="en-US" altLang="en-US">
              <a:solidFill>
                <a:schemeClr val="accent1"/>
              </a:solidFill>
              <a:cs typeface="Times New Roman" panose="02020603050405020304" pitchFamily="18" charset="0"/>
            </a:endParaRPr>
          </a:p>
          <a:p>
            <a:pPr marL="1295400" lvl="2" indent="-381000" algn="just">
              <a:buFont typeface="Wingdings" panose="05000000000000000000" pitchFamily="2" charset="2"/>
              <a:buNone/>
              <a:defRPr/>
            </a:pPr>
            <a:r>
              <a:rPr lang="en-US" altLang="en-US">
                <a:solidFill>
                  <a:schemeClr val="accent1"/>
                </a:solidFill>
                <a:latin typeface="Times Roman YU" pitchFamily="18" charset="0"/>
                <a:cs typeface="Times New Roman" panose="02020603050405020304" pitchFamily="18" charset="0"/>
              </a:rPr>
              <a:t>	</a:t>
            </a:r>
            <a:r>
              <a:rPr lang="hr-HR" altLang="en-US">
                <a:solidFill>
                  <a:schemeClr val="accent1"/>
                </a:solidFill>
              </a:rPr>
              <a:t>	</a:t>
            </a:r>
            <a:r>
              <a:rPr lang="en-US" altLang="en-US">
                <a:solidFill>
                  <a:schemeClr val="accent1"/>
                </a:solidFill>
                <a:latin typeface="Times Roman YU" pitchFamily="18" charset="0"/>
                <a:cs typeface="Times New Roman" panose="02020603050405020304" pitchFamily="18" charset="0"/>
              </a:rPr>
              <a:t>i=3	x(9)=x(6)+k</a:t>
            </a:r>
            <a:endParaRPr lang="hr-HR" altLang="en-US"/>
          </a:p>
          <a:p>
            <a:pPr marL="533400" indent="-533400">
              <a:buFont typeface="Wingdings 2" panose="05020102010507070707" pitchFamily="18" charset="2"/>
              <a:buNone/>
              <a:defRPr/>
            </a:pPr>
            <a:endParaRPr lang="en-US" altLang="en-US"/>
          </a:p>
        </p:txBody>
      </p:sp>
      <p:sp>
        <p:nvSpPr>
          <p:cNvPr id="39940" name="Rectangle 5">
            <a:extLst>
              <a:ext uri="{FF2B5EF4-FFF2-40B4-BE49-F238E27FC236}">
                <a16:creationId xmlns="" xmlns:a16="http://schemas.microsoft.com/office/drawing/2014/main" id="{2FB56543-E76F-78DF-8AA3-CCD0FF41582E}"/>
              </a:ext>
            </a:extLst>
          </p:cNvPr>
          <p:cNvSpPr>
            <a:spLocks noChangeArrowheads="1"/>
          </p:cNvSpPr>
          <p:nvPr/>
        </p:nvSpPr>
        <p:spPr bwMode="auto">
          <a:xfrm>
            <a:off x="360045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graphicFrame>
        <p:nvGraphicFramePr>
          <p:cNvPr id="39941" name="Object 4">
            <a:extLst>
              <a:ext uri="{FF2B5EF4-FFF2-40B4-BE49-F238E27FC236}">
                <a16:creationId xmlns="" xmlns:a16="http://schemas.microsoft.com/office/drawing/2014/main" id="{86707AFE-F62D-9DAB-7FB0-E5158E9AC7C6}"/>
              </a:ext>
            </a:extLst>
          </p:cNvPr>
          <p:cNvGraphicFramePr>
            <a:graphicFrameLocks noChangeAspect="1"/>
          </p:cNvGraphicFramePr>
          <p:nvPr/>
        </p:nvGraphicFramePr>
        <p:xfrm>
          <a:off x="2438400" y="3124200"/>
          <a:ext cx="3733800" cy="1227138"/>
        </p:xfrm>
        <a:graphic>
          <a:graphicData uri="http://schemas.openxmlformats.org/presentationml/2006/ole">
            <mc:AlternateContent xmlns:mc="http://schemas.openxmlformats.org/markup-compatibility/2006">
              <mc:Choice xmlns:v="urn:schemas-microsoft-com:vml" Requires="v">
                <p:oleObj spid="_x0000_s1028" r:id="rId3" imgW="1943100" imgH="635000" progId="Equation.3">
                  <p:embed/>
                </p:oleObj>
              </mc:Choice>
              <mc:Fallback>
                <p:oleObj r:id="rId3" imgW="1943100" imgH="63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24200"/>
                        <a:ext cx="373380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14782756-6BCD-0902-39FE-8B766F49077C}"/>
              </a:ext>
            </a:extLst>
          </p:cNvPr>
          <p:cNvSpPr>
            <a:spLocks noGrp="1" noChangeArrowheads="1"/>
          </p:cNvSpPr>
          <p:nvPr>
            <p:ph type="title"/>
          </p:nvPr>
        </p:nvSpPr>
        <p:spPr/>
        <p:txBody>
          <a:bodyPr/>
          <a:lstStyle/>
          <a:p>
            <a:pPr>
              <a:defRPr/>
            </a:pPr>
            <a:r>
              <a:rPr lang="hr-HR" altLang="en-US"/>
              <a:t>Primer2</a:t>
            </a:r>
            <a:endParaRPr lang="en-US" altLang="en-US"/>
          </a:p>
        </p:txBody>
      </p:sp>
      <p:sp>
        <p:nvSpPr>
          <p:cNvPr id="15363" name="Rectangle 3">
            <a:extLst>
              <a:ext uri="{FF2B5EF4-FFF2-40B4-BE49-F238E27FC236}">
                <a16:creationId xmlns="" xmlns:a16="http://schemas.microsoft.com/office/drawing/2014/main" id="{1630A32C-9E26-39EE-D1EE-189A20099578}"/>
              </a:ext>
            </a:extLst>
          </p:cNvPr>
          <p:cNvSpPr>
            <a:spLocks noGrp="1" noChangeArrowheads="1"/>
          </p:cNvSpPr>
          <p:nvPr>
            <p:ph type="body" idx="1"/>
          </p:nvPr>
        </p:nvSpPr>
        <p:spPr/>
        <p:txBody>
          <a:bodyPr/>
          <a:lstStyle/>
          <a:p>
            <a:pPr marL="533400" indent="-533400" algn="just">
              <a:defRPr/>
            </a:pPr>
            <a:r>
              <a:rPr lang="en-US" altLang="en-US">
                <a:cs typeface="Times New Roman" panose="02020603050405020304" pitchFamily="18" charset="0"/>
              </a:rPr>
              <a:t>Kori</a:t>
            </a:r>
            <a:r>
              <a:rPr lang="hr-HR" altLang="en-US"/>
              <a:t>šć</a:t>
            </a:r>
            <a:r>
              <a:rPr lang="en-US" altLang="en-US">
                <a:cs typeface="Times New Roman" panose="02020603050405020304" pitchFamily="18" charset="0"/>
              </a:rPr>
              <a:t>enjem NZD testa utvrditi da li postoji loop-cary zavisnost u slede</a:t>
            </a:r>
            <a:r>
              <a:rPr lang="hr-HR" altLang="en-US"/>
              <a:t>ć</a:t>
            </a:r>
            <a:r>
              <a:rPr lang="en-US" altLang="en-US">
                <a:cs typeface="Times New Roman" panose="02020603050405020304" pitchFamily="18" charset="0"/>
              </a:rPr>
              <a:t>oj petlji</a:t>
            </a:r>
            <a:r>
              <a:rPr lang="en-US" altLang="en-US">
                <a:latin typeface="Times Roman YU" pitchFamily="18" charset="0"/>
                <a:cs typeface="Times New Roman" panose="02020603050405020304" pitchFamily="18" charset="0"/>
              </a:rPr>
              <a:t>:</a:t>
            </a:r>
            <a:endParaRPr lang="en-US" altLang="en-US">
              <a:cs typeface="Times New Roman" panose="02020603050405020304" pitchFamily="18" charset="0"/>
            </a:endParaRPr>
          </a:p>
          <a:p>
            <a:pPr marL="1295400" lvl="2" indent="-381000" algn="just">
              <a:buFont typeface="Wingdings" panose="05000000000000000000" pitchFamily="2" charset="2"/>
              <a:buNone/>
              <a:defRPr/>
            </a:pPr>
            <a:r>
              <a:rPr lang="en-US" altLang="en-US">
                <a:latin typeface="Times Roman YU" pitchFamily="18" charset="0"/>
                <a:cs typeface="Times New Roman" panose="02020603050405020304" pitchFamily="18" charset="0"/>
              </a:rPr>
              <a:t>		for i=2, 100, 2</a:t>
            </a:r>
            <a:endParaRPr lang="en-US" altLang="en-US">
              <a:cs typeface="Times New Roman" panose="02020603050405020304" pitchFamily="18" charset="0"/>
            </a:endParaRPr>
          </a:p>
          <a:p>
            <a:pPr marL="1295400" lvl="2" indent="-381000" algn="just">
              <a:buFont typeface="Wingdings" panose="05000000000000000000" pitchFamily="2" charset="2"/>
              <a:buNone/>
              <a:defRPr/>
            </a:pPr>
            <a:r>
              <a:rPr lang="en-US" altLang="en-US">
                <a:latin typeface="Times Roman YU" pitchFamily="18" charset="0"/>
                <a:cs typeface="Times New Roman" panose="02020603050405020304" pitchFamily="18" charset="0"/>
              </a:rPr>
              <a:t>		x(50*i+1)=x(i-1)+k</a:t>
            </a:r>
            <a:endParaRPr lang="en-US" altLang="en-US">
              <a:cs typeface="Times New Roman" panose="02020603050405020304" pitchFamily="18" charset="0"/>
            </a:endParaRPr>
          </a:p>
          <a:p>
            <a:pPr marL="1295400" lvl="2" indent="-381000" algn="just">
              <a:buFont typeface="Wingdings" panose="05000000000000000000" pitchFamily="2" charset="2"/>
              <a:buNone/>
              <a:defRPr/>
            </a:pPr>
            <a:r>
              <a:rPr lang="en-US" altLang="en-US">
                <a:latin typeface="Times Roman YU" pitchFamily="18" charset="0"/>
                <a:cs typeface="Times New Roman" panose="02020603050405020304" pitchFamily="18" charset="0"/>
              </a:rPr>
              <a:t>              endfor</a:t>
            </a:r>
            <a:endParaRPr lang="hr-HR" altLang="en-US">
              <a:latin typeface="Times New Roman" panose="02020603050405020304" pitchFamily="18" charset="0"/>
            </a:endParaRPr>
          </a:p>
          <a:p>
            <a:pPr marL="533400" indent="-533400" algn="just">
              <a:defRPr/>
            </a:pPr>
            <a:r>
              <a:rPr lang="en-US" altLang="en-US">
                <a:cs typeface="Times New Roman" panose="02020603050405020304" pitchFamily="18" charset="0"/>
              </a:rPr>
              <a:t>RE</a:t>
            </a:r>
            <a:r>
              <a:rPr lang="hr-HR" altLang="en-US"/>
              <a:t>Š</a:t>
            </a:r>
            <a:r>
              <a:rPr lang="en-US" altLang="en-US">
                <a:cs typeface="Times New Roman" panose="02020603050405020304" pitchFamily="18" charset="0"/>
              </a:rPr>
              <a:t>ENJE: </a:t>
            </a:r>
            <a:endParaRPr lang="hr-HR" altLang="en-US"/>
          </a:p>
          <a:p>
            <a:pPr marL="895350" lvl="1" indent="-438150" algn="just">
              <a:defRPr/>
            </a:pPr>
            <a:r>
              <a:rPr lang="en-US" altLang="en-US">
                <a:cs typeface="Times New Roman" panose="02020603050405020304" pitchFamily="18" charset="0"/>
              </a:rPr>
              <a:t>Da bi NZD test mogao da se primeni prvo treba normalizovati petlju, po</a:t>
            </a:r>
            <a:r>
              <a:rPr lang="hr-HR" altLang="en-US"/>
              <a:t>š</a:t>
            </a:r>
            <a:r>
              <a:rPr lang="en-US" altLang="en-US">
                <a:cs typeface="Times New Roman" panose="02020603050405020304" pitchFamily="18" charset="0"/>
              </a:rPr>
              <a:t>to se u primeru indeks petlje uve</a:t>
            </a:r>
            <a:r>
              <a:rPr lang="hr-HR" altLang="en-US"/>
              <a:t>ć</a:t>
            </a:r>
            <a:r>
              <a:rPr lang="en-US" altLang="en-US">
                <a:cs typeface="Times New Roman" panose="02020603050405020304" pitchFamily="18" charset="0"/>
              </a:rPr>
              <a:t>ava sa korakom 2. </a:t>
            </a:r>
            <a:endParaRPr lang="hr-HR" altLang="en-US"/>
          </a:p>
          <a:p>
            <a:pPr marL="895350" lvl="1" indent="-438150" algn="just">
              <a:defRPr/>
            </a:pPr>
            <a:r>
              <a:rPr lang="en-US" altLang="en-US">
                <a:cs typeface="Times New Roman" panose="02020603050405020304" pitchFamily="18" charset="0"/>
              </a:rPr>
              <a:t>Normalizovana petlja ima slede</a:t>
            </a:r>
            <a:r>
              <a:rPr lang="hr-HR" altLang="en-US"/>
              <a:t>ć</a:t>
            </a:r>
            <a:r>
              <a:rPr lang="en-US" altLang="en-US">
                <a:cs typeface="Times New Roman" panose="02020603050405020304" pitchFamily="18" charset="0"/>
              </a:rPr>
              <a:t>i izgled</a:t>
            </a:r>
            <a:r>
              <a:rPr lang="en-US" altLang="en-US"/>
              <a:t> </a:t>
            </a:r>
            <a:endParaRPr lang="hr-HR" altLang="en-US"/>
          </a:p>
          <a:p>
            <a:pPr marL="1295400" lvl="2" indent="-381000" algn="just">
              <a:buFont typeface="Wingdings" panose="05000000000000000000" pitchFamily="2" charset="2"/>
              <a:buNone/>
              <a:defRPr/>
            </a:pPr>
            <a:r>
              <a:rPr lang="hr-HR" altLang="en-US">
                <a:latin typeface="Times New Roman" panose="02020603050405020304" pitchFamily="18" charset="0"/>
              </a:rPr>
              <a:t>		</a:t>
            </a:r>
            <a:r>
              <a:rPr lang="en-US" altLang="en-US">
                <a:latin typeface="Times Roman YU" pitchFamily="18" charset="0"/>
                <a:cs typeface="Times New Roman" panose="02020603050405020304" pitchFamily="18" charset="0"/>
              </a:rPr>
              <a:t>for i=1, 50</a:t>
            </a:r>
            <a:endParaRPr lang="en-US" altLang="en-US">
              <a:cs typeface="Times New Roman" panose="02020603050405020304" pitchFamily="18" charset="0"/>
            </a:endParaRPr>
          </a:p>
          <a:p>
            <a:pPr marL="1295400" lvl="2" indent="-381000" algn="just">
              <a:buFont typeface="Wingdings" panose="05000000000000000000" pitchFamily="2" charset="2"/>
              <a:buNone/>
              <a:defRPr/>
            </a:pPr>
            <a:r>
              <a:rPr lang="en-US" altLang="en-US">
                <a:latin typeface="Times Roman YU" pitchFamily="18" charset="0"/>
                <a:cs typeface="Times New Roman" panose="02020603050405020304" pitchFamily="18" charset="0"/>
              </a:rPr>
              <a:t>		x(100*i+1)=x(2*i-1)+k</a:t>
            </a:r>
            <a:endParaRPr lang="en-US" altLang="en-US">
              <a:cs typeface="Times New Roman" panose="02020603050405020304" pitchFamily="18" charset="0"/>
            </a:endParaRPr>
          </a:p>
          <a:p>
            <a:pPr marL="1295400" lvl="2" indent="-381000" algn="just">
              <a:buFont typeface="Wingdings" panose="05000000000000000000" pitchFamily="2" charset="2"/>
              <a:buNone/>
              <a:defRPr/>
            </a:pPr>
            <a:r>
              <a:rPr lang="hr-HR" altLang="en-US">
                <a:latin typeface="Times New Roman" panose="02020603050405020304" pitchFamily="18" charset="0"/>
              </a:rPr>
              <a:t>	</a:t>
            </a:r>
            <a:r>
              <a:rPr lang="en-US" altLang="en-US">
                <a:latin typeface="Times Roman YU" pitchFamily="18" charset="0"/>
                <a:cs typeface="Times New Roman" panose="02020603050405020304" pitchFamily="18" charset="0"/>
              </a:rPr>
              <a:t>        endfor</a:t>
            </a:r>
            <a:r>
              <a:rPr lang="en-US" altLang="en-US"/>
              <a:t> </a:t>
            </a:r>
          </a:p>
          <a:p>
            <a:pPr marL="533400" indent="-533400">
              <a:buFont typeface="Wingdings 2" panose="05020102010507070707" pitchFamily="18" charset="2"/>
              <a:buNone/>
              <a:defRPr/>
            </a:pPr>
            <a:endParaRPr lang="en-US" altLang="en-US"/>
          </a:p>
        </p:txBody>
      </p:sp>
      <p:graphicFrame>
        <p:nvGraphicFramePr>
          <p:cNvPr id="40964" name="Object 4">
            <a:extLst>
              <a:ext uri="{FF2B5EF4-FFF2-40B4-BE49-F238E27FC236}">
                <a16:creationId xmlns="" xmlns:a16="http://schemas.microsoft.com/office/drawing/2014/main" id="{0228081B-5FFD-4786-6758-76DFEC34AE51}"/>
              </a:ext>
            </a:extLst>
          </p:cNvPr>
          <p:cNvGraphicFramePr>
            <a:graphicFrameLocks noChangeAspect="1"/>
          </p:cNvGraphicFramePr>
          <p:nvPr/>
        </p:nvGraphicFramePr>
        <p:xfrm>
          <a:off x="5791200" y="4953000"/>
          <a:ext cx="2819400" cy="955675"/>
        </p:xfrm>
        <a:graphic>
          <a:graphicData uri="http://schemas.openxmlformats.org/presentationml/2006/ole">
            <mc:AlternateContent xmlns:mc="http://schemas.openxmlformats.org/markup-compatibility/2006">
              <mc:Choice xmlns:v="urn:schemas-microsoft-com:vml" Requires="v">
                <p:oleObj spid="_x0000_s2052" name="Equation" r:id="rId3" imgW="1612900" imgH="546100" progId="Equation.3">
                  <p:embed/>
                </p:oleObj>
              </mc:Choice>
              <mc:Fallback>
                <p:oleObj name="Equation" r:id="rId3" imgW="1612900" imgH="546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953000"/>
                        <a:ext cx="28194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Text Box 5">
            <a:extLst>
              <a:ext uri="{FF2B5EF4-FFF2-40B4-BE49-F238E27FC236}">
                <a16:creationId xmlns="" xmlns:a16="http://schemas.microsoft.com/office/drawing/2014/main" id="{427253D0-58EE-F591-D19B-04922CB2D8D0}"/>
              </a:ext>
            </a:extLst>
          </p:cNvPr>
          <p:cNvSpPr txBox="1">
            <a:spLocks noChangeArrowheads="1"/>
          </p:cNvSpPr>
          <p:nvPr/>
        </p:nvSpPr>
        <p:spPr bwMode="auto">
          <a:xfrm>
            <a:off x="4784725" y="6086475"/>
            <a:ext cx="413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t>NZD test prolazi, mada nema loop carry zavisnosti</a:t>
            </a:r>
            <a:endParaRPr kumimoji="0" lang="en-US" altLang="en-US" sz="1800"/>
          </a:p>
        </p:txBody>
      </p:sp>
      <p:sp>
        <p:nvSpPr>
          <p:cNvPr id="40966" name="Line 6">
            <a:extLst>
              <a:ext uri="{FF2B5EF4-FFF2-40B4-BE49-F238E27FC236}">
                <a16:creationId xmlns="" xmlns:a16="http://schemas.microsoft.com/office/drawing/2014/main" id="{620A294C-AA99-1D30-9088-E2A5BA8B1D1C}"/>
              </a:ext>
            </a:extLst>
          </p:cNvPr>
          <p:cNvSpPr>
            <a:spLocks noChangeShapeType="1"/>
          </p:cNvSpPr>
          <p:nvPr/>
        </p:nvSpPr>
        <p:spPr bwMode="auto">
          <a:xfrm flipV="1">
            <a:off x="5334000" y="5943600"/>
            <a:ext cx="1981200" cy="38100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40967" name="Oval 7">
            <a:extLst>
              <a:ext uri="{FF2B5EF4-FFF2-40B4-BE49-F238E27FC236}">
                <a16:creationId xmlns="" xmlns:a16="http://schemas.microsoft.com/office/drawing/2014/main" id="{181E2474-D4A7-C0DD-E329-41BEB2BE4FF0}"/>
              </a:ext>
            </a:extLst>
          </p:cNvPr>
          <p:cNvSpPr>
            <a:spLocks noChangeArrowheads="1"/>
          </p:cNvSpPr>
          <p:nvPr/>
        </p:nvSpPr>
        <p:spPr bwMode="auto">
          <a:xfrm>
            <a:off x="8229600" y="5334000"/>
            <a:ext cx="228600" cy="228600"/>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40968" name="Oval 8">
            <a:extLst>
              <a:ext uri="{FF2B5EF4-FFF2-40B4-BE49-F238E27FC236}">
                <a16:creationId xmlns="" xmlns:a16="http://schemas.microsoft.com/office/drawing/2014/main" id="{D5C94B6A-D03A-B032-9056-03CF83215E22}"/>
              </a:ext>
            </a:extLst>
          </p:cNvPr>
          <p:cNvSpPr>
            <a:spLocks noChangeArrowheads="1"/>
          </p:cNvSpPr>
          <p:nvPr/>
        </p:nvSpPr>
        <p:spPr bwMode="auto">
          <a:xfrm>
            <a:off x="7239000" y="5638800"/>
            <a:ext cx="304800" cy="304800"/>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Tree>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9E165BBE-1C6F-5098-839E-565E72AF3E92}"/>
              </a:ext>
            </a:extLst>
          </p:cNvPr>
          <p:cNvSpPr>
            <a:spLocks noGrp="1" noChangeArrowheads="1"/>
          </p:cNvSpPr>
          <p:nvPr>
            <p:ph type="title"/>
          </p:nvPr>
        </p:nvSpPr>
        <p:spPr/>
        <p:txBody>
          <a:bodyPr/>
          <a:lstStyle/>
          <a:p>
            <a:pPr>
              <a:defRPr/>
            </a:pPr>
            <a:r>
              <a:rPr lang="hr-HR" altLang="en-US"/>
              <a:t>Primer2 – nast.</a:t>
            </a:r>
            <a:endParaRPr lang="en-US" altLang="en-US"/>
          </a:p>
        </p:txBody>
      </p:sp>
      <p:sp>
        <p:nvSpPr>
          <p:cNvPr id="16387" name="Rectangle 3">
            <a:extLst>
              <a:ext uri="{FF2B5EF4-FFF2-40B4-BE49-F238E27FC236}">
                <a16:creationId xmlns="" xmlns:a16="http://schemas.microsoft.com/office/drawing/2014/main" id="{441E1DCE-B7B1-656B-DA57-423CC69436BE}"/>
              </a:ext>
            </a:extLst>
          </p:cNvPr>
          <p:cNvSpPr>
            <a:spLocks noGrp="1" noChangeArrowheads="1"/>
          </p:cNvSpPr>
          <p:nvPr>
            <p:ph type="body" idx="1"/>
          </p:nvPr>
        </p:nvSpPr>
        <p:spPr/>
        <p:txBody>
          <a:bodyPr/>
          <a:lstStyle/>
          <a:p>
            <a:pPr>
              <a:defRPr/>
            </a:pPr>
            <a:r>
              <a:rPr lang="hr-HR" altLang="en-US"/>
              <a:t>Zašto je NZD dao odgovor da loop carry zavisnost postoji?</a:t>
            </a:r>
          </a:p>
          <a:p>
            <a:pPr lvl="1">
              <a:defRPr/>
            </a:pPr>
            <a:r>
              <a:rPr lang="hr-HR" altLang="en-US"/>
              <a:t>zato što test ne uzima u obzir granice petlje!</a:t>
            </a:r>
          </a:p>
          <a:p>
            <a:pPr lvl="2" algn="just">
              <a:buFont typeface="Wingdings" panose="05000000000000000000" pitchFamily="2" charset="2"/>
              <a:buNone/>
              <a:defRPr/>
            </a:pPr>
            <a:r>
              <a:rPr lang="hr-HR" altLang="en-US">
                <a:latin typeface="Times New Roman" panose="02020603050405020304" pitchFamily="18" charset="0"/>
              </a:rPr>
              <a:t>	</a:t>
            </a:r>
            <a:r>
              <a:rPr lang="en-US" altLang="en-US">
                <a:latin typeface="Times Roman YU" pitchFamily="18" charset="0"/>
                <a:cs typeface="Times New Roman" panose="02020603050405020304" pitchFamily="18" charset="0"/>
              </a:rPr>
              <a:t>i=1	x(101)=x(1)+k</a:t>
            </a:r>
            <a:endParaRPr lang="en-US" altLang="en-US">
              <a:cs typeface="Times New Roman" panose="02020603050405020304" pitchFamily="18" charset="0"/>
            </a:endParaRPr>
          </a:p>
          <a:p>
            <a:pPr lvl="2" algn="just">
              <a:buFont typeface="Wingdings" panose="05000000000000000000" pitchFamily="2" charset="2"/>
              <a:buNone/>
              <a:defRPr/>
            </a:pPr>
            <a:r>
              <a:rPr lang="en-US" altLang="en-US">
                <a:latin typeface="Times Roman YU" pitchFamily="18" charset="0"/>
                <a:cs typeface="Times New Roman" panose="02020603050405020304" pitchFamily="18" charset="0"/>
              </a:rPr>
              <a:t>	  .</a:t>
            </a:r>
            <a:endParaRPr lang="en-US" altLang="en-US">
              <a:cs typeface="Times New Roman" panose="02020603050405020304" pitchFamily="18" charset="0"/>
            </a:endParaRPr>
          </a:p>
          <a:p>
            <a:pPr lvl="2" algn="just">
              <a:buFont typeface="Wingdings" panose="05000000000000000000" pitchFamily="2" charset="2"/>
              <a:buNone/>
              <a:defRPr/>
            </a:pPr>
            <a:r>
              <a:rPr lang="en-US" altLang="en-US">
                <a:latin typeface="Times Roman YU" pitchFamily="18" charset="0"/>
                <a:cs typeface="Times New Roman" panose="02020603050405020304" pitchFamily="18" charset="0"/>
              </a:rPr>
              <a:t>	  .</a:t>
            </a:r>
            <a:endParaRPr lang="en-US" altLang="en-US">
              <a:cs typeface="Times New Roman" panose="02020603050405020304" pitchFamily="18" charset="0"/>
            </a:endParaRPr>
          </a:p>
          <a:p>
            <a:pPr lvl="2" algn="just">
              <a:buFont typeface="Wingdings" panose="05000000000000000000" pitchFamily="2" charset="2"/>
              <a:buNone/>
              <a:defRPr/>
            </a:pPr>
            <a:r>
              <a:rPr lang="en-US" altLang="en-US">
                <a:latin typeface="Times Roman YU" pitchFamily="18" charset="0"/>
                <a:cs typeface="Times New Roman" panose="02020603050405020304" pitchFamily="18" charset="0"/>
              </a:rPr>
              <a:t>	  .</a:t>
            </a:r>
          </a:p>
          <a:p>
            <a:pPr lvl="2" algn="just">
              <a:buFont typeface="Wingdings" panose="05000000000000000000" pitchFamily="2" charset="2"/>
              <a:buNone/>
              <a:defRPr/>
            </a:pPr>
            <a:r>
              <a:rPr lang="en-US" altLang="en-US">
                <a:latin typeface="Times Roman YU" pitchFamily="18" charset="0"/>
                <a:cs typeface="Times New Roman" panose="02020603050405020304" pitchFamily="18" charset="0"/>
              </a:rPr>
              <a:t>	i=50	x(5001)=x(99)+k</a:t>
            </a:r>
            <a:endParaRPr lang="en-US" altLang="en-US">
              <a:cs typeface="Times New Roman" panose="02020603050405020304" pitchFamily="18" charset="0"/>
            </a:endParaRPr>
          </a:p>
          <a:p>
            <a:pPr lvl="2" algn="just">
              <a:buFont typeface="Wingdings" panose="05000000000000000000" pitchFamily="2" charset="2"/>
              <a:buNone/>
              <a:defRPr/>
            </a:pPr>
            <a:r>
              <a:rPr lang="en-US" altLang="en-US">
                <a:latin typeface="Times Roman YU" pitchFamily="18" charset="0"/>
                <a:cs typeface="Times New Roman" panose="02020603050405020304" pitchFamily="18" charset="0"/>
              </a:rPr>
              <a:t>____________________________</a:t>
            </a:r>
            <a:endParaRPr lang="en-US" altLang="en-US">
              <a:cs typeface="Times New Roman" panose="02020603050405020304" pitchFamily="18" charset="0"/>
            </a:endParaRPr>
          </a:p>
          <a:p>
            <a:pPr lvl="2" algn="just">
              <a:buFont typeface="Wingdings" panose="05000000000000000000" pitchFamily="2" charset="2"/>
              <a:buNone/>
              <a:defRPr/>
            </a:pPr>
            <a:r>
              <a:rPr lang="en-US" altLang="en-US">
                <a:latin typeface="Times Roman YU" pitchFamily="18" charset="0"/>
                <a:cs typeface="Times New Roman" panose="02020603050405020304" pitchFamily="18" charset="0"/>
              </a:rPr>
              <a:t>	i=51	x(5101)=x(101)+k</a:t>
            </a:r>
            <a:endParaRPr lang="en-US" altLang="en-US">
              <a:cs typeface="Times New Roman" panose="02020603050405020304" pitchFamily="18" charset="0"/>
            </a:endParaRPr>
          </a:p>
          <a:p>
            <a:pPr lvl="2">
              <a:buFont typeface="Wingdings" panose="05000000000000000000" pitchFamily="2" charset="2"/>
              <a:buNone/>
              <a:defRPr/>
            </a:pPr>
            <a:endParaRPr lang="en-US" altLang="en-US"/>
          </a:p>
        </p:txBody>
      </p:sp>
      <p:sp>
        <p:nvSpPr>
          <p:cNvPr id="41988" name="Line 4">
            <a:extLst>
              <a:ext uri="{FF2B5EF4-FFF2-40B4-BE49-F238E27FC236}">
                <a16:creationId xmlns="" xmlns:a16="http://schemas.microsoft.com/office/drawing/2014/main" id="{3BA5C52A-B7AC-56FC-9203-DE3B33CC9F9F}"/>
              </a:ext>
            </a:extLst>
          </p:cNvPr>
          <p:cNvSpPr>
            <a:spLocks noChangeShapeType="1"/>
          </p:cNvSpPr>
          <p:nvPr/>
        </p:nvSpPr>
        <p:spPr bwMode="auto">
          <a:xfrm>
            <a:off x="2362200" y="2438400"/>
            <a:ext cx="914400" cy="198120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41989" name="AutoShape 5">
            <a:extLst>
              <a:ext uri="{FF2B5EF4-FFF2-40B4-BE49-F238E27FC236}">
                <a16:creationId xmlns="" xmlns:a16="http://schemas.microsoft.com/office/drawing/2014/main" id="{09AC0D82-452B-270C-C207-9B79213E8389}"/>
              </a:ext>
            </a:extLst>
          </p:cNvPr>
          <p:cNvSpPr>
            <a:spLocks noChangeArrowheads="1"/>
          </p:cNvSpPr>
          <p:nvPr/>
        </p:nvSpPr>
        <p:spPr bwMode="auto">
          <a:xfrm>
            <a:off x="5715000" y="2743200"/>
            <a:ext cx="2514600" cy="1447800"/>
          </a:xfrm>
          <a:prstGeom prst="wedgeRoundRectCallout">
            <a:avLst>
              <a:gd name="adj1" fmla="val -84093"/>
              <a:gd name="adj2" fmla="val 60306"/>
              <a:gd name="adj3" fmla="val 16667"/>
            </a:avLst>
          </a:prstGeom>
          <a:solidFill>
            <a:schemeClr val="accent1"/>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hr-HR" altLang="en-US" sz="1800">
                <a:solidFill>
                  <a:schemeClr val="bg1"/>
                </a:solidFill>
                <a:latin typeface="Arial" panose="020B0604020202020204" pitchFamily="34" charset="0"/>
              </a:rPr>
              <a:t>zavisnost postoji izmedju 1. i 51. iteracije (ali su granice 1,50 !)</a:t>
            </a:r>
            <a:endParaRPr kumimoji="0" lang="en-US" altLang="en-US" sz="1800">
              <a:solidFill>
                <a:schemeClr val="bg1"/>
              </a:solidFill>
              <a:latin typeface="Arial" panose="020B0604020202020204" pitchFamily="34" charset="0"/>
            </a:endParaRPr>
          </a:p>
        </p:txBody>
      </p:sp>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 xmlns:a16="http://schemas.microsoft.com/office/drawing/2014/main" id="{5DC82B5A-EE52-4B41-BE25-2F61F03B1EE9}"/>
              </a:ext>
            </a:extLst>
          </p:cNvPr>
          <p:cNvSpPr>
            <a:spLocks noGrp="1"/>
          </p:cNvSpPr>
          <p:nvPr>
            <p:ph type="title" idx="4294967295"/>
          </p:nvPr>
        </p:nvSpPr>
        <p:spPr>
          <a:xfrm>
            <a:off x="0" y="25400"/>
            <a:ext cx="3306763" cy="657225"/>
          </a:xfrm>
        </p:spPr>
        <p:txBody>
          <a:bodyPr wrap="none" lIns="91440" tIns="45720" rIns="91440" bIns="45720"/>
          <a:lstStyle/>
          <a:p>
            <a:pPr>
              <a:defRPr/>
            </a:pPr>
            <a:r>
              <a:rPr lang="en-US" altLang="en-US"/>
              <a:t>GCD Test</a:t>
            </a:r>
          </a:p>
        </p:txBody>
      </p:sp>
      <p:sp>
        <p:nvSpPr>
          <p:cNvPr id="3" name="Content Placeholder 2">
            <a:extLst>
              <a:ext uri="{FF2B5EF4-FFF2-40B4-BE49-F238E27FC236}">
                <a16:creationId xmlns="" xmlns:a16="http://schemas.microsoft.com/office/drawing/2014/main" id="{9FB97DDA-8335-4CC8-AEE0-AF707C60672B}"/>
              </a:ext>
            </a:extLst>
          </p:cNvPr>
          <p:cNvSpPr>
            <a:spLocks noGrp="1"/>
          </p:cNvSpPr>
          <p:nvPr>
            <p:ph idx="4294967295"/>
          </p:nvPr>
        </p:nvSpPr>
        <p:spPr>
          <a:xfrm>
            <a:off x="466725" y="1192212"/>
            <a:ext cx="8229600" cy="4724400"/>
          </a:xfrm>
          <a:ln>
            <a:miter lim="800000"/>
            <a:headEnd/>
            <a:tailEnd/>
          </a:ln>
        </p:spPr>
        <p:txBody>
          <a:bodyPr lIns="91440" tIns="45720" rIns="91440" bIns="45720"/>
          <a:lstStyle/>
          <a:p>
            <a:pPr eaLnBrk="1" hangingPunct="1">
              <a:buClr>
                <a:srgbClr val="000066"/>
              </a:buClr>
              <a:buSzTx/>
              <a:buFont typeface="Wingdings" pitchFamily="2" charset="2"/>
              <a:buChar char="q"/>
              <a:defRPr/>
            </a:pPr>
            <a:r>
              <a:rPr kumimoji="0" lang="sr-Latn-RS" sz="2200" kern="0" dirty="0">
                <a:solidFill>
                  <a:srgbClr val="000066"/>
                </a:solidFill>
                <a:effectLst/>
              </a:rPr>
              <a:t>Može se primeniti i kada je indeks polja linearna funkcija indeksnih promenljivih</a:t>
            </a:r>
            <a:endParaRPr kumimoji="0" lang="en-US" sz="2200" kern="0" dirty="0">
              <a:solidFill>
                <a:srgbClr val="000066"/>
              </a:solidFill>
              <a:effectLst/>
            </a:endParaRPr>
          </a:p>
          <a:p>
            <a:pPr lvl="1" eaLnBrk="1" hangingPunct="1">
              <a:buClr>
                <a:srgbClr val="000066"/>
              </a:buClr>
              <a:buSzTx/>
              <a:buFont typeface="Wingdings" panose="05000000000000000000" pitchFamily="2" charset="2"/>
              <a:buChar char="q"/>
              <a:defRPr/>
            </a:pPr>
            <a:r>
              <a:rPr kumimoji="0" lang="sr-Latn-RS" sz="1900" kern="0" dirty="0">
                <a:solidFill>
                  <a:srgbClr val="000066"/>
                </a:solidFill>
                <a:effectLst/>
              </a:rPr>
              <a:t>Npr.</a:t>
            </a:r>
            <a:endParaRPr kumimoji="0" lang="en-US" sz="1900" kern="0" dirty="0">
              <a:solidFill>
                <a:srgbClr val="000066"/>
              </a:solidFill>
              <a:effectLst/>
            </a:endParaRPr>
          </a:p>
          <a:p>
            <a:pPr marL="1681163" lvl="4" indent="-339725" eaLnBrk="1" hangingPunct="1">
              <a:buClr>
                <a:srgbClr val="000066"/>
              </a:buClr>
              <a:buFontTx/>
              <a:buNone/>
              <a:defRPr/>
            </a:pPr>
            <a:r>
              <a:rPr kumimoji="0" lang="en-US" sz="1600" kern="0" dirty="0">
                <a:solidFill>
                  <a:srgbClr val="002060"/>
                </a:solidFill>
                <a:effectLst>
                  <a:outerShdw blurRad="38100" dist="38100" dir="2700000" algn="tl">
                    <a:srgbClr val="000000">
                      <a:alpha val="43137"/>
                    </a:srgbClr>
                  </a:outerShdw>
                </a:effectLst>
              </a:rPr>
              <a:t>do </a:t>
            </a:r>
            <a:r>
              <a:rPr kumimoji="0" lang="en-US" sz="1600" kern="0" dirty="0" err="1">
                <a:solidFill>
                  <a:srgbClr val="002060"/>
                </a:solidFill>
                <a:effectLst>
                  <a:outerShdw blurRad="38100" dist="38100" dir="2700000" algn="tl">
                    <a:srgbClr val="000000">
                      <a:alpha val="43137"/>
                    </a:srgbClr>
                  </a:outerShdw>
                </a:effectLst>
              </a:rPr>
              <a:t>i</a:t>
            </a:r>
            <a:r>
              <a:rPr kumimoji="0" lang="en-US" sz="1600" kern="0" dirty="0">
                <a:solidFill>
                  <a:srgbClr val="002060"/>
                </a:solidFill>
                <a:effectLst>
                  <a:outerShdw blurRad="38100" dist="38100" dir="2700000" algn="tl">
                    <a:srgbClr val="000000">
                      <a:alpha val="43137"/>
                    </a:srgbClr>
                  </a:outerShdw>
                </a:effectLst>
              </a:rPr>
              <a:t> = </a:t>
            </a:r>
            <a:r>
              <a:rPr kumimoji="0" lang="en-US" sz="1600" kern="0" dirty="0" err="1">
                <a:solidFill>
                  <a:srgbClr val="002060"/>
                </a:solidFill>
                <a:effectLst>
                  <a:outerShdw blurRad="38100" dist="38100" dir="2700000" algn="tl">
                    <a:srgbClr val="000000">
                      <a:alpha val="43137"/>
                    </a:srgbClr>
                  </a:outerShdw>
                </a:effectLst>
              </a:rPr>
              <a:t>li,hi</a:t>
            </a:r>
            <a:endParaRPr kumimoji="0" lang="en-US" sz="1600" kern="0" dirty="0">
              <a:solidFill>
                <a:srgbClr val="002060"/>
              </a:solidFill>
              <a:effectLst>
                <a:outerShdw blurRad="38100" dist="38100" dir="2700000" algn="tl">
                  <a:srgbClr val="000000">
                    <a:alpha val="43137"/>
                  </a:srgbClr>
                </a:outerShdw>
              </a:effectLst>
            </a:endParaRPr>
          </a:p>
          <a:p>
            <a:pPr marL="2138363" lvl="5" indent="-339725" fontAlgn="base">
              <a:lnSpc>
                <a:spcPct val="100000"/>
              </a:lnSpc>
              <a:spcBef>
                <a:spcPct val="20000"/>
              </a:spcBef>
              <a:spcAft>
                <a:spcPct val="0"/>
              </a:spcAft>
              <a:buClr>
                <a:srgbClr val="000066"/>
              </a:buClr>
              <a:buFontTx/>
              <a:buNone/>
              <a:defRPr/>
            </a:pPr>
            <a:r>
              <a:rPr lang="en-US" sz="1600" kern="0" dirty="0">
                <a:solidFill>
                  <a:srgbClr val="002060"/>
                </a:solidFill>
                <a:effectLst>
                  <a:outerShdw blurRad="38100" dist="38100" dir="2700000" algn="tl">
                    <a:srgbClr val="000000">
                      <a:alpha val="43137"/>
                    </a:srgbClr>
                  </a:outerShdw>
                </a:effectLst>
              </a:rPr>
              <a:t>do j = </a:t>
            </a:r>
            <a:r>
              <a:rPr lang="en-US" sz="1600" kern="0" dirty="0" err="1">
                <a:solidFill>
                  <a:srgbClr val="002060"/>
                </a:solidFill>
                <a:effectLst>
                  <a:outerShdw blurRad="38100" dist="38100" dir="2700000" algn="tl">
                    <a:srgbClr val="000000">
                      <a:alpha val="43137"/>
                    </a:srgbClr>
                  </a:outerShdw>
                </a:effectLst>
              </a:rPr>
              <a:t>lj,hj</a:t>
            </a:r>
            <a:endParaRPr lang="en-US" sz="1600" kern="0" dirty="0">
              <a:solidFill>
                <a:srgbClr val="002060"/>
              </a:solidFill>
              <a:effectLst>
                <a:outerShdw blurRad="38100" dist="38100" dir="2700000" algn="tl">
                  <a:srgbClr val="000000">
                    <a:alpha val="43137"/>
                  </a:srgbClr>
                </a:outerShdw>
              </a:effectLst>
            </a:endParaRPr>
          </a:p>
          <a:p>
            <a:pPr marL="2595563" lvl="6" indent="-339725" fontAlgn="base">
              <a:lnSpc>
                <a:spcPct val="100000"/>
              </a:lnSpc>
              <a:spcBef>
                <a:spcPct val="20000"/>
              </a:spcBef>
              <a:spcAft>
                <a:spcPct val="0"/>
              </a:spcAft>
              <a:buClr>
                <a:srgbClr val="000066"/>
              </a:buClr>
              <a:buFontTx/>
              <a:buNone/>
              <a:defRPr/>
            </a:pPr>
            <a:r>
              <a:rPr lang="en-US" sz="1600" kern="0" dirty="0">
                <a:solidFill>
                  <a:srgbClr val="002060"/>
                </a:solidFill>
                <a:effectLst>
                  <a:outerShdw blurRad="38100" dist="38100" dir="2700000" algn="tl">
                    <a:srgbClr val="000000">
                      <a:alpha val="43137"/>
                    </a:srgbClr>
                  </a:outerShdw>
                </a:effectLst>
              </a:rPr>
              <a:t>A(a1*</a:t>
            </a:r>
            <a:r>
              <a:rPr lang="en-US" sz="1600" kern="0" dirty="0" err="1">
                <a:solidFill>
                  <a:srgbClr val="002060"/>
                </a:solidFill>
                <a:effectLst>
                  <a:outerShdw blurRad="38100" dist="38100" dir="2700000" algn="tl">
                    <a:srgbClr val="000000">
                      <a:alpha val="43137"/>
                    </a:srgbClr>
                  </a:outerShdw>
                </a:effectLst>
              </a:rPr>
              <a:t>i</a:t>
            </a:r>
            <a:r>
              <a:rPr lang="en-US" sz="1600" kern="0" dirty="0">
                <a:solidFill>
                  <a:srgbClr val="002060"/>
                </a:solidFill>
                <a:effectLst>
                  <a:outerShdw blurRad="38100" dist="38100" dir="2700000" algn="tl">
                    <a:srgbClr val="000000">
                      <a:alpha val="43137"/>
                    </a:srgbClr>
                  </a:outerShdw>
                </a:effectLst>
              </a:rPr>
              <a:t> + a2*j + a0) = ... A(b1*</a:t>
            </a:r>
            <a:r>
              <a:rPr lang="en-US" sz="1600" kern="0" dirty="0" err="1">
                <a:solidFill>
                  <a:srgbClr val="002060"/>
                </a:solidFill>
                <a:effectLst>
                  <a:outerShdw blurRad="38100" dist="38100" dir="2700000" algn="tl">
                    <a:srgbClr val="000000">
                      <a:alpha val="43137"/>
                    </a:srgbClr>
                  </a:outerShdw>
                </a:effectLst>
              </a:rPr>
              <a:t>i</a:t>
            </a:r>
            <a:r>
              <a:rPr lang="en-US" sz="1600" kern="0" dirty="0">
                <a:solidFill>
                  <a:srgbClr val="002060"/>
                </a:solidFill>
                <a:effectLst>
                  <a:outerShdw blurRad="38100" dist="38100" dir="2700000" algn="tl">
                    <a:srgbClr val="000000">
                      <a:alpha val="43137"/>
                    </a:srgbClr>
                  </a:outerShdw>
                </a:effectLst>
              </a:rPr>
              <a:t> + b2*j + b0) ...</a:t>
            </a:r>
          </a:p>
          <a:p>
            <a:pPr marL="2138363" lvl="5" indent="-339725" fontAlgn="base">
              <a:lnSpc>
                <a:spcPct val="100000"/>
              </a:lnSpc>
              <a:spcBef>
                <a:spcPct val="20000"/>
              </a:spcBef>
              <a:spcAft>
                <a:spcPct val="0"/>
              </a:spcAft>
              <a:buClr>
                <a:srgbClr val="000066"/>
              </a:buClr>
              <a:buFontTx/>
              <a:buNone/>
              <a:defRPr/>
            </a:pPr>
            <a:r>
              <a:rPr lang="en-US" sz="1600" kern="0" dirty="0" err="1">
                <a:solidFill>
                  <a:srgbClr val="002060"/>
                </a:solidFill>
                <a:effectLst>
                  <a:outerShdw blurRad="38100" dist="38100" dir="2700000" algn="tl">
                    <a:srgbClr val="000000">
                      <a:alpha val="43137"/>
                    </a:srgbClr>
                  </a:outerShdw>
                </a:effectLst>
              </a:rPr>
              <a:t>enddo</a:t>
            </a:r>
            <a:endParaRPr lang="en-US" sz="1600" kern="0" dirty="0">
              <a:solidFill>
                <a:srgbClr val="002060"/>
              </a:solidFill>
              <a:effectLst>
                <a:outerShdw blurRad="38100" dist="38100" dir="2700000" algn="tl">
                  <a:srgbClr val="000000">
                    <a:alpha val="43137"/>
                  </a:srgbClr>
                </a:outerShdw>
              </a:effectLst>
            </a:endParaRPr>
          </a:p>
          <a:p>
            <a:pPr marL="1681163" lvl="4" indent="-339725" eaLnBrk="1" hangingPunct="1">
              <a:buClr>
                <a:srgbClr val="000066"/>
              </a:buClr>
              <a:buFontTx/>
              <a:buNone/>
              <a:defRPr/>
            </a:pPr>
            <a:r>
              <a:rPr kumimoji="0" lang="en-US" sz="1600" kern="0" dirty="0" err="1">
                <a:solidFill>
                  <a:srgbClr val="002060"/>
                </a:solidFill>
                <a:effectLst>
                  <a:outerShdw blurRad="38100" dist="38100" dir="2700000" algn="tl">
                    <a:srgbClr val="000000">
                      <a:alpha val="43137"/>
                    </a:srgbClr>
                  </a:outerShdw>
                </a:effectLst>
              </a:rPr>
              <a:t>enddo</a:t>
            </a:r>
            <a:endParaRPr kumimoji="0" lang="en-US" sz="2000" kern="0" dirty="0">
              <a:solidFill>
                <a:srgbClr val="002060"/>
              </a:solidFill>
              <a:effectLst>
                <a:outerShdw blurRad="38100" dist="38100" dir="2700000" algn="tl">
                  <a:srgbClr val="000000">
                    <a:alpha val="43137"/>
                  </a:srgbClr>
                </a:outerShdw>
              </a:effectLst>
            </a:endParaRPr>
          </a:p>
          <a:p>
            <a:pPr eaLnBrk="1" hangingPunct="1">
              <a:buClr>
                <a:srgbClr val="000066"/>
              </a:buClr>
              <a:buSzTx/>
              <a:buFont typeface="Wingdings" pitchFamily="2" charset="2"/>
              <a:buChar char="q"/>
              <a:defRPr/>
            </a:pPr>
            <a:r>
              <a:rPr kumimoji="0" lang="sr-Latn-RS" sz="2400" kern="0" dirty="0">
                <a:solidFill>
                  <a:srgbClr val="000066"/>
                </a:solidFill>
                <a:effectLst/>
              </a:rPr>
              <a:t>Ako loop-carry zavisnost postoji tada</a:t>
            </a:r>
            <a:endParaRPr kumimoji="0" lang="en-US" sz="2400" kern="0" dirty="0">
              <a:solidFill>
                <a:srgbClr val="000066"/>
              </a:solidFill>
              <a:effectLst/>
            </a:endParaRPr>
          </a:p>
          <a:p>
            <a:pPr marL="669925" lvl="1" indent="-325438" eaLnBrk="1" hangingPunct="1">
              <a:buClr>
                <a:srgbClr val="000066"/>
              </a:buClr>
              <a:buSzTx/>
              <a:buFont typeface="Wingdings" panose="05000000000000000000" pitchFamily="2" charset="2"/>
              <a:buChar char="Ø"/>
              <a:defRPr/>
            </a:pPr>
            <a:r>
              <a:rPr kumimoji="0" lang="en-US" sz="2200" kern="0" dirty="0">
                <a:solidFill>
                  <a:srgbClr val="000066"/>
                </a:solidFill>
                <a:effectLst/>
              </a:rPr>
              <a:t>a1*i1 - b1*i2 + a2*j1 – b2*j2 = b0 – a0</a:t>
            </a:r>
          </a:p>
          <a:p>
            <a:pPr marL="669925" lvl="1" indent="-325438" eaLnBrk="1" hangingPunct="1">
              <a:buClr>
                <a:srgbClr val="000066"/>
              </a:buClr>
              <a:buSzTx/>
              <a:buFont typeface="Wingdings" panose="05000000000000000000" pitchFamily="2" charset="2"/>
              <a:buChar char="Ø"/>
              <a:defRPr/>
            </a:pPr>
            <a:r>
              <a:rPr kumimoji="0" lang="sr-Latn-RS" sz="2200" kern="0" dirty="0">
                <a:solidFill>
                  <a:srgbClr val="000066"/>
                </a:solidFill>
                <a:effectLst/>
              </a:rPr>
              <a:t>Celobrojna rešenja postoje ako </a:t>
            </a:r>
          </a:p>
          <a:p>
            <a:pPr marL="669925" lvl="1" indent="-325438" eaLnBrk="1" hangingPunct="1">
              <a:buClr>
                <a:srgbClr val="000066"/>
              </a:buClr>
              <a:buSzTx/>
              <a:buFont typeface="Wingdings" panose="05000000000000000000" pitchFamily="2" charset="2"/>
              <a:buChar char="Ø"/>
              <a:defRPr/>
            </a:pPr>
            <a:r>
              <a:rPr kumimoji="0" lang="en-US" sz="2200" kern="0" dirty="0" err="1">
                <a:solidFill>
                  <a:srgbClr val="FF0000"/>
                </a:solidFill>
                <a:effectLst/>
              </a:rPr>
              <a:t>gcd</a:t>
            </a:r>
            <a:r>
              <a:rPr kumimoji="0" lang="en-US" sz="2200" kern="0" dirty="0">
                <a:solidFill>
                  <a:srgbClr val="FF0000"/>
                </a:solidFill>
                <a:effectLst/>
              </a:rPr>
              <a:t>(a1,a2,b1,b2)</a:t>
            </a:r>
            <a:r>
              <a:rPr kumimoji="0" lang="en-US" sz="2200" kern="0" dirty="0">
                <a:solidFill>
                  <a:srgbClr val="000066"/>
                </a:solidFill>
                <a:effectLst/>
              </a:rPr>
              <a:t> </a:t>
            </a:r>
            <a:r>
              <a:rPr kumimoji="0" lang="sr-Latn-RS" sz="2200" kern="0" dirty="0">
                <a:solidFill>
                  <a:srgbClr val="000066"/>
                </a:solidFill>
                <a:effectLst/>
              </a:rPr>
              <a:t>deli</a:t>
            </a:r>
            <a:r>
              <a:rPr kumimoji="0" lang="en-US" sz="2200" kern="0" dirty="0">
                <a:solidFill>
                  <a:srgbClr val="000066"/>
                </a:solidFill>
                <a:effectLst/>
              </a:rPr>
              <a:t> </a:t>
            </a:r>
            <a:r>
              <a:rPr kumimoji="0" lang="en-US" sz="2200" kern="0" dirty="0">
                <a:solidFill>
                  <a:srgbClr val="FF0000"/>
                </a:solidFill>
                <a:effectLst/>
              </a:rPr>
              <a:t>b0 – a0</a:t>
            </a:r>
          </a:p>
          <a:p>
            <a:pPr eaLnBrk="1" hangingPunct="1">
              <a:buClr>
                <a:srgbClr val="000066"/>
              </a:buClr>
              <a:buSzTx/>
              <a:buFont typeface="Wingdings" pitchFamily="2" charset="2"/>
              <a:buChar char="q"/>
              <a:defRPr/>
            </a:pPr>
            <a:endParaRPr kumimoji="0" lang="en-US" sz="2400" kern="0" dirty="0">
              <a:solidFill>
                <a:srgbClr val="000066"/>
              </a:solidFill>
              <a:effectLst/>
            </a:endParaRPr>
          </a:p>
        </p:txBody>
      </p:sp>
    </p:spTree>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a:extLst>
              <a:ext uri="{FF2B5EF4-FFF2-40B4-BE49-F238E27FC236}">
                <a16:creationId xmlns="" xmlns:a16="http://schemas.microsoft.com/office/drawing/2014/main" id="{FE79910B-9369-7834-7E2A-2F0EA5644E76}"/>
              </a:ext>
            </a:extLst>
          </p:cNvPr>
          <p:cNvSpPr>
            <a:spLocks noGrp="1" noChangeArrowheads="1"/>
          </p:cNvSpPr>
          <p:nvPr>
            <p:ph type="title"/>
          </p:nvPr>
        </p:nvSpPr>
        <p:spPr/>
        <p:txBody>
          <a:bodyPr/>
          <a:lstStyle/>
          <a:p>
            <a:pPr>
              <a:defRPr/>
            </a:pPr>
            <a:r>
              <a:rPr lang="sr-Latn-RS" altLang="en-US" dirty="0"/>
              <a:t>Primer</a:t>
            </a:r>
            <a:endParaRPr lang="en-US" altLang="en-US" dirty="0"/>
          </a:p>
        </p:txBody>
      </p:sp>
      <p:pic>
        <p:nvPicPr>
          <p:cNvPr id="43011" name="Picture 5">
            <a:extLst>
              <a:ext uri="{FF2B5EF4-FFF2-40B4-BE49-F238E27FC236}">
                <a16:creationId xmlns="" xmlns:a16="http://schemas.microsoft.com/office/drawing/2014/main" id="{68E89711-A718-79E0-BF49-B6EEDAC5F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2850"/>
            <a:ext cx="6477000"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C952DBBE-3532-A1E1-8D06-3D5E13FB3FDB}"/>
              </a:ext>
            </a:extLst>
          </p:cNvPr>
          <p:cNvSpPr>
            <a:spLocks noGrp="1" noChangeArrowheads="1"/>
          </p:cNvSpPr>
          <p:nvPr>
            <p:ph type="title"/>
          </p:nvPr>
        </p:nvSpPr>
        <p:spPr/>
        <p:txBody>
          <a:bodyPr/>
          <a:lstStyle/>
          <a:p>
            <a:pPr>
              <a:defRPr/>
            </a:pPr>
            <a:r>
              <a:rPr lang="hr-HR" altLang="en-US"/>
              <a:t>Ograničenja NZD testa</a:t>
            </a:r>
            <a:endParaRPr lang="en-US" altLang="en-US"/>
          </a:p>
        </p:txBody>
      </p:sp>
      <p:sp>
        <p:nvSpPr>
          <p:cNvPr id="17411" name="Rectangle 3">
            <a:extLst>
              <a:ext uri="{FF2B5EF4-FFF2-40B4-BE49-F238E27FC236}">
                <a16:creationId xmlns="" xmlns:a16="http://schemas.microsoft.com/office/drawing/2014/main" id="{5D9E8358-AA1E-8E3A-5C79-07FE12EBF524}"/>
              </a:ext>
            </a:extLst>
          </p:cNvPr>
          <p:cNvSpPr>
            <a:spLocks noGrp="1" noChangeArrowheads="1"/>
          </p:cNvSpPr>
          <p:nvPr>
            <p:ph type="body" idx="1"/>
          </p:nvPr>
        </p:nvSpPr>
        <p:spPr/>
        <p:txBody>
          <a:bodyPr/>
          <a:lstStyle/>
          <a:p>
            <a:pPr algn="just">
              <a:defRPr/>
            </a:pPr>
            <a:r>
              <a:rPr lang="en-US" altLang="en-US" dirty="0" err="1">
                <a:cs typeface="Times New Roman" panose="02020603050405020304" pitchFamily="18" charset="0"/>
              </a:rPr>
              <a:t>Nije</a:t>
            </a:r>
            <a:r>
              <a:rPr lang="en-US" altLang="en-US" dirty="0">
                <a:cs typeface="Times New Roman" panose="02020603050405020304" pitchFamily="18" charset="0"/>
              </a:rPr>
              <a:t> </a:t>
            </a:r>
            <a:r>
              <a:rPr lang="en-US" altLang="en-US" dirty="0" err="1">
                <a:cs typeface="Times New Roman" panose="02020603050405020304" pitchFamily="18" charset="0"/>
              </a:rPr>
              <a:t>uvek</a:t>
            </a:r>
            <a:r>
              <a:rPr lang="en-US" altLang="en-US" dirty="0">
                <a:cs typeface="Times New Roman" panose="02020603050405020304" pitchFamily="18" charset="0"/>
              </a:rPr>
              <a:t> </a:t>
            </a:r>
            <a:r>
              <a:rPr lang="en-US" altLang="en-US" dirty="0" err="1">
                <a:cs typeface="Times New Roman" panose="02020603050405020304" pitchFamily="18" charset="0"/>
              </a:rPr>
              <a:t>mogu</a:t>
            </a:r>
            <a:r>
              <a:rPr lang="hr-HR" altLang="en-US" dirty="0"/>
              <a:t>ć</a:t>
            </a:r>
            <a:r>
              <a:rPr lang="en-US" altLang="en-US" dirty="0">
                <a:cs typeface="Times New Roman" panose="02020603050405020304" pitchFamily="18" charset="0"/>
              </a:rPr>
              <a:t>e NZD </a:t>
            </a:r>
            <a:r>
              <a:rPr lang="en-US" altLang="en-US" dirty="0" err="1">
                <a:cs typeface="Times New Roman" panose="02020603050405020304" pitchFamily="18" charset="0"/>
              </a:rPr>
              <a:t>testom</a:t>
            </a:r>
            <a:r>
              <a:rPr lang="en-US" altLang="en-US" dirty="0">
                <a:cs typeface="Times New Roman" panose="02020603050405020304" pitchFamily="18" charset="0"/>
              </a:rPr>
              <a:t> </a:t>
            </a:r>
            <a:r>
              <a:rPr lang="en-US" altLang="en-US" dirty="0" err="1">
                <a:cs typeface="Times New Roman" panose="02020603050405020304" pitchFamily="18" charset="0"/>
              </a:rPr>
              <a:t>utvrditi</a:t>
            </a:r>
            <a:r>
              <a:rPr lang="en-US" altLang="en-US" dirty="0">
                <a:cs typeface="Times New Roman" panose="02020603050405020304" pitchFamily="18" charset="0"/>
              </a:rPr>
              <a:t> </a:t>
            </a:r>
            <a:r>
              <a:rPr lang="en-US" altLang="en-US" dirty="0" err="1">
                <a:cs typeface="Times New Roman" panose="02020603050405020304" pitchFamily="18" charset="0"/>
              </a:rPr>
              <a:t>postojanje</a:t>
            </a:r>
            <a:r>
              <a:rPr lang="en-US" altLang="en-US" dirty="0">
                <a:cs typeface="Times New Roman" panose="02020603050405020304" pitchFamily="18" charset="0"/>
              </a:rPr>
              <a:t> </a:t>
            </a:r>
            <a:r>
              <a:rPr lang="en-US" altLang="en-US" dirty="0" err="1">
                <a:cs typeface="Times New Roman" panose="02020603050405020304" pitchFamily="18" charset="0"/>
              </a:rPr>
              <a:t>zavisnosti</a:t>
            </a:r>
            <a:r>
              <a:rPr lang="hr-HR" altLang="en-US" dirty="0"/>
              <a:t>:</a:t>
            </a:r>
            <a:r>
              <a:rPr lang="en-US" altLang="en-US" dirty="0">
                <a:cs typeface="Times New Roman" panose="02020603050405020304" pitchFamily="18" charset="0"/>
              </a:rPr>
              <a:t> </a:t>
            </a:r>
            <a:endParaRPr lang="hr-HR" altLang="en-US" dirty="0"/>
          </a:p>
          <a:p>
            <a:pPr lvl="1" algn="just">
              <a:defRPr/>
            </a:pPr>
            <a:r>
              <a:rPr lang="en-US" altLang="en-US" dirty="0">
                <a:cs typeface="Times New Roman" panose="02020603050405020304" pitchFamily="18" charset="0"/>
              </a:rPr>
              <a:t>S </a:t>
            </a:r>
            <a:r>
              <a:rPr lang="en-US" altLang="en-US" dirty="0" err="1">
                <a:cs typeface="Times New Roman" panose="02020603050405020304" pitchFamily="18" charset="0"/>
              </a:rPr>
              <a:t>obzirom</a:t>
            </a:r>
            <a:r>
              <a:rPr lang="en-US" altLang="en-US" dirty="0">
                <a:cs typeface="Times New Roman" panose="02020603050405020304" pitchFamily="18" charset="0"/>
              </a:rPr>
              <a:t> da se </a:t>
            </a:r>
            <a:r>
              <a:rPr lang="en-US" altLang="en-US" dirty="0" err="1">
                <a:cs typeface="Times New Roman" panose="02020603050405020304" pitchFamily="18" charset="0"/>
              </a:rPr>
              <a:t>analiza</a:t>
            </a:r>
            <a:r>
              <a:rPr lang="en-US" altLang="en-US" dirty="0">
                <a:cs typeface="Times New Roman" panose="02020603050405020304" pitchFamily="18" charset="0"/>
              </a:rPr>
              <a:t> </a:t>
            </a:r>
            <a:r>
              <a:rPr lang="en-US" altLang="en-US" dirty="0" err="1">
                <a:cs typeface="Times New Roman" panose="02020603050405020304" pitchFamily="18" charset="0"/>
              </a:rPr>
              <a:t>zavisnosti</a:t>
            </a:r>
            <a:r>
              <a:rPr lang="en-US" altLang="en-US" dirty="0">
                <a:cs typeface="Times New Roman" panose="02020603050405020304" pitchFamily="18" charset="0"/>
              </a:rPr>
              <a:t> </a:t>
            </a:r>
            <a:r>
              <a:rPr lang="en-US" altLang="en-US" dirty="0" err="1">
                <a:cs typeface="Times New Roman" panose="02020603050405020304" pitchFamily="18" charset="0"/>
              </a:rPr>
              <a:t>izvodi</a:t>
            </a:r>
            <a:r>
              <a:rPr lang="en-US" altLang="en-US" dirty="0">
                <a:cs typeface="Times New Roman" panose="02020603050405020304" pitchFamily="18" charset="0"/>
              </a:rPr>
              <a:t> u </a:t>
            </a:r>
            <a:r>
              <a:rPr lang="en-US" altLang="en-US" dirty="0" err="1">
                <a:cs typeface="Times New Roman" panose="02020603050405020304" pitchFamily="18" charset="0"/>
              </a:rPr>
              <a:t>fazi</a:t>
            </a:r>
            <a:r>
              <a:rPr lang="en-US" altLang="en-US" dirty="0">
                <a:cs typeface="Times New Roman" panose="02020603050405020304" pitchFamily="18" charset="0"/>
              </a:rPr>
              <a:t> </a:t>
            </a:r>
            <a:r>
              <a:rPr lang="en-US" altLang="en-US" dirty="0" err="1">
                <a:cs typeface="Times New Roman" panose="02020603050405020304" pitchFamily="18" charset="0"/>
              </a:rPr>
              <a:t>kompilacije</a:t>
            </a:r>
            <a:r>
              <a:rPr lang="en-US" altLang="en-US" dirty="0">
                <a:cs typeface="Times New Roman" panose="02020603050405020304" pitchFamily="18" charset="0"/>
              </a:rPr>
              <a:t>, </a:t>
            </a:r>
            <a:r>
              <a:rPr lang="en-US" altLang="en-US" dirty="0" err="1">
                <a:cs typeface="Times New Roman" panose="02020603050405020304" pitchFamily="18" charset="0"/>
              </a:rPr>
              <a:t>vrednosti</a:t>
            </a:r>
            <a:r>
              <a:rPr lang="en-US" altLang="en-US" dirty="0">
                <a:cs typeface="Times New Roman" panose="02020603050405020304" pitchFamily="18" charset="0"/>
              </a:rPr>
              <a:t> </a:t>
            </a:r>
            <a:r>
              <a:rPr lang="en-US" altLang="en-US" i="1" dirty="0">
                <a:cs typeface="Times New Roman" panose="02020603050405020304" pitchFamily="18" charset="0"/>
              </a:rPr>
              <a:t>a</a:t>
            </a:r>
            <a:r>
              <a:rPr lang="en-US" altLang="en-US" dirty="0">
                <a:cs typeface="Times New Roman" panose="02020603050405020304" pitchFamily="18" charset="0"/>
              </a:rPr>
              <a:t>, </a:t>
            </a:r>
            <a:r>
              <a:rPr lang="en-US" altLang="en-US" i="1" dirty="0">
                <a:cs typeface="Times New Roman" panose="02020603050405020304" pitchFamily="18" charset="0"/>
              </a:rPr>
              <a:t>b</a:t>
            </a:r>
            <a:r>
              <a:rPr lang="en-US" altLang="en-US" dirty="0">
                <a:cs typeface="Times New Roman" panose="02020603050405020304" pitchFamily="18" charset="0"/>
              </a:rPr>
              <a:t>, </a:t>
            </a:r>
            <a:r>
              <a:rPr lang="en-US" altLang="en-US" i="1" dirty="0">
                <a:cs typeface="Times New Roman" panose="02020603050405020304" pitchFamily="18" charset="0"/>
              </a:rPr>
              <a:t>c</a:t>
            </a:r>
            <a:r>
              <a:rPr lang="en-US" altLang="en-US" dirty="0">
                <a:cs typeface="Times New Roman" panose="02020603050405020304" pitchFamily="18" charset="0"/>
              </a:rPr>
              <a:t> i </a:t>
            </a:r>
            <a:r>
              <a:rPr lang="en-US" altLang="en-US" i="1" dirty="0">
                <a:cs typeface="Times New Roman" panose="02020603050405020304" pitchFamily="18" charset="0"/>
              </a:rPr>
              <a:t>d</a:t>
            </a:r>
            <a:r>
              <a:rPr lang="en-US" altLang="en-US" dirty="0">
                <a:cs typeface="Times New Roman" panose="02020603050405020304" pitchFamily="18" charset="0"/>
              </a:rPr>
              <a:t>  </a:t>
            </a:r>
            <a:r>
              <a:rPr lang="en-US" altLang="en-US" dirty="0" err="1">
                <a:cs typeface="Times New Roman" panose="02020603050405020304" pitchFamily="18" charset="0"/>
              </a:rPr>
              <a:t>mogu</a:t>
            </a:r>
            <a:r>
              <a:rPr lang="en-US" altLang="en-US" dirty="0">
                <a:cs typeface="Times New Roman" panose="02020603050405020304" pitchFamily="18" charset="0"/>
              </a:rPr>
              <a:t> </a:t>
            </a:r>
            <a:r>
              <a:rPr lang="en-US" altLang="en-US" dirty="0" err="1">
                <a:cs typeface="Times New Roman" panose="02020603050405020304" pitchFamily="18" charset="0"/>
              </a:rPr>
              <a:t>biti</a:t>
            </a:r>
            <a:r>
              <a:rPr lang="en-US" altLang="en-US" dirty="0">
                <a:cs typeface="Times New Roman" panose="02020603050405020304" pitchFamily="18" charset="0"/>
              </a:rPr>
              <a:t> </a:t>
            </a:r>
            <a:r>
              <a:rPr lang="en-US" altLang="en-US" dirty="0" err="1">
                <a:cs typeface="Times New Roman" panose="02020603050405020304" pitchFamily="18" charset="0"/>
              </a:rPr>
              <a:t>nepoznate</a:t>
            </a:r>
            <a:r>
              <a:rPr lang="en-US" altLang="en-US" dirty="0">
                <a:cs typeface="Times New Roman" panose="02020603050405020304" pitchFamily="18" charset="0"/>
              </a:rPr>
              <a:t>, </a:t>
            </a:r>
            <a:r>
              <a:rPr lang="hr-HR" altLang="en-US" dirty="0"/>
              <a:t>š</a:t>
            </a:r>
            <a:r>
              <a:rPr lang="en-US" altLang="en-US" dirty="0">
                <a:cs typeface="Times New Roman" panose="02020603050405020304" pitchFamily="18" charset="0"/>
              </a:rPr>
              <a:t>to </a:t>
            </a:r>
            <a:r>
              <a:rPr lang="en-US" altLang="en-US" dirty="0" err="1">
                <a:cs typeface="Times New Roman" panose="02020603050405020304" pitchFamily="18" charset="0"/>
              </a:rPr>
              <a:t>zna</a:t>
            </a:r>
            <a:r>
              <a:rPr lang="hr-HR" altLang="en-US" dirty="0"/>
              <a:t>č</a:t>
            </a:r>
            <a:r>
              <a:rPr lang="en-US" altLang="en-US" dirty="0">
                <a:cs typeface="Times New Roman" panose="02020603050405020304" pitchFamily="18" charset="0"/>
              </a:rPr>
              <a:t>i da se </a:t>
            </a:r>
            <a:r>
              <a:rPr lang="en-US" altLang="en-US" dirty="0" err="1">
                <a:cs typeface="Times New Roman" panose="02020603050405020304" pitchFamily="18" charset="0"/>
              </a:rPr>
              <a:t>ovaj</a:t>
            </a:r>
            <a:r>
              <a:rPr lang="en-US" altLang="en-US" dirty="0">
                <a:cs typeface="Times New Roman" panose="02020603050405020304" pitchFamily="18" charset="0"/>
              </a:rPr>
              <a:t> t</a:t>
            </a:r>
            <a:r>
              <a:rPr lang="sr-Latn-CS" altLang="en-US" dirty="0">
                <a:cs typeface="Times New Roman" panose="02020603050405020304" pitchFamily="18" charset="0"/>
              </a:rPr>
              <a:t>e</a:t>
            </a:r>
            <a:r>
              <a:rPr lang="en-US" altLang="en-US" dirty="0" err="1">
                <a:cs typeface="Times New Roman" panose="02020603050405020304" pitchFamily="18" charset="0"/>
              </a:rPr>
              <a:t>st</a:t>
            </a:r>
            <a:r>
              <a:rPr lang="en-US" altLang="en-US" dirty="0">
                <a:cs typeface="Times New Roman" panose="02020603050405020304" pitchFamily="18" charset="0"/>
              </a:rPr>
              <a:t> </a:t>
            </a:r>
            <a:r>
              <a:rPr lang="en-US" altLang="en-US" dirty="0" err="1">
                <a:cs typeface="Times New Roman" panose="02020603050405020304" pitchFamily="18" charset="0"/>
              </a:rPr>
              <a:t>mo</a:t>
            </a:r>
            <a:r>
              <a:rPr lang="hr-HR" altLang="en-US" dirty="0"/>
              <a:t>ž</a:t>
            </a:r>
            <a:r>
              <a:rPr lang="en-US" altLang="en-US" dirty="0">
                <a:cs typeface="Times New Roman" panose="02020603050405020304" pitchFamily="18" charset="0"/>
              </a:rPr>
              <a:t>e </a:t>
            </a:r>
            <a:r>
              <a:rPr lang="en-US" altLang="en-US" dirty="0" err="1">
                <a:cs typeface="Times New Roman" panose="02020603050405020304" pitchFamily="18" charset="0"/>
              </a:rPr>
              <a:t>primeniti</a:t>
            </a:r>
            <a:r>
              <a:rPr lang="en-US" altLang="en-US" dirty="0">
                <a:cs typeface="Times New Roman" panose="02020603050405020304" pitchFamily="18" charset="0"/>
              </a:rPr>
              <a:t> </a:t>
            </a:r>
            <a:r>
              <a:rPr lang="en-US" altLang="en-US" dirty="0" err="1">
                <a:cs typeface="Times New Roman" panose="02020603050405020304" pitchFamily="18" charset="0"/>
              </a:rPr>
              <a:t>samo</a:t>
            </a:r>
            <a:r>
              <a:rPr lang="en-US" altLang="en-US" dirty="0">
                <a:cs typeface="Times New Roman" panose="02020603050405020304" pitchFamily="18" charset="0"/>
              </a:rPr>
              <a:t> </a:t>
            </a:r>
            <a:r>
              <a:rPr lang="en-US" altLang="en-US" dirty="0" err="1">
                <a:cs typeface="Times New Roman" panose="02020603050405020304" pitchFamily="18" charset="0"/>
              </a:rPr>
              <a:t>ako</a:t>
            </a:r>
            <a:r>
              <a:rPr lang="en-US" altLang="en-US" dirty="0">
                <a:cs typeface="Times New Roman" panose="02020603050405020304" pitchFamily="18" charset="0"/>
              </a:rPr>
              <a:t> </a:t>
            </a:r>
            <a:r>
              <a:rPr lang="en-US" altLang="en-US" dirty="0" err="1">
                <a:cs typeface="Times New Roman" panose="02020603050405020304" pitchFamily="18" charset="0"/>
              </a:rPr>
              <a:t>su</a:t>
            </a:r>
            <a:r>
              <a:rPr lang="en-US" altLang="en-US" dirty="0">
                <a:cs typeface="Times New Roman" panose="02020603050405020304" pitchFamily="18" charset="0"/>
              </a:rPr>
              <a:t> </a:t>
            </a:r>
            <a:r>
              <a:rPr lang="en-US" altLang="en-US" i="1" dirty="0">
                <a:cs typeface="Times New Roman" panose="02020603050405020304" pitchFamily="18" charset="0"/>
              </a:rPr>
              <a:t>a</a:t>
            </a:r>
            <a:r>
              <a:rPr lang="en-US" altLang="en-US" dirty="0">
                <a:cs typeface="Times New Roman" panose="02020603050405020304" pitchFamily="18" charset="0"/>
              </a:rPr>
              <a:t>, </a:t>
            </a:r>
            <a:r>
              <a:rPr lang="en-US" altLang="en-US" i="1" dirty="0">
                <a:cs typeface="Times New Roman" panose="02020603050405020304" pitchFamily="18" charset="0"/>
              </a:rPr>
              <a:t>b</a:t>
            </a:r>
            <a:r>
              <a:rPr lang="en-US" altLang="en-US" dirty="0">
                <a:cs typeface="Times New Roman" panose="02020603050405020304" pitchFamily="18" charset="0"/>
              </a:rPr>
              <a:t>, </a:t>
            </a:r>
            <a:r>
              <a:rPr lang="en-US" altLang="en-US" i="1" dirty="0">
                <a:cs typeface="Times New Roman" panose="02020603050405020304" pitchFamily="18" charset="0"/>
              </a:rPr>
              <a:t>c</a:t>
            </a:r>
            <a:r>
              <a:rPr lang="en-US" altLang="en-US" dirty="0">
                <a:cs typeface="Times New Roman" panose="02020603050405020304" pitchFamily="18" charset="0"/>
              </a:rPr>
              <a:t> i </a:t>
            </a:r>
            <a:r>
              <a:rPr lang="en-US" altLang="en-US" i="1" dirty="0">
                <a:cs typeface="Times New Roman" panose="02020603050405020304" pitchFamily="18" charset="0"/>
              </a:rPr>
              <a:t>d</a:t>
            </a:r>
            <a:r>
              <a:rPr lang="en-US" altLang="en-US" dirty="0">
                <a:cs typeface="Times New Roman" panose="02020603050405020304" pitchFamily="18" charset="0"/>
              </a:rPr>
              <a:t>  </a:t>
            </a:r>
            <a:r>
              <a:rPr lang="en-US" altLang="en-US" dirty="0" err="1">
                <a:cs typeface="Times New Roman" panose="02020603050405020304" pitchFamily="18" charset="0"/>
              </a:rPr>
              <a:t>konstante</a:t>
            </a:r>
            <a:r>
              <a:rPr lang="en-US" altLang="en-US" dirty="0">
                <a:cs typeface="Times New Roman" panose="02020603050405020304" pitchFamily="18" charset="0"/>
              </a:rPr>
              <a:t>.</a:t>
            </a:r>
            <a:endParaRPr lang="sr-Latn-RS" altLang="en-US" dirty="0">
              <a:cs typeface="Times New Roman" panose="02020603050405020304" pitchFamily="18" charset="0"/>
            </a:endParaRPr>
          </a:p>
          <a:p>
            <a:pPr lvl="1" algn="just">
              <a:defRPr/>
            </a:pPr>
            <a:r>
              <a:rPr lang="sr-Latn-RS" altLang="en-US" dirty="0">
                <a:cs typeface="Times New Roman" panose="02020603050405020304" pitchFamily="18" charset="0"/>
              </a:rPr>
              <a:t>nije ga moguće uvek primeniti kod višedimenzionalnih polja</a:t>
            </a:r>
            <a:endParaRPr lang="en-US" altLang="en-US" dirty="0">
              <a:cs typeface="Times New Roman" panose="02020603050405020304" pitchFamily="18" charset="0"/>
            </a:endParaRPr>
          </a:p>
          <a:p>
            <a:pPr marL="457200" lvl="1" indent="0" algn="just">
              <a:buNone/>
              <a:defRPr/>
            </a:pPr>
            <a:endParaRPr lang="en-US" altLang="en-US" dirty="0">
              <a:cs typeface="Times New Roman" panose="02020603050405020304" pitchFamily="18" charset="0"/>
            </a:endParaRPr>
          </a:p>
          <a:p>
            <a:pPr>
              <a:defRPr/>
            </a:pPr>
            <a:endParaRPr lang="en-US" altLang="en-US" dirty="0"/>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9CE65D05-45A3-6986-298B-4AE0C62C7DDD}"/>
              </a:ext>
            </a:extLst>
          </p:cNvPr>
          <p:cNvSpPr>
            <a:spLocks noGrp="1" noChangeArrowheads="1"/>
          </p:cNvSpPr>
          <p:nvPr>
            <p:ph type="title"/>
          </p:nvPr>
        </p:nvSpPr>
        <p:spPr/>
        <p:txBody>
          <a:bodyPr/>
          <a:lstStyle/>
          <a:p>
            <a:pPr>
              <a:defRPr/>
            </a:pPr>
            <a:r>
              <a:rPr lang="hr-HR" altLang="en-US"/>
              <a:t>Osobine vektorskih istrukcija</a:t>
            </a:r>
            <a:endParaRPr lang="en-US" altLang="en-US"/>
          </a:p>
        </p:txBody>
      </p:sp>
      <p:sp>
        <p:nvSpPr>
          <p:cNvPr id="6147" name="Rectangle 3">
            <a:extLst>
              <a:ext uri="{FF2B5EF4-FFF2-40B4-BE49-F238E27FC236}">
                <a16:creationId xmlns="" xmlns:a16="http://schemas.microsoft.com/office/drawing/2014/main" id="{4A743AD9-CB0D-7D0F-4C64-641AC8D31919}"/>
              </a:ext>
            </a:extLst>
          </p:cNvPr>
          <p:cNvSpPr>
            <a:spLocks noGrp="1" noChangeArrowheads="1"/>
          </p:cNvSpPr>
          <p:nvPr>
            <p:ph type="body" idx="1"/>
          </p:nvPr>
        </p:nvSpPr>
        <p:spPr/>
        <p:txBody>
          <a:bodyPr/>
          <a:lstStyle/>
          <a:p>
            <a:pPr>
              <a:lnSpc>
                <a:spcPct val="90000"/>
              </a:lnSpc>
              <a:defRPr/>
            </a:pPr>
            <a:r>
              <a:rPr lang="en-US" altLang="en-US" sz="2400" dirty="0"/>
              <a:t>U </a:t>
            </a:r>
            <a:r>
              <a:rPr lang="en-US" altLang="en-US" sz="2400" dirty="0" err="1"/>
              <a:t>vektorskoj</a:t>
            </a:r>
            <a:r>
              <a:rPr lang="en-US" altLang="en-US" sz="2400" dirty="0"/>
              <a:t> </a:t>
            </a:r>
            <a:r>
              <a:rPr lang="en-US" altLang="en-US" sz="2400" dirty="0" err="1"/>
              <a:t>instrukciji</a:t>
            </a:r>
            <a:r>
              <a:rPr lang="en-US" altLang="en-US" sz="2400" dirty="0"/>
              <a:t> </a:t>
            </a:r>
            <a:r>
              <a:rPr lang="en-US" altLang="en-US" sz="2400" dirty="0" err="1"/>
              <a:t>i</a:t>
            </a:r>
            <a:r>
              <a:rPr lang="hr-HR" altLang="en-US" sz="2400" dirty="0"/>
              <a:t>zračunavanje svakog elementa je nezavisno od prethodnog rezultata, što dozvoljava korišćenje veoma dubokih protočnih sistema bez šansi za nastupanje hazarda po podacima</a:t>
            </a:r>
          </a:p>
          <a:p>
            <a:pPr lvl="1">
              <a:lnSpc>
                <a:spcPct val="90000"/>
              </a:lnSpc>
              <a:defRPr/>
            </a:pPr>
            <a:r>
              <a:rPr lang="hr-HR" altLang="en-US" sz="2100" dirty="0"/>
              <a:t>Odsustvo hazarda je odredjeno od strane kompajlera ili programera, kada je odlučeno da se može iskoristiti vektorska instrukcija</a:t>
            </a:r>
          </a:p>
          <a:p>
            <a:pPr>
              <a:lnSpc>
                <a:spcPct val="90000"/>
              </a:lnSpc>
              <a:defRPr/>
            </a:pPr>
            <a:r>
              <a:rPr lang="hr-HR" altLang="en-US" sz="2400" dirty="0"/>
              <a:t>Jedana vektorska instrukcija specificira veliki posao</a:t>
            </a:r>
          </a:p>
          <a:p>
            <a:pPr lvl="1">
              <a:lnSpc>
                <a:spcPct val="90000"/>
              </a:lnSpc>
              <a:defRPr/>
            </a:pPr>
            <a:r>
              <a:rPr lang="hr-HR" altLang="en-US" sz="2100" dirty="0"/>
              <a:t>ekvivalentan aje izvršenju cele petlje u kojo se u svakoj iteraciji izračunava jedan element vektora, ažuriraju indeksi i vrši grananje na početak petlje</a:t>
            </a:r>
          </a:p>
          <a:p>
            <a:pPr>
              <a:lnSpc>
                <a:spcPct val="90000"/>
              </a:lnSpc>
              <a:defRPr/>
            </a:pPr>
            <a:r>
              <a:rPr lang="hr-HR" altLang="en-US" sz="2400" dirty="0"/>
              <a:t>Vektorske instrukcije koje pristupaju memoriji imaju poznate oblike pristupa </a:t>
            </a:r>
          </a:p>
          <a:p>
            <a:pPr lvl="1">
              <a:lnSpc>
                <a:spcPct val="90000"/>
              </a:lnSpc>
              <a:defRPr/>
            </a:pPr>
            <a:r>
              <a:rPr lang="hr-HR" altLang="en-US" sz="2100" dirty="0"/>
              <a:t>adekvatnim načinom smeštanja podataka može se kompenzovati velika latentnost pristupa memoriji.</a:t>
            </a:r>
          </a:p>
          <a:p>
            <a:pPr lvl="1">
              <a:lnSpc>
                <a:spcPct val="90000"/>
              </a:lnSpc>
              <a:defRPr/>
            </a:pPr>
            <a:r>
              <a:rPr lang="hr-HR" altLang="en-US" sz="2100" dirty="0"/>
              <a:t>visoka latentnost pristupa glavnoj memoriji u odnosu na keš je amortizovana jer se jedan pristup inicira za ceo vektor, a ne za jednu reč (latentnost je vidljiva samo jednom za ceo vektoor, a ne za svaki element vektora)</a:t>
            </a:r>
            <a:endParaRPr lang="en-US" altLang="en-US" sz="2100" dirty="0"/>
          </a:p>
        </p:txBody>
      </p:sp>
    </p:spTree>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3768ED53-163F-42D2-08D5-66DEB2B9493C}"/>
              </a:ext>
            </a:extLst>
          </p:cNvPr>
          <p:cNvSpPr>
            <a:spLocks noGrp="1" noChangeArrowheads="1"/>
          </p:cNvSpPr>
          <p:nvPr>
            <p:ph type="title"/>
          </p:nvPr>
        </p:nvSpPr>
        <p:spPr/>
        <p:txBody>
          <a:bodyPr/>
          <a:lstStyle/>
          <a:p>
            <a:pPr>
              <a:defRPr/>
            </a:pPr>
            <a:r>
              <a:rPr lang="hr-HR" altLang="en-US" dirty="0"/>
              <a:t>Eliminisanje loop carry zavisnosti</a:t>
            </a:r>
            <a:endParaRPr lang="en-US" altLang="en-US" dirty="0"/>
          </a:p>
        </p:txBody>
      </p:sp>
      <p:sp>
        <p:nvSpPr>
          <p:cNvPr id="18435" name="Rectangle 3">
            <a:extLst>
              <a:ext uri="{FF2B5EF4-FFF2-40B4-BE49-F238E27FC236}">
                <a16:creationId xmlns="" xmlns:a16="http://schemas.microsoft.com/office/drawing/2014/main" id="{5647343D-6DF2-8DCB-F006-08067552A54F}"/>
              </a:ext>
            </a:extLst>
          </p:cNvPr>
          <p:cNvSpPr>
            <a:spLocks noGrp="1" noChangeArrowheads="1"/>
          </p:cNvSpPr>
          <p:nvPr>
            <p:ph type="body" idx="1"/>
          </p:nvPr>
        </p:nvSpPr>
        <p:spPr/>
        <p:txBody>
          <a:bodyPr>
            <a:normAutofit/>
          </a:bodyPr>
          <a:lstStyle/>
          <a:p>
            <a:pPr lvl="1" algn="just">
              <a:lnSpc>
                <a:spcPct val="90000"/>
              </a:lnSpc>
              <a:defRPr/>
            </a:pPr>
            <a:r>
              <a:rPr lang="en-US" altLang="en-US" sz="2100" dirty="0" err="1">
                <a:cs typeface="Times New Roman" panose="02020603050405020304" pitchFamily="18" charset="0"/>
              </a:rPr>
              <a:t>Mnoge</a:t>
            </a:r>
            <a:r>
              <a:rPr lang="en-US" altLang="en-US" sz="2100" dirty="0">
                <a:cs typeface="Times New Roman" panose="02020603050405020304" pitchFamily="18" charset="0"/>
              </a:rPr>
              <a:t> loop-carry </a:t>
            </a:r>
            <a:r>
              <a:rPr lang="en-US" altLang="en-US" sz="2100" dirty="0" err="1">
                <a:cs typeface="Times New Roman" panose="02020603050405020304" pitchFamily="18" charset="0"/>
              </a:rPr>
              <a:t>zavisnosti</a:t>
            </a:r>
            <a:r>
              <a:rPr lang="en-US" altLang="en-US" sz="2100" dirty="0">
                <a:cs typeface="Times New Roman" panose="02020603050405020304" pitchFamily="18" charset="0"/>
              </a:rPr>
              <a:t> </a:t>
            </a:r>
            <a:r>
              <a:rPr lang="en-US" altLang="en-US" sz="2100" dirty="0" err="1">
                <a:cs typeface="Times New Roman" panose="02020603050405020304" pitchFamily="18" charset="0"/>
              </a:rPr>
              <a:t>mogu</a:t>
            </a:r>
            <a:r>
              <a:rPr lang="en-US" altLang="en-US" sz="2100" dirty="0">
                <a:cs typeface="Times New Roman" panose="02020603050405020304" pitchFamily="18" charset="0"/>
              </a:rPr>
              <a:t> </a:t>
            </a:r>
            <a:r>
              <a:rPr lang="en-US" altLang="en-US" sz="2100" dirty="0" err="1">
                <a:cs typeface="Times New Roman" panose="02020603050405020304" pitchFamily="18" charset="0"/>
              </a:rPr>
              <a:t>biti</a:t>
            </a:r>
            <a:r>
              <a:rPr lang="en-US" altLang="en-US" sz="2100" dirty="0">
                <a:cs typeface="Times New Roman" panose="02020603050405020304" pitchFamily="18" charset="0"/>
              </a:rPr>
              <a:t> </a:t>
            </a:r>
            <a:r>
              <a:rPr lang="en-US" altLang="en-US" sz="2100" dirty="0" err="1">
                <a:cs typeface="Times New Roman" panose="02020603050405020304" pitchFamily="18" charset="0"/>
              </a:rPr>
              <a:t>eliminisane</a:t>
            </a:r>
            <a:r>
              <a:rPr lang="en-US" altLang="en-US" sz="2100" dirty="0">
                <a:cs typeface="Times New Roman" panose="02020603050405020304" pitchFamily="18" charset="0"/>
              </a:rPr>
              <a:t> </a:t>
            </a:r>
            <a:r>
              <a:rPr lang="en-US" altLang="en-US" sz="2100" dirty="0" err="1">
                <a:cs typeface="Times New Roman" panose="02020603050405020304" pitchFamily="18" charset="0"/>
              </a:rPr>
              <a:t>preuredjenjem</a:t>
            </a:r>
            <a:r>
              <a:rPr lang="en-US" altLang="en-US" sz="2100" dirty="0">
                <a:cs typeface="Times New Roman" panose="02020603050405020304" pitchFamily="18" charset="0"/>
              </a:rPr>
              <a:t> </a:t>
            </a:r>
            <a:r>
              <a:rPr lang="en-US" altLang="en-US" sz="2100" dirty="0" err="1">
                <a:cs typeface="Times New Roman" panose="02020603050405020304" pitchFamily="18" charset="0"/>
              </a:rPr>
              <a:t>naredbi</a:t>
            </a:r>
            <a:r>
              <a:rPr lang="en-US" altLang="en-US" sz="2100" dirty="0">
                <a:cs typeface="Times New Roman" panose="02020603050405020304" pitchFamily="18" charset="0"/>
              </a:rPr>
              <a:t> </a:t>
            </a:r>
            <a:r>
              <a:rPr lang="en-US" altLang="en-US" sz="2100" dirty="0" err="1">
                <a:cs typeface="Times New Roman" panose="02020603050405020304" pitchFamily="18" charset="0"/>
              </a:rPr>
              <a:t>unutar</a:t>
            </a:r>
            <a:r>
              <a:rPr lang="en-US" altLang="en-US" sz="2100" dirty="0">
                <a:cs typeface="Times New Roman" panose="02020603050405020304" pitchFamily="18" charset="0"/>
              </a:rPr>
              <a:t> </a:t>
            </a:r>
            <a:r>
              <a:rPr lang="en-US" altLang="en-US" sz="2100" dirty="0" err="1">
                <a:cs typeface="Times New Roman" panose="02020603050405020304" pitchFamily="18" charset="0"/>
              </a:rPr>
              <a:t>petlje</a:t>
            </a:r>
            <a:r>
              <a:rPr lang="en-US" altLang="en-US" sz="2100" dirty="0">
                <a:cs typeface="Times New Roman" panose="02020603050405020304" pitchFamily="18" charset="0"/>
              </a:rPr>
              <a:t> </a:t>
            </a:r>
            <a:r>
              <a:rPr lang="en-US" altLang="en-US" sz="2100" dirty="0" err="1">
                <a:cs typeface="Times New Roman" panose="02020603050405020304" pitchFamily="18" charset="0"/>
              </a:rPr>
              <a:t>i</a:t>
            </a:r>
            <a:r>
              <a:rPr lang="en-US" altLang="en-US" sz="2100" dirty="0">
                <a:cs typeface="Times New Roman" panose="02020603050405020304" pitchFamily="18" charset="0"/>
              </a:rPr>
              <a:t> </a:t>
            </a:r>
            <a:r>
              <a:rPr lang="en-US" altLang="en-US" sz="2100" dirty="0" err="1">
                <a:cs typeface="Times New Roman" panose="02020603050405020304" pitchFamily="18" charset="0"/>
              </a:rPr>
              <a:t>razbijanjem</a:t>
            </a:r>
            <a:r>
              <a:rPr lang="en-US" altLang="en-US" sz="2100" dirty="0">
                <a:cs typeface="Times New Roman" panose="02020603050405020304" pitchFamily="18" charset="0"/>
              </a:rPr>
              <a:t> </a:t>
            </a:r>
            <a:r>
              <a:rPr lang="en-US" altLang="en-US" sz="2100" dirty="0" err="1">
                <a:cs typeface="Times New Roman" panose="02020603050405020304" pitchFamily="18" charset="0"/>
              </a:rPr>
              <a:t>petlje</a:t>
            </a:r>
            <a:r>
              <a:rPr lang="en-US" altLang="en-US" sz="2100" dirty="0">
                <a:cs typeface="Times New Roman" panose="02020603050405020304" pitchFamily="18" charset="0"/>
              </a:rPr>
              <a:t>.</a:t>
            </a:r>
            <a:endParaRPr lang="hr-HR" altLang="en-US" sz="2100" dirty="0"/>
          </a:p>
          <a:p>
            <a:pPr lvl="1" algn="just">
              <a:lnSpc>
                <a:spcPct val="90000"/>
              </a:lnSpc>
              <a:defRPr/>
            </a:pPr>
            <a:r>
              <a:rPr lang="en-US" altLang="en-US" sz="2100" b="1" dirty="0">
                <a:solidFill>
                  <a:schemeClr val="accent1"/>
                </a:solidFill>
                <a:cs typeface="Times New Roman" panose="02020603050405020304" pitchFamily="18" charset="0"/>
              </a:rPr>
              <a:t>PRIMER</a:t>
            </a:r>
            <a:r>
              <a:rPr lang="en-US" altLang="en-US" sz="2100" dirty="0">
                <a:solidFill>
                  <a:schemeClr val="accent1"/>
                </a:solidFill>
                <a:cs typeface="Times New Roman" panose="02020603050405020304" pitchFamily="18" charset="0"/>
              </a:rPr>
              <a:t>.</a:t>
            </a:r>
            <a:r>
              <a:rPr lang="en-US" altLang="en-US" sz="2100" dirty="0">
                <a:cs typeface="Times New Roman" panose="02020603050405020304" pitchFamily="18" charset="0"/>
              </a:rPr>
              <a:t> U </a:t>
            </a:r>
            <a:r>
              <a:rPr lang="en-US" altLang="en-US" sz="2100" dirty="0" err="1">
                <a:cs typeface="Times New Roman" panose="02020603050405020304" pitchFamily="18" charset="0"/>
              </a:rPr>
              <a:t>sede</a:t>
            </a:r>
            <a:r>
              <a:rPr lang="hr-HR" altLang="en-US" sz="2100" dirty="0"/>
              <a:t>ć</a:t>
            </a:r>
            <a:r>
              <a:rPr lang="en-US" altLang="en-US" sz="2100" dirty="0" err="1">
                <a:cs typeface="Times New Roman" panose="02020603050405020304" pitchFamily="18" charset="0"/>
              </a:rPr>
              <a:t>oj</a:t>
            </a:r>
            <a:r>
              <a:rPr lang="en-US" altLang="en-US" sz="2100" dirty="0">
                <a:cs typeface="Times New Roman" panose="02020603050405020304" pitchFamily="18" charset="0"/>
              </a:rPr>
              <a:t> </a:t>
            </a:r>
            <a:r>
              <a:rPr lang="en-US" altLang="en-US" sz="2100" dirty="0" err="1">
                <a:cs typeface="Times New Roman" panose="02020603050405020304" pitchFamily="18" charset="0"/>
              </a:rPr>
              <a:t>petlji</a:t>
            </a:r>
            <a:r>
              <a:rPr lang="en-US" altLang="en-US" sz="2100" dirty="0">
                <a:cs typeface="Times New Roman" panose="02020603050405020304" pitchFamily="18" charset="0"/>
              </a:rPr>
              <a:t> </a:t>
            </a:r>
            <a:r>
              <a:rPr lang="en-US" altLang="en-US" sz="2100" dirty="0" err="1">
                <a:cs typeface="Times New Roman" panose="02020603050405020304" pitchFamily="18" charset="0"/>
              </a:rPr>
              <a:t>postoji</a:t>
            </a:r>
            <a:r>
              <a:rPr lang="en-US" altLang="en-US" sz="2100" dirty="0">
                <a:cs typeface="Times New Roman" panose="02020603050405020304" pitchFamily="18" charset="0"/>
              </a:rPr>
              <a:t>  loop-carry </a:t>
            </a:r>
            <a:r>
              <a:rPr lang="en-US" altLang="en-US" sz="2100" dirty="0" err="1">
                <a:cs typeface="Times New Roman" panose="02020603050405020304" pitchFamily="18" charset="0"/>
              </a:rPr>
              <a:t>zavisnost</a:t>
            </a:r>
            <a:r>
              <a:rPr lang="en-US" altLang="en-US" sz="2100" dirty="0">
                <a:cs typeface="Times New Roman" panose="02020603050405020304" pitchFamily="18" charset="0"/>
              </a:rPr>
              <a:t> </a:t>
            </a:r>
            <a:r>
              <a:rPr lang="en-US" altLang="en-US" sz="2100" dirty="0" err="1">
                <a:cs typeface="Times New Roman" panose="02020603050405020304" pitchFamily="18" charset="0"/>
              </a:rPr>
              <a:t>izmedju</a:t>
            </a:r>
            <a:r>
              <a:rPr lang="en-US" altLang="en-US" sz="2100" dirty="0">
                <a:cs typeface="Times New Roman" panose="02020603050405020304" pitchFamily="18" charset="0"/>
              </a:rPr>
              <a:t> </a:t>
            </a:r>
            <a:r>
              <a:rPr lang="en-US" altLang="en-US" sz="2100" dirty="0" err="1">
                <a:cs typeface="Times New Roman" panose="02020603050405020304" pitchFamily="18" charset="0"/>
              </a:rPr>
              <a:t>naredbi</a:t>
            </a:r>
            <a:r>
              <a:rPr lang="en-US" altLang="en-US" sz="2100" dirty="0">
                <a:cs typeface="Times New Roman" panose="02020603050405020304" pitchFamily="18" charset="0"/>
              </a:rPr>
              <a:t> S1 </a:t>
            </a:r>
            <a:r>
              <a:rPr lang="en-US" altLang="en-US" sz="2100" dirty="0" err="1">
                <a:cs typeface="Times New Roman" panose="02020603050405020304" pitchFamily="18" charset="0"/>
              </a:rPr>
              <a:t>i</a:t>
            </a:r>
            <a:r>
              <a:rPr lang="en-US" altLang="en-US" sz="2100" dirty="0">
                <a:cs typeface="Times New Roman" panose="02020603050405020304" pitchFamily="18" charset="0"/>
              </a:rPr>
              <a:t> S2 </a:t>
            </a:r>
            <a:r>
              <a:rPr lang="en-US" altLang="en-US" sz="2100" dirty="0" err="1">
                <a:cs typeface="Times New Roman" panose="02020603050405020304" pitchFamily="18" charset="0"/>
              </a:rPr>
              <a:t>kada</a:t>
            </a:r>
            <a:r>
              <a:rPr lang="en-US" altLang="en-US" sz="2100" dirty="0">
                <a:cs typeface="Times New Roman" panose="02020603050405020304" pitchFamily="18" charset="0"/>
              </a:rPr>
              <a:t> je u </a:t>
            </a:r>
            <a:r>
              <a:rPr lang="en-US" altLang="en-US" sz="2100" dirty="0" err="1">
                <a:cs typeface="Times New Roman" panose="02020603050405020304" pitchFamily="18" charset="0"/>
              </a:rPr>
              <a:t>pitanju</a:t>
            </a:r>
            <a:r>
              <a:rPr lang="en-US" altLang="en-US" sz="2100" dirty="0">
                <a:cs typeface="Times New Roman" panose="02020603050405020304" pitchFamily="18" charset="0"/>
              </a:rPr>
              <a:t> </a:t>
            </a:r>
            <a:r>
              <a:rPr lang="en-US" altLang="en-US" sz="2100" dirty="0" err="1">
                <a:cs typeface="Times New Roman" panose="02020603050405020304" pitchFamily="18" charset="0"/>
              </a:rPr>
              <a:t>vektor</a:t>
            </a:r>
            <a:r>
              <a:rPr lang="en-US" altLang="en-US" sz="2100" dirty="0">
                <a:cs typeface="Times New Roman" panose="02020603050405020304" pitchFamily="18" charset="0"/>
              </a:rPr>
              <a:t> </a:t>
            </a:r>
            <a:r>
              <a:rPr lang="en-US" altLang="en-US" sz="2100" dirty="0">
                <a:solidFill>
                  <a:schemeClr val="accent1"/>
                </a:solidFill>
                <a:cs typeface="Times New Roman" panose="02020603050405020304" pitchFamily="18" charset="0"/>
              </a:rPr>
              <a:t>y</a:t>
            </a:r>
            <a:r>
              <a:rPr lang="en-US" altLang="en-US" sz="2100" dirty="0">
                <a:cs typeface="Times New Roman" panose="02020603050405020304" pitchFamily="18" charset="0"/>
              </a:rPr>
              <a:t>:</a:t>
            </a:r>
          </a:p>
          <a:p>
            <a:pPr lvl="2" algn="just">
              <a:lnSpc>
                <a:spcPct val="90000"/>
              </a:lnSpc>
              <a:buFont typeface="Wingdings" panose="05000000000000000000" pitchFamily="2" charset="2"/>
              <a:buNone/>
              <a:defRPr/>
            </a:pPr>
            <a:r>
              <a:rPr lang="en-US" altLang="en-US" sz="1800" dirty="0">
                <a:cs typeface="Times New Roman" panose="02020603050405020304" pitchFamily="18" charset="0"/>
              </a:rPr>
              <a:t>		for </a:t>
            </a:r>
            <a:r>
              <a:rPr lang="en-US" altLang="en-US" sz="1800" dirty="0" err="1">
                <a:cs typeface="Times New Roman" panose="02020603050405020304" pitchFamily="18" charset="0"/>
              </a:rPr>
              <a:t>i</a:t>
            </a:r>
            <a:r>
              <a:rPr lang="en-US" altLang="en-US" sz="1800" dirty="0">
                <a:cs typeface="Times New Roman" panose="02020603050405020304" pitchFamily="18" charset="0"/>
              </a:rPr>
              <a:t>=1, N</a:t>
            </a:r>
          </a:p>
          <a:p>
            <a:pPr lvl="2" algn="just">
              <a:lnSpc>
                <a:spcPct val="90000"/>
              </a:lnSpc>
              <a:buFont typeface="Wingdings" panose="05000000000000000000" pitchFamily="2" charset="2"/>
              <a:buNone/>
              <a:defRPr/>
            </a:pPr>
            <a:r>
              <a:rPr lang="en-US" altLang="en-US" sz="1800" dirty="0">
                <a:cs typeface="Times New Roman" panose="02020603050405020304" pitchFamily="18" charset="0"/>
              </a:rPr>
              <a:t>	S1	x(</a:t>
            </a:r>
            <a:r>
              <a:rPr lang="en-US" altLang="en-US" sz="1800" dirty="0" err="1">
                <a:cs typeface="Times New Roman" panose="02020603050405020304" pitchFamily="18" charset="0"/>
              </a:rPr>
              <a:t>i</a:t>
            </a:r>
            <a:r>
              <a:rPr lang="en-US" altLang="en-US" sz="1800" dirty="0">
                <a:cs typeface="Times New Roman" panose="02020603050405020304" pitchFamily="18" charset="0"/>
              </a:rPr>
              <a:t>)= y(i-1) * z(</a:t>
            </a:r>
            <a:r>
              <a:rPr lang="en-US" altLang="en-US" sz="1800" dirty="0" err="1">
                <a:cs typeface="Times New Roman" panose="02020603050405020304" pitchFamily="18" charset="0"/>
              </a:rPr>
              <a:t>i</a:t>
            </a:r>
            <a:r>
              <a:rPr lang="en-US" altLang="en-US" sz="1800" dirty="0">
                <a:cs typeface="Times New Roman" panose="02020603050405020304" pitchFamily="18" charset="0"/>
              </a:rPr>
              <a:t>)</a:t>
            </a:r>
          </a:p>
          <a:p>
            <a:pPr lvl="2" algn="just">
              <a:lnSpc>
                <a:spcPct val="90000"/>
              </a:lnSpc>
              <a:buFont typeface="Wingdings" panose="05000000000000000000" pitchFamily="2" charset="2"/>
              <a:buNone/>
              <a:defRPr/>
            </a:pPr>
            <a:r>
              <a:rPr lang="en-US" altLang="en-US" sz="1800" dirty="0">
                <a:cs typeface="Times New Roman" panose="02020603050405020304" pitchFamily="18" charset="0"/>
              </a:rPr>
              <a:t>	S2	y(</a:t>
            </a:r>
            <a:r>
              <a:rPr lang="en-US" altLang="en-US" sz="1800" dirty="0" err="1">
                <a:cs typeface="Times New Roman" panose="02020603050405020304" pitchFamily="18" charset="0"/>
              </a:rPr>
              <a:t>i</a:t>
            </a:r>
            <a:r>
              <a:rPr lang="en-US" altLang="en-US" sz="1800" dirty="0">
                <a:cs typeface="Times New Roman" panose="02020603050405020304" pitchFamily="18" charset="0"/>
              </a:rPr>
              <a:t>)= 2*y(</a:t>
            </a:r>
            <a:r>
              <a:rPr lang="en-US" altLang="en-US" sz="1800" dirty="0" err="1">
                <a:cs typeface="Times New Roman" panose="02020603050405020304" pitchFamily="18" charset="0"/>
              </a:rPr>
              <a:t>i</a:t>
            </a:r>
            <a:r>
              <a:rPr lang="en-US" altLang="en-US" sz="1800" dirty="0">
                <a:cs typeface="Times New Roman" panose="02020603050405020304" pitchFamily="18" charset="0"/>
              </a:rPr>
              <a:t>)</a:t>
            </a:r>
            <a:endParaRPr lang="hr-HR" altLang="en-US" sz="1800" dirty="0"/>
          </a:p>
          <a:p>
            <a:pPr lvl="2" algn="just">
              <a:lnSpc>
                <a:spcPct val="90000"/>
              </a:lnSpc>
              <a:buFont typeface="Wingdings" panose="05000000000000000000" pitchFamily="2" charset="2"/>
              <a:buNone/>
              <a:defRPr/>
            </a:pPr>
            <a:r>
              <a:rPr lang="hr-HR" altLang="en-US" sz="1800" dirty="0"/>
              <a:t>   </a:t>
            </a:r>
            <a:r>
              <a:rPr lang="en-US" altLang="en-US" sz="1800" dirty="0"/>
              <a:t> </a:t>
            </a:r>
            <a:r>
              <a:rPr lang="hr-HR" altLang="en-US" sz="1800" dirty="0"/>
              <a:t>	</a:t>
            </a:r>
            <a:r>
              <a:rPr lang="en-US" altLang="en-US" sz="1800" dirty="0" err="1"/>
              <a:t>endfor</a:t>
            </a:r>
            <a:endParaRPr lang="hr-HR" altLang="en-US" sz="1800" dirty="0"/>
          </a:p>
          <a:p>
            <a:pPr lvl="1" algn="just">
              <a:lnSpc>
                <a:spcPct val="90000"/>
              </a:lnSpc>
              <a:defRPr/>
            </a:pPr>
            <a:r>
              <a:rPr lang="en-US" altLang="en-US" sz="2100" dirty="0" err="1">
                <a:ea typeface="Tahoma" pitchFamily="34" charset="0"/>
                <a:cs typeface="Tahoma" pitchFamily="34" charset="0"/>
              </a:rPr>
              <a:t>Preuredjenjem</a:t>
            </a:r>
            <a:r>
              <a:rPr lang="en-US" altLang="en-US" sz="2100" dirty="0">
                <a:ea typeface="Tahoma" pitchFamily="34" charset="0"/>
                <a:cs typeface="Tahoma" pitchFamily="34" charset="0"/>
              </a:rPr>
              <a:t> </a:t>
            </a:r>
            <a:r>
              <a:rPr lang="en-US" altLang="en-US" sz="2100" dirty="0" err="1">
                <a:ea typeface="Tahoma" pitchFamily="34" charset="0"/>
                <a:cs typeface="Tahoma" pitchFamily="34" charset="0"/>
              </a:rPr>
              <a:t>ove</a:t>
            </a:r>
            <a:r>
              <a:rPr lang="en-US" altLang="en-US" sz="2100" dirty="0">
                <a:ea typeface="Tahoma" pitchFamily="34" charset="0"/>
                <a:cs typeface="Tahoma" pitchFamily="34" charset="0"/>
              </a:rPr>
              <a:t> </a:t>
            </a:r>
            <a:r>
              <a:rPr lang="en-US" altLang="en-US" sz="2100" dirty="0" err="1">
                <a:ea typeface="Tahoma" pitchFamily="34" charset="0"/>
                <a:cs typeface="Tahoma" pitchFamily="34" charset="0"/>
              </a:rPr>
              <a:t>petlje</a:t>
            </a:r>
            <a:r>
              <a:rPr lang="en-US" altLang="en-US" sz="2100" dirty="0">
                <a:ea typeface="Tahoma" pitchFamily="34" charset="0"/>
                <a:cs typeface="Tahoma" pitchFamily="34" charset="0"/>
              </a:rPr>
              <a:t> </a:t>
            </a:r>
            <a:r>
              <a:rPr lang="en-US" altLang="en-US" sz="2100" dirty="0" err="1">
                <a:ea typeface="Tahoma" pitchFamily="34" charset="0"/>
                <a:cs typeface="Tahoma" pitchFamily="34" charset="0"/>
              </a:rPr>
              <a:t>i</a:t>
            </a:r>
            <a:r>
              <a:rPr lang="en-US" altLang="en-US" sz="2100" dirty="0">
                <a:ea typeface="Tahoma" pitchFamily="34" charset="0"/>
                <a:cs typeface="Tahoma" pitchFamily="34" charset="0"/>
              </a:rPr>
              <a:t> </a:t>
            </a:r>
            <a:r>
              <a:rPr lang="en-US" altLang="en-US" sz="2100" dirty="0" err="1">
                <a:ea typeface="Tahoma" pitchFamily="34" charset="0"/>
                <a:cs typeface="Tahoma" pitchFamily="34" charset="0"/>
              </a:rPr>
              <a:t>razbijanjem</a:t>
            </a:r>
            <a:r>
              <a:rPr lang="en-US" altLang="en-US" sz="2100" dirty="0">
                <a:ea typeface="Tahoma" pitchFamily="34" charset="0"/>
                <a:cs typeface="Tahoma" pitchFamily="34" charset="0"/>
              </a:rPr>
              <a:t> </a:t>
            </a:r>
            <a:r>
              <a:rPr lang="en-US" altLang="en-US" sz="2100" dirty="0" err="1">
                <a:ea typeface="Tahoma" pitchFamily="34" charset="0"/>
                <a:cs typeface="Tahoma" pitchFamily="34" charset="0"/>
              </a:rPr>
              <a:t>na</a:t>
            </a:r>
            <a:r>
              <a:rPr lang="en-US" altLang="en-US" sz="2100" dirty="0">
                <a:ea typeface="Tahoma" pitchFamily="34" charset="0"/>
                <a:cs typeface="Tahoma" pitchFamily="34" charset="0"/>
              </a:rPr>
              <a:t> </a:t>
            </a:r>
            <a:r>
              <a:rPr lang="en-US" altLang="en-US" sz="2100" dirty="0" err="1">
                <a:ea typeface="Tahoma" pitchFamily="34" charset="0"/>
                <a:cs typeface="Tahoma" pitchFamily="34" charset="0"/>
              </a:rPr>
              <a:t>dve</a:t>
            </a:r>
            <a:r>
              <a:rPr lang="en-US" altLang="en-US" sz="2100" dirty="0">
                <a:ea typeface="Tahoma" pitchFamily="34" charset="0"/>
                <a:cs typeface="Tahoma" pitchFamily="34" charset="0"/>
              </a:rPr>
              <a:t> </a:t>
            </a:r>
            <a:r>
              <a:rPr lang="en-US" altLang="en-US" sz="2100" dirty="0" err="1">
                <a:ea typeface="Tahoma" pitchFamily="34" charset="0"/>
                <a:cs typeface="Tahoma" pitchFamily="34" charset="0"/>
              </a:rPr>
              <a:t>mogu</a:t>
            </a:r>
            <a:r>
              <a:rPr lang="en-US" altLang="en-US" sz="2100" dirty="0">
                <a:ea typeface="Tahoma" pitchFamily="34" charset="0"/>
                <a:cs typeface="Tahoma" pitchFamily="34" charset="0"/>
              </a:rPr>
              <a:t> se </a:t>
            </a:r>
            <a:r>
              <a:rPr lang="en-US" altLang="en-US" sz="2100" dirty="0" err="1">
                <a:ea typeface="Tahoma" pitchFamily="34" charset="0"/>
                <a:cs typeface="Tahoma" pitchFamily="34" charset="0"/>
              </a:rPr>
              <a:t>eliminisati</a:t>
            </a:r>
            <a:r>
              <a:rPr lang="en-US" altLang="en-US" sz="2100" dirty="0">
                <a:ea typeface="Tahoma" pitchFamily="34" charset="0"/>
                <a:cs typeface="Tahoma" pitchFamily="34" charset="0"/>
              </a:rPr>
              <a:t> loop-carry </a:t>
            </a:r>
            <a:r>
              <a:rPr lang="en-US" altLang="en-US" sz="2100" dirty="0" err="1">
                <a:ea typeface="Tahoma" pitchFamily="34" charset="0"/>
                <a:cs typeface="Tahoma" pitchFamily="34" charset="0"/>
              </a:rPr>
              <a:t>zavisnosti</a:t>
            </a:r>
            <a:r>
              <a:rPr lang="en-US" altLang="en-US" sz="2100" dirty="0">
                <a:ea typeface="Tahoma" pitchFamily="34" charset="0"/>
                <a:cs typeface="Tahoma" pitchFamily="34" charset="0"/>
              </a:rPr>
              <a:t>:</a:t>
            </a:r>
          </a:p>
          <a:p>
            <a:pPr lvl="2" algn="just">
              <a:lnSpc>
                <a:spcPct val="90000"/>
              </a:lnSpc>
              <a:buFont typeface="Wingdings" panose="05000000000000000000" pitchFamily="2" charset="2"/>
              <a:buNone/>
              <a:defRPr/>
            </a:pPr>
            <a:r>
              <a:rPr lang="en-US" altLang="en-US" sz="1800" dirty="0">
                <a:latin typeface="Times Roman YU" pitchFamily="18" charset="0"/>
                <a:cs typeface="Times New Roman" panose="02020603050405020304" pitchFamily="18" charset="0"/>
              </a:rPr>
              <a:t>		for  i=1, N</a:t>
            </a:r>
            <a:endParaRPr lang="en-US" altLang="en-US" sz="1800" dirty="0">
              <a:cs typeface="Times New Roman" panose="02020603050405020304" pitchFamily="18" charset="0"/>
            </a:endParaRPr>
          </a:p>
          <a:p>
            <a:pPr lvl="2" algn="just">
              <a:lnSpc>
                <a:spcPct val="90000"/>
              </a:lnSpc>
              <a:buFont typeface="Wingdings" panose="05000000000000000000" pitchFamily="2" charset="2"/>
              <a:buNone/>
              <a:defRPr/>
            </a:pPr>
            <a:r>
              <a:rPr lang="en-US" altLang="en-US" sz="1800" dirty="0">
                <a:latin typeface="Times Roman YU" pitchFamily="18" charset="0"/>
                <a:cs typeface="Times New Roman" panose="02020603050405020304" pitchFamily="18" charset="0"/>
              </a:rPr>
              <a:t>		y(</a:t>
            </a:r>
            <a:r>
              <a:rPr lang="en-US" altLang="en-US" sz="1800" dirty="0" err="1">
                <a:latin typeface="Times Roman YU" pitchFamily="18" charset="0"/>
                <a:cs typeface="Times New Roman" panose="02020603050405020304" pitchFamily="18" charset="0"/>
              </a:rPr>
              <a:t>i</a:t>
            </a:r>
            <a:r>
              <a:rPr lang="en-US" altLang="en-US" sz="1800" dirty="0">
                <a:latin typeface="Times Roman YU" pitchFamily="18" charset="0"/>
                <a:cs typeface="Times New Roman" panose="02020603050405020304" pitchFamily="18" charset="0"/>
              </a:rPr>
              <a:t>)= 2*y(</a:t>
            </a:r>
            <a:r>
              <a:rPr lang="en-US" altLang="en-US" sz="1800" dirty="0" err="1">
                <a:latin typeface="Times Roman YU" pitchFamily="18" charset="0"/>
                <a:cs typeface="Times New Roman" panose="02020603050405020304" pitchFamily="18" charset="0"/>
              </a:rPr>
              <a:t>i</a:t>
            </a:r>
            <a:r>
              <a:rPr lang="en-US" altLang="en-US" sz="1800" dirty="0">
                <a:latin typeface="Times Roman YU" pitchFamily="18" charset="0"/>
                <a:cs typeface="Times New Roman" panose="02020603050405020304" pitchFamily="18" charset="0"/>
              </a:rPr>
              <a:t>)</a:t>
            </a:r>
            <a:endParaRPr lang="en-US" altLang="en-US" sz="1800" dirty="0">
              <a:cs typeface="Times New Roman" panose="02020603050405020304" pitchFamily="18" charset="0"/>
            </a:endParaRPr>
          </a:p>
          <a:p>
            <a:pPr lvl="2" algn="just">
              <a:lnSpc>
                <a:spcPct val="90000"/>
              </a:lnSpc>
              <a:defRPr/>
            </a:pPr>
            <a:r>
              <a:rPr lang="en-US" altLang="en-US" sz="1800" dirty="0">
                <a:latin typeface="Times New Roman" panose="02020603050405020304" pitchFamily="18" charset="0"/>
                <a:cs typeface="Times New Roman" panose="02020603050405020304" pitchFamily="18" charset="0"/>
              </a:rPr>
              <a:t>      </a:t>
            </a:r>
            <a:r>
              <a:rPr lang="en-US" altLang="en-US" sz="1800" dirty="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Times Roman YU" pitchFamily="18" charset="0"/>
                <a:cs typeface="Times New Roman" panose="02020603050405020304" pitchFamily="18" charset="0"/>
              </a:rPr>
              <a:t> </a:t>
            </a:r>
            <a:r>
              <a:rPr lang="en-US" altLang="en-US" sz="1800" dirty="0" err="1">
                <a:latin typeface="Times Roman YU" pitchFamily="18" charset="0"/>
                <a:cs typeface="Times New Roman" panose="02020603050405020304" pitchFamily="18" charset="0"/>
              </a:rPr>
              <a:t>endfor</a:t>
            </a:r>
            <a:endParaRPr lang="en-US" altLang="en-US" sz="1800" dirty="0">
              <a:cs typeface="Times New Roman" panose="02020603050405020304" pitchFamily="18" charset="0"/>
            </a:endParaRPr>
          </a:p>
          <a:p>
            <a:pPr lvl="2" algn="just">
              <a:lnSpc>
                <a:spcPct val="90000"/>
              </a:lnSpc>
              <a:buFont typeface="Wingdings" panose="05000000000000000000" pitchFamily="2" charset="2"/>
              <a:buNone/>
              <a:defRPr/>
            </a:pPr>
            <a:r>
              <a:rPr lang="hr-HR" altLang="en-US" sz="1800" dirty="0"/>
              <a:t>		</a:t>
            </a:r>
            <a:r>
              <a:rPr lang="en-US" altLang="en-US" sz="1800" dirty="0">
                <a:latin typeface="Times Roman YU" pitchFamily="18" charset="0"/>
                <a:cs typeface="Times New Roman" panose="02020603050405020304" pitchFamily="18" charset="0"/>
              </a:rPr>
              <a:t>for i=</a:t>
            </a:r>
            <a:r>
              <a:rPr lang="sr-Latn-RS" altLang="en-US" sz="1800" dirty="0">
                <a:latin typeface="Times Roman YU" pitchFamily="18" charset="0"/>
                <a:cs typeface="Times New Roman" panose="02020603050405020304" pitchFamily="18" charset="0"/>
              </a:rPr>
              <a:t>1</a:t>
            </a:r>
            <a:r>
              <a:rPr lang="en-US" altLang="en-US" sz="1800" dirty="0">
                <a:latin typeface="Times Roman YU" pitchFamily="18" charset="0"/>
                <a:cs typeface="Times New Roman" panose="02020603050405020304" pitchFamily="18" charset="0"/>
              </a:rPr>
              <a:t>,N</a:t>
            </a:r>
            <a:endParaRPr lang="en-US" altLang="en-US" sz="1800" dirty="0">
              <a:cs typeface="Times New Roman" panose="02020603050405020304" pitchFamily="18" charset="0"/>
            </a:endParaRPr>
          </a:p>
          <a:p>
            <a:pPr lvl="2" algn="just">
              <a:lnSpc>
                <a:spcPct val="90000"/>
              </a:lnSpc>
              <a:buFont typeface="Wingdings" panose="05000000000000000000" pitchFamily="2" charset="2"/>
              <a:buNone/>
              <a:defRPr/>
            </a:pPr>
            <a:r>
              <a:rPr lang="hr-HR" altLang="en-US" sz="1800" dirty="0"/>
              <a:t>		</a:t>
            </a:r>
            <a:r>
              <a:rPr lang="en-US" altLang="en-US" sz="1800" dirty="0">
                <a:latin typeface="Times Roman YU" pitchFamily="18" charset="0"/>
                <a:cs typeface="Times New Roman" panose="02020603050405020304" pitchFamily="18" charset="0"/>
              </a:rPr>
              <a:t>x(</a:t>
            </a:r>
            <a:r>
              <a:rPr lang="en-US" altLang="en-US" sz="1800" dirty="0" err="1">
                <a:latin typeface="Times Roman YU" pitchFamily="18" charset="0"/>
                <a:cs typeface="Times New Roman" panose="02020603050405020304" pitchFamily="18" charset="0"/>
              </a:rPr>
              <a:t>i</a:t>
            </a:r>
            <a:r>
              <a:rPr lang="en-US" altLang="en-US" sz="1800" dirty="0">
                <a:latin typeface="Times Roman YU" pitchFamily="18" charset="0"/>
                <a:cs typeface="Times New Roman" panose="02020603050405020304" pitchFamily="18" charset="0"/>
              </a:rPr>
              <a:t>) = y(i-1)*z(</a:t>
            </a:r>
            <a:r>
              <a:rPr lang="en-US" altLang="en-US" sz="1800" dirty="0" err="1">
                <a:latin typeface="Times Roman YU" pitchFamily="18" charset="0"/>
                <a:cs typeface="Times New Roman" panose="02020603050405020304" pitchFamily="18" charset="0"/>
              </a:rPr>
              <a:t>i</a:t>
            </a:r>
            <a:r>
              <a:rPr lang="en-US" altLang="en-US" sz="1800" dirty="0">
                <a:latin typeface="Times Roman YU" pitchFamily="18" charset="0"/>
                <a:cs typeface="Times New Roman" panose="02020603050405020304" pitchFamily="18" charset="0"/>
              </a:rPr>
              <a:t>)</a:t>
            </a:r>
            <a:endParaRPr lang="en-US" altLang="en-US" sz="1800" dirty="0">
              <a:cs typeface="Times New Roman" panose="02020603050405020304" pitchFamily="18" charset="0"/>
            </a:endParaRPr>
          </a:p>
          <a:p>
            <a:pPr lvl="2" algn="just">
              <a:lnSpc>
                <a:spcPct val="90000"/>
              </a:lnSpc>
              <a:buFont typeface="Wingdings" panose="05000000000000000000" pitchFamily="2" charset="2"/>
              <a:buNone/>
              <a:defRPr/>
            </a:pPr>
            <a:r>
              <a:rPr lang="hr-HR" altLang="en-US" sz="1800" dirty="0"/>
              <a:t>	</a:t>
            </a:r>
            <a:r>
              <a:rPr lang="en-US" altLang="en-US" sz="1800" dirty="0">
                <a:latin typeface="Times Roman YU" pitchFamily="18" charset="0"/>
                <a:cs typeface="Times New Roman" panose="02020603050405020304" pitchFamily="18" charset="0"/>
              </a:rPr>
              <a:t>	</a:t>
            </a:r>
            <a:r>
              <a:rPr lang="en-US" altLang="en-US" sz="1800" dirty="0" err="1">
                <a:latin typeface="Times Roman YU" pitchFamily="18" charset="0"/>
                <a:cs typeface="Times New Roman" panose="02020603050405020304" pitchFamily="18" charset="0"/>
              </a:rPr>
              <a:t>endfor</a:t>
            </a:r>
            <a:endParaRPr lang="en-US" altLang="en-US" sz="1800" dirty="0">
              <a:cs typeface="Times New Roman" panose="02020603050405020304" pitchFamily="18" charset="0"/>
            </a:endParaRPr>
          </a:p>
          <a:p>
            <a:pPr lvl="1" algn="just">
              <a:lnSpc>
                <a:spcPct val="90000"/>
              </a:lnSpc>
              <a:defRPr/>
            </a:pPr>
            <a:r>
              <a:rPr lang="en-US" altLang="en-US" sz="2100" dirty="0" err="1">
                <a:cs typeface="Times New Roman" panose="02020603050405020304" pitchFamily="18" charset="0"/>
              </a:rPr>
              <a:t>Ovo</a:t>
            </a:r>
            <a:r>
              <a:rPr lang="en-US" altLang="en-US" sz="2100" dirty="0">
                <a:cs typeface="Times New Roman" panose="02020603050405020304" pitchFamily="18" charset="0"/>
              </a:rPr>
              <a:t> je </a:t>
            </a:r>
            <a:r>
              <a:rPr lang="en-US" altLang="en-US" sz="2100" dirty="0" err="1">
                <a:cs typeface="Times New Roman" panose="02020603050405020304" pitchFamily="18" charset="0"/>
              </a:rPr>
              <a:t>mogu</a:t>
            </a:r>
            <a:r>
              <a:rPr lang="sr-Latn-CS" altLang="en-US" sz="2100" dirty="0">
                <a:cs typeface="Times New Roman" panose="02020603050405020304" pitchFamily="18" charset="0"/>
              </a:rPr>
              <a:t>ć</a:t>
            </a:r>
            <a:r>
              <a:rPr lang="en-US" altLang="en-US" sz="2100" dirty="0">
                <a:cs typeface="Times New Roman" panose="02020603050405020304" pitchFamily="18" charset="0"/>
              </a:rPr>
              <a:t>e </a:t>
            </a:r>
            <a:r>
              <a:rPr lang="en-US" altLang="en-US" sz="2100" dirty="0" err="1">
                <a:cs typeface="Times New Roman" panose="02020603050405020304" pitchFamily="18" charset="0"/>
              </a:rPr>
              <a:t>jer</a:t>
            </a:r>
            <a:r>
              <a:rPr lang="en-US" altLang="en-US" sz="2100" dirty="0">
                <a:cs typeface="Times New Roman" panose="02020603050405020304" pitchFamily="18" charset="0"/>
              </a:rPr>
              <a:t> </a:t>
            </a:r>
            <a:r>
              <a:rPr lang="en-US" altLang="en-US" sz="2100" dirty="0" err="1">
                <a:cs typeface="Times New Roman" panose="02020603050405020304" pitchFamily="18" charset="0"/>
              </a:rPr>
              <a:t>izra</a:t>
            </a:r>
            <a:r>
              <a:rPr lang="sr-Latn-CS" altLang="en-US" sz="2100" dirty="0">
                <a:cs typeface="Times New Roman" panose="02020603050405020304" pitchFamily="18" charset="0"/>
              </a:rPr>
              <a:t>č</a:t>
            </a:r>
            <a:r>
              <a:rPr lang="en-US" altLang="en-US" sz="2100" dirty="0" err="1">
                <a:cs typeface="Times New Roman" panose="02020603050405020304" pitchFamily="18" charset="0"/>
              </a:rPr>
              <a:t>unavanje</a:t>
            </a:r>
            <a:r>
              <a:rPr lang="en-US" altLang="en-US" sz="2100" dirty="0">
                <a:cs typeface="Times New Roman" panose="02020603050405020304" pitchFamily="18" charset="0"/>
              </a:rPr>
              <a:t> y(</a:t>
            </a:r>
            <a:r>
              <a:rPr lang="en-US" altLang="en-US" sz="2100" dirty="0" err="1">
                <a:cs typeface="Times New Roman" panose="02020603050405020304" pitchFamily="18" charset="0"/>
              </a:rPr>
              <a:t>i</a:t>
            </a:r>
            <a:r>
              <a:rPr lang="en-US" altLang="en-US" sz="2100" dirty="0">
                <a:cs typeface="Times New Roman" panose="02020603050405020304" pitchFamily="18" charset="0"/>
              </a:rPr>
              <a:t>) ne </a:t>
            </a:r>
            <a:r>
              <a:rPr lang="en-US" altLang="en-US" sz="2100" dirty="0" err="1">
                <a:cs typeface="Times New Roman" panose="02020603050405020304" pitchFamily="18" charset="0"/>
              </a:rPr>
              <a:t>zavisi</a:t>
            </a:r>
            <a:r>
              <a:rPr lang="en-US" altLang="en-US" sz="2100" dirty="0">
                <a:cs typeface="Times New Roman" panose="02020603050405020304" pitchFamily="18" charset="0"/>
              </a:rPr>
              <a:t> </a:t>
            </a:r>
            <a:r>
              <a:rPr lang="en-US" altLang="en-US" sz="2100" dirty="0" err="1">
                <a:cs typeface="Times New Roman" panose="02020603050405020304" pitchFamily="18" charset="0"/>
              </a:rPr>
              <a:t>od</a:t>
            </a:r>
            <a:r>
              <a:rPr lang="en-US" altLang="en-US" sz="2100" dirty="0">
                <a:cs typeface="Times New Roman" panose="02020603050405020304" pitchFamily="18" charset="0"/>
              </a:rPr>
              <a:t> x(</a:t>
            </a:r>
            <a:r>
              <a:rPr lang="en-US" altLang="en-US" sz="2100" dirty="0" err="1">
                <a:cs typeface="Times New Roman" panose="02020603050405020304" pitchFamily="18" charset="0"/>
              </a:rPr>
              <a:t>i</a:t>
            </a:r>
            <a:r>
              <a:rPr lang="en-US" altLang="en-US" sz="2100" dirty="0">
                <a:cs typeface="Times New Roman" panose="02020603050405020304" pitchFamily="18" charset="0"/>
              </a:rPr>
              <a:t>), </a:t>
            </a:r>
            <a:r>
              <a:rPr lang="en-US" altLang="en-US" sz="2100" dirty="0" err="1">
                <a:cs typeface="Times New Roman" panose="02020603050405020304" pitchFamily="18" charset="0"/>
              </a:rPr>
              <a:t>tj</a:t>
            </a:r>
            <a:r>
              <a:rPr lang="en-US" altLang="en-US" sz="2100" dirty="0">
                <a:cs typeface="Times New Roman" panose="02020603050405020304" pitchFamily="18" charset="0"/>
              </a:rPr>
              <a:t>. ne </a:t>
            </a:r>
            <a:r>
              <a:rPr lang="en-US" altLang="en-US" sz="2100" dirty="0" err="1">
                <a:cs typeface="Times New Roman" panose="02020603050405020304" pitchFamily="18" charset="0"/>
              </a:rPr>
              <a:t>postoji</a:t>
            </a:r>
            <a:r>
              <a:rPr lang="en-US" altLang="en-US" sz="2100" dirty="0">
                <a:cs typeface="Times New Roman" panose="02020603050405020304" pitchFamily="18" charset="0"/>
              </a:rPr>
              <a:t> </a:t>
            </a:r>
            <a:r>
              <a:rPr lang="en-US" altLang="en-US" sz="2100" dirty="0" err="1">
                <a:cs typeface="Times New Roman" panose="02020603050405020304" pitchFamily="18" charset="0"/>
              </a:rPr>
              <a:t>kru</a:t>
            </a:r>
            <a:r>
              <a:rPr lang="sr-Latn-CS" altLang="en-US" sz="2100" dirty="0">
                <a:cs typeface="Times New Roman" panose="02020603050405020304" pitchFamily="18" charset="0"/>
              </a:rPr>
              <a:t>ž</a:t>
            </a:r>
            <a:r>
              <a:rPr lang="en-US" altLang="en-US" sz="2100" dirty="0" err="1">
                <a:cs typeface="Times New Roman" panose="02020603050405020304" pitchFamily="18" charset="0"/>
              </a:rPr>
              <a:t>na</a:t>
            </a:r>
            <a:r>
              <a:rPr lang="en-US" altLang="en-US" sz="2100" dirty="0">
                <a:cs typeface="Times New Roman" panose="02020603050405020304" pitchFamily="18" charset="0"/>
              </a:rPr>
              <a:t> </a:t>
            </a:r>
            <a:r>
              <a:rPr lang="en-US" altLang="en-US" sz="2100" dirty="0" err="1">
                <a:cs typeface="Times New Roman" panose="02020603050405020304" pitchFamily="18" charset="0"/>
              </a:rPr>
              <a:t>zavisnost</a:t>
            </a:r>
            <a:r>
              <a:rPr lang="en-US" altLang="en-US" sz="2100" dirty="0">
                <a:cs typeface="Times New Roman" panose="02020603050405020304" pitchFamily="18" charset="0"/>
              </a:rPr>
              <a:t> </a:t>
            </a:r>
            <a:r>
              <a:rPr lang="en-US" altLang="en-US" sz="2100" dirty="0" err="1">
                <a:cs typeface="Times New Roman" panose="02020603050405020304" pitchFamily="18" charset="0"/>
              </a:rPr>
              <a:t>izmedju</a:t>
            </a:r>
            <a:r>
              <a:rPr lang="en-US" altLang="en-US" sz="2100" dirty="0">
                <a:cs typeface="Times New Roman" panose="02020603050405020304" pitchFamily="18" charset="0"/>
              </a:rPr>
              <a:t> </a:t>
            </a:r>
            <a:r>
              <a:rPr lang="en-US" altLang="en-US" sz="2100" dirty="0" err="1">
                <a:cs typeface="Times New Roman" panose="02020603050405020304" pitchFamily="18" charset="0"/>
              </a:rPr>
              <a:t>naredi</a:t>
            </a:r>
            <a:r>
              <a:rPr lang="en-US" altLang="en-US" sz="2100" dirty="0">
                <a:cs typeface="Times New Roman" panose="02020603050405020304" pitchFamily="18" charset="0"/>
              </a:rPr>
              <a:t> S1 </a:t>
            </a:r>
            <a:r>
              <a:rPr lang="en-US" altLang="en-US" sz="2100" dirty="0" err="1">
                <a:cs typeface="Times New Roman" panose="02020603050405020304" pitchFamily="18" charset="0"/>
              </a:rPr>
              <a:t>i</a:t>
            </a:r>
            <a:r>
              <a:rPr lang="en-US" altLang="en-US" sz="2100" dirty="0">
                <a:cs typeface="Times New Roman" panose="02020603050405020304" pitchFamily="18" charset="0"/>
              </a:rPr>
              <a:t> S2 u </a:t>
            </a:r>
            <a:r>
              <a:rPr lang="en-US" altLang="en-US" sz="2100" dirty="0" err="1">
                <a:cs typeface="Times New Roman" panose="02020603050405020304" pitchFamily="18" charset="0"/>
              </a:rPr>
              <a:t>polaznoj</a:t>
            </a:r>
            <a:r>
              <a:rPr lang="en-US" altLang="en-US" sz="2100" dirty="0">
                <a:cs typeface="Times New Roman" panose="02020603050405020304" pitchFamily="18" charset="0"/>
              </a:rPr>
              <a:t> </a:t>
            </a:r>
            <a:r>
              <a:rPr lang="en-US" altLang="en-US" sz="2100" dirty="0" err="1">
                <a:cs typeface="Times New Roman" panose="02020603050405020304" pitchFamily="18" charset="0"/>
              </a:rPr>
              <a:t>petlji</a:t>
            </a:r>
            <a:r>
              <a:rPr lang="en-US" altLang="en-US" sz="2100" dirty="0">
                <a:cs typeface="Times New Roman" panose="02020603050405020304" pitchFamily="18" charset="0"/>
              </a:rPr>
              <a:t>.</a:t>
            </a:r>
            <a:endParaRPr lang="hr-HR" altLang="en-US" sz="2100" dirty="0"/>
          </a:p>
          <a:p>
            <a:pPr lvl="2" algn="just">
              <a:lnSpc>
                <a:spcPct val="90000"/>
              </a:lnSpc>
              <a:buFont typeface="Wingdings" panose="05000000000000000000" pitchFamily="2" charset="2"/>
              <a:buNone/>
              <a:defRPr/>
            </a:pPr>
            <a:endParaRPr lang="hr-HR" altLang="en-US" sz="1800" dirty="0"/>
          </a:p>
        </p:txBody>
      </p:sp>
    </p:spTree>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5600743-579A-5746-7309-CF10B3F16C0D}"/>
              </a:ext>
            </a:extLst>
          </p:cNvPr>
          <p:cNvSpPr/>
          <p:nvPr/>
        </p:nvSpPr>
        <p:spPr bwMode="auto">
          <a:xfrm>
            <a:off x="1905000" y="4343400"/>
            <a:ext cx="1828800" cy="685800"/>
          </a:xfrm>
          <a:prstGeom prst="rect">
            <a:avLst/>
          </a:prstGeom>
          <a:solidFill>
            <a:srgbClr val="CCFF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r-Latn-R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 xmlns:a16="http://schemas.microsoft.com/office/drawing/2014/main" id="{7AA2DB4B-F808-FB58-0044-316B09F03D0A}"/>
              </a:ext>
            </a:extLst>
          </p:cNvPr>
          <p:cNvSpPr/>
          <p:nvPr/>
        </p:nvSpPr>
        <p:spPr bwMode="auto">
          <a:xfrm>
            <a:off x="1905000" y="3581400"/>
            <a:ext cx="1828800" cy="685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r-Latn-RS" sz="1800" b="0" i="0" u="none" strike="noStrike" cap="none" normalizeH="0" baseline="0">
              <a:ln>
                <a:noFill/>
              </a:ln>
              <a:solidFill>
                <a:schemeClr val="tx1"/>
              </a:solidFill>
              <a:effectLst/>
              <a:latin typeface="Arial" panose="020B0604020202020204" pitchFamily="34" charset="0"/>
            </a:endParaRPr>
          </a:p>
        </p:txBody>
      </p:sp>
      <p:sp>
        <p:nvSpPr>
          <p:cNvPr id="2" name="Title 1">
            <a:extLst>
              <a:ext uri="{FF2B5EF4-FFF2-40B4-BE49-F238E27FC236}">
                <a16:creationId xmlns="" xmlns:a16="http://schemas.microsoft.com/office/drawing/2014/main" id="{3E04B025-BD7F-9A08-30B8-CC03275F5108}"/>
              </a:ext>
            </a:extLst>
          </p:cNvPr>
          <p:cNvSpPr>
            <a:spLocks noGrp="1"/>
          </p:cNvSpPr>
          <p:nvPr>
            <p:ph type="title"/>
          </p:nvPr>
        </p:nvSpPr>
        <p:spPr/>
        <p:txBody>
          <a:bodyPr/>
          <a:lstStyle/>
          <a:p>
            <a:r>
              <a:rPr lang="hr-HR" altLang="en-US" dirty="0"/>
              <a:t>Eliminisanje loop carry zavisnosti</a:t>
            </a:r>
            <a:endParaRPr lang="sr-Latn-RS" dirty="0"/>
          </a:p>
        </p:txBody>
      </p:sp>
      <p:sp>
        <p:nvSpPr>
          <p:cNvPr id="3" name="Content Placeholder 2">
            <a:extLst>
              <a:ext uri="{FF2B5EF4-FFF2-40B4-BE49-F238E27FC236}">
                <a16:creationId xmlns="" xmlns:a16="http://schemas.microsoft.com/office/drawing/2014/main" id="{16918EA2-3F10-0573-FB1B-592C1CB5D7C7}"/>
              </a:ext>
            </a:extLst>
          </p:cNvPr>
          <p:cNvSpPr>
            <a:spLocks noGrp="1"/>
          </p:cNvSpPr>
          <p:nvPr>
            <p:ph idx="1"/>
          </p:nvPr>
        </p:nvSpPr>
        <p:spPr/>
        <p:txBody>
          <a:bodyPr/>
          <a:lstStyle/>
          <a:p>
            <a:pPr lvl="1" algn="just">
              <a:lnSpc>
                <a:spcPct val="90000"/>
              </a:lnSpc>
              <a:defRPr/>
            </a:pPr>
            <a:r>
              <a:rPr lang="en-US" altLang="en-US" sz="2100" dirty="0">
                <a:cs typeface="Times New Roman" panose="02020603050405020304" pitchFamily="18" charset="0"/>
              </a:rPr>
              <a:t>U </a:t>
            </a:r>
            <a:r>
              <a:rPr lang="en-US" altLang="en-US" sz="2100" dirty="0" err="1">
                <a:cs typeface="Times New Roman" panose="02020603050405020304" pitchFamily="18" charset="0"/>
              </a:rPr>
              <a:t>sede</a:t>
            </a:r>
            <a:r>
              <a:rPr lang="hr-HR" altLang="en-US" sz="2100" dirty="0"/>
              <a:t>ć</a:t>
            </a:r>
            <a:r>
              <a:rPr lang="en-US" altLang="en-US" sz="2100" dirty="0" err="1">
                <a:cs typeface="Times New Roman" panose="02020603050405020304" pitchFamily="18" charset="0"/>
              </a:rPr>
              <a:t>oj</a:t>
            </a:r>
            <a:r>
              <a:rPr lang="en-US" altLang="en-US" sz="2100" dirty="0">
                <a:cs typeface="Times New Roman" panose="02020603050405020304" pitchFamily="18" charset="0"/>
              </a:rPr>
              <a:t> </a:t>
            </a:r>
            <a:r>
              <a:rPr lang="en-US" altLang="en-US" sz="2100" dirty="0" err="1">
                <a:cs typeface="Times New Roman" panose="02020603050405020304" pitchFamily="18" charset="0"/>
              </a:rPr>
              <a:t>petlji</a:t>
            </a:r>
            <a:r>
              <a:rPr lang="en-US" altLang="en-US" sz="2100" dirty="0">
                <a:cs typeface="Times New Roman" panose="02020603050405020304" pitchFamily="18" charset="0"/>
              </a:rPr>
              <a:t> </a:t>
            </a:r>
            <a:r>
              <a:rPr lang="en-US" altLang="en-US" sz="2100" dirty="0" err="1">
                <a:cs typeface="Times New Roman" panose="02020603050405020304" pitchFamily="18" charset="0"/>
              </a:rPr>
              <a:t>postoji</a:t>
            </a:r>
            <a:r>
              <a:rPr lang="en-US" altLang="en-US" sz="2100" dirty="0">
                <a:cs typeface="Times New Roman" panose="02020603050405020304" pitchFamily="18" charset="0"/>
              </a:rPr>
              <a:t>  loop-carry </a:t>
            </a:r>
            <a:r>
              <a:rPr lang="en-US" altLang="en-US" sz="2100" dirty="0" err="1">
                <a:cs typeface="Times New Roman" panose="02020603050405020304" pitchFamily="18" charset="0"/>
              </a:rPr>
              <a:t>zavisnost</a:t>
            </a:r>
            <a:r>
              <a:rPr lang="en-US" altLang="en-US" sz="2100" dirty="0">
                <a:cs typeface="Times New Roman" panose="02020603050405020304" pitchFamily="18" charset="0"/>
              </a:rPr>
              <a:t> </a:t>
            </a:r>
            <a:r>
              <a:rPr lang="en-US" altLang="en-US" sz="2100" dirty="0" err="1">
                <a:cs typeface="Times New Roman" panose="02020603050405020304" pitchFamily="18" charset="0"/>
              </a:rPr>
              <a:t>izmedju</a:t>
            </a:r>
            <a:r>
              <a:rPr lang="en-US" altLang="en-US" sz="2100" dirty="0">
                <a:cs typeface="Times New Roman" panose="02020603050405020304" pitchFamily="18" charset="0"/>
              </a:rPr>
              <a:t> </a:t>
            </a:r>
            <a:r>
              <a:rPr lang="en-US" altLang="en-US" sz="2100" dirty="0" err="1">
                <a:cs typeface="Times New Roman" panose="02020603050405020304" pitchFamily="18" charset="0"/>
              </a:rPr>
              <a:t>naredbi</a:t>
            </a:r>
            <a:r>
              <a:rPr lang="en-US" altLang="en-US" sz="2100" dirty="0">
                <a:cs typeface="Times New Roman" panose="02020603050405020304" pitchFamily="18" charset="0"/>
              </a:rPr>
              <a:t> S1 i S2 </a:t>
            </a:r>
            <a:r>
              <a:rPr lang="en-US" altLang="en-US" sz="2100" dirty="0" err="1">
                <a:cs typeface="Times New Roman" panose="02020603050405020304" pitchFamily="18" charset="0"/>
              </a:rPr>
              <a:t>kada</a:t>
            </a:r>
            <a:r>
              <a:rPr lang="en-US" altLang="en-US" sz="2100" dirty="0">
                <a:cs typeface="Times New Roman" panose="02020603050405020304" pitchFamily="18" charset="0"/>
              </a:rPr>
              <a:t> je u </a:t>
            </a:r>
            <a:r>
              <a:rPr lang="en-US" altLang="en-US" sz="2100" dirty="0" err="1">
                <a:cs typeface="Times New Roman" panose="02020603050405020304" pitchFamily="18" charset="0"/>
              </a:rPr>
              <a:t>pitanju</a:t>
            </a:r>
            <a:r>
              <a:rPr lang="en-US" altLang="en-US" sz="2100" dirty="0">
                <a:cs typeface="Times New Roman" panose="02020603050405020304" pitchFamily="18" charset="0"/>
              </a:rPr>
              <a:t> </a:t>
            </a:r>
            <a:r>
              <a:rPr lang="en-US" altLang="en-US" sz="2100" dirty="0" err="1">
                <a:cs typeface="Times New Roman" panose="02020603050405020304" pitchFamily="18" charset="0"/>
              </a:rPr>
              <a:t>vektor</a:t>
            </a:r>
            <a:r>
              <a:rPr lang="en-US" altLang="en-US" sz="2100" dirty="0">
                <a:cs typeface="Times New Roman" panose="02020603050405020304" pitchFamily="18" charset="0"/>
              </a:rPr>
              <a:t> </a:t>
            </a:r>
            <a:r>
              <a:rPr lang="en-US" altLang="en-US" sz="2100" dirty="0">
                <a:solidFill>
                  <a:schemeClr val="accent1"/>
                </a:solidFill>
                <a:cs typeface="Times New Roman" panose="02020603050405020304" pitchFamily="18" charset="0"/>
              </a:rPr>
              <a:t>y</a:t>
            </a:r>
            <a:r>
              <a:rPr lang="en-US" altLang="en-US" sz="2100" dirty="0">
                <a:cs typeface="Times New Roman" panose="02020603050405020304" pitchFamily="18" charset="0"/>
              </a:rPr>
              <a:t>:</a:t>
            </a:r>
          </a:p>
          <a:p>
            <a:pPr lvl="2" algn="just">
              <a:lnSpc>
                <a:spcPct val="90000"/>
              </a:lnSpc>
              <a:buFont typeface="Wingdings" panose="05000000000000000000" pitchFamily="2" charset="2"/>
              <a:buNone/>
              <a:defRPr/>
            </a:pPr>
            <a:r>
              <a:rPr lang="en-US" altLang="en-US" sz="1800" dirty="0">
                <a:cs typeface="Times New Roman" panose="02020603050405020304" pitchFamily="18" charset="0"/>
              </a:rPr>
              <a:t>		for i=1, N</a:t>
            </a:r>
          </a:p>
          <a:p>
            <a:pPr lvl="2" algn="just">
              <a:lnSpc>
                <a:spcPct val="90000"/>
              </a:lnSpc>
              <a:buFont typeface="Wingdings" panose="05000000000000000000" pitchFamily="2" charset="2"/>
              <a:buNone/>
              <a:defRPr/>
            </a:pPr>
            <a:r>
              <a:rPr lang="en-US" altLang="en-US" sz="1800" dirty="0">
                <a:cs typeface="Times New Roman" panose="02020603050405020304" pitchFamily="18" charset="0"/>
              </a:rPr>
              <a:t>	S1	x(i)= y(i-1) * z(i)</a:t>
            </a:r>
          </a:p>
          <a:p>
            <a:pPr lvl="2" algn="just">
              <a:lnSpc>
                <a:spcPct val="90000"/>
              </a:lnSpc>
              <a:buFont typeface="Wingdings" panose="05000000000000000000" pitchFamily="2" charset="2"/>
              <a:buNone/>
              <a:defRPr/>
            </a:pPr>
            <a:r>
              <a:rPr lang="en-US" altLang="en-US" sz="1800" dirty="0">
                <a:cs typeface="Times New Roman" panose="02020603050405020304" pitchFamily="18" charset="0"/>
              </a:rPr>
              <a:t>	S2	y(i)= 2*y(i)</a:t>
            </a:r>
            <a:endParaRPr lang="hr-HR" altLang="en-US" sz="1800" dirty="0"/>
          </a:p>
          <a:p>
            <a:pPr lvl="2" algn="just">
              <a:lnSpc>
                <a:spcPct val="90000"/>
              </a:lnSpc>
              <a:buFont typeface="Wingdings" panose="05000000000000000000" pitchFamily="2" charset="2"/>
              <a:buNone/>
              <a:defRPr/>
            </a:pPr>
            <a:r>
              <a:rPr lang="hr-HR" altLang="en-US" sz="1800" dirty="0"/>
              <a:t>   </a:t>
            </a:r>
            <a:r>
              <a:rPr lang="en-US" altLang="en-US" sz="1800" dirty="0"/>
              <a:t> </a:t>
            </a:r>
            <a:r>
              <a:rPr lang="hr-HR" altLang="en-US" sz="1800" dirty="0"/>
              <a:t>	</a:t>
            </a:r>
            <a:r>
              <a:rPr lang="en-US" altLang="en-US" sz="1800" dirty="0" err="1"/>
              <a:t>endfor</a:t>
            </a:r>
            <a:endParaRPr lang="hr-HR" altLang="en-US" sz="1800" dirty="0"/>
          </a:p>
          <a:p>
            <a:r>
              <a:rPr lang="sr-Latn-RS" dirty="0"/>
              <a:t>Razvijemo petlju po i</a:t>
            </a:r>
          </a:p>
          <a:p>
            <a:pPr marL="857250" lvl="2" indent="0">
              <a:buNone/>
            </a:pPr>
            <a:r>
              <a:rPr lang="sr-Latn-RS" dirty="0"/>
              <a:t>i=1 	x(1)=y(0)*z(1)		 	x(1)=y(0)*z(1) 		</a:t>
            </a:r>
          </a:p>
          <a:p>
            <a:pPr marL="857250" lvl="2" indent="0">
              <a:buNone/>
            </a:pPr>
            <a:r>
              <a:rPr lang="sr-Latn-RS" dirty="0"/>
              <a:t>      	y(1)=2*y(1)			for i=1, N-1</a:t>
            </a:r>
          </a:p>
          <a:p>
            <a:pPr marL="857250" lvl="2" indent="0">
              <a:buNone/>
            </a:pPr>
            <a:r>
              <a:rPr lang="sr-Latn-RS" dirty="0"/>
              <a:t>i=2	x(2)=y(1)*z(2)		S2:	</a:t>
            </a:r>
            <a:r>
              <a:rPr lang="en-US" altLang="en-US" sz="2000" dirty="0">
                <a:cs typeface="Times New Roman" panose="02020603050405020304" pitchFamily="18" charset="0"/>
              </a:rPr>
              <a:t>y(i)= 2*y(i)</a:t>
            </a:r>
            <a:endParaRPr lang="sr-Latn-RS" dirty="0"/>
          </a:p>
          <a:p>
            <a:pPr marL="857250" lvl="2" indent="0">
              <a:buNone/>
            </a:pPr>
            <a:r>
              <a:rPr lang="sr-Latn-RS" dirty="0"/>
              <a:t>      	y(2)=2*y(2)		</a:t>
            </a:r>
            <a:r>
              <a:rPr lang="en-US" altLang="en-US" sz="2000" dirty="0">
                <a:cs typeface="Times New Roman" panose="02020603050405020304" pitchFamily="18" charset="0"/>
              </a:rPr>
              <a:t>S1	x(i</a:t>
            </a:r>
            <a:r>
              <a:rPr lang="sr-Latn-RS" altLang="en-US" sz="2000" dirty="0">
                <a:cs typeface="Times New Roman" panose="02020603050405020304" pitchFamily="18" charset="0"/>
              </a:rPr>
              <a:t>+1</a:t>
            </a:r>
            <a:r>
              <a:rPr lang="en-US" altLang="en-US" sz="2000" dirty="0">
                <a:cs typeface="Times New Roman" panose="02020603050405020304" pitchFamily="18" charset="0"/>
              </a:rPr>
              <a:t>)= </a:t>
            </a:r>
            <a:r>
              <a:rPr lang="en-US" altLang="en-US" sz="2000" dirty="0" smtClean="0">
                <a:cs typeface="Times New Roman" panose="02020603050405020304" pitchFamily="18" charset="0"/>
              </a:rPr>
              <a:t>y(</a:t>
            </a:r>
            <a:r>
              <a:rPr lang="en-US" altLang="en-US" sz="2000" smtClean="0">
                <a:cs typeface="Times New Roman" panose="02020603050405020304" pitchFamily="18" charset="0"/>
              </a:rPr>
              <a:t>i) </a:t>
            </a:r>
            <a:r>
              <a:rPr lang="en-US" altLang="en-US" sz="2000" dirty="0">
                <a:cs typeface="Times New Roman" panose="02020603050405020304" pitchFamily="18" charset="0"/>
              </a:rPr>
              <a:t>* z(i</a:t>
            </a:r>
            <a:r>
              <a:rPr lang="sr-Latn-RS" altLang="en-US" sz="2000" dirty="0">
                <a:cs typeface="Times New Roman" panose="02020603050405020304" pitchFamily="18" charset="0"/>
              </a:rPr>
              <a:t>+1</a:t>
            </a:r>
            <a:r>
              <a:rPr lang="en-US" altLang="en-US" sz="2000" dirty="0">
                <a:cs typeface="Times New Roman" panose="02020603050405020304" pitchFamily="18" charset="0"/>
              </a:rPr>
              <a:t>)</a:t>
            </a:r>
            <a:endParaRPr lang="sr-Latn-RS" dirty="0"/>
          </a:p>
          <a:p>
            <a:pPr marL="857250" lvl="2" indent="0">
              <a:buNone/>
            </a:pPr>
            <a:r>
              <a:rPr lang="sr-Latn-RS" dirty="0"/>
              <a:t>i=3	x(3)=y(2)*z(3)			endfor</a:t>
            </a:r>
          </a:p>
          <a:p>
            <a:pPr marL="857250" lvl="2" indent="0">
              <a:buNone/>
            </a:pPr>
            <a:r>
              <a:rPr lang="sr-Latn-RS" dirty="0"/>
              <a:t>      	y(3)=2*y(3)			y(N)=2*y(N)</a:t>
            </a:r>
          </a:p>
          <a:p>
            <a:pPr marL="857250" lvl="2" indent="0">
              <a:buNone/>
            </a:pPr>
            <a:endParaRPr lang="sr-Latn-RS" dirty="0"/>
          </a:p>
          <a:p>
            <a:pPr marL="857250" lvl="2" indent="0">
              <a:buNone/>
            </a:pPr>
            <a:endParaRPr lang="sr-Latn-RS" dirty="0"/>
          </a:p>
          <a:p>
            <a:pPr lvl="1"/>
            <a:r>
              <a:rPr lang="sr-Latn-RS" dirty="0"/>
              <a:t>Ova tehnika se zove softverska protočnost (software pipelining)</a:t>
            </a:r>
          </a:p>
        </p:txBody>
      </p:sp>
    </p:spTree>
    <p:extLst>
      <p:ext uri="{BB962C8B-B14F-4D97-AF65-F5344CB8AC3E}">
        <p14:creationId xmlns:p14="http://schemas.microsoft.com/office/powerpoint/2010/main" val="2271987040"/>
      </p:ext>
    </p:extLst>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A0086B4F-9A1C-2434-8C13-DF039CAD601D}"/>
              </a:ext>
            </a:extLst>
          </p:cNvPr>
          <p:cNvSpPr>
            <a:spLocks noGrp="1" noChangeArrowheads="1"/>
          </p:cNvSpPr>
          <p:nvPr>
            <p:ph type="title"/>
          </p:nvPr>
        </p:nvSpPr>
        <p:spPr>
          <a:xfrm>
            <a:off x="0" y="0"/>
            <a:ext cx="9144000" cy="641350"/>
          </a:xfrm>
        </p:spPr>
        <p:txBody>
          <a:bodyPr/>
          <a:lstStyle/>
          <a:p>
            <a:pPr>
              <a:defRPr/>
            </a:pPr>
            <a:r>
              <a:rPr lang="hr-HR" altLang="en-US" sz="3600"/>
              <a:t>Eliminacija zavisnosti</a:t>
            </a:r>
            <a:endParaRPr lang="en-US" altLang="en-US" sz="3600"/>
          </a:p>
        </p:txBody>
      </p:sp>
      <p:sp>
        <p:nvSpPr>
          <p:cNvPr id="19459" name="Rectangle 3">
            <a:extLst>
              <a:ext uri="{FF2B5EF4-FFF2-40B4-BE49-F238E27FC236}">
                <a16:creationId xmlns="" xmlns:a16="http://schemas.microsoft.com/office/drawing/2014/main" id="{1CCF3321-71A2-FD34-DC16-C67F6342B7A8}"/>
              </a:ext>
            </a:extLst>
          </p:cNvPr>
          <p:cNvSpPr>
            <a:spLocks noGrp="1" noChangeArrowheads="1"/>
          </p:cNvSpPr>
          <p:nvPr>
            <p:ph type="body" sz="half" idx="1"/>
          </p:nvPr>
        </p:nvSpPr>
        <p:spPr/>
        <p:txBody>
          <a:bodyPr/>
          <a:lstStyle/>
          <a:p>
            <a:pPr lvl="1">
              <a:defRPr/>
            </a:pPr>
            <a:r>
              <a:rPr lang="en-US" altLang="en-US" sz="1900" dirty="0">
                <a:cs typeface="Times New Roman" panose="02020603050405020304" pitchFamily="18" charset="0"/>
              </a:rPr>
              <a:t>U </a:t>
            </a:r>
            <a:r>
              <a:rPr lang="en-US" altLang="en-US" sz="1900" dirty="0" err="1">
                <a:cs typeface="Times New Roman" panose="02020603050405020304" pitchFamily="18" charset="0"/>
              </a:rPr>
              <a:t>petlji</a:t>
            </a:r>
            <a:r>
              <a:rPr lang="en-US" altLang="en-US" sz="1900" dirty="0">
                <a:cs typeface="Times New Roman" panose="02020603050405020304" pitchFamily="18" charset="0"/>
              </a:rPr>
              <a:t> </a:t>
            </a:r>
            <a:r>
              <a:rPr lang="en-US" altLang="en-US" sz="1900" dirty="0" err="1">
                <a:cs typeface="Times New Roman" panose="02020603050405020304" pitchFamily="18" charset="0"/>
              </a:rPr>
              <a:t>mogu</a:t>
            </a:r>
            <a:r>
              <a:rPr lang="en-US" altLang="en-US" sz="1900" dirty="0">
                <a:cs typeface="Times New Roman" panose="02020603050405020304" pitchFamily="18" charset="0"/>
              </a:rPr>
              <a:t> </a:t>
            </a:r>
            <a:r>
              <a:rPr lang="en-US" altLang="en-US" sz="1900" dirty="0" err="1">
                <a:cs typeface="Times New Roman" panose="02020603050405020304" pitchFamily="18" charset="0"/>
              </a:rPr>
              <a:t>postojati</a:t>
            </a:r>
            <a:r>
              <a:rPr lang="en-US" altLang="en-US" sz="1900" dirty="0">
                <a:cs typeface="Times New Roman" panose="02020603050405020304" pitchFamily="18" charset="0"/>
              </a:rPr>
              <a:t> i </a:t>
            </a:r>
            <a:r>
              <a:rPr lang="en-US" altLang="en-US" sz="1900" dirty="0" err="1">
                <a:cs typeface="Times New Roman" panose="02020603050405020304" pitchFamily="18" charset="0"/>
              </a:rPr>
              <a:t>zavisnosti</a:t>
            </a:r>
            <a:r>
              <a:rPr lang="en-US" altLang="en-US" sz="1900" dirty="0">
                <a:cs typeface="Times New Roman" panose="02020603050405020304" pitchFamily="18" charset="0"/>
              </a:rPr>
              <a:t> </a:t>
            </a:r>
            <a:r>
              <a:rPr lang="en-US" altLang="en-US" sz="1900" dirty="0" err="1">
                <a:cs typeface="Times New Roman" panose="02020603050405020304" pitchFamily="18" charset="0"/>
              </a:rPr>
              <a:t>tipa</a:t>
            </a:r>
            <a:r>
              <a:rPr lang="en-US" altLang="en-US" sz="1900" dirty="0">
                <a:cs typeface="Times New Roman" panose="02020603050405020304" pitchFamily="18" charset="0"/>
              </a:rPr>
              <a:t> WAR </a:t>
            </a:r>
            <a:r>
              <a:rPr lang="en-US" altLang="en-US" sz="1900" dirty="0" err="1">
                <a:cs typeface="Times New Roman" panose="02020603050405020304" pitchFamily="18" charset="0"/>
              </a:rPr>
              <a:t>koje</a:t>
            </a:r>
            <a:r>
              <a:rPr lang="en-US" altLang="en-US" sz="1900" dirty="0">
                <a:cs typeface="Times New Roman" panose="02020603050405020304" pitchFamily="18" charset="0"/>
              </a:rPr>
              <a:t> se jo</a:t>
            </a:r>
            <a:r>
              <a:rPr lang="hr-HR" altLang="en-US" sz="1900" dirty="0"/>
              <a:t>š</a:t>
            </a:r>
            <a:r>
              <a:rPr lang="en-US" altLang="en-US" sz="1900" dirty="0">
                <a:cs typeface="Times New Roman" panose="02020603050405020304" pitchFamily="18" charset="0"/>
              </a:rPr>
              <a:t> </a:t>
            </a:r>
            <a:r>
              <a:rPr lang="en-US" altLang="en-US" sz="1900" dirty="0" err="1">
                <a:cs typeface="Times New Roman" panose="02020603050405020304" pitchFamily="18" charset="0"/>
              </a:rPr>
              <a:t>zovu</a:t>
            </a:r>
            <a:r>
              <a:rPr lang="en-US" altLang="en-US" sz="1900" dirty="0">
                <a:cs typeface="Times New Roman" panose="02020603050405020304" pitchFamily="18" charset="0"/>
              </a:rPr>
              <a:t> i </a:t>
            </a:r>
            <a:r>
              <a:rPr lang="en-US" altLang="en-US" sz="1900" dirty="0" err="1">
                <a:cs typeface="Times New Roman" panose="02020603050405020304" pitchFamily="18" charset="0"/>
              </a:rPr>
              <a:t>antizavisnosti</a:t>
            </a:r>
            <a:r>
              <a:rPr lang="en-US" altLang="en-US" sz="1900" dirty="0">
                <a:cs typeface="Times New Roman" panose="02020603050405020304" pitchFamily="18" charset="0"/>
              </a:rPr>
              <a:t>, WAW </a:t>
            </a:r>
            <a:r>
              <a:rPr lang="en-US" altLang="en-US" sz="1900" dirty="0" err="1">
                <a:cs typeface="Times New Roman" panose="02020603050405020304" pitchFamily="18" charset="0"/>
              </a:rPr>
              <a:t>koje</a:t>
            </a:r>
            <a:r>
              <a:rPr lang="en-US" altLang="en-US" sz="1900" dirty="0">
                <a:cs typeface="Times New Roman" panose="02020603050405020304" pitchFamily="18" charset="0"/>
              </a:rPr>
              <a:t> se </a:t>
            </a:r>
            <a:r>
              <a:rPr lang="en-US" altLang="en-US" sz="1900" dirty="0" err="1">
                <a:cs typeface="Times New Roman" panose="02020603050405020304" pitchFamily="18" charset="0"/>
              </a:rPr>
              <a:t>zovu</a:t>
            </a:r>
            <a:r>
              <a:rPr lang="en-US" altLang="en-US" sz="1900" dirty="0">
                <a:cs typeface="Times New Roman" panose="02020603050405020304" pitchFamily="18" charset="0"/>
              </a:rPr>
              <a:t> </a:t>
            </a:r>
            <a:r>
              <a:rPr lang="en-US" altLang="en-US" sz="1900" dirty="0" err="1">
                <a:cs typeface="Times New Roman" panose="02020603050405020304" pitchFamily="18" charset="0"/>
              </a:rPr>
              <a:t>izlazne</a:t>
            </a:r>
            <a:r>
              <a:rPr lang="en-US" altLang="en-US" sz="1900" dirty="0">
                <a:cs typeface="Times New Roman" panose="02020603050405020304" pitchFamily="18" charset="0"/>
              </a:rPr>
              <a:t> </a:t>
            </a:r>
            <a:r>
              <a:rPr lang="en-US" altLang="en-US" sz="1900" dirty="0" err="1">
                <a:cs typeface="Times New Roman" panose="02020603050405020304" pitchFamily="18" charset="0"/>
              </a:rPr>
              <a:t>zavisnosti</a:t>
            </a:r>
            <a:r>
              <a:rPr lang="en-US" altLang="en-US" sz="1900" dirty="0">
                <a:cs typeface="Times New Roman" panose="02020603050405020304" pitchFamily="18" charset="0"/>
              </a:rPr>
              <a:t>. </a:t>
            </a:r>
            <a:endParaRPr lang="hr-HR" altLang="en-US" sz="1900" dirty="0"/>
          </a:p>
          <a:p>
            <a:pPr lvl="1">
              <a:defRPr/>
            </a:pPr>
            <a:r>
              <a:rPr lang="en-US" altLang="en-US" sz="1900" dirty="0" err="1">
                <a:cs typeface="Times New Roman" panose="02020603050405020304" pitchFamily="18" charset="0"/>
              </a:rPr>
              <a:t>Medjutim</a:t>
            </a:r>
            <a:r>
              <a:rPr lang="en-US" altLang="en-US" sz="1900" dirty="0">
                <a:cs typeface="Times New Roman" panose="02020603050405020304" pitchFamily="18" charset="0"/>
              </a:rPr>
              <a:t>, </a:t>
            </a:r>
            <a:r>
              <a:rPr lang="en-US" altLang="en-US" sz="1900" dirty="0" err="1">
                <a:cs typeface="Times New Roman" panose="02020603050405020304" pitchFamily="18" charset="0"/>
              </a:rPr>
              <a:t>ove</a:t>
            </a:r>
            <a:r>
              <a:rPr lang="en-US" altLang="en-US" sz="1900" dirty="0">
                <a:cs typeface="Times New Roman" panose="02020603050405020304" pitchFamily="18" charset="0"/>
              </a:rPr>
              <a:t> </a:t>
            </a:r>
            <a:r>
              <a:rPr lang="en-US" altLang="en-US" sz="1900" dirty="0" err="1">
                <a:cs typeface="Times New Roman" panose="02020603050405020304" pitchFamily="18" charset="0"/>
              </a:rPr>
              <a:t>zavisnosti</a:t>
            </a:r>
            <a:r>
              <a:rPr lang="en-US" altLang="en-US" sz="1900" dirty="0">
                <a:cs typeface="Times New Roman" panose="02020603050405020304" pitchFamily="18" charset="0"/>
              </a:rPr>
              <a:t> </a:t>
            </a:r>
            <a:r>
              <a:rPr lang="en-US" altLang="en-US" sz="1900" dirty="0" err="1">
                <a:cs typeface="Times New Roman" panose="02020603050405020304" pitchFamily="18" charset="0"/>
              </a:rPr>
              <a:t>kod</a:t>
            </a:r>
            <a:r>
              <a:rPr lang="en-US" altLang="en-US" sz="1900" dirty="0">
                <a:cs typeface="Times New Roman" panose="02020603050405020304" pitchFamily="18" charset="0"/>
              </a:rPr>
              <a:t> </a:t>
            </a:r>
            <a:r>
              <a:rPr lang="en-US" altLang="en-US" sz="1900" dirty="0" err="1">
                <a:cs typeface="Times New Roman" panose="02020603050405020304" pitchFamily="18" charset="0"/>
              </a:rPr>
              <a:t>vektorski</a:t>
            </a:r>
            <a:r>
              <a:rPr lang="en-US" altLang="en-US" sz="1900" dirty="0">
                <a:cs typeface="Times New Roman" panose="02020603050405020304" pitchFamily="18" charset="0"/>
              </a:rPr>
              <a:t> </a:t>
            </a:r>
            <a:r>
              <a:rPr lang="en-US" altLang="en-US" sz="1900" dirty="0" err="1">
                <a:cs typeface="Times New Roman" panose="02020603050405020304" pitchFamily="18" charset="0"/>
              </a:rPr>
              <a:t>ra</a:t>
            </a:r>
            <a:r>
              <a:rPr lang="hr-HR" altLang="en-US" sz="1900" dirty="0"/>
              <a:t>č</a:t>
            </a:r>
            <a:r>
              <a:rPr lang="en-US" altLang="en-US" sz="1900" dirty="0" err="1">
                <a:cs typeface="Times New Roman" panose="02020603050405020304" pitchFamily="18" charset="0"/>
              </a:rPr>
              <a:t>unara</a:t>
            </a:r>
            <a:r>
              <a:rPr lang="en-US" altLang="en-US" sz="1900" dirty="0">
                <a:cs typeface="Times New Roman" panose="02020603050405020304" pitchFamily="18" charset="0"/>
              </a:rPr>
              <a:t> </a:t>
            </a:r>
            <a:r>
              <a:rPr lang="en-US" altLang="en-US" sz="1900" dirty="0" err="1">
                <a:cs typeface="Times New Roman" panose="02020603050405020304" pitchFamily="18" charset="0"/>
              </a:rPr>
              <a:t>nisu</a:t>
            </a:r>
            <a:r>
              <a:rPr lang="en-US" altLang="en-US" sz="1900" dirty="0">
                <a:cs typeface="Times New Roman" panose="02020603050405020304" pitchFamily="18" charset="0"/>
              </a:rPr>
              <a:t> </a:t>
            </a:r>
            <a:r>
              <a:rPr lang="en-US" altLang="en-US" sz="1900" dirty="0" err="1">
                <a:cs typeface="Times New Roman" panose="02020603050405020304" pitchFamily="18" charset="0"/>
              </a:rPr>
              <a:t>parvi</a:t>
            </a:r>
            <a:r>
              <a:rPr lang="en-US" altLang="en-US" sz="1900" dirty="0">
                <a:cs typeface="Times New Roman" panose="02020603050405020304" pitchFamily="18" charset="0"/>
              </a:rPr>
              <a:t> </a:t>
            </a:r>
            <a:r>
              <a:rPr lang="en-US" altLang="en-US" sz="1900" dirty="0" err="1">
                <a:cs typeface="Times New Roman" panose="02020603050405020304" pitchFamily="18" charset="0"/>
              </a:rPr>
              <a:t>hazardi</a:t>
            </a:r>
            <a:r>
              <a:rPr lang="en-US" altLang="en-US" sz="1900" dirty="0">
                <a:cs typeface="Times New Roman" panose="02020603050405020304" pitchFamily="18" charset="0"/>
              </a:rPr>
              <a:t> i </a:t>
            </a:r>
            <a:r>
              <a:rPr lang="en-US" altLang="en-US" sz="1900" dirty="0" err="1">
                <a:cs typeface="Times New Roman" panose="02020603050405020304" pitchFamily="18" charset="0"/>
              </a:rPr>
              <a:t>mogu</a:t>
            </a:r>
            <a:r>
              <a:rPr lang="en-US" altLang="en-US" sz="1900" dirty="0">
                <a:cs typeface="Times New Roman" panose="02020603050405020304" pitchFamily="18" charset="0"/>
              </a:rPr>
              <a:t> se </a:t>
            </a:r>
            <a:r>
              <a:rPr lang="en-US" altLang="en-US" sz="1900" dirty="0" err="1">
                <a:cs typeface="Times New Roman" panose="02020603050405020304" pitchFamily="18" charset="0"/>
              </a:rPr>
              <a:t>eliminisati</a:t>
            </a:r>
            <a:r>
              <a:rPr lang="en-US" altLang="en-US" sz="1900" dirty="0">
                <a:cs typeface="Times New Roman" panose="02020603050405020304" pitchFamily="18" charset="0"/>
              </a:rPr>
              <a:t> </a:t>
            </a:r>
            <a:r>
              <a:rPr lang="en-US" altLang="en-US" sz="1900" dirty="0" err="1">
                <a:cs typeface="Times New Roman" panose="02020603050405020304" pitchFamily="18" charset="0"/>
              </a:rPr>
              <a:t>preimenovanjem</a:t>
            </a:r>
            <a:r>
              <a:rPr lang="en-US" altLang="en-US" sz="1900" dirty="0">
                <a:cs typeface="Times New Roman" panose="02020603050405020304" pitchFamily="18" charset="0"/>
              </a:rPr>
              <a:t> </a:t>
            </a:r>
            <a:r>
              <a:rPr lang="en-US" altLang="en-US" sz="1900" dirty="0" err="1">
                <a:cs typeface="Times New Roman" panose="02020603050405020304" pitchFamily="18" charset="0"/>
              </a:rPr>
              <a:t>registara</a:t>
            </a:r>
            <a:r>
              <a:rPr lang="en-US" altLang="en-US" sz="1900" dirty="0">
                <a:cs typeface="Times New Roman" panose="02020603050405020304" pitchFamily="18" charset="0"/>
              </a:rPr>
              <a:t> u </a:t>
            </a:r>
            <a:r>
              <a:rPr lang="en-US" altLang="en-US" sz="1900" dirty="0" err="1">
                <a:cs typeface="Times New Roman" panose="02020603050405020304" pitchFamily="18" charset="0"/>
              </a:rPr>
              <a:t>fazi</a:t>
            </a:r>
            <a:r>
              <a:rPr lang="en-US" altLang="en-US" sz="1900" dirty="0">
                <a:cs typeface="Times New Roman" panose="02020603050405020304" pitchFamily="18" charset="0"/>
              </a:rPr>
              <a:t> </a:t>
            </a:r>
            <a:r>
              <a:rPr lang="en-US" altLang="en-US" sz="1900" dirty="0" err="1">
                <a:cs typeface="Times New Roman" panose="02020603050405020304" pitchFamily="18" charset="0"/>
              </a:rPr>
              <a:t>kompilacije</a:t>
            </a:r>
            <a:r>
              <a:rPr lang="en-US" altLang="en-US" sz="1900" dirty="0">
                <a:cs typeface="Times New Roman" panose="02020603050405020304" pitchFamily="18" charset="0"/>
              </a:rPr>
              <a:t>. </a:t>
            </a:r>
            <a:endParaRPr lang="hr-HR" altLang="en-US" sz="1900" dirty="0"/>
          </a:p>
          <a:p>
            <a:pPr lvl="1">
              <a:defRPr/>
            </a:pPr>
            <a:r>
              <a:rPr lang="en-US" altLang="en-US" sz="1900" dirty="0">
                <a:cs typeface="Times New Roman" panose="02020603050405020304" pitchFamily="18" charset="0"/>
              </a:rPr>
              <a:t>Ovi </a:t>
            </a:r>
            <a:r>
              <a:rPr lang="en-US" altLang="en-US" sz="1900" dirty="0" err="1">
                <a:cs typeface="Times New Roman" panose="02020603050405020304" pitchFamily="18" charset="0"/>
              </a:rPr>
              <a:t>hazardi</a:t>
            </a:r>
            <a:r>
              <a:rPr lang="en-US" altLang="en-US" sz="1900" dirty="0">
                <a:cs typeface="Times New Roman" panose="02020603050405020304" pitchFamily="18" charset="0"/>
              </a:rPr>
              <a:t> se </a:t>
            </a:r>
            <a:r>
              <a:rPr lang="en-US" altLang="en-US" sz="1900" dirty="0" err="1">
                <a:cs typeface="Times New Roman" panose="02020603050405020304" pitchFamily="18" charset="0"/>
              </a:rPr>
              <a:t>zovu</a:t>
            </a:r>
            <a:r>
              <a:rPr lang="en-US" altLang="en-US" sz="1900" dirty="0">
                <a:cs typeface="Times New Roman" panose="02020603050405020304" pitchFamily="18" charset="0"/>
              </a:rPr>
              <a:t> jo</a:t>
            </a:r>
            <a:r>
              <a:rPr lang="hr-HR" altLang="en-US" sz="1900" dirty="0"/>
              <a:t>š</a:t>
            </a:r>
            <a:r>
              <a:rPr lang="en-US" altLang="en-US" sz="1900" dirty="0">
                <a:cs typeface="Times New Roman" panose="02020603050405020304" pitchFamily="18" charset="0"/>
              </a:rPr>
              <a:t> i </a:t>
            </a:r>
            <a:r>
              <a:rPr lang="en-US" altLang="en-US" sz="1900" i="1" dirty="0" err="1">
                <a:solidFill>
                  <a:schemeClr val="accent1"/>
                </a:solidFill>
                <a:cs typeface="Times New Roman" panose="02020603050405020304" pitchFamily="18" charset="0"/>
              </a:rPr>
              <a:t>konflikti</a:t>
            </a:r>
            <a:r>
              <a:rPr lang="en-US" altLang="en-US" sz="1900" i="1" dirty="0">
                <a:solidFill>
                  <a:schemeClr val="accent1"/>
                </a:solidFill>
                <a:cs typeface="Times New Roman" panose="02020603050405020304" pitchFamily="18" charset="0"/>
              </a:rPr>
              <a:t> </a:t>
            </a:r>
            <a:r>
              <a:rPr lang="en-US" altLang="en-US" sz="1900" i="1" dirty="0" err="1">
                <a:solidFill>
                  <a:schemeClr val="accent1"/>
                </a:solidFill>
                <a:cs typeface="Times New Roman" panose="02020603050405020304" pitchFamily="18" charset="0"/>
              </a:rPr>
              <a:t>imenovanja</a:t>
            </a:r>
            <a:r>
              <a:rPr lang="en-US" altLang="en-US" sz="1900" dirty="0"/>
              <a:t> </a:t>
            </a:r>
            <a:endParaRPr lang="hr-HR" altLang="en-US" sz="1900" dirty="0"/>
          </a:p>
          <a:p>
            <a:pPr lvl="2" algn="just">
              <a:buFont typeface="Wingdings" panose="05000000000000000000" pitchFamily="2" charset="2"/>
              <a:buNone/>
              <a:defRPr/>
            </a:pPr>
            <a:r>
              <a:rPr lang="hr-HR" altLang="en-US" sz="1600" dirty="0">
                <a:latin typeface="Times New Roman" panose="02020603050405020304" pitchFamily="18" charset="0"/>
              </a:rPr>
              <a:t>		</a:t>
            </a:r>
            <a:r>
              <a:rPr lang="en-US" altLang="en-US" sz="1600" dirty="0">
                <a:latin typeface="Times Roman YU" pitchFamily="18" charset="0"/>
                <a:cs typeface="Times New Roman" panose="02020603050405020304" pitchFamily="18" charset="0"/>
              </a:rPr>
              <a:t>do 10 i =1, 100</a:t>
            </a:r>
            <a:endParaRPr lang="en-US" altLang="en-US" sz="1600" dirty="0">
              <a:cs typeface="Times New Roman" panose="02020603050405020304" pitchFamily="18" charset="0"/>
            </a:endParaRPr>
          </a:p>
          <a:p>
            <a:pPr lvl="2" algn="just">
              <a:defRPr/>
            </a:pPr>
            <a:r>
              <a:rPr lang="en-US" altLang="en-US" sz="1600" dirty="0">
                <a:latin typeface="Times Roman YU"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       </a:t>
            </a:r>
            <a:r>
              <a:rPr lang="hr-HR" altLang="en-US" sz="1600" dirty="0">
                <a:latin typeface="Times New Roman" panose="02020603050405020304" pitchFamily="18" charset="0"/>
              </a:rPr>
              <a:t>	</a:t>
            </a:r>
            <a:r>
              <a:rPr lang="en-US" altLang="en-US" sz="1600" dirty="0">
                <a:latin typeface="Times Roman YU" pitchFamily="18" charset="0"/>
                <a:cs typeface="Times New Roman" panose="02020603050405020304" pitchFamily="18" charset="0"/>
              </a:rPr>
              <a:t>y(i) = x(i)/S</a:t>
            </a:r>
            <a:endParaRPr lang="en-US" altLang="en-US" sz="1600" dirty="0">
              <a:cs typeface="Times New Roman" panose="02020603050405020304" pitchFamily="18" charset="0"/>
            </a:endParaRPr>
          </a:p>
          <a:p>
            <a:pPr lvl="2" algn="just">
              <a:defRPr/>
            </a:pPr>
            <a:r>
              <a:rPr lang="en-US" altLang="en-US" sz="1600" dirty="0">
                <a:latin typeface="Times Roman YU" pitchFamily="18" charset="0"/>
                <a:cs typeface="Times New Roman" panose="02020603050405020304" pitchFamily="18" charset="0"/>
              </a:rPr>
              <a:t>2</a:t>
            </a:r>
            <a:r>
              <a:rPr lang="en-US" altLang="en-US" sz="1600" dirty="0">
                <a:latin typeface="Times New Roman" panose="02020603050405020304" pitchFamily="18" charset="0"/>
                <a:cs typeface="Times New Roman" panose="02020603050405020304" pitchFamily="18" charset="0"/>
              </a:rPr>
              <a:t>         </a:t>
            </a:r>
            <a:r>
              <a:rPr lang="hr-HR" altLang="en-US" sz="1600" dirty="0">
                <a:latin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Times Roman YU" pitchFamily="18" charset="0"/>
                <a:cs typeface="Times New Roman" panose="02020603050405020304" pitchFamily="18" charset="0"/>
              </a:rPr>
              <a:t>x(i) = x(i) + S</a:t>
            </a:r>
            <a:endParaRPr lang="en-US" altLang="en-US" sz="1600" dirty="0">
              <a:cs typeface="Times New Roman" panose="02020603050405020304" pitchFamily="18" charset="0"/>
            </a:endParaRPr>
          </a:p>
          <a:p>
            <a:pPr lvl="2" algn="just">
              <a:defRPr/>
            </a:pPr>
            <a:r>
              <a:rPr lang="en-US" altLang="en-US" sz="1600" dirty="0">
                <a:latin typeface="Times Roman YU" pitchFamily="18" charset="0"/>
                <a:cs typeface="Times New Roman" panose="02020603050405020304" pitchFamily="18" charset="0"/>
              </a:rPr>
              <a:t>3</a:t>
            </a:r>
            <a:r>
              <a:rPr lang="en-US" altLang="en-US" sz="1600" dirty="0">
                <a:latin typeface="Times New Roman" panose="02020603050405020304" pitchFamily="18" charset="0"/>
                <a:cs typeface="Times New Roman" panose="02020603050405020304" pitchFamily="18" charset="0"/>
              </a:rPr>
              <a:t>         </a:t>
            </a:r>
            <a:r>
              <a:rPr lang="hr-HR" altLang="en-US" sz="1600" dirty="0">
                <a:latin typeface="Times New Roman" panose="02020603050405020304" pitchFamily="18" charset="0"/>
              </a:rPr>
              <a:t>	</a:t>
            </a:r>
            <a:r>
              <a:rPr lang="en-US" altLang="en-US" sz="1600" dirty="0">
                <a:latin typeface="Times Roman YU" pitchFamily="18" charset="0"/>
                <a:cs typeface="Times New Roman" panose="02020603050405020304" pitchFamily="18" charset="0"/>
              </a:rPr>
              <a:t>z(i) = y(i) + S</a:t>
            </a:r>
            <a:endParaRPr lang="en-US" altLang="en-US" sz="1600" dirty="0">
              <a:cs typeface="Times New Roman" panose="02020603050405020304" pitchFamily="18" charset="0"/>
            </a:endParaRPr>
          </a:p>
          <a:p>
            <a:pPr lvl="2" algn="just">
              <a:defRPr/>
            </a:pPr>
            <a:r>
              <a:rPr lang="en-US" altLang="en-US" sz="1600" dirty="0">
                <a:latin typeface="Times Roman YU" pitchFamily="18" charset="0"/>
                <a:cs typeface="Times New Roman" panose="02020603050405020304" pitchFamily="18" charset="0"/>
              </a:rPr>
              <a:t>4</a:t>
            </a:r>
            <a:r>
              <a:rPr lang="en-US" altLang="en-US" sz="1600" dirty="0">
                <a:latin typeface="Times New Roman" panose="02020603050405020304" pitchFamily="18" charset="0"/>
                <a:cs typeface="Times New Roman" panose="02020603050405020304" pitchFamily="18" charset="0"/>
              </a:rPr>
              <a:t>         </a:t>
            </a:r>
            <a:r>
              <a:rPr lang="hr-HR" altLang="en-US" sz="1600" dirty="0">
                <a:latin typeface="Times New Roman" panose="02020603050405020304" pitchFamily="18" charset="0"/>
              </a:rPr>
              <a:t>	</a:t>
            </a:r>
            <a:r>
              <a:rPr lang="en-US" altLang="en-US" sz="1600" dirty="0">
                <a:latin typeface="Times Roman YU" pitchFamily="18" charset="0"/>
                <a:cs typeface="Times New Roman" panose="02020603050405020304" pitchFamily="18" charset="0"/>
              </a:rPr>
              <a:t>y(i) = S-y(i)</a:t>
            </a:r>
            <a:endParaRPr lang="en-US" altLang="en-US" sz="1600" dirty="0">
              <a:cs typeface="Times New Roman" panose="02020603050405020304" pitchFamily="18" charset="0"/>
            </a:endParaRPr>
          </a:p>
          <a:p>
            <a:pPr lvl="2">
              <a:buFont typeface="Wingdings" panose="05000000000000000000" pitchFamily="2" charset="2"/>
              <a:buNone/>
              <a:defRPr/>
            </a:pPr>
            <a:r>
              <a:rPr lang="hr-HR" altLang="en-US" sz="1600" dirty="0">
                <a:latin typeface="Times New Roman" panose="02020603050405020304" pitchFamily="18" charset="0"/>
              </a:rPr>
              <a:t>	</a:t>
            </a:r>
            <a:r>
              <a:rPr lang="en-US" altLang="en-US" sz="1600" dirty="0">
                <a:latin typeface="Times Roman YU" pitchFamily="18" charset="0"/>
                <a:cs typeface="Times New Roman" panose="02020603050405020304" pitchFamily="18" charset="0"/>
              </a:rPr>
              <a:t>10</a:t>
            </a:r>
            <a:r>
              <a:rPr lang="hr-HR" altLang="en-US" sz="1600" dirty="0">
                <a:latin typeface="Times New Roman" panose="02020603050405020304" pitchFamily="18" charset="0"/>
              </a:rPr>
              <a:t>	</a:t>
            </a:r>
            <a:r>
              <a:rPr lang="en-US" altLang="en-US" sz="1600" dirty="0">
                <a:latin typeface="Times Roman YU" pitchFamily="18" charset="0"/>
                <a:cs typeface="Times New Roman" panose="02020603050405020304" pitchFamily="18" charset="0"/>
              </a:rPr>
              <a:t>continue</a:t>
            </a:r>
            <a:r>
              <a:rPr lang="en-US" altLang="en-US" sz="1600" dirty="0"/>
              <a:t> </a:t>
            </a:r>
          </a:p>
        </p:txBody>
      </p:sp>
      <p:sp>
        <p:nvSpPr>
          <p:cNvPr id="19460" name="Rectangle 4">
            <a:extLst>
              <a:ext uri="{FF2B5EF4-FFF2-40B4-BE49-F238E27FC236}">
                <a16:creationId xmlns="" xmlns:a16="http://schemas.microsoft.com/office/drawing/2014/main" id="{AC486726-23D3-F9F7-F902-6F57DF5A88C0}"/>
              </a:ext>
            </a:extLst>
          </p:cNvPr>
          <p:cNvSpPr>
            <a:spLocks noGrp="1" noChangeArrowheads="1"/>
          </p:cNvSpPr>
          <p:nvPr>
            <p:ph type="body" sz="half" idx="2"/>
          </p:nvPr>
        </p:nvSpPr>
        <p:spPr>
          <a:xfrm>
            <a:off x="4343400" y="457200"/>
            <a:ext cx="4800600" cy="6400800"/>
          </a:xfrm>
        </p:spPr>
        <p:txBody>
          <a:bodyPr/>
          <a:lstStyle/>
          <a:p>
            <a:pPr algn="just">
              <a:buFont typeface="Wingdings 2" panose="05020102010507070707" pitchFamily="18" charset="2"/>
              <a:buChar char="•"/>
              <a:defRPr/>
            </a:pPr>
            <a:r>
              <a:rPr lang="en-US" altLang="en-US" sz="1800">
                <a:cs typeface="Tahoma" panose="020B0604030504040204" pitchFamily="34" charset="0"/>
              </a:rPr>
              <a:t>Prave zavisnosti (RAW) postoje izmedju naredbi 1 i 3, i 1 i 4, zbog y(i).</a:t>
            </a:r>
            <a:r>
              <a:rPr lang="en-US" altLang="en-US" sz="2000">
                <a:cs typeface="Tahoma" panose="020B0604030504040204" pitchFamily="34" charset="0"/>
              </a:rPr>
              <a:t> </a:t>
            </a:r>
            <a:endParaRPr lang="hr-HR" altLang="en-US" sz="2000">
              <a:cs typeface="Tahoma" panose="020B0604030504040204" pitchFamily="34" charset="0"/>
            </a:endParaRPr>
          </a:p>
          <a:p>
            <a:pPr lvl="1" algn="just">
              <a:buFont typeface="Wingdings 2" panose="05020102010507070707" pitchFamily="18" charset="2"/>
              <a:buChar char="•"/>
              <a:defRPr/>
            </a:pPr>
            <a:r>
              <a:rPr lang="hr-HR" altLang="en-US" sz="1600">
                <a:cs typeface="Tahoma" panose="020B0604030504040204" pitchFamily="34" charset="0"/>
              </a:rPr>
              <a:t>O</a:t>
            </a:r>
            <a:r>
              <a:rPr lang="en-US" altLang="en-US" sz="1600">
                <a:cs typeface="Tahoma" panose="020B0604030504040204" pitchFamily="34" charset="0"/>
              </a:rPr>
              <a:t>ve zavisnosti nisu loop-carry i ne</a:t>
            </a:r>
            <a:r>
              <a:rPr lang="sr-Latn-RS" altLang="en-US" sz="1600">
                <a:latin typeface="Arial" panose="020B0604020202020204" pitchFamily="34" charset="0"/>
                <a:cs typeface="Tahoma" panose="020B0604030504040204" pitchFamily="34" charset="0"/>
              </a:rPr>
              <a:t>ć</a:t>
            </a:r>
            <a:r>
              <a:rPr lang="en-US" altLang="en-US" sz="1600">
                <a:cs typeface="Tahoma" panose="020B0604030504040204" pitchFamily="34" charset="0"/>
              </a:rPr>
              <a:t>e spre</a:t>
            </a:r>
            <a:r>
              <a:rPr lang="sr-Latn-RS" altLang="en-US" sz="1600">
                <a:cs typeface="Tahoma" panose="020B0604030504040204" pitchFamily="34" charset="0"/>
              </a:rPr>
              <a:t>č</a:t>
            </a:r>
            <a:r>
              <a:rPr lang="en-US" altLang="en-US" sz="1600">
                <a:cs typeface="Tahoma" panose="020B0604030504040204" pitchFamily="34" charset="0"/>
              </a:rPr>
              <a:t>iti vektorizaciju. </a:t>
            </a:r>
            <a:endParaRPr lang="hr-HR" altLang="en-US" sz="1600">
              <a:cs typeface="Tahoma" panose="020B0604030504040204" pitchFamily="34" charset="0"/>
            </a:endParaRPr>
          </a:p>
          <a:p>
            <a:pPr lvl="1" algn="just">
              <a:buFont typeface="Wingdings 2" panose="05020102010507070707" pitchFamily="18" charset="2"/>
              <a:buChar char="•"/>
              <a:defRPr/>
            </a:pPr>
            <a:r>
              <a:rPr lang="en-US" altLang="en-US" sz="1600">
                <a:cs typeface="Tahoma" panose="020B0604030504040204" pitchFamily="34" charset="0"/>
              </a:rPr>
              <a:t>Ove zavisnosti uslovi</a:t>
            </a:r>
            <a:r>
              <a:rPr lang="sr-Latn-RS" altLang="en-US" sz="1600">
                <a:cs typeface="Tahoma" panose="020B0604030504040204" pitchFamily="34" charset="0"/>
              </a:rPr>
              <a:t>ć</a:t>
            </a:r>
            <a:r>
              <a:rPr lang="en-US" altLang="en-US" sz="1600">
                <a:cs typeface="Tahoma" panose="020B0604030504040204" pitchFamily="34" charset="0"/>
              </a:rPr>
              <a:t>e da naredbe 3 i 4 </a:t>
            </a:r>
            <a:r>
              <a:rPr lang="sr-Latn-RS" altLang="en-US" sz="1600">
                <a:cs typeface="Tahoma" panose="020B0604030504040204" pitchFamily="34" charset="0"/>
              </a:rPr>
              <a:t>č</a:t>
            </a:r>
            <a:r>
              <a:rPr lang="en-US" altLang="en-US" sz="1600">
                <a:cs typeface="Tahoma" panose="020B0604030504040204" pitchFamily="34" charset="0"/>
              </a:rPr>
              <a:t>ekaju dok se naredba 1 ne zavr</a:t>
            </a:r>
            <a:r>
              <a:rPr lang="sr-Latn-RS" altLang="en-US" sz="1600">
                <a:cs typeface="Tahoma" panose="020B0604030504040204" pitchFamily="34" charset="0"/>
              </a:rPr>
              <a:t>š</a:t>
            </a:r>
            <a:r>
              <a:rPr lang="en-US" altLang="en-US" sz="1600">
                <a:cs typeface="Tahoma" panose="020B0604030504040204" pitchFamily="34" charset="0"/>
              </a:rPr>
              <a:t>i, mada ne koriste iste funkcionalne jedinice</a:t>
            </a:r>
            <a:r>
              <a:rPr lang="en-US" altLang="en-US" sz="1900">
                <a:cs typeface="Tahoma" panose="020B0604030504040204" pitchFamily="34" charset="0"/>
              </a:rPr>
              <a:t>;</a:t>
            </a:r>
          </a:p>
          <a:p>
            <a:pPr algn="just">
              <a:buFont typeface="Wingdings 2" panose="05020102010507070707" pitchFamily="18" charset="2"/>
              <a:buChar char="•"/>
              <a:defRPr/>
            </a:pPr>
            <a:r>
              <a:rPr lang="en-US" altLang="en-US" sz="1800">
                <a:cs typeface="Tahoma" panose="020B0604030504040204" pitchFamily="34" charset="0"/>
              </a:rPr>
              <a:t>WAR (antizavisnosti) postoje izmedju 1 i 2 zbog x(i), i 3 i 4 zbog y(i);</a:t>
            </a:r>
          </a:p>
          <a:p>
            <a:pPr algn="just">
              <a:buFont typeface="Wingdings 2" panose="05020102010507070707" pitchFamily="18" charset="2"/>
              <a:buChar char="•"/>
              <a:defRPr/>
            </a:pPr>
            <a:r>
              <a:rPr lang="en-US" altLang="en-US" sz="1800">
                <a:cs typeface="Tahoma" panose="020B0604030504040204" pitchFamily="34" charset="0"/>
              </a:rPr>
              <a:t>WAW (izlazna zavisnost) postoji izmedju 1 i 4 zbog y(i).</a:t>
            </a:r>
          </a:p>
          <a:p>
            <a:pPr lvl="1" algn="just">
              <a:defRPr/>
            </a:pPr>
            <a:r>
              <a:rPr lang="en-US" altLang="en-US" sz="1600">
                <a:cs typeface="Tahoma" panose="020B0604030504040204" pitchFamily="34" charset="0"/>
              </a:rPr>
              <a:t>Slede</a:t>
            </a:r>
            <a:r>
              <a:rPr lang="sr-Latn-RS" altLang="en-US" sz="1600">
                <a:cs typeface="Tahoma" panose="020B0604030504040204" pitchFamily="34" charset="0"/>
              </a:rPr>
              <a:t>ć</a:t>
            </a:r>
            <a:r>
              <a:rPr lang="en-US" altLang="en-US" sz="1600">
                <a:cs typeface="Tahoma" panose="020B0604030504040204" pitchFamily="34" charset="0"/>
              </a:rPr>
              <a:t>om verzijom petlje mogu se eliminisati ove pseudozavisnosti:</a:t>
            </a:r>
          </a:p>
          <a:p>
            <a:pPr lvl="1" algn="just">
              <a:defRPr/>
            </a:pPr>
            <a:r>
              <a:rPr lang="en-US" altLang="en-US" sz="1600">
                <a:cs typeface="Tahoma" panose="020B0604030504040204" pitchFamily="34" charset="0"/>
              </a:rPr>
              <a:t>		do 10 i = 1, 100</a:t>
            </a:r>
          </a:p>
          <a:p>
            <a:pPr lvl="1" algn="just">
              <a:defRPr/>
            </a:pPr>
            <a:r>
              <a:rPr lang="en-US" altLang="en-US" sz="1600">
                <a:cs typeface="Tahoma" panose="020B0604030504040204" pitchFamily="34" charset="0"/>
              </a:rPr>
              <a:t>1                    T(i) = x(i)/S</a:t>
            </a:r>
          </a:p>
          <a:p>
            <a:pPr lvl="1" algn="just">
              <a:defRPr/>
            </a:pPr>
            <a:r>
              <a:rPr lang="en-US" altLang="en-US" sz="1600">
                <a:cs typeface="Tahoma" panose="020B0604030504040204" pitchFamily="34" charset="0"/>
              </a:rPr>
              <a:t>2                    X1(i) = x(i) + S</a:t>
            </a:r>
          </a:p>
          <a:p>
            <a:pPr lvl="1" algn="just">
              <a:defRPr/>
            </a:pPr>
            <a:r>
              <a:rPr lang="en-US" altLang="en-US" sz="1600">
                <a:cs typeface="Tahoma" panose="020B0604030504040204" pitchFamily="34" charset="0"/>
              </a:rPr>
              <a:t>3                    Z(i) = T(i) + S</a:t>
            </a:r>
          </a:p>
          <a:p>
            <a:pPr lvl="1" algn="just">
              <a:defRPr/>
            </a:pPr>
            <a:r>
              <a:rPr lang="en-US" altLang="en-US" sz="1600">
                <a:cs typeface="Tahoma" panose="020B0604030504040204" pitchFamily="34" charset="0"/>
              </a:rPr>
              <a:t>4                    Y(i) = S – T(i)</a:t>
            </a:r>
          </a:p>
          <a:p>
            <a:pPr lvl="1">
              <a:buFont typeface="Wingdings" panose="05000000000000000000" pitchFamily="2" charset="2"/>
              <a:buNone/>
              <a:defRPr/>
            </a:pPr>
            <a:r>
              <a:rPr lang="hr-HR" altLang="en-US" sz="1600">
                <a:cs typeface="Tahoma" panose="020B0604030504040204" pitchFamily="34" charset="0"/>
              </a:rPr>
              <a:t>     10 	   </a:t>
            </a:r>
            <a:r>
              <a:rPr lang="en-US" altLang="en-US" sz="1600">
                <a:cs typeface="Tahoma" panose="020B0604030504040204" pitchFamily="34" charset="0"/>
              </a:rPr>
              <a:t>continue</a:t>
            </a:r>
            <a:r>
              <a:rPr lang="en-US" altLang="en-US" sz="1900">
                <a:cs typeface="Tahoma" panose="020B0604030504040204" pitchFamily="34" charset="0"/>
              </a:rPr>
              <a:t> </a:t>
            </a:r>
          </a:p>
        </p:txBody>
      </p:sp>
      <p:grpSp>
        <p:nvGrpSpPr>
          <p:cNvPr id="46085" name="Group 11">
            <a:extLst>
              <a:ext uri="{FF2B5EF4-FFF2-40B4-BE49-F238E27FC236}">
                <a16:creationId xmlns="" xmlns:a16="http://schemas.microsoft.com/office/drawing/2014/main" id="{BBCDE357-6193-7AAD-BF3C-772F70394FE0}"/>
              </a:ext>
            </a:extLst>
          </p:cNvPr>
          <p:cNvGrpSpPr>
            <a:grpSpLocks/>
          </p:cNvGrpSpPr>
          <p:nvPr/>
        </p:nvGrpSpPr>
        <p:grpSpPr bwMode="auto">
          <a:xfrm>
            <a:off x="1600200" y="4648200"/>
            <a:ext cx="1066800" cy="914400"/>
            <a:chOff x="1056" y="3120"/>
            <a:chExt cx="672" cy="576"/>
          </a:xfrm>
        </p:grpSpPr>
        <p:sp>
          <p:nvSpPr>
            <p:cNvPr id="46086" name="Line 5">
              <a:extLst>
                <a:ext uri="{FF2B5EF4-FFF2-40B4-BE49-F238E27FC236}">
                  <a16:creationId xmlns="" xmlns:a16="http://schemas.microsoft.com/office/drawing/2014/main" id="{A2C606FC-9CA1-4A80-3CC6-85920B8AD5C5}"/>
                </a:ext>
              </a:extLst>
            </p:cNvPr>
            <p:cNvSpPr>
              <a:spLocks noChangeShapeType="1"/>
            </p:cNvSpPr>
            <p:nvPr/>
          </p:nvSpPr>
          <p:spPr bwMode="auto">
            <a:xfrm>
              <a:off x="1488" y="3120"/>
              <a:ext cx="240" cy="336"/>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46087" name="Line 6">
              <a:extLst>
                <a:ext uri="{FF2B5EF4-FFF2-40B4-BE49-F238E27FC236}">
                  <a16:creationId xmlns="" xmlns:a16="http://schemas.microsoft.com/office/drawing/2014/main" id="{73035147-0DB7-5F91-8A22-E7FC5D830ED2}"/>
                </a:ext>
              </a:extLst>
            </p:cNvPr>
            <p:cNvSpPr>
              <a:spLocks noChangeShapeType="1"/>
            </p:cNvSpPr>
            <p:nvPr/>
          </p:nvSpPr>
          <p:spPr bwMode="auto">
            <a:xfrm>
              <a:off x="1488" y="3120"/>
              <a:ext cx="240" cy="528"/>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46088" name="Line 7">
              <a:extLst>
                <a:ext uri="{FF2B5EF4-FFF2-40B4-BE49-F238E27FC236}">
                  <a16:creationId xmlns="" xmlns:a16="http://schemas.microsoft.com/office/drawing/2014/main" id="{5D963C6E-8B59-FA2C-4D45-9EA37529C079}"/>
                </a:ext>
              </a:extLst>
            </p:cNvPr>
            <p:cNvSpPr>
              <a:spLocks noChangeShapeType="1"/>
            </p:cNvSpPr>
            <p:nvPr/>
          </p:nvSpPr>
          <p:spPr bwMode="auto">
            <a:xfrm flipH="1">
              <a:off x="1344" y="3168"/>
              <a:ext cx="336" cy="9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46089" name="Line 8">
              <a:extLst>
                <a:ext uri="{FF2B5EF4-FFF2-40B4-BE49-F238E27FC236}">
                  <a16:creationId xmlns="" xmlns:a16="http://schemas.microsoft.com/office/drawing/2014/main" id="{04D50C3A-1D03-D6D3-678B-227A89D3A841}"/>
                </a:ext>
              </a:extLst>
            </p:cNvPr>
            <p:cNvSpPr>
              <a:spLocks noChangeShapeType="1"/>
            </p:cNvSpPr>
            <p:nvPr/>
          </p:nvSpPr>
          <p:spPr bwMode="auto">
            <a:xfrm flipH="1">
              <a:off x="1392" y="3552"/>
              <a:ext cx="240" cy="6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46090" name="Freeform 10">
              <a:extLst>
                <a:ext uri="{FF2B5EF4-FFF2-40B4-BE49-F238E27FC236}">
                  <a16:creationId xmlns="" xmlns:a16="http://schemas.microsoft.com/office/drawing/2014/main" id="{3C80C72F-F632-C4CC-1225-A2DEF5422B60}"/>
                </a:ext>
              </a:extLst>
            </p:cNvPr>
            <p:cNvSpPr>
              <a:spLocks/>
            </p:cNvSpPr>
            <p:nvPr/>
          </p:nvSpPr>
          <p:spPr bwMode="auto">
            <a:xfrm>
              <a:off x="1056" y="3120"/>
              <a:ext cx="192" cy="576"/>
            </a:xfrm>
            <a:custGeom>
              <a:avLst/>
              <a:gdLst>
                <a:gd name="T0" fmla="*/ 192 w 192"/>
                <a:gd name="T1" fmla="*/ 0 h 576"/>
                <a:gd name="T2" fmla="*/ 0 w 192"/>
                <a:gd name="T3" fmla="*/ 336 h 576"/>
                <a:gd name="T4" fmla="*/ 192 w 192"/>
                <a:gd name="T5" fmla="*/ 576 h 576"/>
                <a:gd name="T6" fmla="*/ 0 60000 65536"/>
                <a:gd name="T7" fmla="*/ 0 60000 65536"/>
                <a:gd name="T8" fmla="*/ 0 60000 65536"/>
                <a:gd name="T9" fmla="*/ 0 w 192"/>
                <a:gd name="T10" fmla="*/ 0 h 576"/>
                <a:gd name="T11" fmla="*/ 192 w 192"/>
                <a:gd name="T12" fmla="*/ 576 h 576"/>
              </a:gdLst>
              <a:ahLst/>
              <a:cxnLst>
                <a:cxn ang="T6">
                  <a:pos x="T0" y="T1"/>
                </a:cxn>
                <a:cxn ang="T7">
                  <a:pos x="T2" y="T3"/>
                </a:cxn>
                <a:cxn ang="T8">
                  <a:pos x="T4" y="T5"/>
                </a:cxn>
              </a:cxnLst>
              <a:rect l="T9" t="T10" r="T11" b="T12"/>
              <a:pathLst>
                <a:path w="192" h="576">
                  <a:moveTo>
                    <a:pt x="192" y="0"/>
                  </a:moveTo>
                  <a:cubicBezTo>
                    <a:pt x="96" y="120"/>
                    <a:pt x="0" y="240"/>
                    <a:pt x="0" y="336"/>
                  </a:cubicBezTo>
                  <a:cubicBezTo>
                    <a:pt x="0" y="432"/>
                    <a:pt x="160" y="536"/>
                    <a:pt x="192" y="576"/>
                  </a:cubicBezTo>
                </a:path>
              </a:pathLst>
            </a:custGeom>
            <a:noFill/>
            <a:ln w="19050">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b">
              <a:spAutoFit/>
            </a:bodyPr>
            <a:lstStyle/>
            <a:p>
              <a:endParaRPr lang="sr-Latn-RS"/>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4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94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46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1946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1946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1946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1946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1946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499"/>
                                          </p:stCondLst>
                                        </p:cTn>
                                        <p:tgtEl>
                                          <p:spTgt spid="19460">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917F6B26-71C8-A676-070D-FFAF00C04B54}"/>
              </a:ext>
            </a:extLst>
          </p:cNvPr>
          <p:cNvSpPr>
            <a:spLocks noGrp="1" noChangeArrowheads="1"/>
          </p:cNvSpPr>
          <p:nvPr>
            <p:ph type="title"/>
          </p:nvPr>
        </p:nvSpPr>
        <p:spPr/>
        <p:txBody>
          <a:bodyPr/>
          <a:lstStyle/>
          <a:p>
            <a:pPr>
              <a:defRPr/>
            </a:pPr>
            <a:r>
              <a:rPr lang="hr-HR" altLang="en-US"/>
              <a:t>Osobine vektorskih istrukcija (nast.)</a:t>
            </a:r>
            <a:endParaRPr lang="en-US" altLang="en-US"/>
          </a:p>
        </p:txBody>
      </p:sp>
      <p:sp>
        <p:nvSpPr>
          <p:cNvPr id="7171" name="Rectangle 3">
            <a:extLst>
              <a:ext uri="{FF2B5EF4-FFF2-40B4-BE49-F238E27FC236}">
                <a16:creationId xmlns="" xmlns:a16="http://schemas.microsoft.com/office/drawing/2014/main" id="{A3DCC189-A5E9-F3D7-55EB-3A0C55691A1B}"/>
              </a:ext>
            </a:extLst>
          </p:cNvPr>
          <p:cNvSpPr>
            <a:spLocks noGrp="1" noChangeArrowheads="1"/>
          </p:cNvSpPr>
          <p:nvPr>
            <p:ph type="body" idx="1"/>
          </p:nvPr>
        </p:nvSpPr>
        <p:spPr/>
        <p:txBody>
          <a:bodyPr/>
          <a:lstStyle/>
          <a:p>
            <a:pPr>
              <a:defRPr/>
            </a:pPr>
            <a:r>
              <a:rPr lang="hr-HR" altLang="en-US" dirty="0"/>
              <a:t>Pošto je cela petlja zamenjena vektorskom instrukcijom, kontrolni hazardi koji bi normalno nastupli zbog grananja na početak petlje, ne postoje!</a:t>
            </a:r>
          </a:p>
          <a:p>
            <a:pPr>
              <a:defRPr/>
            </a:pPr>
            <a:r>
              <a:rPr lang="hr-HR" altLang="en-US" dirty="0"/>
              <a:t>Dobro vektorizovanim programskim kodom moguće je postići 10 do 20 puta veće brzine obrade od ekvivalentnog niza skalarnih instrukcija</a:t>
            </a:r>
          </a:p>
          <a:p>
            <a:pPr>
              <a:defRPr/>
            </a:pPr>
            <a:r>
              <a:rPr lang="hr-HR" altLang="en-US" dirty="0"/>
              <a:t>PRIMER:</a:t>
            </a:r>
          </a:p>
          <a:p>
            <a:pPr lvl="2">
              <a:buFont typeface="Wingdings" panose="05000000000000000000" pitchFamily="2" charset="2"/>
              <a:buNone/>
              <a:defRPr/>
            </a:pPr>
            <a:r>
              <a:rPr lang="hr-HR" altLang="en-US" dirty="0"/>
              <a:t>for i:=1 to n		</a:t>
            </a:r>
          </a:p>
          <a:p>
            <a:pPr lvl="2">
              <a:buFont typeface="Wingdings" panose="05000000000000000000" pitchFamily="2" charset="2"/>
              <a:buNone/>
              <a:defRPr/>
            </a:pPr>
            <a:r>
              <a:rPr lang="hr-HR" altLang="en-US" dirty="0"/>
              <a:t>A(I):=B</a:t>
            </a:r>
            <a:r>
              <a:rPr lang="en-US" altLang="en-US" dirty="0"/>
              <a:t>(</a:t>
            </a:r>
            <a:r>
              <a:rPr lang="hr-HR" altLang="en-US" dirty="0"/>
              <a:t>I</a:t>
            </a:r>
            <a:r>
              <a:rPr lang="en-US" altLang="en-US" dirty="0"/>
              <a:t>)</a:t>
            </a:r>
            <a:r>
              <a:rPr lang="hr-HR" altLang="en-US" dirty="0"/>
              <a:t>+C(I);           </a:t>
            </a:r>
            <a:r>
              <a:rPr lang="hr-HR" altLang="en-US" dirty="0">
                <a:sym typeface="Symbol" panose="05050102010706020507" pitchFamily="18" charset="2"/>
              </a:rPr>
              <a:t></a:t>
            </a:r>
            <a:endParaRPr lang="hr-HR" altLang="en-US" dirty="0"/>
          </a:p>
          <a:p>
            <a:pPr lvl="2">
              <a:buFont typeface="Wingdings" panose="05000000000000000000" pitchFamily="2" charset="2"/>
              <a:buNone/>
              <a:defRPr/>
            </a:pPr>
            <a:endParaRPr lang="hr-HR" altLang="en-US" dirty="0"/>
          </a:p>
          <a:p>
            <a:pPr>
              <a:defRPr/>
            </a:pPr>
            <a:endParaRPr lang="en-US" altLang="en-US" dirty="0"/>
          </a:p>
        </p:txBody>
      </p:sp>
      <p:sp>
        <p:nvSpPr>
          <p:cNvPr id="7172" name="Text Box 4">
            <a:extLst>
              <a:ext uri="{FF2B5EF4-FFF2-40B4-BE49-F238E27FC236}">
                <a16:creationId xmlns="" xmlns:a16="http://schemas.microsoft.com/office/drawing/2014/main" id="{26410C1C-00F5-5A93-39A8-E56F0D72846B}"/>
              </a:ext>
            </a:extLst>
          </p:cNvPr>
          <p:cNvSpPr txBox="1">
            <a:spLocks noChangeArrowheads="1"/>
          </p:cNvSpPr>
          <p:nvPr/>
        </p:nvSpPr>
        <p:spPr bwMode="auto">
          <a:xfrm>
            <a:off x="3581400" y="4419600"/>
            <a:ext cx="3733800" cy="396875"/>
          </a:xfrm>
          <a:prstGeom prst="rect">
            <a:avLst/>
          </a:prstGeom>
          <a:noFill/>
          <a:ln>
            <a:noFill/>
          </a:ln>
          <a:effectLst/>
        </p:spPr>
        <p:txBody>
          <a:bodyPr anchor="b">
            <a:spAutoFit/>
          </a:bodyPr>
          <a:lstStyle/>
          <a:p>
            <a:pPr lvl="2">
              <a:spcBef>
                <a:spcPct val="20000"/>
              </a:spcBef>
              <a:buClr>
                <a:schemeClr val="tx1"/>
              </a:buClr>
              <a:buFont typeface="Wingdings" panose="05000000000000000000" pitchFamily="2" charset="2"/>
              <a:buNone/>
              <a:defRPr/>
            </a:pPr>
            <a:r>
              <a:rPr kumimoji="1" lang="hr-HR" altLang="en-US" sz="2000">
                <a:effectLst>
                  <a:outerShdw blurRad="38100" dist="38100" dir="2700000" algn="tl">
                    <a:srgbClr val="C0C0C0"/>
                  </a:outerShdw>
                </a:effectLst>
                <a:latin typeface="Tahoma" panose="020B0604030504040204" pitchFamily="34" charset="0"/>
              </a:rPr>
              <a:t>A(1:N)=B(1:N)+C(1:N)</a:t>
            </a:r>
            <a:endParaRPr lang="en-US" altLang="en-US"/>
          </a:p>
        </p:txBody>
      </p:sp>
      <p:sp>
        <p:nvSpPr>
          <p:cNvPr id="8197" name="Rectangle 6">
            <a:extLst>
              <a:ext uri="{FF2B5EF4-FFF2-40B4-BE49-F238E27FC236}">
                <a16:creationId xmlns="" xmlns:a16="http://schemas.microsoft.com/office/drawing/2014/main" id="{B7AADB94-D639-56EC-D830-69C0ECD731DF}"/>
              </a:ext>
            </a:extLst>
          </p:cNvPr>
          <p:cNvSpPr>
            <a:spLocks noChangeArrowheads="1"/>
          </p:cNvSpPr>
          <p:nvPr/>
        </p:nvSpPr>
        <p:spPr bwMode="auto">
          <a:xfrm>
            <a:off x="4905375" y="5464175"/>
            <a:ext cx="2609850" cy="11906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hr-HR" altLang="en-US" sz="1800">
                <a:solidFill>
                  <a:schemeClr val="tx1"/>
                </a:solidFill>
                <a:latin typeface="Arial" panose="020B0604020202020204" pitchFamily="34" charset="0"/>
              </a:rPr>
              <a:t>jedno pribavljanje i</a:t>
            </a:r>
          </a:p>
          <a:p>
            <a:pPr algn="ctr">
              <a:spcBef>
                <a:spcPct val="0"/>
              </a:spcBef>
              <a:buClrTx/>
              <a:buSzTx/>
              <a:buFontTx/>
              <a:buNone/>
            </a:pPr>
            <a:r>
              <a:rPr kumimoji="0" lang="hr-HR" altLang="en-US" sz="1800">
                <a:solidFill>
                  <a:schemeClr val="tx1"/>
                </a:solidFill>
                <a:latin typeface="Arial" panose="020B0604020202020204" pitchFamily="34" charset="0"/>
              </a:rPr>
              <a:t>jedno dekodiranje</a:t>
            </a:r>
          </a:p>
          <a:p>
            <a:pPr algn="ctr">
              <a:spcBef>
                <a:spcPct val="0"/>
              </a:spcBef>
              <a:buClrTx/>
              <a:buSzTx/>
              <a:buFontTx/>
              <a:buNone/>
            </a:pPr>
            <a:r>
              <a:rPr kumimoji="0" lang="hr-HR" altLang="en-US" sz="1800">
                <a:solidFill>
                  <a:schemeClr val="tx1"/>
                </a:solidFill>
                <a:latin typeface="Arial" panose="020B0604020202020204" pitchFamily="34" charset="0"/>
              </a:rPr>
              <a:t>naspram </a:t>
            </a:r>
            <a:r>
              <a:rPr kumimoji="0" lang="hr-HR" altLang="en-US" sz="1800" i="1">
                <a:solidFill>
                  <a:schemeClr val="tx1"/>
                </a:solidFill>
                <a:latin typeface="Arial" panose="020B0604020202020204" pitchFamily="34" charset="0"/>
              </a:rPr>
              <a:t>n</a:t>
            </a:r>
            <a:r>
              <a:rPr kumimoji="0" lang="hr-HR" altLang="en-US" sz="1800">
                <a:solidFill>
                  <a:schemeClr val="tx1"/>
                </a:solidFill>
                <a:latin typeface="Arial" panose="020B0604020202020204" pitchFamily="34" charset="0"/>
              </a:rPr>
              <a:t> pribavaljanja</a:t>
            </a:r>
          </a:p>
          <a:p>
            <a:pPr algn="ctr">
              <a:spcBef>
                <a:spcPct val="0"/>
              </a:spcBef>
              <a:buClrTx/>
              <a:buSzTx/>
              <a:buFontTx/>
              <a:buNone/>
            </a:pPr>
            <a:r>
              <a:rPr kumimoji="0" lang="hr-HR" altLang="en-US" sz="1800">
                <a:solidFill>
                  <a:schemeClr val="tx1"/>
                </a:solidFill>
                <a:latin typeface="Arial" panose="020B0604020202020204" pitchFamily="34" charset="0"/>
              </a:rPr>
              <a:t> i </a:t>
            </a:r>
            <a:r>
              <a:rPr kumimoji="0" lang="hr-HR" altLang="en-US" sz="1800" i="1">
                <a:solidFill>
                  <a:schemeClr val="tx1"/>
                </a:solidFill>
                <a:latin typeface="Arial" panose="020B0604020202020204" pitchFamily="34" charset="0"/>
              </a:rPr>
              <a:t>n</a:t>
            </a:r>
            <a:r>
              <a:rPr kumimoji="0" lang="hr-HR" altLang="en-US" sz="1800">
                <a:solidFill>
                  <a:schemeClr val="tx1"/>
                </a:solidFill>
                <a:latin typeface="Arial" panose="020B0604020202020204" pitchFamily="34" charset="0"/>
              </a:rPr>
              <a:t> dekodiranja</a:t>
            </a:r>
            <a:endParaRPr kumimoji="0" lang="en-US" altLang="en-US" sz="1800">
              <a:solidFill>
                <a:schemeClr val="tx1"/>
              </a:solidFill>
              <a:latin typeface="Arial" panose="020B0604020202020204" pitchFamily="34" charset="0"/>
            </a:endParaRPr>
          </a:p>
        </p:txBody>
      </p:sp>
      <p:sp>
        <p:nvSpPr>
          <p:cNvPr id="8198" name="Freeform 11">
            <a:extLst>
              <a:ext uri="{FF2B5EF4-FFF2-40B4-BE49-F238E27FC236}">
                <a16:creationId xmlns="" xmlns:a16="http://schemas.microsoft.com/office/drawing/2014/main" id="{CAAB5D79-6F29-5FE0-1A89-8761B3E60D46}"/>
              </a:ext>
            </a:extLst>
          </p:cNvPr>
          <p:cNvSpPr>
            <a:spLocks/>
          </p:cNvSpPr>
          <p:nvPr/>
        </p:nvSpPr>
        <p:spPr bwMode="auto">
          <a:xfrm>
            <a:off x="5151438" y="4918075"/>
            <a:ext cx="669925" cy="590550"/>
          </a:xfrm>
          <a:custGeom>
            <a:avLst/>
            <a:gdLst>
              <a:gd name="T0" fmla="*/ 2147483646 w 422"/>
              <a:gd name="T1" fmla="*/ 0 h 372"/>
              <a:gd name="T2" fmla="*/ 2147483646 w 422"/>
              <a:gd name="T3" fmla="*/ 2147483646 h 372"/>
              <a:gd name="T4" fmla="*/ 2147483646 w 422"/>
              <a:gd name="T5" fmla="*/ 2147483646 h 372"/>
              <a:gd name="T6" fmla="*/ 2147483646 w 422"/>
              <a:gd name="T7" fmla="*/ 2147483646 h 372"/>
              <a:gd name="T8" fmla="*/ 2147483646 w 422"/>
              <a:gd name="T9" fmla="*/ 2147483646 h 372"/>
              <a:gd name="T10" fmla="*/ 0 w 422"/>
              <a:gd name="T11" fmla="*/ 2147483646 h 372"/>
              <a:gd name="T12" fmla="*/ 2147483646 w 422"/>
              <a:gd name="T13" fmla="*/ 2147483646 h 372"/>
              <a:gd name="T14" fmla="*/ 2147483646 w 422"/>
              <a:gd name="T15" fmla="*/ 2147483646 h 372"/>
              <a:gd name="T16" fmla="*/ 2147483646 w 422"/>
              <a:gd name="T17" fmla="*/ 2147483646 h 372"/>
              <a:gd name="T18" fmla="*/ 2147483646 w 422"/>
              <a:gd name="T19" fmla="*/ 2147483646 h 372"/>
              <a:gd name="T20" fmla="*/ 2147483646 w 422"/>
              <a:gd name="T21" fmla="*/ 2147483646 h 372"/>
              <a:gd name="T22" fmla="*/ 2147483646 w 422"/>
              <a:gd name="T23" fmla="*/ 2147483646 h 3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2"/>
              <a:gd name="T37" fmla="*/ 0 h 372"/>
              <a:gd name="T38" fmla="*/ 422 w 422"/>
              <a:gd name="T39" fmla="*/ 372 h 3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2" h="372">
                <a:moveTo>
                  <a:pt x="49" y="0"/>
                </a:moveTo>
                <a:cubicBezTo>
                  <a:pt x="71" y="15"/>
                  <a:pt x="115" y="58"/>
                  <a:pt x="141" y="70"/>
                </a:cubicBezTo>
                <a:cubicBezTo>
                  <a:pt x="154" y="76"/>
                  <a:pt x="171" y="76"/>
                  <a:pt x="183" y="84"/>
                </a:cubicBezTo>
                <a:cubicBezTo>
                  <a:pt x="202" y="97"/>
                  <a:pt x="246" y="112"/>
                  <a:pt x="246" y="112"/>
                </a:cubicBezTo>
                <a:cubicBezTo>
                  <a:pt x="206" y="139"/>
                  <a:pt x="185" y="130"/>
                  <a:pt x="134" y="147"/>
                </a:cubicBezTo>
                <a:cubicBezTo>
                  <a:pt x="90" y="162"/>
                  <a:pt x="44" y="174"/>
                  <a:pt x="0" y="189"/>
                </a:cubicBezTo>
                <a:cubicBezTo>
                  <a:pt x="43" y="211"/>
                  <a:pt x="88" y="217"/>
                  <a:pt x="134" y="232"/>
                </a:cubicBezTo>
                <a:cubicBezTo>
                  <a:pt x="142" y="235"/>
                  <a:pt x="147" y="243"/>
                  <a:pt x="155" y="246"/>
                </a:cubicBezTo>
                <a:cubicBezTo>
                  <a:pt x="176" y="255"/>
                  <a:pt x="197" y="265"/>
                  <a:pt x="218" y="274"/>
                </a:cubicBezTo>
                <a:cubicBezTo>
                  <a:pt x="238" y="283"/>
                  <a:pt x="263" y="283"/>
                  <a:pt x="281" y="295"/>
                </a:cubicBezTo>
                <a:cubicBezTo>
                  <a:pt x="309" y="314"/>
                  <a:pt x="340" y="329"/>
                  <a:pt x="373" y="337"/>
                </a:cubicBezTo>
                <a:cubicBezTo>
                  <a:pt x="418" y="367"/>
                  <a:pt x="403" y="353"/>
                  <a:pt x="422" y="372"/>
                </a:cubicBezTo>
              </a:path>
            </a:pathLst>
          </a:custGeom>
          <a:noFill/>
          <a:ln w="9525">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b">
            <a:spAutoFit/>
          </a:bodyPr>
          <a:lstStyle/>
          <a:p>
            <a:endParaRPr lang="sr-Latn-RS"/>
          </a:p>
        </p:txBody>
      </p:sp>
      <p:sp>
        <p:nvSpPr>
          <p:cNvPr id="8199" name="Freeform 12">
            <a:extLst>
              <a:ext uri="{FF2B5EF4-FFF2-40B4-BE49-F238E27FC236}">
                <a16:creationId xmlns="" xmlns:a16="http://schemas.microsoft.com/office/drawing/2014/main" id="{6FCDE0D1-310B-4FF1-8C5D-114E3AD994DB}"/>
              </a:ext>
            </a:extLst>
          </p:cNvPr>
          <p:cNvSpPr>
            <a:spLocks/>
          </p:cNvSpPr>
          <p:nvPr/>
        </p:nvSpPr>
        <p:spPr bwMode="auto">
          <a:xfrm>
            <a:off x="2259013" y="4929188"/>
            <a:ext cx="2759075" cy="1169987"/>
          </a:xfrm>
          <a:custGeom>
            <a:avLst/>
            <a:gdLst>
              <a:gd name="T0" fmla="*/ 2147483646 w 1738"/>
              <a:gd name="T1" fmla="*/ 0 h 737"/>
              <a:gd name="T2" fmla="*/ 2147483646 w 1738"/>
              <a:gd name="T3" fmla="*/ 2147483646 h 737"/>
              <a:gd name="T4" fmla="*/ 2147483646 w 1738"/>
              <a:gd name="T5" fmla="*/ 2147483646 h 737"/>
              <a:gd name="T6" fmla="*/ 2147483646 w 1738"/>
              <a:gd name="T7" fmla="*/ 2147483646 h 737"/>
              <a:gd name="T8" fmla="*/ 2147483646 w 1738"/>
              <a:gd name="T9" fmla="*/ 2147483646 h 737"/>
              <a:gd name="T10" fmla="*/ 2147483646 w 1738"/>
              <a:gd name="T11" fmla="*/ 2147483646 h 737"/>
              <a:gd name="T12" fmla="*/ 2147483646 w 1738"/>
              <a:gd name="T13" fmla="*/ 2147483646 h 737"/>
              <a:gd name="T14" fmla="*/ 2147483646 w 1738"/>
              <a:gd name="T15" fmla="*/ 2147483646 h 737"/>
              <a:gd name="T16" fmla="*/ 2147483646 w 1738"/>
              <a:gd name="T17" fmla="*/ 2147483646 h 737"/>
              <a:gd name="T18" fmla="*/ 2147483646 w 1738"/>
              <a:gd name="T19" fmla="*/ 2147483646 h 737"/>
              <a:gd name="T20" fmla="*/ 2147483646 w 1738"/>
              <a:gd name="T21" fmla="*/ 2147483646 h 737"/>
              <a:gd name="T22" fmla="*/ 2147483646 w 1738"/>
              <a:gd name="T23" fmla="*/ 2147483646 h 737"/>
              <a:gd name="T24" fmla="*/ 2147483646 w 1738"/>
              <a:gd name="T25" fmla="*/ 2147483646 h 737"/>
              <a:gd name="T26" fmla="*/ 2147483646 w 1738"/>
              <a:gd name="T27" fmla="*/ 2147483646 h 737"/>
              <a:gd name="T28" fmla="*/ 2147483646 w 1738"/>
              <a:gd name="T29" fmla="*/ 2147483646 h 737"/>
              <a:gd name="T30" fmla="*/ 2147483646 w 1738"/>
              <a:gd name="T31" fmla="*/ 2147483646 h 7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8"/>
              <a:gd name="T49" fmla="*/ 0 h 737"/>
              <a:gd name="T50" fmla="*/ 1738 w 1738"/>
              <a:gd name="T51" fmla="*/ 737 h 7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8" h="737">
                <a:moveTo>
                  <a:pt x="3" y="0"/>
                </a:moveTo>
                <a:cubicBezTo>
                  <a:pt x="45" y="28"/>
                  <a:pt x="0" y="2"/>
                  <a:pt x="66" y="21"/>
                </a:cubicBezTo>
                <a:cubicBezTo>
                  <a:pt x="85" y="26"/>
                  <a:pt x="103" y="37"/>
                  <a:pt x="122" y="42"/>
                </a:cubicBezTo>
                <a:cubicBezTo>
                  <a:pt x="200" y="64"/>
                  <a:pt x="283" y="65"/>
                  <a:pt x="361" y="91"/>
                </a:cubicBezTo>
                <a:cubicBezTo>
                  <a:pt x="380" y="105"/>
                  <a:pt x="416" y="139"/>
                  <a:pt x="438" y="147"/>
                </a:cubicBezTo>
                <a:cubicBezTo>
                  <a:pt x="475" y="160"/>
                  <a:pt x="551" y="175"/>
                  <a:pt x="551" y="175"/>
                </a:cubicBezTo>
                <a:cubicBezTo>
                  <a:pt x="600" y="211"/>
                  <a:pt x="662" y="206"/>
                  <a:pt x="719" y="225"/>
                </a:cubicBezTo>
                <a:cubicBezTo>
                  <a:pt x="729" y="228"/>
                  <a:pt x="738" y="235"/>
                  <a:pt x="748" y="239"/>
                </a:cubicBezTo>
                <a:cubicBezTo>
                  <a:pt x="762" y="244"/>
                  <a:pt x="790" y="253"/>
                  <a:pt x="790" y="253"/>
                </a:cubicBezTo>
                <a:cubicBezTo>
                  <a:pt x="735" y="290"/>
                  <a:pt x="661" y="302"/>
                  <a:pt x="600" y="330"/>
                </a:cubicBezTo>
                <a:cubicBezTo>
                  <a:pt x="572" y="343"/>
                  <a:pt x="544" y="358"/>
                  <a:pt x="516" y="372"/>
                </a:cubicBezTo>
                <a:cubicBezTo>
                  <a:pt x="503" y="379"/>
                  <a:pt x="474" y="386"/>
                  <a:pt x="474" y="386"/>
                </a:cubicBezTo>
                <a:cubicBezTo>
                  <a:pt x="580" y="449"/>
                  <a:pt x="751" y="481"/>
                  <a:pt x="874" y="499"/>
                </a:cubicBezTo>
                <a:cubicBezTo>
                  <a:pt x="958" y="541"/>
                  <a:pt x="1038" y="549"/>
                  <a:pt x="1127" y="569"/>
                </a:cubicBezTo>
                <a:cubicBezTo>
                  <a:pt x="1276" y="603"/>
                  <a:pt x="1425" y="628"/>
                  <a:pt x="1576" y="653"/>
                </a:cubicBezTo>
                <a:cubicBezTo>
                  <a:pt x="1625" y="688"/>
                  <a:pt x="1694" y="693"/>
                  <a:pt x="1738" y="737"/>
                </a:cubicBezTo>
              </a:path>
            </a:pathLst>
          </a:custGeom>
          <a:noFill/>
          <a:ln w="9525">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b">
            <a:spAutoFit/>
          </a:bodyPr>
          <a:lstStyle/>
          <a:p>
            <a:endParaRPr lang="sr-Latn-RS"/>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0FA4A1D8-94CD-A216-E137-4FD5B5DD6A13}"/>
              </a:ext>
            </a:extLst>
          </p:cNvPr>
          <p:cNvSpPr>
            <a:spLocks noGrp="1" noChangeArrowheads="1"/>
          </p:cNvSpPr>
          <p:nvPr>
            <p:ph type="title"/>
          </p:nvPr>
        </p:nvSpPr>
        <p:spPr/>
        <p:txBody>
          <a:bodyPr/>
          <a:lstStyle/>
          <a:p>
            <a:pPr>
              <a:defRPr/>
            </a:pPr>
            <a:r>
              <a:rPr lang="hr-HR" altLang="en-US"/>
              <a:t>VP</a:t>
            </a:r>
            <a:endParaRPr lang="en-US" altLang="en-US"/>
          </a:p>
        </p:txBody>
      </p:sp>
      <p:sp>
        <p:nvSpPr>
          <p:cNvPr id="8195" name="Rectangle 3">
            <a:extLst>
              <a:ext uri="{FF2B5EF4-FFF2-40B4-BE49-F238E27FC236}">
                <a16:creationId xmlns="" xmlns:a16="http://schemas.microsoft.com/office/drawing/2014/main" id="{D626C3A9-272A-CCB9-5B6E-4179D51AAA09}"/>
              </a:ext>
            </a:extLst>
          </p:cNvPr>
          <p:cNvSpPr>
            <a:spLocks noGrp="1" noChangeArrowheads="1"/>
          </p:cNvSpPr>
          <p:nvPr>
            <p:ph type="body" idx="1"/>
          </p:nvPr>
        </p:nvSpPr>
        <p:spPr/>
        <p:txBody>
          <a:bodyPr/>
          <a:lstStyle/>
          <a:p>
            <a:pPr>
              <a:defRPr/>
            </a:pPr>
            <a:r>
              <a:rPr lang="hr-HR" altLang="en-US"/>
              <a:t>Vektokske mašine maksimalno koriste protočnost</a:t>
            </a:r>
          </a:p>
          <a:p>
            <a:pPr lvl="1">
              <a:defRPr/>
            </a:pPr>
            <a:r>
              <a:rPr lang="hr-HR" altLang="en-US"/>
              <a:t>u obradi instrukcija</a:t>
            </a:r>
          </a:p>
          <a:p>
            <a:pPr lvl="1">
              <a:defRPr/>
            </a:pPr>
            <a:r>
              <a:rPr lang="hr-HR" altLang="en-US"/>
              <a:t>kod izvršenja ALU operacija</a:t>
            </a:r>
          </a:p>
          <a:p>
            <a:pPr lvl="1">
              <a:defRPr/>
            </a:pPr>
            <a:r>
              <a:rPr lang="hr-HR" altLang="en-US"/>
              <a:t>pri izračunavanju efektivne adrese</a:t>
            </a:r>
          </a:p>
          <a:p>
            <a:pPr lvl="1">
              <a:defRPr/>
            </a:pPr>
            <a:r>
              <a:rPr lang="hr-HR" altLang="en-US"/>
              <a:t>kod pristupa memoriji</a:t>
            </a:r>
          </a:p>
          <a:p>
            <a:pPr>
              <a:defRPr/>
            </a:pPr>
            <a:endParaRPr lang="hr-HR" altLang="en-US"/>
          </a:p>
          <a:p>
            <a:pPr>
              <a:defRPr/>
            </a:pPr>
            <a:r>
              <a:rPr lang="hr-HR" altLang="en-US"/>
              <a:t>Većina vektorskih računara dozvoljava da se više vektorskih operacija obavlja jednovremeno, ako ne koriste iste funkcionalne jedinice </a:t>
            </a:r>
          </a:p>
          <a:p>
            <a:pPr lvl="2">
              <a:buFont typeface="Wingdings" panose="05000000000000000000" pitchFamily="2" charset="2"/>
              <a:buNone/>
              <a:defRPr/>
            </a:pPr>
            <a:r>
              <a:rPr lang="hr-HR" altLang="en-US"/>
              <a:t>(uvodeći na taj način paralelizam u obradi) </a:t>
            </a:r>
            <a:endParaRPr lang="en-US" altLang="en-US"/>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1E2F9099-5CA8-B9E6-B113-692DB7B9365C}"/>
              </a:ext>
            </a:extLst>
          </p:cNvPr>
          <p:cNvSpPr>
            <a:spLocks noGrp="1" noChangeArrowheads="1"/>
          </p:cNvSpPr>
          <p:nvPr>
            <p:ph type="title"/>
          </p:nvPr>
        </p:nvSpPr>
        <p:spPr>
          <a:xfrm>
            <a:off x="0" y="0"/>
            <a:ext cx="9144000" cy="579438"/>
          </a:xfrm>
        </p:spPr>
        <p:txBody>
          <a:bodyPr/>
          <a:lstStyle/>
          <a:p>
            <a:pPr>
              <a:defRPr/>
            </a:pPr>
            <a:r>
              <a:rPr lang="hr-HR" altLang="en-US" sz="3200" dirty="0"/>
              <a:t>Osnovne komponente vektorskog računara</a:t>
            </a:r>
            <a:endParaRPr lang="en-US" altLang="en-US" sz="3200" dirty="0"/>
          </a:p>
        </p:txBody>
      </p:sp>
      <p:sp>
        <p:nvSpPr>
          <p:cNvPr id="9219" name="Rectangle 3">
            <a:extLst>
              <a:ext uri="{FF2B5EF4-FFF2-40B4-BE49-F238E27FC236}">
                <a16:creationId xmlns="" xmlns:a16="http://schemas.microsoft.com/office/drawing/2014/main" id="{0C1E1A28-840A-BAB7-C514-C799CC419E1C}"/>
              </a:ext>
            </a:extLst>
          </p:cNvPr>
          <p:cNvSpPr>
            <a:spLocks noGrp="1" noChangeArrowheads="1"/>
          </p:cNvSpPr>
          <p:nvPr>
            <p:ph type="body" idx="1"/>
          </p:nvPr>
        </p:nvSpPr>
        <p:spPr/>
        <p:txBody>
          <a:bodyPr/>
          <a:lstStyle/>
          <a:p>
            <a:pPr>
              <a:defRPr/>
            </a:pPr>
            <a:r>
              <a:rPr lang="hr-HR" altLang="en-US" dirty="0"/>
              <a:t>Memorija</a:t>
            </a:r>
          </a:p>
          <a:p>
            <a:pPr>
              <a:defRPr/>
            </a:pPr>
            <a:r>
              <a:rPr lang="hr-HR" altLang="en-US" dirty="0"/>
              <a:t>Skalarni posistem</a:t>
            </a:r>
          </a:p>
          <a:p>
            <a:pPr>
              <a:defRPr/>
            </a:pPr>
            <a:r>
              <a:rPr lang="hr-HR" altLang="en-US" dirty="0"/>
              <a:t>Vektorski podsistem</a:t>
            </a:r>
          </a:p>
          <a:p>
            <a:pPr>
              <a:defRPr/>
            </a:pPr>
            <a:endParaRPr lang="hr-HR" altLang="en-US" dirty="0"/>
          </a:p>
          <a:p>
            <a:pPr>
              <a:defRPr/>
            </a:pPr>
            <a:endParaRPr lang="hr-HR" altLang="en-US" dirty="0"/>
          </a:p>
          <a:p>
            <a:pPr>
              <a:defRPr/>
            </a:pPr>
            <a:endParaRPr lang="hr-HR" altLang="en-US" dirty="0"/>
          </a:p>
          <a:p>
            <a:pPr lvl="1">
              <a:defRPr/>
            </a:pPr>
            <a:r>
              <a:rPr lang="hr-HR" altLang="en-US" dirty="0"/>
              <a:t>Organizacija memorije direktno utiče na performanse celog sistema</a:t>
            </a:r>
          </a:p>
          <a:p>
            <a:pPr lvl="1">
              <a:defRPr/>
            </a:pPr>
            <a:r>
              <a:rPr lang="hr-HR" altLang="en-US" dirty="0"/>
              <a:t>F-ja: pamti program i podatke u skalarnom i vektorskom obliku</a:t>
            </a:r>
          </a:p>
          <a:p>
            <a:pPr lvl="1">
              <a:defRPr/>
            </a:pPr>
            <a:r>
              <a:rPr lang="hr-HR" altLang="en-US" dirty="0"/>
              <a:t>Podeljena je </a:t>
            </a:r>
            <a:r>
              <a:rPr lang="en-US" altLang="en-US" dirty="0" err="1"/>
              <a:t>na</a:t>
            </a:r>
            <a:r>
              <a:rPr lang="en-US" altLang="en-US" dirty="0"/>
              <a:t> </a:t>
            </a:r>
            <a:r>
              <a:rPr lang="hr-HR" altLang="en-US" dirty="0"/>
              <a:t>niz memorijski banaka kojima se može jednovremeno pristupati</a:t>
            </a:r>
            <a:endParaRPr lang="en-US" altLang="en-US" dirty="0"/>
          </a:p>
        </p:txBody>
      </p:sp>
      <p:sp>
        <p:nvSpPr>
          <p:cNvPr id="10244" name="Rectangle 23">
            <a:extLst>
              <a:ext uri="{FF2B5EF4-FFF2-40B4-BE49-F238E27FC236}">
                <a16:creationId xmlns="" xmlns:a16="http://schemas.microsoft.com/office/drawing/2014/main" id="{45AF467D-F07F-98F2-6DEC-CC9E38BAC28E}"/>
              </a:ext>
            </a:extLst>
          </p:cNvPr>
          <p:cNvSpPr>
            <a:spLocks noChangeArrowheads="1"/>
          </p:cNvSpPr>
          <p:nvPr/>
        </p:nvSpPr>
        <p:spPr bwMode="auto">
          <a:xfrm>
            <a:off x="0" y="3124200"/>
            <a:ext cx="9144000"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2400">
                <a:solidFill>
                  <a:schemeClr val="tx1"/>
                </a:solidFill>
                <a:latin typeface="Arial" panose="020B0604020202020204" pitchFamily="34" charset="0"/>
              </a:rPr>
              <a:t>Memorija vektorskih računara</a:t>
            </a:r>
            <a:endParaRPr kumimoji="0" lang="en-US" altLang="en-US" sz="2400">
              <a:solidFill>
                <a:schemeClr val="tx1"/>
              </a:solidFill>
              <a:latin typeface="Arial" panose="020B0604020202020204" pitchFamily="34" charset="0"/>
            </a:endParaRPr>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B700D3E3-26B9-07C0-78C9-6A16F175BC15}"/>
              </a:ext>
            </a:extLst>
          </p:cNvPr>
          <p:cNvSpPr>
            <a:spLocks noGrp="1" noChangeArrowheads="1"/>
          </p:cNvSpPr>
          <p:nvPr>
            <p:ph type="title"/>
          </p:nvPr>
        </p:nvSpPr>
        <p:spPr/>
        <p:txBody>
          <a:bodyPr/>
          <a:lstStyle/>
          <a:p>
            <a:pPr>
              <a:defRPr/>
            </a:pPr>
            <a:r>
              <a:rPr lang="hr-HR" altLang="en-US"/>
              <a:t>Adresiranje i pristup memoriji</a:t>
            </a:r>
            <a:endParaRPr lang="en-US" altLang="en-US"/>
          </a:p>
        </p:txBody>
      </p:sp>
      <p:sp>
        <p:nvSpPr>
          <p:cNvPr id="10243" name="Rectangle 3">
            <a:extLst>
              <a:ext uri="{FF2B5EF4-FFF2-40B4-BE49-F238E27FC236}">
                <a16:creationId xmlns="" xmlns:a16="http://schemas.microsoft.com/office/drawing/2014/main" id="{5C7018F9-BED9-BC7D-FF1E-B7466F52EE77}"/>
              </a:ext>
            </a:extLst>
          </p:cNvPr>
          <p:cNvSpPr>
            <a:spLocks noGrp="1" noChangeArrowheads="1"/>
          </p:cNvSpPr>
          <p:nvPr>
            <p:ph type="body" idx="1"/>
          </p:nvPr>
        </p:nvSpPr>
        <p:spPr/>
        <p:txBody>
          <a:bodyPr/>
          <a:lstStyle/>
          <a:p>
            <a:pPr lvl="1">
              <a:defRPr/>
            </a:pPr>
            <a:r>
              <a:rPr lang="hr-HR" altLang="en-US"/>
              <a:t>Koristi se “low order interleaving” za adresiranje memorijski</a:t>
            </a:r>
            <a:r>
              <a:rPr lang="en-US" altLang="en-US"/>
              <a:t>h</a:t>
            </a:r>
            <a:r>
              <a:rPr lang="hr-HR" altLang="en-US"/>
              <a:t> banaka</a:t>
            </a:r>
          </a:p>
          <a:p>
            <a:pPr lvl="2">
              <a:defRPr/>
            </a:pPr>
            <a:r>
              <a:rPr lang="hr-HR" altLang="en-US"/>
              <a:t>podaci koji se nalaz</a:t>
            </a:r>
            <a:r>
              <a:rPr lang="en-US" altLang="en-US"/>
              <a:t>e</a:t>
            </a:r>
            <a:r>
              <a:rPr lang="hr-HR" altLang="en-US"/>
              <a:t> na susednim adresama smešteni su u različite banke</a:t>
            </a:r>
          </a:p>
          <a:p>
            <a:pPr lvl="1">
              <a:buFont typeface="Wingdings" panose="05000000000000000000" pitchFamily="2" charset="2"/>
              <a:buNone/>
              <a:defRPr/>
            </a:pPr>
            <a:endParaRPr lang="en-US" altLang="en-US"/>
          </a:p>
        </p:txBody>
      </p:sp>
      <p:sp>
        <p:nvSpPr>
          <p:cNvPr id="11268" name="Rectangle 5">
            <a:extLst>
              <a:ext uri="{FF2B5EF4-FFF2-40B4-BE49-F238E27FC236}">
                <a16:creationId xmlns="" xmlns:a16="http://schemas.microsoft.com/office/drawing/2014/main" id="{D361CD85-615D-B979-3150-12C91039F42D}"/>
              </a:ext>
            </a:extLst>
          </p:cNvPr>
          <p:cNvSpPr>
            <a:spLocks noChangeArrowheads="1"/>
          </p:cNvSpPr>
          <p:nvPr/>
        </p:nvSpPr>
        <p:spPr bwMode="auto">
          <a:xfrm>
            <a:off x="457200" y="3894138"/>
            <a:ext cx="1524000" cy="376237"/>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hr-HR" altLang="en-US" sz="1800">
                <a:solidFill>
                  <a:schemeClr val="tx1"/>
                </a:solidFill>
                <a:latin typeface="Arial" panose="020B0604020202020204" pitchFamily="34" charset="0"/>
              </a:rPr>
              <a:t>viši bitovi</a:t>
            </a:r>
            <a:endParaRPr kumimoji="0" lang="en-US" altLang="en-US" sz="1800">
              <a:solidFill>
                <a:schemeClr val="tx1"/>
              </a:solidFill>
              <a:latin typeface="Arial" panose="020B0604020202020204" pitchFamily="34" charset="0"/>
            </a:endParaRPr>
          </a:p>
        </p:txBody>
      </p:sp>
      <p:sp>
        <p:nvSpPr>
          <p:cNvPr id="11269" name="Rectangle 6">
            <a:extLst>
              <a:ext uri="{FF2B5EF4-FFF2-40B4-BE49-F238E27FC236}">
                <a16:creationId xmlns="" xmlns:a16="http://schemas.microsoft.com/office/drawing/2014/main" id="{BC67570E-1A12-E5E4-9CFF-DAFB1C2BC3EB}"/>
              </a:ext>
            </a:extLst>
          </p:cNvPr>
          <p:cNvSpPr>
            <a:spLocks noChangeArrowheads="1"/>
          </p:cNvSpPr>
          <p:nvPr/>
        </p:nvSpPr>
        <p:spPr bwMode="auto">
          <a:xfrm>
            <a:off x="1981200" y="3894138"/>
            <a:ext cx="1768475" cy="376237"/>
          </a:xfrm>
          <a:prstGeom prst="rect">
            <a:avLst/>
          </a:prstGeom>
          <a:solidFill>
            <a:srgbClr val="00FF00"/>
          </a:solidFill>
          <a:ln w="9525">
            <a:solidFill>
              <a:schemeClr val="tx1"/>
            </a:solidFill>
            <a:miter lim="800000"/>
            <a:headEnd/>
            <a:tailEnd/>
          </a:ln>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hr-HR" altLang="en-US" sz="1800">
                <a:solidFill>
                  <a:schemeClr val="tx1"/>
                </a:solidFill>
                <a:latin typeface="Arial" panose="020B0604020202020204" pitchFamily="34" charset="0"/>
              </a:rPr>
              <a:t>niži bitovi          </a:t>
            </a:r>
            <a:endParaRPr kumimoji="0" lang="en-US" altLang="en-US" sz="1800">
              <a:solidFill>
                <a:schemeClr val="tx1"/>
              </a:solidFill>
              <a:latin typeface="Arial" panose="020B0604020202020204" pitchFamily="34" charset="0"/>
            </a:endParaRPr>
          </a:p>
        </p:txBody>
      </p:sp>
      <p:sp>
        <p:nvSpPr>
          <p:cNvPr id="11270" name="Text Box 7">
            <a:extLst>
              <a:ext uri="{FF2B5EF4-FFF2-40B4-BE49-F238E27FC236}">
                <a16:creationId xmlns="" xmlns:a16="http://schemas.microsoft.com/office/drawing/2014/main" id="{221CF597-1F4C-8DF9-A40B-A06A174EEAE0}"/>
              </a:ext>
            </a:extLst>
          </p:cNvPr>
          <p:cNvSpPr txBox="1">
            <a:spLocks noChangeArrowheads="1"/>
          </p:cNvSpPr>
          <p:nvPr/>
        </p:nvSpPr>
        <p:spPr bwMode="auto">
          <a:xfrm>
            <a:off x="533400" y="4921250"/>
            <a:ext cx="1593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adresa unutar</a:t>
            </a:r>
            <a:endParaRPr kumimoji="0" lang="en-US" altLang="en-US" sz="1800">
              <a:solidFill>
                <a:schemeClr val="tx1"/>
              </a:solidFill>
              <a:latin typeface="Arial" panose="020B0604020202020204" pitchFamily="34" charset="0"/>
            </a:endParaRPr>
          </a:p>
          <a:p>
            <a:pPr>
              <a:spcBef>
                <a:spcPct val="0"/>
              </a:spcBef>
              <a:buClrTx/>
              <a:buSzTx/>
              <a:buFontTx/>
              <a:buNone/>
            </a:pPr>
            <a:r>
              <a:rPr kumimoji="0" lang="hr-HR" altLang="en-US" sz="1800">
                <a:solidFill>
                  <a:schemeClr val="tx1"/>
                </a:solidFill>
                <a:latin typeface="Arial" panose="020B0604020202020204" pitchFamily="34" charset="0"/>
              </a:rPr>
              <a:t> mem.</a:t>
            </a:r>
            <a:r>
              <a:rPr kumimoji="0" lang="en-US" altLang="en-US" sz="1800">
                <a:solidFill>
                  <a:schemeClr val="tx1"/>
                </a:solidFill>
                <a:latin typeface="Arial" panose="020B0604020202020204" pitchFamily="34" charset="0"/>
              </a:rPr>
              <a:t> </a:t>
            </a:r>
            <a:r>
              <a:rPr kumimoji="0" lang="hr-HR" altLang="en-US" sz="1800">
                <a:solidFill>
                  <a:schemeClr val="tx1"/>
                </a:solidFill>
                <a:latin typeface="Arial" panose="020B0604020202020204" pitchFamily="34" charset="0"/>
              </a:rPr>
              <a:t>banke</a:t>
            </a:r>
            <a:endParaRPr kumimoji="0" lang="en-US" altLang="en-US" sz="1800">
              <a:solidFill>
                <a:schemeClr val="tx1"/>
              </a:solidFill>
              <a:latin typeface="Arial" panose="020B0604020202020204" pitchFamily="34" charset="0"/>
            </a:endParaRPr>
          </a:p>
        </p:txBody>
      </p:sp>
      <p:sp>
        <p:nvSpPr>
          <p:cNvPr id="11271" name="Text Box 8">
            <a:extLst>
              <a:ext uri="{FF2B5EF4-FFF2-40B4-BE49-F238E27FC236}">
                <a16:creationId xmlns="" xmlns:a16="http://schemas.microsoft.com/office/drawing/2014/main" id="{ABE3CBA0-34CC-EBF1-5AC0-9132F06388D2}"/>
              </a:ext>
            </a:extLst>
          </p:cNvPr>
          <p:cNvSpPr txBox="1">
            <a:spLocks noChangeArrowheads="1"/>
          </p:cNvSpPr>
          <p:nvPr/>
        </p:nvSpPr>
        <p:spPr bwMode="auto">
          <a:xfrm>
            <a:off x="2590800" y="4921250"/>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adresa</a:t>
            </a:r>
          </a:p>
          <a:p>
            <a:pPr>
              <a:spcBef>
                <a:spcPct val="0"/>
              </a:spcBef>
              <a:buClrTx/>
              <a:buSzTx/>
              <a:buFontTx/>
              <a:buNone/>
            </a:pPr>
            <a:r>
              <a:rPr kumimoji="0" lang="hr-HR" altLang="en-US" sz="1800">
                <a:solidFill>
                  <a:schemeClr val="tx1"/>
                </a:solidFill>
                <a:latin typeface="Arial" panose="020B0604020202020204" pitchFamily="34" charset="0"/>
              </a:rPr>
              <a:t>mem. banke</a:t>
            </a:r>
            <a:endParaRPr kumimoji="0" lang="en-US" altLang="en-US" sz="1800">
              <a:solidFill>
                <a:schemeClr val="tx1"/>
              </a:solidFill>
              <a:latin typeface="Arial" panose="020B0604020202020204" pitchFamily="34" charset="0"/>
            </a:endParaRPr>
          </a:p>
        </p:txBody>
      </p:sp>
      <p:cxnSp>
        <p:nvCxnSpPr>
          <p:cNvPr id="11272" name="AutoShape 9">
            <a:extLst>
              <a:ext uri="{FF2B5EF4-FFF2-40B4-BE49-F238E27FC236}">
                <a16:creationId xmlns="" xmlns:a16="http://schemas.microsoft.com/office/drawing/2014/main" id="{FAC5C61B-FBA6-272E-D838-6E43C1EBBBB9}"/>
              </a:ext>
            </a:extLst>
          </p:cNvPr>
          <p:cNvCxnSpPr>
            <a:cxnSpLocks noChangeShapeType="1"/>
            <a:stCxn id="11270" idx="0"/>
            <a:endCxn id="11268" idx="2"/>
          </p:cNvCxnSpPr>
          <p:nvPr/>
        </p:nvCxnSpPr>
        <p:spPr bwMode="auto">
          <a:xfrm rot="5400000" flipH="1">
            <a:off x="949325" y="4540250"/>
            <a:ext cx="650875" cy="11112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273" name="AutoShape 11">
            <a:extLst>
              <a:ext uri="{FF2B5EF4-FFF2-40B4-BE49-F238E27FC236}">
                <a16:creationId xmlns="" xmlns:a16="http://schemas.microsoft.com/office/drawing/2014/main" id="{B9B41D7A-918B-11D2-F13D-D612F93AF58A}"/>
              </a:ext>
            </a:extLst>
          </p:cNvPr>
          <p:cNvCxnSpPr>
            <a:cxnSpLocks noChangeShapeType="1"/>
            <a:stCxn id="11271" idx="0"/>
            <a:endCxn id="11269" idx="2"/>
          </p:cNvCxnSpPr>
          <p:nvPr/>
        </p:nvCxnSpPr>
        <p:spPr bwMode="auto">
          <a:xfrm rot="5400000" flipH="1">
            <a:off x="2763044" y="4372769"/>
            <a:ext cx="650875" cy="44608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274" name="AutoShape 13">
            <a:extLst>
              <a:ext uri="{FF2B5EF4-FFF2-40B4-BE49-F238E27FC236}">
                <a16:creationId xmlns="" xmlns:a16="http://schemas.microsoft.com/office/drawing/2014/main" id="{5E83DCCC-4611-F3BA-E513-FC6CBBB6FA3F}"/>
              </a:ext>
            </a:extLst>
          </p:cNvPr>
          <p:cNvSpPr>
            <a:spLocks/>
          </p:cNvSpPr>
          <p:nvPr/>
        </p:nvSpPr>
        <p:spPr bwMode="auto">
          <a:xfrm rot="5394161">
            <a:off x="1866900" y="1911350"/>
            <a:ext cx="457200" cy="3276600"/>
          </a:xfrm>
          <a:prstGeom prst="leftBrace">
            <a:avLst>
              <a:gd name="adj1" fmla="val 597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1275" name="Text Box 14">
            <a:extLst>
              <a:ext uri="{FF2B5EF4-FFF2-40B4-BE49-F238E27FC236}">
                <a16:creationId xmlns="" xmlns:a16="http://schemas.microsoft.com/office/drawing/2014/main" id="{539639BB-E3A9-3712-779B-2F4AACFE873B}"/>
              </a:ext>
            </a:extLst>
          </p:cNvPr>
          <p:cNvSpPr txBox="1">
            <a:spLocks noChangeArrowheads="1"/>
          </p:cNvSpPr>
          <p:nvPr/>
        </p:nvSpPr>
        <p:spPr bwMode="auto">
          <a:xfrm>
            <a:off x="990600" y="2819400"/>
            <a:ext cx="211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memorijska adresa</a:t>
            </a:r>
            <a:endParaRPr kumimoji="0" lang="en-US" altLang="en-US" sz="1800">
              <a:solidFill>
                <a:schemeClr val="tx1"/>
              </a:solidFill>
              <a:latin typeface="Arial" panose="020B0604020202020204" pitchFamily="34" charset="0"/>
            </a:endParaRPr>
          </a:p>
        </p:txBody>
      </p:sp>
      <p:sp>
        <p:nvSpPr>
          <p:cNvPr id="11276" name="Rectangle 27">
            <a:extLst>
              <a:ext uri="{FF2B5EF4-FFF2-40B4-BE49-F238E27FC236}">
                <a16:creationId xmlns="" xmlns:a16="http://schemas.microsoft.com/office/drawing/2014/main" id="{F5DBCFD2-0ECA-B919-39C3-50F90D9A765F}"/>
              </a:ext>
            </a:extLst>
          </p:cNvPr>
          <p:cNvSpPr>
            <a:spLocks noChangeArrowheads="1"/>
          </p:cNvSpPr>
          <p:nvPr/>
        </p:nvSpPr>
        <p:spPr bwMode="auto">
          <a:xfrm>
            <a:off x="6629400" y="4648200"/>
            <a:ext cx="457200" cy="12954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1277" name="Line 28">
            <a:extLst>
              <a:ext uri="{FF2B5EF4-FFF2-40B4-BE49-F238E27FC236}">
                <a16:creationId xmlns="" xmlns:a16="http://schemas.microsoft.com/office/drawing/2014/main" id="{F989D5E3-1796-78A4-67D8-720890157501}"/>
              </a:ext>
            </a:extLst>
          </p:cNvPr>
          <p:cNvSpPr>
            <a:spLocks noChangeShapeType="1"/>
          </p:cNvSpPr>
          <p:nvPr/>
        </p:nvSpPr>
        <p:spPr bwMode="auto">
          <a:xfrm>
            <a:off x="66294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78" name="Line 29">
            <a:extLst>
              <a:ext uri="{FF2B5EF4-FFF2-40B4-BE49-F238E27FC236}">
                <a16:creationId xmlns="" xmlns:a16="http://schemas.microsoft.com/office/drawing/2014/main" id="{1240D5FF-35BB-4ABD-0A65-E2734C2F60AA}"/>
              </a:ext>
            </a:extLst>
          </p:cNvPr>
          <p:cNvSpPr>
            <a:spLocks noChangeShapeType="1"/>
          </p:cNvSpPr>
          <p:nvPr/>
        </p:nvSpPr>
        <p:spPr bwMode="auto">
          <a:xfrm>
            <a:off x="6629400" y="5181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79" name="Line 30">
            <a:extLst>
              <a:ext uri="{FF2B5EF4-FFF2-40B4-BE49-F238E27FC236}">
                <a16:creationId xmlns="" xmlns:a16="http://schemas.microsoft.com/office/drawing/2014/main" id="{01779A94-93F7-3CAF-5CF1-8EE2EC6BCFCA}"/>
              </a:ext>
            </a:extLst>
          </p:cNvPr>
          <p:cNvSpPr>
            <a:spLocks noChangeShapeType="1"/>
          </p:cNvSpPr>
          <p:nvPr/>
        </p:nvSpPr>
        <p:spPr bwMode="auto">
          <a:xfrm>
            <a:off x="6629400" y="5410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80" name="Line 31">
            <a:extLst>
              <a:ext uri="{FF2B5EF4-FFF2-40B4-BE49-F238E27FC236}">
                <a16:creationId xmlns="" xmlns:a16="http://schemas.microsoft.com/office/drawing/2014/main" id="{5A6D5D54-2522-50FE-1B30-DD1F75797C55}"/>
              </a:ext>
            </a:extLst>
          </p:cNvPr>
          <p:cNvSpPr>
            <a:spLocks noChangeShapeType="1"/>
          </p:cNvSpPr>
          <p:nvPr/>
        </p:nvSpPr>
        <p:spPr bwMode="auto">
          <a:xfrm>
            <a:off x="6629400" y="5791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81" name="Text Box 32">
            <a:extLst>
              <a:ext uri="{FF2B5EF4-FFF2-40B4-BE49-F238E27FC236}">
                <a16:creationId xmlns="" xmlns:a16="http://schemas.microsoft.com/office/drawing/2014/main" id="{744C4049-0E4B-6B96-B8E6-55E6BC1E5ADD}"/>
              </a:ext>
            </a:extLst>
          </p:cNvPr>
          <p:cNvSpPr txBox="1">
            <a:spLocks noChangeArrowheads="1"/>
          </p:cNvSpPr>
          <p:nvPr/>
        </p:nvSpPr>
        <p:spPr bwMode="auto">
          <a:xfrm rot="5296858">
            <a:off x="6777832" y="5414168"/>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t>
            </a:r>
            <a:endParaRPr kumimoji="0" lang="en-US" altLang="en-US" sz="1800">
              <a:solidFill>
                <a:schemeClr val="tx1"/>
              </a:solidFill>
              <a:latin typeface="Arial" panose="020B0604020202020204" pitchFamily="34" charset="0"/>
            </a:endParaRPr>
          </a:p>
        </p:txBody>
      </p:sp>
      <p:sp>
        <p:nvSpPr>
          <p:cNvPr id="11282" name="Rectangle 33">
            <a:extLst>
              <a:ext uri="{FF2B5EF4-FFF2-40B4-BE49-F238E27FC236}">
                <a16:creationId xmlns="" xmlns:a16="http://schemas.microsoft.com/office/drawing/2014/main" id="{824D17E3-FDA4-564B-B2F5-D0C1333913F6}"/>
              </a:ext>
            </a:extLst>
          </p:cNvPr>
          <p:cNvSpPr>
            <a:spLocks noChangeArrowheads="1"/>
          </p:cNvSpPr>
          <p:nvPr/>
        </p:nvSpPr>
        <p:spPr bwMode="auto">
          <a:xfrm>
            <a:off x="7467600" y="4648200"/>
            <a:ext cx="457200" cy="12954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1283" name="Line 34">
            <a:extLst>
              <a:ext uri="{FF2B5EF4-FFF2-40B4-BE49-F238E27FC236}">
                <a16:creationId xmlns="" xmlns:a16="http://schemas.microsoft.com/office/drawing/2014/main" id="{28957865-0DEF-394F-578A-35CA6AE29894}"/>
              </a:ext>
            </a:extLst>
          </p:cNvPr>
          <p:cNvSpPr>
            <a:spLocks noChangeShapeType="1"/>
          </p:cNvSpPr>
          <p:nvPr/>
        </p:nvSpPr>
        <p:spPr bwMode="auto">
          <a:xfrm>
            <a:off x="74676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84" name="Line 35">
            <a:extLst>
              <a:ext uri="{FF2B5EF4-FFF2-40B4-BE49-F238E27FC236}">
                <a16:creationId xmlns="" xmlns:a16="http://schemas.microsoft.com/office/drawing/2014/main" id="{138865D5-7F47-E871-13DA-264BF1DDFADE}"/>
              </a:ext>
            </a:extLst>
          </p:cNvPr>
          <p:cNvSpPr>
            <a:spLocks noChangeShapeType="1"/>
          </p:cNvSpPr>
          <p:nvPr/>
        </p:nvSpPr>
        <p:spPr bwMode="auto">
          <a:xfrm>
            <a:off x="7467600" y="5181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85" name="Line 36">
            <a:extLst>
              <a:ext uri="{FF2B5EF4-FFF2-40B4-BE49-F238E27FC236}">
                <a16:creationId xmlns="" xmlns:a16="http://schemas.microsoft.com/office/drawing/2014/main" id="{8A4E46E3-0249-661D-8CCD-048F0E086D8E}"/>
              </a:ext>
            </a:extLst>
          </p:cNvPr>
          <p:cNvSpPr>
            <a:spLocks noChangeShapeType="1"/>
          </p:cNvSpPr>
          <p:nvPr/>
        </p:nvSpPr>
        <p:spPr bwMode="auto">
          <a:xfrm>
            <a:off x="7467600" y="5410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86" name="Line 37">
            <a:extLst>
              <a:ext uri="{FF2B5EF4-FFF2-40B4-BE49-F238E27FC236}">
                <a16:creationId xmlns="" xmlns:a16="http://schemas.microsoft.com/office/drawing/2014/main" id="{F481E5E6-444B-1BF8-A3A7-B32A8F5AFF8B}"/>
              </a:ext>
            </a:extLst>
          </p:cNvPr>
          <p:cNvSpPr>
            <a:spLocks noChangeShapeType="1"/>
          </p:cNvSpPr>
          <p:nvPr/>
        </p:nvSpPr>
        <p:spPr bwMode="auto">
          <a:xfrm>
            <a:off x="7467600" y="5791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87" name="Text Box 38">
            <a:extLst>
              <a:ext uri="{FF2B5EF4-FFF2-40B4-BE49-F238E27FC236}">
                <a16:creationId xmlns="" xmlns:a16="http://schemas.microsoft.com/office/drawing/2014/main" id="{38FE4DAB-259C-6A6F-2C91-286D2A3B2163}"/>
              </a:ext>
            </a:extLst>
          </p:cNvPr>
          <p:cNvSpPr txBox="1">
            <a:spLocks noChangeArrowheads="1"/>
          </p:cNvSpPr>
          <p:nvPr/>
        </p:nvSpPr>
        <p:spPr bwMode="auto">
          <a:xfrm rot="5296858">
            <a:off x="7554119" y="5420519"/>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t>
            </a:r>
            <a:endParaRPr kumimoji="0" lang="en-US" altLang="en-US" sz="1800">
              <a:solidFill>
                <a:schemeClr val="tx1"/>
              </a:solidFill>
              <a:latin typeface="Arial" panose="020B0604020202020204" pitchFamily="34" charset="0"/>
            </a:endParaRPr>
          </a:p>
        </p:txBody>
      </p:sp>
      <p:sp>
        <p:nvSpPr>
          <p:cNvPr id="11288" name="Rectangle 39">
            <a:extLst>
              <a:ext uri="{FF2B5EF4-FFF2-40B4-BE49-F238E27FC236}">
                <a16:creationId xmlns="" xmlns:a16="http://schemas.microsoft.com/office/drawing/2014/main" id="{490F6061-11F7-567F-7A00-A075DD2690C2}"/>
              </a:ext>
            </a:extLst>
          </p:cNvPr>
          <p:cNvSpPr>
            <a:spLocks noChangeArrowheads="1"/>
          </p:cNvSpPr>
          <p:nvPr/>
        </p:nvSpPr>
        <p:spPr bwMode="auto">
          <a:xfrm>
            <a:off x="8305800" y="4648200"/>
            <a:ext cx="457200" cy="12954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1289" name="Line 40">
            <a:extLst>
              <a:ext uri="{FF2B5EF4-FFF2-40B4-BE49-F238E27FC236}">
                <a16:creationId xmlns="" xmlns:a16="http://schemas.microsoft.com/office/drawing/2014/main" id="{5499AF23-C2E7-05E1-B40E-8EA622E24CE4}"/>
              </a:ext>
            </a:extLst>
          </p:cNvPr>
          <p:cNvSpPr>
            <a:spLocks noChangeShapeType="1"/>
          </p:cNvSpPr>
          <p:nvPr/>
        </p:nvSpPr>
        <p:spPr bwMode="auto">
          <a:xfrm>
            <a:off x="83058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90" name="Line 41">
            <a:extLst>
              <a:ext uri="{FF2B5EF4-FFF2-40B4-BE49-F238E27FC236}">
                <a16:creationId xmlns="" xmlns:a16="http://schemas.microsoft.com/office/drawing/2014/main" id="{BD825970-E8D1-D256-E4D8-11FEEF1E582B}"/>
              </a:ext>
            </a:extLst>
          </p:cNvPr>
          <p:cNvSpPr>
            <a:spLocks noChangeShapeType="1"/>
          </p:cNvSpPr>
          <p:nvPr/>
        </p:nvSpPr>
        <p:spPr bwMode="auto">
          <a:xfrm>
            <a:off x="8305800" y="5181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91" name="Line 42">
            <a:extLst>
              <a:ext uri="{FF2B5EF4-FFF2-40B4-BE49-F238E27FC236}">
                <a16:creationId xmlns="" xmlns:a16="http://schemas.microsoft.com/office/drawing/2014/main" id="{F3080FC6-A162-05B8-55C5-39B19F1ED6D9}"/>
              </a:ext>
            </a:extLst>
          </p:cNvPr>
          <p:cNvSpPr>
            <a:spLocks noChangeShapeType="1"/>
          </p:cNvSpPr>
          <p:nvPr/>
        </p:nvSpPr>
        <p:spPr bwMode="auto">
          <a:xfrm>
            <a:off x="8305800" y="5410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92" name="Line 43">
            <a:extLst>
              <a:ext uri="{FF2B5EF4-FFF2-40B4-BE49-F238E27FC236}">
                <a16:creationId xmlns="" xmlns:a16="http://schemas.microsoft.com/office/drawing/2014/main" id="{0AE5D786-BF43-5F75-FA0C-43235DEFA077}"/>
              </a:ext>
            </a:extLst>
          </p:cNvPr>
          <p:cNvSpPr>
            <a:spLocks noChangeShapeType="1"/>
          </p:cNvSpPr>
          <p:nvPr/>
        </p:nvSpPr>
        <p:spPr bwMode="auto">
          <a:xfrm>
            <a:off x="8305800" y="5791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293" name="Text Box 44">
            <a:extLst>
              <a:ext uri="{FF2B5EF4-FFF2-40B4-BE49-F238E27FC236}">
                <a16:creationId xmlns="" xmlns:a16="http://schemas.microsoft.com/office/drawing/2014/main" id="{AED125B8-D396-DC43-0FCA-D4BE3E7A2CE2}"/>
              </a:ext>
            </a:extLst>
          </p:cNvPr>
          <p:cNvSpPr txBox="1">
            <a:spLocks noChangeArrowheads="1"/>
          </p:cNvSpPr>
          <p:nvPr/>
        </p:nvSpPr>
        <p:spPr bwMode="auto">
          <a:xfrm rot="5296858">
            <a:off x="8392319" y="5420519"/>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t>
            </a:r>
            <a:endParaRPr kumimoji="0" lang="en-US" altLang="en-US" sz="1800">
              <a:solidFill>
                <a:schemeClr val="tx1"/>
              </a:solidFill>
              <a:latin typeface="Arial" panose="020B0604020202020204" pitchFamily="34" charset="0"/>
            </a:endParaRPr>
          </a:p>
        </p:txBody>
      </p:sp>
      <p:sp>
        <p:nvSpPr>
          <p:cNvPr id="11294" name="Text Box 46">
            <a:extLst>
              <a:ext uri="{FF2B5EF4-FFF2-40B4-BE49-F238E27FC236}">
                <a16:creationId xmlns="" xmlns:a16="http://schemas.microsoft.com/office/drawing/2014/main" id="{FB444BAE-2328-CB5A-1482-DA8574322640}"/>
              </a:ext>
            </a:extLst>
          </p:cNvPr>
          <p:cNvSpPr txBox="1">
            <a:spLocks noChangeArrowheads="1"/>
          </p:cNvSpPr>
          <p:nvPr/>
        </p:nvSpPr>
        <p:spPr bwMode="auto">
          <a:xfrm>
            <a:off x="6615113" y="457200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1</a:t>
            </a:r>
            <a:endParaRPr kumimoji="0" lang="en-US" altLang="en-US" sz="1800" baseline="-25000">
              <a:solidFill>
                <a:schemeClr val="tx1"/>
              </a:solidFill>
              <a:latin typeface="Arial" panose="020B0604020202020204" pitchFamily="34" charset="0"/>
            </a:endParaRPr>
          </a:p>
        </p:txBody>
      </p:sp>
      <p:sp>
        <p:nvSpPr>
          <p:cNvPr id="11295" name="Text Box 47">
            <a:extLst>
              <a:ext uri="{FF2B5EF4-FFF2-40B4-BE49-F238E27FC236}">
                <a16:creationId xmlns="" xmlns:a16="http://schemas.microsoft.com/office/drawing/2014/main" id="{9B4620FF-9747-5AC5-D6E4-05F3AFD222C0}"/>
              </a:ext>
            </a:extLst>
          </p:cNvPr>
          <p:cNvSpPr txBox="1">
            <a:spLocks noChangeArrowheads="1"/>
          </p:cNvSpPr>
          <p:nvPr/>
        </p:nvSpPr>
        <p:spPr bwMode="auto">
          <a:xfrm>
            <a:off x="7453313" y="457200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2</a:t>
            </a:r>
            <a:endParaRPr kumimoji="0" lang="en-US" altLang="en-US" sz="1800" baseline="-25000">
              <a:solidFill>
                <a:schemeClr val="tx1"/>
              </a:solidFill>
              <a:latin typeface="Arial" panose="020B0604020202020204" pitchFamily="34" charset="0"/>
            </a:endParaRPr>
          </a:p>
        </p:txBody>
      </p:sp>
      <p:sp>
        <p:nvSpPr>
          <p:cNvPr id="11296" name="Text Box 48">
            <a:extLst>
              <a:ext uri="{FF2B5EF4-FFF2-40B4-BE49-F238E27FC236}">
                <a16:creationId xmlns="" xmlns:a16="http://schemas.microsoft.com/office/drawing/2014/main" id="{B7B6BCB2-69BF-38F6-0F1F-B3DC82FC47D8}"/>
              </a:ext>
            </a:extLst>
          </p:cNvPr>
          <p:cNvSpPr txBox="1">
            <a:spLocks noChangeArrowheads="1"/>
          </p:cNvSpPr>
          <p:nvPr/>
        </p:nvSpPr>
        <p:spPr bwMode="auto">
          <a:xfrm>
            <a:off x="8291513" y="457200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3</a:t>
            </a:r>
            <a:endParaRPr kumimoji="0" lang="en-US" altLang="en-US" sz="1800" baseline="-25000">
              <a:solidFill>
                <a:schemeClr val="tx1"/>
              </a:solidFill>
              <a:latin typeface="Arial" panose="020B0604020202020204" pitchFamily="34" charset="0"/>
            </a:endParaRPr>
          </a:p>
        </p:txBody>
      </p:sp>
      <p:sp>
        <p:nvSpPr>
          <p:cNvPr id="11297" name="Text Box 49">
            <a:extLst>
              <a:ext uri="{FF2B5EF4-FFF2-40B4-BE49-F238E27FC236}">
                <a16:creationId xmlns="" xmlns:a16="http://schemas.microsoft.com/office/drawing/2014/main" id="{A2E8866A-74C9-A0CE-2A8D-99259318312A}"/>
              </a:ext>
            </a:extLst>
          </p:cNvPr>
          <p:cNvSpPr txBox="1">
            <a:spLocks noChangeArrowheads="1"/>
          </p:cNvSpPr>
          <p:nvPr/>
        </p:nvSpPr>
        <p:spPr bwMode="auto">
          <a:xfrm>
            <a:off x="5851525" y="4227513"/>
            <a:ext cx="458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a:t>
            </a:r>
            <a:r>
              <a:rPr kumimoji="0" lang="hr-HR" altLang="en-US" sz="1800" baseline="-25000">
                <a:solidFill>
                  <a:schemeClr val="tx1"/>
                </a:solidFill>
                <a:latin typeface="Arial" panose="020B0604020202020204" pitchFamily="34" charset="0"/>
              </a:rPr>
              <a:t>0</a:t>
            </a:r>
            <a:endParaRPr kumimoji="0" lang="en-US" altLang="en-US" sz="1800" baseline="-25000">
              <a:solidFill>
                <a:schemeClr val="tx1"/>
              </a:solidFill>
              <a:latin typeface="Arial" panose="020B0604020202020204" pitchFamily="34" charset="0"/>
            </a:endParaRPr>
          </a:p>
        </p:txBody>
      </p:sp>
      <p:sp>
        <p:nvSpPr>
          <p:cNvPr id="11298" name="Text Box 50">
            <a:extLst>
              <a:ext uri="{FF2B5EF4-FFF2-40B4-BE49-F238E27FC236}">
                <a16:creationId xmlns="" xmlns:a16="http://schemas.microsoft.com/office/drawing/2014/main" id="{112E4398-519E-6D1A-777D-E5068501AC09}"/>
              </a:ext>
            </a:extLst>
          </p:cNvPr>
          <p:cNvSpPr txBox="1">
            <a:spLocks noChangeArrowheads="1"/>
          </p:cNvSpPr>
          <p:nvPr/>
        </p:nvSpPr>
        <p:spPr bwMode="auto">
          <a:xfrm>
            <a:off x="6584950" y="41910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a:t>
            </a:r>
            <a:r>
              <a:rPr kumimoji="0" lang="hr-HR" altLang="en-US" sz="1800" baseline="-25000">
                <a:solidFill>
                  <a:schemeClr val="tx1"/>
                </a:solidFill>
                <a:latin typeface="Arial" panose="020B0604020202020204" pitchFamily="34" charset="0"/>
              </a:rPr>
              <a:t>1</a:t>
            </a:r>
            <a:endParaRPr kumimoji="0" lang="en-US" altLang="en-US" sz="1800" baseline="-25000">
              <a:solidFill>
                <a:schemeClr val="tx1"/>
              </a:solidFill>
              <a:latin typeface="Arial" panose="020B0604020202020204" pitchFamily="34" charset="0"/>
            </a:endParaRPr>
          </a:p>
        </p:txBody>
      </p:sp>
      <p:sp>
        <p:nvSpPr>
          <p:cNvPr id="11299" name="Text Box 51">
            <a:extLst>
              <a:ext uri="{FF2B5EF4-FFF2-40B4-BE49-F238E27FC236}">
                <a16:creationId xmlns="" xmlns:a16="http://schemas.microsoft.com/office/drawing/2014/main" id="{6EB3D8F3-52CC-BB42-EA9F-509482D6FA29}"/>
              </a:ext>
            </a:extLst>
          </p:cNvPr>
          <p:cNvSpPr txBox="1">
            <a:spLocks noChangeArrowheads="1"/>
          </p:cNvSpPr>
          <p:nvPr/>
        </p:nvSpPr>
        <p:spPr bwMode="auto">
          <a:xfrm>
            <a:off x="7423150" y="4205288"/>
            <a:ext cx="458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a:t>
            </a:r>
            <a:r>
              <a:rPr kumimoji="0" lang="hr-HR" altLang="en-US" sz="1800" baseline="-25000">
                <a:solidFill>
                  <a:schemeClr val="tx1"/>
                </a:solidFill>
                <a:latin typeface="Arial" panose="020B0604020202020204" pitchFamily="34" charset="0"/>
              </a:rPr>
              <a:t>2</a:t>
            </a:r>
            <a:endParaRPr kumimoji="0" lang="en-US" altLang="en-US" sz="1800" baseline="-25000">
              <a:solidFill>
                <a:schemeClr val="tx1"/>
              </a:solidFill>
              <a:latin typeface="Arial" panose="020B0604020202020204" pitchFamily="34" charset="0"/>
            </a:endParaRPr>
          </a:p>
        </p:txBody>
      </p:sp>
      <p:sp>
        <p:nvSpPr>
          <p:cNvPr id="11300" name="Text Box 52">
            <a:extLst>
              <a:ext uri="{FF2B5EF4-FFF2-40B4-BE49-F238E27FC236}">
                <a16:creationId xmlns="" xmlns:a16="http://schemas.microsoft.com/office/drawing/2014/main" id="{35EEDB37-C9BB-1A1D-EF76-3B2F6CCDD675}"/>
              </a:ext>
            </a:extLst>
          </p:cNvPr>
          <p:cNvSpPr txBox="1">
            <a:spLocks noChangeArrowheads="1"/>
          </p:cNvSpPr>
          <p:nvPr/>
        </p:nvSpPr>
        <p:spPr bwMode="auto">
          <a:xfrm>
            <a:off x="8261350" y="4205288"/>
            <a:ext cx="458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a:t>
            </a:r>
            <a:r>
              <a:rPr kumimoji="0" lang="hr-HR" altLang="en-US" sz="1800" baseline="-25000">
                <a:solidFill>
                  <a:schemeClr val="tx1"/>
                </a:solidFill>
                <a:latin typeface="Arial" panose="020B0604020202020204" pitchFamily="34" charset="0"/>
              </a:rPr>
              <a:t>3</a:t>
            </a:r>
            <a:endParaRPr kumimoji="0" lang="en-US" altLang="en-US" sz="1800" baseline="-25000">
              <a:solidFill>
                <a:schemeClr val="tx1"/>
              </a:solidFill>
              <a:latin typeface="Arial" panose="020B0604020202020204" pitchFamily="34" charset="0"/>
            </a:endParaRPr>
          </a:p>
        </p:txBody>
      </p:sp>
      <p:sp>
        <p:nvSpPr>
          <p:cNvPr id="11301" name="Rectangle 53">
            <a:extLst>
              <a:ext uri="{FF2B5EF4-FFF2-40B4-BE49-F238E27FC236}">
                <a16:creationId xmlns="" xmlns:a16="http://schemas.microsoft.com/office/drawing/2014/main" id="{59D413DE-8654-B564-81E2-D774CCAEAD45}"/>
              </a:ext>
            </a:extLst>
          </p:cNvPr>
          <p:cNvSpPr>
            <a:spLocks noChangeArrowheads="1"/>
          </p:cNvSpPr>
          <p:nvPr/>
        </p:nvSpPr>
        <p:spPr bwMode="auto">
          <a:xfrm>
            <a:off x="5881688" y="4648200"/>
            <a:ext cx="457200" cy="12954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1302" name="Line 54">
            <a:extLst>
              <a:ext uri="{FF2B5EF4-FFF2-40B4-BE49-F238E27FC236}">
                <a16:creationId xmlns="" xmlns:a16="http://schemas.microsoft.com/office/drawing/2014/main" id="{15298B72-F896-D8CF-4EC1-CEA19ECDBD4B}"/>
              </a:ext>
            </a:extLst>
          </p:cNvPr>
          <p:cNvSpPr>
            <a:spLocks noChangeShapeType="1"/>
          </p:cNvSpPr>
          <p:nvPr/>
        </p:nvSpPr>
        <p:spPr bwMode="auto">
          <a:xfrm>
            <a:off x="5881688"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303" name="Line 55">
            <a:extLst>
              <a:ext uri="{FF2B5EF4-FFF2-40B4-BE49-F238E27FC236}">
                <a16:creationId xmlns="" xmlns:a16="http://schemas.microsoft.com/office/drawing/2014/main" id="{37BC954C-4365-B8BC-3702-BE15EF0BC650}"/>
              </a:ext>
            </a:extLst>
          </p:cNvPr>
          <p:cNvSpPr>
            <a:spLocks noChangeShapeType="1"/>
          </p:cNvSpPr>
          <p:nvPr/>
        </p:nvSpPr>
        <p:spPr bwMode="auto">
          <a:xfrm>
            <a:off x="5881688" y="5181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304" name="Line 56">
            <a:extLst>
              <a:ext uri="{FF2B5EF4-FFF2-40B4-BE49-F238E27FC236}">
                <a16:creationId xmlns="" xmlns:a16="http://schemas.microsoft.com/office/drawing/2014/main" id="{E17B25AB-D556-BC12-910D-54D7E3B22D02}"/>
              </a:ext>
            </a:extLst>
          </p:cNvPr>
          <p:cNvSpPr>
            <a:spLocks noChangeShapeType="1"/>
          </p:cNvSpPr>
          <p:nvPr/>
        </p:nvSpPr>
        <p:spPr bwMode="auto">
          <a:xfrm>
            <a:off x="5881688" y="5410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305" name="Line 57">
            <a:extLst>
              <a:ext uri="{FF2B5EF4-FFF2-40B4-BE49-F238E27FC236}">
                <a16:creationId xmlns="" xmlns:a16="http://schemas.microsoft.com/office/drawing/2014/main" id="{9A4B27E8-54E5-0564-9A7D-513A335A9CFA}"/>
              </a:ext>
            </a:extLst>
          </p:cNvPr>
          <p:cNvSpPr>
            <a:spLocks noChangeShapeType="1"/>
          </p:cNvSpPr>
          <p:nvPr/>
        </p:nvSpPr>
        <p:spPr bwMode="auto">
          <a:xfrm>
            <a:off x="5881688" y="5791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1306" name="Text Box 58">
            <a:extLst>
              <a:ext uri="{FF2B5EF4-FFF2-40B4-BE49-F238E27FC236}">
                <a16:creationId xmlns="" xmlns:a16="http://schemas.microsoft.com/office/drawing/2014/main" id="{84336C81-7478-10A9-4AE7-7993C1A18E60}"/>
              </a:ext>
            </a:extLst>
          </p:cNvPr>
          <p:cNvSpPr txBox="1">
            <a:spLocks noChangeArrowheads="1"/>
          </p:cNvSpPr>
          <p:nvPr/>
        </p:nvSpPr>
        <p:spPr bwMode="auto">
          <a:xfrm rot="5296858">
            <a:off x="6030119" y="5414169"/>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t>
            </a:r>
            <a:endParaRPr kumimoji="0" lang="en-US" altLang="en-US" sz="1800">
              <a:solidFill>
                <a:schemeClr val="tx1"/>
              </a:solidFill>
              <a:latin typeface="Arial" panose="020B0604020202020204" pitchFamily="34" charset="0"/>
            </a:endParaRPr>
          </a:p>
        </p:txBody>
      </p:sp>
      <p:sp>
        <p:nvSpPr>
          <p:cNvPr id="11307" name="Text Box 61">
            <a:extLst>
              <a:ext uri="{FF2B5EF4-FFF2-40B4-BE49-F238E27FC236}">
                <a16:creationId xmlns="" xmlns:a16="http://schemas.microsoft.com/office/drawing/2014/main" id="{EFD6F258-23A9-854C-BB4C-F6ECE85705C6}"/>
              </a:ext>
            </a:extLst>
          </p:cNvPr>
          <p:cNvSpPr txBox="1">
            <a:spLocks noChangeArrowheads="1"/>
          </p:cNvSpPr>
          <p:nvPr/>
        </p:nvSpPr>
        <p:spPr bwMode="auto">
          <a:xfrm>
            <a:off x="5867400" y="45720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0</a:t>
            </a:r>
            <a:endParaRPr kumimoji="0" lang="en-US" altLang="en-US" sz="1800" baseline="-25000">
              <a:solidFill>
                <a:schemeClr val="tx1"/>
              </a:solidFill>
              <a:latin typeface="Arial" panose="020B0604020202020204" pitchFamily="34" charset="0"/>
            </a:endParaRPr>
          </a:p>
        </p:txBody>
      </p:sp>
      <p:sp>
        <p:nvSpPr>
          <p:cNvPr id="11308" name="Text Box 63">
            <a:extLst>
              <a:ext uri="{FF2B5EF4-FFF2-40B4-BE49-F238E27FC236}">
                <a16:creationId xmlns="" xmlns:a16="http://schemas.microsoft.com/office/drawing/2014/main" id="{F424BF64-BFEC-29EC-7BFA-D3FF72B4E269}"/>
              </a:ext>
            </a:extLst>
          </p:cNvPr>
          <p:cNvSpPr txBox="1">
            <a:spLocks noChangeArrowheads="1"/>
          </p:cNvSpPr>
          <p:nvPr/>
        </p:nvSpPr>
        <p:spPr bwMode="auto">
          <a:xfrm>
            <a:off x="5943600" y="48768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4</a:t>
            </a:r>
            <a:endParaRPr kumimoji="0" lang="en-US" altLang="en-US" sz="1800" baseline="-25000">
              <a:solidFill>
                <a:schemeClr val="tx1"/>
              </a:solidFill>
              <a:latin typeface="Arial" panose="020B0604020202020204" pitchFamily="34" charset="0"/>
            </a:endParaRPr>
          </a:p>
        </p:txBody>
      </p:sp>
      <p:sp>
        <p:nvSpPr>
          <p:cNvPr id="11309" name="Text Box 64">
            <a:extLst>
              <a:ext uri="{FF2B5EF4-FFF2-40B4-BE49-F238E27FC236}">
                <a16:creationId xmlns="" xmlns:a16="http://schemas.microsoft.com/office/drawing/2014/main" id="{DBF8B38F-B4D4-3DFC-B547-8A66C386E3C7}"/>
              </a:ext>
            </a:extLst>
          </p:cNvPr>
          <p:cNvSpPr txBox="1">
            <a:spLocks noChangeArrowheads="1"/>
          </p:cNvSpPr>
          <p:nvPr/>
        </p:nvSpPr>
        <p:spPr bwMode="auto">
          <a:xfrm>
            <a:off x="6629400" y="48768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5</a:t>
            </a:r>
            <a:endParaRPr kumimoji="0" lang="en-US" altLang="en-US" sz="1800" baseline="-25000">
              <a:solidFill>
                <a:schemeClr val="tx1"/>
              </a:solidFill>
              <a:latin typeface="Arial" panose="020B0604020202020204" pitchFamily="34" charset="0"/>
            </a:endParaRPr>
          </a:p>
        </p:txBody>
      </p:sp>
      <p:sp>
        <p:nvSpPr>
          <p:cNvPr id="11310" name="Text Box 65">
            <a:extLst>
              <a:ext uri="{FF2B5EF4-FFF2-40B4-BE49-F238E27FC236}">
                <a16:creationId xmlns="" xmlns:a16="http://schemas.microsoft.com/office/drawing/2014/main" id="{9055642D-30E6-190D-F662-A423D0F80A81}"/>
              </a:ext>
            </a:extLst>
          </p:cNvPr>
          <p:cNvSpPr txBox="1">
            <a:spLocks noChangeArrowheads="1"/>
          </p:cNvSpPr>
          <p:nvPr/>
        </p:nvSpPr>
        <p:spPr bwMode="auto">
          <a:xfrm>
            <a:off x="7467600" y="48768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6</a:t>
            </a:r>
            <a:endParaRPr kumimoji="0" lang="en-US" altLang="en-US" sz="1800" baseline="-25000">
              <a:solidFill>
                <a:schemeClr val="tx1"/>
              </a:solidFill>
              <a:latin typeface="Arial" panose="020B0604020202020204" pitchFamily="34" charset="0"/>
            </a:endParaRPr>
          </a:p>
        </p:txBody>
      </p:sp>
      <p:sp>
        <p:nvSpPr>
          <p:cNvPr id="11311" name="Text Box 66">
            <a:extLst>
              <a:ext uri="{FF2B5EF4-FFF2-40B4-BE49-F238E27FC236}">
                <a16:creationId xmlns="" xmlns:a16="http://schemas.microsoft.com/office/drawing/2014/main" id="{3F70FD6A-DF28-FDE6-CBC3-7D85832D7356}"/>
              </a:ext>
            </a:extLst>
          </p:cNvPr>
          <p:cNvSpPr txBox="1">
            <a:spLocks noChangeArrowheads="1"/>
          </p:cNvSpPr>
          <p:nvPr/>
        </p:nvSpPr>
        <p:spPr bwMode="auto">
          <a:xfrm>
            <a:off x="8305800" y="48768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a:t>
            </a:r>
            <a:r>
              <a:rPr kumimoji="0" lang="hr-HR" altLang="en-US" sz="1800" baseline="-25000">
                <a:solidFill>
                  <a:schemeClr val="tx1"/>
                </a:solidFill>
                <a:latin typeface="Arial" panose="020B0604020202020204" pitchFamily="34" charset="0"/>
              </a:rPr>
              <a:t>7</a:t>
            </a:r>
            <a:endParaRPr kumimoji="0" lang="en-US" altLang="en-US" sz="1800" baseline="-25000">
              <a:solidFill>
                <a:schemeClr val="tx1"/>
              </a:solidFill>
              <a:latin typeface="Arial" panose="020B0604020202020204" pitchFamily="34" charset="0"/>
            </a:endParaRP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037D06FE-6020-8B62-7C27-2F578704C160}"/>
              </a:ext>
            </a:extLst>
          </p:cNvPr>
          <p:cNvSpPr>
            <a:spLocks noGrp="1" noChangeArrowheads="1"/>
          </p:cNvSpPr>
          <p:nvPr>
            <p:ph type="title"/>
          </p:nvPr>
        </p:nvSpPr>
        <p:spPr/>
        <p:txBody>
          <a:bodyPr/>
          <a:lstStyle/>
          <a:p>
            <a:pPr>
              <a:defRPr/>
            </a:pPr>
            <a:r>
              <a:rPr lang="en-US" altLang="en-US"/>
              <a:t>Pristup memoriji</a:t>
            </a:r>
          </a:p>
        </p:txBody>
      </p:sp>
      <p:sp>
        <p:nvSpPr>
          <p:cNvPr id="12291" name="Rectangle 3">
            <a:extLst>
              <a:ext uri="{FF2B5EF4-FFF2-40B4-BE49-F238E27FC236}">
                <a16:creationId xmlns="" xmlns:a16="http://schemas.microsoft.com/office/drawing/2014/main" id="{C4F5A24F-30E4-2F89-7C00-8B430C5377BE}"/>
              </a:ext>
            </a:extLst>
          </p:cNvPr>
          <p:cNvSpPr>
            <a:spLocks noChangeArrowheads="1"/>
          </p:cNvSpPr>
          <p:nvPr/>
        </p:nvSpPr>
        <p:spPr bwMode="auto">
          <a:xfrm>
            <a:off x="2438400" y="1600200"/>
            <a:ext cx="381000" cy="838200"/>
          </a:xfrm>
          <a:prstGeom prst="rect">
            <a:avLst/>
          </a:prstGeom>
          <a:solidFill>
            <a:srgbClr val="CCFF33"/>
          </a:solidFill>
          <a:ln w="9525">
            <a:solidFill>
              <a:schemeClr val="tx1"/>
            </a:solidFill>
            <a:miter lim="800000"/>
            <a:headEnd/>
            <a:tailEnd/>
          </a:ln>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2292" name="Rectangle 4">
            <a:extLst>
              <a:ext uri="{FF2B5EF4-FFF2-40B4-BE49-F238E27FC236}">
                <a16:creationId xmlns="" xmlns:a16="http://schemas.microsoft.com/office/drawing/2014/main" id="{B7F229EA-2AD1-B4F7-9111-55407C6B3D01}"/>
              </a:ext>
            </a:extLst>
          </p:cNvPr>
          <p:cNvSpPr>
            <a:spLocks noChangeArrowheads="1"/>
          </p:cNvSpPr>
          <p:nvPr/>
        </p:nvSpPr>
        <p:spPr bwMode="auto">
          <a:xfrm>
            <a:off x="2438400" y="2895600"/>
            <a:ext cx="381000" cy="838200"/>
          </a:xfrm>
          <a:prstGeom prst="rect">
            <a:avLst/>
          </a:prstGeom>
          <a:solidFill>
            <a:srgbClr val="CCFF33"/>
          </a:solidFill>
          <a:ln w="9525">
            <a:solidFill>
              <a:schemeClr val="tx1"/>
            </a:solidFill>
            <a:miter lim="800000"/>
            <a:headEnd/>
            <a:tailEnd/>
          </a:ln>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2293" name="Rectangle 5">
            <a:extLst>
              <a:ext uri="{FF2B5EF4-FFF2-40B4-BE49-F238E27FC236}">
                <a16:creationId xmlns="" xmlns:a16="http://schemas.microsoft.com/office/drawing/2014/main" id="{0BC2BE82-4692-B00C-FD71-B1EEC48BACE2}"/>
              </a:ext>
            </a:extLst>
          </p:cNvPr>
          <p:cNvSpPr>
            <a:spLocks noChangeArrowheads="1"/>
          </p:cNvSpPr>
          <p:nvPr/>
        </p:nvSpPr>
        <p:spPr bwMode="auto">
          <a:xfrm>
            <a:off x="2438400" y="4800600"/>
            <a:ext cx="381000" cy="838200"/>
          </a:xfrm>
          <a:prstGeom prst="rect">
            <a:avLst/>
          </a:prstGeom>
          <a:solidFill>
            <a:srgbClr val="CCFF33"/>
          </a:solidFill>
          <a:ln w="9525">
            <a:solidFill>
              <a:schemeClr val="tx1"/>
            </a:solidFill>
            <a:miter lim="800000"/>
            <a:headEnd/>
            <a:tailEnd/>
          </a:ln>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2294" name="Rectangle 6">
            <a:extLst>
              <a:ext uri="{FF2B5EF4-FFF2-40B4-BE49-F238E27FC236}">
                <a16:creationId xmlns="" xmlns:a16="http://schemas.microsoft.com/office/drawing/2014/main" id="{2E8901C3-FD2F-E2E6-6C9E-022A6583B573}"/>
              </a:ext>
            </a:extLst>
          </p:cNvPr>
          <p:cNvSpPr>
            <a:spLocks noChangeArrowheads="1"/>
          </p:cNvSpPr>
          <p:nvPr/>
        </p:nvSpPr>
        <p:spPr bwMode="auto">
          <a:xfrm>
            <a:off x="3276600" y="1600200"/>
            <a:ext cx="228600" cy="8382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2295" name="Rectangle 7">
            <a:extLst>
              <a:ext uri="{FF2B5EF4-FFF2-40B4-BE49-F238E27FC236}">
                <a16:creationId xmlns="" xmlns:a16="http://schemas.microsoft.com/office/drawing/2014/main" id="{41473FCE-53F9-CA76-8536-56F881A8B4D2}"/>
              </a:ext>
            </a:extLst>
          </p:cNvPr>
          <p:cNvSpPr>
            <a:spLocks noChangeArrowheads="1"/>
          </p:cNvSpPr>
          <p:nvPr/>
        </p:nvSpPr>
        <p:spPr bwMode="auto">
          <a:xfrm>
            <a:off x="3276600" y="2895600"/>
            <a:ext cx="228600" cy="8382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2296" name="Rectangle 8">
            <a:extLst>
              <a:ext uri="{FF2B5EF4-FFF2-40B4-BE49-F238E27FC236}">
                <a16:creationId xmlns="" xmlns:a16="http://schemas.microsoft.com/office/drawing/2014/main" id="{EE1A46BD-6472-A1C0-03FF-1992A0F24B2E}"/>
              </a:ext>
            </a:extLst>
          </p:cNvPr>
          <p:cNvSpPr>
            <a:spLocks noChangeArrowheads="1"/>
          </p:cNvSpPr>
          <p:nvPr/>
        </p:nvSpPr>
        <p:spPr bwMode="auto">
          <a:xfrm>
            <a:off x="3276600" y="4800600"/>
            <a:ext cx="228600" cy="8382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sp>
        <p:nvSpPr>
          <p:cNvPr id="12297" name="Rectangle 9">
            <a:extLst>
              <a:ext uri="{FF2B5EF4-FFF2-40B4-BE49-F238E27FC236}">
                <a16:creationId xmlns="" xmlns:a16="http://schemas.microsoft.com/office/drawing/2014/main" id="{6D0D128D-BB7F-31EF-29F0-6AAC5B9B996E}"/>
              </a:ext>
            </a:extLst>
          </p:cNvPr>
          <p:cNvSpPr>
            <a:spLocks noChangeArrowheads="1"/>
          </p:cNvSpPr>
          <p:nvPr/>
        </p:nvSpPr>
        <p:spPr bwMode="auto">
          <a:xfrm>
            <a:off x="4724400" y="2895600"/>
            <a:ext cx="533400" cy="838200"/>
          </a:xfrm>
          <a:prstGeom prst="rect">
            <a:avLst/>
          </a:prstGeom>
          <a:solidFill>
            <a:srgbClr val="CCFF33"/>
          </a:solidFill>
          <a:ln w="9525">
            <a:solidFill>
              <a:schemeClr val="tx1"/>
            </a:solidFill>
            <a:miter lim="800000"/>
            <a:headEnd/>
            <a:tailEnd/>
          </a:ln>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800">
              <a:solidFill>
                <a:schemeClr val="tx1"/>
              </a:solidFill>
              <a:latin typeface="Arial" panose="020B0604020202020204" pitchFamily="34" charset="0"/>
            </a:endParaRPr>
          </a:p>
        </p:txBody>
      </p:sp>
      <p:cxnSp>
        <p:nvCxnSpPr>
          <p:cNvPr id="12298" name="AutoShape 10">
            <a:extLst>
              <a:ext uri="{FF2B5EF4-FFF2-40B4-BE49-F238E27FC236}">
                <a16:creationId xmlns="" xmlns:a16="http://schemas.microsoft.com/office/drawing/2014/main" id="{6E8B80D0-B75C-6F8C-6F82-01FAE9BB3E4C}"/>
              </a:ext>
            </a:extLst>
          </p:cNvPr>
          <p:cNvCxnSpPr>
            <a:cxnSpLocks noChangeShapeType="1"/>
            <a:endCxn id="12293" idx="2"/>
          </p:cNvCxnSpPr>
          <p:nvPr/>
        </p:nvCxnSpPr>
        <p:spPr bwMode="auto">
          <a:xfrm flipV="1">
            <a:off x="1752600" y="5638800"/>
            <a:ext cx="876300" cy="4572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299" name="AutoShape 11">
            <a:extLst>
              <a:ext uri="{FF2B5EF4-FFF2-40B4-BE49-F238E27FC236}">
                <a16:creationId xmlns="" xmlns:a16="http://schemas.microsoft.com/office/drawing/2014/main" id="{2F11D1A5-A63C-9067-997D-CF7E2C305C3C}"/>
              </a:ext>
            </a:extLst>
          </p:cNvPr>
          <p:cNvCxnSpPr>
            <a:cxnSpLocks noChangeShapeType="1"/>
            <a:endCxn id="12291" idx="2"/>
          </p:cNvCxnSpPr>
          <p:nvPr/>
        </p:nvCxnSpPr>
        <p:spPr bwMode="auto">
          <a:xfrm rot="-5400000">
            <a:off x="514350" y="3981450"/>
            <a:ext cx="3657600" cy="571500"/>
          </a:xfrm>
          <a:prstGeom prst="bentConnector3">
            <a:avLst>
              <a:gd name="adj1" fmla="val 9144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0" name="AutoShape 12">
            <a:extLst>
              <a:ext uri="{FF2B5EF4-FFF2-40B4-BE49-F238E27FC236}">
                <a16:creationId xmlns="" xmlns:a16="http://schemas.microsoft.com/office/drawing/2014/main" id="{E21CC19C-2D34-86A3-246D-B0044D5DF545}"/>
              </a:ext>
            </a:extLst>
          </p:cNvPr>
          <p:cNvCxnSpPr>
            <a:cxnSpLocks noChangeShapeType="1"/>
            <a:endCxn id="12292" idx="2"/>
          </p:cNvCxnSpPr>
          <p:nvPr/>
        </p:nvCxnSpPr>
        <p:spPr bwMode="auto">
          <a:xfrm flipV="1">
            <a:off x="2057400" y="3733800"/>
            <a:ext cx="571500" cy="4572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1" name="AutoShape 14">
            <a:extLst>
              <a:ext uri="{FF2B5EF4-FFF2-40B4-BE49-F238E27FC236}">
                <a16:creationId xmlns="" xmlns:a16="http://schemas.microsoft.com/office/drawing/2014/main" id="{497FD574-B805-D46C-A7E4-C5BD12920ACC}"/>
              </a:ext>
            </a:extLst>
          </p:cNvPr>
          <p:cNvCxnSpPr>
            <a:cxnSpLocks noChangeShapeType="1"/>
          </p:cNvCxnSpPr>
          <p:nvPr/>
        </p:nvCxnSpPr>
        <p:spPr bwMode="auto">
          <a:xfrm rot="10800000" flipH="1">
            <a:off x="2438400" y="1981200"/>
            <a:ext cx="1588" cy="3200400"/>
          </a:xfrm>
          <a:prstGeom prst="bentConnector3">
            <a:avLst>
              <a:gd name="adj1" fmla="val -41900014"/>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2302" name="Line 17">
            <a:extLst>
              <a:ext uri="{FF2B5EF4-FFF2-40B4-BE49-F238E27FC236}">
                <a16:creationId xmlns="" xmlns:a16="http://schemas.microsoft.com/office/drawing/2014/main" id="{7CB84AEB-3410-4F87-24C6-BD70CB1DCAEF}"/>
              </a:ext>
            </a:extLst>
          </p:cNvPr>
          <p:cNvSpPr>
            <a:spLocks noChangeShapeType="1"/>
          </p:cNvSpPr>
          <p:nvPr/>
        </p:nvSpPr>
        <p:spPr bwMode="auto">
          <a:xfrm>
            <a:off x="990600" y="33528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sr-Latn-RS"/>
          </a:p>
        </p:txBody>
      </p:sp>
      <p:cxnSp>
        <p:nvCxnSpPr>
          <p:cNvPr id="12303" name="AutoShape 18">
            <a:extLst>
              <a:ext uri="{FF2B5EF4-FFF2-40B4-BE49-F238E27FC236}">
                <a16:creationId xmlns="" xmlns:a16="http://schemas.microsoft.com/office/drawing/2014/main" id="{3D748D1E-EAEA-4AAD-F92A-993229476C0C}"/>
              </a:ext>
            </a:extLst>
          </p:cNvPr>
          <p:cNvCxnSpPr>
            <a:cxnSpLocks noChangeShapeType="1"/>
            <a:stCxn id="12291" idx="3"/>
            <a:endCxn id="12294" idx="1"/>
          </p:cNvCxnSpPr>
          <p:nvPr/>
        </p:nvCxnSpPr>
        <p:spPr bwMode="auto">
          <a:xfrm>
            <a:off x="2819400" y="2019300"/>
            <a:ext cx="457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4" name="AutoShape 19">
            <a:extLst>
              <a:ext uri="{FF2B5EF4-FFF2-40B4-BE49-F238E27FC236}">
                <a16:creationId xmlns="" xmlns:a16="http://schemas.microsoft.com/office/drawing/2014/main" id="{413FAA5C-9CFD-8B93-25FC-4E6F716C9924}"/>
              </a:ext>
            </a:extLst>
          </p:cNvPr>
          <p:cNvCxnSpPr>
            <a:cxnSpLocks noChangeShapeType="1"/>
          </p:cNvCxnSpPr>
          <p:nvPr/>
        </p:nvCxnSpPr>
        <p:spPr bwMode="auto">
          <a:xfrm>
            <a:off x="2819400" y="3352800"/>
            <a:ext cx="457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5" name="AutoShape 20">
            <a:extLst>
              <a:ext uri="{FF2B5EF4-FFF2-40B4-BE49-F238E27FC236}">
                <a16:creationId xmlns="" xmlns:a16="http://schemas.microsoft.com/office/drawing/2014/main" id="{8591C1F8-677D-E3B6-34A7-65CC6FA8D29B}"/>
              </a:ext>
            </a:extLst>
          </p:cNvPr>
          <p:cNvCxnSpPr>
            <a:cxnSpLocks noChangeShapeType="1"/>
          </p:cNvCxnSpPr>
          <p:nvPr/>
        </p:nvCxnSpPr>
        <p:spPr bwMode="auto">
          <a:xfrm>
            <a:off x="2819400" y="5257800"/>
            <a:ext cx="457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6" name="AutoShape 21">
            <a:extLst>
              <a:ext uri="{FF2B5EF4-FFF2-40B4-BE49-F238E27FC236}">
                <a16:creationId xmlns="" xmlns:a16="http://schemas.microsoft.com/office/drawing/2014/main" id="{31B65910-5D23-2B83-8360-05917F0DEA57}"/>
              </a:ext>
            </a:extLst>
          </p:cNvPr>
          <p:cNvCxnSpPr>
            <a:cxnSpLocks noChangeShapeType="1"/>
          </p:cNvCxnSpPr>
          <p:nvPr/>
        </p:nvCxnSpPr>
        <p:spPr bwMode="auto">
          <a:xfrm flipV="1">
            <a:off x="3505200" y="3505200"/>
            <a:ext cx="1219200" cy="1905000"/>
          </a:xfrm>
          <a:prstGeom prst="bentConnector3">
            <a:avLst>
              <a:gd name="adj1" fmla="val 4804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7" name="AutoShape 22">
            <a:extLst>
              <a:ext uri="{FF2B5EF4-FFF2-40B4-BE49-F238E27FC236}">
                <a16:creationId xmlns="" xmlns:a16="http://schemas.microsoft.com/office/drawing/2014/main" id="{88583BDD-DE7E-965A-4138-8839633B64A5}"/>
              </a:ext>
            </a:extLst>
          </p:cNvPr>
          <p:cNvCxnSpPr>
            <a:cxnSpLocks noChangeShapeType="1"/>
          </p:cNvCxnSpPr>
          <p:nvPr/>
        </p:nvCxnSpPr>
        <p:spPr bwMode="auto">
          <a:xfrm>
            <a:off x="3505200" y="1828800"/>
            <a:ext cx="1219200" cy="1295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8" name="AutoShape 24">
            <a:extLst>
              <a:ext uri="{FF2B5EF4-FFF2-40B4-BE49-F238E27FC236}">
                <a16:creationId xmlns="" xmlns:a16="http://schemas.microsoft.com/office/drawing/2014/main" id="{990FAC2B-55F9-FD39-53B3-16617E0678A8}"/>
              </a:ext>
            </a:extLst>
          </p:cNvPr>
          <p:cNvCxnSpPr>
            <a:cxnSpLocks noChangeShapeType="1"/>
            <a:stCxn id="12295" idx="3"/>
            <a:endCxn id="12297" idx="1"/>
          </p:cNvCxnSpPr>
          <p:nvPr/>
        </p:nvCxnSpPr>
        <p:spPr bwMode="auto">
          <a:xfrm>
            <a:off x="3505200" y="3314700"/>
            <a:ext cx="1219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9" name="Line 26">
            <a:extLst>
              <a:ext uri="{FF2B5EF4-FFF2-40B4-BE49-F238E27FC236}">
                <a16:creationId xmlns="" xmlns:a16="http://schemas.microsoft.com/office/drawing/2014/main" id="{6F5A035E-E295-82D4-800C-6D0EF60655CC}"/>
              </a:ext>
            </a:extLst>
          </p:cNvPr>
          <p:cNvSpPr>
            <a:spLocks noChangeShapeType="1"/>
          </p:cNvSpPr>
          <p:nvPr/>
        </p:nvSpPr>
        <p:spPr bwMode="auto">
          <a:xfrm>
            <a:off x="5257800" y="3276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10" name="Line 30">
            <a:extLst>
              <a:ext uri="{FF2B5EF4-FFF2-40B4-BE49-F238E27FC236}">
                <a16:creationId xmlns="" xmlns:a16="http://schemas.microsoft.com/office/drawing/2014/main" id="{FAF70B19-B478-502F-971B-DD7119EB24FE}"/>
              </a:ext>
            </a:extLst>
          </p:cNvPr>
          <p:cNvSpPr>
            <a:spLocks noChangeShapeType="1"/>
          </p:cNvSpPr>
          <p:nvPr/>
        </p:nvSpPr>
        <p:spPr bwMode="auto">
          <a:xfrm flipV="1">
            <a:off x="4953000" y="3733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11" name="Line 33">
            <a:extLst>
              <a:ext uri="{FF2B5EF4-FFF2-40B4-BE49-F238E27FC236}">
                <a16:creationId xmlns="" xmlns:a16="http://schemas.microsoft.com/office/drawing/2014/main" id="{804CCE63-9CE2-2E4C-0333-A1682DE82488}"/>
              </a:ext>
            </a:extLst>
          </p:cNvPr>
          <p:cNvSpPr>
            <a:spLocks noChangeShapeType="1"/>
          </p:cNvSpPr>
          <p:nvPr/>
        </p:nvSpPr>
        <p:spPr bwMode="auto">
          <a:xfrm flipH="1">
            <a:off x="1295400" y="3276600"/>
            <a:ext cx="1524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12" name="Line 34">
            <a:extLst>
              <a:ext uri="{FF2B5EF4-FFF2-40B4-BE49-F238E27FC236}">
                <a16:creationId xmlns="" xmlns:a16="http://schemas.microsoft.com/office/drawing/2014/main" id="{4D952550-8788-49CC-A43A-428951622D08}"/>
              </a:ext>
            </a:extLst>
          </p:cNvPr>
          <p:cNvSpPr>
            <a:spLocks noChangeShapeType="1"/>
          </p:cNvSpPr>
          <p:nvPr/>
        </p:nvSpPr>
        <p:spPr bwMode="auto">
          <a:xfrm flipV="1">
            <a:off x="4876800" y="3962400"/>
            <a:ext cx="1524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13" name="Text Box 35">
            <a:extLst>
              <a:ext uri="{FF2B5EF4-FFF2-40B4-BE49-F238E27FC236}">
                <a16:creationId xmlns="" xmlns:a16="http://schemas.microsoft.com/office/drawing/2014/main" id="{C789F368-A6B0-18C4-E30A-C8A955FC8B93}"/>
              </a:ext>
            </a:extLst>
          </p:cNvPr>
          <p:cNvSpPr txBox="1">
            <a:spLocks noChangeArrowheads="1"/>
          </p:cNvSpPr>
          <p:nvPr/>
        </p:nvSpPr>
        <p:spPr bwMode="auto">
          <a:xfrm>
            <a:off x="1295400" y="580548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en-US" sz="1800">
                <a:solidFill>
                  <a:schemeClr val="tx1"/>
                </a:solidFill>
                <a:latin typeface="Arial" panose="020B0604020202020204" pitchFamily="34" charset="0"/>
              </a:rPr>
              <a:t>R/W</a:t>
            </a:r>
          </a:p>
        </p:txBody>
      </p:sp>
      <p:sp>
        <p:nvSpPr>
          <p:cNvPr id="12314" name="Text Box 36">
            <a:extLst>
              <a:ext uri="{FF2B5EF4-FFF2-40B4-BE49-F238E27FC236}">
                <a16:creationId xmlns="" xmlns:a16="http://schemas.microsoft.com/office/drawing/2014/main" id="{54522AF5-4D40-22C4-E1B0-363D6BDB8198}"/>
              </a:ext>
            </a:extLst>
          </p:cNvPr>
          <p:cNvSpPr txBox="1">
            <a:spLocks noChangeArrowheads="1"/>
          </p:cNvSpPr>
          <p:nvPr/>
        </p:nvSpPr>
        <p:spPr bwMode="auto">
          <a:xfrm>
            <a:off x="4784725" y="4105275"/>
            <a:ext cx="112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en-US" sz="1800">
                <a:solidFill>
                  <a:schemeClr val="tx1"/>
                </a:solidFill>
                <a:latin typeface="Arial" panose="020B0604020202020204" pitchFamily="34" charset="0"/>
              </a:rPr>
              <a:t>ni</a:t>
            </a:r>
            <a:r>
              <a:rPr kumimoji="0" lang="hr-HR" altLang="en-US" sz="1800">
                <a:solidFill>
                  <a:schemeClr val="tx1"/>
                </a:solidFill>
                <a:latin typeface="Arial" panose="020B0604020202020204" pitchFamily="34" charset="0"/>
              </a:rPr>
              <a:t>ži bitovi</a:t>
            </a:r>
          </a:p>
          <a:p>
            <a:pPr>
              <a:spcBef>
                <a:spcPct val="0"/>
              </a:spcBef>
              <a:buClrTx/>
              <a:buSzTx/>
              <a:buFontTx/>
              <a:buNone/>
            </a:pPr>
            <a:r>
              <a:rPr kumimoji="0" lang="hr-HR" altLang="en-US" sz="1800">
                <a:solidFill>
                  <a:schemeClr val="tx1"/>
                </a:solidFill>
                <a:latin typeface="Arial" panose="020B0604020202020204" pitchFamily="34" charset="0"/>
              </a:rPr>
              <a:t>adrese</a:t>
            </a:r>
            <a:endParaRPr kumimoji="0" lang="en-US" altLang="en-US" sz="1800">
              <a:solidFill>
                <a:schemeClr val="tx1"/>
              </a:solidFill>
              <a:latin typeface="Arial" panose="020B0604020202020204" pitchFamily="34" charset="0"/>
            </a:endParaRPr>
          </a:p>
        </p:txBody>
      </p:sp>
      <p:sp>
        <p:nvSpPr>
          <p:cNvPr id="12315" name="Text Box 37">
            <a:extLst>
              <a:ext uri="{FF2B5EF4-FFF2-40B4-BE49-F238E27FC236}">
                <a16:creationId xmlns="" xmlns:a16="http://schemas.microsoft.com/office/drawing/2014/main" id="{37345BA1-0C45-5CF6-1323-7E799F131A23}"/>
              </a:ext>
            </a:extLst>
          </p:cNvPr>
          <p:cNvSpPr txBox="1">
            <a:spLocks noChangeArrowheads="1"/>
          </p:cNvSpPr>
          <p:nvPr/>
        </p:nvSpPr>
        <p:spPr bwMode="auto">
          <a:xfrm>
            <a:off x="0" y="2971800"/>
            <a:ext cx="1111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viši bitovi</a:t>
            </a:r>
          </a:p>
          <a:p>
            <a:pPr>
              <a:spcBef>
                <a:spcPct val="0"/>
              </a:spcBef>
              <a:buClrTx/>
              <a:buSzTx/>
              <a:buFontTx/>
              <a:buNone/>
            </a:pPr>
            <a:r>
              <a:rPr kumimoji="0" lang="hr-HR" altLang="en-US" sz="1800">
                <a:solidFill>
                  <a:schemeClr val="tx1"/>
                </a:solidFill>
                <a:latin typeface="Arial" panose="020B0604020202020204" pitchFamily="34" charset="0"/>
              </a:rPr>
              <a:t>adrese</a:t>
            </a:r>
            <a:endParaRPr kumimoji="0" lang="en-US" altLang="en-US" sz="1800">
              <a:solidFill>
                <a:schemeClr val="tx1"/>
              </a:solidFill>
              <a:latin typeface="Arial" panose="020B0604020202020204" pitchFamily="34" charset="0"/>
            </a:endParaRPr>
          </a:p>
        </p:txBody>
      </p:sp>
      <p:sp>
        <p:nvSpPr>
          <p:cNvPr id="12316" name="Text Box 39">
            <a:extLst>
              <a:ext uri="{FF2B5EF4-FFF2-40B4-BE49-F238E27FC236}">
                <a16:creationId xmlns="" xmlns:a16="http://schemas.microsoft.com/office/drawing/2014/main" id="{7D1B51B9-FED3-5E15-37C7-221DCB001D26}"/>
              </a:ext>
            </a:extLst>
          </p:cNvPr>
          <p:cNvSpPr txBox="1">
            <a:spLocks noChangeArrowheads="1"/>
          </p:cNvSpPr>
          <p:nvPr/>
        </p:nvSpPr>
        <p:spPr bwMode="auto">
          <a:xfrm>
            <a:off x="2438400" y="19050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a:t>
            </a:r>
            <a:r>
              <a:rPr kumimoji="0" lang="hr-HR" altLang="en-US" sz="1800" baseline="-25000">
                <a:solidFill>
                  <a:schemeClr val="tx1"/>
                </a:solidFill>
                <a:latin typeface="Arial" panose="020B0604020202020204" pitchFamily="34" charset="0"/>
              </a:rPr>
              <a:t>0</a:t>
            </a:r>
            <a:endParaRPr kumimoji="0" lang="en-US" altLang="en-US" sz="1800" baseline="-25000">
              <a:solidFill>
                <a:schemeClr val="tx1"/>
              </a:solidFill>
              <a:latin typeface="Arial" panose="020B0604020202020204" pitchFamily="34" charset="0"/>
            </a:endParaRPr>
          </a:p>
        </p:txBody>
      </p:sp>
      <p:sp>
        <p:nvSpPr>
          <p:cNvPr id="12317" name="Text Box 40">
            <a:extLst>
              <a:ext uri="{FF2B5EF4-FFF2-40B4-BE49-F238E27FC236}">
                <a16:creationId xmlns="" xmlns:a16="http://schemas.microsoft.com/office/drawing/2014/main" id="{35D106DD-C088-F504-C707-3C6FF9C04777}"/>
              </a:ext>
            </a:extLst>
          </p:cNvPr>
          <p:cNvSpPr txBox="1">
            <a:spLocks noChangeArrowheads="1"/>
          </p:cNvSpPr>
          <p:nvPr/>
        </p:nvSpPr>
        <p:spPr bwMode="auto">
          <a:xfrm>
            <a:off x="2438400" y="31242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a:t>
            </a:r>
            <a:r>
              <a:rPr kumimoji="0" lang="hr-HR" altLang="en-US" sz="1800" baseline="-25000">
                <a:solidFill>
                  <a:schemeClr val="tx1"/>
                </a:solidFill>
                <a:latin typeface="Arial" panose="020B0604020202020204" pitchFamily="34" charset="0"/>
              </a:rPr>
              <a:t>1</a:t>
            </a:r>
            <a:endParaRPr kumimoji="0" lang="en-US" altLang="en-US" sz="1800" baseline="-25000">
              <a:solidFill>
                <a:schemeClr val="tx1"/>
              </a:solidFill>
              <a:latin typeface="Arial" panose="020B0604020202020204" pitchFamily="34" charset="0"/>
            </a:endParaRPr>
          </a:p>
        </p:txBody>
      </p:sp>
      <p:sp>
        <p:nvSpPr>
          <p:cNvPr id="12318" name="Text Box 41">
            <a:extLst>
              <a:ext uri="{FF2B5EF4-FFF2-40B4-BE49-F238E27FC236}">
                <a16:creationId xmlns="" xmlns:a16="http://schemas.microsoft.com/office/drawing/2014/main" id="{E9B08069-7E0F-2A18-AFEA-D0786C084FD2}"/>
              </a:ext>
            </a:extLst>
          </p:cNvPr>
          <p:cNvSpPr txBox="1">
            <a:spLocks noChangeArrowheads="1"/>
          </p:cNvSpPr>
          <p:nvPr/>
        </p:nvSpPr>
        <p:spPr bwMode="auto">
          <a:xfrm>
            <a:off x="2362200" y="5029200"/>
            <a:ext cx="636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M</a:t>
            </a:r>
            <a:r>
              <a:rPr kumimoji="0" lang="hr-HR" altLang="en-US" sz="1800" baseline="-25000">
                <a:solidFill>
                  <a:schemeClr val="tx1"/>
                </a:solidFill>
                <a:latin typeface="Arial" panose="020B0604020202020204" pitchFamily="34" charset="0"/>
              </a:rPr>
              <a:t>m-1</a:t>
            </a:r>
            <a:endParaRPr kumimoji="0" lang="en-US" altLang="en-US" sz="1800" baseline="-25000">
              <a:solidFill>
                <a:schemeClr val="tx1"/>
              </a:solidFill>
              <a:latin typeface="Arial" panose="020B0604020202020204" pitchFamily="34" charset="0"/>
            </a:endParaRPr>
          </a:p>
        </p:txBody>
      </p:sp>
      <p:sp>
        <p:nvSpPr>
          <p:cNvPr id="12319" name="Line 43">
            <a:extLst>
              <a:ext uri="{FF2B5EF4-FFF2-40B4-BE49-F238E27FC236}">
                <a16:creationId xmlns="" xmlns:a16="http://schemas.microsoft.com/office/drawing/2014/main" id="{0DFCCF07-A9FB-D6F8-7A50-185B7D359A43}"/>
              </a:ext>
            </a:extLst>
          </p:cNvPr>
          <p:cNvSpPr>
            <a:spLocks noChangeShapeType="1"/>
          </p:cNvSpPr>
          <p:nvPr/>
        </p:nvSpPr>
        <p:spPr bwMode="auto">
          <a:xfrm>
            <a:off x="2667000" y="4267200"/>
            <a:ext cx="0" cy="304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20" name="Line 44">
            <a:extLst>
              <a:ext uri="{FF2B5EF4-FFF2-40B4-BE49-F238E27FC236}">
                <a16:creationId xmlns="" xmlns:a16="http://schemas.microsoft.com/office/drawing/2014/main" id="{5173C742-98B7-C499-C397-F2AECCAF217E}"/>
              </a:ext>
            </a:extLst>
          </p:cNvPr>
          <p:cNvSpPr>
            <a:spLocks noChangeShapeType="1"/>
          </p:cNvSpPr>
          <p:nvPr/>
        </p:nvSpPr>
        <p:spPr bwMode="auto">
          <a:xfrm>
            <a:off x="3429000" y="4191000"/>
            <a:ext cx="0" cy="304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21" name="Text Box 45">
            <a:extLst>
              <a:ext uri="{FF2B5EF4-FFF2-40B4-BE49-F238E27FC236}">
                <a16:creationId xmlns="" xmlns:a16="http://schemas.microsoft.com/office/drawing/2014/main" id="{64493F5C-4843-61F3-4E2D-C4CB45F96375}"/>
              </a:ext>
            </a:extLst>
          </p:cNvPr>
          <p:cNvSpPr txBox="1">
            <a:spLocks noChangeArrowheads="1"/>
          </p:cNvSpPr>
          <p:nvPr/>
        </p:nvSpPr>
        <p:spPr bwMode="auto">
          <a:xfrm>
            <a:off x="3260725" y="11033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leč</a:t>
            </a:r>
            <a:endParaRPr kumimoji="0" lang="en-US" altLang="en-US" sz="1800">
              <a:solidFill>
                <a:schemeClr val="tx1"/>
              </a:solidFill>
              <a:latin typeface="Arial" panose="020B0604020202020204" pitchFamily="34" charset="0"/>
            </a:endParaRPr>
          </a:p>
        </p:txBody>
      </p:sp>
      <p:sp>
        <p:nvSpPr>
          <p:cNvPr id="12322" name="Text Box 46">
            <a:extLst>
              <a:ext uri="{FF2B5EF4-FFF2-40B4-BE49-F238E27FC236}">
                <a16:creationId xmlns="" xmlns:a16="http://schemas.microsoft.com/office/drawing/2014/main" id="{B3A00D8E-1D94-0B41-9399-59C2D1174A52}"/>
              </a:ext>
            </a:extLst>
          </p:cNvPr>
          <p:cNvSpPr txBox="1">
            <a:spLocks noChangeArrowheads="1"/>
          </p:cNvSpPr>
          <p:nvPr/>
        </p:nvSpPr>
        <p:spPr bwMode="auto">
          <a:xfrm>
            <a:off x="6156325" y="3084513"/>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jedna reč po clk</a:t>
            </a:r>
            <a:endParaRPr kumimoji="0" lang="en-US" altLang="en-US" sz="1800">
              <a:solidFill>
                <a:schemeClr val="tx1"/>
              </a:solidFill>
              <a:latin typeface="Arial" panose="020B0604020202020204" pitchFamily="34" charset="0"/>
            </a:endParaRPr>
          </a:p>
        </p:txBody>
      </p:sp>
      <p:sp>
        <p:nvSpPr>
          <p:cNvPr id="12323" name="Line 47">
            <a:extLst>
              <a:ext uri="{FF2B5EF4-FFF2-40B4-BE49-F238E27FC236}">
                <a16:creationId xmlns="" xmlns:a16="http://schemas.microsoft.com/office/drawing/2014/main" id="{8586589C-7048-CB42-BF65-DDE06A1E9A1F}"/>
              </a:ext>
            </a:extLst>
          </p:cNvPr>
          <p:cNvSpPr>
            <a:spLocks noChangeShapeType="1"/>
          </p:cNvSpPr>
          <p:nvPr/>
        </p:nvSpPr>
        <p:spPr bwMode="auto">
          <a:xfrm>
            <a:off x="1600200" y="1066800"/>
            <a:ext cx="1752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24" name="Line 48">
            <a:extLst>
              <a:ext uri="{FF2B5EF4-FFF2-40B4-BE49-F238E27FC236}">
                <a16:creationId xmlns="" xmlns:a16="http://schemas.microsoft.com/office/drawing/2014/main" id="{6C8AC018-C062-A410-C1D0-EE2CFE2B1B62}"/>
              </a:ext>
            </a:extLst>
          </p:cNvPr>
          <p:cNvSpPr>
            <a:spLocks noChangeShapeType="1"/>
          </p:cNvSpPr>
          <p:nvPr/>
        </p:nvSpPr>
        <p:spPr bwMode="auto">
          <a:xfrm>
            <a:off x="3352800" y="1066800"/>
            <a:ext cx="1752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2325" name="Text Box 49">
            <a:extLst>
              <a:ext uri="{FF2B5EF4-FFF2-40B4-BE49-F238E27FC236}">
                <a16:creationId xmlns="" xmlns:a16="http://schemas.microsoft.com/office/drawing/2014/main" id="{D1869E68-3879-0CDF-ACD0-20DA1E7FFB0A}"/>
              </a:ext>
            </a:extLst>
          </p:cNvPr>
          <p:cNvSpPr txBox="1">
            <a:spLocks noChangeArrowheads="1"/>
          </p:cNvSpPr>
          <p:nvPr/>
        </p:nvSpPr>
        <p:spPr bwMode="auto">
          <a:xfrm>
            <a:off x="1660525" y="7223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fetch faza</a:t>
            </a:r>
            <a:endParaRPr kumimoji="0" lang="en-US" altLang="en-US" sz="1800">
              <a:solidFill>
                <a:schemeClr val="tx1"/>
              </a:solidFill>
              <a:latin typeface="Arial" panose="020B0604020202020204" pitchFamily="34" charset="0"/>
            </a:endParaRPr>
          </a:p>
        </p:txBody>
      </p:sp>
      <p:sp>
        <p:nvSpPr>
          <p:cNvPr id="12326" name="Text Box 50">
            <a:extLst>
              <a:ext uri="{FF2B5EF4-FFF2-40B4-BE49-F238E27FC236}">
                <a16:creationId xmlns="" xmlns:a16="http://schemas.microsoft.com/office/drawing/2014/main" id="{F36FFB42-F905-FD5E-9C66-AC0714FE58D4}"/>
              </a:ext>
            </a:extLst>
          </p:cNvPr>
          <p:cNvSpPr txBox="1">
            <a:spLocks noChangeArrowheads="1"/>
          </p:cNvSpPr>
          <p:nvPr/>
        </p:nvSpPr>
        <p:spPr bwMode="auto">
          <a:xfrm>
            <a:off x="3565525" y="722313"/>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hr-HR" altLang="en-US" sz="1800">
                <a:solidFill>
                  <a:schemeClr val="tx1"/>
                </a:solidFill>
                <a:latin typeface="Arial" panose="020B0604020202020204" pitchFamily="34" charset="0"/>
              </a:rPr>
              <a:t>access faza</a:t>
            </a:r>
            <a:endParaRPr kumimoji="0" lang="en-US" altLang="en-US" sz="1800">
              <a:solidFill>
                <a:schemeClr val="tx1"/>
              </a:solidFill>
              <a:latin typeface="Arial" panose="020B0604020202020204" pitchFamily="34" charset="0"/>
            </a:endParaRPr>
          </a:p>
        </p:txBody>
      </p:sp>
      <p:sp>
        <p:nvSpPr>
          <p:cNvPr id="12327" name="Text Box 51">
            <a:extLst>
              <a:ext uri="{FF2B5EF4-FFF2-40B4-BE49-F238E27FC236}">
                <a16:creationId xmlns="" xmlns:a16="http://schemas.microsoft.com/office/drawing/2014/main" id="{2AEFA63E-C037-F936-3032-52E0064751A8}"/>
              </a:ext>
            </a:extLst>
          </p:cNvPr>
          <p:cNvSpPr txBox="1">
            <a:spLocks noChangeArrowheads="1"/>
          </p:cNvSpPr>
          <p:nvPr/>
        </p:nvSpPr>
        <p:spPr bwMode="auto">
          <a:xfrm>
            <a:off x="4800600" y="2895600"/>
            <a:ext cx="3413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en-US" sz="1600">
                <a:solidFill>
                  <a:schemeClr val="tx1"/>
                </a:solidFill>
              </a:rPr>
              <a:t>M</a:t>
            </a:r>
          </a:p>
          <a:p>
            <a:pPr>
              <a:spcBef>
                <a:spcPct val="0"/>
              </a:spcBef>
              <a:buClrTx/>
              <a:buSzTx/>
              <a:buFontTx/>
              <a:buNone/>
            </a:pPr>
            <a:r>
              <a:rPr kumimoji="0" lang="en-US" altLang="en-US" sz="1600">
                <a:solidFill>
                  <a:schemeClr val="tx1"/>
                </a:solidFill>
              </a:rPr>
              <a:t>U</a:t>
            </a:r>
          </a:p>
          <a:p>
            <a:pPr>
              <a:spcBef>
                <a:spcPct val="0"/>
              </a:spcBef>
              <a:buClrTx/>
              <a:buSzTx/>
              <a:buFontTx/>
              <a:buNone/>
            </a:pPr>
            <a:r>
              <a:rPr kumimoji="0" lang="en-US" altLang="en-US" sz="1600">
                <a:solidFill>
                  <a:schemeClr val="tx1"/>
                </a:solidFill>
              </a:rPr>
              <a:t>X</a:t>
            </a:r>
          </a:p>
        </p:txBody>
      </p:sp>
    </p:spTree>
  </p:cSld>
  <p:clrMapOvr>
    <a:masterClrMapping/>
  </p:clrMapOvr>
  <p:transition>
    <p:pull dir="d"/>
  </p:transition>
</p:sld>
</file>

<file path=ppt/theme/theme1.xml><?xml version="1.0" encoding="utf-8"?>
<a:theme xmlns:a="http://schemas.openxmlformats.org/drawingml/2006/main" name="grananje-dinam">
  <a:themeElements>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grananje-dina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grananje-dinam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grananje-dinam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grananje-dinam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ananje-dinam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grananje-dinam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grananje-dinam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grananje-dinam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grananje-dinam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grananje-dinam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grananje-dinam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grananje-dinam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grananje-dinam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D:\users\ema\paral-slajd\prezentacije\grananje-dinam.ppt</Template>
  <TotalTime>1075</TotalTime>
  <Words>2584</Words>
  <Application>Microsoft Office PowerPoint</Application>
  <PresentationFormat>On-screen Show (4:3)</PresentationFormat>
  <Paragraphs>440</Paragraphs>
  <Slides>42</Slides>
  <Notes>5</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grananje-dinam</vt:lpstr>
      <vt:lpstr>Equation.3</vt:lpstr>
      <vt:lpstr>Equation</vt:lpstr>
      <vt:lpstr>Pralelni računarski sistemi</vt:lpstr>
      <vt:lpstr>Vektorski procesori</vt:lpstr>
      <vt:lpstr>Vektorski procesori (nast.)</vt:lpstr>
      <vt:lpstr>Osobine vektorskih istrukcija</vt:lpstr>
      <vt:lpstr>Osobine vektorskih istrukcija (nast.)</vt:lpstr>
      <vt:lpstr>VP</vt:lpstr>
      <vt:lpstr>Osnovne komponente vektorskog računara</vt:lpstr>
      <vt:lpstr>Adresiranje i pristup memoriji</vt:lpstr>
      <vt:lpstr>Pristup memoriji</vt:lpstr>
      <vt:lpstr>Memorija vek. računara</vt:lpstr>
      <vt:lpstr>Skalarni podsistem</vt:lpstr>
      <vt:lpstr>PowerPoint Presentation</vt:lpstr>
      <vt:lpstr>Cray-1</vt:lpstr>
      <vt:lpstr>PowerPoint Presentation</vt:lpstr>
      <vt:lpstr>PowerPoint Presentation</vt:lpstr>
      <vt:lpstr>PowerPoint Presentation</vt:lpstr>
      <vt:lpstr>PowerPoint Presentation</vt:lpstr>
      <vt:lpstr>PowerPoint Presentation</vt:lpstr>
      <vt:lpstr>Cray-1 set instrukcija</vt:lpstr>
      <vt:lpstr>Primer </vt:lpstr>
      <vt:lpstr>Vektorski procesori</vt:lpstr>
      <vt:lpstr>Vektorizacija petlji</vt:lpstr>
      <vt:lpstr>Primer</vt:lpstr>
      <vt:lpstr>Zašto do ovih zavisnost dolazi?</vt:lpstr>
      <vt:lpstr>Analiza zavisnosti</vt:lpstr>
      <vt:lpstr>Analiza zavisnosti</vt:lpstr>
      <vt:lpstr>Analiza zavisnosti</vt:lpstr>
      <vt:lpstr>Analiza zavisnosti</vt:lpstr>
      <vt:lpstr>Kako kompajler detektuje loop carry zavisnosti generalno?</vt:lpstr>
      <vt:lpstr>PowerPoint Presentation</vt:lpstr>
      <vt:lpstr>Primer2: ugnježđene petlje</vt:lpstr>
      <vt:lpstr>NZD (GCD) test za jednostruke petlje</vt:lpstr>
      <vt:lpstr>NZD test</vt:lpstr>
      <vt:lpstr>Primer1</vt:lpstr>
      <vt:lpstr>Primer2</vt:lpstr>
      <vt:lpstr>Primer2 – nast.</vt:lpstr>
      <vt:lpstr>GCD Test</vt:lpstr>
      <vt:lpstr>Primer</vt:lpstr>
      <vt:lpstr>Ograničenja NZD testa</vt:lpstr>
      <vt:lpstr>Eliminisanje loop carry zavisnosti</vt:lpstr>
      <vt:lpstr>Eliminisanje loop carry zavisnosti</vt:lpstr>
      <vt:lpstr>Eliminacija zavisnosti</vt:lpstr>
    </vt:vector>
  </TitlesOfParts>
  <Company>elef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Pralelni računarski sistemi</dc:title>
  <dc:creator>Emina Milovanovic</dc:creator>
  <cp:lastModifiedBy>ema</cp:lastModifiedBy>
  <cp:revision>82</cp:revision>
  <dcterms:created xsi:type="dcterms:W3CDTF">2005-02-24T15:19:29Z</dcterms:created>
  <dcterms:modified xsi:type="dcterms:W3CDTF">2023-03-21T09:17:34Z</dcterms:modified>
</cp:coreProperties>
</file>