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256" r:id="rId2"/>
    <p:sldId id="342" r:id="rId3"/>
    <p:sldId id="344" r:id="rId4"/>
    <p:sldId id="345" r:id="rId5"/>
    <p:sldId id="346" r:id="rId6"/>
    <p:sldId id="347" r:id="rId7"/>
    <p:sldId id="348" r:id="rId8"/>
    <p:sldId id="351" r:id="rId9"/>
    <p:sldId id="352" r:id="rId10"/>
    <p:sldId id="274" r:id="rId11"/>
    <p:sldId id="275" r:id="rId12"/>
    <p:sldId id="276" r:id="rId13"/>
    <p:sldId id="277" r:id="rId14"/>
    <p:sldId id="360" r:id="rId15"/>
    <p:sldId id="36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355" r:id="rId24"/>
    <p:sldId id="287" r:id="rId25"/>
    <p:sldId id="288" r:id="rId26"/>
    <p:sldId id="289" r:id="rId27"/>
    <p:sldId id="290" r:id="rId28"/>
    <p:sldId id="356" r:id="rId29"/>
    <p:sldId id="291" r:id="rId30"/>
    <p:sldId id="357" r:id="rId31"/>
    <p:sldId id="292" r:id="rId32"/>
    <p:sldId id="311" r:id="rId33"/>
    <p:sldId id="358" r:id="rId34"/>
    <p:sldId id="312" r:id="rId35"/>
    <p:sldId id="293" r:id="rId36"/>
    <p:sldId id="294" r:id="rId37"/>
    <p:sldId id="295" r:id="rId38"/>
    <p:sldId id="305" r:id="rId39"/>
    <p:sldId id="359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78537" autoAdjust="0"/>
  </p:normalViewPr>
  <p:slideViewPr>
    <p:cSldViewPr>
      <p:cViewPr varScale="1">
        <p:scale>
          <a:sx n="88" d="100"/>
          <a:sy n="88" d="100"/>
        </p:scale>
        <p:origin x="18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D89BB4-71FB-19E4-476C-8533AB327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6FC20-3DF8-C20C-54DA-4D48FC61E2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49D39FD-F1F4-4763-9D98-ECC032719B39}" type="datetimeFigureOut">
              <a:rPr lang="en-US"/>
              <a:pPr>
                <a:defRPr/>
              </a:pPr>
              <a:t>3/20/2023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4682E73-C428-CD69-A042-F959E036D2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6ECD0AC-3C5C-3110-2895-8286081F0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05DA-CCF2-C6D2-5D33-9BA49696F5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B12C2-B36B-84EC-27E3-B29DF19AB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882FE67-6BD5-4622-80F7-1C4FF2AC6C69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 Pretpostavimo da imamo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ugnje</a:t>
            </a:r>
            <a:r>
              <a:rPr lang="sr-Latn-RS" dirty="0"/>
              <a:t>žđene petlje</a:t>
            </a:r>
            <a:r>
              <a:rPr lang="en-US" dirty="0"/>
              <a:t>: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2FE67-6BD5-4622-80F7-1C4FF2AC6C69}" type="slidenum">
              <a:rPr lang="en-US" altLang="sr-Latn-RS" smtClean="0"/>
              <a:pPr>
                <a:defRPr/>
              </a:pPr>
              <a:t>2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36996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affina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: fi(i1,i2,.., in)= a0+a1*i1+a2*i2+…+an*in </a:t>
            </a:r>
            <a:endParaRPr lang="sr-Latn-RS" dirty="0"/>
          </a:p>
          <a:p>
            <a:endParaRPr lang="sr-Latn-RS" dirty="0"/>
          </a:p>
          <a:p>
            <a:r>
              <a:rPr lang="sr-Latn-RS" sz="1200" dirty="0"/>
              <a:t>Iterativni vektor predstavlja uređenu n-torku indeksa: I=(i</a:t>
            </a:r>
            <a:r>
              <a:rPr lang="sr-Latn-RS" sz="1200" baseline="-25000" dirty="0"/>
              <a:t>1</a:t>
            </a:r>
            <a:r>
              <a:rPr lang="sr-Latn-RS" sz="1200" dirty="0"/>
              <a:t>,i</a:t>
            </a:r>
            <a:r>
              <a:rPr lang="sr-Latn-RS" sz="1200" baseline="-25000" dirty="0"/>
              <a:t>2</a:t>
            </a:r>
            <a:r>
              <a:rPr lang="sr-Latn-RS" sz="1200" dirty="0"/>
              <a:t>,..,i</a:t>
            </a:r>
            <a:r>
              <a:rPr lang="sr-Latn-RS" sz="1200" baseline="-25000" dirty="0"/>
              <a:t>n</a:t>
            </a:r>
            <a:r>
              <a:rPr lang="sr-Latn-RS" sz="1200" dirty="0"/>
              <a:t>)</a:t>
            </a:r>
          </a:p>
          <a:p>
            <a:r>
              <a:rPr lang="sr-Latn-RS" sz="1200" dirty="0"/>
              <a:t>Ako su petlje zadate u normalizovanom obliku, onda su iterativni vektori prirodno uređeni u leksikografskom  redosledu.</a:t>
            </a:r>
          </a:p>
          <a:p>
            <a:r>
              <a:rPr lang="sr-Latn-RS" sz="1200" dirty="0"/>
              <a:t>Nrpr. </a:t>
            </a:r>
            <a:endParaRPr lang="en-US" sz="1200" dirty="0"/>
          </a:p>
          <a:p>
            <a:r>
              <a:rPr lang="sr-Latn-RS" sz="1200" dirty="0"/>
              <a:t>for (i=1; i</a:t>
            </a:r>
            <a:r>
              <a:rPr lang="en-US" sz="1200" dirty="0"/>
              <a:t>&lt;=4; i++)</a:t>
            </a:r>
          </a:p>
          <a:p>
            <a:r>
              <a:rPr lang="en-US" sz="1200" dirty="0"/>
              <a:t>for (j=1; j&lt;=5; </a:t>
            </a:r>
            <a:r>
              <a:rPr lang="en-US" sz="1200" dirty="0" err="1"/>
              <a:t>j++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Iterativni</a:t>
            </a:r>
            <a:r>
              <a:rPr lang="en-US" sz="1200" dirty="0"/>
              <a:t> </a:t>
            </a:r>
            <a:r>
              <a:rPr lang="en-US" sz="1200" dirty="0" err="1"/>
              <a:t>vektori</a:t>
            </a:r>
            <a:r>
              <a:rPr lang="en-US" sz="1200" dirty="0"/>
              <a:t> </a:t>
            </a:r>
            <a:r>
              <a:rPr lang="en-US" sz="1200" dirty="0" err="1"/>
              <a:t>su</a:t>
            </a:r>
            <a:r>
              <a:rPr lang="en-US" sz="1200" dirty="0"/>
              <a:t> (1,1)&lt;(1,2)&lt;(1,3)&lt;(1,4)&lt;(1,5)&lt;(2,1)&lt;(2,2)&lt;(2,3)…….</a:t>
            </a:r>
          </a:p>
          <a:p>
            <a:r>
              <a:rPr lang="en-US" sz="1200" dirty="0" err="1"/>
              <a:t>Skup</a:t>
            </a:r>
            <a:r>
              <a:rPr lang="en-US" sz="1200" dirty="0"/>
              <a:t> </a:t>
            </a:r>
            <a:r>
              <a:rPr lang="en-US" sz="1200" dirty="0" err="1"/>
              <a:t>iterativnih</a:t>
            </a:r>
            <a:r>
              <a:rPr lang="en-US" sz="1200" dirty="0"/>
              <a:t> </a:t>
            </a:r>
            <a:r>
              <a:rPr lang="en-US" sz="1200" dirty="0" err="1"/>
              <a:t>vektora</a:t>
            </a:r>
            <a:r>
              <a:rPr lang="en-US" sz="1200" dirty="0"/>
              <a:t> </a:t>
            </a:r>
            <a:r>
              <a:rPr lang="sr-Latn-RS" sz="1200" dirty="0"/>
              <a:t>čini iterativni prostor: to je skup tačaka u kojima se obavljaju izračunavanja (to nisu indeksi polja, već tačke u prostoru)</a:t>
            </a:r>
            <a:endParaRPr lang="en-US" dirty="0"/>
          </a:p>
          <a:p>
            <a:endParaRPr lang="en-US" dirty="0"/>
          </a:p>
          <a:p>
            <a:r>
              <a:rPr lang="en-US" dirty="0"/>
              <a:t>Da bi </a:t>
            </a:r>
            <a:r>
              <a:rPr lang="en-US" dirty="0" err="1"/>
              <a:t>utvrdili</a:t>
            </a:r>
            <a:r>
              <a:rPr lang="en-US" dirty="0"/>
              <a:t> da li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zavisnost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je re</a:t>
            </a:r>
            <a:r>
              <a:rPr lang="sr-Latn-RS" dirty="0"/>
              <a:t>šiti sistem od m Diofantovih jednačina sa n nepoznatih. To je np kompleksan problem! Zbog toga se primenjuju tvz. konzervativni testovi.usvaja se da zavisnost postoji, osim ako se dokaže da ne postoji!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2FE67-6BD5-4622-80F7-1C4FF2AC6C69}" type="slidenum">
              <a:rPr lang="en-US" altLang="sr-Latn-RS" smtClean="0"/>
              <a:pPr>
                <a:defRPr/>
              </a:pPr>
              <a:t>3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534361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Ako nismo u stanju da dokažemo da zavisnost ne postoji, usvaja se da postoji.</a:t>
            </a:r>
          </a:p>
          <a:p>
            <a:r>
              <a:rPr lang="sr-Latn-RS" dirty="0"/>
              <a:t>Testovi za analzu zavisnosti nikada ne mogu dati odgovor da zavisnosti nema, a da ona stvarno postoji! Može se desiti da test kaže da zavisnost postoji, ali da je stvarno nema. To je zato što se prilikom testiranja, zbog efikasnosati ne uzimaju svi parametri u obzir, npr. granice petlje.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2FE67-6BD5-4622-80F7-1C4FF2AC6C69}" type="slidenum">
              <a:rPr lang="en-US" altLang="sr-Latn-RS" smtClean="0"/>
              <a:pPr>
                <a:defRPr/>
              </a:pPr>
              <a:t>7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39588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* znači </a:t>
            </a:r>
            <a:r>
              <a:rPr lang="en-US" dirty="0"/>
              <a:t>&gt;</a:t>
            </a:r>
            <a:r>
              <a:rPr lang="sr-Latn-RS" dirty="0"/>
              <a:t>, </a:t>
            </a:r>
            <a:r>
              <a:rPr lang="en-US" dirty="0"/>
              <a:t>&lt;</a:t>
            </a:r>
            <a:r>
              <a:rPr lang="sr-Latn-RS" dirty="0"/>
              <a:t>,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2FE67-6BD5-4622-80F7-1C4FF2AC6C69}" type="slidenum">
              <a:rPr lang="en-US" altLang="sr-Latn-RS" smtClean="0"/>
              <a:pPr>
                <a:defRPr/>
              </a:pPr>
              <a:t>14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15128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Nije jer se menja smer zavisnosti!!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2FE67-6BD5-4622-80F7-1C4FF2AC6C69}" type="slidenum">
              <a:rPr lang="en-US" altLang="sr-Latn-RS" smtClean="0"/>
              <a:pPr>
                <a:defRPr/>
              </a:pPr>
              <a:t>23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333240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783A084D-32D3-4A57-A764-3FCBEB58A1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057C1184-A343-45B7-A85B-E81E4243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sr-Latn-RS"/>
              <a:t>Nakon krivljenja za 1</a:t>
            </a:r>
          </a:p>
          <a:p>
            <a:r>
              <a:rPr lang="en-US" altLang="sr-Latn-RS"/>
              <a:t>for U= 1, N </a:t>
            </a:r>
          </a:p>
          <a:p>
            <a:r>
              <a:rPr lang="en-US" altLang="sr-Latn-RS"/>
              <a:t>for V = U+1, U+M </a:t>
            </a:r>
          </a:p>
          <a:p>
            <a:r>
              <a:rPr lang="en-US" altLang="sr-Latn-RS"/>
              <a:t>A(U, V‐U) = A(U‐1, V-U) + A(U, V-U-1);</a:t>
            </a:r>
          </a:p>
          <a:p>
            <a:endParaRPr lang="en-US" altLang="sr-Latn-RS"/>
          </a:p>
          <a:p>
            <a:endParaRPr lang="en-US" altLang="sr-Latn-RS"/>
          </a:p>
          <a:p>
            <a:r>
              <a:rPr lang="en-US" altLang="sr-Latn-RS"/>
              <a:t>Nakon permutacije U i V</a:t>
            </a:r>
          </a:p>
          <a:p>
            <a:endParaRPr lang="en-US" altLang="sr-Latn-RS"/>
          </a:p>
          <a:p>
            <a:r>
              <a:rPr lang="en-US" altLang="sr-Latn-RS"/>
              <a:t>for x= 2, N+M </a:t>
            </a:r>
          </a:p>
          <a:p>
            <a:r>
              <a:rPr lang="en-US" altLang="sr-Latn-RS"/>
              <a:t>for y = max{1,x-M}, min{N,x-1} </a:t>
            </a:r>
          </a:p>
          <a:p>
            <a:r>
              <a:rPr lang="en-US" altLang="sr-Latn-RS"/>
              <a:t>A(y, x-y) = A(y‐1, x-y) + A(y, x-y-1);</a:t>
            </a:r>
          </a:p>
          <a:p>
            <a:endParaRPr lang="en-US" altLang="sr-Latn-R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818AE2D4-072A-4E70-BBDB-C14739AB2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AC98D6-89C2-4593-9AAB-948779B3EB92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ED043E0-42A9-744F-8B86-5E500833541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38BC018F-D5F6-42D8-61B7-5E028DC134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/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E2784E9B-3974-2FA1-A645-1C689B89BD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/>
            </a:p>
          </p:txBody>
        </p:sp>
      </p:grpSp>
      <p:sp>
        <p:nvSpPr>
          <p:cNvPr id="5" name="AutoShape 10">
            <a:extLst>
              <a:ext uri="{FF2B5EF4-FFF2-40B4-BE49-F238E27FC236}">
                <a16:creationId xmlns:a16="http://schemas.microsoft.com/office/drawing/2014/main" id="{CC9CFE62-5925-9702-E6D9-9B8D0C3F10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8068E574-A2C1-BFFE-9BDB-8C41B464A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0AC10983-AFD5-8FF2-F90E-784D65FA70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0C8C3778-F9DD-7D9C-0F8D-16B5994021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BA74D3-4FD7-42D0-8BCB-28764110DF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486693"/>
      </p:ext>
    </p:extLst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955013AC-AC7B-A5C4-96D4-B338FA12D6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AC5A-062C-40FB-B04D-A9FFEE37F8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784153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D69E292D-98BF-6C60-8808-C0FA8EEC73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3620C-A191-4858-9F8E-F8BB9FFB08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481701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1420651F-0772-8128-EAB2-079D136D9E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0CA87-6840-4475-9785-006900FBA3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536691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DF965DCE-FC8B-9A12-583E-70756274E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4FC08-95D7-4FF7-9453-19C98A417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884637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8AB52A2C-08AB-63AF-A2C9-28FC80DBCC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A8F16-96BE-47EC-8705-B86E9493E4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84561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82ADEE07-956E-4CED-C2B6-7A5FC342E8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59F7D-2F94-4655-ADF3-511544D13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87432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0C9C9C0C-9794-B85C-675E-8E73C3E9A4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0A505-6B53-4063-B9F0-40EB25BA80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642123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4D13D9F4-5902-3EBD-7923-EA2B0CA921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B289-FBB6-4254-ADAD-F7019C6400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650159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1F001F89-873F-A15C-53EB-C35B8D6B1A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23345-3843-4764-861C-5D8D09319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4298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59B68EEE-C96F-45EB-FD6C-DFC927ED89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EB81C-CCE1-473B-9CE3-7024AC9472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895824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5E474CE3-1C88-FFC4-0BB0-58A1D53E4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50CAEA9F-6E22-B3C5-7E67-CA1B5D923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DE28BDBA-1253-2CC5-6059-DA085B00B9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E2674B5F-D42C-46D9-8B69-F4150BE3A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1029">
            <a:extLst>
              <a:ext uri="{FF2B5EF4-FFF2-40B4-BE49-F238E27FC236}">
                <a16:creationId xmlns:a16="http://schemas.microsoft.com/office/drawing/2014/main" id="{ADC2C8EF-AD87-9465-7F56-FA1C011BA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ã"/>
        <a:defRPr kumimoji="1" sz="2800" kern="12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l"/>
        <a:defRPr kumimoji="1" sz="2300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oleObject" Target="../embeddings/oleObject9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3DB4C1-B08A-5B03-81A0-A2B3BFA7E5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Pralelni računarski sistemi</a:t>
            </a: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026A2DB-738D-DE90-AA68-25C8F12C56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dirty="0"/>
              <a:t>Vektorizacija gnezda petlji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BA6426F-E6D0-4287-9C4A-E61F85B4F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cs typeface="Times New Roman" panose="02020603050405020304" pitchFamily="18" charset="0"/>
              </a:rPr>
              <a:t>PRIMER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A29BFA7D-8EC4-4CC3-8E8D-03E5930C09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08025"/>
            <a:ext cx="4648200" cy="6149975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Prona</a:t>
            </a:r>
            <a:r>
              <a:rPr lang="sr-Latn-CS" altLang="en-US" sz="2400">
                <a:cs typeface="Times New Roman" panose="02020603050405020304" pitchFamily="18" charset="0"/>
              </a:rPr>
              <a:t>ć</a:t>
            </a:r>
            <a:r>
              <a:rPr lang="en-US" altLang="en-US" sz="2400">
                <a:cs typeface="Times New Roman" panose="02020603050405020304" pitchFamily="18" charset="0"/>
              </a:rPr>
              <a:t>i sve vektore zavisnosti </a:t>
            </a:r>
            <a:r>
              <a:rPr lang="sr-Latn-CS" altLang="en-US" sz="2400">
                <a:cs typeface="Times New Roman" panose="02020603050405020304" pitchFamily="18" charset="0"/>
              </a:rPr>
              <a:t>u</a:t>
            </a:r>
            <a:r>
              <a:rPr lang="en-US" altLang="en-US" sz="2400">
                <a:cs typeface="Times New Roman" panose="02020603050405020304" pitchFamily="18" charset="0"/>
              </a:rPr>
              <a:t> slede</a:t>
            </a:r>
            <a:r>
              <a:rPr lang="sr-Latn-CS" altLang="en-US" sz="2400">
                <a:cs typeface="Times New Roman" panose="02020603050405020304" pitchFamily="18" charset="0"/>
              </a:rPr>
              <a:t>ć</a:t>
            </a:r>
            <a:r>
              <a:rPr lang="en-US" altLang="en-US" sz="2400">
                <a:cs typeface="Times New Roman" panose="02020603050405020304" pitchFamily="18" charset="0"/>
              </a:rPr>
              <a:t>em gnezdu petlji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hr-HR" altLang="en-US" sz="2100"/>
              <a:t>	</a:t>
            </a:r>
            <a:r>
              <a:rPr lang="sr-Latn-CS" altLang="en-US" sz="1800">
                <a:cs typeface="Times New Roman" panose="02020603050405020304" pitchFamily="18" charset="0"/>
              </a:rPr>
              <a:t>for</a:t>
            </a:r>
            <a:r>
              <a:rPr lang="en-US" altLang="en-US" sz="1800">
                <a:cs typeface="Times New Roman" panose="02020603050405020304" pitchFamily="18" charset="0"/>
              </a:rPr>
              <a:t>  i = 1, 5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	</a:t>
            </a:r>
            <a:r>
              <a:rPr lang="sr-Latn-CS" altLang="en-US" sz="1800">
                <a:cs typeface="Times New Roman" panose="02020603050405020304" pitchFamily="18" charset="0"/>
              </a:rPr>
              <a:t>for</a:t>
            </a:r>
            <a:r>
              <a:rPr lang="en-US" altLang="en-US" sz="1800">
                <a:cs typeface="Times New Roman" panose="02020603050405020304" pitchFamily="18" charset="0"/>
              </a:rPr>
              <a:t>  j = 1, 10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	</a:t>
            </a:r>
            <a:r>
              <a:rPr lang="sr-Latn-CS" altLang="en-US" sz="1800">
                <a:cs typeface="Times New Roman" panose="02020603050405020304" pitchFamily="18" charset="0"/>
              </a:rPr>
              <a:t>fot</a:t>
            </a:r>
            <a:r>
              <a:rPr lang="en-US" altLang="en-US" sz="1800">
                <a:cs typeface="Times New Roman" panose="02020603050405020304" pitchFamily="18" charset="0"/>
              </a:rPr>
              <a:t>  k =1, 20</a:t>
            </a:r>
            <a:endParaRPr lang="hr-HR" altLang="en-US" sz="180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A(i, j, k) = A(i-1, j, k+1)+ B(i, j, k)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	B(i, j, k+1) = B(i, j-1, k-1) * 3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hr-HR" altLang="en-US" sz="1800"/>
              <a:t>endfor</a:t>
            </a:r>
            <a:r>
              <a:rPr lang="en-US" altLang="en-US" sz="1800"/>
              <a:t>{</a:t>
            </a:r>
            <a:r>
              <a:rPr lang="hr-HR" altLang="en-US" sz="1800"/>
              <a:t>i,j,k</a:t>
            </a:r>
            <a:r>
              <a:rPr lang="en-US" altLang="en-US" sz="1800"/>
              <a:t>}</a:t>
            </a:r>
            <a:r>
              <a:rPr lang="en-US" altLang="en-US" sz="2100"/>
              <a:t> 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BA323C05-943B-403E-9D17-9577709E43C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RE</a:t>
            </a:r>
            <a:r>
              <a:rPr lang="sr-Latn-CS" altLang="en-US" sz="2400">
                <a:cs typeface="Times New Roman" panose="02020603050405020304" pitchFamily="18" charset="0"/>
              </a:rPr>
              <a:t>Š</a:t>
            </a:r>
            <a:r>
              <a:rPr lang="en-US" altLang="en-US" sz="2400">
                <a:cs typeface="Times New Roman" panose="02020603050405020304" pitchFamily="18" charset="0"/>
              </a:rPr>
              <a:t>ENJE:</a:t>
            </a:r>
            <a:r>
              <a:rPr lang="en-US" altLang="en-US" sz="2400">
                <a:latin typeface="Times Roman YU" pitchFamily="18" charset="0"/>
                <a:cs typeface="Times New Roman" panose="02020603050405020304" pitchFamily="18" charset="0"/>
              </a:rPr>
              <a:t>  </a:t>
            </a:r>
            <a:endParaRPr lang="hr-HR" altLang="en-US" sz="240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Uo</a:t>
            </a:r>
            <a:r>
              <a:rPr lang="sr-Latn-CS" altLang="en-US" sz="2000">
                <a:cs typeface="Times New Roman" panose="02020603050405020304" pitchFamily="18" charset="0"/>
              </a:rPr>
              <a:t>č</a:t>
            </a:r>
            <a:r>
              <a:rPr lang="en-US" altLang="en-US" sz="2000">
                <a:cs typeface="Times New Roman" panose="02020603050405020304" pitchFamily="18" charset="0"/>
              </a:rPr>
              <a:t>imo prvo sve parove generisanih—kori</a:t>
            </a:r>
            <a:r>
              <a:rPr lang="sr-Latn-CS" altLang="en-US" sz="2000">
                <a:cs typeface="Times New Roman" panose="02020603050405020304" pitchFamily="18" charset="0"/>
              </a:rPr>
              <a:t>šć</a:t>
            </a:r>
            <a:r>
              <a:rPr lang="en-US" altLang="en-US" sz="2000">
                <a:cs typeface="Times New Roman" panose="02020603050405020304" pitchFamily="18" charset="0"/>
              </a:rPr>
              <a:t>enih promenljivih</a:t>
            </a:r>
            <a:r>
              <a:rPr lang="hr-HR" altLang="en-US" sz="2000"/>
              <a:t>:</a:t>
            </a:r>
            <a:endParaRPr lang="en-US" altLang="en-US" sz="200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A(i, j, k) i  A(i-1, j, k+1)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B(i, j, k+1) i  B(i, j, k),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B(i, j, k+1) i  B(i, j-1, k-1)</a:t>
            </a:r>
            <a:r>
              <a:rPr lang="en-US" altLang="en-US" sz="2100"/>
              <a:t> </a:t>
            </a:r>
            <a:endParaRPr lang="hr-HR" altLang="en-US" sz="210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Odgovaraju</a:t>
            </a:r>
            <a:r>
              <a:rPr lang="sr-Latn-CS" altLang="en-US" sz="2000">
                <a:cs typeface="Times New Roman" panose="02020603050405020304" pitchFamily="18" charset="0"/>
              </a:rPr>
              <a:t>ć</a:t>
            </a:r>
            <a:r>
              <a:rPr lang="en-US" altLang="en-US" sz="2000">
                <a:cs typeface="Times New Roman" panose="02020603050405020304" pitchFamily="18" charset="0"/>
              </a:rPr>
              <a:t>i</a:t>
            </a:r>
            <a:r>
              <a:rPr lang="sr-Latn-C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Times New Roman" panose="02020603050405020304" pitchFamily="18" charset="0"/>
              </a:rPr>
              <a:t>vektori zavisnosti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d</a:t>
            </a:r>
            <a:r>
              <a:rPr lang="en-US" altLang="en-US" sz="2000" baseline="-30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 = (i, j, k)</a:t>
            </a:r>
            <a:r>
              <a:rPr lang="en-US" altLang="en-US" sz="2000" baseline="30000">
                <a:cs typeface="Times New Roman" panose="02020603050405020304" pitchFamily="18" charset="0"/>
              </a:rPr>
              <a:t>T</a:t>
            </a:r>
            <a:r>
              <a:rPr lang="en-US" altLang="en-US" sz="2000">
                <a:cs typeface="Times New Roman" panose="02020603050405020304" pitchFamily="18" charset="0"/>
              </a:rPr>
              <a:t> – (i-1, j, k+1)</a:t>
            </a:r>
            <a:r>
              <a:rPr lang="en-US" altLang="en-US" sz="2000" baseline="30000">
                <a:cs typeface="Times New Roman" panose="02020603050405020304" pitchFamily="18" charset="0"/>
              </a:rPr>
              <a:t>T</a:t>
            </a:r>
            <a:r>
              <a:rPr lang="en-US" altLang="en-US" sz="2000">
                <a:cs typeface="Times New Roman" panose="02020603050405020304" pitchFamily="18" charset="0"/>
              </a:rPr>
              <a:t> = </a:t>
            </a:r>
            <a:endParaRPr lang="hr-HR" altLang="en-US" sz="200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[ 1, 0, -1]</a:t>
            </a:r>
            <a:r>
              <a:rPr lang="en-US" altLang="en-US" sz="2000" baseline="30000">
                <a:cs typeface="Times New Roman" panose="02020603050405020304" pitchFamily="18" charset="0"/>
              </a:rPr>
              <a:t>T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d</a:t>
            </a:r>
            <a:r>
              <a:rPr lang="en-US" altLang="en-US" sz="2000" baseline="-30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 = (i, j, k+1)</a:t>
            </a:r>
            <a:r>
              <a:rPr lang="en-US" altLang="en-US" sz="2000" baseline="30000">
                <a:cs typeface="Times New Roman" panose="02020603050405020304" pitchFamily="18" charset="0"/>
              </a:rPr>
              <a:t>T</a:t>
            </a:r>
            <a:r>
              <a:rPr lang="en-US" altLang="en-US" sz="2000">
                <a:cs typeface="Times New Roman" panose="02020603050405020304" pitchFamily="18" charset="0"/>
              </a:rPr>
              <a:t> – (i, j, k)</a:t>
            </a:r>
            <a:r>
              <a:rPr lang="en-US" altLang="en-US" sz="2000" baseline="30000">
                <a:cs typeface="Times New Roman" panose="02020603050405020304" pitchFamily="18" charset="0"/>
              </a:rPr>
              <a:t>T</a:t>
            </a:r>
            <a:r>
              <a:rPr lang="en-US" altLang="en-US" sz="2000">
                <a:cs typeface="Times New Roman" panose="02020603050405020304" pitchFamily="18" charset="0"/>
              </a:rPr>
              <a:t> = </a:t>
            </a:r>
            <a:endParaRPr lang="hr-HR" altLang="en-US" sz="200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[ 0, 0, 1]</a:t>
            </a:r>
            <a:r>
              <a:rPr lang="en-US" altLang="en-US" sz="2000" baseline="30000">
                <a:cs typeface="Times New Roman" panose="02020603050405020304" pitchFamily="18" charset="0"/>
              </a:rPr>
              <a:t>T</a:t>
            </a:r>
            <a:endParaRPr lang="en-US" altLang="en-US" sz="200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d</a:t>
            </a:r>
            <a:r>
              <a:rPr lang="en-US" altLang="en-US" sz="2000" baseline="-30000">
                <a:cs typeface="Times New Roman" panose="02020603050405020304" pitchFamily="18" charset="0"/>
              </a:rPr>
              <a:t>3</a:t>
            </a:r>
            <a:r>
              <a:rPr lang="en-US" altLang="en-US" sz="2000">
                <a:cs typeface="Times New Roman" panose="02020603050405020304" pitchFamily="18" charset="0"/>
              </a:rPr>
              <a:t> = (i, j, k+1)</a:t>
            </a:r>
            <a:r>
              <a:rPr lang="en-US" altLang="en-US" sz="2000" baseline="30000">
                <a:cs typeface="Times New Roman" panose="02020603050405020304" pitchFamily="18" charset="0"/>
              </a:rPr>
              <a:t>T</a:t>
            </a:r>
            <a:r>
              <a:rPr lang="en-US" altLang="en-US" sz="2000">
                <a:cs typeface="Times New Roman" panose="02020603050405020304" pitchFamily="18" charset="0"/>
              </a:rPr>
              <a:t> – (i, j-1, k-1)</a:t>
            </a:r>
            <a:r>
              <a:rPr lang="en-US" altLang="en-US" sz="2000" baseline="30000">
                <a:cs typeface="Times New Roman" panose="02020603050405020304" pitchFamily="18" charset="0"/>
              </a:rPr>
              <a:t>T</a:t>
            </a:r>
            <a:r>
              <a:rPr lang="en-US" altLang="en-US" sz="2000">
                <a:cs typeface="Times New Roman" panose="02020603050405020304" pitchFamily="18" charset="0"/>
              </a:rPr>
              <a:t> = </a:t>
            </a:r>
            <a:endParaRPr lang="hr-HR" altLang="en-US" sz="200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[0, 1, 2]</a:t>
            </a:r>
            <a:r>
              <a:rPr lang="en-US" altLang="en-US" sz="2000" baseline="30000">
                <a:cs typeface="Times New Roman" panose="02020603050405020304" pitchFamily="18" charset="0"/>
              </a:rPr>
              <a:t>T</a:t>
            </a:r>
          </a:p>
          <a:p>
            <a:pPr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Prvi element u vektoru koji je ≠0 nosi zavisnost!</a:t>
            </a:r>
            <a:endParaRPr lang="en-US" altLang="en-US" sz="2000"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sz="200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8A7AFA07-F0CF-4AD0-891F-AE1F82B9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690EA0CE-110B-4779-98B6-4A0454809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419600"/>
          <a:ext cx="3810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84400" imgH="711200" progId="Equation.3">
                  <p:embed/>
                </p:oleObj>
              </mc:Choice>
              <mc:Fallback>
                <p:oleObj r:id="rId2" imgW="2184400" imgH="711200" progId="Equation.3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id="{690EA0CE-110B-4779-98B6-4A0454809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19600"/>
                        <a:ext cx="38100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AutoShape 8">
            <a:extLst>
              <a:ext uri="{FF2B5EF4-FFF2-40B4-BE49-F238E27FC236}">
                <a16:creationId xmlns:a16="http://schemas.microsoft.com/office/drawing/2014/main" id="{F3A652C4-DBD0-49A3-B387-07F7D8E52185}"/>
              </a:ext>
            </a:extLst>
          </p:cNvPr>
          <p:cNvSpPr>
            <a:spLocks/>
          </p:cNvSpPr>
          <p:nvPr/>
        </p:nvSpPr>
        <p:spPr bwMode="auto">
          <a:xfrm>
            <a:off x="1371600" y="60198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16338"/>
              <a:gd name="adj5" fmla="val -110157"/>
              <a:gd name="adj6" fmla="val -56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hr-HR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matrica zavisnosti</a:t>
            </a:r>
            <a:endParaRPr lang="en-US" alt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63B62F0-5810-4EA2-B967-A12ACB332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pPr>
              <a:defRPr/>
            </a:pPr>
            <a:r>
              <a:rPr lang="hr-HR" altLang="en-US" sz="3600"/>
              <a:t>vektorizacija ugnježdjenih petlji</a:t>
            </a:r>
            <a:r>
              <a:rPr lang="en-US" altLang="en-US" sz="3600"/>
              <a:t> (nast.)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F1A149E-7AEE-409D-98D2-40C2A5C30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Č</a:t>
            </a:r>
            <a:r>
              <a:rPr lang="en-US" altLang="en-US">
                <a:cs typeface="Times New Roman" panose="02020603050405020304" pitchFamily="18" charset="0"/>
              </a:rPr>
              <a:t>esto je za analizu zavisnosti po podacima dovoljno poznavati samo pravce zavisnosti, a ne stvarne vrednosti vektora zavisnosti. </a:t>
            </a:r>
            <a:endParaRPr lang="hr-HR" altLang="en-US"/>
          </a:p>
          <a:p>
            <a:pPr>
              <a:defRPr/>
            </a:pPr>
            <a:r>
              <a:rPr lang="en-US" altLang="en-US">
                <a:cs typeface="Times New Roman" panose="02020603050405020304" pitchFamily="18" charset="0"/>
              </a:rPr>
              <a:t>Pravac zavisnosti se defini</a:t>
            </a:r>
            <a:r>
              <a:rPr lang="hr-HR" altLang="en-US"/>
              <a:t>š</a:t>
            </a:r>
            <a:r>
              <a:rPr lang="en-US" altLang="en-US">
                <a:cs typeface="Times New Roman" panose="02020603050405020304" pitchFamily="18" charset="0"/>
              </a:rPr>
              <a:t>e na slede</a:t>
            </a:r>
            <a:r>
              <a:rPr lang="hr-HR" altLang="en-US"/>
              <a:t>ć</a:t>
            </a:r>
            <a:r>
              <a:rPr lang="en-US" altLang="en-US">
                <a:cs typeface="Times New Roman" panose="02020603050405020304" pitchFamily="18" charset="0"/>
              </a:rPr>
              <a:t>i na</a:t>
            </a:r>
            <a:r>
              <a:rPr lang="hr-HR" altLang="en-US"/>
              <a:t>č</a:t>
            </a:r>
            <a:r>
              <a:rPr lang="en-US" altLang="en-US">
                <a:cs typeface="Times New Roman" panose="02020603050405020304" pitchFamily="18" charset="0"/>
              </a:rPr>
              <a:t>in:</a:t>
            </a:r>
            <a:r>
              <a:rPr lang="en-US" altLang="en-US"/>
              <a:t> </a:t>
            </a:r>
            <a:endParaRPr lang="hr-HR" altLang="en-US"/>
          </a:p>
          <a:p>
            <a:pPr>
              <a:defRPr/>
            </a:pPr>
            <a:endParaRPr lang="hr-HR" altLang="en-US"/>
          </a:p>
          <a:p>
            <a:pPr>
              <a:defRPr/>
            </a:pPr>
            <a:endParaRPr lang="hr-HR" altLang="en-US"/>
          </a:p>
          <a:p>
            <a:pPr>
              <a:defRPr/>
            </a:pPr>
            <a:endParaRPr lang="hr-HR" altLang="en-US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>
                <a:cs typeface="Times New Roman" panose="02020603050405020304" pitchFamily="18" charset="0"/>
              </a:rPr>
              <a:t>Za prethodne vektore zavisnosti odgovaraju</a:t>
            </a:r>
            <a:r>
              <a:rPr lang="hr-HR" altLang="en-US"/>
              <a:t>ć</a:t>
            </a:r>
            <a:r>
              <a:rPr lang="en-US" altLang="en-US">
                <a:cs typeface="Times New Roman" panose="02020603050405020304" pitchFamily="18" charset="0"/>
              </a:rPr>
              <a:t>i pravci zavisnosti su</a:t>
            </a:r>
            <a:r>
              <a:rPr lang="en-US" altLang="en-US"/>
              <a:t> </a:t>
            </a:r>
            <a:endParaRPr lang="hr-HR" altLang="en-US"/>
          </a:p>
          <a:p>
            <a:pPr lvl="1"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aseline="-30000">
                <a:latin typeface="Times Roman YU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>
                <a:cs typeface="Times New Roman" panose="02020603050405020304" pitchFamily="18" charset="0"/>
              </a:rPr>
              <a:t>[ 1, 0, -1]</a:t>
            </a:r>
            <a:r>
              <a:rPr lang="en-US" altLang="en-US" baseline="30000">
                <a:cs typeface="Times New Roman" panose="02020603050405020304" pitchFamily="18" charset="0"/>
              </a:rPr>
              <a:t>T</a:t>
            </a:r>
            <a:r>
              <a:rPr lang="en-US" altLang="en-US" baseline="-30000"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  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>
                <a:cs typeface="Times New Roman" panose="02020603050405020304" pitchFamily="18" charset="0"/>
              </a:rPr>
              <a:t>	[ &lt;, =, &gt; ]</a:t>
            </a:r>
            <a:r>
              <a:rPr lang="en-US" altLang="en-US" baseline="30000">
                <a:cs typeface="Times New Roman" panose="02020603050405020304" pitchFamily="18" charset="0"/>
              </a:rPr>
              <a:t>T</a:t>
            </a:r>
            <a:endParaRPr lang="en-US" altLang="en-US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aseline="-30000">
                <a:latin typeface="Times Roman YU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>
                <a:cs typeface="Times New Roman" panose="02020603050405020304" pitchFamily="18" charset="0"/>
              </a:rPr>
              <a:t>[ 0, 0, 1]</a:t>
            </a:r>
            <a:r>
              <a:rPr lang="en-US" altLang="en-US" baseline="30000">
                <a:cs typeface="Times New Roman" panose="02020603050405020304" pitchFamily="18" charset="0"/>
              </a:rPr>
              <a:t>T</a:t>
            </a:r>
            <a:r>
              <a:rPr lang="en-US" altLang="en-US">
                <a:cs typeface="Times New Roman" panose="02020603050405020304" pitchFamily="18" charset="0"/>
              </a:rPr>
              <a:t>    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>
                <a:cs typeface="Times New Roman" panose="02020603050405020304" pitchFamily="18" charset="0"/>
              </a:rPr>
              <a:t>	[ =, =, &lt; ]</a:t>
            </a:r>
            <a:r>
              <a:rPr lang="en-US" altLang="en-US" baseline="30000">
                <a:cs typeface="Times New Roman" panose="02020603050405020304" pitchFamily="18" charset="0"/>
              </a:rPr>
              <a:t>T</a:t>
            </a:r>
            <a:endParaRPr lang="en-US" altLang="en-US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aseline="-30000">
                <a:latin typeface="Times Roman YU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>
                <a:cs typeface="Times New Roman" panose="02020603050405020304" pitchFamily="18" charset="0"/>
              </a:rPr>
              <a:t>[0, 1, 2]</a:t>
            </a:r>
            <a:r>
              <a:rPr lang="en-US" altLang="en-US" baseline="30000">
                <a:cs typeface="Times New Roman" panose="02020603050405020304" pitchFamily="18" charset="0"/>
              </a:rPr>
              <a:t>T</a:t>
            </a:r>
            <a:r>
              <a:rPr lang="en-US" altLang="en-US">
                <a:cs typeface="Times New Roman" panose="02020603050405020304" pitchFamily="18" charset="0"/>
              </a:rPr>
              <a:t>     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>
                <a:cs typeface="Times New Roman" panose="02020603050405020304" pitchFamily="18" charset="0"/>
              </a:rPr>
              <a:t>   [ =, &lt;, &lt; ]</a:t>
            </a:r>
            <a:r>
              <a:rPr lang="en-US" altLang="en-US" baseline="30000">
                <a:cs typeface="Times New Roman" panose="02020603050405020304" pitchFamily="18" charset="0"/>
              </a:rPr>
              <a:t>T</a:t>
            </a:r>
            <a:endParaRPr lang="en-US" altLang="en-US"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en-US"/>
          </a:p>
        </p:txBody>
      </p:sp>
      <p:sp>
        <p:nvSpPr>
          <p:cNvPr id="4102" name="Rectangle 5">
            <a:extLst>
              <a:ext uri="{FF2B5EF4-FFF2-40B4-BE49-F238E27FC236}">
                <a16:creationId xmlns:a16="http://schemas.microsoft.com/office/drawing/2014/main" id="{5106BFA7-0F1A-403E-95DA-79D8342AD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3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561A3E52-F7E6-47B5-BEE1-18A01BD9CA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862263"/>
          <a:ext cx="41910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87600" imgH="711200" progId="Equation.3">
                  <p:embed/>
                </p:oleObj>
              </mc:Choice>
              <mc:Fallback>
                <p:oleObj r:id="rId2" imgW="2387600" imgH="711200" progId="Equation.3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561A3E52-F7E6-47B5-BEE1-18A01BD9C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62263"/>
                        <a:ext cx="4191000" cy="12525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>
            <a:extLst>
              <a:ext uri="{FF2B5EF4-FFF2-40B4-BE49-F238E27FC236}">
                <a16:creationId xmlns:a16="http://schemas.microsoft.com/office/drawing/2014/main" id="{33FAD359-E507-4422-97BC-0D0F23103E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092700"/>
          <a:ext cx="22098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93800" imgH="711200" progId="Equation.3">
                  <p:embed/>
                </p:oleObj>
              </mc:Choice>
              <mc:Fallback>
                <p:oleObj r:id="rId4" imgW="1193800" imgH="711200" progId="Equation.3">
                  <p:embed/>
                  <p:pic>
                    <p:nvPicPr>
                      <p:cNvPr id="4099" name="Object 6">
                        <a:extLst>
                          <a:ext uri="{FF2B5EF4-FFF2-40B4-BE49-F238E27FC236}">
                            <a16:creationId xmlns:a16="http://schemas.microsoft.com/office/drawing/2014/main" id="{33FAD359-E507-4422-97BC-0D0F23103E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092700"/>
                        <a:ext cx="2209800" cy="13255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10F31B4-1A47-41DA-8C0E-327305D36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Pravilo</a:t>
            </a:r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9BA15FA-3537-4135-AE22-3F13E4D5F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altLang="en-US">
                <a:cs typeface="Times New Roman" panose="02020603050405020304" pitchFamily="18" charset="0"/>
              </a:rPr>
              <a:t>Zavisnost nosi prvi element vektora koji je </a:t>
            </a:r>
            <a:r>
              <a:rPr lang="en-US" altLang="en-US">
                <a:solidFill>
                  <a:schemeClr val="hlink"/>
                </a:solidFill>
                <a:cs typeface="Times New Roman" panose="02020603050405020304" pitchFamily="18" charset="0"/>
              </a:rPr>
              <a:t>&lt;</a:t>
            </a:r>
            <a:r>
              <a:rPr lang="en-US" altLang="en-US">
                <a:cs typeface="Times New Roman" panose="02020603050405020304" pitchFamily="18" charset="0"/>
              </a:rPr>
              <a:t> ili </a:t>
            </a:r>
            <a:r>
              <a:rPr lang="en-US" altLang="en-US">
                <a:solidFill>
                  <a:schemeClr val="hlink"/>
                </a:solidFill>
                <a:cs typeface="Times New Roman" panose="02020603050405020304" pitchFamily="18" charset="0"/>
              </a:rPr>
              <a:t>&gt;</a:t>
            </a:r>
            <a:r>
              <a:rPr lang="en-US" altLang="en-US">
                <a:cs typeface="Times New Roman" panose="02020603050405020304" pitchFamily="18" charset="0"/>
              </a:rPr>
              <a:t> . </a:t>
            </a:r>
            <a:endParaRPr lang="hr-HR" altLang="en-US"/>
          </a:p>
          <a:p>
            <a:pPr algn="just">
              <a:defRPr/>
            </a:pPr>
            <a:r>
              <a:rPr lang="en-US" altLang="en-US">
                <a:cs typeface="Times New Roman" panose="02020603050405020304" pitchFamily="18" charset="0"/>
              </a:rPr>
              <a:t>Pravac </a:t>
            </a:r>
            <a:r>
              <a:rPr lang="en-US" altLang="en-US">
                <a:solidFill>
                  <a:schemeClr val="hlink"/>
                </a:solidFill>
                <a:cs typeface="Times New Roman" panose="02020603050405020304" pitchFamily="18" charset="0"/>
              </a:rPr>
              <a:t>= </a:t>
            </a:r>
            <a:r>
              <a:rPr lang="en-US" altLang="en-US">
                <a:cs typeface="Times New Roman" panose="02020603050405020304" pitchFamily="18" charset="0"/>
              </a:rPr>
              <a:t>ne spre</a:t>
            </a:r>
            <a:r>
              <a:rPr lang="hr-HR" altLang="en-US"/>
              <a:t>č</a:t>
            </a:r>
            <a:r>
              <a:rPr lang="en-US" altLang="en-US">
                <a:cs typeface="Times New Roman" panose="02020603050405020304" pitchFamily="18" charset="0"/>
              </a:rPr>
              <a:t>ava vektorizaciju.</a:t>
            </a:r>
            <a:endParaRPr lang="hr-HR" altLang="en-US"/>
          </a:p>
          <a:p>
            <a:pPr algn="just">
              <a:defRPr/>
            </a:pPr>
            <a:endParaRPr lang="hr-HR" altLang="en-US"/>
          </a:p>
          <a:p>
            <a:pPr algn="just">
              <a:defRPr/>
            </a:pPr>
            <a:endParaRPr lang="hr-HR" altLang="en-US"/>
          </a:p>
          <a:p>
            <a:pPr algn="just">
              <a:defRPr/>
            </a:pPr>
            <a:endParaRPr lang="hr-HR" altLang="en-US"/>
          </a:p>
          <a:p>
            <a:pPr lvl="1" algn="just">
              <a:defRPr/>
            </a:pPr>
            <a:endParaRPr lang="hr-HR" altLang="en-US"/>
          </a:p>
          <a:p>
            <a:pPr lvl="1" algn="just">
              <a:defRPr/>
            </a:pPr>
            <a:r>
              <a:rPr lang="en-US" altLang="en-US">
                <a:cs typeface="Times New Roman" panose="02020603050405020304" pitchFamily="18" charset="0"/>
              </a:rPr>
              <a:t>vektorizacija po indeksnoj promenljivoj </a:t>
            </a:r>
            <a:r>
              <a:rPr lang="en-US" altLang="en-US" i="1">
                <a:cs typeface="Times New Roman" panose="02020603050405020304" pitchFamily="18" charset="0"/>
              </a:rPr>
              <a:t>k</a:t>
            </a:r>
            <a:r>
              <a:rPr lang="en-US" altLang="en-US">
                <a:cs typeface="Times New Roman" panose="02020603050405020304" pitchFamily="18" charset="0"/>
              </a:rPr>
              <a:t> nije mogu</a:t>
            </a:r>
            <a:r>
              <a:rPr lang="hr-HR" altLang="en-US"/>
              <a:t>ć</a:t>
            </a:r>
            <a:r>
              <a:rPr lang="en-US" altLang="en-US">
                <a:cs typeface="Times New Roman" panose="02020603050405020304" pitchFamily="18" charset="0"/>
              </a:rPr>
              <a:t>a jer za drugi vektor zavisnosti postoji looop-carry po indeksnoj promenljivoj k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872D42B-1974-413E-ADA0-78D8B443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5122" name="Object 6">
            <a:extLst>
              <a:ext uri="{FF2B5EF4-FFF2-40B4-BE49-F238E27FC236}">
                <a16:creationId xmlns:a16="http://schemas.microsoft.com/office/drawing/2014/main" id="{356D8491-F57C-471B-ACAE-6A5A71D96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14600"/>
          <a:ext cx="22098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93800" imgH="711200" progId="Equation.3">
                  <p:embed/>
                </p:oleObj>
              </mc:Choice>
              <mc:Fallback>
                <p:oleObj r:id="rId2" imgW="1193800" imgH="711200" progId="Equation.3">
                  <p:embed/>
                  <p:pic>
                    <p:nvPicPr>
                      <p:cNvPr id="5122" name="Object 6">
                        <a:extLst>
                          <a:ext uri="{FF2B5EF4-FFF2-40B4-BE49-F238E27FC236}">
                            <a16:creationId xmlns:a16="http://schemas.microsoft.com/office/drawing/2014/main" id="{356D8491-F57C-471B-ACAE-6A5A71D96B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2209800" cy="13255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DCF5B65-F8CC-4944-8380-8C2045150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pPr>
              <a:defRPr/>
            </a:pPr>
            <a:r>
              <a:rPr lang="hr-HR" altLang="en-US" sz="3600"/>
              <a:t>Vektorizacija ugnj. petlji (nast.)</a:t>
            </a:r>
            <a:endParaRPr lang="en-US" altLang="en-US" sz="36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8999E77-1DA2-4C1B-A6B8-8602A3EC9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en-US" altLang="en-US">
                <a:cs typeface="Times New Roman" panose="02020603050405020304" pitchFamily="18" charset="0"/>
              </a:rPr>
              <a:t>Da zaista postoji loop-carry zavisnost koja spre</a:t>
            </a:r>
            <a:r>
              <a:rPr lang="hr-HR" altLang="en-US"/>
              <a:t>č</a:t>
            </a:r>
            <a:r>
              <a:rPr lang="en-US" altLang="en-US">
                <a:cs typeface="Times New Roman" panose="02020603050405020304" pitchFamily="18" charset="0"/>
              </a:rPr>
              <a:t>ava vektorizaciju po indeksnoj promenljivoj k, mo</a:t>
            </a:r>
            <a:r>
              <a:rPr lang="hr-HR" altLang="en-US"/>
              <a:t>ž</a:t>
            </a:r>
            <a:r>
              <a:rPr lang="en-US" altLang="en-US">
                <a:cs typeface="Times New Roman" panose="02020603050405020304" pitchFamily="18" charset="0"/>
              </a:rPr>
              <a:t>emo se uveriti ako izvr</a:t>
            </a:r>
            <a:r>
              <a:rPr lang="hr-HR" altLang="en-US"/>
              <a:t>š</a:t>
            </a:r>
            <a:r>
              <a:rPr lang="en-US" altLang="en-US">
                <a:cs typeface="Times New Roman" panose="02020603050405020304" pitchFamily="18" charset="0"/>
              </a:rPr>
              <a:t>imo odmotavanje petlje po </a:t>
            </a:r>
            <a:r>
              <a:rPr lang="en-US" altLang="en-US" i="1">
                <a:cs typeface="Times New Roman" panose="02020603050405020304" pitchFamily="18" charset="0"/>
              </a:rPr>
              <a:t>k</a:t>
            </a:r>
            <a:r>
              <a:rPr lang="en-US" altLang="en-US">
                <a:cs typeface="Times New Roman" panose="02020603050405020304" pitchFamily="18" charset="0"/>
              </a:rPr>
              <a:t> za neku fiksnu vrednost promenljivih </a:t>
            </a:r>
            <a:r>
              <a:rPr lang="en-US" altLang="en-US" i="1">
                <a:cs typeface="Times New Roman" panose="02020603050405020304" pitchFamily="18" charset="0"/>
              </a:rPr>
              <a:t>i</a:t>
            </a:r>
            <a:r>
              <a:rPr lang="en-US" altLang="en-US">
                <a:cs typeface="Times New Roman" panose="02020603050405020304" pitchFamily="18" charset="0"/>
              </a:rPr>
              <a:t>  i </a:t>
            </a:r>
            <a:r>
              <a:rPr lang="en-US" altLang="en-US" i="1">
                <a:cs typeface="Times New Roman" panose="02020603050405020304" pitchFamily="18" charset="0"/>
              </a:rPr>
              <a:t>j</a:t>
            </a:r>
            <a:r>
              <a:rPr lang="en-US" altLang="en-US">
                <a:cs typeface="Times New Roman" panose="02020603050405020304" pitchFamily="18" charset="0"/>
              </a:rPr>
              <a:t>. </a:t>
            </a:r>
            <a:endParaRPr lang="hr-HR" altLang="en-US"/>
          </a:p>
          <a:p>
            <a:pPr algn="just">
              <a:defRPr/>
            </a:pPr>
            <a:r>
              <a:rPr lang="en-US" altLang="en-US">
                <a:cs typeface="Times New Roman" panose="02020603050405020304" pitchFamily="18" charset="0"/>
              </a:rPr>
              <a:t>na primer, za i=1 i j=1 i k=1, 2,....,20 imamo</a:t>
            </a:r>
            <a:endParaRPr lang="hr-HR" altLang="en-US"/>
          </a:p>
          <a:p>
            <a:pPr lvl="1" algn="just"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i=1, j=1, k=1	A(1, 1, 1) = A(0, 1, 2) + B(1, 1, 1)</a:t>
            </a:r>
            <a:endParaRPr lang="en-US" altLang="en-US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               	B(1, 1, 2) = B(1, 0, 0) *3</a:t>
            </a:r>
            <a:endParaRPr lang="en-US" altLang="en-US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______________________________________ loop-carry zavisnost</a:t>
            </a:r>
            <a:endParaRPr lang="en-US" altLang="en-US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i=1, j=1, k=2	A(1, 1, 2) = A(0, 1, 3) + B(1, 1, 2)</a:t>
            </a:r>
            <a:endParaRPr lang="en-US" altLang="en-US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               	B(1, 1, 3) = B(1, 0, 1) *3</a:t>
            </a:r>
            <a:endParaRPr lang="en-US" altLang="en-US"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_______________________________________   loop-carry zavisnost</a:t>
            </a:r>
            <a:endParaRPr lang="en-US" altLang="en-US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i=1, j=1, k=3	A(1, 1, 3) = A(0, 1, 4) + B(1, 1, 3)</a:t>
            </a:r>
            <a:endParaRPr lang="en-US" altLang="en-US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               	B(1, 1, 4) = B(1, 0, 2) *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hr-HR" altLang="en-US"/>
              <a:t>3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44036" name="Line 10">
            <a:extLst>
              <a:ext uri="{FF2B5EF4-FFF2-40B4-BE49-F238E27FC236}">
                <a16:creationId xmlns:a16="http://schemas.microsoft.com/office/drawing/2014/main" id="{E0326D36-73A8-4326-8C81-C07F0F39A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81400"/>
            <a:ext cx="259080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4037" name="Line 11">
            <a:extLst>
              <a:ext uri="{FF2B5EF4-FFF2-40B4-BE49-F238E27FC236}">
                <a16:creationId xmlns:a16="http://schemas.microsoft.com/office/drawing/2014/main" id="{1A15615A-04C6-4085-AC3F-AE52F067E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257800"/>
            <a:ext cx="259080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</p:spTree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942A-5B6A-228B-4B00-1BE04EC0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E9F6-5C8D-B31E-360C-382E2708B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Nekada rastojanje između iteracija nije konstantno</a:t>
            </a:r>
          </a:p>
          <a:p>
            <a:pPr marL="457200" lvl="1" indent="0">
              <a:buNone/>
            </a:pPr>
            <a:r>
              <a:rPr lang="sr-Latn-RS" dirty="0"/>
              <a:t>for (j =1</a:t>
            </a:r>
            <a:r>
              <a:rPr lang="en-US" dirty="0"/>
              <a:t>; j&lt;=10;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pPr marL="457200" lvl="1" indent="0">
              <a:buNone/>
            </a:pPr>
            <a:r>
              <a:rPr lang="en-US" dirty="0"/>
              <a:t>	for (i=1; i&lt;=99; i++){</a:t>
            </a:r>
          </a:p>
          <a:p>
            <a:pPr marL="457200" lvl="1" indent="0">
              <a:buNone/>
            </a:pPr>
            <a:r>
              <a:rPr lang="en-US" dirty="0"/>
              <a:t>S1: A(</a:t>
            </a:r>
            <a:r>
              <a:rPr lang="en-US" dirty="0" err="1"/>
              <a:t>i,j</a:t>
            </a:r>
            <a:r>
              <a:rPr lang="en-US" dirty="0"/>
              <a:t>)=B(</a:t>
            </a:r>
            <a:r>
              <a:rPr lang="en-US" dirty="0" err="1"/>
              <a:t>i,j</a:t>
            </a:r>
            <a:r>
              <a:rPr lang="en-US" dirty="0"/>
              <a:t>)+x;</a:t>
            </a:r>
          </a:p>
          <a:p>
            <a:pPr marL="457200" lvl="1" indent="0">
              <a:buNone/>
            </a:pPr>
            <a:r>
              <a:rPr lang="en-US" dirty="0"/>
              <a:t>S2: C(</a:t>
            </a:r>
            <a:r>
              <a:rPr lang="en-US" dirty="0" err="1"/>
              <a:t>i,j</a:t>
            </a:r>
            <a:r>
              <a:rPr lang="en-US" dirty="0"/>
              <a:t>)= A(100-i,j) +y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zavisnosti</a:t>
            </a:r>
            <a:r>
              <a:rPr lang="en-US" dirty="0"/>
              <a:t>: d=(</a:t>
            </a:r>
            <a:r>
              <a:rPr lang="en-US" dirty="0" err="1"/>
              <a:t>i,j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-((100-i,j)</a:t>
            </a:r>
            <a:r>
              <a:rPr lang="en-US" baseline="30000" dirty="0"/>
              <a:t>T</a:t>
            </a:r>
            <a:r>
              <a:rPr lang="en-US" dirty="0"/>
              <a:t>= (2i-100,0)</a:t>
            </a:r>
            <a:r>
              <a:rPr lang="en-US" baseline="30000" dirty="0"/>
              <a:t>T</a:t>
            </a:r>
          </a:p>
          <a:p>
            <a:pPr lvl="2"/>
            <a:r>
              <a:rPr lang="en-US" dirty="0"/>
              <a:t>da li je 2i-100 =0, &gt;0 </a:t>
            </a:r>
            <a:r>
              <a:rPr lang="en-US" dirty="0" err="1"/>
              <a:t>ili</a:t>
            </a:r>
            <a:r>
              <a:rPr lang="en-US" dirty="0"/>
              <a:t> &lt;0?</a:t>
            </a:r>
          </a:p>
          <a:p>
            <a:pPr lvl="2"/>
            <a:r>
              <a:rPr lang="en-US" dirty="0" err="1"/>
              <a:t>distanca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ć se menja</a:t>
            </a:r>
          </a:p>
          <a:p>
            <a:pPr lvl="3"/>
            <a:r>
              <a:rPr lang="sr-Latn-RS" dirty="0"/>
              <a:t>za i </a:t>
            </a:r>
            <a:r>
              <a:rPr lang="en-US" dirty="0"/>
              <a:t>&lt;</a:t>
            </a:r>
            <a:r>
              <a:rPr lang="sr-Latn-RS" dirty="0"/>
              <a:t> 50, 2i-100 </a:t>
            </a:r>
            <a:r>
              <a:rPr lang="en-US" dirty="0"/>
              <a:t>&lt;</a:t>
            </a:r>
            <a:r>
              <a:rPr lang="sr-Latn-RS" dirty="0"/>
              <a:t>0</a:t>
            </a:r>
          </a:p>
          <a:p>
            <a:pPr lvl="3"/>
            <a:r>
              <a:rPr lang="sr-Latn-RS" dirty="0"/>
              <a:t>za i=50, 2i-100=0</a:t>
            </a:r>
          </a:p>
          <a:p>
            <a:pPr lvl="3"/>
            <a:r>
              <a:rPr lang="sr-Latn-RS" dirty="0"/>
              <a:t>za i</a:t>
            </a:r>
            <a:r>
              <a:rPr lang="en-US" dirty="0"/>
              <a:t> &gt;</a:t>
            </a:r>
            <a:r>
              <a:rPr lang="sr-Latn-RS" dirty="0"/>
              <a:t>50, 2i-100 </a:t>
            </a:r>
            <a:r>
              <a:rPr lang="en-US" dirty="0"/>
              <a:t>&gt;</a:t>
            </a:r>
            <a:r>
              <a:rPr lang="sr-Latn-RS" dirty="0"/>
              <a:t>0</a:t>
            </a:r>
          </a:p>
          <a:p>
            <a:pPr lvl="2"/>
            <a:r>
              <a:rPr lang="sr-Latn-RS" dirty="0"/>
              <a:t>Moramo uzeti sve u obzir pa je vektor pravca zavisnosti d =(=,*)</a:t>
            </a:r>
            <a:endParaRPr lang="en-US" dirty="0"/>
          </a:p>
          <a:p>
            <a:pPr lvl="3"/>
            <a:r>
              <a:rPr lang="sr-Latn-RS" dirty="0"/>
              <a:t>u suštini imamo tri vektora (=,</a:t>
            </a:r>
            <a:r>
              <a:rPr lang="en-US" dirty="0"/>
              <a:t> &lt;</a:t>
            </a:r>
            <a:r>
              <a:rPr lang="sr-Latn-RS" dirty="0"/>
              <a:t>), (=,=) i (=,</a:t>
            </a:r>
            <a:r>
              <a:rPr lang="en-US" dirty="0"/>
              <a:t> &gt;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464730"/>
      </p:ext>
    </p:extLst>
  </p:cSld>
  <p:clrMapOvr>
    <a:masterClrMapping/>
  </p:clrMapOvr>
  <p:transition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49C4-43AD-A6E2-DCBE-0652EDCF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A06CA-3346-749D-D89E-BE1CAA94F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Šta ako se neka indeksna promenljiva ne pojavljuje ni i jednom subscriptu?</a:t>
                </a:r>
              </a:p>
              <a:p>
                <a:pPr marL="857250" lvl="2" indent="0">
                  <a:buNone/>
                </a:pPr>
                <a:r>
                  <a:rPr lang="sr-Latn-RS" dirty="0"/>
                  <a:t>for (i=0; i</a:t>
                </a:r>
                <a:r>
                  <a:rPr lang="en-US" dirty="0"/>
                  <a:t>&lt;100; i++)</a:t>
                </a:r>
              </a:p>
              <a:p>
                <a:pPr marL="857250" lvl="2" indent="0">
                  <a:buNone/>
                </a:pPr>
                <a:r>
                  <a:rPr lang="en-US" dirty="0"/>
                  <a:t>	for (j=0; j&lt;100; </a:t>
                </a:r>
                <a:r>
                  <a:rPr lang="en-US" dirty="0" err="1"/>
                  <a:t>j++</a:t>
                </a:r>
                <a:r>
                  <a:rPr lang="en-US" dirty="0"/>
                  <a:t>)</a:t>
                </a:r>
              </a:p>
              <a:p>
                <a:pPr marL="857250" lvl="2" indent="0">
                  <a:buNone/>
                </a:pPr>
                <a:r>
                  <a:rPr lang="en-US" dirty="0"/>
                  <a:t>		a(i+1)= a(i)+B(j);</a:t>
                </a:r>
              </a:p>
              <a:p>
                <a:pPr lvl="1"/>
                <a:r>
                  <a:rPr lang="en-US" dirty="0" err="1"/>
                  <a:t>Moramo</a:t>
                </a:r>
                <a:r>
                  <a:rPr lang="en-US" dirty="0"/>
                  <a:t> </a:t>
                </a:r>
                <a:r>
                  <a:rPr lang="en-US" dirty="0" err="1"/>
                  <a:t>uzeti</a:t>
                </a:r>
                <a:r>
                  <a:rPr lang="en-US" dirty="0"/>
                  <a:t> u </a:t>
                </a:r>
                <a:r>
                  <a:rPr lang="en-US" dirty="0" err="1"/>
                  <a:t>obzir</a:t>
                </a:r>
                <a:r>
                  <a:rPr lang="en-US" dirty="0"/>
                  <a:t> </a:t>
                </a:r>
                <a:r>
                  <a:rPr lang="en-US" dirty="0" err="1"/>
                  <a:t>sve</a:t>
                </a:r>
                <a:r>
                  <a:rPr lang="en-US" dirty="0"/>
                  <a:t> </a:t>
                </a:r>
                <a:r>
                  <a:rPr lang="en-US" dirty="0" err="1"/>
                  <a:t>mogu</a:t>
                </a:r>
                <a:r>
                  <a:rPr lang="sr-Latn-RS" dirty="0"/>
                  <a:t>ć</a:t>
                </a:r>
                <a:r>
                  <a:rPr lang="en-US" dirty="0" err="1"/>
                  <a:t>nosti</a:t>
                </a:r>
                <a:r>
                  <a:rPr lang="en-US" dirty="0"/>
                  <a:t> za</a:t>
                </a:r>
                <a:r>
                  <a:rPr lang="sr-Latn-RS" dirty="0"/>
                  <a:t> nedostajući indeks</a:t>
                </a:r>
              </a:p>
              <a:p>
                <a:pPr lvl="2"/>
                <a:r>
                  <a:rPr lang="sr-Latn-RS" dirty="0"/>
                  <a:t>d =(1,*), tj d</a:t>
                </a:r>
                <a:r>
                  <a:rPr lang="en-US" dirty="0"/>
                  <a:t>=(&lt;,*) 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A06CA-3346-749D-D89E-BE1CAA94F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876216"/>
      </p:ext>
    </p:extLst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7918C8A2-0942-4D84-BAD2-FE2A3259B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>
              <a:lnSpc>
                <a:spcPct val="90000"/>
              </a:lnSpc>
              <a:defRPr/>
            </a:pPr>
            <a:r>
              <a:rPr lang="en-US" altLang="en-US">
                <a:cs typeface="Times New Roman" panose="02020603050405020304" pitchFamily="18" charset="0"/>
              </a:rPr>
              <a:t>Ako vektorizacija nije mogu</a:t>
            </a:r>
            <a:r>
              <a:rPr lang="hr-HR" altLang="en-US"/>
              <a:t>ć</a:t>
            </a:r>
            <a:r>
              <a:rPr lang="en-US" altLang="en-US">
                <a:cs typeface="Times New Roman" panose="02020603050405020304" pitchFamily="18" charset="0"/>
              </a:rPr>
              <a:t>a po unutra</a:t>
            </a:r>
            <a:r>
              <a:rPr lang="hr-HR" altLang="en-US"/>
              <a:t>š</a:t>
            </a:r>
            <a:r>
              <a:rPr lang="en-US" altLang="en-US">
                <a:cs typeface="Times New Roman" panose="02020603050405020304" pitchFamily="18" charset="0"/>
              </a:rPr>
              <a:t>njoj petlji, mo</a:t>
            </a:r>
            <a:r>
              <a:rPr lang="hr-HR" altLang="en-US"/>
              <a:t>ž</a:t>
            </a:r>
            <a:r>
              <a:rPr lang="en-US" altLang="en-US">
                <a:cs typeface="Times New Roman" panose="02020603050405020304" pitchFamily="18" charset="0"/>
              </a:rPr>
              <a:t>e se poku</a:t>
            </a:r>
            <a:r>
              <a:rPr lang="hr-HR" altLang="en-US"/>
              <a:t>š</a:t>
            </a:r>
            <a:r>
              <a:rPr lang="en-US" altLang="en-US">
                <a:cs typeface="Times New Roman" panose="02020603050405020304" pitchFamily="18" charset="0"/>
              </a:rPr>
              <a:t>ati sa zamenom petlji ili nekim drugim transformacijama indeksnih promenljivih. </a:t>
            </a:r>
            <a:endParaRPr lang="hr-HR" altLang="en-US"/>
          </a:p>
          <a:p>
            <a:pPr marL="533400" indent="-533400" algn="just">
              <a:lnSpc>
                <a:spcPct val="90000"/>
              </a:lnSpc>
              <a:defRPr/>
            </a:pPr>
            <a:r>
              <a:rPr lang="en-US" altLang="en-US">
                <a:cs typeface="Times New Roman" panose="02020603050405020304" pitchFamily="18" charset="0"/>
              </a:rPr>
              <a:t>Postoje tri elementarne transformacije koje se mogu obavljati nad indeksnim skupovima, tj. nad petljama. </a:t>
            </a:r>
            <a:endParaRPr lang="hr-HR" altLang="en-US"/>
          </a:p>
          <a:p>
            <a:pPr marL="895350" lvl="1" indent="-438150" algn="just">
              <a:lnSpc>
                <a:spcPct val="90000"/>
              </a:lnSpc>
              <a:defRPr/>
            </a:pPr>
            <a:r>
              <a:rPr lang="en-US" altLang="en-US">
                <a:cs typeface="Times New Roman" panose="02020603050405020304" pitchFamily="18" charset="0"/>
              </a:rPr>
              <a:t>Ove transformacije se opisuju pomo</a:t>
            </a:r>
            <a:r>
              <a:rPr lang="hr-HR" altLang="en-US"/>
              <a:t>ć</a:t>
            </a:r>
            <a:r>
              <a:rPr lang="en-US" altLang="en-US">
                <a:cs typeface="Times New Roman" panose="02020603050405020304" pitchFamily="18" charset="0"/>
              </a:rPr>
              <a:t>u matrica transformacija, T.</a:t>
            </a: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 </a:t>
            </a:r>
            <a:endParaRPr lang="hr-HR" altLang="en-US">
              <a:latin typeface="Times New Roman" panose="02020603050405020304" pitchFamily="18" charset="0"/>
            </a:endParaRPr>
          </a:p>
          <a:p>
            <a:pPr marL="533400" indent="-533400" algn="just">
              <a:lnSpc>
                <a:spcPct val="90000"/>
              </a:lnSpc>
              <a:defRPr/>
            </a:pPr>
            <a:r>
              <a:rPr lang="en-US" altLang="en-US">
                <a:cs typeface="Times New Roman" panose="02020603050405020304" pitchFamily="18" charset="0"/>
              </a:rPr>
              <a:t>Ove matrice moraju da poseduju slede</a:t>
            </a:r>
            <a:r>
              <a:rPr lang="hr-HR" altLang="en-US"/>
              <a:t>ć</a:t>
            </a:r>
            <a:r>
              <a:rPr lang="en-US" altLang="en-US">
                <a:cs typeface="Times New Roman" panose="02020603050405020304" pitchFamily="18" charset="0"/>
              </a:rPr>
              <a:t>e tri osobine:</a:t>
            </a:r>
          </a:p>
          <a:p>
            <a:pPr marL="895350" lvl="1" indent="-43815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>
                <a:cs typeface="Times New Roman" panose="02020603050405020304" pitchFamily="18" charset="0"/>
              </a:rPr>
              <a:t>1.      To su kvadratne matrice, </a:t>
            </a:r>
            <a:r>
              <a:rPr lang="hr-HR" altLang="en-US"/>
              <a:t>š</a:t>
            </a:r>
            <a:r>
              <a:rPr lang="en-US" altLang="en-US">
                <a:cs typeface="Times New Roman" panose="02020603050405020304" pitchFamily="18" charset="0"/>
              </a:rPr>
              <a:t>to zna</a:t>
            </a:r>
            <a:r>
              <a:rPr lang="hr-HR" altLang="en-US"/>
              <a:t>č</a:t>
            </a:r>
            <a:r>
              <a:rPr lang="en-US" altLang="en-US">
                <a:cs typeface="Times New Roman" panose="02020603050405020304" pitchFamily="18" charset="0"/>
              </a:rPr>
              <a:t>i da vr</a:t>
            </a:r>
            <a:r>
              <a:rPr lang="hr-HR" altLang="en-US"/>
              <a:t>š</a:t>
            </a:r>
            <a:r>
              <a:rPr lang="en-US" altLang="en-US">
                <a:cs typeface="Times New Roman" panose="02020603050405020304" pitchFamily="18" charset="0"/>
              </a:rPr>
              <a:t>e preslikavanje n-dimenzionalnog indeksnog prostora u n-dimenzionalni indeksni prostor</a:t>
            </a:r>
          </a:p>
          <a:p>
            <a:pPr marL="895350" lvl="1" indent="-43815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>
                <a:cs typeface="Times New Roman" panose="02020603050405020304" pitchFamily="18" charset="0"/>
              </a:rPr>
              <a:t>2.      To su celobrojne matrice</a:t>
            </a:r>
          </a:p>
          <a:p>
            <a:pPr marL="895350" lvl="1" indent="-43815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3.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     </a:t>
            </a:r>
            <a:endParaRPr lang="en-US" altLang="en-US"/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FE4F6B4A-B2B2-4437-9A84-B518C0A4A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1E7F691F-FF1C-4E20-B533-243B99921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6248400"/>
          <a:ext cx="990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1252" imgH="253890" progId="Equation.3">
                  <p:embed/>
                </p:oleObj>
              </mc:Choice>
              <mc:Fallback>
                <p:oleObj r:id="rId2" imgW="571252" imgH="25389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1E7F691F-FF1C-4E20-B533-243B99921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248400"/>
                        <a:ext cx="990600" cy="4460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>
            <a:extLst>
              <a:ext uri="{FF2B5EF4-FFF2-40B4-BE49-F238E27FC236}">
                <a16:creationId xmlns:a16="http://schemas.microsoft.com/office/drawing/2014/main" id="{B7099179-A741-43EE-AA86-1999A04B0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z="3600"/>
              <a:t>Vektorizacija ugnj. petlji (nast.)</a:t>
            </a:r>
            <a:endParaRPr lang="en-US" altLang="en-US" sz="3600"/>
          </a:p>
        </p:txBody>
      </p:sp>
    </p:spTree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91C57C3E-8065-45A0-9488-930A95EDC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US" altLang="en-US">
                <a:cs typeface="Times New Roman" panose="02020603050405020304" pitchFamily="18" charset="0"/>
              </a:rPr>
              <a:t>Zbog ovih osobina proizvod dve elementarne transformacije daje va</a:t>
            </a:r>
            <a:r>
              <a:rPr lang="hr-HR" altLang="en-US"/>
              <a:t>ž</a:t>
            </a:r>
            <a:r>
              <a:rPr lang="en-US" altLang="en-US">
                <a:cs typeface="Times New Roman" panose="02020603050405020304" pitchFamily="18" charset="0"/>
              </a:rPr>
              <a:t>e</a:t>
            </a:r>
            <a:r>
              <a:rPr lang="hr-HR" altLang="en-US"/>
              <a:t>ć</a:t>
            </a:r>
            <a:r>
              <a:rPr lang="en-US" altLang="en-US">
                <a:cs typeface="Times New Roman" panose="02020603050405020304" pitchFamily="18" charset="0"/>
              </a:rPr>
              <a:t>u transformaciju. </a:t>
            </a:r>
            <a:endParaRPr lang="hr-HR" altLang="en-US"/>
          </a:p>
          <a:p>
            <a:pPr algn="just">
              <a:lnSpc>
                <a:spcPct val="90000"/>
              </a:lnSpc>
              <a:defRPr/>
            </a:pPr>
            <a:r>
              <a:rPr lang="en-US" altLang="en-US">
                <a:cs typeface="Times New Roman" panose="02020603050405020304" pitchFamily="18" charset="0"/>
              </a:rPr>
              <a:t>Da bi jedna transformacija mogla da se primeni nad indeksnim skupom a da to ne uti</a:t>
            </a:r>
            <a:r>
              <a:rPr lang="hr-HR" altLang="en-US"/>
              <a:t>č</a:t>
            </a:r>
            <a:r>
              <a:rPr lang="en-US" altLang="en-US">
                <a:cs typeface="Times New Roman" panose="02020603050405020304" pitchFamily="18" charset="0"/>
              </a:rPr>
              <a:t>e na korektnost izra</a:t>
            </a:r>
            <a:r>
              <a:rPr lang="hr-HR" altLang="en-US"/>
              <a:t>č</a:t>
            </a:r>
            <a:r>
              <a:rPr lang="en-US" altLang="en-US">
                <a:cs typeface="Times New Roman" panose="02020603050405020304" pitchFamily="18" charset="0"/>
              </a:rPr>
              <a:t>unavanja, matrica transformacije T ne sme da menja znak vektora zavisnosti</a:t>
            </a:r>
            <a:r>
              <a:rPr lang="hr-HR" altLang="en-US"/>
              <a:t>:</a:t>
            </a: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 </a:t>
            </a:r>
            <a:endParaRPr lang="hr-HR" altLang="en-US">
              <a:latin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hr-HR" altLang="en-US"/>
              <a:t>A</a:t>
            </a:r>
            <a:r>
              <a:rPr lang="en-US" altLang="en-US">
                <a:cs typeface="Times New Roman" panose="02020603050405020304" pitchFamily="18" charset="0"/>
              </a:rPr>
              <a:t>ko je </a:t>
            </a:r>
            <a:r>
              <a:rPr lang="en-US" altLang="en-US" i="1">
                <a:cs typeface="Times New Roman" panose="02020603050405020304" pitchFamily="18" charset="0"/>
              </a:rPr>
              <a:t>d</a:t>
            </a:r>
            <a:r>
              <a:rPr lang="en-US" altLang="en-US">
                <a:cs typeface="Times New Roman" panose="02020603050405020304" pitchFamily="18" charset="0"/>
              </a:rPr>
              <a:t> vektor zavisnosti, T matrica transformacije, tada novi vektor zavisnosti </a:t>
            </a:r>
            <a:r>
              <a:rPr lang="hr-HR" altLang="en-US"/>
              <a:t> 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hr-HR" altLang="en-US"/>
              <a:t> , </a:t>
            </a:r>
            <a:r>
              <a:rPr lang="en-US" altLang="en-US">
                <a:cs typeface="Times New Roman" panose="02020603050405020304" pitchFamily="18" charset="0"/>
              </a:rPr>
              <a:t>koji se dobija kada se T primeni na </a:t>
            </a:r>
            <a:r>
              <a:rPr lang="en-US" altLang="en-US" i="1">
                <a:cs typeface="Times New Roman" panose="02020603050405020304" pitchFamily="18" charset="0"/>
              </a:rPr>
              <a:t>d</a:t>
            </a:r>
            <a:r>
              <a:rPr lang="en-US" altLang="en-US">
                <a:cs typeface="Times New Roman" panose="02020603050405020304" pitchFamily="18" charset="0"/>
              </a:rPr>
              <a:t>, tj.</a:t>
            </a:r>
          </a:p>
          <a:p>
            <a:pPr>
              <a:lnSpc>
                <a:spcPct val="90000"/>
              </a:lnSpc>
              <a:defRPr/>
            </a:pPr>
            <a:endParaRPr lang="hr-HR" altLang="en-US"/>
          </a:p>
          <a:p>
            <a:pPr>
              <a:lnSpc>
                <a:spcPct val="90000"/>
              </a:lnSpc>
              <a:defRPr/>
            </a:pPr>
            <a:endParaRPr lang="hr-HR" altLang="en-US"/>
          </a:p>
          <a:p>
            <a:pPr lvl="1">
              <a:lnSpc>
                <a:spcPct val="90000"/>
              </a:lnSpc>
              <a:defRPr/>
            </a:pPr>
            <a:r>
              <a:rPr lang="en-US" altLang="en-US">
                <a:cs typeface="Times New Roman" panose="02020603050405020304" pitchFamily="18" charset="0"/>
              </a:rPr>
              <a:t>mora biti istog znaka kao i </a:t>
            </a:r>
            <a:r>
              <a:rPr lang="en-US" altLang="en-US" i="1">
                <a:cs typeface="Times New Roman" panose="02020603050405020304" pitchFamily="18" charset="0"/>
              </a:rPr>
              <a:t>d</a:t>
            </a:r>
            <a:r>
              <a:rPr lang="en-US" altLang="en-US">
                <a:cs typeface="Times New Roman" panose="02020603050405020304" pitchFamily="18" charset="0"/>
              </a:rPr>
              <a:t>. </a:t>
            </a:r>
            <a:endParaRPr lang="hr-HR" altLang="en-US"/>
          </a:p>
          <a:p>
            <a:pPr lvl="2">
              <a:lnSpc>
                <a:spcPct val="90000"/>
              </a:lnSpc>
              <a:defRPr/>
            </a:pPr>
            <a:r>
              <a:rPr lang="hr-HR" altLang="en-US"/>
              <a:t>A</a:t>
            </a:r>
            <a:r>
              <a:rPr lang="en-US" altLang="en-US">
                <a:cs typeface="Times New Roman" panose="02020603050405020304" pitchFamily="18" charset="0"/>
              </a:rPr>
              <a:t>ko je d&gt;0, tada mora i </a:t>
            </a:r>
            <a:r>
              <a:rPr lang="hr-HR" altLang="en-US"/>
              <a:t>     </a:t>
            </a:r>
            <a:r>
              <a:rPr lang="en-US" altLang="en-US">
                <a:cs typeface="Times New Roman" panose="02020603050405020304" pitchFamily="18" charset="0"/>
              </a:rPr>
              <a:t>&gt;0, ili ako je d &lt; 0, tada</a:t>
            </a:r>
            <a:r>
              <a:rPr lang="sr-Latn-CS" altLang="en-US">
                <a:cs typeface="Times New Roman" panose="02020603050405020304" pitchFamily="18" charset="0"/>
              </a:rPr>
              <a:t> i 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sr-Latn-CS" altLang="en-US">
                <a:cs typeface="Times New Roman" panose="02020603050405020304" pitchFamily="18" charset="0"/>
              </a:rPr>
              <a:t>   </a:t>
            </a:r>
            <a:r>
              <a:rPr lang="en-US" altLang="en-US">
                <a:cs typeface="Times New Roman" panose="02020603050405020304" pitchFamily="18" charset="0"/>
              </a:rPr>
              <a:t>mora  </a:t>
            </a:r>
            <a:r>
              <a:rPr lang="hr-HR" altLang="en-US"/>
              <a:t>     </a:t>
            </a:r>
            <a:r>
              <a:rPr lang="en-US" altLang="en-US">
                <a:cs typeface="Times New Roman" panose="02020603050405020304" pitchFamily="18" charset="0"/>
              </a:rPr>
              <a:t>&lt;0. </a:t>
            </a:r>
            <a:endParaRPr lang="hr-HR" altLang="en-US"/>
          </a:p>
          <a:p>
            <a:pPr lvl="2">
              <a:lnSpc>
                <a:spcPct val="90000"/>
              </a:lnSpc>
              <a:defRPr/>
            </a:pPr>
            <a:r>
              <a:rPr lang="en-US" altLang="en-US">
                <a:cs typeface="Times New Roman" panose="02020603050405020304" pitchFamily="18" charset="0"/>
              </a:rPr>
              <a:t>Za vektor se ka</a:t>
            </a:r>
            <a:r>
              <a:rPr lang="sr-Latn-CS" altLang="en-US">
                <a:cs typeface="Times New Roman" panose="02020603050405020304" pitchFamily="18" charset="0"/>
              </a:rPr>
              <a:t>ž</a:t>
            </a:r>
            <a:r>
              <a:rPr lang="en-US" altLang="en-US">
                <a:cs typeface="Times New Roman" panose="02020603050405020304" pitchFamily="18" charset="0"/>
              </a:rPr>
              <a:t>e da je pozitivan (negativan) ako mu je prvi ne-nulti element pozitivan (negativan).</a:t>
            </a:r>
            <a:r>
              <a:rPr lang="en-US" altLang="en-US"/>
              <a:t> </a:t>
            </a:r>
          </a:p>
        </p:txBody>
      </p:sp>
      <p:sp>
        <p:nvSpPr>
          <p:cNvPr id="7175" name="Rectangle 5">
            <a:extLst>
              <a:ext uri="{FF2B5EF4-FFF2-40B4-BE49-F238E27FC236}">
                <a16:creationId xmlns:a16="http://schemas.microsoft.com/office/drawing/2014/main" id="{1FF16A0B-C46C-465D-8582-0437A62C9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21A7232E-898A-4331-90F1-E22D5F208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581400"/>
          <a:ext cx="2698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579" imgH="215713" progId="Equation.3">
                  <p:embed/>
                </p:oleObj>
              </mc:Choice>
              <mc:Fallback>
                <p:oleObj r:id="rId2" imgW="139579" imgH="215713" progId="Equation.3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21A7232E-898A-4331-90F1-E22D5F2083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269875" cy="4143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7">
            <a:extLst>
              <a:ext uri="{FF2B5EF4-FFF2-40B4-BE49-F238E27FC236}">
                <a16:creationId xmlns:a16="http://schemas.microsoft.com/office/drawing/2014/main" id="{F01032E4-1C22-4E53-A31A-11486D267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7171" name="Object 6">
            <a:extLst>
              <a:ext uri="{FF2B5EF4-FFF2-40B4-BE49-F238E27FC236}">
                <a16:creationId xmlns:a16="http://schemas.microsoft.com/office/drawing/2014/main" id="{2B89920A-3DA9-408A-A37E-C9034BDDE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267200"/>
          <a:ext cx="1143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71252" imgH="215806" progId="Equation.3">
                  <p:embed/>
                </p:oleObj>
              </mc:Choice>
              <mc:Fallback>
                <p:oleObj r:id="rId4" imgW="571252" imgH="215806" progId="Equation.3">
                  <p:embed/>
                  <p:pic>
                    <p:nvPicPr>
                      <p:cNvPr id="7171" name="Object 6">
                        <a:extLst>
                          <a:ext uri="{FF2B5EF4-FFF2-40B4-BE49-F238E27FC236}">
                            <a16:creationId xmlns:a16="http://schemas.microsoft.com/office/drawing/2014/main" id="{2B89920A-3DA9-408A-A37E-C9034BDDE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67200"/>
                        <a:ext cx="1143000" cy="4381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8">
            <a:extLst>
              <a:ext uri="{FF2B5EF4-FFF2-40B4-BE49-F238E27FC236}">
                <a16:creationId xmlns:a16="http://schemas.microsoft.com/office/drawing/2014/main" id="{E9BD6876-FB65-4AF4-9658-BCFB87A48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257800"/>
          <a:ext cx="2698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9579" imgH="215713" progId="Equation.3">
                  <p:embed/>
                </p:oleObj>
              </mc:Choice>
              <mc:Fallback>
                <p:oleObj r:id="rId6" imgW="139579" imgH="215713" progId="Equation.3">
                  <p:embed/>
                  <p:pic>
                    <p:nvPicPr>
                      <p:cNvPr id="7172" name="Object 8">
                        <a:extLst>
                          <a:ext uri="{FF2B5EF4-FFF2-40B4-BE49-F238E27FC236}">
                            <a16:creationId xmlns:a16="http://schemas.microsoft.com/office/drawing/2014/main" id="{E9BD6876-FB65-4AF4-9658-BCFB87A48E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257800"/>
                        <a:ext cx="269875" cy="4143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9">
            <a:extLst>
              <a:ext uri="{FF2B5EF4-FFF2-40B4-BE49-F238E27FC236}">
                <a16:creationId xmlns:a16="http://schemas.microsoft.com/office/drawing/2014/main" id="{EAA10403-9E63-4575-935E-FB9404106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5229225"/>
          <a:ext cx="2698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39579" imgH="215713" progId="Equation.3">
                  <p:embed/>
                </p:oleObj>
              </mc:Choice>
              <mc:Fallback>
                <p:oleObj r:id="rId7" imgW="139579" imgH="215713" progId="Equation.3">
                  <p:embed/>
                  <p:pic>
                    <p:nvPicPr>
                      <p:cNvPr id="7173" name="Object 9">
                        <a:extLst>
                          <a:ext uri="{FF2B5EF4-FFF2-40B4-BE49-F238E27FC236}">
                            <a16:creationId xmlns:a16="http://schemas.microsoft.com/office/drawing/2014/main" id="{EAA10403-9E63-4575-935E-FB9404106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229225"/>
                        <a:ext cx="269875" cy="4143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10">
            <a:extLst>
              <a:ext uri="{FF2B5EF4-FFF2-40B4-BE49-F238E27FC236}">
                <a16:creationId xmlns:a16="http://schemas.microsoft.com/office/drawing/2014/main" id="{47822D0B-9866-4075-B5D5-5F6E46E6C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z="3600"/>
              <a:t>Vektorizacija ugnj. petlji (nast.)</a:t>
            </a:r>
            <a:endParaRPr lang="en-US" altLang="en-US" sz="3600"/>
          </a:p>
        </p:txBody>
      </p:sp>
    </p:spTree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1180E2C9-96B8-4F69-8FA9-1372B41B8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9144000" cy="4016375"/>
          </a:xfrm>
        </p:spPr>
        <p:txBody>
          <a:bodyPr/>
          <a:lstStyle/>
          <a:p>
            <a:pPr lvl="1">
              <a:defRPr/>
            </a:pPr>
            <a:r>
              <a:rPr lang="hr-HR" altLang="en-US"/>
              <a:t>Vektor</a:t>
            </a:r>
          </a:p>
          <a:p>
            <a:pPr lvl="1">
              <a:defRPr/>
            </a:pPr>
            <a:endParaRPr lang="hr-HR" altLang="en-US"/>
          </a:p>
          <a:p>
            <a:pPr lvl="1">
              <a:defRPr/>
            </a:pPr>
            <a:endParaRPr lang="hr-HR" altLang="en-US"/>
          </a:p>
          <a:p>
            <a:pPr lvl="1">
              <a:defRPr/>
            </a:pPr>
            <a:r>
              <a:rPr lang="hr-HR" altLang="en-US"/>
              <a:t>                    je &gt; 0</a:t>
            </a:r>
          </a:p>
          <a:p>
            <a:pPr lvl="1">
              <a:defRPr/>
            </a:pPr>
            <a:endParaRPr lang="hr-HR" altLang="en-US"/>
          </a:p>
          <a:p>
            <a:pPr lvl="1">
              <a:defRPr/>
            </a:pPr>
            <a:endParaRPr lang="hr-HR" altLang="en-US"/>
          </a:p>
          <a:p>
            <a:pPr lvl="1">
              <a:defRPr/>
            </a:pPr>
            <a:endParaRPr lang="hr-HR" altLang="en-US"/>
          </a:p>
          <a:p>
            <a:pPr lvl="1">
              <a:defRPr/>
            </a:pPr>
            <a:r>
              <a:rPr lang="hr-HR" altLang="en-US"/>
              <a:t>                     je &lt; 0  </a:t>
            </a:r>
          </a:p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hr-HR" altLang="en-US"/>
          </a:p>
          <a:p>
            <a:pPr lvl="1">
              <a:defRPr/>
            </a:pPr>
            <a:endParaRPr lang="hr-HR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89CD49DF-3664-44CD-9A53-F80707A3E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z="3600"/>
              <a:t>Vektorizacija ugnj. petlji (nast.)</a:t>
            </a:r>
            <a:endParaRPr lang="en-US" altLang="en-US" sz="3600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0D74E704-995E-45A5-B084-031DEE50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8194" name="Object 5">
            <a:extLst>
              <a:ext uri="{FF2B5EF4-FFF2-40B4-BE49-F238E27FC236}">
                <a16:creationId xmlns:a16="http://schemas.microsoft.com/office/drawing/2014/main" id="{6258F01A-2F1C-4229-9385-E08919C32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752600"/>
          <a:ext cx="9239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2030" imgH="710891" progId="Equation.3">
                  <p:embed/>
                </p:oleObj>
              </mc:Choice>
              <mc:Fallback>
                <p:oleObj r:id="rId2" imgW="622030" imgH="710891" progId="Equation.3">
                  <p:embed/>
                  <p:pic>
                    <p:nvPicPr>
                      <p:cNvPr id="8194" name="Object 5">
                        <a:extLst>
                          <a:ext uri="{FF2B5EF4-FFF2-40B4-BE49-F238E27FC236}">
                            <a16:creationId xmlns:a16="http://schemas.microsoft.com/office/drawing/2014/main" id="{6258F01A-2F1C-4229-9385-E08919C32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9239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8">
            <a:extLst>
              <a:ext uri="{FF2B5EF4-FFF2-40B4-BE49-F238E27FC236}">
                <a16:creationId xmlns:a16="http://schemas.microsoft.com/office/drawing/2014/main" id="{42375861-5665-457F-95FB-0B290CB9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8195" name="Object 7">
            <a:extLst>
              <a:ext uri="{FF2B5EF4-FFF2-40B4-BE49-F238E27FC236}">
                <a16:creationId xmlns:a16="http://schemas.microsoft.com/office/drawing/2014/main" id="{F6E775D5-2CA5-4BAB-A793-48D087B3A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429000"/>
          <a:ext cx="100488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96900" imgH="711200" progId="Equation.3">
                  <p:embed/>
                </p:oleObj>
              </mc:Choice>
              <mc:Fallback>
                <p:oleObj r:id="rId4" imgW="596900" imgH="711200" progId="Equation.3">
                  <p:embed/>
                  <p:pic>
                    <p:nvPicPr>
                      <p:cNvPr id="8195" name="Object 7">
                        <a:extLst>
                          <a:ext uri="{FF2B5EF4-FFF2-40B4-BE49-F238E27FC236}">
                            <a16:creationId xmlns:a16="http://schemas.microsoft.com/office/drawing/2014/main" id="{F6E775D5-2CA5-4BAB-A793-48D087B3A8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9000"/>
                        <a:ext cx="1004888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7905230-0AB4-4A0A-B704-AEF8044EE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>
              <a:defRPr/>
            </a:pPr>
            <a:r>
              <a:rPr lang="hr-HR" altLang="en-US" sz="3200"/>
              <a:t>Elementarne transformacije nad indeksnim skupovima</a:t>
            </a:r>
            <a:endParaRPr lang="en-US" altLang="en-US" sz="32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BAFC8BF-9478-4BBE-8C30-024C582AA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533400" indent="-533400">
              <a:buFont typeface="Wingdings 2" panose="05020102010507070707" pitchFamily="18" charset="2"/>
              <a:buAutoNum type="arabicPeriod"/>
              <a:defRPr/>
            </a:pPr>
            <a:r>
              <a:rPr lang="en-US" altLang="en-US" i="1">
                <a:cs typeface="Times New Roman" panose="02020603050405020304" pitchFamily="18" charset="0"/>
              </a:rPr>
              <a:t>permutacija</a:t>
            </a:r>
            <a:endParaRPr lang="hr-HR" altLang="en-US" i="1"/>
          </a:p>
          <a:p>
            <a:pPr marL="533400" indent="-533400">
              <a:buFont typeface="Wingdings 2" panose="05020102010507070707" pitchFamily="18" charset="2"/>
              <a:buAutoNum type="arabicPeriod"/>
              <a:defRPr/>
            </a:pPr>
            <a:r>
              <a:rPr lang="en-US" altLang="en-US" i="1">
                <a:cs typeface="Times New Roman" panose="02020603050405020304" pitchFamily="18" charset="0"/>
              </a:rPr>
              <a:t>obrtanje redosleda</a:t>
            </a:r>
            <a:endParaRPr lang="hr-HR" altLang="en-US" i="1"/>
          </a:p>
          <a:p>
            <a:pPr marL="533400" indent="-533400">
              <a:buFont typeface="Wingdings 2" panose="05020102010507070707" pitchFamily="18" charset="2"/>
              <a:buAutoNum type="arabicPeriod"/>
              <a:defRPr/>
            </a:pPr>
            <a:r>
              <a:rPr lang="en-US" altLang="en-US" i="1">
                <a:cs typeface="Times New Roman" panose="02020603050405020304" pitchFamily="18" charset="0"/>
              </a:rPr>
              <a:t>krivljenje</a:t>
            </a: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 </a:t>
            </a:r>
            <a:endParaRPr lang="hr-HR" altLang="en-US">
              <a:latin typeface="Times New Roman" panose="02020603050405020304" pitchFamily="18" charset="0"/>
            </a:endParaRPr>
          </a:p>
          <a:p>
            <a:pPr marL="533400" indent="-533400">
              <a:buFont typeface="Wingdings 2" panose="05020102010507070707" pitchFamily="18" charset="2"/>
              <a:buNone/>
              <a:defRPr/>
            </a:pPr>
            <a:endParaRPr lang="hr-HR" altLang="en-US"/>
          </a:p>
          <a:p>
            <a:pPr marL="533400" indent="-533400">
              <a:buFont typeface="Wingdings 2" panose="05020102010507070707" pitchFamily="18" charset="2"/>
              <a:buNone/>
              <a:defRPr/>
            </a:pPr>
            <a:r>
              <a:rPr lang="hr-HR" altLang="en-US">
                <a:solidFill>
                  <a:schemeClr val="tx1"/>
                </a:solidFill>
              </a:rPr>
              <a:t>Permutacija – omogućava zamenu mesta dvema petljama</a:t>
            </a:r>
          </a:p>
          <a:p>
            <a:pPr marL="533400" indent="-533400" algn="just">
              <a:buFont typeface="Wingdings 2" panose="05020102010507070707" pitchFamily="18" charset="2"/>
              <a:buNone/>
              <a:defRPr/>
            </a:pPr>
            <a:r>
              <a:rPr lang="hr-HR" altLang="en-US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3000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 = l</a:t>
            </a:r>
            <a:r>
              <a:rPr lang="en-US" altLang="en-US" baseline="-3000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, u</a:t>
            </a:r>
            <a:r>
              <a:rPr lang="en-US" altLang="en-US" baseline="-3000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1</a:t>
            </a: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33400" indent="-533400" algn="just">
              <a:buFont typeface="Wingdings 2" panose="05020102010507070707" pitchFamily="18" charset="2"/>
              <a:buNone/>
              <a:defRPr/>
            </a:pPr>
            <a:r>
              <a:rPr lang="en-US" altLang="en-US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		I</a:t>
            </a:r>
            <a:r>
              <a:rPr lang="en-US" altLang="en-US" baseline="-3000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 = l</a:t>
            </a:r>
            <a:r>
              <a:rPr lang="en-US" altLang="en-US" baseline="-3000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, u</a:t>
            </a:r>
            <a:r>
              <a:rPr lang="en-US" altLang="en-US" baseline="-3000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2</a:t>
            </a: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33400" indent="-533400">
              <a:lnSpc>
                <a:spcPct val="25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		.</a:t>
            </a: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33400" indent="-533400">
              <a:lnSpc>
                <a:spcPct val="25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		.</a:t>
            </a: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33400" indent="-533400">
              <a:lnSpc>
                <a:spcPct val="25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		.</a:t>
            </a: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33400" indent="-533400">
              <a:buFont typeface="Wingdings 2" panose="05020102010507070707" pitchFamily="18" charset="2"/>
              <a:buNone/>
              <a:defRPr/>
            </a:pPr>
            <a:r>
              <a:rPr lang="en-US" altLang="en-US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		I</a:t>
            </a:r>
            <a:r>
              <a:rPr lang="en-US" altLang="en-US" baseline="-3000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m</a:t>
            </a:r>
            <a:r>
              <a:rPr lang="en-US" altLang="en-US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 = l</a:t>
            </a:r>
            <a:r>
              <a:rPr lang="en-US" altLang="en-US" baseline="-3000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m</a:t>
            </a:r>
            <a:r>
              <a:rPr lang="en-US" altLang="en-US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, u</a:t>
            </a:r>
            <a:r>
              <a:rPr lang="en-US" altLang="en-US" baseline="-3000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m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8E073919-2AA5-4F5D-B79A-0DA2DA836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91000"/>
            <a:ext cx="4625975" cy="1465263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altLang="en-US"/>
              <a:t> 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Ako </a:t>
            </a: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ž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elimo da zamenimo mesta petljama po indeksima I</a:t>
            </a:r>
            <a:r>
              <a:rPr lang="en-US" altLang="en-US" baseline="-30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i I</a:t>
            </a:r>
            <a:r>
              <a:rPr lang="en-US" altLang="en-US" baseline="-30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 ta transformacija se opisuje pomo</a:t>
            </a: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ć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 matrice T koja se dobija kada se u jedini</a:t>
            </a: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noj matrici   zamene mesta j-toj i k-toj vrsti.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Roman YU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4AFAF3-6677-B138-43BF-6109034E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0101"/>
          </a:xfrm>
        </p:spPr>
        <p:txBody>
          <a:bodyPr/>
          <a:lstStyle/>
          <a:p>
            <a:r>
              <a:rPr lang="sr-Latn-RS" sz="2000" dirty="0"/>
              <a:t>Analiza zavisnosti kod ugnježđenih petlji i višedimenzionalnih polja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CCDF8-605D-2B72-FC86-771E9BFF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hr-HR" altLang="en-US" dirty="0"/>
              <a:t>K</a:t>
            </a:r>
            <a:r>
              <a:rPr lang="en-US" altLang="en-US" dirty="0">
                <a:cs typeface="Times New Roman" panose="02020603050405020304" pitchFamily="18" charset="0"/>
              </a:rPr>
              <a:t>od </a:t>
            </a:r>
            <a:r>
              <a:rPr lang="en-US" altLang="en-US" dirty="0" err="1">
                <a:cs typeface="Times New Roman" panose="02020603050405020304" pitchFamily="18" charset="0"/>
              </a:rPr>
              <a:t>vektorizacije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gnezda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petlji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vr</a:t>
            </a:r>
            <a:r>
              <a:rPr lang="sr-Latn-CS" altLang="en-US" dirty="0">
                <a:cs typeface="Times New Roman" panose="02020603050405020304" pitchFamily="18" charset="0"/>
              </a:rPr>
              <a:t>š</a:t>
            </a:r>
            <a:r>
              <a:rPr lang="en-US" altLang="en-US" dirty="0">
                <a:cs typeface="Times New Roman" panose="02020603050405020304" pitchFamily="18" charset="0"/>
              </a:rPr>
              <a:t>i</a:t>
            </a:r>
            <a:r>
              <a:rPr lang="sr-Latn-CS" altLang="en-US" dirty="0">
                <a:cs typeface="Times New Roman" panose="02020603050405020304" pitchFamily="18" charset="0"/>
              </a:rPr>
              <a:t> se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vektorizacija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najdublje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ugnje</a:t>
            </a:r>
            <a:r>
              <a:rPr lang="sr-Latn-CS" altLang="en-US" dirty="0">
                <a:cs typeface="Times New Roman" panose="02020603050405020304" pitchFamily="18" charset="0"/>
              </a:rPr>
              <a:t>žđ</a:t>
            </a:r>
            <a:r>
              <a:rPr lang="en-US" altLang="en-US" dirty="0" err="1">
                <a:cs typeface="Times New Roman" panose="02020603050405020304" pitchFamily="18" charset="0"/>
              </a:rPr>
              <a:t>ene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petlje</a:t>
            </a:r>
            <a:r>
              <a:rPr lang="en-US" altLang="en-US" dirty="0">
                <a:cs typeface="Times New Roman" panose="02020603050405020304" pitchFamily="18" charset="0"/>
              </a:rPr>
              <a:t>. </a:t>
            </a:r>
            <a:endParaRPr lang="hr-HR" altLang="en-US" dirty="0"/>
          </a:p>
          <a:p>
            <a:pPr lvl="1" algn="just"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Zbog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sr-Latn-CS" altLang="en-US" dirty="0">
                <a:cs typeface="Times New Roman" panose="02020603050405020304" pitchFamily="18" charset="0"/>
              </a:rPr>
              <a:t>č</a:t>
            </a:r>
            <a:r>
              <a:rPr lang="en-US" altLang="en-US" dirty="0" err="1">
                <a:cs typeface="Times New Roman" panose="02020603050405020304" pitchFamily="18" charset="0"/>
              </a:rPr>
              <a:t>injenice</a:t>
            </a:r>
            <a:r>
              <a:rPr lang="en-US" altLang="en-US" dirty="0">
                <a:cs typeface="Times New Roman" panose="02020603050405020304" pitchFamily="18" charset="0"/>
              </a:rPr>
              <a:t> da </a:t>
            </a:r>
            <a:r>
              <a:rPr lang="en-US" altLang="en-US" dirty="0" err="1">
                <a:cs typeface="Times New Roman" panose="02020603050405020304" pitchFamily="18" charset="0"/>
              </a:rPr>
              <a:t>sada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pristup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elementu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polja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zavisi</a:t>
            </a:r>
            <a:r>
              <a:rPr lang="en-US" altLang="en-US" dirty="0">
                <a:cs typeface="Times New Roman" panose="02020603050405020304" pitchFamily="18" charset="0"/>
              </a:rPr>
              <a:t> od vi</a:t>
            </a:r>
            <a:r>
              <a:rPr lang="sr-Latn-CS" altLang="en-US" dirty="0">
                <a:cs typeface="Times New Roman" panose="02020603050405020304" pitchFamily="18" charset="0"/>
              </a:rPr>
              <a:t>š</a:t>
            </a:r>
            <a:r>
              <a:rPr lang="en-US" altLang="en-US" dirty="0">
                <a:cs typeface="Times New Roman" panose="02020603050405020304" pitchFamily="18" charset="0"/>
              </a:rPr>
              <a:t>e </a:t>
            </a:r>
            <a:r>
              <a:rPr lang="en-US" altLang="en-US" dirty="0" err="1">
                <a:cs typeface="Times New Roman" panose="02020603050405020304" pitchFamily="18" charset="0"/>
              </a:rPr>
              <a:t>iterativnih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indeksa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analiza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zavisnosti</a:t>
            </a:r>
            <a:r>
              <a:rPr lang="en-US" altLang="en-US" dirty="0">
                <a:cs typeface="Times New Roman" panose="02020603050405020304" pitchFamily="18" charset="0"/>
              </a:rPr>
              <a:t> po </a:t>
            </a:r>
            <a:r>
              <a:rPr lang="en-US" altLang="en-US" dirty="0" err="1">
                <a:cs typeface="Times New Roman" panose="02020603050405020304" pitchFamily="18" charset="0"/>
              </a:rPr>
              <a:t>podacima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sr-Latn-RS" altLang="en-US" dirty="0">
                <a:cs typeface="Times New Roman" panose="02020603050405020304" pitchFamily="18" charset="0"/>
              </a:rPr>
              <a:t>je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sada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sr-Latn-RS" altLang="en-US" dirty="0">
                <a:cs typeface="Times New Roman" panose="02020603050405020304" pitchFamily="18" charset="0"/>
              </a:rPr>
              <a:t>mnogo kompleksnija.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sr-Latn-RS" dirty="0"/>
              <a:t>Primer: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ugnje</a:t>
            </a:r>
            <a:r>
              <a:rPr lang="sr-Latn-RS" dirty="0"/>
              <a:t>žđene petlje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pl-PL" dirty="0"/>
              <a:t>for i:=1 to x do</a:t>
            </a:r>
          </a:p>
          <a:p>
            <a:pPr marL="457200" lvl="1" indent="0">
              <a:buNone/>
            </a:pPr>
            <a:r>
              <a:rPr lang="sr-Latn-RS" dirty="0"/>
              <a:t>for j := 1 to y do</a:t>
            </a:r>
          </a:p>
          <a:p>
            <a:pPr marL="457200" lvl="1" indent="0">
              <a:buNone/>
            </a:pPr>
            <a:r>
              <a:rPr lang="pt-BR" dirty="0"/>
              <a:t>s1: A[a*i+b*j+c,d*i+e*j+f] = · · ·</a:t>
            </a:r>
          </a:p>
          <a:p>
            <a:pPr marL="457200" lvl="1" indent="0">
              <a:buNone/>
            </a:pPr>
            <a:r>
              <a:rPr lang="pt-BR" dirty="0"/>
              <a:t>s2 : · · · = A[g*i’+h*j’+k,l*i’+m*j’+n]</a:t>
            </a:r>
          </a:p>
          <a:p>
            <a:r>
              <a:rPr lang="sr-Latn-RS" dirty="0"/>
              <a:t>Zavisnost izmedju naredbi s1 i s2 postoji ako  postoje dva iterativna vektora </a:t>
            </a:r>
            <a:r>
              <a:rPr lang="el-GR" dirty="0"/>
              <a:t>α</a:t>
            </a:r>
            <a:r>
              <a:rPr lang="en-US" dirty="0"/>
              <a:t>=(i , j)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l-GR" dirty="0"/>
              <a:t>β</a:t>
            </a:r>
            <a:r>
              <a:rPr lang="en-US" dirty="0"/>
              <a:t>=(i ′, j ′), </a:t>
            </a:r>
            <a:r>
              <a:rPr lang="sr-Latn-RS" dirty="0"/>
              <a:t>pri čemu je </a:t>
            </a:r>
            <a:r>
              <a:rPr lang="el-GR" dirty="0"/>
              <a:t>α </a:t>
            </a:r>
            <a:r>
              <a:rPr lang="en-US" dirty="0"/>
              <a:t>&lt;</a:t>
            </a:r>
            <a:r>
              <a:rPr lang="el-GR" dirty="0"/>
              <a:t> β</a:t>
            </a:r>
            <a:r>
              <a:rPr lang="en-US" dirty="0"/>
              <a:t>, </a:t>
            </a:r>
            <a:r>
              <a:rPr lang="sr-Latn-RS" dirty="0"/>
              <a:t>takva da važi</a:t>
            </a:r>
            <a:endParaRPr lang="en-US" dirty="0"/>
          </a:p>
          <a:p>
            <a:pPr marL="457200" lvl="1" indent="0">
              <a:buNone/>
            </a:pPr>
            <a:r>
              <a:rPr lang="pt-BR" dirty="0"/>
              <a:t>a ∗ i + b ∗ j + c = g ∗ i ′ + h ∗ j ′ + k</a:t>
            </a:r>
          </a:p>
          <a:p>
            <a:pPr marL="457200" lvl="1" indent="0">
              <a:buNone/>
            </a:pPr>
            <a:r>
              <a:rPr lang="pt-BR" dirty="0"/>
              <a:t>d ∗ i + e ∗ j + f = l ∗ i ′ + m ∗ j ′ + n</a:t>
            </a:r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r>
              <a:rPr lang="sr-Latn-RS" dirty="0"/>
              <a:t>Potrebno je rešiti sistem Diofantovih jednačina</a:t>
            </a:r>
          </a:p>
          <a:p>
            <a:pPr lvl="1"/>
            <a:r>
              <a:rPr lang="sr-Latn-RS" dirty="0"/>
              <a:t>np kompleksan problem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54010470"/>
      </p:ext>
    </p:extLst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F71903B-20C5-42A3-9919-93CE5B400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Transformacija permutacije - primer</a:t>
            </a: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0E07775-1027-4197-A0E7-F420E136E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cs typeface="Times New Roman" panose="02020603050405020304" pitchFamily="18" charset="0"/>
              </a:rPr>
              <a:t>za m=2 matrica transformacije T je oblika</a:t>
            </a:r>
            <a:r>
              <a:rPr lang="en-US" altLang="en-US"/>
              <a:t> </a:t>
            </a:r>
            <a:endParaRPr lang="hr-HR" altLang="en-US"/>
          </a:p>
          <a:p>
            <a:pPr>
              <a:defRPr/>
            </a:pPr>
            <a:endParaRPr lang="hr-HR" altLang="en-US"/>
          </a:p>
          <a:p>
            <a:pPr>
              <a:defRPr/>
            </a:pPr>
            <a:endParaRPr lang="hr-HR" altLang="en-US"/>
          </a:p>
          <a:p>
            <a:pPr>
              <a:defRPr/>
            </a:pPr>
            <a:endParaRPr lang="hr-HR" altLang="en-US"/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Ako smo imali petlje</a:t>
            </a:r>
            <a:endParaRPr lang="en-US" altLang="en-US"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		I = 1, n		</a:t>
            </a:r>
            <a:endParaRPr lang="en-US" altLang="en-US"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		   J = 1, m</a:t>
            </a:r>
            <a:endParaRPr lang="en-US" altLang="en-US"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nakon transformacije T dobi</a:t>
            </a:r>
            <a:r>
              <a:rPr lang="sr-Latn-CS" altLang="en-US">
                <a:latin typeface="Times Roman YU" pitchFamily="18" charset="0"/>
                <a:cs typeface="Times New Roman" panose="02020603050405020304" pitchFamily="18" charset="0"/>
              </a:rPr>
              <a:t>ć</a:t>
            </a: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emo</a:t>
            </a:r>
            <a:endParaRPr lang="en-US" altLang="en-US"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		J= 1, m		</a:t>
            </a:r>
            <a:endParaRPr lang="en-US" altLang="en-US"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		   I = 1, n</a:t>
            </a:r>
            <a:endParaRPr lang="en-US" altLang="en-US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3F00500-1680-42E5-9E7C-107B909D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29F9DD17-B5F6-4A1A-B1F7-B3AA97949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600200"/>
          <a:ext cx="14287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3586" imgH="457002" progId="Equation.3">
                  <p:embed/>
                </p:oleObj>
              </mc:Choice>
              <mc:Fallback>
                <p:oleObj r:id="rId2" imgW="723586" imgH="457002" progId="Equation.3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29F9DD17-B5F6-4A1A-B1F7-B3AA979494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1428750" cy="901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011385B-22A9-4F37-B09D-730BD6713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hr-HR" altLang="en-US" sz="3200"/>
              <a:t>Transformacija permutacije</a:t>
            </a:r>
            <a:endParaRPr lang="en-US" altLang="en-US" sz="320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18951A9-D618-47F5-9552-E2BE417A8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lvl="1" algn="just">
              <a:lnSpc>
                <a:spcPct val="90000"/>
              </a:lnSpc>
              <a:defRPr/>
            </a:pPr>
            <a:r>
              <a:rPr lang="en-US" altLang="en-US" sz="2100">
                <a:latin typeface="Times Roman YU" pitchFamily="18" charset="0"/>
                <a:cs typeface="Times New Roman" panose="02020603050405020304" pitchFamily="18" charset="0"/>
              </a:rPr>
              <a:t>PRIMER: </a:t>
            </a:r>
            <a:r>
              <a:rPr lang="en-US" altLang="en-US" sz="2100">
                <a:cs typeface="Times New Roman" panose="02020603050405020304" pitchFamily="18" charset="0"/>
              </a:rPr>
              <a:t>Izvr</a:t>
            </a:r>
            <a:r>
              <a:rPr lang="hr-HR" altLang="en-US" sz="2100"/>
              <a:t>š</a:t>
            </a:r>
            <a:r>
              <a:rPr lang="en-US" altLang="en-US" sz="2100">
                <a:cs typeface="Times New Roman" panose="02020603050405020304" pitchFamily="18" charset="0"/>
              </a:rPr>
              <a:t>iti permutaciju indeksnih promenljivih I i J u slede</a:t>
            </a:r>
            <a:r>
              <a:rPr lang="hr-HR" altLang="en-US" sz="2100"/>
              <a:t>ć</a:t>
            </a:r>
            <a:r>
              <a:rPr lang="en-US" altLang="en-US" sz="2100">
                <a:cs typeface="Times New Roman" panose="02020603050405020304" pitchFamily="18" charset="0"/>
              </a:rPr>
              <a:t>em gnezdu petlji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		</a:t>
            </a:r>
            <a:r>
              <a:rPr lang="sr-Latn-CS" altLang="en-US" sz="1800">
                <a:cs typeface="Times New Roman" panose="02020603050405020304" pitchFamily="18" charset="0"/>
              </a:rPr>
              <a:t>for</a:t>
            </a:r>
            <a:r>
              <a:rPr lang="en-US" altLang="en-US" sz="1800">
                <a:cs typeface="Times New Roman" panose="02020603050405020304" pitchFamily="18" charset="0"/>
              </a:rPr>
              <a:t> I = 1, n		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		   </a:t>
            </a:r>
            <a:r>
              <a:rPr lang="sr-Latn-CS" altLang="en-US" sz="1800">
                <a:cs typeface="Times New Roman" panose="02020603050405020304" pitchFamily="18" charset="0"/>
              </a:rPr>
              <a:t>for</a:t>
            </a:r>
            <a:r>
              <a:rPr lang="en-US" altLang="en-US" sz="1800">
                <a:cs typeface="Times New Roman" panose="02020603050405020304" pitchFamily="18" charset="0"/>
              </a:rPr>
              <a:t> J = 1, n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		  A(J) = A(J) + C(I, J)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           </a:t>
            </a:r>
            <a:r>
              <a:rPr lang="sr-Latn-CS" altLang="en-US" sz="1800">
                <a:cs typeface="Times New Roman" panose="02020603050405020304" pitchFamily="18" charset="0"/>
              </a:rPr>
              <a:t>endfor</a:t>
            </a:r>
            <a:r>
              <a:rPr lang="en-US" altLang="en-US" sz="1800">
                <a:cs typeface="Times New Roman" panose="02020603050405020304" pitchFamily="18" charset="0"/>
              </a:rPr>
              <a:t>{</a:t>
            </a:r>
            <a:r>
              <a:rPr lang="sr-Latn-CS" altLang="en-US" sz="1800">
                <a:cs typeface="Times New Roman" panose="02020603050405020304" pitchFamily="18" charset="0"/>
              </a:rPr>
              <a:t>I,J</a:t>
            </a:r>
            <a:r>
              <a:rPr lang="en-US" altLang="en-US" sz="1800">
                <a:cs typeface="Times New Roman" panose="02020603050405020304" pitchFamily="18" charset="0"/>
              </a:rPr>
              <a:t>}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z="2100">
                <a:cs typeface="Times New Roman" panose="02020603050405020304" pitchFamily="18" charset="0"/>
              </a:rPr>
              <a:t>Primenom transformacije permutacije nad indeksnim skupom (I, J)</a:t>
            </a:r>
            <a:r>
              <a:rPr lang="en-US" altLang="en-US" sz="2100" baseline="30000">
                <a:cs typeface="Times New Roman" panose="02020603050405020304" pitchFamily="18" charset="0"/>
              </a:rPr>
              <a:t>T</a:t>
            </a:r>
            <a:r>
              <a:rPr lang="en-US" altLang="en-US" sz="2100">
                <a:cs typeface="Times New Roman" panose="02020603050405020304" pitchFamily="18" charset="0"/>
              </a:rPr>
              <a:t>  dobijamo nove indeksne promenljive U i V na slede</a:t>
            </a:r>
            <a:r>
              <a:rPr lang="hr-HR" altLang="en-US" sz="2100"/>
              <a:t>ć</a:t>
            </a:r>
            <a:r>
              <a:rPr lang="en-US" altLang="en-US" sz="2100">
                <a:cs typeface="Times New Roman" panose="02020603050405020304" pitchFamily="18" charset="0"/>
              </a:rPr>
              <a:t>i na</a:t>
            </a:r>
            <a:r>
              <a:rPr lang="hr-HR" altLang="en-US" sz="2100"/>
              <a:t>č</a:t>
            </a:r>
            <a:r>
              <a:rPr lang="en-US" altLang="en-US" sz="2100">
                <a:cs typeface="Times New Roman" panose="02020603050405020304" pitchFamily="18" charset="0"/>
              </a:rPr>
              <a:t>in</a:t>
            </a:r>
            <a:endParaRPr lang="hr-HR" altLang="en-US" sz="2100"/>
          </a:p>
          <a:p>
            <a:pPr lvl="1" algn="just">
              <a:lnSpc>
                <a:spcPct val="90000"/>
              </a:lnSpc>
              <a:defRPr/>
            </a:pPr>
            <a:endParaRPr lang="hr-HR" altLang="en-US" sz="2100"/>
          </a:p>
          <a:p>
            <a:pPr lvl="1" algn="just">
              <a:lnSpc>
                <a:spcPct val="90000"/>
              </a:lnSpc>
              <a:defRPr/>
            </a:pPr>
            <a:endParaRPr lang="hr-HR" altLang="en-US" sz="2100"/>
          </a:p>
          <a:p>
            <a:pPr lvl="1" algn="just">
              <a:lnSpc>
                <a:spcPct val="90000"/>
              </a:lnSpc>
              <a:defRPr/>
            </a:pPr>
            <a:endParaRPr lang="hr-HR" altLang="en-US" sz="2100"/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pri </a:t>
            </a:r>
            <a:r>
              <a:rPr lang="sr-Latn-CS" altLang="en-US" sz="2000">
                <a:cs typeface="Times New Roman" panose="02020603050405020304" pitchFamily="18" charset="0"/>
              </a:rPr>
              <a:t>č</a:t>
            </a:r>
            <a:r>
              <a:rPr lang="en-US" altLang="en-US" sz="2000">
                <a:cs typeface="Times New Roman" panose="02020603050405020304" pitchFamily="18" charset="0"/>
              </a:rPr>
              <a:t>emu je U = J, a V = I. </a:t>
            </a:r>
            <a:endParaRPr lang="hr-HR" altLang="en-US" sz="2000"/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Granice za U i V odredjujemo na osnovu granica za indeksne promenljive  J i I, respektivno. </a:t>
            </a:r>
            <a:endParaRPr lang="hr-HR" altLang="en-US" sz="2000"/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Transformisano gnezo petlji sada ima oblik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		for 10  U = 1, n		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		   for 10  V = 1, n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		  A(U) = A(U) + C(V, U)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 	      endfor{u,v}</a:t>
            </a:r>
            <a:endParaRPr lang="en-US" altLang="en-US" sz="1800"/>
          </a:p>
          <a:p>
            <a:pPr>
              <a:lnSpc>
                <a:spcPct val="90000"/>
              </a:lnSpc>
              <a:defRPr/>
            </a:pPr>
            <a:endParaRPr lang="en-US" altLang="en-US" sz="240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7E74AC1-0E48-4037-B0B6-D51C6944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556424A2-A143-4222-B1A9-6BE8B1E0A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429000"/>
          <a:ext cx="2667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74800" imgH="457200" progId="Equation.3">
                  <p:embed/>
                </p:oleObj>
              </mc:Choice>
              <mc:Fallback>
                <p:oleObj r:id="rId2" imgW="1574800" imgH="457200" progId="Equation.3">
                  <p:embed/>
                  <p:pic>
                    <p:nvPicPr>
                      <p:cNvPr id="10242" name="Object 4">
                        <a:extLst>
                          <a:ext uri="{FF2B5EF4-FFF2-40B4-BE49-F238E27FC236}">
                            <a16:creationId xmlns:a16="http://schemas.microsoft.com/office/drawing/2014/main" id="{556424A2-A143-4222-B1A9-6BE8B1E0A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2667000" cy="7762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895B842-B6C7-48D2-93A7-AA8B6D5A5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Transformacija permutacije</a:t>
            </a:r>
            <a:endParaRPr lang="en-US" altLang="en-US"/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B7CAABCC-50BD-4974-9150-4084323C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hr-HR" altLang="en-US" sz="2400">
                <a:latin typeface="Tahoma" panose="020B0604030504040204" pitchFamily="34" charset="0"/>
              </a:rPr>
              <a:t> Transformacijom je p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romen</a:t>
            </a:r>
            <a:r>
              <a:rPr lang="hr-HR" altLang="en-US" sz="2400">
                <a:latin typeface="Tahoma" panose="020B0604030504040204" pitchFamily="34" charset="0"/>
              </a:rPr>
              <a:t>jen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 redosled izra</a:t>
            </a:r>
            <a:r>
              <a:rPr lang="hr-HR" altLang="en-US" sz="2400">
                <a:latin typeface="Tahoma" panose="020B0604030504040204" pitchFamily="34" charset="0"/>
              </a:rPr>
              <a:t>č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unavanja elemenata vektora A. 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6084" name="Rectangle 28">
            <a:extLst>
              <a:ext uri="{FF2B5EF4-FFF2-40B4-BE49-F238E27FC236}">
                <a16:creationId xmlns:a16="http://schemas.microsoft.com/office/drawing/2014/main" id="{E2E3CB59-ACCF-4197-B2B9-BF6C96F09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7688"/>
            <a:ext cx="9144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200">
                <a:latin typeface="Times Roman YU" pitchFamily="18" charset="0"/>
                <a:cs typeface="Times New Roman" panose="02020603050405020304" pitchFamily="18" charset="0"/>
              </a:rPr>
              <a:t> </a:t>
            </a:r>
            <a:endParaRPr lang="en-US" altLang="en-US" sz="1200">
              <a:cs typeface="Times New Roman" panose="02020603050405020304" pitchFamily="18" charset="0"/>
            </a:endParaRP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85" name="Line 30">
            <a:extLst>
              <a:ext uri="{FF2B5EF4-FFF2-40B4-BE49-F238E27FC236}">
                <a16:creationId xmlns:a16="http://schemas.microsoft.com/office/drawing/2014/main" id="{7FB440BD-9C53-4069-BB4D-EB2267A8C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086" name="Line 31">
            <a:extLst>
              <a:ext uri="{FF2B5EF4-FFF2-40B4-BE49-F238E27FC236}">
                <a16:creationId xmlns:a16="http://schemas.microsoft.com/office/drawing/2014/main" id="{331496C6-202C-4218-8F04-D29E7CFBF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087" name="Line 33">
            <a:extLst>
              <a:ext uri="{FF2B5EF4-FFF2-40B4-BE49-F238E27FC236}">
                <a16:creationId xmlns:a16="http://schemas.microsoft.com/office/drawing/2014/main" id="{623D5E31-294C-41CF-9DA0-5884A7BD1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6482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088" name="Line 34">
            <a:extLst>
              <a:ext uri="{FF2B5EF4-FFF2-40B4-BE49-F238E27FC236}">
                <a16:creationId xmlns:a16="http://schemas.microsoft.com/office/drawing/2014/main" id="{BCDC3CD7-6D19-4907-A7DC-D14753B56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6482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089" name="Line 35">
            <a:extLst>
              <a:ext uri="{FF2B5EF4-FFF2-40B4-BE49-F238E27FC236}">
                <a16:creationId xmlns:a16="http://schemas.microsoft.com/office/drawing/2014/main" id="{E93EC34F-C56D-4EDF-B6E1-1604E5F74A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4267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090" name="Line 36">
            <a:extLst>
              <a:ext uri="{FF2B5EF4-FFF2-40B4-BE49-F238E27FC236}">
                <a16:creationId xmlns:a16="http://schemas.microsoft.com/office/drawing/2014/main" id="{0DD2F190-C490-4A0A-9479-4F2D25CB5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267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091" name="Line 37">
            <a:extLst>
              <a:ext uri="{FF2B5EF4-FFF2-40B4-BE49-F238E27FC236}">
                <a16:creationId xmlns:a16="http://schemas.microsoft.com/office/drawing/2014/main" id="{CE0299D2-B556-4C33-9FDE-31D4EF26F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4267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092" name="Line 38">
            <a:extLst>
              <a:ext uri="{FF2B5EF4-FFF2-40B4-BE49-F238E27FC236}">
                <a16:creationId xmlns:a16="http://schemas.microsoft.com/office/drawing/2014/main" id="{2201F874-D291-46A2-AFCA-BEA8228851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267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093" name="Line 39">
            <a:extLst>
              <a:ext uri="{FF2B5EF4-FFF2-40B4-BE49-F238E27FC236}">
                <a16:creationId xmlns:a16="http://schemas.microsoft.com/office/drawing/2014/main" id="{910B1414-BC64-43A5-BC08-F0AF85CB9E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886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094" name="Line 40">
            <a:extLst>
              <a:ext uri="{FF2B5EF4-FFF2-40B4-BE49-F238E27FC236}">
                <a16:creationId xmlns:a16="http://schemas.microsoft.com/office/drawing/2014/main" id="{6F6D5F88-3D87-48AD-9F37-51EF28D3BD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505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095" name="Line 41">
            <a:extLst>
              <a:ext uri="{FF2B5EF4-FFF2-40B4-BE49-F238E27FC236}">
                <a16:creationId xmlns:a16="http://schemas.microsoft.com/office/drawing/2014/main" id="{1A95DD89-3D40-4462-9D4C-BCAE054F1C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124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096" name="Line 42">
            <a:extLst>
              <a:ext uri="{FF2B5EF4-FFF2-40B4-BE49-F238E27FC236}">
                <a16:creationId xmlns:a16="http://schemas.microsoft.com/office/drawing/2014/main" id="{9625D7C5-C832-4F14-A770-F139EDE124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886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097" name="Line 43">
            <a:extLst>
              <a:ext uri="{FF2B5EF4-FFF2-40B4-BE49-F238E27FC236}">
                <a16:creationId xmlns:a16="http://schemas.microsoft.com/office/drawing/2014/main" id="{5AFFC1CE-735F-415D-87E3-738E74E90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505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098" name="Line 44">
            <a:extLst>
              <a:ext uri="{FF2B5EF4-FFF2-40B4-BE49-F238E27FC236}">
                <a16:creationId xmlns:a16="http://schemas.microsoft.com/office/drawing/2014/main" id="{FA081015-474E-4AA0-96E6-92D6056B0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124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099" name="Line 45">
            <a:extLst>
              <a:ext uri="{FF2B5EF4-FFF2-40B4-BE49-F238E27FC236}">
                <a16:creationId xmlns:a16="http://schemas.microsoft.com/office/drawing/2014/main" id="{B2625390-9FEC-47B9-9BD3-27476473AD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886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00" name="Line 46">
            <a:extLst>
              <a:ext uri="{FF2B5EF4-FFF2-40B4-BE49-F238E27FC236}">
                <a16:creationId xmlns:a16="http://schemas.microsoft.com/office/drawing/2014/main" id="{ECC6A116-A91F-4862-919F-A0446B4527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505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01" name="Line 47">
            <a:extLst>
              <a:ext uri="{FF2B5EF4-FFF2-40B4-BE49-F238E27FC236}">
                <a16:creationId xmlns:a16="http://schemas.microsoft.com/office/drawing/2014/main" id="{69919894-CC07-48FE-9D4F-504B2AC37C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124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02" name="Line 48">
            <a:extLst>
              <a:ext uri="{FF2B5EF4-FFF2-40B4-BE49-F238E27FC236}">
                <a16:creationId xmlns:a16="http://schemas.microsoft.com/office/drawing/2014/main" id="{8ED2CC64-600A-40C0-888C-BE006C7379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03" name="Line 49">
            <a:extLst>
              <a:ext uri="{FF2B5EF4-FFF2-40B4-BE49-F238E27FC236}">
                <a16:creationId xmlns:a16="http://schemas.microsoft.com/office/drawing/2014/main" id="{695BA06E-867A-4908-9DCE-B23D96C928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505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04" name="Line 50">
            <a:extLst>
              <a:ext uri="{FF2B5EF4-FFF2-40B4-BE49-F238E27FC236}">
                <a16:creationId xmlns:a16="http://schemas.microsoft.com/office/drawing/2014/main" id="{0B0D59E0-A8C0-460B-86AA-3798053566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124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05" name="Line 51">
            <a:extLst>
              <a:ext uri="{FF2B5EF4-FFF2-40B4-BE49-F238E27FC236}">
                <a16:creationId xmlns:a16="http://schemas.microsoft.com/office/drawing/2014/main" id="{33F54C91-008E-4A18-B5C6-397116515D80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4761706" y="4077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06" name="Line 52">
            <a:extLst>
              <a:ext uri="{FF2B5EF4-FFF2-40B4-BE49-F238E27FC236}">
                <a16:creationId xmlns:a16="http://schemas.microsoft.com/office/drawing/2014/main" id="{CDC45DB5-C15E-4C89-9E69-FDB383E38F1A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4761706" y="3696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07" name="Line 53">
            <a:extLst>
              <a:ext uri="{FF2B5EF4-FFF2-40B4-BE49-F238E27FC236}">
                <a16:creationId xmlns:a16="http://schemas.microsoft.com/office/drawing/2014/main" id="{7F398473-1320-419B-8A9D-83A1AE4BF497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4761706" y="3315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08" name="Line 54">
            <a:extLst>
              <a:ext uri="{FF2B5EF4-FFF2-40B4-BE49-F238E27FC236}">
                <a16:creationId xmlns:a16="http://schemas.microsoft.com/office/drawing/2014/main" id="{A8CC23C1-B165-4EF2-9FCD-6AC1C0B4C372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4761706" y="2934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09" name="Line 55">
            <a:extLst>
              <a:ext uri="{FF2B5EF4-FFF2-40B4-BE49-F238E27FC236}">
                <a16:creationId xmlns:a16="http://schemas.microsoft.com/office/drawing/2014/main" id="{80B2F1AA-BDF1-4157-A9D0-AF42C3CE6D2D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5142706" y="4077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10" name="Line 56">
            <a:extLst>
              <a:ext uri="{FF2B5EF4-FFF2-40B4-BE49-F238E27FC236}">
                <a16:creationId xmlns:a16="http://schemas.microsoft.com/office/drawing/2014/main" id="{BB173C54-02CD-4544-8013-D71E2E1E8437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5523706" y="4077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11" name="Line 57">
            <a:extLst>
              <a:ext uri="{FF2B5EF4-FFF2-40B4-BE49-F238E27FC236}">
                <a16:creationId xmlns:a16="http://schemas.microsoft.com/office/drawing/2014/main" id="{A879B8EB-B3C9-454F-8C15-183C48F0413B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5904706" y="4077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12" name="Line 58">
            <a:extLst>
              <a:ext uri="{FF2B5EF4-FFF2-40B4-BE49-F238E27FC236}">
                <a16:creationId xmlns:a16="http://schemas.microsoft.com/office/drawing/2014/main" id="{C7B569D4-7E56-4A3B-BDC5-CEA8FE776C19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5142706" y="3696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13" name="Line 59">
            <a:extLst>
              <a:ext uri="{FF2B5EF4-FFF2-40B4-BE49-F238E27FC236}">
                <a16:creationId xmlns:a16="http://schemas.microsoft.com/office/drawing/2014/main" id="{ABC380DB-E201-4C5C-9F5C-64A584BD5FF6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5523706" y="3696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14" name="Line 60">
            <a:extLst>
              <a:ext uri="{FF2B5EF4-FFF2-40B4-BE49-F238E27FC236}">
                <a16:creationId xmlns:a16="http://schemas.microsoft.com/office/drawing/2014/main" id="{AA94E587-2188-4BF2-AE93-B46BD532A0D9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5904706" y="3696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15" name="Line 61">
            <a:extLst>
              <a:ext uri="{FF2B5EF4-FFF2-40B4-BE49-F238E27FC236}">
                <a16:creationId xmlns:a16="http://schemas.microsoft.com/office/drawing/2014/main" id="{6954D63D-0FD3-4B79-A9F3-BDDD13168B65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5142706" y="3315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16" name="Line 62">
            <a:extLst>
              <a:ext uri="{FF2B5EF4-FFF2-40B4-BE49-F238E27FC236}">
                <a16:creationId xmlns:a16="http://schemas.microsoft.com/office/drawing/2014/main" id="{C9990D0C-96DA-433A-BA7B-785C411DBC4F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5523706" y="3315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17" name="Line 63">
            <a:extLst>
              <a:ext uri="{FF2B5EF4-FFF2-40B4-BE49-F238E27FC236}">
                <a16:creationId xmlns:a16="http://schemas.microsoft.com/office/drawing/2014/main" id="{BAA6B32B-AAD7-4B31-8DE4-00702179B707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5904706" y="3315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18" name="Line 64">
            <a:extLst>
              <a:ext uri="{FF2B5EF4-FFF2-40B4-BE49-F238E27FC236}">
                <a16:creationId xmlns:a16="http://schemas.microsoft.com/office/drawing/2014/main" id="{94211834-7020-4402-A4B7-687B33D97A1F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5142706" y="2934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19" name="Line 65">
            <a:extLst>
              <a:ext uri="{FF2B5EF4-FFF2-40B4-BE49-F238E27FC236}">
                <a16:creationId xmlns:a16="http://schemas.microsoft.com/office/drawing/2014/main" id="{02619077-0667-40B8-AAFC-2E6CD9D80766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5523706" y="2934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20" name="Line 66">
            <a:extLst>
              <a:ext uri="{FF2B5EF4-FFF2-40B4-BE49-F238E27FC236}">
                <a16:creationId xmlns:a16="http://schemas.microsoft.com/office/drawing/2014/main" id="{64B73F3E-2AF7-469F-AA1F-0A9CE018341D}"/>
              </a:ext>
            </a:extLst>
          </p:cNvPr>
          <p:cNvSpPr>
            <a:spLocks noChangeShapeType="1"/>
          </p:cNvSpPr>
          <p:nvPr/>
        </p:nvSpPr>
        <p:spPr bwMode="auto">
          <a:xfrm rot="5387834" flipV="1">
            <a:off x="5904706" y="2934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21" name="Text Box 67">
            <a:extLst>
              <a:ext uri="{FF2B5EF4-FFF2-40B4-BE49-F238E27FC236}">
                <a16:creationId xmlns:a16="http://schemas.microsoft.com/office/drawing/2014/main" id="{DDA7B8AA-3099-4EAF-B467-F4C298EF8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7035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I</a:t>
            </a:r>
            <a:endParaRPr lang="en-US" altLang="en-US"/>
          </a:p>
        </p:txBody>
      </p:sp>
      <p:sp>
        <p:nvSpPr>
          <p:cNvPr id="46122" name="Text Box 68">
            <a:extLst>
              <a:ext uri="{FF2B5EF4-FFF2-40B4-BE49-F238E27FC236}">
                <a16:creationId xmlns:a16="http://schemas.microsoft.com/office/drawing/2014/main" id="{88502CD5-AB8A-474A-BBBB-C1353510F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684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J</a:t>
            </a:r>
            <a:endParaRPr lang="en-US" altLang="en-US"/>
          </a:p>
        </p:txBody>
      </p:sp>
      <p:sp>
        <p:nvSpPr>
          <p:cNvPr id="46123" name="Text Box 69">
            <a:extLst>
              <a:ext uri="{FF2B5EF4-FFF2-40B4-BE49-F238E27FC236}">
                <a16:creationId xmlns:a16="http://schemas.microsoft.com/office/drawing/2014/main" id="{1626331C-5ABA-4498-81DA-E4A537FDA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670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V</a:t>
            </a:r>
            <a:endParaRPr lang="en-US" altLang="en-US"/>
          </a:p>
        </p:txBody>
      </p:sp>
      <p:sp>
        <p:nvSpPr>
          <p:cNvPr id="46124" name="Text Box 70">
            <a:extLst>
              <a:ext uri="{FF2B5EF4-FFF2-40B4-BE49-F238E27FC236}">
                <a16:creationId xmlns:a16="http://schemas.microsoft.com/office/drawing/2014/main" id="{0A1E9ED7-8D39-4A2F-995F-A88DAF19F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6847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U</a:t>
            </a:r>
            <a:endParaRPr lang="en-US" altLang="en-US"/>
          </a:p>
        </p:txBody>
      </p:sp>
      <p:sp>
        <p:nvSpPr>
          <p:cNvPr id="46125" name="Line 71">
            <a:extLst>
              <a:ext uri="{FF2B5EF4-FFF2-40B4-BE49-F238E27FC236}">
                <a16:creationId xmlns:a16="http://schemas.microsoft.com/office/drawing/2014/main" id="{0D057FF2-3AEF-4930-BDA2-2A75AD021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26" name="Line 72">
            <a:extLst>
              <a:ext uri="{FF2B5EF4-FFF2-40B4-BE49-F238E27FC236}">
                <a16:creationId xmlns:a16="http://schemas.microsoft.com/office/drawing/2014/main" id="{F09B2916-E3B4-461D-98E6-95FEA426B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886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27" name="Line 73">
            <a:extLst>
              <a:ext uri="{FF2B5EF4-FFF2-40B4-BE49-F238E27FC236}">
                <a16:creationId xmlns:a16="http://schemas.microsoft.com/office/drawing/2014/main" id="{43A27C90-CAA3-4ABC-86D0-377D2C2C9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05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28" name="Line 74">
            <a:extLst>
              <a:ext uri="{FF2B5EF4-FFF2-40B4-BE49-F238E27FC236}">
                <a16:creationId xmlns:a16="http://schemas.microsoft.com/office/drawing/2014/main" id="{02A91D11-5A36-45D3-9B20-D27D71A06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124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29" name="Line 75">
            <a:extLst>
              <a:ext uri="{FF2B5EF4-FFF2-40B4-BE49-F238E27FC236}">
                <a16:creationId xmlns:a16="http://schemas.microsoft.com/office/drawing/2014/main" id="{4DBBFAC5-C939-40B5-A528-FD0267160C1F}"/>
              </a:ext>
            </a:extLst>
          </p:cNvPr>
          <p:cNvSpPr>
            <a:spLocks noChangeShapeType="1"/>
          </p:cNvSpPr>
          <p:nvPr/>
        </p:nvSpPr>
        <p:spPr bwMode="auto">
          <a:xfrm rot="5382812">
            <a:off x="4001294" y="3694906"/>
            <a:ext cx="19050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30" name="Line 76">
            <a:extLst>
              <a:ext uri="{FF2B5EF4-FFF2-40B4-BE49-F238E27FC236}">
                <a16:creationId xmlns:a16="http://schemas.microsoft.com/office/drawing/2014/main" id="{260292B5-C919-46E7-8162-C50A16DDD210}"/>
              </a:ext>
            </a:extLst>
          </p:cNvPr>
          <p:cNvSpPr>
            <a:spLocks noChangeShapeType="1"/>
          </p:cNvSpPr>
          <p:nvPr/>
        </p:nvSpPr>
        <p:spPr bwMode="auto">
          <a:xfrm rot="5382812">
            <a:off x="4380707" y="3694906"/>
            <a:ext cx="19050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31" name="Line 77">
            <a:extLst>
              <a:ext uri="{FF2B5EF4-FFF2-40B4-BE49-F238E27FC236}">
                <a16:creationId xmlns:a16="http://schemas.microsoft.com/office/drawing/2014/main" id="{FF30CD21-76A7-4188-BA38-78B8653DA4F2}"/>
              </a:ext>
            </a:extLst>
          </p:cNvPr>
          <p:cNvSpPr>
            <a:spLocks noChangeShapeType="1"/>
          </p:cNvSpPr>
          <p:nvPr/>
        </p:nvSpPr>
        <p:spPr bwMode="auto">
          <a:xfrm rot="5382812">
            <a:off x="4760119" y="3694906"/>
            <a:ext cx="19050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32" name="Line 78">
            <a:extLst>
              <a:ext uri="{FF2B5EF4-FFF2-40B4-BE49-F238E27FC236}">
                <a16:creationId xmlns:a16="http://schemas.microsoft.com/office/drawing/2014/main" id="{D623A03D-1168-4198-827B-4DAEACFC1AEC}"/>
              </a:ext>
            </a:extLst>
          </p:cNvPr>
          <p:cNvSpPr>
            <a:spLocks noChangeShapeType="1"/>
          </p:cNvSpPr>
          <p:nvPr/>
        </p:nvSpPr>
        <p:spPr bwMode="auto">
          <a:xfrm rot="5382812">
            <a:off x="5139532" y="3694906"/>
            <a:ext cx="19050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36943" name="Text Box 79">
            <a:extLst>
              <a:ext uri="{FF2B5EF4-FFF2-40B4-BE49-F238E27FC236}">
                <a16:creationId xmlns:a16="http://schemas.microsoft.com/office/drawing/2014/main" id="{5D100A6B-0644-48B9-BE43-3AA31A068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137150"/>
            <a:ext cx="20986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Pre transformacije</a:t>
            </a:r>
            <a:r>
              <a:rPr lang="hr-HR" altLang="en-US">
                <a:latin typeface="Tahoma" panose="020B0604030504040204" pitchFamily="34" charset="0"/>
              </a:rPr>
              <a:t> 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6944" name="Text Box 80">
            <a:extLst>
              <a:ext uri="{FF2B5EF4-FFF2-40B4-BE49-F238E27FC236}">
                <a16:creationId xmlns:a16="http://schemas.microsoft.com/office/drawing/2014/main" id="{22302A1A-737F-4CC7-80E2-5744683D4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5181600"/>
            <a:ext cx="22939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Posle transformacije</a:t>
            </a:r>
            <a:r>
              <a:rPr lang="hr-HR" altLang="en-US">
                <a:latin typeface="Tahoma" panose="020B0604030504040204" pitchFamily="34" charset="0"/>
              </a:rPr>
              <a:t> 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6135" name="Line 81">
            <a:extLst>
              <a:ext uri="{FF2B5EF4-FFF2-40B4-BE49-F238E27FC236}">
                <a16:creationId xmlns:a16="http://schemas.microsoft.com/office/drawing/2014/main" id="{BB79EDED-1F70-4F7B-BE9A-27B1203450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1600" y="3886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36" name="Line 82">
            <a:extLst>
              <a:ext uri="{FF2B5EF4-FFF2-40B4-BE49-F238E27FC236}">
                <a16:creationId xmlns:a16="http://schemas.microsoft.com/office/drawing/2014/main" id="{463C0BC3-ADA5-48E1-A9E0-E731DB233C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33500" y="3505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37" name="Line 83">
            <a:extLst>
              <a:ext uri="{FF2B5EF4-FFF2-40B4-BE49-F238E27FC236}">
                <a16:creationId xmlns:a16="http://schemas.microsoft.com/office/drawing/2014/main" id="{B5329257-804E-4F04-BEF1-FF94BFDE7B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14450" y="3124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38" name="Line 85">
            <a:extLst>
              <a:ext uri="{FF2B5EF4-FFF2-40B4-BE49-F238E27FC236}">
                <a16:creationId xmlns:a16="http://schemas.microsoft.com/office/drawing/2014/main" id="{9A27DC55-B7CD-4DC2-AA9F-B246EADC9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1242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39" name="Line 86">
            <a:extLst>
              <a:ext uri="{FF2B5EF4-FFF2-40B4-BE49-F238E27FC236}">
                <a16:creationId xmlns:a16="http://schemas.microsoft.com/office/drawing/2014/main" id="{AA701097-2023-41EA-8E0E-030F79E51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1242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6140" name="Line 87">
            <a:extLst>
              <a:ext uri="{FF2B5EF4-FFF2-40B4-BE49-F238E27FC236}">
                <a16:creationId xmlns:a16="http://schemas.microsoft.com/office/drawing/2014/main" id="{359E80A8-8074-4EEF-8A4E-1CE6B9C28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1242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</p:spTree>
  </p:cSld>
  <p:clrMapOvr>
    <a:masterClrMapping/>
  </p:clrMapOvr>
  <p:transition>
    <p:pull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DF1A-D9D9-0D37-698F-2C9A78E1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li je </a:t>
            </a:r>
            <a:r>
              <a:rPr lang="en-US" dirty="0" err="1"/>
              <a:t>legalno</a:t>
            </a:r>
            <a:r>
              <a:rPr lang="en-US" dirty="0"/>
              <a:t> </a:t>
            </a:r>
            <a:r>
              <a:rPr lang="sr-Latn-RS" dirty="0"/>
              <a:t>izvšiti permutaciju?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FBCB3-8DEA-9DD4-E37D-F8BD4641E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78209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45438"/>
      </p:ext>
    </p:extLst>
  </p:cSld>
  <p:clrMapOvr>
    <a:masterClrMapping/>
  </p:clrMapOvr>
  <p:transition>
    <p:pull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7BC096D-3A8A-4B9F-8423-86F6AE1F2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Transformacija obrtanje</a:t>
            </a:r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1A4C087-74A2-47CC-8D0D-1C06C829F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hr-HR" altLang="en-US" sz="2000" dirty="0">
                <a:solidFill>
                  <a:schemeClr val="hlink"/>
                </a:solidFill>
              </a:rPr>
              <a:t>Omogućava</a:t>
            </a:r>
            <a:r>
              <a:rPr kumimoji="0" lang="hr-HR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 promenu redosleda izračunavanja po odredjenoj indeksnoj promenljivoj</a:t>
            </a:r>
          </a:p>
          <a:p>
            <a:pPr>
              <a:defRPr/>
            </a:pPr>
            <a:r>
              <a:rPr kumimoji="0" lang="hr-HR" altLang="en-US" sz="2000" dirty="0">
                <a:solidFill>
                  <a:schemeClr val="hlink"/>
                </a:solidFill>
              </a:rPr>
              <a:t>T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ransformacij</a:t>
            </a:r>
            <a:r>
              <a:rPr kumimoji="0" lang="hr-HR" altLang="en-US" sz="2000" dirty="0">
                <a:solidFill>
                  <a:schemeClr val="hlink"/>
                </a:solidFill>
              </a:rPr>
              <a:t>a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 se 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opisuje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jedini</a:t>
            </a:r>
            <a:r>
              <a:rPr kumimoji="0" lang="hr-HR" altLang="en-US" sz="2000" dirty="0">
                <a:solidFill>
                  <a:schemeClr val="hlink"/>
                </a:solidFill>
              </a:rPr>
              <a:t>č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nom 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matricom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 u 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kojoj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 je u i-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toj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vrsti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dijagonalni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 element 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jednak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 –1</a:t>
            </a:r>
            <a:r>
              <a:rPr kumimoji="0" lang="en-US" altLang="en-US" sz="1800" dirty="0">
                <a:solidFill>
                  <a:schemeClr val="hlink"/>
                </a:solidFill>
                <a:latin typeface="Times Roman YU" pitchFamily="18" charset="0"/>
                <a:cs typeface="Times New Roman" panose="02020603050405020304" pitchFamily="18" charset="0"/>
              </a:rPr>
              <a:t>.</a:t>
            </a:r>
            <a:endParaRPr kumimoji="0" lang="hr-HR" altLang="en-US" sz="18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endParaRPr kumimoji="0" lang="hr-HR" altLang="en-US" sz="18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0" lang="en-US" altLang="en-US" sz="2000" dirty="0">
                <a:effectLst/>
                <a:cs typeface="Times New Roman" panose="02020603050405020304" pitchFamily="18" charset="0"/>
              </a:rPr>
              <a:t>PRIMER:</a:t>
            </a:r>
            <a:r>
              <a:rPr kumimoji="0" lang="en-US" altLang="en-US" sz="1800" dirty="0">
                <a:solidFill>
                  <a:schemeClr val="tx1"/>
                </a:solidFill>
                <a:effectLst/>
                <a:latin typeface="Times Roman YU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dirty="0" err="1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Posmatrajmo</a:t>
            </a:r>
            <a:r>
              <a:rPr kumimoji="0" lang="en-US" altLang="en-US" sz="180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dirty="0" err="1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ovakvo</a:t>
            </a:r>
            <a:r>
              <a:rPr kumimoji="0" lang="en-US" altLang="en-US" sz="180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dirty="0" err="1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gnezdo</a:t>
            </a:r>
            <a:r>
              <a:rPr kumimoji="0" lang="en-US" altLang="en-US" sz="180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dirty="0" err="1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petlji</a:t>
            </a:r>
            <a:r>
              <a:rPr kumimoji="0" lang="en-US" altLang="en-US" sz="180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:</a:t>
            </a:r>
            <a:endParaRPr kumimoji="0" lang="hr-HR" altLang="en-US" sz="1800" dirty="0">
              <a:solidFill>
                <a:schemeClr val="tx1"/>
              </a:solidFill>
              <a:effectLst/>
            </a:endParaRPr>
          </a:p>
          <a:p>
            <a:pPr>
              <a:defRPr/>
            </a:pPr>
            <a:endParaRPr kumimoji="0" lang="hr-HR" altLang="en-US" sz="1800" dirty="0">
              <a:solidFill>
                <a:schemeClr val="tx1"/>
              </a:solidFill>
              <a:effectLst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hr-HR" altLang="en-US" sz="2000" dirty="0">
                <a:solidFill>
                  <a:schemeClr val="tx1"/>
                </a:solidFill>
                <a:effectLst/>
              </a:rPr>
              <a:t>			</a:t>
            </a:r>
            <a:r>
              <a:rPr kumimoji="0" lang="sr-Latn-CS" altLang="en-US" sz="2000" dirty="0">
                <a:cs typeface="Times New Roman" panose="02020603050405020304" pitchFamily="18" charset="0"/>
              </a:rPr>
              <a:t>for</a:t>
            </a:r>
            <a:r>
              <a:rPr kumimoji="0" lang="en-US" altLang="en-US" sz="2000" dirty="0">
                <a:cs typeface="Times New Roman" panose="02020603050405020304" pitchFamily="18" charset="0"/>
              </a:rPr>
              <a:t> i = 1, n	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>
                <a:cs typeface="Times New Roman" panose="02020603050405020304" pitchFamily="18" charset="0"/>
              </a:rPr>
              <a:t>		</a:t>
            </a:r>
            <a:r>
              <a:rPr kumimoji="0" lang="hr-HR" altLang="en-US" sz="2000" dirty="0"/>
              <a:t>	</a:t>
            </a:r>
            <a:r>
              <a:rPr kumimoji="0" lang="sr-Latn-CS" altLang="en-US" sz="2000" dirty="0">
                <a:cs typeface="Times New Roman" panose="02020603050405020304" pitchFamily="18" charset="0"/>
              </a:rPr>
              <a:t>for</a:t>
            </a:r>
            <a:r>
              <a:rPr kumimoji="0" lang="en-US" altLang="en-US" sz="2000" dirty="0">
                <a:cs typeface="Times New Roman" panose="02020603050405020304" pitchFamily="18" charset="0"/>
              </a:rPr>
              <a:t> j = 1, n			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>
                <a:cs typeface="Times New Roman" panose="02020603050405020304" pitchFamily="18" charset="0"/>
              </a:rPr>
              <a:t>		</a:t>
            </a:r>
            <a:r>
              <a:rPr kumimoji="0" lang="hr-HR" altLang="en-US" sz="2000" dirty="0"/>
              <a:t>	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cs typeface="Times New Roman" panose="02020603050405020304" pitchFamily="18" charset="0"/>
              </a:rPr>
              <a:t>A(i, j) = A(i-1, j</a:t>
            </a:r>
            <a:r>
              <a:rPr kumimoji="0" lang="sr-Latn-RS" altLang="en-US" sz="2000" dirty="0">
                <a:cs typeface="Times New Roman" panose="02020603050405020304" pitchFamily="18" charset="0"/>
              </a:rPr>
              <a:t>-2</a:t>
            </a:r>
            <a:r>
              <a:rPr kumimoji="0" lang="en-US" altLang="en-US" sz="2000" dirty="0">
                <a:cs typeface="Times New Roman" panose="02020603050405020304" pitchFamily="18" charset="0"/>
              </a:rPr>
              <a:t>)*k</a:t>
            </a:r>
            <a:endParaRPr kumimoji="0" lang="hr-HR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hr-HR" altLang="en-US" sz="2000" dirty="0"/>
              <a:t>		</a:t>
            </a:r>
            <a:r>
              <a:rPr kumimoji="0" lang="en-US" altLang="en-US" sz="2000" dirty="0"/>
              <a:t>            </a:t>
            </a:r>
            <a:r>
              <a:rPr kumimoji="0" lang="hr-HR" altLang="en-US" sz="2000" dirty="0"/>
              <a:t>endfor</a:t>
            </a:r>
            <a:r>
              <a:rPr kumimoji="0" lang="en-US" altLang="en-US" sz="2000" dirty="0"/>
              <a:t>{</a:t>
            </a:r>
            <a:r>
              <a:rPr kumimoji="0" lang="hr-HR" altLang="en-US" sz="2000" dirty="0"/>
              <a:t>i,j</a:t>
            </a:r>
            <a:r>
              <a:rPr kumimoji="0" lang="en-US" altLang="en-US" sz="2000" dirty="0"/>
              <a:t>}</a:t>
            </a:r>
            <a:endParaRPr kumimoji="0" lang="hr-HR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endParaRPr kumimoji="0" lang="hr-HR" altLang="en-US" sz="1800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hr-HR" altLang="en-US" sz="2000" dirty="0">
                <a:solidFill>
                  <a:schemeClr val="hlink"/>
                </a:solidFill>
              </a:rPr>
              <a:t>Ž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elimo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 da 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primenimo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transformaciju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obrtanja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 po 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indeksnoj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en-US" sz="20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promenljivoj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en-US" sz="2000" i="1" dirty="0">
                <a:cs typeface="Times New Roman" panose="02020603050405020304" pitchFamily="18" charset="0"/>
              </a:rPr>
              <a:t>j</a:t>
            </a:r>
            <a:r>
              <a:rPr kumimoji="0"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.</a:t>
            </a:r>
            <a:endParaRPr kumimoji="0" lang="hr-HR" altLang="en-US" sz="2000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en-US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kumimoji="0" lang="hr-HR" altLang="en-US" sz="1800" dirty="0">
                <a:solidFill>
                  <a:schemeClr val="hlink"/>
                </a:solidFill>
              </a:rPr>
              <a:t>Matrica transformacije je oblika</a:t>
            </a:r>
          </a:p>
          <a:p>
            <a:pPr>
              <a:defRPr/>
            </a:pPr>
            <a:endParaRPr kumimoji="0" lang="en-US" altLang="en-US" sz="1800" dirty="0">
              <a:solidFill>
                <a:schemeClr val="hlink"/>
              </a:solidFill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6C58D43A-79D9-48E7-BB32-FA28F74B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3EE95A0B-D4B1-433F-9927-3DD5938A9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489575"/>
          <a:ext cx="15240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700" progId="Equation.3">
                  <p:embed/>
                </p:oleObj>
              </mc:Choice>
              <mc:Fallback>
                <p:oleObj name="Equation" r:id="rId2" imgW="685800" imgH="393700" progId="Equation.3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3EE95A0B-D4B1-433F-9927-3DD5938A9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9575"/>
                        <a:ext cx="1524000" cy="8731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3AAEAEE-69BA-49BA-8490-23FB3B7EE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Obrtanje – primer (nast.)</a:t>
            </a:r>
            <a:endParaRPr lang="en-US" altLang="en-US"/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7C28730F-FA85-42C2-AD2B-A504988F4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519488"/>
            <a:ext cx="797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43699CC3-7D2E-4BE3-A9AD-C56EC47B9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72167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r-HR" altLang="en-US" sz="2000">
                <a:latin typeface="Tahoma" panose="020B0604030504040204" pitchFamily="34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Novi indeksni skup dobijamo na slede</a:t>
            </a: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ć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 na</a:t>
            </a: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altLang="en-US" sz="20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C6E571CA-CB84-41DD-97FB-06ADF370D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12290" name="Object 5">
            <a:extLst>
              <a:ext uri="{FF2B5EF4-FFF2-40B4-BE49-F238E27FC236}">
                <a16:creationId xmlns:a16="http://schemas.microsoft.com/office/drawing/2014/main" id="{F42E257F-B907-4684-8C27-CB71B25B9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05000"/>
          <a:ext cx="38242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01800" imgH="457200" progId="Equation.3">
                  <p:embed/>
                </p:oleObj>
              </mc:Choice>
              <mc:Fallback>
                <p:oleObj r:id="rId2" imgW="1701800" imgH="457200" progId="Equation.3">
                  <p:embed/>
                  <p:pic>
                    <p:nvPicPr>
                      <p:cNvPr id="12290" name="Object 5">
                        <a:extLst>
                          <a:ext uri="{FF2B5EF4-FFF2-40B4-BE49-F238E27FC236}">
                            <a16:creationId xmlns:a16="http://schemas.microsoft.com/office/drawing/2014/main" id="{F42E257F-B907-4684-8C27-CB71B25B9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05000"/>
                        <a:ext cx="3824288" cy="10255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7">
            <a:extLst>
              <a:ext uri="{FF2B5EF4-FFF2-40B4-BE49-F238E27FC236}">
                <a16:creationId xmlns:a16="http://schemas.microsoft.com/office/drawing/2014/main" id="{348D6E93-047A-4DF7-9CAE-267AD28CD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7543800" cy="32924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r-HR" altLang="en-US" sz="2000" dirty="0">
                <a:latin typeface="Tahoma" panose="020B0604030504040204" pitchFamily="34" charset="0"/>
              </a:rPr>
              <a:t> </a:t>
            </a:r>
            <a:r>
              <a:rPr lang="hr-HR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Š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US" alt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zna</a:t>
            </a:r>
            <a:r>
              <a:rPr lang="hr-HR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 da je </a:t>
            </a:r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=</a:t>
            </a:r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 -</a:t>
            </a:r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 a </a:t>
            </a:r>
            <a:r>
              <a:rPr lang="en-US" alt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granice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indeksa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 </a:t>
            </a:r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hr-HR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su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=1, n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 i </a:t>
            </a:r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=-n, -1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. </a:t>
            </a:r>
            <a:endParaRPr lang="hr-HR" altLang="en-US" sz="20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r-HR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Transformisana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petlja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ima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slede</a:t>
            </a:r>
            <a:r>
              <a:rPr lang="hr-HR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ć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 </a:t>
            </a:r>
            <a:r>
              <a:rPr lang="en-US" alt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izgled</a:t>
            </a:r>
            <a:r>
              <a:rPr lang="en-US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endParaRPr lang="hr-HR" altLang="en-US" sz="20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>
              <a:defRPr/>
            </a:pPr>
            <a:r>
              <a:rPr lang="hr-HR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for u = 1, n</a:t>
            </a:r>
          </a:p>
          <a:p>
            <a:pPr algn="just">
              <a:defRPr/>
            </a:pP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		for v = - n, -1</a:t>
            </a:r>
          </a:p>
          <a:p>
            <a:pPr algn="just">
              <a:defRPr/>
            </a:pP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		A(u, -v) = A(u-1, -v</a:t>
            </a:r>
            <a:r>
              <a:rPr lang="sr-Latn-R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-2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)*k</a:t>
            </a:r>
            <a:endParaRPr lang="hr-HR" altLang="en-US" sz="20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>
              <a:defRPr/>
            </a:pPr>
            <a:r>
              <a:rPr lang="hr-HR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 	</a:t>
            </a:r>
            <a:r>
              <a:rPr lang="en-US" altLang="en-US" sz="2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endfor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{</a:t>
            </a:r>
            <a:r>
              <a:rPr lang="en-US" altLang="en-US" sz="2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u,v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}</a:t>
            </a:r>
            <a:endParaRPr lang="hr-HR" altLang="en-US" sz="20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>
              <a:buFontTx/>
              <a:buChar char="•"/>
              <a:defRPr/>
            </a:pPr>
            <a:r>
              <a:rPr lang="hr-HR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hr-HR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Transformacijom je izmenjen redosled izračunavanja po indeksnoj promenljivoj </a:t>
            </a:r>
            <a:r>
              <a:rPr lang="hr-HR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j</a:t>
            </a:r>
            <a:endParaRPr lang="en-US" altLang="en-US" sz="2000" i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endParaRPr lang="en-US" altLang="en-US" sz="20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C020B6B-A94E-4F54-98AE-3367EEBB6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Obrtanje – primer </a:t>
            </a:r>
            <a:endParaRPr lang="en-US" altLang="en-US"/>
          </a:p>
        </p:txBody>
      </p:sp>
      <p:sp>
        <p:nvSpPr>
          <p:cNvPr id="47107" name="Line 3">
            <a:extLst>
              <a:ext uri="{FF2B5EF4-FFF2-40B4-BE49-F238E27FC236}">
                <a16:creationId xmlns:a16="http://schemas.microsoft.com/office/drawing/2014/main" id="{49A739F6-7692-4D09-BD55-29AB65F31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277938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08" name="Line 4">
            <a:extLst>
              <a:ext uri="{FF2B5EF4-FFF2-40B4-BE49-F238E27FC236}">
                <a16:creationId xmlns:a16="http://schemas.microsoft.com/office/drawing/2014/main" id="{66A20530-2C52-4670-82B7-858BEAB78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106738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09" name="Line 5">
            <a:extLst>
              <a:ext uri="{FF2B5EF4-FFF2-40B4-BE49-F238E27FC236}">
                <a16:creationId xmlns:a16="http://schemas.microsoft.com/office/drawing/2014/main" id="{A489C0CA-7206-4B47-B63D-354D037D29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725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F5CC2954-CF0E-4FD4-8EDD-9D997F96A8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725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CCCFEC6B-B755-4573-A904-5E0F9AF6E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725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12" name="Line 8">
            <a:extLst>
              <a:ext uri="{FF2B5EF4-FFF2-40B4-BE49-F238E27FC236}">
                <a16:creationId xmlns:a16="http://schemas.microsoft.com/office/drawing/2014/main" id="{61493C10-98BA-4EFA-AB28-905E356CE9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725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63F74390-87F4-453F-9433-73F93C6B64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344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9CFEAC00-0619-44FC-B8C0-326223406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963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68B66003-7D85-4BD2-9F50-C6D4E75D56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582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E59372C5-688B-4B70-B641-BE064E2035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344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17" name="Line 13">
            <a:extLst>
              <a:ext uri="{FF2B5EF4-FFF2-40B4-BE49-F238E27FC236}">
                <a16:creationId xmlns:a16="http://schemas.microsoft.com/office/drawing/2014/main" id="{CCC451ED-8080-4D7D-8E6A-44B884400A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63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18" name="Line 14">
            <a:extLst>
              <a:ext uri="{FF2B5EF4-FFF2-40B4-BE49-F238E27FC236}">
                <a16:creationId xmlns:a16="http://schemas.microsoft.com/office/drawing/2014/main" id="{0D721FBD-A0DD-4215-8F20-2014F40D7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82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19" name="Line 15">
            <a:extLst>
              <a:ext uri="{FF2B5EF4-FFF2-40B4-BE49-F238E27FC236}">
                <a16:creationId xmlns:a16="http://schemas.microsoft.com/office/drawing/2014/main" id="{6A262513-0367-496C-B7C4-047BA44ED9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344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20" name="Line 16">
            <a:extLst>
              <a:ext uri="{FF2B5EF4-FFF2-40B4-BE49-F238E27FC236}">
                <a16:creationId xmlns:a16="http://schemas.microsoft.com/office/drawing/2014/main" id="{15EC33D6-B7E6-4D30-85AD-7C30A42BE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1963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21" name="Line 17">
            <a:extLst>
              <a:ext uri="{FF2B5EF4-FFF2-40B4-BE49-F238E27FC236}">
                <a16:creationId xmlns:a16="http://schemas.microsoft.com/office/drawing/2014/main" id="{7C74CF95-6D66-42E6-A3B5-19C310157B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1582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22" name="Line 18">
            <a:extLst>
              <a:ext uri="{FF2B5EF4-FFF2-40B4-BE49-F238E27FC236}">
                <a16:creationId xmlns:a16="http://schemas.microsoft.com/office/drawing/2014/main" id="{3E1F1B89-6191-4F1B-9C4E-3F84C79024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344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23" name="Line 19">
            <a:extLst>
              <a:ext uri="{FF2B5EF4-FFF2-40B4-BE49-F238E27FC236}">
                <a16:creationId xmlns:a16="http://schemas.microsoft.com/office/drawing/2014/main" id="{7E50D60B-151B-44ED-B9E2-3188B11767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963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E81E3D05-B44D-411E-9601-6C1EDC9BB9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582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25" name="Text Box 21">
            <a:extLst>
              <a:ext uri="{FF2B5EF4-FFF2-40B4-BE49-F238E27FC236}">
                <a16:creationId xmlns:a16="http://schemas.microsoft.com/office/drawing/2014/main" id="{EBDBECF4-AFD3-42A4-8469-F68C60D95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1620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I</a:t>
            </a:r>
            <a:endParaRPr lang="en-US" altLang="en-US"/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6747B39A-EDAF-459D-B513-A8BAA23CD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43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J</a:t>
            </a:r>
            <a:endParaRPr lang="en-US" altLang="en-US"/>
          </a:p>
        </p:txBody>
      </p:sp>
      <p:sp>
        <p:nvSpPr>
          <p:cNvPr id="47127" name="Line 23">
            <a:extLst>
              <a:ext uri="{FF2B5EF4-FFF2-40B4-BE49-F238E27FC236}">
                <a16:creationId xmlns:a16="http://schemas.microsoft.com/office/drawing/2014/main" id="{E3608A5C-4228-43BD-91FC-B51EC217F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72573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28" name="Line 24">
            <a:extLst>
              <a:ext uri="{FF2B5EF4-FFF2-40B4-BE49-F238E27FC236}">
                <a16:creationId xmlns:a16="http://schemas.microsoft.com/office/drawing/2014/main" id="{2F405AE4-7D65-48C8-97EA-767F64F63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4473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29" name="Line 25">
            <a:extLst>
              <a:ext uri="{FF2B5EF4-FFF2-40B4-BE49-F238E27FC236}">
                <a16:creationId xmlns:a16="http://schemas.microsoft.com/office/drawing/2014/main" id="{C21A14C1-E496-44C8-B589-00D0F2BFD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96373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30" name="Line 26">
            <a:extLst>
              <a:ext uri="{FF2B5EF4-FFF2-40B4-BE49-F238E27FC236}">
                <a16:creationId xmlns:a16="http://schemas.microsoft.com/office/drawing/2014/main" id="{019B2FC8-3097-42B4-ADA0-B078D8B09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58273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2011" name="Text Box 27">
            <a:extLst>
              <a:ext uri="{FF2B5EF4-FFF2-40B4-BE49-F238E27FC236}">
                <a16:creationId xmlns:a16="http://schemas.microsoft.com/office/drawing/2014/main" id="{3DBFCEDF-F8E9-42B8-BCB1-2AEB80265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595688"/>
            <a:ext cx="20986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Pre transformacije</a:t>
            </a:r>
            <a:r>
              <a:rPr lang="hr-HR" altLang="en-US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  <a:endParaRPr lang="en-US" altLang="en-US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7132" name="Line 28">
            <a:extLst>
              <a:ext uri="{FF2B5EF4-FFF2-40B4-BE49-F238E27FC236}">
                <a16:creationId xmlns:a16="http://schemas.microsoft.com/office/drawing/2014/main" id="{E6C4A99C-DAF6-4779-A3AE-A372D9814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258888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33" name="Line 29">
            <a:extLst>
              <a:ext uri="{FF2B5EF4-FFF2-40B4-BE49-F238E27FC236}">
                <a16:creationId xmlns:a16="http://schemas.microsoft.com/office/drawing/2014/main" id="{5FAB1B78-6793-40BA-A349-651E6E0B4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087688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34" name="Line 30">
            <a:extLst>
              <a:ext uri="{FF2B5EF4-FFF2-40B4-BE49-F238E27FC236}">
                <a16:creationId xmlns:a16="http://schemas.microsoft.com/office/drawing/2014/main" id="{EB94F2D7-6350-488A-9A4E-B9532547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7051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35" name="Line 31">
            <a:extLst>
              <a:ext uri="{FF2B5EF4-FFF2-40B4-BE49-F238E27FC236}">
                <a16:creationId xmlns:a16="http://schemas.microsoft.com/office/drawing/2014/main" id="{592B90AF-6007-4BDA-9A34-FA2325DB68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743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36" name="Line 32">
            <a:extLst>
              <a:ext uri="{FF2B5EF4-FFF2-40B4-BE49-F238E27FC236}">
                <a16:creationId xmlns:a16="http://schemas.microsoft.com/office/drawing/2014/main" id="{CDE2054F-0076-4B51-890D-CD57B4C167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743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37" name="Line 33">
            <a:extLst>
              <a:ext uri="{FF2B5EF4-FFF2-40B4-BE49-F238E27FC236}">
                <a16:creationId xmlns:a16="http://schemas.microsoft.com/office/drawing/2014/main" id="{80A2CD91-ED02-4D7F-9346-31457B040E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743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38" name="Line 34">
            <a:extLst>
              <a:ext uri="{FF2B5EF4-FFF2-40B4-BE49-F238E27FC236}">
                <a16:creationId xmlns:a16="http://schemas.microsoft.com/office/drawing/2014/main" id="{C39A6CA4-0BAF-4023-9791-397A725BC4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9050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39" name="Line 35">
            <a:extLst>
              <a:ext uri="{FF2B5EF4-FFF2-40B4-BE49-F238E27FC236}">
                <a16:creationId xmlns:a16="http://schemas.microsoft.com/office/drawing/2014/main" id="{28AFFCA5-CD84-4B93-A173-DF22062B0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2860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40" name="Line 36">
            <a:extLst>
              <a:ext uri="{FF2B5EF4-FFF2-40B4-BE49-F238E27FC236}">
                <a16:creationId xmlns:a16="http://schemas.microsoft.com/office/drawing/2014/main" id="{0952D0D5-1909-48BD-958A-CB259D0323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600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41" name="Line 37">
            <a:extLst>
              <a:ext uri="{FF2B5EF4-FFF2-40B4-BE49-F238E27FC236}">
                <a16:creationId xmlns:a16="http://schemas.microsoft.com/office/drawing/2014/main" id="{28A64DBE-6425-4185-AD2A-D5EE4D5CF0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3526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42" name="Line 38">
            <a:extLst>
              <a:ext uri="{FF2B5EF4-FFF2-40B4-BE49-F238E27FC236}">
                <a16:creationId xmlns:a16="http://schemas.microsoft.com/office/drawing/2014/main" id="{042853EF-16FD-4B24-A1C0-AD55A12DE7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96215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43" name="Line 39">
            <a:extLst>
              <a:ext uri="{FF2B5EF4-FFF2-40B4-BE49-F238E27FC236}">
                <a16:creationId xmlns:a16="http://schemas.microsoft.com/office/drawing/2014/main" id="{D12244FA-49CF-4562-9298-D1F976488B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5525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44" name="Line 40">
            <a:extLst>
              <a:ext uri="{FF2B5EF4-FFF2-40B4-BE49-F238E27FC236}">
                <a16:creationId xmlns:a16="http://schemas.microsoft.com/office/drawing/2014/main" id="{87A41278-AE99-48BF-981D-7156FECE0C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45" name="Line 41">
            <a:extLst>
              <a:ext uri="{FF2B5EF4-FFF2-40B4-BE49-F238E27FC236}">
                <a16:creationId xmlns:a16="http://schemas.microsoft.com/office/drawing/2014/main" id="{98B6CF9F-F29A-4BC6-A0E0-DCD4FA32C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981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46" name="Line 42">
            <a:extLst>
              <a:ext uri="{FF2B5EF4-FFF2-40B4-BE49-F238E27FC236}">
                <a16:creationId xmlns:a16="http://schemas.microsoft.com/office/drawing/2014/main" id="{3C96ECE4-B5F8-4915-9C44-9CCD2BBE8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600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47" name="Line 43">
            <a:extLst>
              <a:ext uri="{FF2B5EF4-FFF2-40B4-BE49-F238E27FC236}">
                <a16:creationId xmlns:a16="http://schemas.microsoft.com/office/drawing/2014/main" id="{11AFDC5C-4B38-427C-B0B6-9ED68875B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398713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48" name="Line 44">
            <a:extLst>
              <a:ext uri="{FF2B5EF4-FFF2-40B4-BE49-F238E27FC236}">
                <a16:creationId xmlns:a16="http://schemas.microsoft.com/office/drawing/2014/main" id="{44723107-A1CA-4741-8029-BB77AC0F2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199072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49" name="Line 45">
            <a:extLst>
              <a:ext uri="{FF2B5EF4-FFF2-40B4-BE49-F238E27FC236}">
                <a16:creationId xmlns:a16="http://schemas.microsoft.com/office/drawing/2014/main" id="{5BB5ED66-E6BD-4076-AD7D-62CA8D6425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1600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50" name="Text Box 46">
            <a:extLst>
              <a:ext uri="{FF2B5EF4-FFF2-40B4-BE49-F238E27FC236}">
                <a16:creationId xmlns:a16="http://schemas.microsoft.com/office/drawing/2014/main" id="{40510A95-545D-4B5C-A0A0-1B110D71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114300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I</a:t>
            </a:r>
            <a:endParaRPr lang="en-US" altLang="en-US"/>
          </a:p>
        </p:txBody>
      </p:sp>
      <p:sp>
        <p:nvSpPr>
          <p:cNvPr id="47151" name="Text Box 47">
            <a:extLst>
              <a:ext uri="{FF2B5EF4-FFF2-40B4-BE49-F238E27FC236}">
                <a16:creationId xmlns:a16="http://schemas.microsoft.com/office/drawing/2014/main" id="{0F59E2EB-C274-44D8-BEE7-8FF3FB720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J</a:t>
            </a:r>
            <a:endParaRPr lang="en-US" altLang="en-US"/>
          </a:p>
        </p:txBody>
      </p:sp>
      <p:sp>
        <p:nvSpPr>
          <p:cNvPr id="47152" name="Line 48">
            <a:extLst>
              <a:ext uri="{FF2B5EF4-FFF2-40B4-BE49-F238E27FC236}">
                <a16:creationId xmlns:a16="http://schemas.microsoft.com/office/drawing/2014/main" id="{5B6588AC-6FF8-4783-827E-38A99A384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43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53" name="Line 49">
            <a:extLst>
              <a:ext uri="{FF2B5EF4-FFF2-40B4-BE49-F238E27FC236}">
                <a16:creationId xmlns:a16="http://schemas.microsoft.com/office/drawing/2014/main" id="{126DD140-E256-469E-AF08-D859C46C6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362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54" name="Line 50">
            <a:extLst>
              <a:ext uri="{FF2B5EF4-FFF2-40B4-BE49-F238E27FC236}">
                <a16:creationId xmlns:a16="http://schemas.microsoft.com/office/drawing/2014/main" id="{CACA9F42-C82E-4499-AF57-7359D472B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446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55" name="Line 51">
            <a:extLst>
              <a:ext uri="{FF2B5EF4-FFF2-40B4-BE49-F238E27FC236}">
                <a16:creationId xmlns:a16="http://schemas.microsoft.com/office/drawing/2014/main" id="{8967F825-A81D-454F-8F3F-DA8E3884C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5636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2036" name="Text Box 52">
            <a:extLst>
              <a:ext uri="{FF2B5EF4-FFF2-40B4-BE49-F238E27FC236}">
                <a16:creationId xmlns:a16="http://schemas.microsoft.com/office/drawing/2014/main" id="{CD355032-8D05-46CA-938F-77FDA827B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3576638"/>
            <a:ext cx="2293938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Posle transformacije</a:t>
            </a:r>
            <a:r>
              <a:rPr lang="hr-HR" altLang="en-US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  <a:endParaRPr lang="en-US" altLang="en-US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2037" name="Text Box 53">
            <a:extLst>
              <a:ext uri="{FF2B5EF4-FFF2-40B4-BE49-F238E27FC236}">
                <a16:creationId xmlns:a16="http://schemas.microsoft.com/office/drawing/2014/main" id="{B7EB6747-2DDA-441F-BC43-B181B21BF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67200"/>
            <a:ext cx="8207375" cy="161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r-HR" altLang="en-US" sz="2000">
                <a:latin typeface="Tahoma" panose="020B0604030504040204" pitchFamily="34" charset="0"/>
              </a:rPr>
              <a:t> Npr.</a:t>
            </a:r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 za n=3 i i=1 pre transformacije </a:t>
            </a:r>
            <a:r>
              <a:rPr lang="hr-HR" altLang="en-US" sz="2000">
                <a:latin typeface="Tahoma" panose="020B0604030504040204" pitchFamily="34" charset="0"/>
              </a:rPr>
              <a:t> se </a:t>
            </a:r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redom izra</a:t>
            </a:r>
            <a:r>
              <a:rPr lang="hr-HR" altLang="en-US" sz="2000">
                <a:latin typeface="Tahoma" panose="020B0604030504040204" pitchFamily="34" charset="0"/>
              </a:rPr>
              <a:t>č</a:t>
            </a:r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unavaju elementi </a:t>
            </a:r>
            <a:r>
              <a:rPr lang="hr-HR" altLang="en-US" sz="2000">
                <a:latin typeface="Tahoma" panose="020B0604030504040204" pitchFamily="34" charset="0"/>
              </a:rPr>
              <a:t>		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A(1,1), A(1,2) i A(1,3),</a:t>
            </a:r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hr-HR" altLang="en-US" sz="200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r-HR" altLang="en-US" sz="2000">
                <a:latin typeface="Tahoma" panose="020B0604030504040204" pitchFamily="34" charset="0"/>
              </a:rPr>
              <a:t> N</a:t>
            </a:r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akon transformacije redosled izra</a:t>
            </a:r>
            <a:r>
              <a:rPr lang="hr-HR" altLang="en-US" sz="2000">
                <a:latin typeface="Tahoma" panose="020B0604030504040204" pitchFamily="34" charset="0"/>
              </a:rPr>
              <a:t>č</a:t>
            </a:r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unavanja elemenata </a:t>
            </a:r>
            <a:r>
              <a:rPr lang="hr-HR" altLang="en-US" sz="2000">
                <a:latin typeface="Tahoma" panose="020B0604030504040204" pitchFamily="34" charset="0"/>
              </a:rPr>
              <a:t>je </a:t>
            </a:r>
          </a:p>
          <a:p>
            <a:pPr lvl="1">
              <a:spcBef>
                <a:spcPct val="50000"/>
              </a:spcBef>
              <a:defRPr/>
            </a:pPr>
            <a:r>
              <a:rPr lang="hr-HR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A(1,3), A(1,2) i A(1,1).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Roman YU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158" name="Line 54">
            <a:extLst>
              <a:ext uri="{FF2B5EF4-FFF2-40B4-BE49-F238E27FC236}">
                <a16:creationId xmlns:a16="http://schemas.microsoft.com/office/drawing/2014/main" id="{6171801F-6854-43BF-B527-DC295D11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1600" y="2362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59" name="Line 55">
            <a:extLst>
              <a:ext uri="{FF2B5EF4-FFF2-40B4-BE49-F238E27FC236}">
                <a16:creationId xmlns:a16="http://schemas.microsoft.com/office/drawing/2014/main" id="{37E66494-3302-45FB-8C36-AB10A0FAFC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81125" y="1981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60" name="Line 56">
            <a:extLst>
              <a:ext uri="{FF2B5EF4-FFF2-40B4-BE49-F238E27FC236}">
                <a16:creationId xmlns:a16="http://schemas.microsoft.com/office/drawing/2014/main" id="{122BC485-3F1F-417C-9038-60D78C88D2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0650" y="1600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7161" name="Line 61">
            <a:extLst>
              <a:ext uri="{FF2B5EF4-FFF2-40B4-BE49-F238E27FC236}">
                <a16:creationId xmlns:a16="http://schemas.microsoft.com/office/drawing/2014/main" id="{02A9EA6B-33D5-45C3-98A3-2822FC0FEF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362200"/>
            <a:ext cx="1143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47162" name="Line 62">
            <a:extLst>
              <a:ext uri="{FF2B5EF4-FFF2-40B4-BE49-F238E27FC236}">
                <a16:creationId xmlns:a16="http://schemas.microsoft.com/office/drawing/2014/main" id="{33DC440B-6F14-415C-B07D-EB379CFFC6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7775" y="1952625"/>
            <a:ext cx="1143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47163" name="Line 63">
            <a:extLst>
              <a:ext uri="{FF2B5EF4-FFF2-40B4-BE49-F238E27FC236}">
                <a16:creationId xmlns:a16="http://schemas.microsoft.com/office/drawing/2014/main" id="{1DCEDBF9-1BA5-45AF-B809-96CC410C27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7300" y="1543050"/>
            <a:ext cx="1143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</p:spTree>
  </p:cSld>
  <p:clrMapOvr>
    <a:masterClrMapping/>
  </p:clrMapOvr>
  <p:transition>
    <p:pull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147A183-144C-42D2-B4F9-90CA5B8E8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>
                <a:latin typeface="Times Roman YU" pitchFamily="18" charset="0"/>
                <a:cs typeface="Times New Roman" panose="02020603050405020304" pitchFamily="18" charset="0"/>
              </a:rPr>
              <a:t>3.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en-US" sz="3200">
                <a:cs typeface="Times New Roman" panose="02020603050405020304" pitchFamily="18" charset="0"/>
              </a:rPr>
              <a:t>Transformacija krivljenja (skewing)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85BBC1F-8201-466F-9AF9-78EC931D2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en-US">
                <a:cs typeface="Times New Roman" panose="02020603050405020304" pitchFamily="18" charset="0"/>
              </a:rPr>
              <a:t>Ovom transformacijom se obavlja krivljenje (skeweing) jednog iterativnog indeksa u odnosu na drugi za faktor </a:t>
            </a:r>
            <a:r>
              <a:rPr lang="en-US" altLang="en-US" b="1">
                <a:solidFill>
                  <a:schemeClr val="accent1"/>
                </a:solidFill>
                <a:cs typeface="Times New Roman" panose="02020603050405020304" pitchFamily="18" charset="0"/>
              </a:rPr>
              <a:t>f</a:t>
            </a:r>
            <a:r>
              <a:rPr lang="en-US" altLang="en-US">
                <a:cs typeface="Times New Roman" panose="02020603050405020304" pitchFamily="18" charset="0"/>
              </a:rPr>
              <a:t>.</a:t>
            </a:r>
            <a:r>
              <a:rPr lang="en-US" altLang="en-US"/>
              <a:t> </a:t>
            </a:r>
            <a:endParaRPr lang="hr-HR" altLang="en-US"/>
          </a:p>
          <a:p>
            <a:pPr lvl="1">
              <a:defRPr/>
            </a:pPr>
            <a:r>
              <a:rPr lang="en-US" altLang="en-US">
                <a:cs typeface="Times New Roman" panose="02020603050405020304" pitchFamily="18" charset="0"/>
              </a:rPr>
              <a:t>Pretpostavimo da imamo ovakvu iteraciju</a:t>
            </a:r>
            <a:r>
              <a:rPr lang="hr-HR" altLang="en-US"/>
              <a:t> indeksnih promenljivih</a:t>
            </a:r>
          </a:p>
          <a:p>
            <a:pPr lvl="1">
              <a:defRPr/>
            </a:pPr>
            <a:endParaRPr lang="hr-HR" altLang="en-US"/>
          </a:p>
          <a:p>
            <a:pPr lvl="1">
              <a:defRPr/>
            </a:pPr>
            <a:endParaRPr lang="en-US" altLang="en-US"/>
          </a:p>
          <a:p>
            <a:pPr lvl="1" algn="just">
              <a:defRPr/>
            </a:pPr>
            <a:r>
              <a:rPr lang="en-US" altLang="en-US">
                <a:cs typeface="Times New Roman" panose="02020603050405020304" pitchFamily="18" charset="0"/>
              </a:rPr>
              <a:t>ako primenimo krivljenje petlje </a:t>
            </a:r>
            <a:r>
              <a:rPr lang="hr-HR" altLang="en-US">
                <a:solidFill>
                  <a:schemeClr val="accent1"/>
                </a:solidFill>
              </a:rPr>
              <a:t>I</a:t>
            </a:r>
            <a:r>
              <a:rPr lang="hr-HR" altLang="en-US" baseline="-25000">
                <a:solidFill>
                  <a:schemeClr val="accent1"/>
                </a:solidFill>
              </a:rPr>
              <a:t>j</a:t>
            </a:r>
            <a:r>
              <a:rPr lang="en-US" altLang="en-US">
                <a:cs typeface="Times New Roman" panose="02020603050405020304" pitchFamily="18" charset="0"/>
              </a:rPr>
              <a:t> u odnosu na</a:t>
            </a:r>
            <a:r>
              <a:rPr lang="hr-HR" altLang="en-US"/>
              <a:t> </a:t>
            </a:r>
            <a:r>
              <a:rPr lang="hr-HR" altLang="en-US">
                <a:solidFill>
                  <a:schemeClr val="accent1"/>
                </a:solidFill>
              </a:rPr>
              <a:t>I</a:t>
            </a:r>
            <a:r>
              <a:rPr lang="hr-HR" altLang="en-US" baseline="-25000">
                <a:solidFill>
                  <a:schemeClr val="accent1"/>
                </a:solidFill>
              </a:rPr>
              <a:t>i</a:t>
            </a:r>
            <a:r>
              <a:rPr lang="en-US" altLang="en-US">
                <a:cs typeface="Times New Roman" panose="02020603050405020304" pitchFamily="18" charset="0"/>
              </a:rPr>
              <a:t>  za faktor f izvr</a:t>
            </a:r>
            <a:r>
              <a:rPr lang="sr-Latn-CS" altLang="en-US">
                <a:cs typeface="Times New Roman" panose="02020603050405020304" pitchFamily="18" charset="0"/>
              </a:rPr>
              <a:t>šić</a:t>
            </a:r>
            <a:r>
              <a:rPr lang="en-US" altLang="en-US">
                <a:cs typeface="Times New Roman" panose="02020603050405020304" pitchFamily="18" charset="0"/>
              </a:rPr>
              <a:t>e se preslikavanje gornje iteracije u</a:t>
            </a:r>
            <a:endParaRPr lang="hr-HR" altLang="en-US"/>
          </a:p>
          <a:p>
            <a:pPr lvl="1" algn="just">
              <a:defRPr/>
            </a:pPr>
            <a:endParaRPr lang="hr-HR" altLang="en-US"/>
          </a:p>
          <a:p>
            <a:pPr lvl="1" algn="just">
              <a:defRPr/>
            </a:pPr>
            <a:endParaRPr lang="en-US" altLang="en-US">
              <a:latin typeface="Times New Roman" panose="02020603050405020304" pitchFamily="18" charset="0"/>
            </a:endParaRPr>
          </a:p>
          <a:p>
            <a:pPr lvl="1">
              <a:defRPr/>
            </a:pPr>
            <a:endParaRPr lang="en-US" altLang="en-US"/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01ABAE40-59F9-4FDB-B884-8A22B3836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F96B9514-BCC1-44D0-9268-2F7BEE593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286000"/>
          <a:ext cx="4800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60600" imgH="241300" progId="Equation.3">
                  <p:embed/>
                </p:oleObj>
              </mc:Choice>
              <mc:Fallback>
                <p:oleObj r:id="rId2" imgW="2260600" imgH="241300" progId="Equation.3">
                  <p:embed/>
                  <p:pic>
                    <p:nvPicPr>
                      <p:cNvPr id="13314" name="Object 4">
                        <a:extLst>
                          <a:ext uri="{FF2B5EF4-FFF2-40B4-BE49-F238E27FC236}">
                            <a16:creationId xmlns:a16="http://schemas.microsoft.com/office/drawing/2014/main" id="{F96B9514-BCC1-44D0-9268-2F7BEE593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4800600" cy="5111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>
            <a:extLst>
              <a:ext uri="{FF2B5EF4-FFF2-40B4-BE49-F238E27FC236}">
                <a16:creationId xmlns:a16="http://schemas.microsoft.com/office/drawing/2014/main" id="{74B7024F-8DEF-447C-89D0-2D47B2C73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13315" name="Object 6">
            <a:extLst>
              <a:ext uri="{FF2B5EF4-FFF2-40B4-BE49-F238E27FC236}">
                <a16:creationId xmlns:a16="http://schemas.microsoft.com/office/drawing/2014/main" id="{D9424B31-20A3-4A50-92FB-7C183B932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343400"/>
          <a:ext cx="56102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43200" imgH="241300" progId="Equation.3">
                  <p:embed/>
                </p:oleObj>
              </mc:Choice>
              <mc:Fallback>
                <p:oleObj r:id="rId4" imgW="2743200" imgH="241300" progId="Equation.3">
                  <p:embed/>
                  <p:pic>
                    <p:nvPicPr>
                      <p:cNvPr id="13315" name="Object 6">
                        <a:extLst>
                          <a:ext uri="{FF2B5EF4-FFF2-40B4-BE49-F238E27FC236}">
                            <a16:creationId xmlns:a16="http://schemas.microsoft.com/office/drawing/2014/main" id="{D9424B31-20A3-4A50-92FB-7C183B932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5610225" cy="4873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A6E8-0859-4480-9203-18884867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Krivljenje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D2CE-CF41-47BE-99E6-1D15DEBD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8025"/>
            <a:ext cx="9144000" cy="9683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Krivljenje</a:t>
            </a:r>
            <a:r>
              <a:rPr lang="en-US" dirty="0"/>
              <a:t> </a:t>
            </a:r>
            <a:r>
              <a:rPr lang="en-US" dirty="0" err="1"/>
              <a:t>petlje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sz="1600" dirty="0" err="1"/>
              <a:t>k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sz="1800" dirty="0" err="1"/>
              <a:t>j</a:t>
            </a:r>
            <a:r>
              <a:rPr lang="en-US" dirty="0"/>
              <a:t> 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f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C62405EF-5B0A-408E-A7CC-EC1F8E01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32038"/>
            <a:ext cx="6629400" cy="40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61B77D-AE66-47AF-9F1C-2DE013491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Krivljenje – primer </a:t>
            </a:r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3935877-B215-451F-98BC-7288FBDF1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altLang="en-US">
                <a:cs typeface="Times New Roman" panose="02020603050405020304" pitchFamily="18" charset="0"/>
              </a:rPr>
              <a:t>PRIMER: 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Posmatrajmo slede</a:t>
            </a:r>
            <a:r>
              <a:rPr lang="hr-HR" altLang="en-US">
                <a:solidFill>
                  <a:schemeClr val="tx1"/>
                </a:solidFill>
              </a:rPr>
              <a:t>ć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e gnezdo petlji</a:t>
            </a:r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 		</a:t>
            </a:r>
            <a:r>
              <a:rPr lang="sr-Latn-CS" altLang="en-US">
                <a:cs typeface="Times New Roman" panose="02020603050405020304" pitchFamily="18" charset="0"/>
              </a:rPr>
              <a:t>for</a:t>
            </a:r>
            <a:r>
              <a:rPr lang="en-US" altLang="en-US">
                <a:cs typeface="Times New Roman" panose="02020603050405020304" pitchFamily="18" charset="0"/>
              </a:rPr>
              <a:t> i = 1, n			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>
                <a:cs typeface="Times New Roman" panose="02020603050405020304" pitchFamily="18" charset="0"/>
              </a:rPr>
              <a:t>		</a:t>
            </a:r>
            <a:r>
              <a:rPr lang="sr-Latn-CS" altLang="en-US">
                <a:cs typeface="Times New Roman" panose="02020603050405020304" pitchFamily="18" charset="0"/>
              </a:rPr>
              <a:t>for</a:t>
            </a:r>
            <a:r>
              <a:rPr lang="en-US" altLang="en-US">
                <a:cs typeface="Times New Roman" panose="02020603050405020304" pitchFamily="18" charset="0"/>
              </a:rPr>
              <a:t> j = 1, n					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>
                <a:cs typeface="Times New Roman" panose="02020603050405020304" pitchFamily="18" charset="0"/>
              </a:rPr>
              <a:t>		  A(i, j) = A(i, j-1) + A(i-1,j)</a:t>
            </a:r>
            <a:endParaRPr lang="hr-HR" altLang="en-US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/>
              <a:t>     </a:t>
            </a:r>
            <a:r>
              <a:rPr lang="hr-HR" altLang="en-US"/>
              <a:t>endfor</a:t>
            </a:r>
            <a:r>
              <a:rPr lang="en-US" altLang="en-US"/>
              <a:t>{i,j}</a:t>
            </a:r>
            <a:endParaRPr lang="hr-HR" altLang="en-US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hr-HR" altLang="en-US"/>
          </a:p>
          <a:p>
            <a:pPr lvl="1" algn="just">
              <a:spcBef>
                <a:spcPct val="0"/>
              </a:spcBef>
              <a:defRPr/>
            </a:pPr>
            <a:r>
              <a:rPr lang="hr-HR" altLang="en-US"/>
              <a:t>P</a:t>
            </a:r>
            <a:r>
              <a:rPr lang="en-US" altLang="en-US">
                <a:cs typeface="Times New Roman" panose="02020603050405020304" pitchFamily="18" charset="0"/>
              </a:rPr>
              <a:t>rimenimo krivljenje indeksne promenljive </a:t>
            </a:r>
            <a:r>
              <a:rPr lang="en-US" altLang="en-US" i="1">
                <a:solidFill>
                  <a:schemeClr val="accent1"/>
                </a:solidFill>
                <a:cs typeface="Times New Roman" panose="02020603050405020304" pitchFamily="18" charset="0"/>
              </a:rPr>
              <a:t>j</a:t>
            </a:r>
            <a:r>
              <a:rPr lang="en-US" altLang="en-US">
                <a:cs typeface="Times New Roman" panose="02020603050405020304" pitchFamily="18" charset="0"/>
              </a:rPr>
              <a:t> u odnosu na </a:t>
            </a:r>
            <a:r>
              <a:rPr lang="en-US" altLang="en-US" i="1">
                <a:solidFill>
                  <a:schemeClr val="accent1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za faktor 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>
                <a:cs typeface="Times New Roman" panose="02020603050405020304" pitchFamily="18" charset="0"/>
              </a:rPr>
              <a:t>. </a:t>
            </a:r>
            <a:endParaRPr lang="hr-HR" altLang="en-US"/>
          </a:p>
          <a:p>
            <a:pPr lvl="1" algn="just">
              <a:spcBef>
                <a:spcPct val="0"/>
              </a:spcBef>
              <a:defRPr/>
            </a:pPr>
            <a:r>
              <a:rPr lang="en-US" altLang="en-US">
                <a:cs typeface="Times New Roman" panose="02020603050405020304" pitchFamily="18" charset="0"/>
              </a:rPr>
              <a:t>Transformacija </a:t>
            </a:r>
            <a:r>
              <a:rPr lang="hr-HR" altLang="en-US"/>
              <a:t>se</a:t>
            </a:r>
            <a:r>
              <a:rPr lang="en-US" altLang="en-US">
                <a:cs typeface="Times New Roman" panose="02020603050405020304" pitchFamily="18" charset="0"/>
              </a:rPr>
              <a:t> opis</a:t>
            </a:r>
            <a:r>
              <a:rPr lang="hr-HR" altLang="en-US"/>
              <a:t>uje</a:t>
            </a:r>
            <a:r>
              <a:rPr lang="en-US" altLang="en-US">
                <a:cs typeface="Times New Roman" panose="02020603050405020304" pitchFamily="18" charset="0"/>
              </a:rPr>
              <a:t> na slede</a:t>
            </a:r>
            <a:r>
              <a:rPr lang="hr-HR" altLang="en-US"/>
              <a:t>ć</a:t>
            </a:r>
            <a:r>
              <a:rPr lang="en-US" altLang="en-US">
                <a:cs typeface="Times New Roman" panose="02020603050405020304" pitchFamily="18" charset="0"/>
              </a:rPr>
              <a:t>i na</a:t>
            </a:r>
            <a:r>
              <a:rPr lang="hr-HR" altLang="en-US"/>
              <a:t>č</a:t>
            </a:r>
            <a:r>
              <a:rPr lang="en-US" altLang="en-US">
                <a:cs typeface="Times New Roman" panose="02020603050405020304" pitchFamily="18" charset="0"/>
              </a:rPr>
              <a:t>in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>
                <a:cs typeface="Times New Roman" panose="02020603050405020304" pitchFamily="18" charset="0"/>
              </a:rPr>
              <a:t> </a:t>
            </a:r>
            <a:endParaRPr lang="hr-HR" altLang="en-US"/>
          </a:p>
          <a:p>
            <a:pPr lvl="1" algn="just">
              <a:spcBef>
                <a:spcPct val="0"/>
              </a:spcBef>
              <a:defRPr/>
            </a:pPr>
            <a:r>
              <a:rPr lang="hr-HR" altLang="en-US"/>
              <a:t>Novi indeksni skup je </a:t>
            </a:r>
          </a:p>
          <a:p>
            <a:pPr lvl="1" algn="just">
              <a:spcBef>
                <a:spcPct val="0"/>
              </a:spcBef>
              <a:defRPr/>
            </a:pPr>
            <a:endParaRPr lang="hr-HR" altLang="en-US"/>
          </a:p>
          <a:p>
            <a:pPr lvl="1" algn="just">
              <a:spcBef>
                <a:spcPct val="0"/>
              </a:spcBef>
              <a:defRPr/>
            </a:pPr>
            <a:endParaRPr lang="hr-HR" altLang="en-US"/>
          </a:p>
          <a:p>
            <a:pPr lvl="1" algn="just">
              <a:spcBef>
                <a:spcPct val="0"/>
              </a:spcBef>
              <a:defRPr/>
            </a:pPr>
            <a:r>
              <a:rPr lang="hr-HR" altLang="en-US"/>
              <a:t>š</a:t>
            </a:r>
            <a:r>
              <a:rPr lang="en-US" altLang="en-US">
                <a:cs typeface="Times New Roman" panose="02020603050405020304" pitchFamily="18" charset="0"/>
              </a:rPr>
              <a:t>to zna</a:t>
            </a:r>
            <a:r>
              <a:rPr lang="hr-HR" altLang="en-US"/>
              <a:t>č</a:t>
            </a:r>
            <a:r>
              <a:rPr lang="en-US" altLang="en-US">
                <a:cs typeface="Times New Roman" panose="02020603050405020304" pitchFamily="18" charset="0"/>
              </a:rPr>
              <a:t>i da je </a:t>
            </a:r>
            <a:r>
              <a:rPr lang="en-US" altLang="en-US" i="1">
                <a:solidFill>
                  <a:schemeClr val="accent1"/>
                </a:solidFill>
                <a:cs typeface="Times New Roman" panose="02020603050405020304" pitchFamily="18" charset="0"/>
              </a:rPr>
              <a:t>u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i="1">
                <a:solidFill>
                  <a:schemeClr val="accent1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,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 i="1">
                <a:solidFill>
                  <a:schemeClr val="accent1"/>
                </a:solidFill>
                <a:cs typeface="Times New Roman" panose="02020603050405020304" pitchFamily="18" charset="0"/>
              </a:rPr>
              <a:t>v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=2</a:t>
            </a:r>
            <a:r>
              <a:rPr lang="en-US" altLang="en-US" i="1">
                <a:solidFill>
                  <a:schemeClr val="accent1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+</a:t>
            </a:r>
            <a:r>
              <a:rPr lang="en-US" altLang="en-US" i="1">
                <a:solidFill>
                  <a:schemeClr val="accent1"/>
                </a:solidFill>
                <a:cs typeface="Times New Roman" panose="02020603050405020304" pitchFamily="18" charset="0"/>
              </a:rPr>
              <a:t>j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, </a:t>
            </a:r>
            <a:endParaRPr lang="hr-HR" altLang="en-US">
              <a:solidFill>
                <a:schemeClr val="accent1"/>
              </a:solidFill>
            </a:endParaRPr>
          </a:p>
          <a:p>
            <a:pPr lvl="1" algn="just">
              <a:spcBef>
                <a:spcPct val="0"/>
              </a:spcBef>
              <a:defRPr/>
            </a:pPr>
            <a:r>
              <a:rPr lang="en-US" altLang="en-US">
                <a:cs typeface="Times New Roman" panose="02020603050405020304" pitchFamily="18" charset="0"/>
              </a:rPr>
              <a:t>granice novih indeksnih promenljivih su </a:t>
            </a:r>
            <a:r>
              <a:rPr lang="en-US" altLang="en-US" i="1">
                <a:solidFill>
                  <a:schemeClr val="accent1"/>
                </a:solidFill>
                <a:cs typeface="Times New Roman" panose="02020603050405020304" pitchFamily="18" charset="0"/>
              </a:rPr>
              <a:t>u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=1,</a:t>
            </a:r>
            <a:r>
              <a:rPr lang="en-US" altLang="en-US" i="1">
                <a:solidFill>
                  <a:schemeClr val="accent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 i </a:t>
            </a:r>
            <a:r>
              <a:rPr lang="en-US" altLang="en-US" i="1">
                <a:solidFill>
                  <a:schemeClr val="accent1"/>
                </a:solidFill>
                <a:cs typeface="Times New Roman" panose="02020603050405020304" pitchFamily="18" charset="0"/>
              </a:rPr>
              <a:t>v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=2</a:t>
            </a:r>
            <a:r>
              <a:rPr lang="en-US" altLang="en-US" i="1">
                <a:solidFill>
                  <a:schemeClr val="accent1"/>
                </a:solidFill>
                <a:cs typeface="Times New Roman" panose="02020603050405020304" pitchFamily="18" charset="0"/>
              </a:rPr>
              <a:t>u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+1,2</a:t>
            </a:r>
            <a:r>
              <a:rPr lang="en-US" altLang="en-US" i="1">
                <a:solidFill>
                  <a:schemeClr val="accent1"/>
                </a:solidFill>
                <a:cs typeface="Times New Roman" panose="02020603050405020304" pitchFamily="18" charset="0"/>
              </a:rPr>
              <a:t>u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+</a:t>
            </a:r>
            <a:r>
              <a:rPr lang="en-US" altLang="en-US" i="1">
                <a:solidFill>
                  <a:schemeClr val="accent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.</a:t>
            </a: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8B78B0FF-2ED8-4833-8DF3-A1BC4BB61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6B6E3239-DAC4-4EF9-BB77-A067BE64C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3657600"/>
          <a:ext cx="11668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336" imgH="393529" progId="Equation.3">
                  <p:embed/>
                </p:oleObj>
              </mc:Choice>
              <mc:Fallback>
                <p:oleObj name="Equation" r:id="rId2" imgW="609336" imgH="393529" progId="Equation.3">
                  <p:embed/>
                  <p:pic>
                    <p:nvPicPr>
                      <p:cNvPr id="14338" name="Object 4">
                        <a:extLst>
                          <a:ext uri="{FF2B5EF4-FFF2-40B4-BE49-F238E27FC236}">
                            <a16:creationId xmlns:a16="http://schemas.microsoft.com/office/drawing/2014/main" id="{6B6E3239-DAC4-4EF9-BB77-A067BE64C8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657600"/>
                        <a:ext cx="1166813" cy="7540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7">
            <a:extLst>
              <a:ext uri="{FF2B5EF4-FFF2-40B4-BE49-F238E27FC236}">
                <a16:creationId xmlns:a16="http://schemas.microsoft.com/office/drawing/2014/main" id="{4F60F5C8-BDE7-42AC-91D0-047D809E7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14339" name="Object 6">
            <a:extLst>
              <a:ext uri="{FF2B5EF4-FFF2-40B4-BE49-F238E27FC236}">
                <a16:creationId xmlns:a16="http://schemas.microsoft.com/office/drawing/2014/main" id="{40C77426-71FB-4B42-9CDD-93E20D2C7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648200"/>
          <a:ext cx="30480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78000" imgH="457200" progId="Equation.3">
                  <p:embed/>
                </p:oleObj>
              </mc:Choice>
              <mc:Fallback>
                <p:oleObj r:id="rId4" imgW="1778000" imgH="457200" progId="Equation.3">
                  <p:embed/>
                  <p:pic>
                    <p:nvPicPr>
                      <p:cNvPr id="14339" name="Object 6">
                        <a:extLst>
                          <a:ext uri="{FF2B5EF4-FFF2-40B4-BE49-F238E27FC236}">
                            <a16:creationId xmlns:a16="http://schemas.microsoft.com/office/drawing/2014/main" id="{40C77426-71FB-4B42-9CDD-93E20D2C70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3048000" cy="7826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A035-8CCE-B7B6-CF18-22E241B7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Opšti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0B594-78E2-245F-EE8A-7A24CF120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19200"/>
            <a:ext cx="5486400" cy="2339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2D6B1-5134-CAB9-B72F-3EA67CFF8654}"/>
              </a:ext>
            </a:extLst>
          </p:cNvPr>
          <p:cNvSpPr txBox="1"/>
          <p:nvPr/>
        </p:nvSpPr>
        <p:spPr>
          <a:xfrm flipH="1">
            <a:off x="609600" y="347097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Iterativni vektor predstavlja uređenu n-torku indeksa: I=(i</a:t>
            </a:r>
            <a:r>
              <a:rPr lang="sr-Latn-RS" sz="1600" baseline="-25000" dirty="0"/>
              <a:t>1</a:t>
            </a:r>
            <a:r>
              <a:rPr lang="sr-Latn-RS" sz="1600" dirty="0"/>
              <a:t>,i</a:t>
            </a:r>
            <a:r>
              <a:rPr lang="sr-Latn-RS" sz="1600" baseline="-25000" dirty="0"/>
              <a:t>2</a:t>
            </a:r>
            <a:r>
              <a:rPr lang="sr-Latn-RS" sz="1600" dirty="0"/>
              <a:t>,..,i</a:t>
            </a:r>
            <a:r>
              <a:rPr lang="sr-Latn-RS" sz="1600" baseline="-25000" dirty="0"/>
              <a:t>n</a:t>
            </a:r>
            <a:r>
              <a:rPr lang="sr-Latn-RS" sz="1600" dirty="0"/>
              <a:t>)</a:t>
            </a:r>
          </a:p>
          <a:p>
            <a:r>
              <a:rPr lang="sr-Latn-RS" sz="1600" dirty="0"/>
              <a:t>Ako su petlje zadate u normalizovanom obliku, onda su iterativni vektori prirodno uređeni u </a:t>
            </a:r>
            <a:r>
              <a:rPr lang="sr-Latn-RS" sz="1600" i="1" dirty="0">
                <a:solidFill>
                  <a:srgbClr val="FF0000"/>
                </a:solidFill>
              </a:rPr>
              <a:t>leksikografskom</a:t>
            </a:r>
            <a:r>
              <a:rPr lang="sr-Latn-RS" sz="1600" dirty="0"/>
              <a:t>  redosledu.</a:t>
            </a:r>
          </a:p>
          <a:p>
            <a:r>
              <a:rPr lang="sr-Latn-RS" sz="1600" dirty="0"/>
              <a:t>Zavisnost između instrukcija S1 i S2 postoji, ako postoje dva iterativna vektora, </a:t>
            </a:r>
            <a:r>
              <a:rPr lang="el-GR" sz="1600" dirty="0"/>
              <a:t>α</a:t>
            </a:r>
            <a:r>
              <a:rPr lang="sr-Latn-RS" sz="1600" dirty="0"/>
              <a:t> i </a:t>
            </a:r>
            <a:r>
              <a:rPr lang="el-GR" sz="1600" dirty="0"/>
              <a:t>β</a:t>
            </a:r>
            <a:r>
              <a:rPr lang="sr-Latn-RS" sz="1600" dirty="0"/>
              <a:t>, takva da je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α</a:t>
            </a:r>
            <a:r>
              <a:rPr lang="sr-Latn-RS" sz="1600" dirty="0"/>
              <a:t> </a:t>
            </a:r>
            <a:r>
              <a:rPr lang="en-US" sz="1600" dirty="0"/>
              <a:t>&lt; </a:t>
            </a:r>
            <a:r>
              <a:rPr lang="el-GR" sz="1600" dirty="0"/>
              <a:t>β</a:t>
            </a:r>
            <a:r>
              <a:rPr lang="en-US" sz="1600" dirty="0"/>
              <a:t>,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baseline="-25000" dirty="0"/>
              <a:t>i</a:t>
            </a:r>
            <a:r>
              <a:rPr lang="en-US" sz="1600" dirty="0"/>
              <a:t>(</a:t>
            </a:r>
            <a:r>
              <a:rPr lang="el-GR" sz="1600" dirty="0"/>
              <a:t>α</a:t>
            </a:r>
            <a:r>
              <a:rPr lang="en-US" sz="1600" dirty="0"/>
              <a:t>) = </a:t>
            </a:r>
            <a:r>
              <a:rPr lang="en-US" sz="1600" dirty="0" err="1"/>
              <a:t>g</a:t>
            </a:r>
            <a:r>
              <a:rPr lang="en-US" sz="1600" baseline="-25000" dirty="0" err="1"/>
              <a:t>i</a:t>
            </a:r>
            <a:r>
              <a:rPr lang="en-US" sz="1600" dirty="0"/>
              <a:t>(</a:t>
            </a:r>
            <a:r>
              <a:rPr lang="el-GR" sz="1600" dirty="0"/>
              <a:t>β</a:t>
            </a:r>
            <a:r>
              <a:rPr lang="en-US" sz="1600" b="1" dirty="0"/>
              <a:t>) , </a:t>
            </a:r>
            <a:r>
              <a:rPr lang="en-US" sz="1600" dirty="0"/>
              <a:t>za </a:t>
            </a:r>
            <a:r>
              <a:rPr lang="en-US" sz="1600" dirty="0" err="1"/>
              <a:t>svako</a:t>
            </a:r>
            <a:r>
              <a:rPr lang="en-US" sz="1600" dirty="0"/>
              <a:t> i, 1≤ i ≤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Usvajamo</a:t>
            </a:r>
            <a:r>
              <a:rPr lang="en-US" sz="1600" dirty="0"/>
              <a:t> da us f</a:t>
            </a:r>
            <a:r>
              <a:rPr lang="en-US" sz="1600" baseline="-25000" dirty="0"/>
              <a:t>i</a:t>
            </a:r>
            <a:r>
              <a:rPr lang="en-US" sz="1600" dirty="0"/>
              <a:t> i </a:t>
            </a:r>
            <a:r>
              <a:rPr lang="en-US" sz="1600" dirty="0" err="1"/>
              <a:t>g</a:t>
            </a:r>
            <a:r>
              <a:rPr lang="en-US" sz="1600" baseline="-25000" dirty="0" err="1"/>
              <a:t>i</a:t>
            </a:r>
            <a:r>
              <a:rPr lang="en-US" sz="1600" dirty="0"/>
              <a:t>, affine </a:t>
            </a:r>
            <a:r>
              <a:rPr lang="en-US" sz="1600" dirty="0" err="1"/>
              <a:t>funkcije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 bi </a:t>
            </a:r>
            <a:r>
              <a:rPr lang="en-US" sz="1600" dirty="0" err="1"/>
              <a:t>utvrdili</a:t>
            </a:r>
            <a:r>
              <a:rPr lang="en-US" sz="1600" dirty="0"/>
              <a:t> da li </a:t>
            </a:r>
            <a:r>
              <a:rPr lang="en-US" sz="1600" dirty="0" err="1"/>
              <a:t>postoji</a:t>
            </a:r>
            <a:r>
              <a:rPr lang="en-US" sz="1600" dirty="0"/>
              <a:t> </a:t>
            </a:r>
            <a:r>
              <a:rPr lang="en-US" sz="1600" dirty="0" err="1"/>
              <a:t>zavisnost</a:t>
            </a:r>
            <a:r>
              <a:rPr lang="en-US" sz="1600" dirty="0"/>
              <a:t> </a:t>
            </a:r>
            <a:r>
              <a:rPr lang="en-US" sz="1600" dirty="0" err="1"/>
              <a:t>potrebno</a:t>
            </a:r>
            <a:r>
              <a:rPr lang="en-US" sz="1600" dirty="0"/>
              <a:t> je re</a:t>
            </a:r>
            <a:r>
              <a:rPr lang="sr-Latn-RS" sz="1600" dirty="0"/>
              <a:t>šiti sistem od m Diofantovih jednačina sa n nepoznatih.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To je np kompleksan problem! Zbog toga se primenjuju tvz. konzervativni testovi.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600" dirty="0"/>
              <a:t>usvaja se da zavisnost postoji, osim ako se dokaže da ne postoji!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3928075157"/>
      </p:ext>
    </p:extLst>
  </p:cSld>
  <p:clrMapOvr>
    <a:masterClrMapping/>
  </p:clrMapOvr>
  <p:transition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67DF-6F22-46B2-932A-D0F4A735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DD24-65DB-4C46-84D1-D11A8C03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krivljenja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Wingdings 2" panose="05020102010507070707" pitchFamily="18" charset="2"/>
              <a:buNone/>
              <a:defRPr/>
            </a:pPr>
            <a:endParaRPr lang="en-US" sz="3200" dirty="0"/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CC9326E1-028E-4682-9D3C-659F60260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343025"/>
          <a:ext cx="13716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457200" progId="Equation.3">
                  <p:embed/>
                </p:oleObj>
              </mc:Choice>
              <mc:Fallback>
                <p:oleObj name="Equation" r:id="rId2" imgW="723600" imgH="457200" progId="Equation.3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CC9326E1-028E-4682-9D3C-659F602600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43025"/>
                        <a:ext cx="13716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4">
            <a:extLst>
              <a:ext uri="{FF2B5EF4-FFF2-40B4-BE49-F238E27FC236}">
                <a16:creationId xmlns:a16="http://schemas.microsoft.com/office/drawing/2014/main" id="{CAC500D8-6957-4236-9CE1-CA73D10CC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44850"/>
            <a:ext cx="2514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dirty="0"/>
              <a:t>Original Loop</a:t>
            </a:r>
          </a:p>
          <a:p>
            <a:endParaRPr lang="en-US" altLang="sr-Latn-RS" dirty="0"/>
          </a:p>
          <a:p>
            <a:r>
              <a:rPr lang="sr-Latn-RS" altLang="sr-Latn-RS" dirty="0"/>
              <a:t>for</a:t>
            </a:r>
            <a:r>
              <a:rPr lang="pt-BR" altLang="sr-Latn-RS" dirty="0"/>
              <a:t> I1 = n1, N1                                         </a:t>
            </a:r>
          </a:p>
          <a:p>
            <a:r>
              <a:rPr lang="pt-BR" altLang="sr-Latn-RS" dirty="0"/>
              <a:t>  </a:t>
            </a:r>
            <a:r>
              <a:rPr lang="sr-Latn-RS" altLang="sr-Latn-RS" dirty="0"/>
              <a:t>for</a:t>
            </a:r>
            <a:r>
              <a:rPr lang="pt-BR" altLang="sr-Latn-RS" dirty="0"/>
              <a:t> I2 = n2, N2</a:t>
            </a:r>
          </a:p>
          <a:p>
            <a:r>
              <a:rPr lang="en-US" altLang="sr-Latn-RS" dirty="0"/>
              <a:t>     H(I1, I2)</a:t>
            </a:r>
          </a:p>
          <a:p>
            <a:r>
              <a:rPr lang="en-US" altLang="sr-Latn-RS" dirty="0"/>
              <a:t>  end </a:t>
            </a:r>
            <a:r>
              <a:rPr lang="sr-Latn-RS" altLang="sr-Latn-RS" dirty="0"/>
              <a:t>for</a:t>
            </a:r>
            <a:endParaRPr lang="en-US" altLang="sr-Latn-RS" dirty="0"/>
          </a:p>
          <a:p>
            <a:r>
              <a:rPr lang="en-US" altLang="sr-Latn-RS" dirty="0"/>
              <a:t>end </a:t>
            </a:r>
            <a:r>
              <a:rPr lang="sr-Latn-RS" altLang="sr-Latn-RS" dirty="0"/>
              <a:t>for</a:t>
            </a:r>
            <a:endParaRPr lang="en-US" altLang="sr-Latn-RS" dirty="0"/>
          </a:p>
          <a:p>
            <a:endParaRPr lang="en-US" altLang="sr-Latn-RS" dirty="0"/>
          </a:p>
          <a:p>
            <a:endParaRPr lang="en-US" altLang="sr-Latn-RS" dirty="0"/>
          </a:p>
          <a:p>
            <a:endParaRPr lang="en-US" altLang="sr-Latn-RS" dirty="0"/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A726780C-275C-4A36-98D1-EF90BFFD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352800"/>
            <a:ext cx="457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dirty="0"/>
              <a:t>Transformed Loop</a:t>
            </a:r>
          </a:p>
          <a:p>
            <a:endParaRPr lang="pt-BR" altLang="sr-Latn-RS" dirty="0"/>
          </a:p>
          <a:p>
            <a:r>
              <a:rPr lang="sr-Latn-RS" altLang="sr-Latn-RS" dirty="0"/>
              <a:t>for</a:t>
            </a:r>
            <a:r>
              <a:rPr lang="pt-BR" altLang="sr-Latn-RS" dirty="0"/>
              <a:t> K 1 = n1, N1</a:t>
            </a:r>
          </a:p>
          <a:p>
            <a:r>
              <a:rPr lang="pt-BR" altLang="sr-Latn-RS" dirty="0"/>
              <a:t>  </a:t>
            </a:r>
            <a:r>
              <a:rPr lang="sr-Latn-RS" altLang="sr-Latn-RS" dirty="0"/>
              <a:t>for</a:t>
            </a:r>
            <a:r>
              <a:rPr lang="pt-BR" altLang="sr-Latn-RS" dirty="0"/>
              <a:t> K 2 = n2 + q*K 1, N2 + q*</a:t>
            </a:r>
            <a:r>
              <a:rPr lang="pt-BR" altLang="sr-Latn-RS"/>
              <a:t>K 1 </a:t>
            </a:r>
            <a:endParaRPr lang="pt-BR" altLang="sr-Latn-RS" dirty="0"/>
          </a:p>
          <a:p>
            <a:r>
              <a:rPr lang="pt-BR" altLang="sr-Latn-RS" dirty="0"/>
              <a:t>          H(K 1, K 2 - q*K 1)</a:t>
            </a:r>
          </a:p>
          <a:p>
            <a:r>
              <a:rPr lang="en-US" altLang="sr-Latn-RS" dirty="0"/>
              <a:t>  end </a:t>
            </a:r>
            <a:r>
              <a:rPr lang="sr-Latn-RS" altLang="sr-Latn-RS" dirty="0"/>
              <a:t>for</a:t>
            </a:r>
            <a:endParaRPr lang="en-US" altLang="sr-Latn-RS" dirty="0"/>
          </a:p>
          <a:p>
            <a:r>
              <a:rPr lang="en-US" altLang="sr-Latn-RS" dirty="0"/>
              <a:t>end </a:t>
            </a:r>
            <a:r>
              <a:rPr lang="sr-Latn-RS" altLang="sr-Latn-RS" dirty="0"/>
              <a:t>for</a:t>
            </a:r>
            <a:endParaRPr lang="en-US" altLang="sr-Latn-RS" dirty="0"/>
          </a:p>
        </p:txBody>
      </p:sp>
    </p:spTree>
  </p:cSld>
  <p:clrMapOvr>
    <a:masterClrMapping/>
  </p:clrMapOvr>
  <p:transition>
    <p:pull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0F479893-182A-4E09-AFF0-9ED6A3BD2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Transformisana petlja ima sledeći izgled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hr-HR" altLang="en-US"/>
              <a:t>		</a:t>
            </a:r>
            <a:r>
              <a:rPr lang="en-US" altLang="en-US">
                <a:cs typeface="Times New Roman" panose="02020603050405020304" pitchFamily="18" charset="0"/>
              </a:rPr>
              <a:t>for u = 1, n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>
                <a:cs typeface="Times New Roman" panose="02020603050405020304" pitchFamily="18" charset="0"/>
              </a:rPr>
              <a:t>		for v = 2u+1, 2u+ n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>
                <a:cs typeface="Times New Roman" panose="02020603050405020304" pitchFamily="18" charset="0"/>
              </a:rPr>
              <a:t>		A(u, v-2u) = A(u,v-2u-1) + A(u-1, v-2u)</a:t>
            </a:r>
            <a:endParaRPr lang="hr-HR" altLang="en-US"/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/>
              <a:t>     endfor{u,v}</a:t>
            </a:r>
            <a:endParaRPr lang="hr-HR" altLang="en-US"/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E9FE029A-07BA-4AE6-9A8A-C869B8F4A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Krivljenje – primer (nast.)</a:t>
            </a:r>
            <a:endParaRPr lang="en-US" altLang="en-US"/>
          </a:p>
        </p:txBody>
      </p:sp>
      <p:sp>
        <p:nvSpPr>
          <p:cNvPr id="49156" name="Text Box 23">
            <a:extLst>
              <a:ext uri="{FF2B5EF4-FFF2-40B4-BE49-F238E27FC236}">
                <a16:creationId xmlns:a16="http://schemas.microsoft.com/office/drawing/2014/main" id="{9755B299-FD9B-47B7-B9C0-920628D5B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0520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I</a:t>
            </a:r>
            <a:endParaRPr lang="en-US" altLang="en-US"/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C07B9029-A1B2-44B3-8BAA-46A97E273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05488"/>
            <a:ext cx="20986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Pre transformacije</a:t>
            </a:r>
            <a:r>
              <a:rPr lang="hr-HR" altLang="en-US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  <a:endParaRPr lang="en-US" altLang="en-US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DFFDD8DE-15C5-4EB8-9E35-34948C3B2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" y="3635375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59" name="Line 6">
            <a:extLst>
              <a:ext uri="{FF2B5EF4-FFF2-40B4-BE49-F238E27FC236}">
                <a16:creationId xmlns:a16="http://schemas.microsoft.com/office/drawing/2014/main" id="{C632B8D7-06FC-4265-9DB3-36376F18B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" y="5464175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60" name="Line 7">
            <a:extLst>
              <a:ext uri="{FF2B5EF4-FFF2-40B4-BE49-F238E27FC236}">
                <a16:creationId xmlns:a16="http://schemas.microsoft.com/office/drawing/2014/main" id="{47F60944-DD56-4B1A-805F-75738045A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075" y="5083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61" name="Line 8">
            <a:extLst>
              <a:ext uri="{FF2B5EF4-FFF2-40B4-BE49-F238E27FC236}">
                <a16:creationId xmlns:a16="http://schemas.microsoft.com/office/drawing/2014/main" id="{CF97D8B7-B4F4-482F-B2FB-E141145E35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5083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62" name="Line 9">
            <a:extLst>
              <a:ext uri="{FF2B5EF4-FFF2-40B4-BE49-F238E27FC236}">
                <a16:creationId xmlns:a16="http://schemas.microsoft.com/office/drawing/2014/main" id="{3ADB102D-D1F3-4BC5-B9B9-7920A6DBB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6075" y="5083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63" name="Line 10">
            <a:extLst>
              <a:ext uri="{FF2B5EF4-FFF2-40B4-BE49-F238E27FC236}">
                <a16:creationId xmlns:a16="http://schemas.microsoft.com/office/drawing/2014/main" id="{01CBA4CE-865D-4F39-A80E-40A71ECC15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7075" y="5083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64" name="Line 11">
            <a:extLst>
              <a:ext uri="{FF2B5EF4-FFF2-40B4-BE49-F238E27FC236}">
                <a16:creationId xmlns:a16="http://schemas.microsoft.com/office/drawing/2014/main" id="{D3CD6ADF-D016-4741-BC8A-AF125B6340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075" y="4702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65" name="Line 12">
            <a:extLst>
              <a:ext uri="{FF2B5EF4-FFF2-40B4-BE49-F238E27FC236}">
                <a16:creationId xmlns:a16="http://schemas.microsoft.com/office/drawing/2014/main" id="{97DD2091-6949-47E9-AE2C-CD50728875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075" y="4321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66" name="Line 13">
            <a:extLst>
              <a:ext uri="{FF2B5EF4-FFF2-40B4-BE49-F238E27FC236}">
                <a16:creationId xmlns:a16="http://schemas.microsoft.com/office/drawing/2014/main" id="{BCF4DA7F-0191-4F56-9F84-12C4B21F6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075" y="3940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67" name="Line 14">
            <a:extLst>
              <a:ext uri="{FF2B5EF4-FFF2-40B4-BE49-F238E27FC236}">
                <a16:creationId xmlns:a16="http://schemas.microsoft.com/office/drawing/2014/main" id="{5C1F7A6B-11A7-4B5E-8850-1694369C9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4702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68" name="Line 15">
            <a:extLst>
              <a:ext uri="{FF2B5EF4-FFF2-40B4-BE49-F238E27FC236}">
                <a16:creationId xmlns:a16="http://schemas.microsoft.com/office/drawing/2014/main" id="{922232B3-9C47-4BFB-928B-8CC988D541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4321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69" name="Line 16">
            <a:extLst>
              <a:ext uri="{FF2B5EF4-FFF2-40B4-BE49-F238E27FC236}">
                <a16:creationId xmlns:a16="http://schemas.microsoft.com/office/drawing/2014/main" id="{39D0BC8E-7D0F-4A45-BD65-4361185270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3940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70" name="Line 17">
            <a:extLst>
              <a:ext uri="{FF2B5EF4-FFF2-40B4-BE49-F238E27FC236}">
                <a16:creationId xmlns:a16="http://schemas.microsoft.com/office/drawing/2014/main" id="{49C19F31-D51F-4AC9-BE56-1879529C94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6075" y="4702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71" name="Line 18">
            <a:extLst>
              <a:ext uri="{FF2B5EF4-FFF2-40B4-BE49-F238E27FC236}">
                <a16:creationId xmlns:a16="http://schemas.microsoft.com/office/drawing/2014/main" id="{3F14A379-B711-4D10-94BD-44BA9F00D4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6075" y="4321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72" name="Line 19">
            <a:extLst>
              <a:ext uri="{FF2B5EF4-FFF2-40B4-BE49-F238E27FC236}">
                <a16:creationId xmlns:a16="http://schemas.microsoft.com/office/drawing/2014/main" id="{9495128C-CF7D-496D-8A89-ED09C0BCD2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6075" y="3940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73" name="Line 20">
            <a:extLst>
              <a:ext uri="{FF2B5EF4-FFF2-40B4-BE49-F238E27FC236}">
                <a16:creationId xmlns:a16="http://schemas.microsoft.com/office/drawing/2014/main" id="{4A1AF272-61F5-4D54-9ED5-9A0BE07B33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7075" y="4702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74" name="Line 21">
            <a:extLst>
              <a:ext uri="{FF2B5EF4-FFF2-40B4-BE49-F238E27FC236}">
                <a16:creationId xmlns:a16="http://schemas.microsoft.com/office/drawing/2014/main" id="{C808BF1D-8E03-4980-840B-4A4B379908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7075" y="4321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75" name="Line 22">
            <a:extLst>
              <a:ext uri="{FF2B5EF4-FFF2-40B4-BE49-F238E27FC236}">
                <a16:creationId xmlns:a16="http://schemas.microsoft.com/office/drawing/2014/main" id="{3F213061-6E65-40B1-AC43-2EC4E85AE1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7075" y="3940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76" name="Text Box 24">
            <a:extLst>
              <a:ext uri="{FF2B5EF4-FFF2-40B4-BE49-F238E27FC236}">
                <a16:creationId xmlns:a16="http://schemas.microsoft.com/office/drawing/2014/main" id="{3D848C12-34AC-404A-8BFF-B849353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50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J</a:t>
            </a:r>
            <a:endParaRPr lang="en-US" altLang="en-US"/>
          </a:p>
        </p:txBody>
      </p:sp>
      <p:sp>
        <p:nvSpPr>
          <p:cNvPr id="49177" name="Line 25">
            <a:extLst>
              <a:ext uri="{FF2B5EF4-FFF2-40B4-BE49-F238E27FC236}">
                <a16:creationId xmlns:a16="http://schemas.microsoft.com/office/drawing/2014/main" id="{BE543EFD-E7C7-4173-8D97-80B0B6280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" y="50831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78" name="Line 26">
            <a:extLst>
              <a:ext uri="{FF2B5EF4-FFF2-40B4-BE49-F238E27FC236}">
                <a16:creationId xmlns:a16="http://schemas.microsoft.com/office/drawing/2014/main" id="{CB383F91-51D4-437B-B779-1E693EA77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" y="47021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79" name="Line 27">
            <a:extLst>
              <a:ext uri="{FF2B5EF4-FFF2-40B4-BE49-F238E27FC236}">
                <a16:creationId xmlns:a16="http://schemas.microsoft.com/office/drawing/2014/main" id="{3EAE4A18-3DDA-4E3A-93F1-DF4A56ED5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" y="43211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80" name="Line 28">
            <a:extLst>
              <a:ext uri="{FF2B5EF4-FFF2-40B4-BE49-F238E27FC236}">
                <a16:creationId xmlns:a16="http://schemas.microsoft.com/office/drawing/2014/main" id="{FCCFA6D4-6855-401B-95C6-BB684F521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" y="39401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5086" name="Text Box 30">
            <a:extLst>
              <a:ext uri="{FF2B5EF4-FFF2-40B4-BE49-F238E27FC236}">
                <a16:creationId xmlns:a16="http://schemas.microsoft.com/office/drawing/2014/main" id="{1B801E3B-B470-4F49-BA5B-D3CA4AB91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5805488"/>
            <a:ext cx="2293938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Posle transformacije</a:t>
            </a:r>
            <a:r>
              <a:rPr lang="hr-HR" altLang="en-US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  <a:endParaRPr lang="en-US" altLang="en-US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9182" name="Line 31">
            <a:extLst>
              <a:ext uri="{FF2B5EF4-FFF2-40B4-BE49-F238E27FC236}">
                <a16:creationId xmlns:a16="http://schemas.microsoft.com/office/drawing/2014/main" id="{6EEF9DB2-EB7F-40DA-A44F-722DD62D5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6576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83" name="Line 32">
            <a:extLst>
              <a:ext uri="{FF2B5EF4-FFF2-40B4-BE49-F238E27FC236}">
                <a16:creationId xmlns:a16="http://schemas.microsoft.com/office/drawing/2014/main" id="{DAEE9D41-7C4B-4B23-80ED-FB03CC078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86400"/>
            <a:ext cx="556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49184" name="Line 33">
            <a:extLst>
              <a:ext uri="{FF2B5EF4-FFF2-40B4-BE49-F238E27FC236}">
                <a16:creationId xmlns:a16="http://schemas.microsoft.com/office/drawing/2014/main" id="{568C4AE1-C457-4CA6-A831-6D82BA616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05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49185" name="Line 34">
            <a:extLst>
              <a:ext uri="{FF2B5EF4-FFF2-40B4-BE49-F238E27FC236}">
                <a16:creationId xmlns:a16="http://schemas.microsoft.com/office/drawing/2014/main" id="{8A3AC164-DB2C-4B23-AD4D-A6888F4EA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49186" name="Line 35">
            <a:extLst>
              <a:ext uri="{FF2B5EF4-FFF2-40B4-BE49-F238E27FC236}">
                <a16:creationId xmlns:a16="http://schemas.microsoft.com/office/drawing/2014/main" id="{5A7DFF28-40AC-483F-A77A-764876907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343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49187" name="Line 36">
            <a:extLst>
              <a:ext uri="{FF2B5EF4-FFF2-40B4-BE49-F238E27FC236}">
                <a16:creationId xmlns:a16="http://schemas.microsoft.com/office/drawing/2014/main" id="{C480E698-627B-4181-B71D-98660DDD8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962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49188" name="Text Box 53">
            <a:extLst>
              <a:ext uri="{FF2B5EF4-FFF2-40B4-BE49-F238E27FC236}">
                <a16:creationId xmlns:a16="http://schemas.microsoft.com/office/drawing/2014/main" id="{B2D63356-2FA8-41FF-901E-B1C2C4AC4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34655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U</a:t>
            </a:r>
            <a:endParaRPr lang="en-US" altLang="en-US"/>
          </a:p>
        </p:txBody>
      </p:sp>
      <p:sp>
        <p:nvSpPr>
          <p:cNvPr id="49189" name="Text Box 54">
            <a:extLst>
              <a:ext uri="{FF2B5EF4-FFF2-40B4-BE49-F238E27FC236}">
                <a16:creationId xmlns:a16="http://schemas.microsoft.com/office/drawing/2014/main" id="{C1B115D2-D9CA-4486-AC0B-C86A0C91B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325" y="55991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/>
              <a:t>V</a:t>
            </a:r>
            <a:endParaRPr lang="en-US" altLang="en-US"/>
          </a:p>
        </p:txBody>
      </p:sp>
      <p:sp>
        <p:nvSpPr>
          <p:cNvPr id="49190" name="Line 56">
            <a:extLst>
              <a:ext uri="{FF2B5EF4-FFF2-40B4-BE49-F238E27FC236}">
                <a16:creationId xmlns:a16="http://schemas.microsoft.com/office/drawing/2014/main" id="{DC5423A4-10BF-46E4-B79E-FEC9FD950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91" name="Line 57">
            <a:extLst>
              <a:ext uri="{FF2B5EF4-FFF2-40B4-BE49-F238E27FC236}">
                <a16:creationId xmlns:a16="http://schemas.microsoft.com/office/drawing/2014/main" id="{E5001245-6895-471F-91AA-94BE2456A3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765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92" name="Line 58">
            <a:extLst>
              <a:ext uri="{FF2B5EF4-FFF2-40B4-BE49-F238E27FC236}">
                <a16:creationId xmlns:a16="http://schemas.microsoft.com/office/drawing/2014/main" id="{17E3CF78-4AB4-4F4F-862B-AFB34BD103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77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93" name="Line 59">
            <a:extLst>
              <a:ext uri="{FF2B5EF4-FFF2-40B4-BE49-F238E27FC236}">
                <a16:creationId xmlns:a16="http://schemas.microsoft.com/office/drawing/2014/main" id="{38B82C4A-89EA-41C6-BB7F-05A0E7612B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775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94" name="Line 60">
            <a:extLst>
              <a:ext uri="{FF2B5EF4-FFF2-40B4-BE49-F238E27FC236}">
                <a16:creationId xmlns:a16="http://schemas.microsoft.com/office/drawing/2014/main" id="{7F258D7D-8949-44BA-9132-57A6B2636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95" name="Line 61">
            <a:extLst>
              <a:ext uri="{FF2B5EF4-FFF2-40B4-BE49-F238E27FC236}">
                <a16:creationId xmlns:a16="http://schemas.microsoft.com/office/drawing/2014/main" id="{32FAD86C-1681-4F27-BAF0-BF2FA14D63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785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96" name="Line 62">
            <a:extLst>
              <a:ext uri="{FF2B5EF4-FFF2-40B4-BE49-F238E27FC236}">
                <a16:creationId xmlns:a16="http://schemas.microsoft.com/office/drawing/2014/main" id="{940730E0-55EE-4C9C-B384-998995FFA3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79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97" name="Line 63">
            <a:extLst>
              <a:ext uri="{FF2B5EF4-FFF2-40B4-BE49-F238E27FC236}">
                <a16:creationId xmlns:a16="http://schemas.microsoft.com/office/drawing/2014/main" id="{F5BDC98B-85FD-4152-ACD6-865CF7B95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795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198" name="Line 64">
            <a:extLst>
              <a:ext uri="{FF2B5EF4-FFF2-40B4-BE49-F238E27FC236}">
                <a16:creationId xmlns:a16="http://schemas.microsoft.com/office/drawing/2014/main" id="{4CB9547B-7278-4E09-8362-1EB46A0977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cxnSp>
        <p:nvCxnSpPr>
          <p:cNvPr id="49199" name="Straight Arrow Connector 83">
            <a:extLst>
              <a:ext uri="{FF2B5EF4-FFF2-40B4-BE49-F238E27FC236}">
                <a16:creationId xmlns:a16="http://schemas.microsoft.com/office/drawing/2014/main" id="{86CB29F8-D587-4434-9EF1-FE3D984E55ED}"/>
              </a:ext>
            </a:extLst>
          </p:cNvPr>
          <p:cNvCxnSpPr>
            <a:cxnSpLocks noChangeShapeType="1"/>
            <a:stCxn id="49191" idx="0"/>
          </p:cNvCxnSpPr>
          <p:nvPr/>
        </p:nvCxnSpPr>
        <p:spPr bwMode="auto">
          <a:xfrm rot="5400000" flipH="1" flipV="1">
            <a:off x="4276725" y="4886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0" name="Straight Arrow Connector 84">
            <a:extLst>
              <a:ext uri="{FF2B5EF4-FFF2-40B4-BE49-F238E27FC236}">
                <a16:creationId xmlns:a16="http://schemas.microsoft.com/office/drawing/2014/main" id="{961B1D1A-1212-4AF9-8C1C-47BCF72A288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689475" y="4878388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1" name="Straight Arrow Connector 85">
            <a:extLst>
              <a:ext uri="{FF2B5EF4-FFF2-40B4-BE49-F238E27FC236}">
                <a16:creationId xmlns:a16="http://schemas.microsoft.com/office/drawing/2014/main" id="{E03E9BE9-AF7C-4948-93D3-610127676E1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100638" y="4868863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2" name="Straight Arrow Connector 86">
            <a:extLst>
              <a:ext uri="{FF2B5EF4-FFF2-40B4-BE49-F238E27FC236}">
                <a16:creationId xmlns:a16="http://schemas.microsoft.com/office/drawing/2014/main" id="{D6E5DEAF-5CB6-4CFF-A5FF-781ADB41311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495925" y="4868863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3" name="Straight Arrow Connector 87">
            <a:extLst>
              <a:ext uri="{FF2B5EF4-FFF2-40B4-BE49-F238E27FC236}">
                <a16:creationId xmlns:a16="http://schemas.microsoft.com/office/drawing/2014/main" id="{1BD3B04D-64B9-4791-B796-195807E4591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095875" y="4505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4" name="Straight Arrow Connector 88">
            <a:extLst>
              <a:ext uri="{FF2B5EF4-FFF2-40B4-BE49-F238E27FC236}">
                <a16:creationId xmlns:a16="http://schemas.microsoft.com/office/drawing/2014/main" id="{4DB5BB0D-1422-4A02-B160-1BAE9AE633A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857875" y="4141788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5" name="Straight Arrow Connector 89">
            <a:extLst>
              <a:ext uri="{FF2B5EF4-FFF2-40B4-BE49-F238E27FC236}">
                <a16:creationId xmlns:a16="http://schemas.microsoft.com/office/drawing/2014/main" id="{9E8CC21A-2E3A-42B7-905B-8364F9CA64F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476875" y="4505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6" name="Straight Arrow Connector 90">
            <a:extLst>
              <a:ext uri="{FF2B5EF4-FFF2-40B4-BE49-F238E27FC236}">
                <a16:creationId xmlns:a16="http://schemas.microsoft.com/office/drawing/2014/main" id="{206E96D1-02D3-46A6-9703-BC6972210FE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857875" y="4505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7" name="Straight Arrow Connector 91">
            <a:extLst>
              <a:ext uri="{FF2B5EF4-FFF2-40B4-BE49-F238E27FC236}">
                <a16:creationId xmlns:a16="http://schemas.microsoft.com/office/drawing/2014/main" id="{D8C6114C-5426-4B41-BFA6-FE5A2160D69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315075" y="4505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8" name="Straight Arrow Connector 92">
            <a:extLst>
              <a:ext uri="{FF2B5EF4-FFF2-40B4-BE49-F238E27FC236}">
                <a16:creationId xmlns:a16="http://schemas.microsoft.com/office/drawing/2014/main" id="{7EDFDF0A-DE2C-4C5A-85CD-8E9FB1E0CC9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315075" y="4124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9" name="Straight Arrow Connector 93">
            <a:extLst>
              <a:ext uri="{FF2B5EF4-FFF2-40B4-BE49-F238E27FC236}">
                <a16:creationId xmlns:a16="http://schemas.microsoft.com/office/drawing/2014/main" id="{722CB088-C7C4-4AF8-A797-BA45E907E28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696075" y="4124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0" name="Straight Arrow Connector 94">
            <a:extLst>
              <a:ext uri="{FF2B5EF4-FFF2-40B4-BE49-F238E27FC236}">
                <a16:creationId xmlns:a16="http://schemas.microsoft.com/office/drawing/2014/main" id="{90256F26-E5A2-4FA1-ABFA-72990CD2BC5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077075" y="41497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11" name="Line 64">
            <a:extLst>
              <a:ext uri="{FF2B5EF4-FFF2-40B4-BE49-F238E27FC236}">
                <a16:creationId xmlns:a16="http://schemas.microsoft.com/office/drawing/2014/main" id="{5447BD8E-B498-42B1-9D76-27DC35351C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2338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212" name="Line 64">
            <a:extLst>
              <a:ext uri="{FF2B5EF4-FFF2-40B4-BE49-F238E27FC236}">
                <a16:creationId xmlns:a16="http://schemas.microsoft.com/office/drawing/2014/main" id="{08478DBF-7C61-460D-928D-0400D84E14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9213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cxnSp>
        <p:nvCxnSpPr>
          <p:cNvPr id="49213" name="Straight Arrow Connector 97">
            <a:extLst>
              <a:ext uri="{FF2B5EF4-FFF2-40B4-BE49-F238E27FC236}">
                <a16:creationId xmlns:a16="http://schemas.microsoft.com/office/drawing/2014/main" id="{26AD468B-B12B-41FA-B681-2243D9FAB82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696075" y="3743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4" name="Straight Arrow Connector 98">
            <a:extLst>
              <a:ext uri="{FF2B5EF4-FFF2-40B4-BE49-F238E27FC236}">
                <a16:creationId xmlns:a16="http://schemas.microsoft.com/office/drawing/2014/main" id="{70D8FA1F-5F2D-4AFA-8EC1-16812DA2C12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094538" y="3751263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5" name="Straight Arrow Connector 99">
            <a:extLst>
              <a:ext uri="{FF2B5EF4-FFF2-40B4-BE49-F238E27FC236}">
                <a16:creationId xmlns:a16="http://schemas.microsoft.com/office/drawing/2014/main" id="{769D3527-8A6D-45BD-9E5F-825A8CB8C42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493000" y="3760788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6" name="Straight Arrow Connector 100">
            <a:extLst>
              <a:ext uri="{FF2B5EF4-FFF2-40B4-BE49-F238E27FC236}">
                <a16:creationId xmlns:a16="http://schemas.microsoft.com/office/drawing/2014/main" id="{F6DF839C-7CDB-4796-924C-DB46B560861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891463" y="37687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17" name="Line 64">
            <a:extLst>
              <a:ext uri="{FF2B5EF4-FFF2-40B4-BE49-F238E27FC236}">
                <a16:creationId xmlns:a16="http://schemas.microsoft.com/office/drawing/2014/main" id="{01E6CCD6-90C4-4A0F-B7AD-A712EAB80B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9218" name="Line 64">
            <a:extLst>
              <a:ext uri="{FF2B5EF4-FFF2-40B4-BE49-F238E27FC236}">
                <a16:creationId xmlns:a16="http://schemas.microsoft.com/office/drawing/2014/main" id="{9CAF6AC4-04AA-47F4-946B-0A7D878A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5188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</p:spTree>
  </p:cSld>
  <p:clrMapOvr>
    <a:masterClrMapping/>
  </p:clrMapOvr>
  <p:transition>
    <p:pull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4FEDB3A-10A0-467F-9087-22CF711F5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cs typeface="Times New Roman" panose="02020603050405020304" pitchFamily="18" charset="0"/>
              </a:rPr>
              <a:t>Primer-1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74412FC-5548-43FC-9A80-D323989EA4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08025"/>
            <a:ext cx="4648200" cy="6149975"/>
          </a:xfrm>
        </p:spPr>
        <p:txBody>
          <a:bodyPr/>
          <a:lstStyle/>
          <a:p>
            <a:pPr>
              <a:defRPr/>
            </a:pPr>
            <a:r>
              <a:rPr lang="hr-HR" altLang="en-US" sz="1400"/>
              <a:t>Da</a:t>
            </a:r>
            <a:r>
              <a:rPr lang="en-US" altLang="en-US" sz="1400">
                <a:cs typeface="Times New Roman" panose="02020603050405020304" pitchFamily="18" charset="0"/>
              </a:rPr>
              <a:t> bi neka transformacija mogla da se primeni nad indeksnim skupom ona ne sme da menja znak vektora zavisnosti da bi se sa</a:t>
            </a:r>
            <a:r>
              <a:rPr lang="hr-HR" altLang="en-US" sz="1400"/>
              <a:t>č</a:t>
            </a:r>
            <a:r>
              <a:rPr lang="en-US" altLang="en-US" sz="1400">
                <a:cs typeface="Times New Roman" panose="02020603050405020304" pitchFamily="18" charset="0"/>
              </a:rPr>
              <a:t>uvale zavisnosti koje postoje u redosledu izra</a:t>
            </a:r>
            <a:r>
              <a:rPr lang="hr-HR" altLang="en-US" sz="1400"/>
              <a:t>č</a:t>
            </a:r>
            <a:r>
              <a:rPr lang="en-US" altLang="en-US" sz="1400">
                <a:cs typeface="Times New Roman" panose="02020603050405020304" pitchFamily="18" charset="0"/>
              </a:rPr>
              <a:t>unavanja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hr-HR" altLang="en-US" sz="2100"/>
              <a:t>	</a:t>
            </a:r>
            <a:r>
              <a:rPr lang="sr-Latn-CS" altLang="en-US" sz="1800">
                <a:cs typeface="Times New Roman" panose="02020603050405020304" pitchFamily="18" charset="0"/>
              </a:rPr>
              <a:t>for</a:t>
            </a:r>
            <a:r>
              <a:rPr lang="en-US" altLang="en-US" sz="1800">
                <a:cs typeface="Times New Roman" panose="02020603050405020304" pitchFamily="18" charset="0"/>
              </a:rPr>
              <a:t>  i = 1, 5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	</a:t>
            </a:r>
            <a:r>
              <a:rPr lang="sr-Latn-CS" altLang="en-US" sz="1800">
                <a:cs typeface="Times New Roman" panose="02020603050405020304" pitchFamily="18" charset="0"/>
              </a:rPr>
              <a:t>for</a:t>
            </a:r>
            <a:r>
              <a:rPr lang="en-US" altLang="en-US" sz="1800">
                <a:cs typeface="Times New Roman" panose="02020603050405020304" pitchFamily="18" charset="0"/>
              </a:rPr>
              <a:t>  j = 1, 10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	</a:t>
            </a:r>
            <a:r>
              <a:rPr lang="sr-Latn-CS" altLang="en-US" sz="1800">
                <a:cs typeface="Times New Roman" panose="02020603050405020304" pitchFamily="18" charset="0"/>
              </a:rPr>
              <a:t>for</a:t>
            </a:r>
            <a:r>
              <a:rPr lang="en-US" altLang="en-US" sz="1800">
                <a:cs typeface="Times New Roman" panose="02020603050405020304" pitchFamily="18" charset="0"/>
              </a:rPr>
              <a:t>  k =1, 20</a:t>
            </a:r>
            <a:endParaRPr lang="hr-HR" altLang="en-US" sz="180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A(i, j, k) = A(i-1, j, k+1)+ B(i, j, k)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	B(i, j, k+1) = B(i, j-1, k-1) * 3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hr-HR" altLang="en-US" sz="1800"/>
              <a:t>endfor</a:t>
            </a:r>
            <a:r>
              <a:rPr lang="en-US" altLang="en-US" sz="1800"/>
              <a:t>{</a:t>
            </a:r>
            <a:r>
              <a:rPr lang="hr-HR" altLang="en-US" sz="1800"/>
              <a:t>i,j,k</a:t>
            </a:r>
            <a:r>
              <a:rPr lang="en-US" altLang="en-US" sz="1800"/>
              <a:t>}</a:t>
            </a:r>
            <a:r>
              <a:rPr lang="en-US" altLang="en-US" sz="2100"/>
              <a:t> 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71222C2F-EE26-4AA5-9792-1E9E3383E4F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RE</a:t>
            </a:r>
            <a:r>
              <a:rPr lang="sr-Latn-CS" altLang="en-US" sz="2000">
                <a:cs typeface="Times New Roman" panose="02020603050405020304" pitchFamily="18" charset="0"/>
              </a:rPr>
              <a:t>Š</a:t>
            </a:r>
            <a:r>
              <a:rPr lang="en-US" altLang="en-US" sz="2000">
                <a:cs typeface="Times New Roman" panose="02020603050405020304" pitchFamily="18" charset="0"/>
              </a:rPr>
              <a:t>ENJE:</a:t>
            </a:r>
            <a:r>
              <a:rPr lang="en-US" altLang="en-US" sz="2000">
                <a:latin typeface="Times Roman YU" pitchFamily="18" charset="0"/>
                <a:cs typeface="Times New Roman" panose="02020603050405020304" pitchFamily="18" charset="0"/>
              </a:rPr>
              <a:t>  </a:t>
            </a:r>
            <a:endParaRPr lang="hr-HR" altLang="en-US" sz="200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Uo</a:t>
            </a:r>
            <a:r>
              <a:rPr lang="sr-Latn-CS" altLang="en-US" sz="1800">
                <a:cs typeface="Times New Roman" panose="02020603050405020304" pitchFamily="18" charset="0"/>
              </a:rPr>
              <a:t>č</a:t>
            </a:r>
            <a:r>
              <a:rPr lang="en-US" altLang="en-US" sz="1800">
                <a:cs typeface="Times New Roman" panose="02020603050405020304" pitchFamily="18" charset="0"/>
              </a:rPr>
              <a:t>imo prvo sve parove generisanih—kori</a:t>
            </a:r>
            <a:r>
              <a:rPr lang="sr-Latn-CS" altLang="en-US" sz="1800">
                <a:cs typeface="Times New Roman" panose="02020603050405020304" pitchFamily="18" charset="0"/>
              </a:rPr>
              <a:t>šć</a:t>
            </a:r>
            <a:r>
              <a:rPr lang="en-US" altLang="en-US" sz="1800">
                <a:cs typeface="Times New Roman" panose="02020603050405020304" pitchFamily="18" charset="0"/>
              </a:rPr>
              <a:t>enih promenljivih</a:t>
            </a:r>
            <a:r>
              <a:rPr lang="hr-HR" altLang="en-US" sz="1800"/>
              <a:t>:</a:t>
            </a:r>
            <a:endParaRPr lang="en-US" altLang="en-US" sz="180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A(i, j, k) i  A(i-1, j, k+1)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B(i, j, k+1) i  B(i, j, k),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B(i, j, k+1) i  B(i, j-1, k-1)</a:t>
            </a:r>
            <a:r>
              <a:rPr lang="en-US" altLang="en-US" sz="1900"/>
              <a:t> </a:t>
            </a:r>
            <a:endParaRPr lang="hr-HR" altLang="en-US" sz="190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Odgovaraju</a:t>
            </a:r>
            <a:r>
              <a:rPr lang="sr-Latn-CS" altLang="en-US" sz="1800">
                <a:cs typeface="Times New Roman" panose="02020603050405020304" pitchFamily="18" charset="0"/>
              </a:rPr>
              <a:t>ć</a:t>
            </a:r>
            <a:r>
              <a:rPr lang="en-US" altLang="en-US" sz="1800">
                <a:cs typeface="Times New Roman" panose="02020603050405020304" pitchFamily="18" charset="0"/>
              </a:rPr>
              <a:t>i</a:t>
            </a:r>
            <a:r>
              <a:rPr lang="sr-Latn-CS" altLang="en-US" sz="1800">
                <a:cs typeface="Times New Roman" panose="02020603050405020304" pitchFamily="18" charset="0"/>
              </a:rPr>
              <a:t> </a:t>
            </a:r>
            <a:r>
              <a:rPr lang="en-US" altLang="en-US" sz="1800">
                <a:cs typeface="Times New Roman" panose="02020603050405020304" pitchFamily="18" charset="0"/>
              </a:rPr>
              <a:t>vektori zavisnosti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d</a:t>
            </a:r>
            <a:r>
              <a:rPr lang="en-US" altLang="en-US" sz="1800" baseline="-30000">
                <a:cs typeface="Times New Roman" panose="02020603050405020304" pitchFamily="18" charset="0"/>
              </a:rPr>
              <a:t>1</a:t>
            </a:r>
            <a:r>
              <a:rPr lang="en-US" altLang="en-US" sz="1800">
                <a:cs typeface="Times New Roman" panose="02020603050405020304" pitchFamily="18" charset="0"/>
              </a:rPr>
              <a:t> = (i, j, k)</a:t>
            </a:r>
            <a:r>
              <a:rPr lang="en-US" altLang="en-US" sz="1800" baseline="30000">
                <a:cs typeface="Times New Roman" panose="02020603050405020304" pitchFamily="18" charset="0"/>
              </a:rPr>
              <a:t>T</a:t>
            </a:r>
            <a:r>
              <a:rPr lang="en-US" altLang="en-US" sz="1800">
                <a:cs typeface="Times New Roman" panose="02020603050405020304" pitchFamily="18" charset="0"/>
              </a:rPr>
              <a:t> – (i-1, j, k+1)</a:t>
            </a:r>
            <a:r>
              <a:rPr lang="en-US" altLang="en-US" sz="1800" baseline="30000">
                <a:cs typeface="Times New Roman" panose="02020603050405020304" pitchFamily="18" charset="0"/>
              </a:rPr>
              <a:t>T</a:t>
            </a:r>
            <a:r>
              <a:rPr lang="en-US" altLang="en-US" sz="1800">
                <a:cs typeface="Times New Roman" panose="02020603050405020304" pitchFamily="18" charset="0"/>
              </a:rPr>
              <a:t> = </a:t>
            </a:r>
            <a:endParaRPr lang="hr-HR" altLang="en-US" sz="180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[ 1, 0, -1]</a:t>
            </a:r>
            <a:r>
              <a:rPr lang="en-US" altLang="en-US" sz="1800" baseline="30000">
                <a:cs typeface="Times New Roman" panose="02020603050405020304" pitchFamily="18" charset="0"/>
              </a:rPr>
              <a:t>T</a:t>
            </a:r>
            <a:r>
              <a:rPr lang="en-US" altLang="en-US" sz="1800"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d</a:t>
            </a:r>
            <a:r>
              <a:rPr lang="en-US" altLang="en-US" sz="1800" baseline="-30000">
                <a:cs typeface="Times New Roman" panose="02020603050405020304" pitchFamily="18" charset="0"/>
              </a:rPr>
              <a:t>2</a:t>
            </a:r>
            <a:r>
              <a:rPr lang="en-US" altLang="en-US" sz="1800">
                <a:cs typeface="Times New Roman" panose="02020603050405020304" pitchFamily="18" charset="0"/>
              </a:rPr>
              <a:t> = (i, j, k+1)</a:t>
            </a:r>
            <a:r>
              <a:rPr lang="en-US" altLang="en-US" sz="1800" baseline="30000">
                <a:cs typeface="Times New Roman" panose="02020603050405020304" pitchFamily="18" charset="0"/>
              </a:rPr>
              <a:t>T</a:t>
            </a:r>
            <a:r>
              <a:rPr lang="en-US" altLang="en-US" sz="1800">
                <a:cs typeface="Times New Roman" panose="02020603050405020304" pitchFamily="18" charset="0"/>
              </a:rPr>
              <a:t> – (i, j, k)</a:t>
            </a:r>
            <a:r>
              <a:rPr lang="en-US" altLang="en-US" sz="1800" baseline="30000">
                <a:cs typeface="Times New Roman" panose="02020603050405020304" pitchFamily="18" charset="0"/>
              </a:rPr>
              <a:t>T</a:t>
            </a:r>
            <a:r>
              <a:rPr lang="en-US" altLang="en-US" sz="1800">
                <a:cs typeface="Times New Roman" panose="02020603050405020304" pitchFamily="18" charset="0"/>
              </a:rPr>
              <a:t> = </a:t>
            </a:r>
            <a:endParaRPr lang="hr-HR" altLang="en-US" sz="180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[ 0, 0, 1]</a:t>
            </a:r>
            <a:r>
              <a:rPr lang="en-US" altLang="en-US" sz="1800" baseline="30000">
                <a:cs typeface="Times New Roman" panose="02020603050405020304" pitchFamily="18" charset="0"/>
              </a:rPr>
              <a:t>T</a:t>
            </a:r>
            <a:endParaRPr lang="en-US" altLang="en-US" sz="180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d</a:t>
            </a:r>
            <a:r>
              <a:rPr lang="en-US" altLang="en-US" sz="1800" baseline="-30000">
                <a:cs typeface="Times New Roman" panose="02020603050405020304" pitchFamily="18" charset="0"/>
              </a:rPr>
              <a:t>3</a:t>
            </a:r>
            <a:r>
              <a:rPr lang="en-US" altLang="en-US" sz="1800">
                <a:cs typeface="Times New Roman" panose="02020603050405020304" pitchFamily="18" charset="0"/>
              </a:rPr>
              <a:t> = (i, j, k+1)</a:t>
            </a:r>
            <a:r>
              <a:rPr lang="en-US" altLang="en-US" sz="1800" baseline="30000">
                <a:cs typeface="Times New Roman" panose="02020603050405020304" pitchFamily="18" charset="0"/>
              </a:rPr>
              <a:t>T</a:t>
            </a:r>
            <a:r>
              <a:rPr lang="en-US" altLang="en-US" sz="1800">
                <a:cs typeface="Times New Roman" panose="02020603050405020304" pitchFamily="18" charset="0"/>
              </a:rPr>
              <a:t> – (i, j-1, k-1)</a:t>
            </a:r>
            <a:r>
              <a:rPr lang="en-US" altLang="en-US" sz="1800" baseline="30000">
                <a:cs typeface="Times New Roman" panose="02020603050405020304" pitchFamily="18" charset="0"/>
              </a:rPr>
              <a:t>T</a:t>
            </a:r>
            <a:r>
              <a:rPr lang="en-US" altLang="en-US" sz="1800">
                <a:cs typeface="Times New Roman" panose="02020603050405020304" pitchFamily="18" charset="0"/>
              </a:rPr>
              <a:t> = </a:t>
            </a:r>
            <a:endParaRPr lang="hr-HR" altLang="en-US" sz="180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[0, 1, 2]</a:t>
            </a:r>
            <a:r>
              <a:rPr lang="en-US" altLang="en-US" sz="1800" baseline="30000">
                <a:cs typeface="Times New Roman" panose="02020603050405020304" pitchFamily="18" charset="0"/>
              </a:rPr>
              <a:t>T</a:t>
            </a:r>
          </a:p>
          <a:p>
            <a:pPr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Zbog vektora d2 nije mogu</a:t>
            </a:r>
            <a:r>
              <a:rPr lang="sr-Latn-RS" altLang="en-US" sz="1800">
                <a:cs typeface="Times New Roman" panose="02020603050405020304" pitchFamily="18" charset="0"/>
              </a:rPr>
              <a:t>će izvršiti vektorizaciju.</a:t>
            </a:r>
          </a:p>
          <a:p>
            <a:pPr lvl="1">
              <a:defRPr/>
            </a:pPr>
            <a:r>
              <a:rPr lang="sr-Latn-RS" altLang="en-US" sz="1700">
                <a:cs typeface="Tahoma" panose="020B0604030504040204" pitchFamily="34" charset="0"/>
              </a:rPr>
              <a:t>permutacijom petlji j i k dobićemo kod koji je moguće vektorizovati</a:t>
            </a:r>
            <a:endParaRPr lang="en-US" altLang="en-US" sz="1700"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sz="1800"/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64AE0D88-D64D-4FEF-80F3-D4CC04618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16386" name="Object 6">
            <a:extLst>
              <a:ext uri="{FF2B5EF4-FFF2-40B4-BE49-F238E27FC236}">
                <a16:creationId xmlns:a16="http://schemas.microsoft.com/office/drawing/2014/main" id="{A1642786-1B26-4064-9AF9-BED034BB8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419600"/>
          <a:ext cx="3810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84400" imgH="711200" progId="Equation.3">
                  <p:embed/>
                </p:oleObj>
              </mc:Choice>
              <mc:Fallback>
                <p:oleObj r:id="rId2" imgW="2184400" imgH="711200" progId="Equation.3">
                  <p:embed/>
                  <p:pic>
                    <p:nvPicPr>
                      <p:cNvPr id="16386" name="Object 6">
                        <a:extLst>
                          <a:ext uri="{FF2B5EF4-FFF2-40B4-BE49-F238E27FC236}">
                            <a16:creationId xmlns:a16="http://schemas.microsoft.com/office/drawing/2014/main" id="{A1642786-1B26-4064-9AF9-BED034BB8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19600"/>
                        <a:ext cx="38100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AutoShape 7">
            <a:extLst>
              <a:ext uri="{FF2B5EF4-FFF2-40B4-BE49-F238E27FC236}">
                <a16:creationId xmlns:a16="http://schemas.microsoft.com/office/drawing/2014/main" id="{A57CF16B-49F4-497B-8F5E-D61A08A15F34}"/>
              </a:ext>
            </a:extLst>
          </p:cNvPr>
          <p:cNvSpPr>
            <a:spLocks/>
          </p:cNvSpPr>
          <p:nvPr/>
        </p:nvSpPr>
        <p:spPr bwMode="auto">
          <a:xfrm>
            <a:off x="1371600" y="60198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16338"/>
              <a:gd name="adj5" fmla="val -110157"/>
              <a:gd name="adj6" fmla="val -56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hr-HR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matrica zavisnosti</a:t>
            </a:r>
            <a:endParaRPr lang="en-US" alt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>
            <a:extLst>
              <a:ext uri="{FF2B5EF4-FFF2-40B4-BE49-F238E27FC236}">
                <a16:creationId xmlns:a16="http://schemas.microsoft.com/office/drawing/2014/main" id="{DDB1C2EB-D140-4A41-B469-D704DA1A1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Primer-1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E68C4091-1281-40E4-8E22-274ACA154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RS" altLang="en-US"/>
              <a:t>Matrica z</a:t>
            </a:r>
            <a:r>
              <a:rPr lang="en-US" altLang="en-US"/>
              <a:t>av</a:t>
            </a:r>
            <a:r>
              <a:rPr lang="sr-Latn-RS" altLang="en-US"/>
              <a:t>isnosti pre permutacije</a:t>
            </a:r>
          </a:p>
          <a:p>
            <a:pPr>
              <a:defRPr/>
            </a:pPr>
            <a:endParaRPr lang="sr-Latn-RS" altLang="en-US"/>
          </a:p>
          <a:p>
            <a:pPr>
              <a:defRPr/>
            </a:pPr>
            <a:endParaRPr lang="sr-Latn-RS" altLang="en-US"/>
          </a:p>
          <a:p>
            <a:pPr>
              <a:defRPr/>
            </a:pPr>
            <a:r>
              <a:rPr lang="sr-Latn-RS" altLang="en-US"/>
              <a:t>Matrica zavisnosti nakon permutacije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sr-Latn-RS" altLang="en-US"/>
              <a:t>zavisnosti su zadržane ali se unutrašnja petlja može vektorizovati</a:t>
            </a:r>
            <a:endParaRPr lang="en-US" altLang="en-US"/>
          </a:p>
        </p:txBody>
      </p:sp>
      <p:graphicFrame>
        <p:nvGraphicFramePr>
          <p:cNvPr id="17410" name="Object 8">
            <a:extLst>
              <a:ext uri="{FF2B5EF4-FFF2-40B4-BE49-F238E27FC236}">
                <a16:creationId xmlns:a16="http://schemas.microsoft.com/office/drawing/2014/main" id="{1C44B671-18B5-443B-AB98-B2F1E6451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295400"/>
          <a:ext cx="33623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6300" imgH="711200" progId="Equation.3">
                  <p:embed/>
                </p:oleObj>
              </mc:Choice>
              <mc:Fallback>
                <p:oleObj name="Equation" r:id="rId2" imgW="2146300" imgH="711200" progId="Equation.3">
                  <p:embed/>
                  <p:pic>
                    <p:nvPicPr>
                      <p:cNvPr id="17410" name="Object 8">
                        <a:extLst>
                          <a:ext uri="{FF2B5EF4-FFF2-40B4-BE49-F238E27FC236}">
                            <a16:creationId xmlns:a16="http://schemas.microsoft.com/office/drawing/2014/main" id="{1C44B671-18B5-443B-AB98-B2F1E6451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336232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9">
            <a:extLst>
              <a:ext uri="{FF2B5EF4-FFF2-40B4-BE49-F238E27FC236}">
                <a16:creationId xmlns:a16="http://schemas.microsoft.com/office/drawing/2014/main" id="{8FBFEDB6-7262-4350-9E9D-B2A2F98153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917825"/>
          <a:ext cx="33623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711200" progId="Equation.3">
                  <p:embed/>
                </p:oleObj>
              </mc:Choice>
              <mc:Fallback>
                <p:oleObj name="Equation" r:id="rId4" imgW="2146300" imgH="711200" progId="Equation.3">
                  <p:embed/>
                  <p:pic>
                    <p:nvPicPr>
                      <p:cNvPr id="17411" name="Object 9">
                        <a:extLst>
                          <a:ext uri="{FF2B5EF4-FFF2-40B4-BE49-F238E27FC236}">
                            <a16:creationId xmlns:a16="http://schemas.microsoft.com/office/drawing/2014/main" id="{8FBFEDB6-7262-4350-9E9D-B2A2F98153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17825"/>
                        <a:ext cx="336232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>
            <a:extLst>
              <a:ext uri="{FF2B5EF4-FFF2-40B4-BE49-F238E27FC236}">
                <a16:creationId xmlns:a16="http://schemas.microsoft.com/office/drawing/2014/main" id="{10B0C030-8445-4F99-83BD-0FC55B6F9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Primer-1–nast.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3B12EB7-4B2D-4973-9BD7-12443574DD9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/>
              <a:t>transformisana petlja</a:t>
            </a:r>
            <a:endParaRPr lang="sr-Latn-RS" altLang="en-US" sz="2400"/>
          </a:p>
          <a:p>
            <a:pPr>
              <a:defRPr/>
            </a:pPr>
            <a:endParaRPr lang="en-US" altLang="en-US" sz="2400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8E8ADAD6-38CE-4A22-8420-F79B04461DD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sr-Latn-RS" altLang="en-US" sz="2400"/>
              <a:t>i</a:t>
            </a:r>
            <a:r>
              <a:rPr lang="en-US" altLang="en-US" sz="2400"/>
              <a:t>=1,k=1,j=1</a:t>
            </a:r>
          </a:p>
          <a:p>
            <a:pPr lvl="1">
              <a:defRPr/>
            </a:pPr>
            <a:r>
              <a:rPr lang="en-US" altLang="en-US" sz="2100"/>
              <a:t>a(1,1,1)=a(0,1,2)+b(1,1,1)</a:t>
            </a:r>
          </a:p>
          <a:p>
            <a:pPr lvl="1">
              <a:defRPr/>
            </a:pPr>
            <a:r>
              <a:rPr lang="en-US" altLang="en-US" sz="2100"/>
              <a:t>b(1,1,2) =b(1,0,0)*3</a:t>
            </a:r>
          </a:p>
          <a:p>
            <a:pPr>
              <a:defRPr/>
            </a:pPr>
            <a:r>
              <a:rPr lang="sr-Latn-RS" altLang="en-US" sz="2400"/>
              <a:t>i</a:t>
            </a:r>
            <a:r>
              <a:rPr lang="en-US" altLang="en-US" sz="2400"/>
              <a:t>=1,k=1,j=2</a:t>
            </a:r>
          </a:p>
          <a:p>
            <a:pPr lvl="1">
              <a:defRPr/>
            </a:pPr>
            <a:r>
              <a:rPr lang="en-US" altLang="en-US" sz="2100"/>
              <a:t>a(1,2,1)=a(0,2,2)+b(1,2,1)</a:t>
            </a:r>
          </a:p>
          <a:p>
            <a:pPr lvl="1">
              <a:defRPr/>
            </a:pPr>
            <a:r>
              <a:rPr lang="en-US" altLang="en-US" sz="2100"/>
              <a:t>b(1,2,2) =b(1,1,0)*3</a:t>
            </a:r>
          </a:p>
          <a:p>
            <a:pPr lvl="1">
              <a:defRPr/>
            </a:pPr>
            <a:endParaRPr lang="en-US" altLang="en-US" sz="2100"/>
          </a:p>
          <a:p>
            <a:pPr lvl="1">
              <a:defRPr/>
            </a:pPr>
            <a:endParaRPr lang="en-US" altLang="en-US" sz="2100"/>
          </a:p>
          <a:p>
            <a:pPr>
              <a:defRPr/>
            </a:pPr>
            <a:r>
              <a:rPr lang="sr-Latn-RS" altLang="en-US" sz="2400"/>
              <a:t>i</a:t>
            </a:r>
            <a:r>
              <a:rPr lang="en-US" altLang="en-US" sz="2400"/>
              <a:t>=1,k=2,j=1</a:t>
            </a:r>
          </a:p>
          <a:p>
            <a:pPr lvl="1">
              <a:defRPr/>
            </a:pPr>
            <a:r>
              <a:rPr lang="en-US" altLang="en-US" sz="2100"/>
              <a:t>a(1,1,2)=a(0,1,3)+b(1,1,2)</a:t>
            </a:r>
          </a:p>
          <a:p>
            <a:pPr lvl="1">
              <a:defRPr/>
            </a:pPr>
            <a:r>
              <a:rPr lang="en-US" altLang="en-US" sz="2100"/>
              <a:t>b(1,2,3) =b(1,0,1)*3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EFF890BE-4494-4182-9FAB-DA9DCDA7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4191000" cy="1739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/>
          <a:p>
            <a:pPr lvl="1">
              <a:defRPr/>
            </a:pPr>
            <a:r>
              <a:rPr kumimoji="1" lang="sr-Latn-C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i = 1, 5</a:t>
            </a:r>
          </a:p>
          <a:p>
            <a:pPr lvl="1">
              <a:defRPr/>
            </a:pPr>
            <a:r>
              <a:rPr kumimoji="1" lang="sr-Latn-C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1" lang="sr-Latn-R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1, </a:t>
            </a:r>
            <a:r>
              <a:rPr kumimoji="1" lang="sr-Latn-R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 lvl="1">
              <a:defRPr/>
            </a:pPr>
            <a:r>
              <a:rPr kumimoji="1" lang="sr-Latn-C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  </a:t>
            </a:r>
            <a:r>
              <a:rPr kumimoji="1" lang="sr-Latn-R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</a:t>
            </a:r>
            <a:r>
              <a:rPr kumimoji="1" lang="sr-Latn-R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 </a:t>
            </a:r>
            <a:r>
              <a:rPr kumimoji="1" lang="sr-Latn-R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kumimoji="1" lang="hr-HR" altLang="en-US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A(i, j, k) = A(i-1, j, k+1)+ B(i, j, k)</a:t>
            </a:r>
          </a:p>
          <a:p>
            <a:pPr lvl="1">
              <a:defRPr/>
            </a:pP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B(i, j, k+1) = B(i, j-1, k-1) * 3</a:t>
            </a:r>
          </a:p>
          <a:p>
            <a:pPr lvl="1">
              <a:defRPr/>
            </a:pPr>
            <a:r>
              <a:rPr kumimoji="1"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endfor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kumimoji="1"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i,j,k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50182" name="Line 7">
            <a:extLst>
              <a:ext uri="{FF2B5EF4-FFF2-40B4-BE49-F238E27FC236}">
                <a16:creationId xmlns:a16="http://schemas.microsoft.com/office/drawing/2014/main" id="{D488B773-1E4C-4CED-A102-32A41DB43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0183" name="Line 8">
            <a:extLst>
              <a:ext uri="{FF2B5EF4-FFF2-40B4-BE49-F238E27FC236}">
                <a16:creationId xmlns:a16="http://schemas.microsoft.com/office/drawing/2014/main" id="{270EB9CE-A40A-4878-A618-34850EE5C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86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4761" name="Line 9">
            <a:extLst>
              <a:ext uri="{FF2B5EF4-FFF2-40B4-BE49-F238E27FC236}">
                <a16:creationId xmlns:a16="http://schemas.microsoft.com/office/drawing/2014/main" id="{47150A67-6042-44E0-A581-338BBDD83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981200"/>
            <a:ext cx="213360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A7F1A1B-D88F-44B5-AF8A-2AFE5CA0E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Primer</a:t>
            </a:r>
            <a:r>
              <a:rPr lang="en-US" altLang="en-US"/>
              <a:t>2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E190DD1-731D-4301-9572-32E769ED0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hr-HR" altLang="en-US"/>
              <a:t>Da</a:t>
            </a:r>
            <a:r>
              <a:rPr lang="en-US" altLang="en-US">
                <a:cs typeface="Times New Roman" panose="02020603050405020304" pitchFamily="18" charset="0"/>
              </a:rPr>
              <a:t> bi neka transformacija mogla da se primeni nad indeksnim skupom ona ne sme da menja znak vektora zavisnosti da bi se sa</a:t>
            </a:r>
            <a:r>
              <a:rPr lang="hr-HR" altLang="en-US"/>
              <a:t>č</a:t>
            </a:r>
            <a:r>
              <a:rPr lang="en-US" altLang="en-US">
                <a:cs typeface="Times New Roman" panose="02020603050405020304" pitchFamily="18" charset="0"/>
              </a:rPr>
              <a:t>uvale zavisnosti koje postoje u redosledu izra</a:t>
            </a:r>
            <a:r>
              <a:rPr lang="hr-HR" altLang="en-US"/>
              <a:t>č</a:t>
            </a:r>
            <a:r>
              <a:rPr lang="en-US" altLang="en-US">
                <a:cs typeface="Times New Roman" panose="02020603050405020304" pitchFamily="18" charset="0"/>
              </a:rPr>
              <a:t>unavanja.</a:t>
            </a:r>
            <a:r>
              <a:rPr lang="en-US" altLang="en-US"/>
              <a:t> </a:t>
            </a:r>
            <a:endParaRPr lang="hr-HR" altLang="en-US"/>
          </a:p>
          <a:p>
            <a:pPr lvl="2" algn="just">
              <a:defRPr/>
            </a:pP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PRIMER</a:t>
            </a: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: Ako imamo ovakvo jedno gnezdo petlji</a:t>
            </a:r>
            <a:endParaRPr lang="en-US" altLang="en-US">
              <a:cs typeface="Times New Roman" panose="02020603050405020304" pitchFamily="18" charset="0"/>
            </a:endParaRPr>
          </a:p>
          <a:p>
            <a:pPr lvl="2" algn="just">
              <a:defRPr/>
            </a:pPr>
            <a:r>
              <a:rPr lang="en-US" altLang="en-US">
                <a:latin typeface="Times Roman YU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>
                <a:cs typeface="Times New Roman" panose="02020603050405020304" pitchFamily="18" charset="0"/>
              </a:rPr>
              <a:t>for i = 1, 3			</a:t>
            </a:r>
          </a:p>
          <a:p>
            <a:pPr lvl="2" algn="just">
              <a:defRPr/>
            </a:pPr>
            <a:r>
              <a:rPr lang="en-US" altLang="en-US">
                <a:cs typeface="Times New Roman" panose="02020603050405020304" pitchFamily="18" charset="0"/>
              </a:rPr>
              <a:t>		for j = 1, 2					</a:t>
            </a:r>
          </a:p>
          <a:p>
            <a:pPr lvl="2">
              <a:defRPr/>
            </a:pPr>
            <a:r>
              <a:rPr lang="en-US" altLang="en-US">
                <a:cs typeface="Times New Roman" panose="02020603050405020304" pitchFamily="18" charset="0"/>
              </a:rPr>
              <a:t>		A(i, j) = A(i-1, j+1) *2</a:t>
            </a:r>
            <a:r>
              <a:rPr lang="en-US" altLang="en-US"/>
              <a:t> </a:t>
            </a:r>
            <a:endParaRPr lang="hr-HR" altLang="en-US"/>
          </a:p>
          <a:p>
            <a:pPr lvl="2">
              <a:defRPr/>
            </a:pPr>
            <a:r>
              <a:rPr lang="en-US" altLang="en-US"/>
              <a:t>    	</a:t>
            </a:r>
            <a:r>
              <a:rPr lang="hr-HR" altLang="en-US"/>
              <a:t>	</a:t>
            </a:r>
            <a:r>
              <a:rPr lang="en-US" altLang="en-US"/>
              <a:t>endfor{i,j}</a:t>
            </a:r>
            <a:endParaRPr lang="hr-HR" altLang="en-US"/>
          </a:p>
          <a:p>
            <a:pPr lvl="2">
              <a:defRPr/>
            </a:pPr>
            <a:r>
              <a:rPr lang="en-US" altLang="en-US">
                <a:solidFill>
                  <a:schemeClr val="hlink"/>
                </a:solidFill>
                <a:cs typeface="Times New Roman" panose="02020603050405020304" pitchFamily="18" charset="0"/>
              </a:rPr>
              <a:t>vektor zavisnosti je 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d=(i, j)</a:t>
            </a:r>
            <a:r>
              <a:rPr lang="en-US" altLang="en-US" baseline="30000">
                <a:solidFill>
                  <a:schemeClr val="accent1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 – (i-1, j+1)</a:t>
            </a:r>
            <a:r>
              <a:rPr lang="en-US" altLang="en-US" baseline="30000">
                <a:solidFill>
                  <a:schemeClr val="accent1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 = (1, -1)</a:t>
            </a:r>
            <a:r>
              <a:rPr lang="en-US" altLang="en-US" baseline="30000">
                <a:solidFill>
                  <a:schemeClr val="accent1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&gt;0.</a:t>
            </a:r>
            <a:r>
              <a:rPr lang="en-US" altLang="en-US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endParaRPr lang="hr-HR" altLang="en-US">
              <a:solidFill>
                <a:schemeClr val="hlink"/>
              </a:solidFill>
            </a:endParaRPr>
          </a:p>
          <a:p>
            <a:pPr lvl="2">
              <a:defRPr/>
            </a:pPr>
            <a:r>
              <a:rPr lang="en-US" altLang="en-US">
                <a:solidFill>
                  <a:schemeClr val="hlink"/>
                </a:solidFill>
                <a:cs typeface="Times New Roman" panose="02020603050405020304" pitchFamily="18" charset="0"/>
              </a:rPr>
              <a:t>Ako bismo primenili transformaciju </a:t>
            </a:r>
            <a:r>
              <a:rPr lang="en-US" altLang="en-US">
                <a:solidFill>
                  <a:schemeClr val="accent1"/>
                </a:solidFill>
                <a:cs typeface="Times New Roman" panose="02020603050405020304" pitchFamily="18" charset="0"/>
              </a:rPr>
              <a:t>permutacije</a:t>
            </a:r>
            <a:r>
              <a:rPr lang="en-US" altLang="en-US">
                <a:solidFill>
                  <a:schemeClr val="hlink"/>
                </a:solidFill>
                <a:cs typeface="Times New Roman" panose="02020603050405020304" pitchFamily="18" charset="0"/>
              </a:rPr>
              <a:t>, naru</a:t>
            </a:r>
            <a:r>
              <a:rPr lang="hr-HR" altLang="en-US">
                <a:solidFill>
                  <a:schemeClr val="hlink"/>
                </a:solidFill>
              </a:rPr>
              <a:t>š</a:t>
            </a:r>
            <a:r>
              <a:rPr lang="en-US" altLang="en-US">
                <a:solidFill>
                  <a:schemeClr val="hlink"/>
                </a:solidFill>
                <a:cs typeface="Times New Roman" panose="02020603050405020304" pitchFamily="18" charset="0"/>
              </a:rPr>
              <a:t>ili bismo zavisnosti koje postoje u redosledu izra</a:t>
            </a:r>
            <a:r>
              <a:rPr lang="hr-HR" altLang="en-US">
                <a:solidFill>
                  <a:schemeClr val="hlink"/>
                </a:solidFill>
              </a:rPr>
              <a:t>č</a:t>
            </a:r>
            <a:r>
              <a:rPr lang="en-US" altLang="en-US">
                <a:solidFill>
                  <a:schemeClr val="hlink"/>
                </a:solidFill>
                <a:cs typeface="Times New Roman" panose="02020603050405020304" pitchFamily="18" charset="0"/>
              </a:rPr>
              <a:t>unavanja jer je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endParaRPr lang="hr-HR" altLang="en-US">
              <a:solidFill>
                <a:schemeClr val="hlink"/>
              </a:solidFill>
            </a:endParaRPr>
          </a:p>
          <a:p>
            <a:pPr lvl="2">
              <a:defRPr/>
            </a:pPr>
            <a:endParaRPr lang="hr-HR" altLang="en-US">
              <a:solidFill>
                <a:schemeClr val="hlink"/>
              </a:solidFill>
            </a:endParaRPr>
          </a:p>
          <a:p>
            <a:pPr lvl="2">
              <a:defRPr/>
            </a:pPr>
            <a:endParaRPr lang="hr-HR" altLang="en-US">
              <a:solidFill>
                <a:schemeClr val="hlink"/>
              </a:solidFill>
            </a:endParaRPr>
          </a:p>
          <a:p>
            <a:pPr lvl="2">
              <a:defRPr/>
            </a:pPr>
            <a:endParaRPr lang="hr-HR" altLang="en-US">
              <a:solidFill>
                <a:schemeClr val="hlink"/>
              </a:solidFill>
            </a:endParaRPr>
          </a:p>
          <a:p>
            <a:pPr lvl="2">
              <a:defRPr/>
            </a:pPr>
            <a:r>
              <a:rPr lang="hr-HR" altLang="en-US">
                <a:solidFill>
                  <a:schemeClr val="hlink"/>
                </a:solidFill>
              </a:rPr>
              <a:t>a vektor d je &gt;0!</a:t>
            </a:r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02940B47-8050-4EE3-AE6F-77CC85256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18434" name="Object 4">
            <a:extLst>
              <a:ext uri="{FF2B5EF4-FFF2-40B4-BE49-F238E27FC236}">
                <a16:creationId xmlns:a16="http://schemas.microsoft.com/office/drawing/2014/main" id="{DB6069FC-6E6E-4C5A-8E7A-A9AAF896C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270500"/>
          <a:ext cx="3505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22500" imgH="457200" progId="Equation.3">
                  <p:embed/>
                </p:oleObj>
              </mc:Choice>
              <mc:Fallback>
                <p:oleObj r:id="rId2" imgW="2222500" imgH="457200" progId="Equation.3">
                  <p:embed/>
                  <p:pic>
                    <p:nvPicPr>
                      <p:cNvPr id="18434" name="Object 4">
                        <a:extLst>
                          <a:ext uri="{FF2B5EF4-FFF2-40B4-BE49-F238E27FC236}">
                            <a16:creationId xmlns:a16="http://schemas.microsoft.com/office/drawing/2014/main" id="{DB6069FC-6E6E-4C5A-8E7A-A9AAF896CD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70500"/>
                        <a:ext cx="3505200" cy="7223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649EF8D-3750-44B8-8DCC-D77A836B1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Primer</a:t>
            </a:r>
            <a:r>
              <a:rPr lang="en-US" altLang="en-US"/>
              <a:t>2</a:t>
            </a:r>
            <a:r>
              <a:rPr lang="hr-HR" altLang="en-US"/>
              <a:t> – nast. </a:t>
            </a:r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7E31382-BDB2-4F9B-9D4D-65D336CCBC9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hr-HR" altLang="en-US" sz="2000"/>
              <a:t>		</a:t>
            </a:r>
            <a:r>
              <a:rPr lang="en-US" altLang="en-US" sz="1800">
                <a:cs typeface="Times New Roman" panose="02020603050405020304" pitchFamily="18" charset="0"/>
              </a:rPr>
              <a:t>for i = 1, 3</a:t>
            </a:r>
            <a:endParaRPr lang="hr-HR" altLang="en-US" sz="1800"/>
          </a:p>
          <a:p>
            <a:pPr algn="just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		for j = 1, 2</a:t>
            </a:r>
            <a:endParaRPr lang="hr-HR" altLang="en-US" sz="1800"/>
          </a:p>
          <a:p>
            <a:pPr algn="just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		A(i, j) = A(i-1, j+1) *2</a:t>
            </a:r>
            <a:r>
              <a:rPr lang="en-US" altLang="en-US" sz="1800"/>
              <a:t> </a:t>
            </a:r>
            <a:endParaRPr lang="hr-HR" altLang="en-US" sz="1800"/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800"/>
              <a:t>     </a:t>
            </a:r>
            <a:r>
              <a:rPr lang="hr-HR" altLang="en-US" sz="1800"/>
              <a:t>	</a:t>
            </a:r>
            <a:r>
              <a:rPr lang="en-US" altLang="en-US" sz="1800"/>
              <a:t>endfor{i,j}</a:t>
            </a:r>
            <a:endParaRPr lang="hr-HR" altLang="en-US" sz="1800"/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endParaRPr lang="hr-HR" altLang="en-US"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za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i=1, j=1 izra</a:t>
            </a:r>
            <a:r>
              <a:rPr lang="hr-HR" altLang="en-US" sz="1600">
                <a:solidFill>
                  <a:schemeClr val="hlink"/>
                </a:solidFill>
              </a:rPr>
              <a:t>č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unava se  A(1,1)=A(0,2)*2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            j=2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izra</a:t>
            </a:r>
            <a:r>
              <a:rPr lang="hr-HR" altLang="en-US" sz="1600">
                <a:solidFill>
                  <a:schemeClr val="hlink"/>
                </a:solidFill>
              </a:rPr>
              <a:t>č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unava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s</a:t>
            </a:r>
            <a:r>
              <a:rPr lang="hr-HR" altLang="en-US" sz="1600">
                <a:solidFill>
                  <a:schemeClr val="hlink"/>
                </a:solidFill>
              </a:rPr>
              <a:t>e 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A(1,2)=A(0,3)*2</a:t>
            </a:r>
            <a:endParaRPr lang="hr-HR" altLang="en-US" sz="16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endParaRPr lang="hr-HR" altLang="en-US" sz="16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za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i=</a:t>
            </a:r>
            <a:r>
              <a:rPr lang="hr-HR" altLang="en-US" sz="1600">
                <a:solidFill>
                  <a:schemeClr val="hlink"/>
                </a:solidFill>
              </a:rPr>
              <a:t>2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 j=1 izra</a:t>
            </a:r>
            <a:r>
              <a:rPr lang="hr-HR" altLang="en-US" sz="1600">
                <a:solidFill>
                  <a:schemeClr val="hlink"/>
                </a:solidFill>
              </a:rPr>
              <a:t>č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unava se  A(</a:t>
            </a:r>
            <a:r>
              <a:rPr lang="hr-HR" altLang="en-US" sz="1600">
                <a:solidFill>
                  <a:schemeClr val="hlink"/>
                </a:solidFill>
              </a:rPr>
              <a:t>2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,1)=A(</a:t>
            </a:r>
            <a:r>
              <a:rPr lang="hr-HR" altLang="en-US" sz="1600">
                <a:solidFill>
                  <a:schemeClr val="hlink"/>
                </a:solidFill>
              </a:rPr>
              <a:t>1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,2)*2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            j=2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izra</a:t>
            </a:r>
            <a:r>
              <a:rPr lang="hr-HR" altLang="en-US" sz="1600">
                <a:solidFill>
                  <a:schemeClr val="hlink"/>
                </a:solidFill>
              </a:rPr>
              <a:t>č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unava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s</a:t>
            </a:r>
            <a:r>
              <a:rPr lang="hr-HR" altLang="en-US" sz="1600">
                <a:solidFill>
                  <a:schemeClr val="hlink"/>
                </a:solidFill>
              </a:rPr>
              <a:t>e 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A(</a:t>
            </a:r>
            <a:r>
              <a:rPr lang="hr-HR" altLang="en-US" sz="1600">
                <a:solidFill>
                  <a:schemeClr val="hlink"/>
                </a:solidFill>
              </a:rPr>
              <a:t>2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,2)=A(</a:t>
            </a:r>
            <a:r>
              <a:rPr lang="hr-HR" altLang="en-US" sz="1600">
                <a:solidFill>
                  <a:schemeClr val="hlink"/>
                </a:solidFill>
              </a:rPr>
              <a:t>1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,3)*2</a:t>
            </a:r>
            <a:endParaRPr lang="hr-HR" altLang="en-US" sz="16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endParaRPr lang="hr-HR" altLang="en-US" sz="16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za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i=</a:t>
            </a:r>
            <a:r>
              <a:rPr lang="hr-HR" altLang="en-US" sz="1600">
                <a:solidFill>
                  <a:schemeClr val="hlink"/>
                </a:solidFill>
              </a:rPr>
              <a:t>3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 j=1 izra</a:t>
            </a:r>
            <a:r>
              <a:rPr lang="hr-HR" altLang="en-US" sz="1600">
                <a:solidFill>
                  <a:schemeClr val="hlink"/>
                </a:solidFill>
              </a:rPr>
              <a:t>č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unava se  A(</a:t>
            </a:r>
            <a:r>
              <a:rPr lang="hr-HR" altLang="en-US" sz="1600">
                <a:solidFill>
                  <a:schemeClr val="hlink"/>
                </a:solidFill>
              </a:rPr>
              <a:t>3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,1)=A(</a:t>
            </a:r>
            <a:r>
              <a:rPr lang="hr-HR" altLang="en-US" sz="1600">
                <a:solidFill>
                  <a:schemeClr val="hlink"/>
                </a:solidFill>
              </a:rPr>
              <a:t>2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,2)*2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            j=2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izra</a:t>
            </a:r>
            <a:r>
              <a:rPr lang="hr-HR" altLang="en-US" sz="1600">
                <a:solidFill>
                  <a:schemeClr val="hlink"/>
                </a:solidFill>
              </a:rPr>
              <a:t>č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unava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s</a:t>
            </a:r>
            <a:r>
              <a:rPr lang="hr-HR" altLang="en-US" sz="1600">
                <a:solidFill>
                  <a:schemeClr val="hlink"/>
                </a:solidFill>
              </a:rPr>
              <a:t>e 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A(</a:t>
            </a:r>
            <a:r>
              <a:rPr lang="hr-HR" altLang="en-US" sz="1600">
                <a:solidFill>
                  <a:schemeClr val="hlink"/>
                </a:solidFill>
              </a:rPr>
              <a:t>3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,2)=A(</a:t>
            </a:r>
            <a:r>
              <a:rPr lang="hr-HR" altLang="en-US" sz="1600">
                <a:solidFill>
                  <a:schemeClr val="hlink"/>
                </a:solidFill>
              </a:rPr>
              <a:t>2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,3)*2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endParaRPr lang="en-US" altLang="en-US" sz="16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hr-HR" altLang="en-US" sz="16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defRPr/>
            </a:pPr>
            <a:r>
              <a:rPr lang="en-US" altLang="en-US" sz="1800">
                <a:solidFill>
                  <a:schemeClr val="hlink"/>
                </a:solidFill>
                <a:cs typeface="Times New Roman" panose="02020603050405020304" pitchFamily="18" charset="0"/>
              </a:rPr>
              <a:t>Strelicama je ozna</a:t>
            </a:r>
            <a:r>
              <a:rPr lang="hr-HR" altLang="en-US" sz="1800">
                <a:solidFill>
                  <a:schemeClr val="hlink"/>
                </a:solidFill>
              </a:rPr>
              <a:t>č</a:t>
            </a:r>
            <a:r>
              <a:rPr lang="en-US" altLang="en-US" sz="1800">
                <a:solidFill>
                  <a:schemeClr val="hlink"/>
                </a:solidFill>
                <a:cs typeface="Times New Roman" panose="02020603050405020304" pitchFamily="18" charset="0"/>
              </a:rPr>
              <a:t>en redosled zra</a:t>
            </a:r>
            <a:r>
              <a:rPr lang="hr-HR" altLang="en-US" sz="1800">
                <a:solidFill>
                  <a:schemeClr val="hlink"/>
                </a:solidFill>
              </a:rPr>
              <a:t>č</a:t>
            </a:r>
            <a:r>
              <a:rPr lang="en-US" altLang="en-US" sz="1800">
                <a:solidFill>
                  <a:schemeClr val="hlink"/>
                </a:solidFill>
                <a:cs typeface="Times New Roman" panose="02020603050405020304" pitchFamily="18" charset="0"/>
              </a:rPr>
              <a:t>unavanja</a:t>
            </a:r>
            <a:r>
              <a:rPr lang="hr-HR" altLang="en-US" sz="1800">
                <a:solidFill>
                  <a:schemeClr val="hlink"/>
                </a:solidFill>
              </a:rPr>
              <a:t> </a:t>
            </a:r>
            <a:r>
              <a:rPr lang="en-US" altLang="en-US" sz="1800">
                <a:solidFill>
                  <a:schemeClr val="hlink"/>
                </a:solidFill>
                <a:cs typeface="Times New Roman" panose="02020603050405020304" pitchFamily="18" charset="0"/>
              </a:rPr>
              <a:t>koji mora biti ispo</a:t>
            </a:r>
            <a:r>
              <a:rPr lang="hr-HR" altLang="en-US" sz="1800">
                <a:solidFill>
                  <a:schemeClr val="hlink"/>
                </a:solidFill>
              </a:rPr>
              <a:t>š</a:t>
            </a:r>
            <a:r>
              <a:rPr lang="en-US" altLang="en-US" sz="1800">
                <a:solidFill>
                  <a:schemeClr val="hlink"/>
                </a:solidFill>
                <a:cs typeface="Times New Roman" panose="02020603050405020304" pitchFamily="18" charset="0"/>
              </a:rPr>
              <a:t>tovan</a:t>
            </a:r>
            <a:r>
              <a:rPr lang="hr-HR" altLang="en-US" sz="180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sz="1600">
                <a:solidFill>
                  <a:schemeClr val="hlink"/>
                </a:solidFill>
                <a:latin typeface="Times Roman YU" pitchFamily="18" charset="0"/>
                <a:cs typeface="Times New Roman" panose="02020603050405020304" pitchFamily="18" charset="0"/>
              </a:rPr>
              <a:t> </a:t>
            </a:r>
            <a:endParaRPr lang="hr-HR" altLang="en-US" sz="16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defRPr/>
            </a:pPr>
            <a:r>
              <a:rPr lang="en-US" altLang="en-US" sz="1600">
                <a:solidFill>
                  <a:schemeClr val="accent1"/>
                </a:solidFill>
                <a:cs typeface="Times New Roman" panose="02020603050405020304" pitchFamily="18" charset="0"/>
              </a:rPr>
              <a:t>A(1, 2) </a:t>
            </a:r>
            <a:r>
              <a:rPr lang="hr-HR" altLang="en-US" sz="1600">
                <a:solidFill>
                  <a:schemeClr val="accent1"/>
                </a:solidFill>
              </a:rPr>
              <a:t>mora biti izračunat pre </a:t>
            </a:r>
            <a:r>
              <a:rPr lang="en-US" altLang="en-US" sz="1600">
                <a:solidFill>
                  <a:schemeClr val="accent1"/>
                </a:solidFill>
                <a:cs typeface="Times New Roman" panose="02020603050405020304" pitchFamily="18" charset="0"/>
              </a:rPr>
              <a:t> A(2,1) jer A(2,1) koristi vrednost A(1,2).</a:t>
            </a:r>
            <a:r>
              <a:rPr lang="en-US" altLang="en-US" sz="1600">
                <a:solidFill>
                  <a:schemeClr val="accent1"/>
                </a:solidFill>
                <a:latin typeface="Times Roman YU" pitchFamily="18" charset="0"/>
                <a:cs typeface="Times New Roman" panose="02020603050405020304" pitchFamily="18" charset="0"/>
              </a:rPr>
              <a:t> </a:t>
            </a:r>
            <a:endParaRPr lang="hr-HR" altLang="en-US" sz="160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defRPr/>
            </a:pPr>
            <a:r>
              <a:rPr lang="hr-HR" altLang="en-US" sz="1600">
                <a:solidFill>
                  <a:schemeClr val="accent1"/>
                </a:solidFill>
              </a:rPr>
              <a:t>A(2,2) mora biti izračunat pre A(3,1)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1AFF623E-7514-42AA-90C6-8F8A49A34B9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altLang="en-US" sz="1800">
                <a:cs typeface="Times New Roman" panose="02020603050405020304" pitchFamily="18" charset="0"/>
              </a:rPr>
              <a:t>Ako na </a:t>
            </a:r>
            <a:r>
              <a:rPr lang="hr-HR" altLang="en-US" sz="1800"/>
              <a:t>prethodnu</a:t>
            </a:r>
            <a:r>
              <a:rPr lang="en-US" altLang="en-US" sz="1800">
                <a:cs typeface="Times New Roman" panose="02020603050405020304" pitchFamily="18" charset="0"/>
              </a:rPr>
              <a:t> petlju primenimo transformaciju permutacije dobi</a:t>
            </a:r>
            <a:r>
              <a:rPr lang="hr-HR" altLang="en-US" sz="1800"/>
              <a:t>ć</a:t>
            </a:r>
            <a:r>
              <a:rPr lang="en-US" altLang="en-US" sz="1800">
                <a:cs typeface="Times New Roman" panose="02020603050405020304" pitchFamily="18" charset="0"/>
              </a:rPr>
              <a:t>emo</a:t>
            </a:r>
            <a:r>
              <a:rPr lang="en-US" altLang="en-US" sz="2400"/>
              <a:t> </a:t>
            </a:r>
            <a:endParaRPr lang="hr-HR" altLang="en-US" sz="2400"/>
          </a:p>
          <a:p>
            <a:pPr marL="457200" indent="-457200">
              <a:defRPr/>
            </a:pPr>
            <a:endParaRPr lang="hr-HR" altLang="en-US" sz="2400"/>
          </a:p>
          <a:p>
            <a:pPr marL="857250" lvl="1" indent="-400050" algn="just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hr-HR" altLang="en-US" sz="2100">
                <a:latin typeface="Times New Roman" panose="02020603050405020304" pitchFamily="18" charset="0"/>
              </a:rPr>
              <a:t>	</a:t>
            </a:r>
          </a:p>
          <a:p>
            <a:pPr marL="857250" lvl="1" indent="-400050" algn="just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hr-HR" altLang="en-US" sz="2100"/>
              <a:t>		</a:t>
            </a:r>
            <a:r>
              <a:rPr lang="en-US" altLang="en-US" sz="2100">
                <a:cs typeface="Times New Roman" panose="02020603050405020304" pitchFamily="18" charset="0"/>
              </a:rPr>
              <a:t>for u = 1, 2		</a:t>
            </a:r>
          </a:p>
          <a:p>
            <a:pPr marL="857250" lvl="1" indent="-400050" algn="just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hr-HR" altLang="en-US" sz="2100"/>
              <a:t>		</a:t>
            </a:r>
            <a:r>
              <a:rPr lang="en-US" altLang="en-US" sz="2100">
                <a:cs typeface="Times New Roman" panose="02020603050405020304" pitchFamily="18" charset="0"/>
              </a:rPr>
              <a:t>for v = 1, 3		</a:t>
            </a: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hr-HR" altLang="en-US" sz="2100"/>
              <a:t>		</a:t>
            </a:r>
            <a:r>
              <a:rPr lang="en-US" altLang="en-US" sz="2100">
                <a:cs typeface="Times New Roman" panose="02020603050405020304" pitchFamily="18" charset="0"/>
              </a:rPr>
              <a:t>A(v, u) = A(v-1, u+1) *2</a:t>
            </a:r>
            <a:r>
              <a:rPr lang="en-US" altLang="en-US" sz="2100"/>
              <a:t> </a:t>
            </a:r>
            <a:endParaRPr lang="hr-HR" altLang="en-US" sz="2100"/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100"/>
              <a:t>     enfor{u,v}</a:t>
            </a:r>
            <a:r>
              <a:rPr lang="hr-HR" altLang="en-US" sz="2100"/>
              <a:t> </a:t>
            </a: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hr-HR" altLang="en-US" sz="2100"/>
          </a:p>
          <a:p>
            <a:pPr marL="457200" indent="-45720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za u=1, v=1 izra</a:t>
            </a:r>
            <a:r>
              <a:rPr lang="hr-HR" altLang="en-US" sz="1600"/>
              <a:t>č</a:t>
            </a:r>
            <a:r>
              <a:rPr lang="en-US" altLang="en-US" sz="1600">
                <a:cs typeface="Times New Roman" panose="02020603050405020304" pitchFamily="18" charset="0"/>
              </a:rPr>
              <a:t>unava se  A(1,1)=A(0,2)*2</a:t>
            </a:r>
          </a:p>
          <a:p>
            <a:pPr marL="457200" indent="-45720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            v=2 izra</a:t>
            </a:r>
            <a:r>
              <a:rPr lang="hr-HR" altLang="en-US" sz="1600"/>
              <a:t>č</a:t>
            </a:r>
            <a:r>
              <a:rPr lang="en-US" altLang="en-US" sz="1600">
                <a:cs typeface="Times New Roman" panose="02020603050405020304" pitchFamily="18" charset="0"/>
              </a:rPr>
              <a:t>unava se A(2,1)=A(1, 2)*2</a:t>
            </a:r>
          </a:p>
          <a:p>
            <a:pPr marL="457200" indent="-45720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            v=3 izra</a:t>
            </a:r>
            <a:r>
              <a:rPr lang="hr-HR" altLang="en-US" sz="1600"/>
              <a:t>č</a:t>
            </a:r>
            <a:r>
              <a:rPr lang="en-US" altLang="en-US" sz="1600">
                <a:cs typeface="Times New Roman" panose="02020603050405020304" pitchFamily="18" charset="0"/>
              </a:rPr>
              <a:t>unava se</a:t>
            </a:r>
            <a:r>
              <a:rPr lang="hr-HR" altLang="en-US" sz="1600"/>
              <a:t> </a:t>
            </a:r>
            <a:r>
              <a:rPr lang="en-US" altLang="en-US" sz="1600">
                <a:cs typeface="Times New Roman" panose="02020603050405020304" pitchFamily="18" charset="0"/>
              </a:rPr>
              <a:t>A(3,1)=A(2, 2)*2</a:t>
            </a:r>
            <a:endParaRPr lang="hr-HR" altLang="en-US" sz="1600"/>
          </a:p>
          <a:p>
            <a:pPr marL="457200" indent="-45720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hr-HR" altLang="en-US" sz="1600"/>
          </a:p>
          <a:p>
            <a:pPr marL="457200" indent="-45720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za u=</a:t>
            </a:r>
            <a:r>
              <a:rPr lang="hr-HR" altLang="en-US" sz="1600"/>
              <a:t>2</a:t>
            </a:r>
            <a:r>
              <a:rPr lang="en-US" altLang="en-US" sz="1600">
                <a:cs typeface="Times New Roman" panose="02020603050405020304" pitchFamily="18" charset="0"/>
              </a:rPr>
              <a:t>, v=1 izra</a:t>
            </a:r>
            <a:r>
              <a:rPr lang="hr-HR" altLang="en-US" sz="1600"/>
              <a:t>č</a:t>
            </a:r>
            <a:r>
              <a:rPr lang="en-US" altLang="en-US" sz="1600">
                <a:cs typeface="Times New Roman" panose="02020603050405020304" pitchFamily="18" charset="0"/>
              </a:rPr>
              <a:t>unava se  A(1,</a:t>
            </a:r>
            <a:r>
              <a:rPr lang="hr-HR" altLang="en-US" sz="1600"/>
              <a:t>2</a:t>
            </a:r>
            <a:r>
              <a:rPr lang="en-US" altLang="en-US" sz="1600">
                <a:cs typeface="Times New Roman" panose="02020603050405020304" pitchFamily="18" charset="0"/>
              </a:rPr>
              <a:t>)=A(0,</a:t>
            </a:r>
            <a:r>
              <a:rPr lang="hr-HR" altLang="en-US" sz="1600"/>
              <a:t>3</a:t>
            </a:r>
            <a:r>
              <a:rPr lang="en-US" altLang="en-US" sz="1600">
                <a:cs typeface="Times New Roman" panose="02020603050405020304" pitchFamily="18" charset="0"/>
              </a:rPr>
              <a:t>)*2</a:t>
            </a:r>
          </a:p>
          <a:p>
            <a:pPr marL="457200" indent="-45720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            v=2 izra</a:t>
            </a:r>
            <a:r>
              <a:rPr lang="hr-HR" altLang="en-US" sz="1600"/>
              <a:t>č</a:t>
            </a:r>
            <a:r>
              <a:rPr lang="en-US" altLang="en-US" sz="1600">
                <a:cs typeface="Times New Roman" panose="02020603050405020304" pitchFamily="18" charset="0"/>
              </a:rPr>
              <a:t>unava se A(2,</a:t>
            </a:r>
            <a:r>
              <a:rPr lang="hr-HR" altLang="en-US" sz="1600"/>
              <a:t>2</a:t>
            </a:r>
            <a:r>
              <a:rPr lang="en-US" altLang="en-US" sz="1600">
                <a:cs typeface="Times New Roman" panose="02020603050405020304" pitchFamily="18" charset="0"/>
              </a:rPr>
              <a:t>)=A(1, </a:t>
            </a:r>
            <a:r>
              <a:rPr lang="hr-HR" altLang="en-US" sz="1600"/>
              <a:t>3</a:t>
            </a:r>
            <a:r>
              <a:rPr lang="en-US" altLang="en-US" sz="1600">
                <a:cs typeface="Times New Roman" panose="02020603050405020304" pitchFamily="18" charset="0"/>
              </a:rPr>
              <a:t>)*2</a:t>
            </a:r>
          </a:p>
          <a:p>
            <a:pPr marL="457200" indent="-45720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            v=3 izra</a:t>
            </a:r>
            <a:r>
              <a:rPr lang="hr-HR" altLang="en-US" sz="1600"/>
              <a:t>č</a:t>
            </a:r>
            <a:r>
              <a:rPr lang="en-US" altLang="en-US" sz="1600">
                <a:cs typeface="Times New Roman" panose="02020603050405020304" pitchFamily="18" charset="0"/>
              </a:rPr>
              <a:t>unava se</a:t>
            </a:r>
            <a:r>
              <a:rPr lang="hr-HR" altLang="en-US" sz="1600"/>
              <a:t> </a:t>
            </a:r>
            <a:r>
              <a:rPr lang="en-US" altLang="en-US" sz="1600">
                <a:cs typeface="Times New Roman" panose="02020603050405020304" pitchFamily="18" charset="0"/>
              </a:rPr>
              <a:t>A(3,</a:t>
            </a:r>
            <a:r>
              <a:rPr lang="hr-HR" altLang="en-US" sz="1600"/>
              <a:t>2</a:t>
            </a:r>
            <a:r>
              <a:rPr lang="en-US" altLang="en-US" sz="1600">
                <a:cs typeface="Times New Roman" panose="02020603050405020304" pitchFamily="18" charset="0"/>
              </a:rPr>
              <a:t>)=A(2, </a:t>
            </a:r>
            <a:r>
              <a:rPr lang="hr-HR" altLang="en-US" sz="1600"/>
              <a:t>3</a:t>
            </a:r>
            <a:r>
              <a:rPr lang="en-US" altLang="en-US" sz="1600">
                <a:cs typeface="Times New Roman" panose="02020603050405020304" pitchFamily="18" charset="0"/>
              </a:rPr>
              <a:t>)*2</a:t>
            </a:r>
            <a:endParaRPr lang="hr-HR" altLang="en-US" sz="1600"/>
          </a:p>
          <a:p>
            <a:pPr marL="457200" indent="-45720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hr-HR" altLang="en-US" sz="1600"/>
          </a:p>
          <a:p>
            <a:pPr marL="457200" indent="-457200" algn="just">
              <a:spcBef>
                <a:spcPct val="0"/>
              </a:spcBef>
              <a:defRPr/>
            </a:pPr>
            <a:r>
              <a:rPr lang="hr-HR" altLang="en-US" sz="1600">
                <a:solidFill>
                  <a:schemeClr val="hlink"/>
                </a:solidFill>
              </a:rPr>
              <a:t>P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rvo izra</a:t>
            </a:r>
            <a:r>
              <a:rPr lang="hr-HR" altLang="en-US" sz="1600">
                <a:solidFill>
                  <a:schemeClr val="hlink"/>
                </a:solidFill>
              </a:rPr>
              <a:t>č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unava element </a:t>
            </a:r>
            <a:r>
              <a:rPr lang="en-US" altLang="en-US" sz="1600">
                <a:cs typeface="Times New Roman" panose="02020603050405020304" pitchFamily="18" charset="0"/>
              </a:rPr>
              <a:t>A(2,1)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 pa nakon toga element </a:t>
            </a:r>
            <a:r>
              <a:rPr lang="en-US" altLang="en-US" sz="1600">
                <a:cs typeface="Times New Roman" panose="02020603050405020304" pitchFamily="18" charset="0"/>
              </a:rPr>
              <a:t>A(1,2),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lang="hr-HR" altLang="en-US" sz="1600">
                <a:solidFill>
                  <a:schemeClr val="hlink"/>
                </a:solidFill>
              </a:rPr>
              <a:t>š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to je pogre</a:t>
            </a:r>
            <a:r>
              <a:rPr lang="hr-HR" altLang="en-US" sz="1600">
                <a:solidFill>
                  <a:schemeClr val="hlink"/>
                </a:solidFill>
              </a:rPr>
              <a:t>š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no</a:t>
            </a:r>
            <a:r>
              <a:rPr lang="hr-HR" altLang="en-US" sz="1600">
                <a:solidFill>
                  <a:schemeClr val="hlink"/>
                </a:solidFill>
              </a:rPr>
              <a:t>!</a:t>
            </a:r>
            <a:endParaRPr lang="en-US" altLang="en-US" sz="1600"/>
          </a:p>
          <a:p>
            <a:pPr marL="457200" indent="-457200">
              <a:lnSpc>
                <a:spcPct val="85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altLang="en-US" sz="1600"/>
          </a:p>
        </p:txBody>
      </p:sp>
      <p:sp>
        <p:nvSpPr>
          <p:cNvPr id="19462" name="Line 11">
            <a:extLst>
              <a:ext uri="{FF2B5EF4-FFF2-40B4-BE49-F238E27FC236}">
                <a16:creationId xmlns:a16="http://schemas.microsoft.com/office/drawing/2014/main" id="{B3615419-5212-4CB4-BE5F-DB8E16423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3276600"/>
            <a:ext cx="4114800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19463" name="Line 12">
            <a:extLst>
              <a:ext uri="{FF2B5EF4-FFF2-40B4-BE49-F238E27FC236}">
                <a16:creationId xmlns:a16="http://schemas.microsoft.com/office/drawing/2014/main" id="{19A10E34-A6A3-41F8-B401-118B95CE5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667000"/>
            <a:ext cx="4114800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19464" name="Line 13">
            <a:extLst>
              <a:ext uri="{FF2B5EF4-FFF2-40B4-BE49-F238E27FC236}">
                <a16:creationId xmlns:a16="http://schemas.microsoft.com/office/drawing/2014/main" id="{A2756A73-9AA6-48BB-A34E-C6AC004BE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7620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19465" name="Line 14">
            <a:extLst>
              <a:ext uri="{FF2B5EF4-FFF2-40B4-BE49-F238E27FC236}">
                <a16:creationId xmlns:a16="http://schemas.microsoft.com/office/drawing/2014/main" id="{74B2EBA4-D925-4E0D-8927-3F03C4AF1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76600"/>
            <a:ext cx="762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19466" name="Rectangle 16">
            <a:extLst>
              <a:ext uri="{FF2B5EF4-FFF2-40B4-BE49-F238E27FC236}">
                <a16:creationId xmlns:a16="http://schemas.microsoft.com/office/drawing/2014/main" id="{D0FCF207-2038-4052-8773-9FAC9C38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19458" name="Object 15">
            <a:extLst>
              <a:ext uri="{FF2B5EF4-FFF2-40B4-BE49-F238E27FC236}">
                <a16:creationId xmlns:a16="http://schemas.microsoft.com/office/drawing/2014/main" id="{69246F64-FCD6-4D5A-BE2B-FA789A151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600200"/>
          <a:ext cx="2209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98600" imgH="457200" progId="Equation.3">
                  <p:embed/>
                </p:oleObj>
              </mc:Choice>
              <mc:Fallback>
                <p:oleObj r:id="rId2" imgW="1498600" imgH="457200" progId="Equation.3">
                  <p:embed/>
                  <p:pic>
                    <p:nvPicPr>
                      <p:cNvPr id="19458" name="Object 15">
                        <a:extLst>
                          <a:ext uri="{FF2B5EF4-FFF2-40B4-BE49-F238E27FC236}">
                            <a16:creationId xmlns:a16="http://schemas.microsoft.com/office/drawing/2014/main" id="{69246F64-FCD6-4D5A-BE2B-FA789A1518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00200"/>
                        <a:ext cx="2209800" cy="6762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Line 17">
            <a:extLst>
              <a:ext uri="{FF2B5EF4-FFF2-40B4-BE49-F238E27FC236}">
                <a16:creationId xmlns:a16="http://schemas.microsoft.com/office/drawing/2014/main" id="{1BE6C626-6526-412B-8B0A-546BCAF66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724400"/>
            <a:ext cx="40386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19468" name="Line 18">
            <a:extLst>
              <a:ext uri="{FF2B5EF4-FFF2-40B4-BE49-F238E27FC236}">
                <a16:creationId xmlns:a16="http://schemas.microsoft.com/office/drawing/2014/main" id="{DE92768A-835E-4BA1-92C8-E9D9C78D2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267200"/>
            <a:ext cx="762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19469" name="Line 19">
            <a:extLst>
              <a:ext uri="{FF2B5EF4-FFF2-40B4-BE49-F238E27FC236}">
                <a16:creationId xmlns:a16="http://schemas.microsoft.com/office/drawing/2014/main" id="{57D35585-8F8D-4A11-AC2A-27EC9ECB5E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4572000"/>
            <a:ext cx="762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</p:spTree>
  </p:cSld>
  <p:clrMapOvr>
    <a:masterClrMapping/>
  </p:clrMapOvr>
  <p:transition>
    <p:pull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24D37B7-43E6-4369-8BDF-E5CAE3014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Kompozicija transformacija</a:t>
            </a:r>
            <a:endParaRPr lang="en-US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6701FFD-6815-470F-9554-CB62BD41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altLang="en-US">
                <a:cs typeface="Times New Roman" panose="02020603050405020304" pitchFamily="18" charset="0"/>
              </a:rPr>
              <a:t>Zbog osobina elementarnih matrica transformacija, proizvod elementarnih matrica transformacija daje takodje validnu transformaciju. </a:t>
            </a:r>
            <a:endParaRPr lang="hr-HR" altLang="en-US"/>
          </a:p>
          <a:p>
            <a:pPr lvl="1" algn="just">
              <a:defRPr/>
            </a:pPr>
            <a:r>
              <a:rPr lang="en-US" altLang="en-US">
                <a:cs typeface="Times New Roman" panose="02020603050405020304" pitchFamily="18" charset="0"/>
              </a:rPr>
              <a:t>Tako, da bi u </a:t>
            </a:r>
            <a:r>
              <a:rPr lang="hr-HR" altLang="en-US"/>
              <a:t>prethodnom</a:t>
            </a:r>
            <a:r>
              <a:rPr lang="en-US" altLang="en-US">
                <a:cs typeface="Times New Roman" panose="02020603050405020304" pitchFamily="18" charset="0"/>
              </a:rPr>
              <a:t> primeru mogli da primenimo permutaciju, a da ne naru</a:t>
            </a:r>
            <a:r>
              <a:rPr lang="hr-HR" altLang="en-US"/>
              <a:t>š</a:t>
            </a:r>
            <a:r>
              <a:rPr lang="en-US" altLang="en-US">
                <a:cs typeface="Times New Roman" panose="02020603050405020304" pitchFamily="18" charset="0"/>
              </a:rPr>
              <a:t>imo zavisnosti po podacima, mo</a:t>
            </a:r>
            <a:r>
              <a:rPr lang="hr-HR" altLang="en-US"/>
              <a:t>ž</a:t>
            </a:r>
            <a:r>
              <a:rPr lang="en-US" altLang="en-US">
                <a:cs typeface="Times New Roman" panose="02020603050405020304" pitchFamily="18" charset="0"/>
              </a:rPr>
              <a:t>emo da primenimo kompoziciju transformacija permutacije i obrtanja</a:t>
            </a:r>
            <a:r>
              <a:rPr lang="hr-HR" altLang="en-US"/>
              <a:t>:</a:t>
            </a:r>
          </a:p>
          <a:p>
            <a:pPr lvl="1" algn="just">
              <a:defRPr/>
            </a:pPr>
            <a:endParaRPr lang="hr-HR" altLang="en-US"/>
          </a:p>
          <a:p>
            <a:pPr lvl="1" algn="just">
              <a:defRPr/>
            </a:pPr>
            <a:endParaRPr lang="hr-HR" altLang="en-US"/>
          </a:p>
          <a:p>
            <a:pPr lvl="1" algn="just">
              <a:defRPr/>
            </a:pPr>
            <a:endParaRPr lang="hr-HR" altLang="en-US"/>
          </a:p>
          <a:p>
            <a:pPr lvl="1" algn="just">
              <a:defRPr/>
            </a:pPr>
            <a:r>
              <a:rPr lang="hr-HR" altLang="en-US"/>
              <a:t>N</a:t>
            </a:r>
            <a:r>
              <a:rPr lang="en-US" altLang="en-US">
                <a:cs typeface="Times New Roman" panose="02020603050405020304" pitchFamily="18" charset="0"/>
              </a:rPr>
              <a:t>ovi vektor zavisnosti bi</a:t>
            </a:r>
            <a:r>
              <a:rPr lang="hr-HR" altLang="en-US"/>
              <a:t>će</a:t>
            </a:r>
            <a:r>
              <a:rPr lang="en-US" altLang="en-US">
                <a:cs typeface="Times New Roman" panose="02020603050405020304" pitchFamily="18" charset="0"/>
              </a:rPr>
              <a:t> pozitivan, tj.</a:t>
            </a:r>
          </a:p>
          <a:p>
            <a:pPr lvl="1" algn="just"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A00B6E48-B697-47A4-83F5-5E8F660B5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20482" name="Object 4">
            <a:extLst>
              <a:ext uri="{FF2B5EF4-FFF2-40B4-BE49-F238E27FC236}">
                <a16:creationId xmlns:a16="http://schemas.microsoft.com/office/drawing/2014/main" id="{010459CD-F33B-4F79-A64F-102F48F31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8" y="3811588"/>
          <a:ext cx="57070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393700" progId="Equation.3">
                  <p:embed/>
                </p:oleObj>
              </mc:Choice>
              <mc:Fallback>
                <p:oleObj name="Equation" r:id="rId2" imgW="2641600" imgH="393700" progId="Equation.3">
                  <p:embed/>
                  <p:pic>
                    <p:nvPicPr>
                      <p:cNvPr id="20482" name="Object 4">
                        <a:extLst>
                          <a:ext uri="{FF2B5EF4-FFF2-40B4-BE49-F238E27FC236}">
                            <a16:creationId xmlns:a16="http://schemas.microsoft.com/office/drawing/2014/main" id="{010459CD-F33B-4F79-A64F-102F48F31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3811588"/>
                        <a:ext cx="5707062" cy="850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>
            <a:extLst>
              <a:ext uri="{FF2B5EF4-FFF2-40B4-BE49-F238E27FC236}">
                <a16:creationId xmlns:a16="http://schemas.microsoft.com/office/drawing/2014/main" id="{621F621D-521E-4342-8F50-E74BC504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graphicFrame>
        <p:nvGraphicFramePr>
          <p:cNvPr id="20483" name="Object 6">
            <a:extLst>
              <a:ext uri="{FF2B5EF4-FFF2-40B4-BE49-F238E27FC236}">
                <a16:creationId xmlns:a16="http://schemas.microsoft.com/office/drawing/2014/main" id="{CF3B2BB0-E8CE-443B-83C8-94D951F25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611813"/>
          <a:ext cx="36576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97100" imgH="457200" progId="Equation.3">
                  <p:embed/>
                </p:oleObj>
              </mc:Choice>
              <mc:Fallback>
                <p:oleObj r:id="rId4" imgW="2197100" imgH="457200" progId="Equation.3">
                  <p:embed/>
                  <p:pic>
                    <p:nvPicPr>
                      <p:cNvPr id="20483" name="Object 6">
                        <a:extLst>
                          <a:ext uri="{FF2B5EF4-FFF2-40B4-BE49-F238E27FC236}">
                            <a16:creationId xmlns:a16="http://schemas.microsoft.com/office/drawing/2014/main" id="{CF3B2BB0-E8CE-443B-83C8-94D951F25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611813"/>
                        <a:ext cx="3657600" cy="7604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ECC24F8-4669-425B-B234-47614A686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Primer (nast.)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60C752FC-602A-4E47-A974-2EE50E109ED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/>
              <a:t>transformisana petlja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100"/>
              <a:t>		</a:t>
            </a:r>
            <a:r>
              <a:rPr lang="en-US" altLang="en-US" sz="1800"/>
              <a:t>for u=-2,-1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800"/>
              <a:t>		for v=1,3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800"/>
              <a:t>      A(v,-u)=A(v-1,-u+1)*2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1800"/>
              <a:t>     endfor{u,v}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B2160039-D478-447B-BC2F-31BA960ECF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08025"/>
            <a:ext cx="4953000" cy="6149975"/>
          </a:xfrm>
        </p:spPr>
        <p:txBody>
          <a:bodyPr/>
          <a:lstStyle/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hr-HR" altLang="en-US" sz="3200"/>
              <a:t>		</a:t>
            </a:r>
            <a:r>
              <a:rPr lang="en-US" altLang="en-US" sz="2000">
                <a:cs typeface="Times New Roman" panose="02020603050405020304" pitchFamily="18" charset="0"/>
              </a:rPr>
              <a:t>for i = 1, 3</a:t>
            </a:r>
            <a:endParaRPr lang="hr-HR" altLang="en-US" sz="2000"/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		for j = 1, 2</a:t>
            </a:r>
            <a:endParaRPr lang="hr-HR" altLang="en-US" sz="2000"/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		A(i, j) = A(i-1, j+1) *2</a:t>
            </a:r>
            <a:r>
              <a:rPr lang="en-US" altLang="en-US" sz="2000"/>
              <a:t> </a:t>
            </a:r>
            <a:endParaRPr lang="hr-HR" altLang="en-US" sz="2000"/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/>
              <a:t>     </a:t>
            </a:r>
            <a:r>
              <a:rPr lang="hr-HR" altLang="en-US" sz="2000"/>
              <a:t>	</a:t>
            </a:r>
            <a:r>
              <a:rPr lang="en-US" altLang="en-US" sz="2000"/>
              <a:t>endfor{i,j}</a:t>
            </a:r>
            <a:endParaRPr lang="hr-HR" altLang="en-US" sz="2000"/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za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i=1, j=1 izra</a:t>
            </a:r>
            <a:r>
              <a:rPr lang="hr-HR" altLang="en-US" sz="1600">
                <a:solidFill>
                  <a:schemeClr val="hlink"/>
                </a:solidFill>
              </a:rPr>
              <a:t>č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unava se  A(1,1)=A(0,2)*2</a:t>
            </a: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            j=2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izra</a:t>
            </a:r>
            <a:r>
              <a:rPr lang="hr-HR" altLang="en-US" sz="1600">
                <a:solidFill>
                  <a:schemeClr val="hlink"/>
                </a:solidFill>
              </a:rPr>
              <a:t>č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unava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s</a:t>
            </a:r>
            <a:r>
              <a:rPr lang="hr-HR" altLang="en-US" sz="1600">
                <a:solidFill>
                  <a:schemeClr val="hlink"/>
                </a:solidFill>
              </a:rPr>
              <a:t>e 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A(1,2)=A(0,3)*2</a:t>
            </a:r>
            <a:endParaRPr lang="hr-HR" altLang="en-US" sz="16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endParaRPr lang="hr-HR" altLang="en-US" sz="16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za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i=</a:t>
            </a:r>
            <a:r>
              <a:rPr lang="hr-HR" altLang="en-US" sz="1600">
                <a:solidFill>
                  <a:schemeClr val="hlink"/>
                </a:solidFill>
              </a:rPr>
              <a:t>2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 j=1 izra</a:t>
            </a:r>
            <a:r>
              <a:rPr lang="hr-HR" altLang="en-US" sz="1600">
                <a:solidFill>
                  <a:schemeClr val="hlink"/>
                </a:solidFill>
              </a:rPr>
              <a:t>č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unava se  A(</a:t>
            </a:r>
            <a:r>
              <a:rPr lang="hr-HR" altLang="en-US" sz="1600">
                <a:solidFill>
                  <a:schemeClr val="hlink"/>
                </a:solidFill>
              </a:rPr>
              <a:t>2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,1)=A(</a:t>
            </a:r>
            <a:r>
              <a:rPr lang="hr-HR" altLang="en-US" sz="1600">
                <a:solidFill>
                  <a:schemeClr val="hlink"/>
                </a:solidFill>
              </a:rPr>
              <a:t>1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,2)*2</a:t>
            </a: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            j=2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izra</a:t>
            </a:r>
            <a:r>
              <a:rPr lang="hr-HR" altLang="en-US" sz="1600">
                <a:solidFill>
                  <a:schemeClr val="hlink"/>
                </a:solidFill>
              </a:rPr>
              <a:t>č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unava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s</a:t>
            </a:r>
            <a:r>
              <a:rPr lang="hr-HR" altLang="en-US" sz="1600">
                <a:solidFill>
                  <a:schemeClr val="hlink"/>
                </a:solidFill>
              </a:rPr>
              <a:t>e 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A(</a:t>
            </a:r>
            <a:r>
              <a:rPr lang="hr-HR" altLang="en-US" sz="1600">
                <a:solidFill>
                  <a:schemeClr val="hlink"/>
                </a:solidFill>
              </a:rPr>
              <a:t>2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,2)=A(</a:t>
            </a:r>
            <a:r>
              <a:rPr lang="hr-HR" altLang="en-US" sz="1600">
                <a:solidFill>
                  <a:schemeClr val="hlink"/>
                </a:solidFill>
              </a:rPr>
              <a:t>1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,3)*2</a:t>
            </a:r>
            <a:endParaRPr lang="hr-HR" altLang="en-US" sz="16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endParaRPr lang="hr-HR" altLang="en-US" sz="16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za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i=</a:t>
            </a:r>
            <a:r>
              <a:rPr lang="hr-HR" altLang="en-US" sz="1600">
                <a:solidFill>
                  <a:schemeClr val="hlink"/>
                </a:solidFill>
              </a:rPr>
              <a:t>3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 j=1 izra</a:t>
            </a:r>
            <a:r>
              <a:rPr lang="hr-HR" altLang="en-US" sz="1600">
                <a:solidFill>
                  <a:schemeClr val="hlink"/>
                </a:solidFill>
              </a:rPr>
              <a:t>č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unava se  A(</a:t>
            </a:r>
            <a:r>
              <a:rPr lang="hr-HR" altLang="en-US" sz="1600">
                <a:solidFill>
                  <a:schemeClr val="hlink"/>
                </a:solidFill>
              </a:rPr>
              <a:t>3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,1)=A(</a:t>
            </a:r>
            <a:r>
              <a:rPr lang="hr-HR" altLang="en-US" sz="1600">
                <a:solidFill>
                  <a:schemeClr val="hlink"/>
                </a:solidFill>
              </a:rPr>
              <a:t>2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,2)*2</a:t>
            </a: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            j=2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izra</a:t>
            </a:r>
            <a:r>
              <a:rPr lang="hr-HR" altLang="en-US" sz="1600">
                <a:solidFill>
                  <a:schemeClr val="hlink"/>
                </a:solidFill>
              </a:rPr>
              <a:t>č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unava</a:t>
            </a:r>
            <a:r>
              <a:rPr lang="hr-HR" altLang="en-US" sz="1600">
                <a:solidFill>
                  <a:schemeClr val="hlink"/>
                </a:solidFill>
              </a:rPr>
              <a:t>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s</a:t>
            </a:r>
            <a:r>
              <a:rPr lang="hr-HR" altLang="en-US" sz="1600">
                <a:solidFill>
                  <a:schemeClr val="hlink"/>
                </a:solidFill>
              </a:rPr>
              <a:t>e  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A(</a:t>
            </a:r>
            <a:r>
              <a:rPr lang="hr-HR" altLang="en-US" sz="1600">
                <a:solidFill>
                  <a:schemeClr val="hlink"/>
                </a:solidFill>
              </a:rPr>
              <a:t>3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,2)=A(</a:t>
            </a:r>
            <a:r>
              <a:rPr lang="hr-HR" altLang="en-US" sz="1600">
                <a:solidFill>
                  <a:schemeClr val="hlink"/>
                </a:solidFill>
              </a:rPr>
              <a:t>2</a:t>
            </a:r>
            <a:r>
              <a:rPr lang="en-US" altLang="en-US" sz="1600">
                <a:solidFill>
                  <a:schemeClr val="hlink"/>
                </a:solidFill>
                <a:cs typeface="Times New Roman" panose="02020603050405020304" pitchFamily="18" charset="0"/>
              </a:rPr>
              <a:t>,3)*2</a:t>
            </a: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endParaRPr lang="en-US" altLang="en-US" sz="2400">
              <a:solidFill>
                <a:schemeClr val="hlink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Kompozicija transformacija permutacija+obrtanje</a:t>
            </a:r>
            <a:endParaRPr lang="hr-HR" altLang="en-US" sz="16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B728EA41-609B-4857-B4F8-7B9B15A5E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895600"/>
            <a:ext cx="7620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D662353D-B299-469A-BE61-7B7937BDA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810000"/>
            <a:ext cx="7620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graphicFrame>
        <p:nvGraphicFramePr>
          <p:cNvPr id="21506" name="Object 8">
            <a:extLst>
              <a:ext uri="{FF2B5EF4-FFF2-40B4-BE49-F238E27FC236}">
                <a16:creationId xmlns:a16="http://schemas.microsoft.com/office/drawing/2014/main" id="{707D757C-6EAC-49EF-A3FD-9441A18A8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791200"/>
          <a:ext cx="25146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394" imgH="393529" progId="Equation.3">
                  <p:embed/>
                </p:oleObj>
              </mc:Choice>
              <mc:Fallback>
                <p:oleObj name="Equation" r:id="rId2" imgW="1396394" imgH="393529" progId="Equation.3">
                  <p:embed/>
                  <p:pic>
                    <p:nvPicPr>
                      <p:cNvPr id="21506" name="Object 8">
                        <a:extLst>
                          <a:ext uri="{FF2B5EF4-FFF2-40B4-BE49-F238E27FC236}">
                            <a16:creationId xmlns:a16="http://schemas.microsoft.com/office/drawing/2014/main" id="{707D757C-6EAC-49EF-A3FD-9441A18A84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91200"/>
                        <a:ext cx="25146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Rectangle 9">
            <a:extLst>
              <a:ext uri="{FF2B5EF4-FFF2-40B4-BE49-F238E27FC236}">
                <a16:creationId xmlns:a16="http://schemas.microsoft.com/office/drawing/2014/main" id="{9846CE5A-8016-4539-AFA7-E2A1E396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73375"/>
            <a:ext cx="4572000" cy="3451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za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u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-2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=1 izra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unava se  A(1,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)=A(0,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)*2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           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=2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izra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unava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 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,2)=A(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,3)*2</a:t>
            </a:r>
            <a:endParaRPr kumimoji="1" lang="hr-HR" altLang="en-US" sz="1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    v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izra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unava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 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,2)=A(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,3)*2</a:t>
            </a:r>
            <a:endParaRPr kumimoji="1" lang="hr-HR" altLang="en-US" sz="1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hr-HR" altLang="en-US" sz="1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za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u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-1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=1 izra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unava se  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,1)=A(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0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,2)*2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           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=2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izra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unava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 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)=A(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)*2</a:t>
            </a:r>
            <a:endParaRPr kumimoji="1" lang="hr-HR" altLang="en-US" sz="1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     v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izra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unava se  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,1)=A(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,2)*2</a:t>
            </a:r>
            <a:endParaRPr kumimoji="1" lang="hr-HR" altLang="en-US" sz="1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hr-HR" altLang="en-US" sz="1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Redosled izračunavanja je ispoštovan!</a:t>
            </a:r>
            <a:endParaRPr kumimoji="1" lang="en-US" altLang="en-US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61450" name="Line 10">
            <a:extLst>
              <a:ext uri="{FF2B5EF4-FFF2-40B4-BE49-F238E27FC236}">
                <a16:creationId xmlns:a16="http://schemas.microsoft.com/office/drawing/2014/main" id="{217C640E-5AF6-49E3-A1CD-4FA89E26E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124200"/>
            <a:ext cx="685800" cy="1676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1451" name="Line 11">
            <a:extLst>
              <a:ext uri="{FF2B5EF4-FFF2-40B4-BE49-F238E27FC236}">
                <a16:creationId xmlns:a16="http://schemas.microsoft.com/office/drawing/2014/main" id="{668296E5-E6C2-455A-90DD-E16A7028B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505200"/>
            <a:ext cx="685800" cy="1676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CE261-5FE4-438C-844A-8976F1C3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Primer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CA6CF-C5F9-47A3-BC13-F125AC1B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8025"/>
            <a:ext cx="9144000" cy="19589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li</a:t>
            </a:r>
            <a:r>
              <a:rPr lang="en-US" dirty="0"/>
              <a:t> se </a:t>
            </a:r>
            <a:r>
              <a:rPr lang="en-US" dirty="0" err="1"/>
              <a:t>slede</a:t>
            </a:r>
            <a:r>
              <a:rPr lang="sr-Latn-RS" dirty="0"/>
              <a:t>ća petlja može vektorizovati?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A0A0A"/>
                </a:solidFill>
                <a:latin typeface="Consolas"/>
              </a:rPr>
              <a:t>for </a:t>
            </a:r>
            <a:r>
              <a:rPr lang="en-US" dirty="0" err="1">
                <a:solidFill>
                  <a:srgbClr val="0A0A0A"/>
                </a:solidFill>
                <a:latin typeface="Consolas"/>
              </a:rPr>
              <a:t>i</a:t>
            </a:r>
            <a:r>
              <a:rPr lang="en-US" dirty="0">
                <a:solidFill>
                  <a:srgbClr val="0A0A0A"/>
                </a:solidFill>
                <a:latin typeface="Consolas"/>
              </a:rPr>
              <a:t> = 1:N 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A0A0A"/>
                </a:solidFill>
                <a:latin typeface="Consolas"/>
              </a:rPr>
              <a:t>for j = 1:M 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A0A0A"/>
                </a:solidFill>
                <a:latin typeface="Consolas"/>
              </a:rPr>
              <a:t>A(</a:t>
            </a:r>
            <a:r>
              <a:rPr lang="en-US" dirty="0" err="1">
                <a:solidFill>
                  <a:srgbClr val="0A0A0A"/>
                </a:solidFill>
                <a:latin typeface="Consolas"/>
              </a:rPr>
              <a:t>i,j</a:t>
            </a:r>
            <a:r>
              <a:rPr lang="en-US" dirty="0">
                <a:solidFill>
                  <a:srgbClr val="0A0A0A"/>
                </a:solidFill>
                <a:latin typeface="Consolas"/>
              </a:rPr>
              <a:t>) = A(i‐1,j) + A(i,j‐1);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A0A0A"/>
              </a:solidFill>
              <a:latin typeface="Consolas"/>
            </a:endParaRPr>
          </a:p>
          <a:p>
            <a:pPr lvl="2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51204" name="Picture 3">
            <a:extLst>
              <a:ext uri="{FF2B5EF4-FFF2-40B4-BE49-F238E27FC236}">
                <a16:creationId xmlns:a16="http://schemas.microsoft.com/office/drawing/2014/main" id="{7033BE34-7585-484B-B76D-EED15105F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47275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Box 8">
            <a:extLst>
              <a:ext uri="{FF2B5EF4-FFF2-40B4-BE49-F238E27FC236}">
                <a16:creationId xmlns:a16="http://schemas.microsoft.com/office/drawing/2014/main" id="{EB93D63A-BCB9-4C4D-8D32-2B3CAA6AA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657600"/>
            <a:ext cx="150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/>
              <a:t>Krivljenje?</a:t>
            </a:r>
          </a:p>
          <a:p>
            <a:r>
              <a:rPr lang="en-US" altLang="sr-Latn-RS"/>
              <a:t>permutacija?</a:t>
            </a:r>
          </a:p>
        </p:txBody>
      </p:sp>
      <p:sp>
        <p:nvSpPr>
          <p:cNvPr id="51206" name="Oval 9">
            <a:extLst>
              <a:ext uri="{FF2B5EF4-FFF2-40B4-BE49-F238E27FC236}">
                <a16:creationId xmlns:a16="http://schemas.microsoft.com/office/drawing/2014/main" id="{BDFB8CB7-CA37-4922-9B06-4200C9A16A00}"/>
              </a:ext>
            </a:extLst>
          </p:cNvPr>
          <p:cNvSpPr>
            <a:spLocks noChangeArrowheads="1"/>
          </p:cNvSpPr>
          <p:nvPr/>
        </p:nvSpPr>
        <p:spPr bwMode="auto">
          <a:xfrm rot="2434238">
            <a:off x="784225" y="4816475"/>
            <a:ext cx="3487738" cy="5191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sp>
        <p:nvSpPr>
          <p:cNvPr id="51207" name="Oval 10">
            <a:extLst>
              <a:ext uri="{FF2B5EF4-FFF2-40B4-BE49-F238E27FC236}">
                <a16:creationId xmlns:a16="http://schemas.microsoft.com/office/drawing/2014/main" id="{2F64828A-E571-445C-9D7E-4A08DA22C24A}"/>
              </a:ext>
            </a:extLst>
          </p:cNvPr>
          <p:cNvSpPr>
            <a:spLocks noChangeArrowheads="1"/>
          </p:cNvSpPr>
          <p:nvPr/>
        </p:nvSpPr>
        <p:spPr bwMode="auto">
          <a:xfrm rot="2434238">
            <a:off x="1716088" y="3971925"/>
            <a:ext cx="3487737" cy="5191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sp>
        <p:nvSpPr>
          <p:cNvPr id="51208" name="Oval 11">
            <a:extLst>
              <a:ext uri="{FF2B5EF4-FFF2-40B4-BE49-F238E27FC236}">
                <a16:creationId xmlns:a16="http://schemas.microsoft.com/office/drawing/2014/main" id="{B1BAE8B9-E75A-44ED-97D5-CC7CF2291659}"/>
              </a:ext>
            </a:extLst>
          </p:cNvPr>
          <p:cNvSpPr>
            <a:spLocks noChangeArrowheads="1"/>
          </p:cNvSpPr>
          <p:nvPr/>
        </p:nvSpPr>
        <p:spPr bwMode="auto">
          <a:xfrm rot="2434238">
            <a:off x="879475" y="5135563"/>
            <a:ext cx="2381250" cy="5191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sp>
        <p:nvSpPr>
          <p:cNvPr id="51209" name="Oval 12">
            <a:extLst>
              <a:ext uri="{FF2B5EF4-FFF2-40B4-BE49-F238E27FC236}">
                <a16:creationId xmlns:a16="http://schemas.microsoft.com/office/drawing/2014/main" id="{18E82F05-F38B-4314-9112-12606026185C}"/>
              </a:ext>
            </a:extLst>
          </p:cNvPr>
          <p:cNvSpPr>
            <a:spLocks noChangeArrowheads="1"/>
          </p:cNvSpPr>
          <p:nvPr/>
        </p:nvSpPr>
        <p:spPr bwMode="auto">
          <a:xfrm rot="2434238">
            <a:off x="2841625" y="3606800"/>
            <a:ext cx="2381250" cy="5191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sp>
        <p:nvSpPr>
          <p:cNvPr id="51210" name="Oval 13">
            <a:extLst>
              <a:ext uri="{FF2B5EF4-FFF2-40B4-BE49-F238E27FC236}">
                <a16:creationId xmlns:a16="http://schemas.microsoft.com/office/drawing/2014/main" id="{A4F44778-420F-479D-BB90-153EBF62493F}"/>
              </a:ext>
            </a:extLst>
          </p:cNvPr>
          <p:cNvSpPr>
            <a:spLocks noChangeArrowheads="1"/>
          </p:cNvSpPr>
          <p:nvPr/>
        </p:nvSpPr>
        <p:spPr bwMode="auto">
          <a:xfrm rot="2434238">
            <a:off x="1187450" y="5588000"/>
            <a:ext cx="858838" cy="5191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  <p:sp>
        <p:nvSpPr>
          <p:cNvPr id="51211" name="Oval 14">
            <a:extLst>
              <a:ext uri="{FF2B5EF4-FFF2-40B4-BE49-F238E27FC236}">
                <a16:creationId xmlns:a16="http://schemas.microsoft.com/office/drawing/2014/main" id="{00B06952-678D-4671-BF01-A128FBBC50C0}"/>
              </a:ext>
            </a:extLst>
          </p:cNvPr>
          <p:cNvSpPr>
            <a:spLocks noChangeArrowheads="1"/>
          </p:cNvSpPr>
          <p:nvPr/>
        </p:nvSpPr>
        <p:spPr bwMode="auto">
          <a:xfrm rot="2434238">
            <a:off x="4103688" y="3189288"/>
            <a:ext cx="860425" cy="5191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5A17-13AB-9853-A47F-36FA2FBC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Definicije pojmova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ECF3-FFB5-4243-66A3-9B50723A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Indeks – iterativna promenljiva petlje</a:t>
            </a:r>
          </a:p>
          <a:p>
            <a:r>
              <a:rPr lang="sr-Latn-RS" dirty="0"/>
              <a:t>subscript – </a:t>
            </a:r>
            <a:r>
              <a:rPr lang="en-US" dirty="0" err="1"/>
              <a:t>pozicija</a:t>
            </a:r>
            <a:r>
              <a:rPr lang="en-US" dirty="0"/>
              <a:t> (</a:t>
            </a:r>
            <a:r>
              <a:rPr lang="sr-Latn-RS" dirty="0"/>
              <a:t>ind</a:t>
            </a:r>
            <a:r>
              <a:rPr lang="en-US" dirty="0"/>
              <a:t>e</a:t>
            </a:r>
            <a:r>
              <a:rPr lang="sr-Latn-RS" dirty="0"/>
              <a:t>ks,dimenzija</a:t>
            </a:r>
            <a:r>
              <a:rPr lang="en-US" dirty="0"/>
              <a:t>)</a:t>
            </a:r>
            <a:r>
              <a:rPr lang="sr-Latn-RS" dirty="0"/>
              <a:t> u referenci polja (array)</a:t>
            </a:r>
          </a:p>
          <a:p>
            <a:endParaRPr lang="sr-Latn-RS" dirty="0"/>
          </a:p>
          <a:p>
            <a:pPr marL="400050" lvl="1" indent="0">
              <a:buNone/>
            </a:pPr>
            <a:r>
              <a:rPr lang="nn-NO" b="0" i="0" u="none" strike="noStrike" baseline="0" dirty="0">
                <a:latin typeface="Courier"/>
              </a:rPr>
              <a:t>for(i = 0; i &lt; 10; i++)</a:t>
            </a:r>
          </a:p>
          <a:p>
            <a:pPr marL="400050" lvl="1" indent="0">
              <a:buNone/>
            </a:pPr>
            <a:r>
              <a:rPr lang="sr-Latn-RS" b="0" i="0" u="none" strike="noStrike" baseline="0" dirty="0">
                <a:latin typeface="Courier"/>
              </a:rPr>
              <a:t>for(j = 0; j &lt; 10; j+=2)</a:t>
            </a:r>
          </a:p>
          <a:p>
            <a:pPr marL="400050" lvl="1" indent="0">
              <a:buNone/>
            </a:pPr>
            <a:r>
              <a:rPr lang="nn-NO" b="0" i="0" u="none" strike="noStrike" baseline="0" dirty="0">
                <a:latin typeface="Courier"/>
              </a:rPr>
              <a:t>for(k = 10; k &gt; 0; k--)</a:t>
            </a:r>
          </a:p>
          <a:p>
            <a:pPr marL="400050" lvl="1" indent="0">
              <a:buNone/>
            </a:pPr>
            <a:r>
              <a:rPr lang="sr-Latn-RS" b="0" i="0" u="none" strike="noStrike" baseline="0" dirty="0">
                <a:latin typeface="Courier"/>
              </a:rPr>
              <a:t>A[0][i][j] = A[10][i][k];</a:t>
            </a:r>
          </a:p>
          <a:p>
            <a:r>
              <a:rPr lang="sr-Latn-RS" dirty="0">
                <a:latin typeface="+mj-lt"/>
              </a:rPr>
              <a:t>i,j, k su indeksi</a:t>
            </a:r>
          </a:p>
          <a:p>
            <a:r>
              <a:rPr lang="en-US" dirty="0"/>
              <a:t>[0], [i], [j], [10], </a:t>
            </a:r>
            <a:r>
              <a:rPr lang="sr-Latn-RS" dirty="0"/>
              <a:t>... </a:t>
            </a:r>
            <a:r>
              <a:rPr lang="en-US" dirty="0" err="1"/>
              <a:t>su</a:t>
            </a:r>
            <a:r>
              <a:rPr lang="en-US" dirty="0"/>
              <a:t> subscript</a:t>
            </a:r>
          </a:p>
          <a:p>
            <a:r>
              <a:rPr lang="en-US" dirty="0"/>
              <a:t>subscript </a:t>
            </a:r>
            <a:r>
              <a:rPr lang="en-US" dirty="0" err="1"/>
              <a:t>mo</a:t>
            </a:r>
            <a:r>
              <a:rPr lang="sr-Latn-RS" dirty="0"/>
              <a:t>že biti konstanta, indeks ili linearna kombinacija indeksa</a:t>
            </a:r>
          </a:p>
          <a:p>
            <a:pPr lvl="1"/>
            <a:r>
              <a:rPr lang="sr-Latn-RS" dirty="0"/>
              <a:t>subscripti se uvek posmatraju u paru</a:t>
            </a:r>
          </a:p>
          <a:p>
            <a:pPr lvl="1"/>
            <a:r>
              <a:rPr lang="sr-Latn-RS" dirty="0"/>
              <a:t>parovi: </a:t>
            </a:r>
            <a:r>
              <a:rPr lang="en-US" dirty="0"/>
              <a:t>&lt;0,10&gt;; &lt;</a:t>
            </a:r>
            <a:r>
              <a:rPr lang="en-US" dirty="0" err="1"/>
              <a:t>i,i</a:t>
            </a:r>
            <a:r>
              <a:rPr lang="en-US" dirty="0"/>
              <a:t>&gt;; &lt;</a:t>
            </a:r>
            <a:r>
              <a:rPr lang="en-US" dirty="0" err="1"/>
              <a:t>j,k</a:t>
            </a:r>
            <a:r>
              <a:rPr lang="en-US" dirty="0"/>
              <a:t>&gt;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91245998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23B-1822-9FED-6C54-A62A7D4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Koliko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u </a:t>
            </a:r>
            <a:r>
              <a:rPr lang="en-US" dirty="0" err="1"/>
              <a:t>sabscript</a:t>
            </a:r>
            <a:r>
              <a:rPr lang="en-US" dirty="0"/>
              <a:t> </a:t>
            </a:r>
            <a:r>
              <a:rPr lang="en-US" dirty="0" err="1"/>
              <a:t>paru</a:t>
            </a:r>
            <a:r>
              <a:rPr lang="en-US" dirty="0"/>
              <a:t>?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43A2-9A2F-A6BF-4C41-4FEBC7DA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</a:t>
            </a:r>
            <a:r>
              <a:rPr lang="sr-Latn-RS" dirty="0"/>
              <a:t>u sbscript paru se zove kompleksnost:</a:t>
            </a:r>
          </a:p>
          <a:p>
            <a:pPr lvl="1"/>
            <a:r>
              <a:rPr lang="sr-Latn-RS" dirty="0"/>
              <a:t>postoje tri nivoa kompleksnosti koji se koriste kod analize zavisnosti</a:t>
            </a:r>
          </a:p>
          <a:p>
            <a:pPr lvl="1"/>
            <a:r>
              <a:rPr lang="sr-Latn-RS" dirty="0"/>
              <a:t>ZIV –zero index variable</a:t>
            </a:r>
          </a:p>
          <a:p>
            <a:pPr lvl="2"/>
            <a:r>
              <a:rPr lang="sr-Latn-RS" dirty="0"/>
              <a:t>subscript par ne sardži </a:t>
            </a:r>
            <a:r>
              <a:rPr lang="en-US" dirty="0" err="1"/>
              <a:t>iterativne</a:t>
            </a:r>
            <a:r>
              <a:rPr lang="sr-Latn-RS" dirty="0"/>
              <a:t> promenljive u paru </a:t>
            </a:r>
          </a:p>
          <a:p>
            <a:pPr lvl="2"/>
            <a:r>
              <a:rPr lang="sr-Latn-RS" b="0" i="0" u="none" strike="noStrike" baseline="0" dirty="0">
                <a:latin typeface="Courier"/>
              </a:rPr>
              <a:t>A[0][i][j] = A[10][i][k];</a:t>
            </a:r>
          </a:p>
          <a:p>
            <a:pPr marL="914400" lvl="2" indent="0">
              <a:buNone/>
            </a:pPr>
            <a:r>
              <a:rPr lang="sr-Latn-RS" dirty="0"/>
              <a:t>Prvi subscript par je ZIV</a:t>
            </a:r>
            <a:r>
              <a:rPr lang="en-US" dirty="0"/>
              <a:t>. U </a:t>
            </a:r>
            <a:r>
              <a:rPr lang="en-US" dirty="0" err="1"/>
              <a:t>prvoj</a:t>
            </a:r>
            <a:r>
              <a:rPr lang="en-US" dirty="0"/>
              <a:t> </a:t>
            </a:r>
            <a:r>
              <a:rPr lang="en-US" dirty="0" err="1"/>
              <a:t>indeksnoj</a:t>
            </a:r>
            <a:r>
              <a:rPr lang="en-US" dirty="0"/>
              <a:t> </a:t>
            </a:r>
            <a:r>
              <a:rPr lang="en-US" dirty="0" err="1"/>
              <a:t>poziciji</a:t>
            </a:r>
            <a:r>
              <a:rPr lang="en-US" dirty="0"/>
              <a:t> </a:t>
            </a:r>
            <a:r>
              <a:rPr lang="en-US" dirty="0" err="1"/>
              <a:t>nalaze</a:t>
            </a:r>
            <a:r>
              <a:rPr lang="en-US" dirty="0"/>
              <a:t> se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konstante</a:t>
            </a:r>
            <a:r>
              <a:rPr lang="en-US" dirty="0"/>
              <a:t>:</a:t>
            </a:r>
            <a:r>
              <a:rPr lang="sr-Latn-RS" dirty="0"/>
              <a:t> </a:t>
            </a:r>
            <a:r>
              <a:rPr lang="en-US" dirty="0"/>
              <a:t>&lt;0,10&gt;</a:t>
            </a:r>
            <a:endParaRPr lang="sr-Latn-RS" dirty="0"/>
          </a:p>
          <a:p>
            <a:pPr lvl="1"/>
            <a:r>
              <a:rPr lang="sr-Latn-RS" dirty="0"/>
              <a:t>SIV –single index variable</a:t>
            </a:r>
            <a:endParaRPr lang="en-US" dirty="0"/>
          </a:p>
          <a:p>
            <a:pPr lvl="2"/>
            <a:r>
              <a:rPr lang="en-US" dirty="0"/>
              <a:t>subscript par </a:t>
            </a:r>
            <a:r>
              <a:rPr lang="en-US" dirty="0" err="1"/>
              <a:t>sadr</a:t>
            </a:r>
            <a:r>
              <a:rPr lang="sr-Latn-RS" dirty="0"/>
              <a:t>ž</a:t>
            </a:r>
            <a:r>
              <a:rPr lang="en-US" dirty="0"/>
              <a:t>i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iterativnu</a:t>
            </a:r>
            <a:r>
              <a:rPr lang="en-US" dirty="0"/>
              <a:t> </a:t>
            </a:r>
            <a:r>
              <a:rPr lang="en-US" dirty="0" err="1"/>
              <a:t>promenljivu</a:t>
            </a:r>
            <a:endParaRPr lang="sr-Latn-RS" dirty="0"/>
          </a:p>
          <a:p>
            <a:pPr lvl="2"/>
            <a:r>
              <a:rPr lang="sr-Latn-RS" b="0" i="0" u="none" strike="noStrike" baseline="0" dirty="0">
                <a:latin typeface="Courier"/>
              </a:rPr>
              <a:t>A[0][i][j] = A[10][i][k];</a:t>
            </a:r>
          </a:p>
          <a:p>
            <a:pPr marL="914400" lvl="2" indent="0">
              <a:buNone/>
            </a:pPr>
            <a:r>
              <a:rPr lang="sr-Latn-RS" dirty="0">
                <a:latin typeface="+mj-lt"/>
              </a:rPr>
              <a:t>drugi subscript par je SIV</a:t>
            </a:r>
            <a:r>
              <a:rPr lang="en-US" dirty="0">
                <a:latin typeface="+mj-lt"/>
              </a:rPr>
              <a:t>: &lt;</a:t>
            </a:r>
            <a:r>
              <a:rPr lang="en-US" dirty="0" err="1">
                <a:latin typeface="+mj-lt"/>
              </a:rPr>
              <a:t>i,i</a:t>
            </a:r>
            <a:r>
              <a:rPr lang="en-US" dirty="0">
                <a:latin typeface="+mj-lt"/>
              </a:rPr>
              <a:t>&gt;</a:t>
            </a:r>
            <a:endParaRPr lang="sr-Latn-RS" dirty="0">
              <a:latin typeface="+mj-lt"/>
            </a:endParaRPr>
          </a:p>
          <a:p>
            <a:pPr lvl="1"/>
            <a:r>
              <a:rPr lang="sr-Latn-RS" dirty="0"/>
              <a:t>MIV –multiple index variable</a:t>
            </a:r>
          </a:p>
          <a:p>
            <a:pPr lvl="2"/>
            <a:r>
              <a:rPr lang="sr-Latn-RS" dirty="0"/>
              <a:t>subscript par sadrži više </a:t>
            </a:r>
            <a:r>
              <a:rPr lang="en-US" dirty="0" err="1"/>
              <a:t>iterativnih</a:t>
            </a:r>
            <a:r>
              <a:rPr lang="sr-Latn-RS" dirty="0"/>
              <a:t> promenljivih</a:t>
            </a:r>
          </a:p>
          <a:p>
            <a:pPr lvl="2"/>
            <a:r>
              <a:rPr lang="sr-Latn-RS" dirty="0"/>
              <a:t>treći subscript par je MIV</a:t>
            </a:r>
            <a:r>
              <a:rPr lang="en-US" dirty="0"/>
              <a:t>: &lt;</a:t>
            </a:r>
            <a:r>
              <a:rPr lang="en-US" dirty="0" err="1"/>
              <a:t>j,k</a:t>
            </a:r>
            <a:r>
              <a:rPr lang="en-US" dirty="0"/>
              <a:t>&gt;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81485615"/>
      </p:ext>
    </p:extLst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2A7C-14B5-DEEE-8CFA-3008B92D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Separabilni</a:t>
            </a:r>
            <a:r>
              <a:rPr lang="en-US" dirty="0"/>
              <a:t> i </a:t>
            </a:r>
            <a:r>
              <a:rPr lang="en-US" dirty="0" err="1"/>
              <a:t>povezani</a:t>
            </a:r>
            <a:r>
              <a:rPr lang="en-US" dirty="0"/>
              <a:t> </a:t>
            </a:r>
            <a:r>
              <a:rPr lang="en-US" dirty="0" err="1"/>
              <a:t>subscripti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BCB9-321F-39E3-67DB-5C57FC34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Subscript je separabilan ako se iterativne promenljive koje se nalaze u njemu ne javljaju u drugim subscriptima.</a:t>
            </a:r>
          </a:p>
          <a:p>
            <a:pPr lvl="1"/>
            <a:r>
              <a:rPr lang="sr-Latn-RS" dirty="0"/>
              <a:t>a(i+1,j)=a(k,j)+c</a:t>
            </a:r>
          </a:p>
          <a:p>
            <a:pPr lvl="2"/>
            <a:r>
              <a:rPr lang="sr-Latn-RS" dirty="0"/>
              <a:t>oba subscripta su separabilna</a:t>
            </a:r>
          </a:p>
          <a:p>
            <a:r>
              <a:rPr lang="sr-Latn-RS" dirty="0"/>
              <a:t>ako dva različita subscripta sadrže iste indekse, onda su oni povezani (coupled)</a:t>
            </a:r>
          </a:p>
          <a:p>
            <a:pPr lvl="1"/>
            <a:r>
              <a:rPr lang="sr-Latn-RS" dirty="0"/>
              <a:t>a(i,j,j)=a(i,j,k)</a:t>
            </a:r>
          </a:p>
          <a:p>
            <a:pPr lvl="2"/>
            <a:r>
              <a:rPr lang="sr-Latn-RS" dirty="0"/>
              <a:t>drugi i treći subscripti su povezani (iterativna promenljiva j se javlja i u drugoj i u trećoj poziciji u referenci polja)</a:t>
            </a:r>
          </a:p>
          <a:p>
            <a:pPr lvl="2"/>
            <a:r>
              <a:rPr lang="sr-Latn-RS" dirty="0"/>
              <a:t>povezani subscripti komplikuju analizu zavisnosti</a:t>
            </a:r>
          </a:p>
        </p:txBody>
      </p:sp>
    </p:spTree>
    <p:extLst>
      <p:ext uri="{BB962C8B-B14F-4D97-AF65-F5344CB8AC3E}">
        <p14:creationId xmlns:p14="http://schemas.microsoft.com/office/powerpoint/2010/main" val="1610481639"/>
      </p:ext>
    </p:extLst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13A4-572A-E9BC-393A-771C91B3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zavisnosti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2F892-0734-06D0-8316-99856218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Prvi korak u analizi zavisnosti je da se klasifikuju subscripti kao ZIV / SIV / MIV i separabilne i povezane</a:t>
            </a:r>
          </a:p>
          <a:p>
            <a:r>
              <a:rPr lang="sr-Latn-RS" dirty="0"/>
              <a:t>Zašto je to bitno?</a:t>
            </a:r>
          </a:p>
          <a:p>
            <a:pPr lvl="1"/>
            <a:r>
              <a:rPr lang="sr-Latn-RS" dirty="0"/>
              <a:t>pojednostavljuje testiranje na zavisnost</a:t>
            </a:r>
          </a:p>
          <a:p>
            <a:pPr lvl="2"/>
            <a:r>
              <a:rPr lang="sr-Latn-RS" dirty="0"/>
              <a:t>za separabilne subscripte se mogu dobiti  egzaktn</a:t>
            </a:r>
            <a:r>
              <a:rPr lang="en-US" dirty="0"/>
              <a:t>i</a:t>
            </a:r>
            <a:r>
              <a:rPr lang="sr-Latn-RS" dirty="0"/>
              <a:t> odgovori na pitanje da li postoji  zavisnost</a:t>
            </a:r>
          </a:p>
          <a:p>
            <a:pPr lvl="1"/>
            <a:r>
              <a:rPr lang="sr-Latn-RS" dirty="0"/>
              <a:t>Ako pokažemo za bilo koji subscript da ne postoji rešenje, tj ne postoje dva iterativna vektora </a:t>
            </a:r>
            <a:r>
              <a:rPr lang="el-GR" dirty="0"/>
              <a:t>α</a:t>
            </a:r>
            <a:r>
              <a:rPr lang="sr-Latn-RS" dirty="0"/>
              <a:t> i </a:t>
            </a:r>
            <a:r>
              <a:rPr lang="el-GR" dirty="0"/>
              <a:t>β</a:t>
            </a:r>
            <a:r>
              <a:rPr lang="sr-Latn-RS" dirty="0"/>
              <a:t>, </a:t>
            </a:r>
            <a:r>
              <a:rPr lang="el-GR" dirty="0"/>
              <a:t>α</a:t>
            </a:r>
            <a:r>
              <a:rPr lang="en-US" dirty="0"/>
              <a:t>&lt;</a:t>
            </a:r>
            <a:r>
              <a:rPr lang="el-GR" dirty="0"/>
              <a:t> β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f</a:t>
            </a:r>
            <a:r>
              <a:rPr lang="en-US" baseline="-25000" dirty="0"/>
              <a:t>i</a:t>
            </a:r>
            <a:r>
              <a:rPr lang="en-US" dirty="0"/>
              <a:t>(</a:t>
            </a:r>
            <a:r>
              <a:rPr lang="el-GR" dirty="0"/>
              <a:t>α</a:t>
            </a:r>
            <a:r>
              <a:rPr lang="en-US" dirty="0"/>
              <a:t>)=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(</a:t>
            </a:r>
            <a:r>
              <a:rPr lang="el-GR" dirty="0"/>
              <a:t>β</a:t>
            </a:r>
            <a:r>
              <a:rPr lang="en-US" dirty="0"/>
              <a:t>), </a:t>
            </a:r>
            <a:r>
              <a:rPr lang="en-US" dirty="0" err="1"/>
              <a:t>doka</a:t>
            </a:r>
            <a:r>
              <a:rPr lang="sr-Latn-RS" dirty="0"/>
              <a:t>z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da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zavisnosti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sr-Latn-RS" dirty="0"/>
              <a:t>među dva referenciranja nekom elementu nekog polja.</a:t>
            </a:r>
          </a:p>
          <a:p>
            <a:pPr marL="514350" indent="-457200"/>
            <a:r>
              <a:rPr lang="sr-Latn-RS" dirty="0"/>
              <a:t>Primer:</a:t>
            </a:r>
          </a:p>
          <a:p>
            <a:pPr marL="400050" lvl="1" indent="0">
              <a:buNone/>
            </a:pPr>
            <a:r>
              <a:rPr lang="nn-NO" b="0" i="0" u="none" strike="noStrike" baseline="0" dirty="0">
                <a:latin typeface="Courier"/>
              </a:rPr>
              <a:t>for(i = 0; i &lt; 10; i++)</a:t>
            </a:r>
          </a:p>
          <a:p>
            <a:pPr marL="400050" lvl="1" indent="0">
              <a:buNone/>
            </a:pPr>
            <a:r>
              <a:rPr lang="sr-Latn-RS" b="0" i="0" u="none" strike="noStrike" baseline="0" dirty="0">
                <a:latin typeface="Courier"/>
              </a:rPr>
              <a:t>for(j = 0; j &lt; 10; j+=2)</a:t>
            </a:r>
          </a:p>
          <a:p>
            <a:pPr marL="400050" lvl="1" indent="0">
              <a:buNone/>
            </a:pPr>
            <a:r>
              <a:rPr lang="nn-NO" b="0" i="0" u="none" strike="noStrike" baseline="0" dirty="0">
                <a:latin typeface="Courier"/>
              </a:rPr>
              <a:t>for(k = 10; k &gt; 0; k--)</a:t>
            </a:r>
          </a:p>
          <a:p>
            <a:pPr marL="400050" lvl="1" indent="0">
              <a:buNone/>
            </a:pPr>
            <a:r>
              <a:rPr lang="sr-Latn-RS" b="0" i="0" u="none" strike="noStrike" baseline="0" dirty="0">
                <a:latin typeface="Courier"/>
              </a:rPr>
              <a:t>A[0][i][j] = A[10][i][k];</a:t>
            </a:r>
          </a:p>
          <a:p>
            <a:pPr marL="514350" indent="-457200"/>
            <a:r>
              <a:rPr lang="sr-Latn-RS" dirty="0"/>
              <a:t>Prvi subsript par je </a:t>
            </a:r>
            <a:r>
              <a:rPr lang="en-US" dirty="0"/>
              <a:t>&lt;0,10&gt; i po</a:t>
            </a:r>
            <a:r>
              <a:rPr lang="sr-Latn-RS" dirty="0"/>
              <a:t>š</a:t>
            </a:r>
            <a:r>
              <a:rPr lang="en-US" dirty="0"/>
              <a:t>to je </a:t>
            </a:r>
            <a:r>
              <a:rPr lang="sr-Latn-RS" dirty="0"/>
              <a:t>0</a:t>
            </a:r>
            <a:r>
              <a:rPr lang="en-US" dirty="0"/>
              <a:t>≠</a:t>
            </a:r>
            <a:r>
              <a:rPr lang="sr-Latn-RS" dirty="0"/>
              <a:t>10, ne postoji zavisnost u petlji.</a:t>
            </a:r>
          </a:p>
        </p:txBody>
      </p:sp>
    </p:spTree>
    <p:extLst>
      <p:ext uri="{BB962C8B-B14F-4D97-AF65-F5344CB8AC3E}">
        <p14:creationId xmlns:p14="http://schemas.microsoft.com/office/powerpoint/2010/main" val="697382799"/>
      </p:ext>
    </p:extLst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2EA3-EB2D-BBAF-4115-BA0D0811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5969-2896-63E5-813B-32353F79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Prvo</a:t>
            </a:r>
            <a:r>
              <a:rPr lang="en-US" dirty="0"/>
              <a:t> </a:t>
            </a:r>
            <a:r>
              <a:rPr lang="sr-Latn-RS" dirty="0"/>
              <a:t>tražimo da li postoji ZIV subscript</a:t>
            </a:r>
          </a:p>
          <a:p>
            <a:pPr lvl="1"/>
            <a:r>
              <a:rPr lang="sr-Latn-RS" dirty="0"/>
              <a:t>A[..., cw , ...] = A[..., cr, ...] </a:t>
            </a:r>
          </a:p>
          <a:p>
            <a:pPr lvl="2"/>
            <a:r>
              <a:rPr lang="sr-Latn-RS" dirty="0"/>
              <a:t>ako su cw i cr konstante i cw≠cr, sigurno nema zavisnosti!</a:t>
            </a:r>
          </a:p>
          <a:p>
            <a:pPr lvl="1"/>
            <a:r>
              <a:rPr lang="sr-Latn-RS" dirty="0"/>
              <a:t>Primer</a:t>
            </a:r>
          </a:p>
          <a:p>
            <a:pPr lvl="2"/>
            <a:r>
              <a:rPr lang="sr-Latn-RS" dirty="0"/>
              <a:t>A[5, j+1, 10, k] = A[i, j, 12, k-1] + c</a:t>
            </a:r>
          </a:p>
          <a:p>
            <a:pPr lvl="2"/>
            <a:r>
              <a:rPr lang="sr-Latn-RS" dirty="0"/>
              <a:t>treći subscript je ZIV, i pošto je 10 ≠12, sigurno nema zavisnosti</a:t>
            </a:r>
          </a:p>
          <a:p>
            <a:r>
              <a:rPr lang="sr-Latn-RS" dirty="0"/>
              <a:t>Ako nema ZIV ili nam ZIV ne da odgovor, pronalaze se SIV subscripti</a:t>
            </a:r>
          </a:p>
          <a:p>
            <a:pPr lvl="1"/>
            <a:r>
              <a:rPr lang="sr-Latn-RS" dirty="0"/>
              <a:t>primenjujemo GCD test</a:t>
            </a:r>
          </a:p>
          <a:p>
            <a:pPr lvl="2"/>
            <a:r>
              <a:rPr lang="sr-Latn-RS" dirty="0"/>
              <a:t>ako test kaže da nema zavisnosti u datom subscript paru, zavisnost ne postoji!</a:t>
            </a:r>
          </a:p>
        </p:txBody>
      </p:sp>
    </p:spTree>
    <p:extLst>
      <p:ext uri="{BB962C8B-B14F-4D97-AF65-F5344CB8AC3E}">
        <p14:creationId xmlns:p14="http://schemas.microsoft.com/office/powerpoint/2010/main" val="1699427805"/>
      </p:ext>
    </p:extLst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FC5C-84B5-BA99-673E-9BE1F71E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4767"/>
          </a:xfrm>
        </p:spPr>
        <p:txBody>
          <a:bodyPr/>
          <a:lstStyle/>
          <a:p>
            <a:r>
              <a:rPr lang="en-US" sz="3200" dirty="0" err="1"/>
              <a:t>Vektori</a:t>
            </a:r>
            <a:r>
              <a:rPr lang="en-US" sz="3200" dirty="0"/>
              <a:t> </a:t>
            </a:r>
            <a:r>
              <a:rPr lang="sr-Latn-RS" sz="3200" dirty="0"/>
              <a:t>z</a:t>
            </a:r>
            <a:r>
              <a:rPr lang="en-US" sz="3200" dirty="0" err="1"/>
              <a:t>avisnosti</a:t>
            </a:r>
            <a:r>
              <a:rPr lang="en-US" sz="3200" dirty="0"/>
              <a:t> </a:t>
            </a:r>
            <a:r>
              <a:rPr lang="sr-Latn-RS" sz="3200" dirty="0"/>
              <a:t>i vektori pravca zavisnosti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4D8A-F8A2-3A3F-F270-C1F989D7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Umesto rešavanja sistema Diofantovih jednačina, nekada je moguće otkriti zavisnosti u gnezdu petlji pomoću vektora zavisnosti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Da bi </a:t>
            </a:r>
            <a:r>
              <a:rPr lang="en-US" altLang="en-US" dirty="0" err="1">
                <a:cs typeface="Times New Roman" panose="02020603050405020304" pitchFamily="18" charset="0"/>
              </a:rPr>
              <a:t>uo</a:t>
            </a:r>
            <a:r>
              <a:rPr lang="sr-Latn-CS" altLang="en-US" dirty="0">
                <a:cs typeface="Times New Roman" panose="02020603050405020304" pitchFamily="18" charset="0"/>
              </a:rPr>
              <a:t>č</a:t>
            </a:r>
            <a:r>
              <a:rPr lang="en-US" altLang="en-US" dirty="0" err="1">
                <a:cs typeface="Times New Roman" panose="02020603050405020304" pitchFamily="18" charset="0"/>
              </a:rPr>
              <a:t>ili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kakve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zavisnosti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postoje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izmedju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naredbi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unutar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tela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petlje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potrebno</a:t>
            </a:r>
            <a:r>
              <a:rPr lang="en-US" altLang="en-US" dirty="0">
                <a:cs typeface="Times New Roman" panose="02020603050405020304" pitchFamily="18" charset="0"/>
              </a:rPr>
              <a:t> je </a:t>
            </a:r>
            <a:r>
              <a:rPr lang="en-US" altLang="en-US" dirty="0" err="1">
                <a:cs typeface="Times New Roman" panose="02020603050405020304" pitchFamily="18" charset="0"/>
              </a:rPr>
              <a:t>prvo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uo</a:t>
            </a:r>
            <a:r>
              <a:rPr lang="sr-Latn-CS" altLang="en-US" dirty="0">
                <a:cs typeface="Times New Roman" panose="02020603050405020304" pitchFamily="18" charset="0"/>
              </a:rPr>
              <a:t>č</a:t>
            </a:r>
            <a:r>
              <a:rPr lang="en-US" altLang="en-US" dirty="0" err="1">
                <a:cs typeface="Times New Roman" panose="02020603050405020304" pitchFamily="18" charset="0"/>
              </a:rPr>
              <a:t>iti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sve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parove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generisanih</a:t>
            </a:r>
            <a:r>
              <a:rPr lang="en-US" altLang="en-US" dirty="0">
                <a:cs typeface="Times New Roman" panose="02020603050405020304" pitchFamily="18" charset="0"/>
              </a:rPr>
              <a:t>—</a:t>
            </a:r>
            <a:r>
              <a:rPr lang="en-US" altLang="en-US" dirty="0" err="1">
                <a:cs typeface="Times New Roman" panose="02020603050405020304" pitchFamily="18" charset="0"/>
              </a:rPr>
              <a:t>kori</a:t>
            </a:r>
            <a:r>
              <a:rPr lang="sr-Latn-CS" altLang="en-US" dirty="0">
                <a:cs typeface="Times New Roman" panose="02020603050405020304" pitchFamily="18" charset="0"/>
              </a:rPr>
              <a:t>šć</a:t>
            </a:r>
            <a:r>
              <a:rPr lang="en-US" altLang="en-US" dirty="0" err="1">
                <a:cs typeface="Times New Roman" panose="02020603050405020304" pitchFamily="18" charset="0"/>
              </a:rPr>
              <a:t>enih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promenljivih</a:t>
            </a:r>
            <a:r>
              <a:rPr lang="en-US" altLang="en-US" dirty="0">
                <a:cs typeface="Times New Roman" panose="02020603050405020304" pitchFamily="18" charset="0"/>
              </a:rPr>
              <a:t> i za </a:t>
            </a:r>
            <a:r>
              <a:rPr lang="en-US" altLang="en-US" dirty="0" err="1">
                <a:cs typeface="Times New Roman" panose="02020603050405020304" pitchFamily="18" charset="0"/>
              </a:rPr>
              <a:t>svaki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takav</a:t>
            </a:r>
            <a:r>
              <a:rPr lang="en-US" altLang="en-US" dirty="0">
                <a:cs typeface="Times New Roman" panose="02020603050405020304" pitchFamily="18" charset="0"/>
              </a:rPr>
              <a:t> par </a:t>
            </a:r>
            <a:r>
              <a:rPr lang="en-US" altLang="en-US" dirty="0" err="1">
                <a:cs typeface="Times New Roman" panose="02020603050405020304" pitchFamily="18" charset="0"/>
              </a:rPr>
              <a:t>odrediti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vektor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zavisnosti</a:t>
            </a:r>
            <a:r>
              <a:rPr lang="en-US" altLang="en-US" dirty="0">
                <a:cs typeface="Times New Roman" panose="02020603050405020304" pitchFamily="18" charset="0"/>
              </a:rPr>
              <a:t> d. </a:t>
            </a:r>
            <a:endParaRPr lang="hr-HR" altLang="en-US" dirty="0"/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Od </a:t>
            </a:r>
            <a:r>
              <a:rPr lang="en-US" altLang="en-US" dirty="0" err="1">
                <a:cs typeface="Times New Roman" panose="02020603050405020304" pitchFamily="18" charset="0"/>
              </a:rPr>
              <a:t>svih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vektora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zavisnosti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formira</a:t>
            </a:r>
            <a:r>
              <a:rPr lang="en-US" altLang="en-US" dirty="0">
                <a:cs typeface="Times New Roman" panose="02020603050405020304" pitchFamily="18" charset="0"/>
              </a:rPr>
              <a:t> se </a:t>
            </a:r>
            <a:r>
              <a:rPr lang="en-US" altLang="en-US" dirty="0" err="1">
                <a:cs typeface="Times New Roman" panose="02020603050405020304" pitchFamily="18" charset="0"/>
              </a:rPr>
              <a:t>matrica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zavisnosti</a:t>
            </a:r>
            <a:r>
              <a:rPr lang="en-US" altLang="en-US" dirty="0">
                <a:cs typeface="Times New Roman" panose="02020603050405020304" pitchFamily="18" charset="0"/>
              </a:rPr>
              <a:t> po </a:t>
            </a:r>
            <a:r>
              <a:rPr lang="en-US" altLang="en-US" dirty="0" err="1">
                <a:cs typeface="Times New Roman" panose="02020603050405020304" pitchFamily="18" charset="0"/>
              </a:rPr>
              <a:t>podacima</a:t>
            </a:r>
            <a:r>
              <a:rPr lang="en-US" altLang="en-US" dirty="0">
                <a:cs typeface="Times New Roman" panose="02020603050405020304" pitchFamily="18" charset="0"/>
              </a:rPr>
              <a:t>, D</a:t>
            </a:r>
            <a:r>
              <a:rPr lang="en-US" altLang="en-US" dirty="0"/>
              <a:t> </a:t>
            </a:r>
            <a:endParaRPr lang="hr-HR" altLang="en-US" dirty="0"/>
          </a:p>
          <a:p>
            <a:pPr lvl="2">
              <a:lnSpc>
                <a:spcPct val="90000"/>
              </a:lnSpc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Ako</a:t>
            </a:r>
            <a:r>
              <a:rPr lang="en-US" altLang="en-US" dirty="0">
                <a:cs typeface="Times New Roman" panose="02020603050405020304" pitchFamily="18" charset="0"/>
              </a:rPr>
              <a:t> je </a:t>
            </a:r>
            <a:r>
              <a:rPr lang="en-US" altLang="en-US" dirty="0" err="1">
                <a:cs typeface="Times New Roman" panose="02020603050405020304" pitchFamily="18" charset="0"/>
              </a:rPr>
              <a:t>generisana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promenljiva</a:t>
            </a:r>
            <a:r>
              <a:rPr lang="en-US" altLang="en-US" dirty="0">
                <a:cs typeface="Times New Roman" panose="02020603050405020304" pitchFamily="18" charset="0"/>
              </a:rPr>
              <a:t> X(f(I)), </a:t>
            </a:r>
            <a:r>
              <a:rPr lang="en-US" altLang="en-US" dirty="0" err="1">
                <a:cs typeface="Times New Roman" panose="02020603050405020304" pitchFamily="18" charset="0"/>
              </a:rPr>
              <a:t>gde</a:t>
            </a:r>
            <a:r>
              <a:rPr lang="en-US" altLang="en-US" dirty="0">
                <a:cs typeface="Times New Roman" panose="02020603050405020304" pitchFamily="18" charset="0"/>
              </a:rPr>
              <a:t> je f </a:t>
            </a:r>
            <a:r>
              <a:rPr lang="en-US" altLang="en-US" dirty="0" err="1">
                <a:cs typeface="Times New Roman" panose="02020603050405020304" pitchFamily="18" charset="0"/>
              </a:rPr>
              <a:t>celobrojna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funkcija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definisana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nad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indeksnim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skupom</a:t>
            </a:r>
            <a:r>
              <a:rPr lang="en-US" altLang="en-US" dirty="0">
                <a:cs typeface="Times New Roman" panose="02020603050405020304" pitchFamily="18" charset="0"/>
              </a:rPr>
              <a:t> I, a X(g(I)) </a:t>
            </a:r>
            <a:r>
              <a:rPr lang="en-US" altLang="en-US" dirty="0" err="1">
                <a:cs typeface="Times New Roman" panose="02020603050405020304" pitchFamily="18" charset="0"/>
              </a:rPr>
              <a:t>kori</a:t>
            </a:r>
            <a:r>
              <a:rPr lang="sr-Latn-CS" altLang="en-US" dirty="0">
                <a:cs typeface="Times New Roman" panose="02020603050405020304" pitchFamily="18" charset="0"/>
              </a:rPr>
              <a:t>šć</a:t>
            </a:r>
            <a:r>
              <a:rPr lang="en-US" altLang="en-US" dirty="0" err="1">
                <a:cs typeface="Times New Roman" panose="02020603050405020304" pitchFamily="18" charset="0"/>
              </a:rPr>
              <a:t>ena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promenljiva</a:t>
            </a:r>
            <a:r>
              <a:rPr lang="en-US" altLang="en-US" dirty="0">
                <a:cs typeface="Times New Roman" panose="02020603050405020304" pitchFamily="18" charset="0"/>
              </a:rPr>
              <a:t> (g je </a:t>
            </a:r>
            <a:r>
              <a:rPr lang="en-US" altLang="en-US" dirty="0" err="1">
                <a:cs typeface="Times New Roman" panose="02020603050405020304" pitchFamily="18" charset="0"/>
              </a:rPr>
              <a:t>opet</a:t>
            </a:r>
            <a:r>
              <a:rPr lang="en-US" altLang="en-US" dirty="0">
                <a:cs typeface="Times New Roman" panose="02020603050405020304" pitchFamily="18" charset="0"/>
              </a:rPr>
              <a:t>  </a:t>
            </a:r>
            <a:r>
              <a:rPr lang="en-US" altLang="en-US" dirty="0" err="1">
                <a:cs typeface="Times New Roman" panose="02020603050405020304" pitchFamily="18" charset="0"/>
              </a:rPr>
              <a:t>celobrojna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funkcija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definisana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nad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indeksnim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skupom</a:t>
            </a:r>
            <a:r>
              <a:rPr lang="en-US" altLang="en-US" dirty="0">
                <a:cs typeface="Times New Roman" panose="02020603050405020304" pitchFamily="18" charset="0"/>
              </a:rPr>
              <a:t> I), </a:t>
            </a:r>
            <a:r>
              <a:rPr lang="en-US" altLang="en-US" dirty="0" err="1">
                <a:cs typeface="Times New Roman" panose="02020603050405020304" pitchFamily="18" charset="0"/>
              </a:rPr>
              <a:t>vektor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zavisnosti</a:t>
            </a:r>
            <a:r>
              <a:rPr lang="en-US" altLang="en-US" dirty="0">
                <a:cs typeface="Times New Roman" panose="02020603050405020304" pitchFamily="18" charset="0"/>
              </a:rPr>
              <a:t> se </a:t>
            </a:r>
            <a:r>
              <a:rPr lang="en-US" altLang="en-US" dirty="0" err="1">
                <a:cs typeface="Times New Roman" panose="02020603050405020304" pitchFamily="18" charset="0"/>
              </a:rPr>
              <a:t>izra</a:t>
            </a:r>
            <a:r>
              <a:rPr lang="sr-Latn-CS" altLang="en-US" dirty="0">
                <a:cs typeface="Times New Roman" panose="02020603050405020304" pitchFamily="18" charset="0"/>
              </a:rPr>
              <a:t>č</a:t>
            </a:r>
            <a:r>
              <a:rPr lang="en-US" altLang="en-US" dirty="0" err="1">
                <a:cs typeface="Times New Roman" panose="02020603050405020304" pitchFamily="18" charset="0"/>
              </a:rPr>
              <a:t>unava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kao</a:t>
            </a:r>
            <a:endParaRPr lang="hr-HR" altLang="en-US" dirty="0"/>
          </a:p>
          <a:p>
            <a:pPr lvl="1" algn="ctr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d=f(I) - g(I).</a:t>
            </a:r>
            <a:endParaRPr lang="hr-HR" altLang="en-US" dirty="0"/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Ako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su</a:t>
            </a:r>
            <a:r>
              <a:rPr lang="en-US" altLang="en-US" dirty="0">
                <a:cs typeface="Times New Roman" panose="02020603050405020304" pitchFamily="18" charset="0"/>
              </a:rPr>
              <a:t> d</a:t>
            </a:r>
            <a:r>
              <a:rPr lang="en-US" altLang="en-US" baseline="-30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d</a:t>
            </a:r>
            <a:r>
              <a:rPr lang="en-US" altLang="en-US" baseline="-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, ... , d</a:t>
            </a:r>
            <a:r>
              <a:rPr lang="en-US" altLang="en-US" baseline="-30000" dirty="0">
                <a:cs typeface="Times New Roman" panose="02020603050405020304" pitchFamily="18" charset="0"/>
              </a:rPr>
              <a:t>k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svi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vektori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zavisnosti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tada</a:t>
            </a:r>
            <a:r>
              <a:rPr lang="en-US" altLang="en-US" dirty="0">
                <a:cs typeface="Times New Roman" panose="02020603050405020304" pitchFamily="18" charset="0"/>
              </a:rPr>
              <a:t> se </a:t>
            </a:r>
            <a:r>
              <a:rPr lang="en-US" altLang="en-US" dirty="0" err="1">
                <a:cs typeface="Times New Roman" panose="02020603050405020304" pitchFamily="18" charset="0"/>
              </a:rPr>
              <a:t>matrica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zavisnosti</a:t>
            </a:r>
            <a:r>
              <a:rPr lang="en-US" altLang="en-US" dirty="0">
                <a:cs typeface="Times New Roman" panose="02020603050405020304" pitchFamily="18" charset="0"/>
              </a:rPr>
              <a:t> po </a:t>
            </a:r>
            <a:r>
              <a:rPr lang="en-US" altLang="en-US" dirty="0" err="1">
                <a:cs typeface="Times New Roman" panose="02020603050405020304" pitchFamily="18" charset="0"/>
              </a:rPr>
              <a:t>podacima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dobija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kao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 algn="ctr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 D = [ d</a:t>
            </a:r>
            <a:r>
              <a:rPr lang="en-US" altLang="en-US" baseline="-30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 d</a:t>
            </a:r>
            <a:r>
              <a:rPr lang="en-US" altLang="en-US" baseline="-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... d</a:t>
            </a:r>
            <a:r>
              <a:rPr lang="en-US" altLang="en-US" baseline="-30000" dirty="0">
                <a:cs typeface="Times New Roman" panose="02020603050405020304" pitchFamily="18" charset="0"/>
              </a:rPr>
              <a:t>k</a:t>
            </a:r>
            <a:r>
              <a:rPr lang="en-US" altLang="en-US" dirty="0">
                <a:cs typeface="Times New Roman" panose="02020603050405020304" pitchFamily="18" charset="0"/>
              </a:rPr>
              <a:t>]</a:t>
            </a:r>
            <a:endParaRPr lang="en-US" alt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84347996"/>
      </p:ext>
    </p:extLst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grananje-dinam">
  <a:themeElements>
    <a:clrScheme name="grananje-dinam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grananje-dina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rananje-dinam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D:\users\ema\paral-slajd\prezentacije\grananje-dinam.ppt</Template>
  <TotalTime>1331</TotalTime>
  <Words>5247</Words>
  <Application>Microsoft Office PowerPoint</Application>
  <PresentationFormat>On-screen Show (4:3)</PresentationFormat>
  <Paragraphs>505</Paragraphs>
  <Slides>39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Arial</vt:lpstr>
      <vt:lpstr>Arial Narrow</vt:lpstr>
      <vt:lpstr>Calibri</vt:lpstr>
      <vt:lpstr>Cambria Math</vt:lpstr>
      <vt:lpstr>Consolas</vt:lpstr>
      <vt:lpstr>Courier</vt:lpstr>
      <vt:lpstr>Tahoma</vt:lpstr>
      <vt:lpstr>Times New Roman</vt:lpstr>
      <vt:lpstr>Times Roman YU</vt:lpstr>
      <vt:lpstr>Wingdings</vt:lpstr>
      <vt:lpstr>Wingdings 2</vt:lpstr>
      <vt:lpstr>grananje-dinam</vt:lpstr>
      <vt:lpstr>Microsoft Equation 3.0</vt:lpstr>
      <vt:lpstr>Equation</vt:lpstr>
      <vt:lpstr>Pralelni računarski sistemi</vt:lpstr>
      <vt:lpstr>Analiza zavisnosti kod ugnježđenih petlji i višedimenzionalnih polja</vt:lpstr>
      <vt:lpstr>Opšti problem</vt:lpstr>
      <vt:lpstr>Definicije pojmova</vt:lpstr>
      <vt:lpstr>Koliko ima indeksa u sabscript paru?</vt:lpstr>
      <vt:lpstr>Separabilni i povezani subscripti</vt:lpstr>
      <vt:lpstr>Analiza zavisnosti</vt:lpstr>
      <vt:lpstr>PowerPoint Presentation</vt:lpstr>
      <vt:lpstr>Vektori zavisnosti i vektori pravca zavisnosti</vt:lpstr>
      <vt:lpstr>PRIMER</vt:lpstr>
      <vt:lpstr>vektorizacija ugnježdjenih petlji (nast.)</vt:lpstr>
      <vt:lpstr>Pravilo</vt:lpstr>
      <vt:lpstr>Vektorizacija ugnj. petlji (nast.)</vt:lpstr>
      <vt:lpstr>Primer2</vt:lpstr>
      <vt:lpstr>Primer 3</vt:lpstr>
      <vt:lpstr>Vektorizacija ugnj. petlji (nast.)</vt:lpstr>
      <vt:lpstr>Vektorizacija ugnj. petlji (nast.)</vt:lpstr>
      <vt:lpstr>Vektorizacija ugnj. petlji (nast.)</vt:lpstr>
      <vt:lpstr>Elementarne transformacije nad indeksnim skupovima</vt:lpstr>
      <vt:lpstr>Transformacija permutacije - primer</vt:lpstr>
      <vt:lpstr>Transformacija permutacije</vt:lpstr>
      <vt:lpstr>Transformacija permutacije</vt:lpstr>
      <vt:lpstr>Da li je legalno izvšiti permutaciju?</vt:lpstr>
      <vt:lpstr>Transformacija obrtanje</vt:lpstr>
      <vt:lpstr>Obrtanje – primer (nast.)</vt:lpstr>
      <vt:lpstr>Obrtanje – primer </vt:lpstr>
      <vt:lpstr>3.  Transformacija krivljenja (skewing)</vt:lpstr>
      <vt:lpstr>Krivljenje</vt:lpstr>
      <vt:lpstr>Krivljenje – primer </vt:lpstr>
      <vt:lpstr>PowerPoint Presentation</vt:lpstr>
      <vt:lpstr>Krivljenje – primer (nast.)</vt:lpstr>
      <vt:lpstr>Primer-1</vt:lpstr>
      <vt:lpstr>Primer-1</vt:lpstr>
      <vt:lpstr>Primer-1–nast.</vt:lpstr>
      <vt:lpstr>Primer2</vt:lpstr>
      <vt:lpstr>Primer2 – nast. </vt:lpstr>
      <vt:lpstr>Kompozicija transformacija</vt:lpstr>
      <vt:lpstr>Primer (nast.)</vt:lpstr>
      <vt:lpstr>Primer</vt:lpstr>
    </vt:vector>
  </TitlesOfParts>
  <Company>elef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Pralelni računarski sistemi</dc:title>
  <dc:creator>Emina Milovanovic</dc:creator>
  <cp:lastModifiedBy>Emina Milovanovic</cp:lastModifiedBy>
  <cp:revision>89</cp:revision>
  <dcterms:created xsi:type="dcterms:W3CDTF">2005-02-24T15:19:29Z</dcterms:created>
  <dcterms:modified xsi:type="dcterms:W3CDTF">2023-03-20T19:46:22Z</dcterms:modified>
</cp:coreProperties>
</file>