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AutoShape 1034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5" name="Rectangle 1029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5846" name="Rectangle 1030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" name="Rectangle 1031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rgbClr val="FFFFFF"/>
                </a:solidFill>
                <a:effectLst/>
                <a:latin typeface="Arial Narrow" pitchFamily="34" charset="0"/>
              </a:defRPr>
            </a:lvl1pPr>
          </a:lstStyle>
          <a:p>
            <a:fld id="{212AEE3E-28DC-43AC-BC57-AAB2BFC9D02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solidFill>
                  <a:srgbClr val="FFFFFF"/>
                </a:solidFill>
                <a:effectLst/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Rectangle 10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fld id="{4641432A-48EA-4FC2-B6C4-7F48E30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1997"/>
      </p:ext>
    </p:extLst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1432A-48EA-4FC2-B6C4-7F48E30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56837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1432A-48EA-4FC2-B6C4-7F48E30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3653"/>
      </p:ext>
    </p:extLst>
  </p:cSld>
  <p:clrMapOvr>
    <a:masterClrMapping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708025"/>
            <a:ext cx="9144000" cy="61499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780B3-1FFE-4A05-B39F-027ADF50B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542196"/>
      </p:ext>
    </p:extLst>
  </p:cSld>
  <p:clrMapOvr>
    <a:masterClrMapping/>
  </p:clrMapOvr>
  <p:transition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26382-F49E-4C12-81C3-D6E5F2887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789664"/>
      </p:ext>
    </p:extLst>
  </p:cSld>
  <p:clrMapOvr>
    <a:masterClrMapping/>
  </p:clrMapOvr>
  <p:transition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rgbClr val="FFFFFF"/>
                </a:solidFill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solidFill>
                  <a:srgbClr val="FFFFFF"/>
                </a:solidFill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FD3EC32-5C86-4D96-A4B7-3EB82C8962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252408"/>
      </p:ext>
    </p:extLst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9BE8-D51D-4F5F-9BD4-62C724D0F1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597968"/>
      </p:ext>
    </p:extLst>
  </p:cSld>
  <p:clrMapOvr>
    <a:masterClrMapping/>
  </p:clrMapOvr>
  <p:transition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C6901-9AFF-4796-8B66-A298AA1742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530282"/>
      </p:ext>
    </p:extLst>
  </p:cSld>
  <p:clrMapOvr>
    <a:masterClrMapping/>
  </p:clrMapOvr>
  <p:transition>
    <p:pull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AE384-77C0-4370-8B8F-D65F19E902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292976"/>
      </p:ext>
    </p:extLst>
  </p:cSld>
  <p:clrMapOvr>
    <a:masterClrMapping/>
  </p:clrMapOvr>
  <p:transition>
    <p:pull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24AB5-3FCE-4731-A776-5F67D37099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44346"/>
      </p:ext>
    </p:extLst>
  </p:cSld>
  <p:clrMapOvr>
    <a:masterClrMapping/>
  </p:clrMapOvr>
  <p:transition>
    <p:pull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80CF4-5279-4E99-966B-AB669637E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771516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1432A-48EA-4FC2-B6C4-7F48E30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860"/>
      </p:ext>
    </p:extLst>
  </p:cSld>
  <p:clrMapOvr>
    <a:masterClrMapping/>
  </p:clrMapOvr>
  <p:transition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E2F08-D1F7-45C6-A995-D2EF41B8E1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414288"/>
      </p:ext>
    </p:extLst>
  </p:cSld>
  <p:clrMapOvr>
    <a:masterClrMapping/>
  </p:clrMapOvr>
  <p:transition>
    <p:pull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44B9D-77DB-435C-B12F-6CB2B6824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385216"/>
      </p:ext>
    </p:extLst>
  </p:cSld>
  <p:clrMapOvr>
    <a:masterClrMapping/>
  </p:clrMapOvr>
  <p:transition>
    <p:pull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6BC97-F3D2-48DB-A3BB-143D13CD0A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658064"/>
      </p:ext>
    </p:extLst>
  </p:cSld>
  <p:clrMapOvr>
    <a:masterClrMapping/>
  </p:clrMapOvr>
  <p:transition>
    <p:pull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967CB-0803-4E73-AE93-0EA41A37CC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260163"/>
      </p:ext>
    </p:extLst>
  </p:cSld>
  <p:clrMapOvr>
    <a:masterClrMapping/>
  </p:clrMapOvr>
  <p:transition>
    <p:pull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94B9D-8777-48B5-87A8-79B489AD7C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186350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1432A-48EA-4FC2-B6C4-7F48E30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09172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1432A-48EA-4FC2-B6C4-7F48E30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34096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1432A-48EA-4FC2-B6C4-7F48E30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79003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1432A-48EA-4FC2-B6C4-7F48E30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90948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1432A-48EA-4FC2-B6C4-7F48E30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93737"/>
      </p:ext>
    </p:extLst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1432A-48EA-4FC2-B6C4-7F48E30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7852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1432A-48EA-4FC2-B6C4-7F48E30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9034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4820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effectLst/>
                <a:latin typeface="Arial Narrow" pitchFamily="34" charset="0"/>
              </a:defRPr>
            </a:lvl1pPr>
          </a:lstStyle>
          <a:p>
            <a:fld id="{4641432A-48EA-4FC2-B6C4-7F48E303E000}" type="slidenum">
              <a:rPr lang="en-US" smtClean="0"/>
              <a:t>‹#›</a:t>
            </a:fld>
            <a:endParaRPr lang="en-US"/>
          </a:p>
        </p:txBody>
      </p:sp>
      <p:sp>
        <p:nvSpPr>
          <p:cNvPr id="34821" name="Rectangle 1029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  <p:sldLayoutId id="2147483685" r:id="rId13"/>
  </p:sldLayoutIdLst>
  <p:transition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fld id="{00AD54C7-FAC5-46C0-AB93-5154CC82B7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016272"/>
            <a:ext cx="8534400" cy="707878"/>
          </a:xfrm>
        </p:spPr>
        <p:txBody>
          <a:bodyPr/>
          <a:lstStyle/>
          <a:p>
            <a:r>
              <a:rPr lang="en-US" dirty="0" err="1"/>
              <a:t>Vektorski</a:t>
            </a:r>
            <a:r>
              <a:rPr lang="en-US" dirty="0"/>
              <a:t> </a:t>
            </a:r>
            <a:r>
              <a:rPr lang="en-US" dirty="0" err="1"/>
              <a:t>procesori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r-HR" altLang="en-US" dirty="0"/>
              <a:t>Smeštanje podataka i odredjivanje broja memorijskih banaka</a:t>
            </a:r>
            <a:endParaRPr lang="en-US" altLang="en-US" dirty="0"/>
          </a:p>
          <a:p>
            <a:endParaRPr lang="en-US" altLang="ko-KR" dirty="0">
              <a:latin typeface="Tahoma" panose="020B0604030504040204" pitchFamily="34" charset="0"/>
              <a:ea typeface="굴림" pitchFamily="34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03954"/>
      </p:ext>
    </p:extLst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hr-HR" altLang="en-US" sz="3200"/>
              <a:t>Odredjivanje broja memorijskih banaka (nast.)</a:t>
            </a:r>
            <a:endParaRPr lang="en-US" altLang="en-US" sz="32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Komplikacije u memorijskom sistemu mogu da nastupe kad treba podr</a:t>
            </a:r>
            <a:r>
              <a:rPr lang="sr-Latn-CS" altLang="en-US"/>
              <a:t>ž</a:t>
            </a:r>
            <a:r>
              <a:rPr lang="en-US" altLang="en-US"/>
              <a:t>ati korake &gt; 1. </a:t>
            </a:r>
            <a:endParaRPr lang="sr-Latn-CS" altLang="en-US"/>
          </a:p>
          <a:p>
            <a:pPr lvl="1">
              <a:defRPr/>
            </a:pPr>
            <a:r>
              <a:rPr lang="en-US" altLang="en-US"/>
              <a:t>U op</a:t>
            </a:r>
            <a:r>
              <a:rPr lang="sr-Latn-CS" altLang="en-US"/>
              <a:t>š</a:t>
            </a:r>
            <a:r>
              <a:rPr lang="en-US" altLang="en-US"/>
              <a:t>tem slu</a:t>
            </a:r>
            <a:r>
              <a:rPr lang="sr-Latn-CS" altLang="en-US"/>
              <a:t>č</a:t>
            </a:r>
            <a:r>
              <a:rPr lang="en-US" altLang="en-US"/>
              <a:t>aju da bi se moga</a:t>
            </a:r>
            <a:r>
              <a:rPr lang="sr-Latn-CS" altLang="en-US"/>
              <a:t>o</a:t>
            </a:r>
            <a:r>
              <a:rPr lang="en-US" altLang="en-US"/>
              <a:t> pribaviti jedan element vektora po klok ciklusu, broj memorijskih banaka mora biti ve</a:t>
            </a:r>
            <a:r>
              <a:rPr lang="sr-Latn-CS" altLang="en-US"/>
              <a:t>ć</a:t>
            </a:r>
            <a:r>
              <a:rPr lang="en-US" altLang="en-US"/>
              <a:t>i od latentnosti memorijskog sistema (vreme pristupa memeoriji). </a:t>
            </a:r>
            <a:endParaRPr lang="sr-Latn-CS" altLang="en-US"/>
          </a:p>
          <a:p>
            <a:pPr lvl="1">
              <a:defRPr/>
            </a:pPr>
            <a:r>
              <a:rPr lang="sr-Latn-CS" altLang="en-US"/>
              <a:t>K</a:t>
            </a:r>
            <a:r>
              <a:rPr lang="en-US" altLang="en-US"/>
              <a:t>ada postoji korak &gt; 1 mo</a:t>
            </a:r>
            <a:r>
              <a:rPr lang="sr-Latn-CS" altLang="en-US"/>
              <a:t>ž</a:t>
            </a:r>
            <a:r>
              <a:rPr lang="en-US" altLang="en-US"/>
              <a:t>e se desiti da se zahteva pristup istoj memorijskoj ban</a:t>
            </a:r>
            <a:r>
              <a:rPr lang="sr-Latn-CS" altLang="en-US"/>
              <a:t>c</a:t>
            </a:r>
            <a:r>
              <a:rPr lang="en-US" altLang="en-US"/>
              <a:t>i ve</a:t>
            </a:r>
            <a:r>
              <a:rPr lang="sr-Latn-CS" altLang="en-US"/>
              <a:t>ć</a:t>
            </a:r>
            <a:r>
              <a:rPr lang="en-US" altLang="en-US"/>
              <a:t>om brzinom od brzine memorijskog ciklusa. </a:t>
            </a:r>
            <a:endParaRPr lang="sr-Latn-CS" altLang="en-US"/>
          </a:p>
          <a:p>
            <a:pPr lvl="2">
              <a:defRPr/>
            </a:pPr>
            <a:r>
              <a:rPr lang="en-US" altLang="en-US"/>
              <a:t>U takvim slu</a:t>
            </a:r>
            <a:r>
              <a:rPr lang="sr-Latn-CS" altLang="en-US"/>
              <a:t>č</a:t>
            </a:r>
            <a:r>
              <a:rPr lang="en-US" altLang="en-US"/>
              <a:t>ajevima jedan zahtev mora biti zaka</a:t>
            </a:r>
            <a:r>
              <a:rPr lang="sr-Latn-CS" altLang="en-US"/>
              <a:t>š</a:t>
            </a:r>
            <a:r>
              <a:rPr lang="en-US" altLang="en-US"/>
              <a:t>njen zbog postojanja konflikta. </a:t>
            </a:r>
            <a:endParaRPr lang="sr-Latn-CS" altLang="en-US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376240"/>
      </p:ext>
    </p:extLst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graphicFrame>
        <p:nvGraphicFramePr>
          <p:cNvPr id="17456" name="Group 48"/>
          <p:cNvGraphicFramePr>
            <a:graphicFrameLocks noGrp="1"/>
          </p:cNvGraphicFramePr>
          <p:nvPr>
            <p:ph idx="1"/>
          </p:nvPr>
        </p:nvGraphicFramePr>
        <p:xfrm>
          <a:off x="1752600" y="1066800"/>
          <a:ext cx="3657600" cy="218757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A2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A3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A4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A5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A6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A7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A8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A9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A10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M1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M2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M3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M4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M5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47" name="Line 60"/>
          <p:cNvSpPr>
            <a:spLocks noChangeShapeType="1"/>
          </p:cNvSpPr>
          <p:nvPr/>
        </p:nvSpPr>
        <p:spPr bwMode="auto">
          <a:xfrm>
            <a:off x="1828800" y="3886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3348" name="Line 61"/>
          <p:cNvSpPr>
            <a:spLocks noChangeShapeType="1"/>
          </p:cNvSpPr>
          <p:nvPr/>
        </p:nvSpPr>
        <p:spPr bwMode="auto">
          <a:xfrm>
            <a:off x="2286000" y="43434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3349" name="Line 62"/>
          <p:cNvSpPr>
            <a:spLocks noChangeShapeType="1"/>
          </p:cNvSpPr>
          <p:nvPr/>
        </p:nvSpPr>
        <p:spPr bwMode="auto">
          <a:xfrm>
            <a:off x="2743200" y="48006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3350" name="Line 63"/>
          <p:cNvSpPr>
            <a:spLocks noChangeShapeType="1"/>
          </p:cNvSpPr>
          <p:nvPr/>
        </p:nvSpPr>
        <p:spPr bwMode="auto">
          <a:xfrm>
            <a:off x="3657600" y="57150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3351" name="Line 64"/>
          <p:cNvSpPr>
            <a:spLocks noChangeShapeType="1"/>
          </p:cNvSpPr>
          <p:nvPr/>
        </p:nvSpPr>
        <p:spPr bwMode="auto">
          <a:xfrm>
            <a:off x="3200400" y="52578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3352" name="Line 65"/>
          <p:cNvSpPr>
            <a:spLocks noChangeShapeType="1"/>
          </p:cNvSpPr>
          <p:nvPr/>
        </p:nvSpPr>
        <p:spPr bwMode="auto">
          <a:xfrm>
            <a:off x="18288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3353" name="Line 66"/>
          <p:cNvSpPr>
            <a:spLocks noChangeShapeType="1"/>
          </p:cNvSpPr>
          <p:nvPr/>
        </p:nvSpPr>
        <p:spPr bwMode="auto">
          <a:xfrm>
            <a:off x="22860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3354" name="Line 67"/>
          <p:cNvSpPr>
            <a:spLocks noChangeShapeType="1"/>
          </p:cNvSpPr>
          <p:nvPr/>
        </p:nvSpPr>
        <p:spPr bwMode="auto">
          <a:xfrm>
            <a:off x="27432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3355" name="Line 68"/>
          <p:cNvSpPr>
            <a:spLocks noChangeShapeType="1"/>
          </p:cNvSpPr>
          <p:nvPr/>
        </p:nvSpPr>
        <p:spPr bwMode="auto">
          <a:xfrm>
            <a:off x="32004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3356" name="Line 69"/>
          <p:cNvSpPr>
            <a:spLocks noChangeShapeType="1"/>
          </p:cNvSpPr>
          <p:nvPr/>
        </p:nvSpPr>
        <p:spPr bwMode="auto">
          <a:xfrm>
            <a:off x="36576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3357" name="Line 70"/>
          <p:cNvSpPr>
            <a:spLocks noChangeShapeType="1"/>
          </p:cNvSpPr>
          <p:nvPr/>
        </p:nvSpPr>
        <p:spPr bwMode="auto">
          <a:xfrm>
            <a:off x="41148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3358" name="Line 71"/>
          <p:cNvSpPr>
            <a:spLocks noChangeShapeType="1"/>
          </p:cNvSpPr>
          <p:nvPr/>
        </p:nvSpPr>
        <p:spPr bwMode="auto">
          <a:xfrm>
            <a:off x="45720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3359" name="Line 72"/>
          <p:cNvSpPr>
            <a:spLocks noChangeShapeType="1"/>
          </p:cNvSpPr>
          <p:nvPr/>
        </p:nvSpPr>
        <p:spPr bwMode="auto">
          <a:xfrm>
            <a:off x="50292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3360" name="Line 73"/>
          <p:cNvSpPr>
            <a:spLocks noChangeShapeType="1"/>
          </p:cNvSpPr>
          <p:nvPr/>
        </p:nvSpPr>
        <p:spPr bwMode="auto">
          <a:xfrm>
            <a:off x="54864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3361" name="Text Box 74"/>
          <p:cNvSpPr txBox="1">
            <a:spLocks noChangeArrowheads="1"/>
          </p:cNvSpPr>
          <p:nvPr/>
        </p:nvSpPr>
        <p:spPr bwMode="auto">
          <a:xfrm>
            <a:off x="1066800" y="3505200"/>
            <a:ext cx="565150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70000"/>
              </a:lnSpc>
            </a:pPr>
            <a:r>
              <a:rPr lang="sr-Latn-CS" altLang="en-US"/>
              <a:t>M1 </a:t>
            </a:r>
          </a:p>
          <a:p>
            <a:pPr>
              <a:lnSpc>
                <a:spcPct val="170000"/>
              </a:lnSpc>
            </a:pPr>
            <a:r>
              <a:rPr lang="sr-Latn-CS" altLang="en-US"/>
              <a:t>M2</a:t>
            </a:r>
          </a:p>
          <a:p>
            <a:pPr>
              <a:lnSpc>
                <a:spcPct val="170000"/>
              </a:lnSpc>
            </a:pPr>
            <a:r>
              <a:rPr lang="sr-Latn-CS" altLang="en-US"/>
              <a:t>M3</a:t>
            </a:r>
          </a:p>
          <a:p>
            <a:pPr>
              <a:lnSpc>
                <a:spcPct val="170000"/>
              </a:lnSpc>
            </a:pPr>
            <a:r>
              <a:rPr lang="sr-Latn-CS" altLang="en-US"/>
              <a:t>M4</a:t>
            </a:r>
          </a:p>
          <a:p>
            <a:pPr>
              <a:lnSpc>
                <a:spcPct val="170000"/>
              </a:lnSpc>
            </a:pPr>
            <a:r>
              <a:rPr lang="sr-Latn-CS" altLang="en-US"/>
              <a:t>M5</a:t>
            </a:r>
            <a:endParaRPr lang="en-US" altLang="en-US"/>
          </a:p>
        </p:txBody>
      </p:sp>
      <p:sp>
        <p:nvSpPr>
          <p:cNvPr id="13362" name="Text Box 75"/>
          <p:cNvSpPr txBox="1">
            <a:spLocks noChangeArrowheads="1"/>
          </p:cNvSpPr>
          <p:nvPr/>
        </p:nvSpPr>
        <p:spPr bwMode="auto">
          <a:xfrm>
            <a:off x="1422400" y="6284913"/>
            <a:ext cx="419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sr-Latn-CS" altLang="en-US"/>
              <a:t>t = 0     1     2     3     4     5      6     7    8</a:t>
            </a:r>
            <a:endParaRPr lang="en-US" altLang="en-US"/>
          </a:p>
        </p:txBody>
      </p:sp>
      <p:sp>
        <p:nvSpPr>
          <p:cNvPr id="13363" name="Line 76"/>
          <p:cNvSpPr>
            <a:spLocks noChangeShapeType="1"/>
          </p:cNvSpPr>
          <p:nvPr/>
        </p:nvSpPr>
        <p:spPr bwMode="auto">
          <a:xfrm>
            <a:off x="4114800" y="3886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en-US"/>
          </a:p>
        </p:txBody>
      </p:sp>
      <p:sp>
        <p:nvSpPr>
          <p:cNvPr id="17485" name="Text Box 77"/>
          <p:cNvSpPr txBox="1">
            <a:spLocks noChangeArrowheads="1"/>
          </p:cNvSpPr>
          <p:nvPr/>
        </p:nvSpPr>
        <p:spPr bwMode="auto">
          <a:xfrm>
            <a:off x="6308725" y="1327150"/>
            <a:ext cx="161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sr-Latn-C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Latentnost =4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68597"/>
      </p:ext>
    </p:extLst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hr-HR" altLang="en-US" sz="3200"/>
              <a:t>Odredjivanje broja memorijskih banaka (nast.)</a:t>
            </a:r>
            <a:endParaRPr lang="en-US" altLang="en-US" sz="32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08025"/>
            <a:ext cx="9144000" cy="6149975"/>
          </a:xfrm>
        </p:spPr>
        <p:txBody>
          <a:bodyPr/>
          <a:lstStyle/>
          <a:p>
            <a:pPr>
              <a:defRPr/>
            </a:pPr>
            <a:r>
              <a:rPr lang="en-US" altLang="en-US" sz="2400"/>
              <a:t>Konflikt kod pristupa memorijskoj banci nastupa ako va</a:t>
            </a:r>
            <a:r>
              <a:rPr lang="sr-Latn-CS" altLang="en-US" sz="2400"/>
              <a:t>ž</a:t>
            </a:r>
            <a:r>
              <a:rPr lang="en-US" altLang="en-US" sz="2400"/>
              <a:t>i slede</a:t>
            </a:r>
            <a:r>
              <a:rPr lang="sr-Latn-CS" altLang="en-US" sz="2400"/>
              <a:t>ć</a:t>
            </a:r>
            <a:r>
              <a:rPr lang="en-US" altLang="en-US" sz="2400"/>
              <a:t>i uslov</a:t>
            </a:r>
            <a:endParaRPr lang="sr-Latn-CS" altLang="en-US" sz="2400"/>
          </a:p>
          <a:p>
            <a:pPr>
              <a:defRPr/>
            </a:pPr>
            <a:endParaRPr lang="sr-Latn-CS" altLang="en-US" sz="2400"/>
          </a:p>
          <a:p>
            <a:pPr>
              <a:defRPr/>
            </a:pPr>
            <a:endParaRPr lang="sr-Latn-CS" altLang="en-US" sz="2400"/>
          </a:p>
          <a:p>
            <a:pPr lvl="1">
              <a:defRPr/>
            </a:pPr>
            <a:endParaRPr lang="sr-Latn-CS" altLang="en-US" sz="2100"/>
          </a:p>
          <a:p>
            <a:pPr lvl="1">
              <a:defRPr/>
            </a:pPr>
            <a:r>
              <a:rPr lang="en-US" altLang="en-US" sz="2100"/>
              <a:t>NZS je najmanji zajedni</a:t>
            </a:r>
            <a:r>
              <a:rPr lang="sr-Latn-CS" altLang="en-US" sz="2100"/>
              <a:t>č</a:t>
            </a:r>
            <a:r>
              <a:rPr lang="en-US" altLang="en-US" sz="2100"/>
              <a:t>ki sadr</a:t>
            </a:r>
            <a:r>
              <a:rPr lang="sr-Latn-CS" altLang="en-US" sz="2100"/>
              <a:t>ž</a:t>
            </a:r>
            <a:r>
              <a:rPr lang="en-US" altLang="en-US" sz="2100"/>
              <a:t>alac. </a:t>
            </a:r>
          </a:p>
          <a:p>
            <a:pPr>
              <a:defRPr/>
            </a:pPr>
            <a:r>
              <a:rPr lang="en-US" altLang="en-US" sz="2400" b="1"/>
              <a:t>PRIMER</a:t>
            </a:r>
            <a:r>
              <a:rPr lang="en-US" altLang="en-US" sz="2400"/>
              <a:t>. Pretpostavimo da imamo </a:t>
            </a:r>
            <a:r>
              <a:rPr lang="en-US" altLang="en-US" sz="2400">
                <a:solidFill>
                  <a:schemeClr val="tx1"/>
                </a:solidFill>
              </a:rPr>
              <a:t>16</a:t>
            </a:r>
            <a:r>
              <a:rPr lang="en-US" altLang="en-US" sz="2400"/>
              <a:t> memorijskih banaka sa latentno</a:t>
            </a:r>
            <a:r>
              <a:rPr lang="sr-Latn-CS" altLang="en-US" sz="2400"/>
              <a:t>šć</a:t>
            </a:r>
            <a:r>
              <a:rPr lang="en-US" altLang="en-US" sz="2400"/>
              <a:t>u od </a:t>
            </a:r>
            <a:r>
              <a:rPr lang="en-US" altLang="en-US" sz="2400">
                <a:solidFill>
                  <a:schemeClr val="tx1"/>
                </a:solidFill>
              </a:rPr>
              <a:t>12</a:t>
            </a:r>
            <a:r>
              <a:rPr lang="en-US" altLang="en-US" sz="2400"/>
              <a:t> clk ciklusa. Kol</a:t>
            </a:r>
            <a:r>
              <a:rPr lang="sr-Latn-CS" altLang="en-US" sz="2400"/>
              <a:t>i</a:t>
            </a:r>
            <a:r>
              <a:rPr lang="en-US" altLang="en-US" sz="2400"/>
              <a:t>ko vremena </a:t>
            </a:r>
            <a:r>
              <a:rPr lang="sr-Latn-CS" altLang="en-US" sz="2400"/>
              <a:t>ć</a:t>
            </a:r>
            <a:r>
              <a:rPr lang="en-US" altLang="en-US" sz="2400"/>
              <a:t>e biti potrebno da se napuni 64-elementni vektor ako se elementi koji se pribavljaju nalaze </a:t>
            </a:r>
            <a:r>
              <a:rPr lang="sr-Latn-CS" altLang="en-US" sz="2400"/>
              <a:t>na </a:t>
            </a:r>
            <a:r>
              <a:rPr lang="en-US" altLang="en-US" sz="2400"/>
              <a:t>medjusobnom rast</a:t>
            </a:r>
            <a:r>
              <a:rPr lang="sr-Latn-CS" altLang="en-US" sz="2400"/>
              <a:t>o</a:t>
            </a:r>
            <a:r>
              <a:rPr lang="en-US" altLang="en-US" sz="2400"/>
              <a:t>janju</a:t>
            </a:r>
          </a:p>
          <a:p>
            <a:pPr lvl="1">
              <a:defRPr/>
            </a:pPr>
            <a:r>
              <a:rPr lang="en-US" altLang="en-US" sz="2100"/>
              <a:t>1 (tj. vektorski korak je 1)</a:t>
            </a:r>
          </a:p>
          <a:p>
            <a:pPr lvl="1">
              <a:defRPr/>
            </a:pPr>
            <a:r>
              <a:rPr lang="en-US" altLang="en-US" sz="2100"/>
              <a:t>32 (tj. vektorski korak je 32)</a:t>
            </a:r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1905000"/>
          <a:ext cx="8534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49900" imgH="419100" progId="Equation.3">
                  <p:embed/>
                </p:oleObj>
              </mc:Choice>
              <mc:Fallback>
                <p:oleObj name="Equation" r:id="rId2" imgW="5549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0"/>
                        <a:ext cx="8534400" cy="6445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501597"/>
      </p:ext>
    </p:extLst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/>
              <a:t>RE</a:t>
            </a:r>
            <a:r>
              <a:rPr lang="sr-Latn-CS" altLang="en-US" b="1"/>
              <a:t>Š</a:t>
            </a:r>
            <a:r>
              <a:rPr lang="en-US" altLang="en-US" b="1"/>
              <a:t>ENJE: </a:t>
            </a:r>
            <a:r>
              <a:rPr lang="en-US" altLang="en-US"/>
              <a:t> </a:t>
            </a:r>
            <a:endParaRPr lang="sr-Latn-CS" altLang="en-US"/>
          </a:p>
          <a:p>
            <a:pPr lvl="1">
              <a:defRPr/>
            </a:pPr>
            <a:r>
              <a:rPr lang="en-US" altLang="en-US"/>
              <a:t>a) Po</a:t>
            </a:r>
            <a:r>
              <a:rPr lang="sr-Latn-CS" altLang="en-US"/>
              <a:t>š</a:t>
            </a:r>
            <a:r>
              <a:rPr lang="en-US" altLang="en-US"/>
              <a:t>to je broj memorijskih banaka</a:t>
            </a:r>
            <a:r>
              <a:rPr lang="sr-Latn-CS" altLang="en-US"/>
              <a:t> (16)</a:t>
            </a:r>
            <a:r>
              <a:rPr lang="en-US" altLang="en-US"/>
              <a:t> ve</a:t>
            </a:r>
            <a:r>
              <a:rPr lang="sr-Latn-CS" altLang="en-US"/>
              <a:t>ć</a:t>
            </a:r>
            <a:r>
              <a:rPr lang="en-US" altLang="en-US"/>
              <a:t>i od latentnosti memorijskog sistema</a:t>
            </a:r>
            <a:r>
              <a:rPr lang="sr-Latn-CS" altLang="en-US"/>
              <a:t> (12)</a:t>
            </a:r>
            <a:r>
              <a:rPr lang="en-US" altLang="en-US"/>
              <a:t> za korak 1 ima</a:t>
            </a:r>
            <a:r>
              <a:rPr lang="sr-Latn-CS" altLang="en-US"/>
              <a:t>ć</a:t>
            </a:r>
            <a:r>
              <a:rPr lang="en-US" altLang="en-US"/>
              <a:t>emo da je vreme potrebno da se pribave 64 elementa</a:t>
            </a:r>
          </a:p>
          <a:p>
            <a:pPr>
              <a:defRPr/>
            </a:pPr>
            <a:r>
              <a:rPr lang="en-US" altLang="en-US"/>
              <a:t>12 + 63 = 75 clk ciklusa ili 1.2 clk/element</a:t>
            </a:r>
            <a:endParaRPr lang="sr-Latn-CS" altLang="en-US"/>
          </a:p>
          <a:p>
            <a:pPr lvl="1">
              <a:defRPr/>
            </a:pPr>
            <a:endParaRPr lang="sr-Latn-CS" altLang="en-US"/>
          </a:p>
          <a:p>
            <a:pPr lvl="1">
              <a:defRPr/>
            </a:pPr>
            <a:r>
              <a:rPr lang="sr-Latn-CS" altLang="en-US"/>
              <a:t>b) </a:t>
            </a:r>
          </a:p>
          <a:p>
            <a:pPr lvl="1">
              <a:defRPr/>
            </a:pPr>
            <a:r>
              <a:rPr lang="en-US" altLang="en-US"/>
              <a:t>Najgori mogu</a:t>
            </a:r>
            <a:r>
              <a:rPr lang="sr-Latn-CS" altLang="en-US"/>
              <a:t>ć</a:t>
            </a:r>
            <a:r>
              <a:rPr lang="en-US" altLang="en-US"/>
              <a:t>i vektorski korak je umno</a:t>
            </a:r>
            <a:r>
              <a:rPr lang="sr-Latn-CS" altLang="en-US"/>
              <a:t>ž</a:t>
            </a:r>
            <a:r>
              <a:rPr lang="en-US" altLang="en-US"/>
              <a:t>ak od broja memeorijskih banaka, kao u ovom primeru. </a:t>
            </a:r>
            <a:endParaRPr lang="sr-Latn-CS" altLang="en-US"/>
          </a:p>
          <a:p>
            <a:pPr lvl="2">
              <a:defRPr/>
            </a:pPr>
            <a:r>
              <a:rPr lang="en-US" altLang="en-US"/>
              <a:t>U ovakvim sitacijama svi elementi kojima treba pristupiti se nalaze u istoj memorijskoj ban</a:t>
            </a:r>
            <a:r>
              <a:rPr lang="sr-Latn-CS" altLang="en-US"/>
              <a:t>c</a:t>
            </a:r>
            <a:r>
              <a:rPr lang="en-US" altLang="en-US"/>
              <a:t>i pa je latentnost memorijskog sistema vidljiva za svaki elelent koji treba pribaviti umesto samo jednom kod prvog pristupa kada je korak 1. </a:t>
            </a:r>
            <a:endParaRPr lang="sr-Latn-CS" altLang="en-US"/>
          </a:p>
          <a:p>
            <a:pPr lvl="2">
              <a:defRPr/>
            </a:pPr>
            <a:r>
              <a:rPr lang="en-US" altLang="en-US"/>
              <a:t>U na</a:t>
            </a:r>
            <a:r>
              <a:rPr lang="sr-Latn-CS" altLang="en-US"/>
              <a:t>š</a:t>
            </a:r>
            <a:r>
              <a:rPr lang="en-US" altLang="en-US"/>
              <a:t>em primeru to dovodi do latentnosti od 12 clk ciklusa po elementu, tj. za ceo vektor</a:t>
            </a:r>
            <a:r>
              <a:rPr lang="sr-Latn-CS" altLang="en-US"/>
              <a:t>:    </a:t>
            </a:r>
            <a:r>
              <a:rPr lang="en-US" altLang="en-US" b="1">
                <a:solidFill>
                  <a:schemeClr val="accent1"/>
                </a:solidFill>
              </a:rPr>
              <a:t>12 x 64 = 768 clk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19113"/>
          </a:xfrm>
        </p:spPr>
        <p:txBody>
          <a:bodyPr/>
          <a:lstStyle/>
          <a:p>
            <a:pPr>
              <a:defRPr/>
            </a:pPr>
            <a:r>
              <a:rPr lang="hr-HR" altLang="en-US" sz="2800"/>
              <a:t>Odredjivanje broja memorijskih banaka -primer</a:t>
            </a:r>
            <a:endParaRPr lang="en-US" altLang="en-US" sz="28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905000" y="3048000"/>
          <a:ext cx="34194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393700" progId="Equation.3">
                  <p:embed/>
                </p:oleObj>
              </mc:Choice>
              <mc:Fallback>
                <p:oleObj name="Equation" r:id="rId2" imgW="1663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3419475" cy="8016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302834"/>
      </p:ext>
    </p:extLst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Konflikt kod pristupa memoriji ne</a:t>
            </a:r>
            <a:r>
              <a:rPr lang="sr-Latn-CS" altLang="en-US"/>
              <a:t>ć</a:t>
            </a:r>
            <a:r>
              <a:rPr lang="en-US" altLang="en-US"/>
              <a:t>e nastupiti ako su vektorski korak i broj memeorijskih banaka uzajamno prosti brojevi i ako postoji dovoljno memorijskih banaka da ne nastupi konflikt kada je vektorski korak 1 (odnosno ako je broj banaka ve</a:t>
            </a:r>
            <a:r>
              <a:rPr lang="sr-Latn-CS" altLang="en-US"/>
              <a:t>ć</a:t>
            </a:r>
            <a:r>
              <a:rPr lang="en-US" altLang="en-US"/>
              <a:t>i od latentnosti memeorijskog sistema).</a:t>
            </a:r>
          </a:p>
        </p:txBody>
      </p:sp>
    </p:spTree>
    <p:extLst>
      <p:ext uri="{BB962C8B-B14F-4D97-AF65-F5344CB8AC3E}">
        <p14:creationId xmlns:p14="http://schemas.microsoft.com/office/powerpoint/2010/main" val="1446692951"/>
      </p:ext>
    </p:extLst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Smeštanje podataka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Jedan od ključnih faktora koji utiče na vreme izvršenja programa na paralelnom procesoru je latentnost memorijskog sistema</a:t>
            </a:r>
          </a:p>
          <a:p>
            <a:pPr lvl="1">
              <a:defRPr/>
            </a:pPr>
            <a:r>
              <a:rPr lang="hr-HR" altLang="en-US"/>
              <a:t>vreme od trenutka izdavanja zahteva za pribavljanjem podatka do trenutaka kada on postane dostupan</a:t>
            </a:r>
          </a:p>
          <a:p>
            <a:pPr lvl="2">
              <a:defRPr/>
            </a:pPr>
            <a:r>
              <a:rPr lang="hr-HR" altLang="en-US"/>
              <a:t>da bi se problem rešio koristi se paralelne memorijske banke</a:t>
            </a:r>
          </a:p>
          <a:p>
            <a:pPr lvl="2">
              <a:defRPr/>
            </a:pPr>
            <a:r>
              <a:rPr lang="hr-HR" altLang="en-US"/>
              <a:t>način smeštanja podataka igra važnu ulogu, jer može smanjiti vreme pristupa elementima polja</a:t>
            </a:r>
            <a:endParaRPr lang="en-US" altLang="en-US"/>
          </a:p>
          <a:p>
            <a:pPr>
              <a:defRPr/>
            </a:pPr>
            <a:r>
              <a:rPr lang="en-US" altLang="en-US">
                <a:cs typeface="Times New Roman" pitchFamily="18" charset="0"/>
              </a:rPr>
              <a:t>Po</a:t>
            </a:r>
            <a:r>
              <a:rPr lang="hr-HR" altLang="en-US"/>
              <a:t>š</a:t>
            </a:r>
            <a:r>
              <a:rPr lang="en-US" altLang="en-US">
                <a:cs typeface="Times New Roman" pitchFamily="18" charset="0"/>
              </a:rPr>
              <a:t>to je osnovna struktura podataka koja se koristi kod vektorskih ra</a:t>
            </a:r>
            <a:r>
              <a:rPr lang="hr-HR" altLang="en-US"/>
              <a:t>č</a:t>
            </a:r>
            <a:r>
              <a:rPr lang="en-US" altLang="en-US">
                <a:cs typeface="Times New Roman" pitchFamily="18" charset="0"/>
              </a:rPr>
              <a:t>unara polje, na</a:t>
            </a:r>
            <a:r>
              <a:rPr lang="hr-HR" altLang="en-US"/>
              <a:t>č</a:t>
            </a:r>
            <a:r>
              <a:rPr lang="en-US" altLang="en-US">
                <a:cs typeface="Times New Roman" pitchFamily="18" charset="0"/>
              </a:rPr>
              <a:t>in sme</a:t>
            </a:r>
            <a:r>
              <a:rPr lang="hr-HR" altLang="en-US"/>
              <a:t>š</a:t>
            </a:r>
            <a:r>
              <a:rPr lang="en-US" altLang="en-US">
                <a:cs typeface="Times New Roman" pitchFamily="18" charset="0"/>
              </a:rPr>
              <a:t>tanja elemenata polja u memorijske module mo</a:t>
            </a:r>
            <a:r>
              <a:rPr lang="hr-HR" altLang="en-US"/>
              <a:t>ž</a:t>
            </a:r>
            <a:r>
              <a:rPr lang="en-US" altLang="en-US">
                <a:cs typeface="Times New Roman" pitchFamily="18" charset="0"/>
              </a:rPr>
              <a:t>e bitno uticati na efikasnost vektorskog izra</a:t>
            </a:r>
            <a:r>
              <a:rPr lang="hr-HR" altLang="en-US"/>
              <a:t>č</a:t>
            </a:r>
            <a:r>
              <a:rPr lang="en-US" altLang="en-US">
                <a:cs typeface="Times New Roman" pitchFamily="18" charset="0"/>
              </a:rPr>
              <a:t>unavanja tako </a:t>
            </a:r>
            <a:r>
              <a:rPr lang="hr-HR" altLang="en-US"/>
              <a:t>š</a:t>
            </a:r>
            <a:r>
              <a:rPr lang="en-US" altLang="en-US">
                <a:cs typeface="Times New Roman" pitchFamily="18" charset="0"/>
              </a:rPr>
              <a:t>to </a:t>
            </a:r>
            <a:r>
              <a:rPr lang="hr-HR" altLang="en-US"/>
              <a:t>ć</a:t>
            </a:r>
            <a:r>
              <a:rPr lang="en-US" altLang="en-US">
                <a:cs typeface="Times New Roman" pitchFamily="18" charset="0"/>
              </a:rPr>
              <a:t>e smanjiti vreme pristupa elementima polja</a:t>
            </a:r>
          </a:p>
        </p:txBody>
      </p:sp>
    </p:spTree>
    <p:extLst>
      <p:ext uri="{BB962C8B-B14F-4D97-AF65-F5344CB8AC3E}">
        <p14:creationId xmlns:p14="http://schemas.microsoft.com/office/powerpoint/2010/main" val="1714928123"/>
      </p:ext>
    </p:extLst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Smeštanje podataka – primer </a:t>
            </a:r>
            <a:endParaRPr lang="en-US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7620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1"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Razmotrimo</a:t>
            </a:r>
            <a:r>
              <a:rPr kumimoji="1"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mogu</a:t>
            </a:r>
            <a:r>
              <a:rPr kumimoji="1" lang="sr-Latn-C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će načine smeš</a:t>
            </a:r>
            <a:r>
              <a:rPr kumimoji="1"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  <a:r>
              <a:rPr kumimoji="1" lang="sr-Latn-C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anja elemenata matrice A dimenzija 4x4 u mem. </a:t>
            </a:r>
            <a:r>
              <a:rPr kumimoji="1"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kumimoji="1" lang="sr-Latn-C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anke,</a:t>
            </a:r>
            <a:endParaRPr kumimoji="1"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571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11 </a:t>
            </a:r>
            <a:r>
              <a:rPr kumimoji="1"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alt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12 </a:t>
            </a:r>
            <a:r>
              <a:rPr kumimoji="1"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alt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13 </a:t>
            </a:r>
            <a:r>
              <a:rPr kumimoji="1"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alt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14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21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kumimoji="1"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23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24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31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32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kumimoji="1"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33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34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41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42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43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kumimoji="1"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44</a:t>
            </a:r>
          </a:p>
        </p:txBody>
      </p:sp>
      <p:sp>
        <p:nvSpPr>
          <p:cNvPr id="5125" name="Line 16"/>
          <p:cNvSpPr>
            <a:spLocks noChangeShapeType="1"/>
          </p:cNvSpPr>
          <p:nvPr/>
        </p:nvSpPr>
        <p:spPr bwMode="auto">
          <a:xfrm>
            <a:off x="3505200" y="3962400"/>
            <a:ext cx="1588" cy="1347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17"/>
          <p:cNvSpPr>
            <a:spLocks noChangeShapeType="1"/>
          </p:cNvSpPr>
          <p:nvPr/>
        </p:nvSpPr>
        <p:spPr bwMode="auto">
          <a:xfrm>
            <a:off x="4191000" y="3962400"/>
            <a:ext cx="1588" cy="1347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18"/>
          <p:cNvSpPr>
            <a:spLocks noChangeShapeType="1"/>
          </p:cNvSpPr>
          <p:nvPr/>
        </p:nvSpPr>
        <p:spPr bwMode="auto">
          <a:xfrm>
            <a:off x="4876800" y="3962400"/>
            <a:ext cx="1588" cy="1347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Line 19"/>
          <p:cNvSpPr>
            <a:spLocks noChangeShapeType="1"/>
          </p:cNvSpPr>
          <p:nvPr/>
        </p:nvSpPr>
        <p:spPr bwMode="auto">
          <a:xfrm>
            <a:off x="5562600" y="3962400"/>
            <a:ext cx="1588" cy="1347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20"/>
          <p:cNvSpPr>
            <a:spLocks noChangeArrowheads="1"/>
          </p:cNvSpPr>
          <p:nvPr/>
        </p:nvSpPr>
        <p:spPr bwMode="auto">
          <a:xfrm>
            <a:off x="3200400" y="5154613"/>
            <a:ext cx="305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r-HR" altLang="en-US" sz="2800"/>
              <a:t>M</a:t>
            </a:r>
            <a:r>
              <a:rPr lang="en-US" altLang="en-US" sz="2800"/>
              <a:t>1   </a:t>
            </a:r>
            <a:r>
              <a:rPr lang="hr-HR" altLang="en-US" sz="2800"/>
              <a:t>M</a:t>
            </a:r>
            <a:r>
              <a:rPr lang="en-US" altLang="en-US" sz="2800"/>
              <a:t>2   </a:t>
            </a:r>
            <a:r>
              <a:rPr lang="hr-HR" altLang="en-US" sz="2800"/>
              <a:t>M</a:t>
            </a:r>
            <a:r>
              <a:rPr lang="en-US" altLang="en-US" sz="2800"/>
              <a:t>3   </a:t>
            </a:r>
            <a:r>
              <a:rPr lang="hr-HR" altLang="en-US" sz="2800"/>
              <a:t>M</a:t>
            </a:r>
            <a:r>
              <a:rPr lang="en-US" altLang="en-US" sz="2800"/>
              <a:t>4</a:t>
            </a:r>
          </a:p>
        </p:txBody>
      </p:sp>
      <p:sp>
        <p:nvSpPr>
          <p:cNvPr id="5130" name="Text Box 21"/>
          <p:cNvSpPr txBox="1">
            <a:spLocks noChangeArrowheads="1"/>
          </p:cNvSpPr>
          <p:nvPr/>
        </p:nvSpPr>
        <p:spPr bwMode="auto">
          <a:xfrm>
            <a:off x="457200" y="2514600"/>
            <a:ext cx="2168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Seri</a:t>
            </a:r>
            <a:r>
              <a:rPr lang="hr-HR" altLang="en-US" sz="2400"/>
              <a:t>jski pristup</a:t>
            </a:r>
            <a:endParaRPr lang="en-US" altLang="en-US" sz="2400"/>
          </a:p>
          <a:p>
            <a:pPr eaLnBrk="1" hangingPunct="1"/>
            <a:r>
              <a:rPr lang="hr-HR" altLang="en-US" sz="2400"/>
              <a:t>kolonama</a:t>
            </a:r>
            <a:endParaRPr lang="en-US" altLang="en-US" sz="2400"/>
          </a:p>
        </p:txBody>
      </p:sp>
      <p:sp>
        <p:nvSpPr>
          <p:cNvPr id="5131" name="Line 22"/>
          <p:cNvSpPr>
            <a:spLocks noChangeShapeType="1"/>
          </p:cNvSpPr>
          <p:nvPr/>
        </p:nvSpPr>
        <p:spPr bwMode="auto">
          <a:xfrm flipV="1">
            <a:off x="2514600" y="2057400"/>
            <a:ext cx="762000" cy="1058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23"/>
          <p:cNvSpPr>
            <a:spLocks noChangeShapeType="1"/>
          </p:cNvSpPr>
          <p:nvPr/>
        </p:nvSpPr>
        <p:spPr bwMode="auto">
          <a:xfrm flipV="1">
            <a:off x="2514600" y="2590800"/>
            <a:ext cx="68580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24"/>
          <p:cNvSpPr>
            <a:spLocks noChangeShapeType="1"/>
          </p:cNvSpPr>
          <p:nvPr/>
        </p:nvSpPr>
        <p:spPr bwMode="auto">
          <a:xfrm>
            <a:off x="2514600" y="2895600"/>
            <a:ext cx="68580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25"/>
          <p:cNvSpPr>
            <a:spLocks noChangeShapeType="1"/>
          </p:cNvSpPr>
          <p:nvPr/>
        </p:nvSpPr>
        <p:spPr bwMode="auto">
          <a:xfrm>
            <a:off x="2514600" y="2895600"/>
            <a:ext cx="685800" cy="96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Rectangle 26"/>
          <p:cNvSpPr>
            <a:spLocks noChangeArrowheads="1"/>
          </p:cNvSpPr>
          <p:nvPr/>
        </p:nvSpPr>
        <p:spPr bwMode="auto">
          <a:xfrm>
            <a:off x="3352800" y="1600200"/>
            <a:ext cx="533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6" name="Rectangle 27"/>
          <p:cNvSpPr>
            <a:spLocks noChangeArrowheads="1"/>
          </p:cNvSpPr>
          <p:nvPr/>
        </p:nvSpPr>
        <p:spPr bwMode="auto">
          <a:xfrm>
            <a:off x="3962400" y="1600200"/>
            <a:ext cx="533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7" name="Rectangle 28"/>
          <p:cNvSpPr>
            <a:spLocks noChangeArrowheads="1"/>
          </p:cNvSpPr>
          <p:nvPr/>
        </p:nvSpPr>
        <p:spPr bwMode="auto">
          <a:xfrm>
            <a:off x="4572000" y="1600200"/>
            <a:ext cx="533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8" name="Rectangle 29"/>
          <p:cNvSpPr>
            <a:spLocks noChangeArrowheads="1"/>
          </p:cNvSpPr>
          <p:nvPr/>
        </p:nvSpPr>
        <p:spPr bwMode="auto">
          <a:xfrm>
            <a:off x="5181600" y="1600200"/>
            <a:ext cx="533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6324600" y="1676400"/>
            <a:ext cx="2133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kumimoji="1" lang="sr-Latn-C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Moguć je p</a:t>
            </a:r>
            <a:r>
              <a:rPr kumimoji="1"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aral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elni pristup elementima vrsta i dijagonala</a:t>
            </a: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endParaRPr lang="en-US" altLang="en-US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693185"/>
      </p:ext>
    </p:extLst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sr-Latn-CS" altLang="en-US" sz="3200">
                <a:solidFill>
                  <a:schemeClr val="bg1"/>
                </a:solidFill>
              </a:rPr>
              <a:t>Primer - nastavak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57200" y="838200"/>
            <a:ext cx="8229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kumimoji="1" lang="en-US" altLang="en-US" sz="3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kumimoji="1" lang="en-US" altLang="en-US" sz="1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457200" y="22558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11</a:t>
            </a:r>
            <a:r>
              <a:rPr kumimoji="1" lang="en-US" altLang="en-US" sz="1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r>
              <a:rPr kumimoji="1"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21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r>
              <a:rPr kumimoji="1"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31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r>
              <a:rPr kumimoji="1"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41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12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kumimoji="1"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22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32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42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13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23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kumimoji="1"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33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43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14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24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34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kumimoji="1"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44</a:t>
            </a:r>
          </a:p>
        </p:txBody>
      </p:sp>
      <p:sp>
        <p:nvSpPr>
          <p:cNvPr id="6150" name="Line 37"/>
          <p:cNvSpPr>
            <a:spLocks noChangeShapeType="1"/>
          </p:cNvSpPr>
          <p:nvPr/>
        </p:nvSpPr>
        <p:spPr bwMode="auto">
          <a:xfrm>
            <a:off x="3505200" y="469423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38"/>
          <p:cNvSpPr>
            <a:spLocks noChangeShapeType="1"/>
          </p:cNvSpPr>
          <p:nvPr/>
        </p:nvSpPr>
        <p:spPr bwMode="auto">
          <a:xfrm>
            <a:off x="4191000" y="469423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39"/>
          <p:cNvSpPr>
            <a:spLocks noChangeShapeType="1"/>
          </p:cNvSpPr>
          <p:nvPr/>
        </p:nvSpPr>
        <p:spPr bwMode="auto">
          <a:xfrm>
            <a:off x="4876800" y="469423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40"/>
          <p:cNvSpPr>
            <a:spLocks noChangeShapeType="1"/>
          </p:cNvSpPr>
          <p:nvPr/>
        </p:nvSpPr>
        <p:spPr bwMode="auto">
          <a:xfrm>
            <a:off x="5562600" y="469423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Rectangle 41"/>
          <p:cNvSpPr>
            <a:spLocks noChangeArrowheads="1"/>
          </p:cNvSpPr>
          <p:nvPr/>
        </p:nvSpPr>
        <p:spPr bwMode="auto">
          <a:xfrm>
            <a:off x="3048000" y="5810250"/>
            <a:ext cx="305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r-HR" altLang="en-US" sz="2800"/>
              <a:t>M</a:t>
            </a:r>
            <a:r>
              <a:rPr lang="en-US" altLang="en-US" sz="2800"/>
              <a:t>1   </a:t>
            </a:r>
            <a:r>
              <a:rPr lang="hr-HR" altLang="en-US" sz="2800"/>
              <a:t>M</a:t>
            </a:r>
            <a:r>
              <a:rPr lang="en-US" altLang="en-US" sz="2800"/>
              <a:t>2   </a:t>
            </a:r>
            <a:r>
              <a:rPr lang="hr-HR" altLang="en-US" sz="2800"/>
              <a:t>M</a:t>
            </a:r>
            <a:r>
              <a:rPr lang="en-US" altLang="en-US" sz="2800"/>
              <a:t>3   </a:t>
            </a:r>
            <a:r>
              <a:rPr lang="hr-HR" altLang="en-US" sz="2800"/>
              <a:t>M</a:t>
            </a:r>
            <a:r>
              <a:rPr lang="en-US" altLang="en-US" sz="2800"/>
              <a:t>4</a:t>
            </a:r>
          </a:p>
        </p:txBody>
      </p:sp>
      <p:sp>
        <p:nvSpPr>
          <p:cNvPr id="6155" name="Text Box 42"/>
          <p:cNvSpPr txBox="1">
            <a:spLocks noChangeArrowheads="1"/>
          </p:cNvSpPr>
          <p:nvPr/>
        </p:nvSpPr>
        <p:spPr bwMode="auto">
          <a:xfrm>
            <a:off x="457200" y="3170238"/>
            <a:ext cx="2168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Seri</a:t>
            </a:r>
            <a:r>
              <a:rPr lang="hr-HR" altLang="en-US" sz="2400"/>
              <a:t>jski pristup</a:t>
            </a:r>
            <a:endParaRPr lang="en-US" altLang="en-US" sz="2400"/>
          </a:p>
          <a:p>
            <a:pPr eaLnBrk="1" hangingPunct="1"/>
            <a:r>
              <a:rPr lang="hr-HR" altLang="en-US" sz="2400"/>
              <a:t>vrstama</a:t>
            </a:r>
            <a:endParaRPr lang="en-US" altLang="en-US" sz="2400"/>
          </a:p>
        </p:txBody>
      </p:sp>
      <p:sp>
        <p:nvSpPr>
          <p:cNvPr id="6156" name="Line 43"/>
          <p:cNvSpPr>
            <a:spLocks noChangeShapeType="1"/>
          </p:cNvSpPr>
          <p:nvPr/>
        </p:nvSpPr>
        <p:spPr bwMode="auto">
          <a:xfrm flipV="1">
            <a:off x="2438400" y="2713038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4"/>
          <p:cNvSpPr>
            <a:spLocks noChangeShapeType="1"/>
          </p:cNvSpPr>
          <p:nvPr/>
        </p:nvSpPr>
        <p:spPr bwMode="auto">
          <a:xfrm>
            <a:off x="2438400" y="3475038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45"/>
          <p:cNvSpPr>
            <a:spLocks noChangeShapeType="1"/>
          </p:cNvSpPr>
          <p:nvPr/>
        </p:nvSpPr>
        <p:spPr bwMode="auto">
          <a:xfrm>
            <a:off x="2438400" y="3475038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46"/>
          <p:cNvSpPr>
            <a:spLocks noChangeShapeType="1"/>
          </p:cNvSpPr>
          <p:nvPr/>
        </p:nvSpPr>
        <p:spPr bwMode="auto">
          <a:xfrm flipV="1">
            <a:off x="2438400" y="3246438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Rectangle 47"/>
          <p:cNvSpPr>
            <a:spLocks noChangeArrowheads="1"/>
          </p:cNvSpPr>
          <p:nvPr/>
        </p:nvSpPr>
        <p:spPr bwMode="auto">
          <a:xfrm>
            <a:off x="3352800" y="2286000"/>
            <a:ext cx="533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61" name="Rectangle 48"/>
          <p:cNvSpPr>
            <a:spLocks noChangeArrowheads="1"/>
          </p:cNvSpPr>
          <p:nvPr/>
        </p:nvSpPr>
        <p:spPr bwMode="auto">
          <a:xfrm>
            <a:off x="3962400" y="2286000"/>
            <a:ext cx="533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62" name="Rectangle 49"/>
          <p:cNvSpPr>
            <a:spLocks noChangeArrowheads="1"/>
          </p:cNvSpPr>
          <p:nvPr/>
        </p:nvSpPr>
        <p:spPr bwMode="auto">
          <a:xfrm>
            <a:off x="4572000" y="2286000"/>
            <a:ext cx="533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63" name="Rectangle 50"/>
          <p:cNvSpPr>
            <a:spLocks noChangeArrowheads="1"/>
          </p:cNvSpPr>
          <p:nvPr/>
        </p:nvSpPr>
        <p:spPr bwMode="auto">
          <a:xfrm>
            <a:off x="5181600" y="2286000"/>
            <a:ext cx="533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6629400" y="2286000"/>
            <a:ext cx="21494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kumimoji="1"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Paralel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ni pristup po kolonama i dijagonalama</a:t>
            </a: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16982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sr-Latn-CS" altLang="en-US" sz="3200">
                <a:solidFill>
                  <a:schemeClr val="bg1"/>
                </a:solidFill>
              </a:rPr>
              <a:t>Primer - nastavak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11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12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r>
              <a:rPr kumimoji="1" lang="hr-HR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13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14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24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21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r>
              <a:rPr kumimoji="1" lang="hr-HR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22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23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33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34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kumimoji="1" lang="hr-HR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31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32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42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43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r>
              <a:rPr kumimoji="1" lang="hr-HR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44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41</a:t>
            </a:r>
          </a:p>
        </p:txBody>
      </p:sp>
      <p:sp>
        <p:nvSpPr>
          <p:cNvPr id="7172" name="Line 16"/>
          <p:cNvSpPr>
            <a:spLocks noChangeShapeType="1"/>
          </p:cNvSpPr>
          <p:nvPr/>
        </p:nvSpPr>
        <p:spPr bwMode="auto">
          <a:xfrm>
            <a:off x="3505200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Line 17"/>
          <p:cNvSpPr>
            <a:spLocks noChangeShapeType="1"/>
          </p:cNvSpPr>
          <p:nvPr/>
        </p:nvSpPr>
        <p:spPr bwMode="auto">
          <a:xfrm>
            <a:off x="4267200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18"/>
          <p:cNvSpPr>
            <a:spLocks noChangeShapeType="1"/>
          </p:cNvSpPr>
          <p:nvPr/>
        </p:nvSpPr>
        <p:spPr bwMode="auto">
          <a:xfrm>
            <a:off x="4876800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19"/>
          <p:cNvSpPr>
            <a:spLocks noChangeShapeType="1"/>
          </p:cNvSpPr>
          <p:nvPr/>
        </p:nvSpPr>
        <p:spPr bwMode="auto">
          <a:xfrm>
            <a:off x="5715000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Rectangle 20"/>
          <p:cNvSpPr>
            <a:spLocks noChangeArrowheads="1"/>
          </p:cNvSpPr>
          <p:nvPr/>
        </p:nvSpPr>
        <p:spPr bwMode="auto">
          <a:xfrm>
            <a:off x="3276600" y="5029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hr-HR" altLang="en-US"/>
              <a:t>M</a:t>
            </a:r>
            <a:r>
              <a:rPr lang="en-US" altLang="en-US"/>
              <a:t>1</a:t>
            </a:r>
          </a:p>
        </p:txBody>
      </p:sp>
      <p:sp>
        <p:nvSpPr>
          <p:cNvPr id="7177" name="Rectangle 21"/>
          <p:cNvSpPr>
            <a:spLocks noChangeArrowheads="1"/>
          </p:cNvSpPr>
          <p:nvPr/>
        </p:nvSpPr>
        <p:spPr bwMode="auto">
          <a:xfrm>
            <a:off x="4038600" y="5029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hr-HR" altLang="en-US"/>
              <a:t>M</a:t>
            </a:r>
            <a:r>
              <a:rPr lang="en-US" altLang="en-US"/>
              <a:t>2</a:t>
            </a:r>
          </a:p>
        </p:txBody>
      </p:sp>
      <p:sp>
        <p:nvSpPr>
          <p:cNvPr id="7178" name="Rectangle 22"/>
          <p:cNvSpPr>
            <a:spLocks noChangeArrowheads="1"/>
          </p:cNvSpPr>
          <p:nvPr/>
        </p:nvSpPr>
        <p:spPr bwMode="auto">
          <a:xfrm>
            <a:off x="4724400" y="5029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hr-HR" altLang="en-US"/>
              <a:t>M</a:t>
            </a:r>
            <a:r>
              <a:rPr lang="en-US" altLang="en-US"/>
              <a:t>3</a:t>
            </a:r>
          </a:p>
        </p:txBody>
      </p:sp>
      <p:sp>
        <p:nvSpPr>
          <p:cNvPr id="7179" name="Rectangle 23"/>
          <p:cNvSpPr>
            <a:spLocks noChangeArrowheads="1"/>
          </p:cNvSpPr>
          <p:nvPr/>
        </p:nvSpPr>
        <p:spPr bwMode="auto">
          <a:xfrm>
            <a:off x="5486400" y="5029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hr-HR" altLang="en-US"/>
              <a:t>M</a:t>
            </a:r>
            <a:r>
              <a:rPr lang="en-US" altLang="en-US"/>
              <a:t>4</a:t>
            </a:r>
          </a:p>
        </p:txBody>
      </p:sp>
      <p:sp>
        <p:nvSpPr>
          <p:cNvPr id="1048" name="Oval 24"/>
          <p:cNvSpPr>
            <a:spLocks noChangeArrowheads="1"/>
          </p:cNvSpPr>
          <p:nvPr/>
        </p:nvSpPr>
        <p:spPr bwMode="auto">
          <a:xfrm>
            <a:off x="4648200" y="32004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49" name="Oval 25"/>
          <p:cNvSpPr>
            <a:spLocks noChangeArrowheads="1"/>
          </p:cNvSpPr>
          <p:nvPr/>
        </p:nvSpPr>
        <p:spPr bwMode="auto">
          <a:xfrm>
            <a:off x="3352800" y="26670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50" name="Oval 26"/>
          <p:cNvSpPr>
            <a:spLocks noChangeArrowheads="1"/>
          </p:cNvSpPr>
          <p:nvPr/>
        </p:nvSpPr>
        <p:spPr bwMode="auto">
          <a:xfrm>
            <a:off x="4648200" y="22098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51" name="Oval 27"/>
          <p:cNvSpPr>
            <a:spLocks noChangeArrowheads="1"/>
          </p:cNvSpPr>
          <p:nvPr/>
        </p:nvSpPr>
        <p:spPr bwMode="auto">
          <a:xfrm>
            <a:off x="3429000" y="16764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4" name="Rectangle 28"/>
          <p:cNvSpPr>
            <a:spLocks noChangeArrowheads="1"/>
          </p:cNvSpPr>
          <p:nvPr/>
        </p:nvSpPr>
        <p:spPr bwMode="auto">
          <a:xfrm>
            <a:off x="3276600" y="1600200"/>
            <a:ext cx="609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5" name="Rectangle 29"/>
          <p:cNvSpPr>
            <a:spLocks noChangeArrowheads="1"/>
          </p:cNvSpPr>
          <p:nvPr/>
        </p:nvSpPr>
        <p:spPr bwMode="auto">
          <a:xfrm>
            <a:off x="4038600" y="1600200"/>
            <a:ext cx="457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186" name="Rectangle 30"/>
          <p:cNvSpPr>
            <a:spLocks noChangeArrowheads="1"/>
          </p:cNvSpPr>
          <p:nvPr/>
        </p:nvSpPr>
        <p:spPr bwMode="auto">
          <a:xfrm>
            <a:off x="4572000" y="1600200"/>
            <a:ext cx="609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7" name="Rectangle 31"/>
          <p:cNvSpPr>
            <a:spLocks noChangeArrowheads="1"/>
          </p:cNvSpPr>
          <p:nvPr/>
        </p:nvSpPr>
        <p:spPr bwMode="auto">
          <a:xfrm>
            <a:off x="5257800" y="1600200"/>
            <a:ext cx="6096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669925" y="5797550"/>
            <a:ext cx="552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Konflikti kod pristupa dijagonalnim elementima</a:t>
            </a:r>
            <a:r>
              <a:rPr lang="hr-HR" altLang="en-US" sz="2000">
                <a:latin typeface="Tahoma" pitchFamily="34" charset="0"/>
              </a:rPr>
              <a:t>!</a:t>
            </a:r>
            <a:endParaRPr lang="en-US" altLang="en-US" sz="2000">
              <a:latin typeface="Tahoma" pitchFamily="34" charset="0"/>
            </a:endParaRPr>
          </a:p>
        </p:txBody>
      </p:sp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381000" y="1295400"/>
            <a:ext cx="23780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kumimoji="1"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Paral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kumimoji="1"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ni pristup elementima kolona i vrsta</a:t>
            </a: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190" name="Text Box 34"/>
          <p:cNvSpPr txBox="1">
            <a:spLocks noChangeArrowheads="1"/>
          </p:cNvSpPr>
          <p:nvPr/>
        </p:nvSpPr>
        <p:spPr bwMode="auto">
          <a:xfrm>
            <a:off x="517525" y="1103313"/>
            <a:ext cx="2759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31845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 animBg="1"/>
      <p:bldP spid="1049" grpId="0" animBg="1"/>
      <p:bldP spid="1050" grpId="0" animBg="1"/>
      <p:bldP spid="10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sr-Latn-CS" altLang="en-US" sz="3200">
                <a:solidFill>
                  <a:schemeClr val="bg1"/>
                </a:solidFill>
              </a:rPr>
              <a:t>Primer - nastavak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	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11	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12	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13	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14</a:t>
            </a:r>
            <a:r>
              <a:rPr kumimoji="1" lang="hr-HR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	</a:t>
            </a:r>
            <a:r>
              <a:rPr kumimoji="1" lang="hr-HR" altLang="en-US" sz="1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---</a:t>
            </a:r>
            <a:endParaRPr kumimoji="1" lang="en-US" altLang="en-US" sz="10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	</a:t>
            </a:r>
            <a:r>
              <a:rPr kumimoji="1" lang="hr-HR" altLang="en-US" sz="1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---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9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21	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22	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23	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24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	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34	 </a:t>
            </a:r>
            <a:r>
              <a:rPr kumimoji="1" lang="hr-HR" altLang="en-US" sz="1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---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	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31	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32	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33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	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43	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44	 </a:t>
            </a:r>
            <a:r>
              <a:rPr kumimoji="1" lang="hr-HR" altLang="en-US" sz="1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---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	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41	</a:t>
            </a:r>
            <a:r>
              <a:rPr kumimoji="1" lang="en-US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kumimoji="1" lang="en-US" altLang="en-US" sz="1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42		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/>
            </a:pPr>
            <a:endParaRPr kumimoji="1" lang="en-US" altLang="en-US" sz="28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270125" y="1143000"/>
            <a:ext cx="4191000" cy="4191000"/>
            <a:chOff x="1440" y="720"/>
            <a:chExt cx="2640" cy="2640"/>
          </a:xfrm>
        </p:grpSpPr>
        <p:sp>
          <p:nvSpPr>
            <p:cNvPr id="8199" name="Line 13"/>
            <p:cNvSpPr>
              <a:spLocks noChangeShapeType="1"/>
            </p:cNvSpPr>
            <p:nvPr/>
          </p:nvSpPr>
          <p:spPr bwMode="auto">
            <a:xfrm flipV="1">
              <a:off x="1584" y="25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14"/>
            <p:cNvSpPr>
              <a:spLocks noChangeShapeType="1"/>
            </p:cNvSpPr>
            <p:nvPr/>
          </p:nvSpPr>
          <p:spPr bwMode="auto">
            <a:xfrm flipV="1">
              <a:off x="2160" y="25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15"/>
            <p:cNvSpPr>
              <a:spLocks noChangeShapeType="1"/>
            </p:cNvSpPr>
            <p:nvPr/>
          </p:nvSpPr>
          <p:spPr bwMode="auto">
            <a:xfrm flipV="1">
              <a:off x="3312" y="25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Rectangle 16"/>
            <p:cNvSpPr>
              <a:spLocks noChangeArrowheads="1"/>
            </p:cNvSpPr>
            <p:nvPr/>
          </p:nvSpPr>
          <p:spPr bwMode="auto">
            <a:xfrm>
              <a:off x="1440" y="307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hr-HR" altLang="en-US"/>
                <a:t>M</a:t>
              </a:r>
              <a:r>
                <a:rPr lang="en-US" altLang="en-US"/>
                <a:t>1</a:t>
              </a:r>
            </a:p>
          </p:txBody>
        </p:sp>
        <p:sp>
          <p:nvSpPr>
            <p:cNvPr id="8203" name="Rectangle 17"/>
            <p:cNvSpPr>
              <a:spLocks noChangeArrowheads="1"/>
            </p:cNvSpPr>
            <p:nvPr/>
          </p:nvSpPr>
          <p:spPr bwMode="auto">
            <a:xfrm>
              <a:off x="2016" y="3072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hr-HR" altLang="en-US"/>
                <a:t>M</a:t>
              </a:r>
              <a:r>
                <a:rPr lang="en-US" altLang="en-US"/>
                <a:t>2</a:t>
              </a:r>
            </a:p>
          </p:txBody>
        </p:sp>
        <p:sp>
          <p:nvSpPr>
            <p:cNvPr id="8204" name="Rectangle 18"/>
            <p:cNvSpPr>
              <a:spLocks noChangeArrowheads="1"/>
            </p:cNvSpPr>
            <p:nvPr/>
          </p:nvSpPr>
          <p:spPr bwMode="auto">
            <a:xfrm>
              <a:off x="2544" y="3072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hr-HR" altLang="en-US"/>
                <a:t>M</a:t>
              </a:r>
              <a:r>
                <a:rPr lang="en-US" altLang="en-US"/>
                <a:t>3</a:t>
              </a:r>
            </a:p>
          </p:txBody>
        </p:sp>
        <p:sp>
          <p:nvSpPr>
            <p:cNvPr id="8205" name="Line 19"/>
            <p:cNvSpPr>
              <a:spLocks noChangeShapeType="1"/>
            </p:cNvSpPr>
            <p:nvPr/>
          </p:nvSpPr>
          <p:spPr bwMode="auto">
            <a:xfrm flipV="1">
              <a:off x="2736" y="25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Rectangle 20"/>
            <p:cNvSpPr>
              <a:spLocks noChangeArrowheads="1"/>
            </p:cNvSpPr>
            <p:nvPr/>
          </p:nvSpPr>
          <p:spPr bwMode="auto">
            <a:xfrm>
              <a:off x="3168" y="3072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hr-HR" altLang="en-US"/>
                <a:t>M</a:t>
              </a:r>
              <a:r>
                <a:rPr lang="en-US" altLang="en-US"/>
                <a:t>4</a:t>
              </a:r>
            </a:p>
          </p:txBody>
        </p:sp>
        <p:sp>
          <p:nvSpPr>
            <p:cNvPr id="8207" name="Line 22"/>
            <p:cNvSpPr>
              <a:spLocks noChangeShapeType="1"/>
            </p:cNvSpPr>
            <p:nvPr/>
          </p:nvSpPr>
          <p:spPr bwMode="auto">
            <a:xfrm flipV="1">
              <a:off x="3840" y="25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Rectangle 27"/>
            <p:cNvSpPr>
              <a:spLocks noChangeArrowheads="1"/>
            </p:cNvSpPr>
            <p:nvPr/>
          </p:nvSpPr>
          <p:spPr bwMode="auto">
            <a:xfrm>
              <a:off x="1776" y="720"/>
              <a:ext cx="18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/>
                <a:t>(5</a:t>
              </a:r>
              <a:r>
                <a:rPr lang="hr-HR" altLang="en-US" sz="2000" b="1"/>
                <a:t> memorijskih banaka</a:t>
              </a:r>
              <a:r>
                <a:rPr lang="en-US" altLang="en-US" sz="2000" b="1"/>
                <a:t>)</a:t>
              </a:r>
            </a:p>
          </p:txBody>
        </p:sp>
        <p:sp>
          <p:nvSpPr>
            <p:cNvPr id="8209" name="Rectangle 28"/>
            <p:cNvSpPr>
              <a:spLocks noChangeArrowheads="1"/>
            </p:cNvSpPr>
            <p:nvPr/>
          </p:nvSpPr>
          <p:spPr bwMode="auto">
            <a:xfrm>
              <a:off x="1440" y="1056"/>
              <a:ext cx="336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0" name="Rectangle 29"/>
            <p:cNvSpPr>
              <a:spLocks noChangeArrowheads="1"/>
            </p:cNvSpPr>
            <p:nvPr/>
          </p:nvSpPr>
          <p:spPr bwMode="auto">
            <a:xfrm>
              <a:off x="1968" y="1056"/>
              <a:ext cx="336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1" name="Rectangle 30"/>
            <p:cNvSpPr>
              <a:spLocks noChangeArrowheads="1"/>
            </p:cNvSpPr>
            <p:nvPr/>
          </p:nvSpPr>
          <p:spPr bwMode="auto">
            <a:xfrm>
              <a:off x="2544" y="1056"/>
              <a:ext cx="336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2" name="Rectangle 31"/>
            <p:cNvSpPr>
              <a:spLocks noChangeArrowheads="1"/>
            </p:cNvSpPr>
            <p:nvPr/>
          </p:nvSpPr>
          <p:spPr bwMode="auto">
            <a:xfrm>
              <a:off x="3120" y="1056"/>
              <a:ext cx="336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3" name="Rectangle 32"/>
            <p:cNvSpPr>
              <a:spLocks noChangeArrowheads="1"/>
            </p:cNvSpPr>
            <p:nvPr/>
          </p:nvSpPr>
          <p:spPr bwMode="auto">
            <a:xfrm>
              <a:off x="3696" y="1056"/>
              <a:ext cx="336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14" name="Rectangle 33"/>
            <p:cNvSpPr>
              <a:spLocks noChangeArrowheads="1"/>
            </p:cNvSpPr>
            <p:nvPr/>
          </p:nvSpPr>
          <p:spPr bwMode="auto">
            <a:xfrm>
              <a:off x="3696" y="3072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hr-HR" altLang="en-US"/>
                <a:t>M5</a:t>
              </a:r>
              <a:endParaRPr lang="en-US" altLang="en-US"/>
            </a:p>
          </p:txBody>
        </p:sp>
      </p:grp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365125" y="5486400"/>
            <a:ext cx="75596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buFontTx/>
              <a:buChar char="•"/>
              <a:defRPr/>
            </a:pPr>
            <a:r>
              <a:rPr lang="hr-HR" altLang="en-US">
                <a:latin typeface="Arial" charset="0"/>
              </a:rPr>
              <a:t> </a:t>
            </a:r>
            <a:r>
              <a:rPr lang="hr-HR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Teorijski, da bi se obezbedio pristup proizvoljnoj strukturi dvodimenzionalnog polja, potrebno je da broj memorijskih banaka bude veći od dimenzije matrice</a:t>
            </a:r>
            <a:endParaRPr lang="en-US" altLang="en-US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3048000" y="685800"/>
            <a:ext cx="556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kumimoji="1"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Paral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kumimoji="1"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ni pristup</a:t>
            </a:r>
            <a:r>
              <a:rPr kumimoji="1"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</a:t>
            </a:r>
            <a:r>
              <a:rPr kumimoji="1"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ol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onama</a:t>
            </a:r>
            <a:r>
              <a:rPr kumimoji="1"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/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vrstama</a:t>
            </a:r>
            <a:r>
              <a:rPr kumimoji="1"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/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dijagonalama</a:t>
            </a: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16161"/>
      </p:ext>
    </p:extLst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hr-HR" altLang="en-US" sz="3200"/>
              <a:t>Odredjivanje broja memorijskih banaka</a:t>
            </a:r>
            <a:endParaRPr lang="en-US" altLang="en-US" sz="32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0"/>
              </a:spcBef>
              <a:spcAft>
                <a:spcPct val="35000"/>
              </a:spcAft>
              <a:defRPr/>
            </a:pPr>
            <a:r>
              <a:rPr lang="hr-HR" altLang="en-US" sz="2100">
                <a:solidFill>
                  <a:schemeClr val="accent1"/>
                </a:solidFill>
              </a:rPr>
              <a:t>Primer: množenje matrica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altLang="en-US" sz="2100">
                <a:solidFill>
                  <a:schemeClr val="accent1"/>
                </a:solidFill>
                <a:latin typeface="Times New Roman" pitchFamily="18" charset="0"/>
              </a:rPr>
              <a:t>			</a:t>
            </a:r>
            <a:r>
              <a:rPr lang="en-US" altLang="en-US" sz="2100">
                <a:solidFill>
                  <a:schemeClr val="accent1"/>
                </a:solidFill>
                <a:cs typeface="Times New Roman" pitchFamily="18" charset="0"/>
              </a:rPr>
              <a:t>for i =1, 100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2100">
                <a:solidFill>
                  <a:schemeClr val="accent1"/>
                </a:solidFill>
                <a:cs typeface="Times New Roman" pitchFamily="18" charset="0"/>
              </a:rPr>
              <a:t>		   </a:t>
            </a:r>
            <a:r>
              <a:rPr lang="hr-HR" altLang="en-US" sz="2100">
                <a:solidFill>
                  <a:schemeClr val="accent1"/>
                </a:solidFill>
              </a:rPr>
              <a:t>	</a:t>
            </a:r>
            <a:r>
              <a:rPr lang="en-US" altLang="en-US" sz="2100">
                <a:solidFill>
                  <a:schemeClr val="accent1"/>
                </a:solidFill>
                <a:cs typeface="Times New Roman" pitchFamily="18" charset="0"/>
              </a:rPr>
              <a:t>for j =1, 100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2100">
                <a:solidFill>
                  <a:schemeClr val="accent1"/>
                </a:solidFill>
                <a:cs typeface="Times New Roman" pitchFamily="18" charset="0"/>
              </a:rPr>
              <a:t>			A(i,j) = 0.0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2100">
                <a:solidFill>
                  <a:schemeClr val="accent1"/>
                </a:solidFill>
                <a:cs typeface="Times New Roman" pitchFamily="18" charset="0"/>
              </a:rPr>
              <a:t>		       </a:t>
            </a:r>
            <a:r>
              <a:rPr lang="hr-HR" altLang="en-US" sz="2100">
                <a:solidFill>
                  <a:schemeClr val="accent1"/>
                </a:solidFill>
              </a:rPr>
              <a:t>	</a:t>
            </a:r>
            <a:r>
              <a:rPr lang="en-US" altLang="en-US" sz="2100">
                <a:solidFill>
                  <a:schemeClr val="accent1"/>
                </a:solidFill>
                <a:cs typeface="Times New Roman" pitchFamily="18" charset="0"/>
              </a:rPr>
              <a:t>do 10 k =1, 100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2100">
                <a:solidFill>
                  <a:schemeClr val="accent1"/>
                </a:solidFill>
                <a:cs typeface="Times New Roman" pitchFamily="18" charset="0"/>
              </a:rPr>
              <a:t>			A(i,j) = A(i,j) +B(i,k) * C(k,j)</a:t>
            </a:r>
            <a:endParaRPr lang="hr-HR" altLang="en-US" sz="2100">
              <a:solidFill>
                <a:schemeClr val="accent1"/>
              </a:solidFill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r-HR" altLang="en-US" sz="2100">
                <a:solidFill>
                  <a:schemeClr val="accent1"/>
                </a:solidFill>
              </a:rPr>
              <a:t>			</a:t>
            </a:r>
            <a:r>
              <a:rPr lang="en-US" altLang="en-US" sz="2100">
                <a:solidFill>
                  <a:schemeClr val="accent1"/>
                </a:solidFill>
              </a:rPr>
              <a:t>endfor{i,j}</a:t>
            </a:r>
            <a:endParaRPr lang="hr-HR" altLang="en-US" sz="2100">
              <a:solidFill>
                <a:schemeClr val="accent1"/>
              </a:solidFill>
            </a:endParaRPr>
          </a:p>
          <a:p>
            <a:pPr lvl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100">
                <a:cs typeface="Times New Roman" pitchFamily="18" charset="0"/>
              </a:rPr>
              <a:t>Petlju po indeksnoj promenljivoj k je mogu</a:t>
            </a:r>
            <a:r>
              <a:rPr lang="hr-HR" altLang="en-US" sz="2100"/>
              <a:t>ć</a:t>
            </a:r>
            <a:r>
              <a:rPr lang="en-US" altLang="en-US" sz="2100">
                <a:cs typeface="Times New Roman" pitchFamily="18" charset="0"/>
              </a:rPr>
              <a:t>e vektorizovati tako </a:t>
            </a:r>
            <a:r>
              <a:rPr lang="hr-HR" altLang="en-US" sz="2100"/>
              <a:t>š</a:t>
            </a:r>
            <a:r>
              <a:rPr lang="en-US" altLang="en-US" sz="2100">
                <a:cs typeface="Times New Roman" pitchFamily="18" charset="0"/>
              </a:rPr>
              <a:t>to bi se obavilo mno</a:t>
            </a:r>
            <a:r>
              <a:rPr lang="hr-HR" altLang="en-US" sz="2100"/>
              <a:t>ž</a:t>
            </a:r>
            <a:r>
              <a:rPr lang="en-US" altLang="en-US" sz="2100">
                <a:cs typeface="Times New Roman" pitchFamily="18" charset="0"/>
              </a:rPr>
              <a:t>enje vrsta matrice B kolonama matrice C</a:t>
            </a:r>
            <a:r>
              <a:rPr lang="en-US" altLang="en-US" sz="2100">
                <a:solidFill>
                  <a:schemeClr val="accent1"/>
                </a:solidFill>
                <a:latin typeface="Times Roman YU" pitchFamily="18" charset="0"/>
                <a:cs typeface="Times New Roman" pitchFamily="18" charset="0"/>
              </a:rPr>
              <a:t>.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en-US" sz="2100">
                <a:solidFill>
                  <a:schemeClr val="accent1"/>
                </a:solidFill>
                <a:cs typeface="Times New Roman" pitchFamily="18" charset="0"/>
              </a:rPr>
              <a:t>			for i =1, 100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2100">
                <a:solidFill>
                  <a:schemeClr val="accent1"/>
                </a:solidFill>
                <a:cs typeface="Times New Roman" pitchFamily="18" charset="0"/>
              </a:rPr>
              <a:t>		   </a:t>
            </a:r>
            <a:r>
              <a:rPr lang="hr-HR" altLang="en-US" sz="2100">
                <a:solidFill>
                  <a:schemeClr val="accent1"/>
                </a:solidFill>
              </a:rPr>
              <a:t>	</a:t>
            </a:r>
            <a:r>
              <a:rPr lang="en-US" altLang="en-US" sz="2100">
                <a:solidFill>
                  <a:schemeClr val="accent1"/>
                </a:solidFill>
                <a:cs typeface="Times New Roman" pitchFamily="18" charset="0"/>
              </a:rPr>
              <a:t>for j =1, 100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2100">
                <a:solidFill>
                  <a:schemeClr val="accent1"/>
                </a:solidFill>
                <a:cs typeface="Times New Roman" pitchFamily="18" charset="0"/>
              </a:rPr>
              <a:t>			A(i,j) = 0.0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2100">
                <a:solidFill>
                  <a:schemeClr val="accent1"/>
                </a:solidFill>
                <a:cs typeface="Times New Roman" pitchFamily="18" charset="0"/>
              </a:rPr>
              <a:t>		       </a:t>
            </a:r>
            <a:r>
              <a:rPr lang="hr-HR" altLang="en-US" sz="2100">
                <a:solidFill>
                  <a:schemeClr val="accent1"/>
                </a:solidFill>
              </a:rPr>
              <a:t>	</a:t>
            </a:r>
            <a:r>
              <a:rPr lang="en-US" altLang="en-US" sz="2100">
                <a:solidFill>
                  <a:schemeClr val="accent1"/>
                </a:solidFill>
                <a:cs typeface="Times New Roman" pitchFamily="18" charset="0"/>
              </a:rPr>
              <a:t>A(i,j) = A(i,j) +B(i,1:100) * C(1:100,j)</a:t>
            </a:r>
            <a:endParaRPr lang="hr-HR" altLang="en-US" sz="2100">
              <a:solidFill>
                <a:schemeClr val="accent1"/>
              </a:solidFill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r-HR" altLang="en-US" sz="2100">
                <a:solidFill>
                  <a:schemeClr val="accent1"/>
                </a:solidFill>
              </a:rPr>
              <a:t>			</a:t>
            </a:r>
            <a:r>
              <a:rPr lang="en-US" altLang="en-US" sz="2100">
                <a:solidFill>
                  <a:schemeClr val="accent1"/>
                </a:solidFill>
              </a:rPr>
              <a:t>endfor{i,j}</a:t>
            </a:r>
            <a:endParaRPr lang="hr-HR" altLang="en-US" sz="2100">
              <a:solidFill>
                <a:schemeClr val="accent1"/>
              </a:solidFill>
            </a:endParaRPr>
          </a:p>
          <a:p>
            <a:pPr lvl="1">
              <a:lnSpc>
                <a:spcPct val="85000"/>
              </a:lnSpc>
              <a:spcBef>
                <a:spcPct val="30000"/>
              </a:spcBef>
              <a:defRPr/>
            </a:pPr>
            <a:endParaRPr lang="en-US" altLang="en-US" sz="2100">
              <a:solidFill>
                <a:schemeClr val="accent1"/>
              </a:solidFill>
            </a:endParaRPr>
          </a:p>
          <a:p>
            <a:pPr lvl="1">
              <a:defRPr/>
            </a:pPr>
            <a:r>
              <a:rPr lang="en-US" altLang="en-US" sz="2100">
                <a:cs typeface="Times New Roman" pitchFamily="18" charset="0"/>
              </a:rPr>
              <a:t>Da bi ustanovili efikasnost vektorizacije moramo razmotriti kako su susedni elementi u matricama B i C adresirani.</a:t>
            </a:r>
            <a:r>
              <a:rPr lang="en-US" altLang="en-US" sz="21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9283808"/>
      </p:ext>
    </p:extLst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hr-HR" altLang="en-US" sz="3200"/>
              <a:t>Odredjivanje broja memorijskih banaka  (nast.)</a:t>
            </a:r>
            <a:endParaRPr lang="en-US" altLang="en-US" sz="32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K</a:t>
            </a:r>
            <a:r>
              <a:rPr lang="en-US" altLang="en-US">
                <a:cs typeface="Times New Roman" pitchFamily="18" charset="0"/>
              </a:rPr>
              <a:t>ada se vr</a:t>
            </a:r>
            <a:r>
              <a:rPr lang="hr-HR" altLang="en-US"/>
              <a:t>š</a:t>
            </a:r>
            <a:r>
              <a:rPr lang="en-US" altLang="en-US">
                <a:cs typeface="Times New Roman" pitchFamily="18" charset="0"/>
              </a:rPr>
              <a:t>i sme</a:t>
            </a:r>
            <a:r>
              <a:rPr lang="hr-HR" altLang="en-US"/>
              <a:t>š</a:t>
            </a:r>
            <a:r>
              <a:rPr lang="en-US" altLang="en-US">
                <a:cs typeface="Times New Roman" pitchFamily="18" charset="0"/>
              </a:rPr>
              <a:t>tanje elemenata dvodimenzionalnog polja u memeoriju vr</a:t>
            </a:r>
            <a:r>
              <a:rPr lang="hr-HR" altLang="en-US"/>
              <a:t>š</a:t>
            </a:r>
            <a:r>
              <a:rPr lang="en-US" altLang="en-US">
                <a:cs typeface="Times New Roman" pitchFamily="18" charset="0"/>
              </a:rPr>
              <a:t>i </a:t>
            </a:r>
            <a:r>
              <a:rPr lang="hr-HR" altLang="en-US"/>
              <a:t>se </a:t>
            </a:r>
            <a:r>
              <a:rPr lang="en-US" altLang="en-US">
                <a:cs typeface="Times New Roman" pitchFamily="18" charset="0"/>
              </a:rPr>
              <a:t>linearizacija</a:t>
            </a:r>
            <a:r>
              <a:rPr lang="hr-HR" altLang="en-US"/>
              <a:t> </a:t>
            </a:r>
            <a:r>
              <a:rPr lang="en-US" altLang="en-US">
                <a:cs typeface="Times New Roman" pitchFamily="18" charset="0"/>
              </a:rPr>
              <a:t>. </a:t>
            </a:r>
            <a:endParaRPr lang="hr-HR" altLang="en-US"/>
          </a:p>
          <a:p>
            <a:pPr lvl="1" algn="just">
              <a:defRPr/>
            </a:pPr>
            <a:r>
              <a:rPr lang="hr-HR" altLang="en-US"/>
              <a:t>Ako se u sukcesivne mem. lokacije smeštaju elementi kolona, </a:t>
            </a:r>
            <a:r>
              <a:rPr lang="en-US" altLang="en-US">
                <a:cs typeface="Times New Roman" pitchFamily="18" charset="0"/>
              </a:rPr>
              <a:t>zna</a:t>
            </a:r>
            <a:r>
              <a:rPr lang="hr-HR" altLang="en-US"/>
              <a:t>č</a:t>
            </a:r>
            <a:r>
              <a:rPr lang="en-US" altLang="en-US">
                <a:cs typeface="Times New Roman" pitchFamily="18" charset="0"/>
              </a:rPr>
              <a:t>i da u primeru mno</a:t>
            </a:r>
            <a:r>
              <a:rPr lang="hr-HR" altLang="en-US"/>
              <a:t>ž</a:t>
            </a:r>
            <a:r>
              <a:rPr lang="en-US" altLang="en-US">
                <a:cs typeface="Times New Roman" pitchFamily="18" charset="0"/>
              </a:rPr>
              <a:t>enja matrica elementi matrice B kojima treba pristupiti u jednoj iteraciji nisu na sukcesvnim memorijskim adresama ve</a:t>
            </a:r>
            <a:r>
              <a:rPr lang="hr-HR" altLang="en-US"/>
              <a:t>ć</a:t>
            </a:r>
            <a:r>
              <a:rPr lang="en-US" altLang="en-US">
                <a:cs typeface="Times New Roman" pitchFamily="18" charset="0"/>
              </a:rPr>
              <a:t> su udaljeni medjusobno za </a:t>
            </a:r>
          </a:p>
          <a:p>
            <a:pPr algn="ctr">
              <a:buFont typeface="Wingdings 2" pitchFamily="18" charset="2"/>
              <a:buNone/>
              <a:defRPr/>
            </a:pPr>
            <a:r>
              <a:rPr lang="en-US" altLang="en-US" i="1">
                <a:latin typeface="Times Roman YU" pitchFamily="18" charset="0"/>
                <a:cs typeface="Times New Roman" pitchFamily="18" charset="0"/>
              </a:rPr>
              <a:t>broj_vrsta x du</a:t>
            </a:r>
            <a:r>
              <a:rPr lang="hr-HR" altLang="en-US" i="1">
                <a:latin typeface="Times New Roman" pitchFamily="18" charset="0"/>
              </a:rPr>
              <a:t>ž</a:t>
            </a:r>
            <a:r>
              <a:rPr lang="en-US" altLang="en-US" i="1">
                <a:latin typeface="Times Roman YU" pitchFamily="18" charset="0"/>
                <a:cs typeface="Times New Roman" pitchFamily="18" charset="0"/>
              </a:rPr>
              <a:t>ina_re</a:t>
            </a:r>
            <a:r>
              <a:rPr lang="hr-HR" altLang="en-US" i="1">
                <a:latin typeface="Times New Roman" pitchFamily="18" charset="0"/>
              </a:rPr>
              <a:t>č</a:t>
            </a:r>
            <a:r>
              <a:rPr lang="en-US" altLang="en-US" i="1">
                <a:latin typeface="Times Roman YU" pitchFamily="18" charset="0"/>
                <a:cs typeface="Times New Roman" pitchFamily="18" charset="0"/>
              </a:rPr>
              <a:t>i_u_bajtovima</a:t>
            </a:r>
            <a:endParaRPr lang="hr-HR" altLang="en-US" i="1">
              <a:latin typeface="Times New Roman" pitchFamily="18" charset="0"/>
            </a:endParaRPr>
          </a:p>
          <a:p>
            <a:pPr lvl="1" algn="just">
              <a:defRPr/>
            </a:pPr>
            <a:r>
              <a:rPr lang="en-US" altLang="en-US">
                <a:cs typeface="Times New Roman" pitchFamily="18" charset="0"/>
              </a:rPr>
              <a:t>Razmak izmedju susednih elemenata kojima treba pristupiti sukcesivno zove se vektorski korak ili pomeraj (vector stride).</a:t>
            </a:r>
          </a:p>
          <a:p>
            <a:pPr lvl="1">
              <a:defRPr/>
            </a:pPr>
            <a:r>
              <a:rPr lang="en-US" altLang="en-US">
                <a:cs typeface="Times New Roman" pitchFamily="18" charset="0"/>
              </a:rPr>
              <a:t>U primeru mno</a:t>
            </a:r>
            <a:r>
              <a:rPr lang="hr-HR" altLang="en-US"/>
              <a:t>ž</a:t>
            </a:r>
            <a:r>
              <a:rPr lang="en-US" altLang="en-US">
                <a:cs typeface="Times New Roman" pitchFamily="18" charset="0"/>
              </a:rPr>
              <a:t>enja matrica, vektorski korak za matricu C je 1, dok je za B jednak 100. </a:t>
            </a:r>
            <a:endParaRPr lang="hr-HR" altLang="en-US"/>
          </a:p>
          <a:p>
            <a:pPr lvl="1">
              <a:defRPr/>
            </a:pPr>
            <a:r>
              <a:rPr lang="en-US" altLang="en-US">
                <a:cs typeface="Times New Roman" pitchFamily="18" charset="0"/>
              </a:rPr>
              <a:t>Kada se vektor pribavi u vektorski registar on se pona</a:t>
            </a:r>
            <a:r>
              <a:rPr lang="hr-HR" altLang="en-US"/>
              <a:t>š</a:t>
            </a:r>
            <a:r>
              <a:rPr lang="en-US" altLang="en-US">
                <a:cs typeface="Times New Roman" pitchFamily="18" charset="0"/>
              </a:rPr>
              <a:t>a kao da ima logi</a:t>
            </a:r>
            <a:r>
              <a:rPr lang="hr-HR" altLang="en-US"/>
              <a:t>č</a:t>
            </a:r>
            <a:r>
              <a:rPr lang="en-US" altLang="en-US">
                <a:cs typeface="Times New Roman" pitchFamily="18" charset="0"/>
              </a:rPr>
              <a:t>ki susedne elemente</a:t>
            </a:r>
            <a:r>
              <a:rPr lang="en-US" altLang="en-US">
                <a:latin typeface="Times Roman YU" pitchFamily="18" charset="0"/>
                <a:cs typeface="Times New Roman" pitchFamily="18" charset="0"/>
              </a:rPr>
              <a:t>.</a:t>
            </a:r>
            <a:r>
              <a:rPr lang="en-US" altLang="en-US"/>
              <a:t> 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946215"/>
      </p:ext>
    </p:extLst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hr-HR" altLang="en-US" sz="3200"/>
              <a:t>Odredjivanje broja memorijskih banaka (nast.)</a:t>
            </a:r>
            <a:endParaRPr lang="en-US" altLang="en-US" sz="32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altLang="en-US">
                <a:cs typeface="Times New Roman" pitchFamily="18" charset="0"/>
              </a:rPr>
              <a:t>Vektorski procesor mo</a:t>
            </a:r>
            <a:r>
              <a:rPr lang="hr-HR" altLang="en-US"/>
              <a:t>ž</a:t>
            </a:r>
            <a:r>
              <a:rPr lang="en-US" altLang="en-US">
                <a:cs typeface="Times New Roman" pitchFamily="18" charset="0"/>
              </a:rPr>
              <a:t>e da upravlja vektorskim korakom &gt; 1 pomo</a:t>
            </a:r>
            <a:r>
              <a:rPr lang="hr-HR" altLang="en-US"/>
              <a:t>ć</a:t>
            </a:r>
            <a:r>
              <a:rPr lang="en-US" altLang="en-US">
                <a:cs typeface="Times New Roman" pitchFamily="18" charset="0"/>
              </a:rPr>
              <a:t>u vektorskih LOAD/ STORE operacija. </a:t>
            </a:r>
            <a:endParaRPr lang="hr-HR" altLang="en-US"/>
          </a:p>
          <a:p>
            <a:pPr lvl="1" algn="just">
              <a:defRPr/>
            </a:pPr>
            <a:r>
              <a:rPr lang="en-US" altLang="en-US">
                <a:cs typeface="Times New Roman" pitchFamily="18" charset="0"/>
              </a:rPr>
              <a:t>Ova sposobnost da pristupa nesekvencijalnim memorijskim lokacijama i da ih prevodi u strukturu sa logi</a:t>
            </a:r>
            <a:r>
              <a:rPr lang="hr-HR" altLang="en-US"/>
              <a:t>č</a:t>
            </a:r>
            <a:r>
              <a:rPr lang="en-US" altLang="en-US">
                <a:cs typeface="Times New Roman" pitchFamily="18" charset="0"/>
              </a:rPr>
              <a:t>ki susednim elementima je jedna od zna</a:t>
            </a:r>
            <a:r>
              <a:rPr lang="hr-HR" altLang="en-US"/>
              <a:t>č</a:t>
            </a:r>
            <a:r>
              <a:rPr lang="en-US" altLang="en-US">
                <a:cs typeface="Times New Roman" pitchFamily="18" charset="0"/>
              </a:rPr>
              <a:t>ajnih prednosti vektorskih procesora nad ke</a:t>
            </a:r>
            <a:r>
              <a:rPr lang="hr-HR" altLang="en-US"/>
              <a:t>š</a:t>
            </a:r>
            <a:r>
              <a:rPr lang="en-US" altLang="en-US">
                <a:cs typeface="Times New Roman" pitchFamily="18" charset="0"/>
              </a:rPr>
              <a:t> baziranim procesorima.</a:t>
            </a:r>
            <a:endParaRPr lang="hr-HR" altLang="en-US"/>
          </a:p>
          <a:p>
            <a:pPr lvl="2" algn="just">
              <a:defRPr/>
            </a:pPr>
            <a:r>
              <a:rPr lang="en-US" altLang="en-US">
                <a:cs typeface="Times New Roman" pitchFamily="18" charset="0"/>
              </a:rPr>
              <a:t>Vektorski korak kao i startna adresa vektora mogu se zapamtiti u neki od registara op</a:t>
            </a:r>
            <a:r>
              <a:rPr lang="hr-HR" altLang="en-US"/>
              <a:t>š</a:t>
            </a:r>
            <a:r>
              <a:rPr lang="en-US" altLang="en-US">
                <a:cs typeface="Times New Roman" pitchFamily="18" charset="0"/>
              </a:rPr>
              <a:t>te namene. </a:t>
            </a:r>
            <a:endParaRPr lang="hr-HR" altLang="en-US"/>
          </a:p>
          <a:p>
            <a:pPr lvl="2" algn="just">
              <a:defRPr/>
            </a:pPr>
            <a:r>
              <a:rPr lang="en-US" altLang="en-US">
                <a:cs typeface="Times New Roman" pitchFamily="18" charset="0"/>
              </a:rPr>
              <a:t>Zatim se instrukcija tipa LVWS (load_vector_with_stride  -- napuni vektor sa korakom) mo</a:t>
            </a:r>
            <a:r>
              <a:rPr lang="hr-HR" altLang="en-US"/>
              <a:t>ž</a:t>
            </a:r>
            <a:r>
              <a:rPr lang="en-US" altLang="en-US">
                <a:cs typeface="Times New Roman" pitchFamily="18" charset="0"/>
              </a:rPr>
              <a:t>e upotrebiti da se pribavi vektor u vektorski registar (sli</a:t>
            </a:r>
            <a:r>
              <a:rPr lang="hr-HR" altLang="en-US"/>
              <a:t>č</a:t>
            </a:r>
            <a:r>
              <a:rPr lang="en-US" altLang="en-US">
                <a:cs typeface="Times New Roman" pitchFamily="18" charset="0"/>
              </a:rPr>
              <a:t>no i za STORE naredbu SVWS). </a:t>
            </a:r>
            <a:endParaRPr lang="hr-HR" altLang="en-US"/>
          </a:p>
          <a:p>
            <a:pPr lvl="2" algn="just">
              <a:defRPr/>
            </a:pPr>
            <a:r>
              <a:rPr lang="en-US" altLang="en-US">
                <a:cs typeface="Times New Roman" pitchFamily="18" charset="0"/>
              </a:rPr>
              <a:t>Kod nekih vektorskih procesora LOAD i STORE uvek imaju vrednost koraka zapam</a:t>
            </a:r>
            <a:r>
              <a:rPr lang="hr-HR" altLang="en-US"/>
              <a:t>ć</a:t>
            </a:r>
            <a:r>
              <a:rPr lang="en-US" altLang="en-US">
                <a:cs typeface="Times New Roman" pitchFamily="18" charset="0"/>
              </a:rPr>
              <a:t>enu u registru, pa nema posebnih LOAD i STORE instrukcija </a:t>
            </a:r>
            <a:endParaRPr lang="en-US" altLang="en-US"/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481396"/>
      </p:ext>
    </p:extLst>
  </p:cSld>
  <p:clrMapOvr>
    <a:masterClrMapping/>
  </p:clrMapOvr>
  <p:transition>
    <p:pull dir="d"/>
  </p:transition>
</p:sld>
</file>

<file path=ppt/theme/theme1.xml><?xml version="1.0" encoding="utf-8"?>
<a:theme xmlns:a="http://schemas.openxmlformats.org/drawingml/2006/main" name="MIMD">
  <a:themeElements>
    <a:clrScheme name="MIMD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MIM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MIMD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rananje-dinam">
  <a:themeElements>
    <a:clrScheme name="grananje-dinam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grananje-dina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grananje-dinam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paraleln[1]v2</Template>
  <TotalTime>6</TotalTime>
  <Words>1276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Narrow</vt:lpstr>
      <vt:lpstr>Tahoma</vt:lpstr>
      <vt:lpstr>Times New Roman</vt:lpstr>
      <vt:lpstr>Times Roman YU</vt:lpstr>
      <vt:lpstr>Wingdings</vt:lpstr>
      <vt:lpstr>Wingdings 2</vt:lpstr>
      <vt:lpstr>MIMD</vt:lpstr>
      <vt:lpstr>grananje-dinam</vt:lpstr>
      <vt:lpstr>Equation</vt:lpstr>
      <vt:lpstr>Vektorski procesori</vt:lpstr>
      <vt:lpstr>Smeštanje podataka</vt:lpstr>
      <vt:lpstr>Smeštanje podataka – primer </vt:lpstr>
      <vt:lpstr>Primer - nastavak</vt:lpstr>
      <vt:lpstr>Primer - nastavak</vt:lpstr>
      <vt:lpstr>Primer - nastavak</vt:lpstr>
      <vt:lpstr>Odredjivanje broja memorijskih banaka</vt:lpstr>
      <vt:lpstr>Odredjivanje broja memorijskih banaka  (nast.)</vt:lpstr>
      <vt:lpstr>Odredjivanje broja memorijskih banaka (nast.)</vt:lpstr>
      <vt:lpstr>Odredjivanje broja memorijskih banaka (nast.)</vt:lpstr>
      <vt:lpstr>PowerPoint Presentation</vt:lpstr>
      <vt:lpstr>Odredjivanje broja memorijskih banaka (nast.)</vt:lpstr>
      <vt:lpstr>Odredjivanje broja memorijskih banaka -primer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Vektorski procesori</dc:title>
  <dc:creator>ema</dc:creator>
  <cp:lastModifiedBy>Emina Milovanovic</cp:lastModifiedBy>
  <cp:revision>2</cp:revision>
  <dcterms:created xsi:type="dcterms:W3CDTF">2023-03-21T10:32:58Z</dcterms:created>
  <dcterms:modified xsi:type="dcterms:W3CDTF">2023-04-03T16:17:57Z</dcterms:modified>
</cp:coreProperties>
</file>