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60"/>
  </p:notesMasterIdLst>
  <p:handoutMasterIdLst>
    <p:handoutMasterId r:id="rId61"/>
  </p:handoutMasterIdLst>
  <p:sldIdLst>
    <p:sldId id="285" r:id="rId3"/>
    <p:sldId id="307" r:id="rId4"/>
    <p:sldId id="310" r:id="rId5"/>
    <p:sldId id="321" r:id="rId6"/>
    <p:sldId id="322" r:id="rId7"/>
    <p:sldId id="319" r:id="rId8"/>
    <p:sldId id="256" r:id="rId9"/>
    <p:sldId id="308" r:id="rId10"/>
    <p:sldId id="309" r:id="rId11"/>
    <p:sldId id="286" r:id="rId12"/>
    <p:sldId id="287" r:id="rId13"/>
    <p:sldId id="288" r:id="rId14"/>
    <p:sldId id="257" r:id="rId15"/>
    <p:sldId id="258" r:id="rId16"/>
    <p:sldId id="259" r:id="rId17"/>
    <p:sldId id="260" r:id="rId18"/>
    <p:sldId id="320" r:id="rId19"/>
    <p:sldId id="261" r:id="rId20"/>
    <p:sldId id="262" r:id="rId21"/>
    <p:sldId id="263" r:id="rId22"/>
    <p:sldId id="268" r:id="rId23"/>
    <p:sldId id="265" r:id="rId24"/>
    <p:sldId id="311" r:id="rId25"/>
    <p:sldId id="312" r:id="rId26"/>
    <p:sldId id="314" r:id="rId27"/>
    <p:sldId id="315" r:id="rId28"/>
    <p:sldId id="271" r:id="rId29"/>
    <p:sldId id="272" r:id="rId30"/>
    <p:sldId id="273" r:id="rId31"/>
    <p:sldId id="274" r:id="rId32"/>
    <p:sldId id="306" r:id="rId33"/>
    <p:sldId id="276" r:id="rId34"/>
    <p:sldId id="279" r:id="rId35"/>
    <p:sldId id="280" r:id="rId36"/>
    <p:sldId id="281" r:id="rId37"/>
    <p:sldId id="282" r:id="rId38"/>
    <p:sldId id="283" r:id="rId39"/>
    <p:sldId id="284" r:id="rId40"/>
    <p:sldId id="317" r:id="rId41"/>
    <p:sldId id="305" r:id="rId42"/>
    <p:sldId id="289" r:id="rId43"/>
    <p:sldId id="290" r:id="rId44"/>
    <p:sldId id="316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80901" autoAdjust="0"/>
  </p:normalViewPr>
  <p:slideViewPr>
    <p:cSldViewPr>
      <p:cViewPr varScale="1">
        <p:scale>
          <a:sx n="90" d="100"/>
          <a:sy n="90" d="100"/>
        </p:scale>
        <p:origin x="22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C1F9937-D427-94F5-FDD6-115B34A3D4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EA65062-939B-85FC-3F8C-2DE8CE6E0C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3822B24B-012C-1B56-1852-23A92C35B2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D3CFEFDF-F97F-1A04-CF1E-05D1F9FEEA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D00A2805-9C06-44DA-9F79-DC471FD800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DBEC663-64F6-9808-4E4C-C35D006F48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A335ABD-A614-6A92-D971-AB6FB3ADA1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3EE990D2-3163-C416-8103-EE6CD5CA76A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5DDFC9E7-E861-8D47-2F18-0E44A68A44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AB128A4E-2970-1FE4-AFB9-6176B35619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AAC0BE44-9C3B-66EC-6C8F-7182D6F095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Times New Roman" panose="02020603050405020304" pitchFamily="18" charset="0"/>
              </a:defRPr>
            </a:lvl1pPr>
          </a:lstStyle>
          <a:p>
            <a:fld id="{8A04E8E9-E37E-46A6-969A-F44E626C6E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08043D5-8BDD-9C04-C40B-A2021F381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50A080-7851-443F-9EFD-093B73B249F7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ED6C91A-B7B0-39D2-029B-244A2485B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F7BECE2-ED2F-9FAD-8796-49BB8D11A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Moore-ov zakon </a:t>
            </a:r>
            <a:r>
              <a:rPr lang="sr-Latn-BA" altLang="en-US"/>
              <a:t>(bolje reći zapažanje nego zakon, jer to nije fizički zakon)</a:t>
            </a:r>
            <a:endParaRPr lang="en-US" altLang="en-US"/>
          </a:p>
          <a:p>
            <a:pPr eaLnBrk="1" hangingPunct="1"/>
            <a:r>
              <a:rPr lang="en-US" altLang="en-US"/>
              <a:t>Jack Kilby je jedan od naučnika koji je učestvovao u minijaturizaciji elektronskih komponenti i kreiranju prvog čipa i za taj rad  2000 god. dobio Nobelovu nagrafu za fiziku. Istraživanja su započela krajem 50-ih a prvi monolitni čip se pojavio počtkom 60-ih.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Predvi</a:t>
            </a:r>
            <a:r>
              <a:rPr lang="sr-Latn-RS"/>
              <a:t>đanja su da će Moore-ov zakon nastaviti da važi i u narednih 10 do 20 god.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4E8E9-E37E-46A6-969A-F44E626C6E2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97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5EBF991-0925-328D-73D1-4B665DA1D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BEB47C-9DF8-4D3A-8173-45F3C134BCC8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0F7D0CE-9720-D3CE-09F7-CE936BE2E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0F9C82D-5BD8-FA2A-AE53-D627FA54C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err="1"/>
              <a:t>Simulacija</a:t>
            </a:r>
            <a:r>
              <a:rPr lang="en-US" altLang="en-US" dirty="0"/>
              <a:t>: </a:t>
            </a:r>
            <a:r>
              <a:rPr lang="en-US" altLang="en-US" dirty="0" err="1"/>
              <a:t>treći</a:t>
            </a:r>
            <a:r>
              <a:rPr lang="en-US" altLang="en-US" dirty="0"/>
              <a:t> stub </a:t>
            </a:r>
            <a:r>
              <a:rPr lang="en-US" altLang="en-US" dirty="0" err="1"/>
              <a:t>nauke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Tradicionalni</a:t>
            </a:r>
            <a:r>
              <a:rPr lang="en-US" altLang="en-US" dirty="0"/>
              <a:t> </a:t>
            </a:r>
            <a:r>
              <a:rPr lang="en-US" altLang="en-US" dirty="0" err="1"/>
              <a:t>naučni</a:t>
            </a:r>
            <a:r>
              <a:rPr lang="en-US" altLang="en-US" dirty="0"/>
              <a:t> </a:t>
            </a:r>
            <a:r>
              <a:rPr lang="en-US" altLang="en-US" dirty="0" err="1"/>
              <a:t>prilaz</a:t>
            </a:r>
            <a:r>
              <a:rPr lang="en-US" altLang="en-US" dirty="0"/>
              <a:t> :</a:t>
            </a:r>
          </a:p>
          <a:p>
            <a:pPr lvl="1" eaLnBrk="1" hangingPunct="1"/>
            <a:r>
              <a:rPr lang="en-US" altLang="en-US" sz="1400" dirty="0"/>
              <a:t>1.Teorijske </a:t>
            </a:r>
            <a:r>
              <a:rPr lang="en-US" altLang="en-US" sz="1400" dirty="0" err="1"/>
              <a:t>postavke</a:t>
            </a:r>
            <a:r>
              <a:rPr lang="en-US" altLang="en-US" sz="1400" dirty="0"/>
              <a:t>.</a:t>
            </a:r>
          </a:p>
          <a:p>
            <a:pPr lvl="1" eaLnBrk="1" hangingPunct="1"/>
            <a:r>
              <a:rPr lang="en-US" altLang="en-US" sz="1400" dirty="0"/>
              <a:t>2. </a:t>
            </a:r>
            <a:r>
              <a:rPr lang="en-US" altLang="en-US" sz="1400" dirty="0" err="1"/>
              <a:t>Eksperimenti</a:t>
            </a:r>
            <a:r>
              <a:rPr lang="en-US" altLang="en-US" sz="1400" dirty="0"/>
              <a:t>  </a:t>
            </a:r>
            <a:r>
              <a:rPr lang="en-US" altLang="en-US" sz="1400" dirty="0" err="1"/>
              <a:t>ili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gradnja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sistema</a:t>
            </a:r>
            <a:r>
              <a:rPr lang="en-US" altLang="en-US" sz="1400" dirty="0"/>
              <a:t>.</a:t>
            </a:r>
          </a:p>
          <a:p>
            <a:pPr eaLnBrk="1" hangingPunct="1"/>
            <a:r>
              <a:rPr lang="en-US" altLang="en-US" dirty="0" err="1"/>
              <a:t>Problemi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ovakvim</a:t>
            </a:r>
            <a:r>
              <a:rPr lang="en-US" altLang="en-US" dirty="0"/>
              <a:t> </a:t>
            </a:r>
            <a:r>
              <a:rPr lang="en-US" altLang="en-US" dirty="0" err="1"/>
              <a:t>prilazom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 err="1"/>
              <a:t>Suviše</a:t>
            </a:r>
            <a:r>
              <a:rPr lang="en-US" altLang="en-US" dirty="0"/>
              <a:t> </a:t>
            </a:r>
            <a:r>
              <a:rPr lang="en-US" altLang="en-US" dirty="0" err="1"/>
              <a:t>teško</a:t>
            </a:r>
            <a:r>
              <a:rPr lang="en-US" altLang="en-US" dirty="0"/>
              <a:t> – 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Napraviti</a:t>
            </a:r>
            <a:r>
              <a:rPr lang="en-US" altLang="en-US" dirty="0"/>
              <a:t> </a:t>
            </a:r>
            <a:r>
              <a:rPr lang="en-US" altLang="en-US" dirty="0" err="1"/>
              <a:t>velike</a:t>
            </a:r>
            <a:r>
              <a:rPr lang="en-US" altLang="en-US" dirty="0"/>
              <a:t> </a:t>
            </a:r>
            <a:r>
              <a:rPr lang="en-US" altLang="en-US" dirty="0" err="1"/>
              <a:t>tunele</a:t>
            </a:r>
            <a:r>
              <a:rPr lang="en-US" altLang="en-US" dirty="0"/>
              <a:t> da bi </a:t>
            </a:r>
            <a:r>
              <a:rPr lang="en-US" altLang="en-US" dirty="0" err="1"/>
              <a:t>proučavali</a:t>
            </a:r>
            <a:r>
              <a:rPr lang="en-US" altLang="en-US" dirty="0"/>
              <a:t> </a:t>
            </a:r>
            <a:r>
              <a:rPr lang="en-US" altLang="en-US" dirty="0" err="1"/>
              <a:t>strujanje</a:t>
            </a:r>
            <a:r>
              <a:rPr lang="en-US" altLang="en-US" dirty="0"/>
              <a:t> </a:t>
            </a:r>
            <a:r>
              <a:rPr lang="en-US" altLang="en-US" dirty="0" err="1"/>
              <a:t>vazdušnih</a:t>
            </a:r>
            <a:r>
              <a:rPr lang="en-US" altLang="en-US" dirty="0"/>
              <a:t> masa.</a:t>
            </a:r>
          </a:p>
          <a:p>
            <a:pPr lvl="1" eaLnBrk="1" hangingPunct="1"/>
            <a:r>
              <a:rPr lang="en-US" altLang="en-US" dirty="0" err="1"/>
              <a:t>Suviše</a:t>
            </a:r>
            <a:r>
              <a:rPr lang="en-US" altLang="en-US" dirty="0"/>
              <a:t> </a:t>
            </a:r>
            <a:r>
              <a:rPr lang="en-US" altLang="en-US" dirty="0" err="1"/>
              <a:t>skupo</a:t>
            </a:r>
            <a:r>
              <a:rPr lang="en-US" altLang="en-US" dirty="0"/>
              <a:t>  -- </a:t>
            </a:r>
            <a:r>
              <a:rPr lang="en-US" altLang="en-US" dirty="0" err="1"/>
              <a:t>npr</a:t>
            </a:r>
            <a:r>
              <a:rPr lang="en-US" altLang="en-US" dirty="0"/>
              <a:t>. </a:t>
            </a:r>
            <a:r>
              <a:rPr lang="en-US" altLang="en-US" dirty="0" err="1"/>
              <a:t>napraviti</a:t>
            </a:r>
            <a:r>
              <a:rPr lang="en-US" altLang="en-US" dirty="0"/>
              <a:t> </a:t>
            </a:r>
            <a:r>
              <a:rPr lang="en-US" altLang="en-US" dirty="0" err="1"/>
              <a:t>putnički</a:t>
            </a:r>
            <a:r>
              <a:rPr lang="en-US" altLang="en-US" dirty="0"/>
              <a:t> avion, a </a:t>
            </a:r>
            <a:r>
              <a:rPr lang="en-US" altLang="en-US" dirty="0" err="1"/>
              <a:t>zatim</a:t>
            </a:r>
            <a:r>
              <a:rPr lang="en-US" altLang="en-US" dirty="0"/>
              <a:t> ga </a:t>
            </a:r>
            <a:r>
              <a:rPr lang="en-US" altLang="en-US" dirty="0" err="1"/>
              <a:t>uništiti</a:t>
            </a:r>
            <a:r>
              <a:rPr lang="en-US" altLang="en-US" dirty="0"/>
              <a:t>..</a:t>
            </a:r>
          </a:p>
          <a:p>
            <a:pPr lvl="1" eaLnBrk="1" hangingPunct="1"/>
            <a:r>
              <a:rPr lang="en-US" altLang="en-US" dirty="0" err="1"/>
              <a:t>Suviše</a:t>
            </a:r>
            <a:r>
              <a:rPr lang="en-US" altLang="en-US" dirty="0"/>
              <a:t> </a:t>
            </a:r>
            <a:r>
              <a:rPr lang="en-US" altLang="en-US" dirty="0" err="1"/>
              <a:t>sporo</a:t>
            </a:r>
            <a:r>
              <a:rPr lang="en-US" altLang="en-US" dirty="0"/>
              <a:t> – </a:t>
            </a:r>
            <a:r>
              <a:rPr lang="en-US" altLang="en-US" dirty="0" err="1"/>
              <a:t>čekati</a:t>
            </a:r>
            <a:r>
              <a:rPr lang="en-US" altLang="en-US" dirty="0"/>
              <a:t> da </a:t>
            </a:r>
            <a:r>
              <a:rPr lang="en-US" altLang="en-US" dirty="0" err="1"/>
              <a:t>nastupe</a:t>
            </a:r>
            <a:r>
              <a:rPr lang="en-US" altLang="en-US" dirty="0"/>
              <a:t> </a:t>
            </a:r>
            <a:r>
              <a:rPr lang="en-US" altLang="en-US" dirty="0" err="1"/>
              <a:t>klimatske</a:t>
            </a:r>
            <a:r>
              <a:rPr lang="en-US" altLang="en-US" dirty="0"/>
              <a:t> </a:t>
            </a:r>
            <a:r>
              <a:rPr lang="en-US" altLang="en-US" dirty="0" err="1"/>
              <a:t>promene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 err="1"/>
              <a:t>Suviše</a:t>
            </a:r>
            <a:r>
              <a:rPr lang="en-US" altLang="en-US" dirty="0"/>
              <a:t> </a:t>
            </a:r>
            <a:r>
              <a:rPr lang="en-US" altLang="en-US" dirty="0" err="1"/>
              <a:t>opasno</a:t>
            </a:r>
            <a:r>
              <a:rPr lang="en-US" altLang="en-US" dirty="0"/>
              <a:t> – </a:t>
            </a:r>
            <a:r>
              <a:rPr lang="en-US" altLang="en-US" dirty="0" err="1"/>
              <a:t>atomsko</a:t>
            </a:r>
            <a:r>
              <a:rPr lang="en-US" altLang="en-US" dirty="0"/>
              <a:t> </a:t>
            </a:r>
            <a:r>
              <a:rPr lang="en-US" altLang="en-US" dirty="0" err="1"/>
              <a:t>oružje</a:t>
            </a:r>
            <a:r>
              <a:rPr lang="en-US" altLang="en-US" dirty="0"/>
              <a:t>, </a:t>
            </a:r>
            <a:r>
              <a:rPr lang="en-US" altLang="en-US" dirty="0" err="1"/>
              <a:t>razvoj</a:t>
            </a:r>
            <a:r>
              <a:rPr lang="en-US" altLang="en-US" dirty="0"/>
              <a:t> </a:t>
            </a:r>
            <a:r>
              <a:rPr lang="en-US" altLang="en-US" dirty="0" err="1"/>
              <a:t>lekova</a:t>
            </a:r>
            <a:r>
              <a:rPr lang="en-US" altLang="en-US" dirty="0"/>
              <a:t>, </a:t>
            </a:r>
            <a:r>
              <a:rPr lang="en-US" altLang="en-US" dirty="0" err="1"/>
              <a:t>klimatski</a:t>
            </a:r>
            <a:r>
              <a:rPr lang="en-US" altLang="en-US" dirty="0"/>
              <a:t> </a:t>
            </a:r>
            <a:r>
              <a:rPr lang="en-US" altLang="en-US" dirty="0" err="1"/>
              <a:t>eksperimenti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 err="1"/>
              <a:t>Savremeni</a:t>
            </a:r>
            <a:r>
              <a:rPr lang="en-US" altLang="en-US" dirty="0"/>
              <a:t> </a:t>
            </a:r>
            <a:r>
              <a:rPr lang="en-US" altLang="en-US" dirty="0" err="1"/>
              <a:t>naučni</a:t>
            </a:r>
            <a:r>
              <a:rPr lang="en-US" altLang="en-US" dirty="0"/>
              <a:t> </a:t>
            </a:r>
            <a:r>
              <a:rPr lang="en-US" altLang="en-US" dirty="0" err="1"/>
              <a:t>prilaz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sz="1400" dirty="0"/>
              <a:t>Uz </a:t>
            </a:r>
            <a:r>
              <a:rPr lang="en-US" altLang="en-US" sz="1400" dirty="0" err="1"/>
              <a:t>pomoć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visokoperformansnih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računara</a:t>
            </a:r>
            <a:r>
              <a:rPr lang="en-US" altLang="en-US" sz="1400" dirty="0"/>
              <a:t> </a:t>
            </a:r>
            <a:r>
              <a:rPr lang="en-US" altLang="en-US" sz="1400" dirty="0" err="1">
                <a:solidFill>
                  <a:schemeClr val="accent1"/>
                </a:solidFill>
              </a:rPr>
              <a:t>simulirati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sisteme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ili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fenomene</a:t>
            </a:r>
            <a:r>
              <a:rPr lang="en-US" altLang="en-US" sz="1400" dirty="0"/>
              <a:t> koji se </a:t>
            </a:r>
            <a:r>
              <a:rPr lang="en-US" altLang="en-US" sz="1400" dirty="0" err="1"/>
              <a:t>izučavaju</a:t>
            </a:r>
            <a:endParaRPr lang="en-US" altLang="en-US" sz="1400" dirty="0"/>
          </a:p>
          <a:p>
            <a:pPr lvl="2" eaLnBrk="1" hangingPunct="1"/>
            <a:r>
              <a:rPr lang="en-US" altLang="en-US" dirty="0"/>
              <a:t>Na </a:t>
            </a:r>
            <a:r>
              <a:rPr lang="en-US" altLang="en-US" dirty="0" err="1"/>
              <a:t>osnovu</a:t>
            </a:r>
            <a:r>
              <a:rPr lang="en-US" altLang="en-US" dirty="0"/>
              <a:t> </a:t>
            </a:r>
            <a:r>
              <a:rPr lang="en-US" altLang="en-US" dirty="0" err="1"/>
              <a:t>poznatih</a:t>
            </a:r>
            <a:r>
              <a:rPr lang="en-US" altLang="en-US" dirty="0"/>
              <a:t> </a:t>
            </a:r>
            <a:r>
              <a:rPr lang="en-US" altLang="en-US" dirty="0" err="1"/>
              <a:t>zakona</a:t>
            </a:r>
            <a:r>
              <a:rPr lang="en-US" altLang="en-US" dirty="0"/>
              <a:t> </a:t>
            </a:r>
            <a:r>
              <a:rPr lang="en-US" altLang="en-US" dirty="0" err="1"/>
              <a:t>fizike</a:t>
            </a:r>
            <a:r>
              <a:rPr lang="en-US" altLang="en-US" dirty="0"/>
              <a:t> </a:t>
            </a:r>
            <a:r>
              <a:rPr lang="en-US" altLang="en-US" dirty="0" err="1"/>
              <a:t>korišćenjem</a:t>
            </a:r>
            <a:r>
              <a:rPr lang="en-US" altLang="en-US" dirty="0"/>
              <a:t> </a:t>
            </a:r>
            <a:r>
              <a:rPr lang="en-US" altLang="en-US" dirty="0" err="1"/>
              <a:t>efikasnih</a:t>
            </a:r>
            <a:r>
              <a:rPr lang="en-US" altLang="en-US" dirty="0"/>
              <a:t> </a:t>
            </a:r>
            <a:r>
              <a:rPr lang="en-US" altLang="en-US" dirty="0" err="1"/>
              <a:t>numeričkih</a:t>
            </a:r>
            <a:r>
              <a:rPr lang="en-US" altLang="en-US" dirty="0"/>
              <a:t> </a:t>
            </a:r>
            <a:r>
              <a:rPr lang="en-US" altLang="en-US" dirty="0" err="1"/>
              <a:t>metoda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D5C923B-9743-A6D7-752D-7C7ED9841B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B71432-D878-49AA-B7D9-E43C8848D46F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4FCE00C-3B2A-3ED4-9734-E374F752D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38B415B-2186-5364-C5A4-AF762816C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r-Latn-CS" altLang="en-US"/>
              <a:t>1950. Godine Čeh, Antonin Svoboda, konstruisao prvi paralelni računar SAPO. Računar se sastojao od tri identične procesne jedinice koje su izvršavale isti program nad istim skupom podataka i komparatora. Izlaz se generisao samo ako su bar dve od tri procesne jedinice davale isti rezultat. Sistem je projektovan da bi se rešio problem nepouzdanih komponenti.</a:t>
            </a: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4E8E9-E37E-46A6-969A-F44E626C6E2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2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>
            <a:extLst>
              <a:ext uri="{FF2B5EF4-FFF2-40B4-BE49-F238E27FC236}">
                <a16:creationId xmlns:a16="http://schemas.microsoft.com/office/drawing/2014/main" id="{CAD34DB0-46B5-1596-CE2F-CB5F205F356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1027">
              <a:extLst>
                <a:ext uri="{FF2B5EF4-FFF2-40B4-BE49-F238E27FC236}">
                  <a16:creationId xmlns:a16="http://schemas.microsoft.com/office/drawing/2014/main" id="{84E003BF-6A41-CD91-20BD-E538259FFE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28">
              <a:extLst>
                <a:ext uri="{FF2B5EF4-FFF2-40B4-BE49-F238E27FC236}">
                  <a16:creationId xmlns:a16="http://schemas.microsoft.com/office/drawing/2014/main" id="{6E70999E-4E28-F884-9E98-C1B8CA93A4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" name="AutoShape 1034">
            <a:extLst>
              <a:ext uri="{FF2B5EF4-FFF2-40B4-BE49-F238E27FC236}">
                <a16:creationId xmlns:a16="http://schemas.microsoft.com/office/drawing/2014/main" id="{1BF87177-01D3-43DB-6FEA-F4D8ED1CCDE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5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281BE836-3CD3-EF4A-C1EA-FF6B44BB71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2">
            <a:extLst>
              <a:ext uri="{FF2B5EF4-FFF2-40B4-BE49-F238E27FC236}">
                <a16:creationId xmlns:a16="http://schemas.microsoft.com/office/drawing/2014/main" id="{6DE13407-DB14-FA81-92F8-F084BB336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3">
            <a:extLst>
              <a:ext uri="{FF2B5EF4-FFF2-40B4-BE49-F238E27FC236}">
                <a16:creationId xmlns:a16="http://schemas.microsoft.com/office/drawing/2014/main" id="{1E527DE5-33B1-5C2E-65B3-25D48A5E2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EDEA3C-4BC6-4C7D-8F5D-2B49CD7F51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366037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ED606935-3A07-DB27-8F1D-E21ED2056D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F5F51-CD57-4A7C-9B2A-088E06A2BD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5786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43299563-463D-92A1-F119-446C2FFCB6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12E5F-0F1D-4ADE-9122-410EA37439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264670"/>
      </p:ext>
    </p:extLst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5BA43C6-B48D-8E8A-F5B4-C1EA2CBF1C0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1B7F5D59-4F1F-D1BC-912A-748802C529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E64FC327-9239-568A-63B7-E7633C2F19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" name="AutoShape 10">
            <a:extLst>
              <a:ext uri="{FF2B5EF4-FFF2-40B4-BE49-F238E27FC236}">
                <a16:creationId xmlns:a16="http://schemas.microsoft.com/office/drawing/2014/main" id="{109EEE81-E27A-2253-62D7-86B895AD44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8EE8BE-7D3A-7EFF-8F6F-180517DA90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3730F6-BE54-48CA-7C96-B716AC2C62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effectLst/>
                <a:latin typeface="Arial Narrow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8556FA-2ADC-92D6-E04A-916613083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8282CC-672D-4738-B4F3-7BBEFD3D9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023231"/>
      </p:ext>
    </p:extLst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8934F6-0E0D-C3D6-C2A8-D41FE7FDA2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3E233-F7DF-44BC-A081-9479E69C99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073113"/>
      </p:ext>
    </p:extLst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9149E0-9294-E617-C649-552D8AA58F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9E51E-BAE6-484B-9FB9-45FD3AFB1D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478177"/>
      </p:ext>
    </p:extLst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C0DDA-6F89-18FF-27F2-634F3C5A7C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C1326-9702-4CDA-BADA-0108910F21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86525"/>
      </p:ext>
    </p:extLst>
  </p:cSld>
  <p:clrMapOvr>
    <a:masterClrMapping/>
  </p:clrMapOvr>
  <p:transition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ECB502-DDF3-3FE8-518B-C05893DD4B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15D32-B2A6-4436-BC0E-3C558B398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163158"/>
      </p:ext>
    </p:extLst>
  </p:cSld>
  <p:clrMapOvr>
    <a:masterClrMapping/>
  </p:clrMapOvr>
  <p:transition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4CA5D4-F7E3-DDE8-064D-5084F193A5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C977B-E2E3-4F23-BDD6-B2D0A50143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274199"/>
      </p:ext>
    </p:extLst>
  </p:cSld>
  <p:clrMapOvr>
    <a:masterClrMapping/>
  </p:clrMapOvr>
  <p:transition>
    <p:pull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B6D195F-D94E-2168-40B8-79DC61FC36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D2A9A-F9DC-4B4C-A8E0-B2A9856FF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474575"/>
      </p:ext>
    </p:extLst>
  </p:cSld>
  <p:clrMapOvr>
    <a:masterClrMapping/>
  </p:clrMapOvr>
  <p:transition>
    <p:pull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CA5F9-2FE2-DEAB-484A-A325130A4A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9794C-A345-45AD-BD55-1FF09F22B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834471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B957F598-4D29-801D-177D-B022173D7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A9488-27C1-46D8-9AC6-B003E3D7E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28521"/>
      </p:ext>
    </p:extLst>
  </p:cSld>
  <p:clrMapOvr>
    <a:masterClrMapping/>
  </p:clrMapOvr>
  <p:transition>
    <p:pull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E5A99-28AC-BD60-0A07-B63D2A0EDD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63D9A-29EF-41A6-967C-8854E3D8E6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233772"/>
      </p:ext>
    </p:extLst>
  </p:cSld>
  <p:clrMapOvr>
    <a:masterClrMapping/>
  </p:clrMapOvr>
  <p:transition>
    <p:pull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D24287-E905-01C6-68BC-6F3F06C43F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8CCFB-70E2-4725-BCBB-638FC2EC3F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933114"/>
      </p:ext>
    </p:extLst>
  </p:cSld>
  <p:clrMapOvr>
    <a:masterClrMapping/>
  </p:clrMapOvr>
  <p:transition>
    <p:pull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ECB814-C47F-833B-91DA-D8260B9A27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9CFD2-024D-48FD-9593-47CC250CC1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145392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9FE2EC34-A0DB-76AF-8949-E2FB33539C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F610E-B451-43EE-AB1F-0195E4196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490376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836C8E7-E7EF-F913-F289-DAF1B9E815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7F161-4E85-4B9A-9F14-E93E3CBC8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11860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D01532D9-A17A-FB94-5DA0-5CD6EC9C6B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F7681-962A-4935-AA3A-E9AF003EF6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93235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06F2F805-777E-4CA1-F522-5C8C253610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86C75-D358-46CB-AD4A-8C8644D74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650972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9A4A7321-D437-7DE7-5826-6B23F04E84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BFE72-8835-4144-A70F-BC770A063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829845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96362562-A6F7-039C-E465-D8418F3D6A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F52D2-E7CE-456C-B023-AB8051DCF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117442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07521819-3F8D-9C2F-1058-F728C4BD7F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1982B-A6BA-4DC9-9F1B-BA8144CCF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782814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CE37FF46-16E0-2452-E180-82D14F92E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26926FBB-48EA-5A26-2F65-BD0D3C163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4820" name="Rectangle 1028">
            <a:extLst>
              <a:ext uri="{FF2B5EF4-FFF2-40B4-BE49-F238E27FC236}">
                <a16:creationId xmlns:a16="http://schemas.microsoft.com/office/drawing/2014/main" id="{D912F0A2-8204-5425-31CF-05E5C2247F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effectLst/>
                <a:latin typeface="Arial Narrow" panose="020B0606020202030204" pitchFamily="34" charset="0"/>
              </a:defRPr>
            </a:lvl1pPr>
          </a:lstStyle>
          <a:p>
            <a:fld id="{EAB8C315-252F-4E50-BEC4-4E2B5A2319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821" name="Rectangle 1029">
            <a:extLst>
              <a:ext uri="{FF2B5EF4-FFF2-40B4-BE49-F238E27FC236}">
                <a16:creationId xmlns:a16="http://schemas.microsoft.com/office/drawing/2014/main" id="{2CDBC284-135C-BFF1-8908-DF3493D60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002A3E6-4CDD-5194-7821-4D39B69A7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B888BD2-4CE1-CADB-E4C7-B98784A84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5D1C6F9B-F3E5-1081-0AAF-C7DD8B13A7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effectLst/>
                <a:latin typeface="Arial Narrow" panose="020B0606020202030204" pitchFamily="34" charset="0"/>
              </a:defRPr>
            </a:lvl1pPr>
          </a:lstStyle>
          <a:p>
            <a:fld id="{8FD6BBB6-B483-42FF-960F-1ADA608751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B6114D76-366A-5D7E-3F2C-3D7D08753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ema\paralelni\ponovo\Classification%20of%20Parallel%20Machines_files\FIG2A.g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ema\paralelni\ponovo\Classification%20of%20Parallel%20Machines_files\FIG2B.g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file:///D:\users\ema\paralelni\ponovo\Classification%20of%20Parallel%20Machines_files\FIG2C.gi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D:\users\ema\paralelni\ponovo\Classification%20of%20Parallel%20Machines_files\FIG2D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640AB37-D92E-F034-C9AC-CF23C8DCFF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Paralelni sistemi</a:t>
            </a: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27DFB02-447A-8F0D-AF62-B65C5BDADA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/>
            </a:pPr>
            <a:endParaRPr lang="hr-HR" altLang="en-US" dirty="0"/>
          </a:p>
          <a:p>
            <a:pPr algn="l">
              <a:defRPr/>
            </a:pPr>
            <a:r>
              <a:rPr lang="hr-HR" altLang="en-US" dirty="0"/>
              <a:t>fond sati 2+2+1 </a:t>
            </a:r>
            <a:r>
              <a:rPr lang="hr-HR" altLang="en-US"/>
              <a:t>(VI</a:t>
            </a:r>
            <a:r>
              <a:rPr lang="en-US" altLang="en-US"/>
              <a:t> </a:t>
            </a:r>
            <a:r>
              <a:rPr lang="hr-HR" altLang="en-US" dirty="0"/>
              <a:t>sem.)</a:t>
            </a:r>
          </a:p>
          <a:p>
            <a:pPr algn="l">
              <a:defRPr/>
            </a:pPr>
            <a:r>
              <a:rPr lang="en-US" altLang="en-US" dirty="0" err="1"/>
              <a:t>cs</a:t>
            </a:r>
            <a:r>
              <a:rPr lang="hr-HR" altLang="en-US" dirty="0"/>
              <a:t>.elfak.ni.ac.</a:t>
            </a:r>
            <a:r>
              <a:rPr lang="en-US" altLang="en-US" dirty="0" err="1"/>
              <a:t>rs</a:t>
            </a:r>
            <a:r>
              <a:rPr lang="en-US" altLang="en-US" dirty="0"/>
              <a:t>/</a:t>
            </a:r>
            <a:r>
              <a:rPr lang="en-US" altLang="en-US" dirty="0" err="1"/>
              <a:t>nastava</a:t>
            </a:r>
            <a:r>
              <a:rPr lang="hr-HR" altLang="en-US" dirty="0"/>
              <a:t>/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4C8BD5B-EACA-9546-A8DA-C4E5D4A6D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Podela PRS</a:t>
            </a:r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C492635-1F2B-0C01-383A-024BEDDFF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altLang="en-US"/>
              <a:t>U odnosu na način upravljanja: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/>
              <a:t>Programski upravljane (control driven Von Neumann)</a:t>
            </a:r>
          </a:p>
          <a:p>
            <a:pPr lvl="2">
              <a:lnSpc>
                <a:spcPct val="90000"/>
              </a:lnSpc>
              <a:defRPr/>
            </a:pPr>
            <a:r>
              <a:rPr lang="hr-HR" altLang="en-US"/>
              <a:t>Redosled izvršenja instrukcija odredjen je sadržajem programskog brojača. </a:t>
            </a:r>
          </a:p>
          <a:p>
            <a:pPr lvl="3">
              <a:lnSpc>
                <a:spcPct val="90000"/>
              </a:lnSpc>
              <a:defRPr/>
            </a:pPr>
            <a:r>
              <a:rPr lang="hr-HR" altLang="en-US"/>
              <a:t>Paralelne arhitekture se dobijaju povezivanjem dv</a:t>
            </a:r>
            <a:r>
              <a:rPr lang="en-US" altLang="en-US"/>
              <a:t>e</a:t>
            </a:r>
            <a:r>
              <a:rPr lang="hr-HR" altLang="en-US"/>
              <a:t> ili više jednoproceso</a:t>
            </a:r>
            <a:r>
              <a:rPr lang="en-US" altLang="en-US"/>
              <a:t>r</a:t>
            </a:r>
            <a:r>
              <a:rPr lang="hr-HR" altLang="en-US"/>
              <a:t>skih mašina</a:t>
            </a:r>
          </a:p>
          <a:p>
            <a:pPr lvl="3">
              <a:lnSpc>
                <a:spcPct val="90000"/>
              </a:lnSpc>
              <a:defRPr/>
            </a:pPr>
            <a:r>
              <a:rPr lang="hr-HR" altLang="en-US"/>
              <a:t>Svaka procesorska jedinica sledi tradicionalnu sekvencu mašinskih ciklusa: pribavljanje instrukcije-izvršenje-smeštanje rezultata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/>
              <a:t>Upravljanje definisano tokom podataka (Data flow računari)</a:t>
            </a:r>
          </a:p>
          <a:p>
            <a:pPr lvl="2">
              <a:lnSpc>
                <a:spcPct val="90000"/>
              </a:lnSpc>
              <a:defRPr/>
            </a:pPr>
            <a:r>
              <a:rPr lang="hr-HR" altLang="en-US"/>
              <a:t>Instrukcija se izvršava čim je dostupna odgovarajuća kombinacija njenih argumenata (halapljiva izračunavanja)</a:t>
            </a:r>
          </a:p>
          <a:p>
            <a:pPr lvl="3">
              <a:lnSpc>
                <a:spcPct val="90000"/>
              </a:lnSpc>
              <a:defRPr/>
            </a:pPr>
            <a:r>
              <a:rPr lang="hr-HR" altLang="en-US"/>
              <a:t>poseduju sitno zrnasti paralelizam na nivou instrukcija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/>
              <a:t>Upravljanje po zahtevu (deamand driven, Reduction mašine)</a:t>
            </a:r>
          </a:p>
          <a:p>
            <a:pPr lvl="2">
              <a:lnSpc>
                <a:spcPct val="90000"/>
              </a:lnSpc>
              <a:defRPr/>
            </a:pPr>
            <a:r>
              <a:rPr lang="hr-HR" altLang="en-US"/>
              <a:t>Izvršavaju se samo one instrukcije čiji je rezultat potreban za druga izračunavanja.</a:t>
            </a:r>
          </a:p>
          <a:p>
            <a:pPr lvl="3">
              <a:lnSpc>
                <a:spcPct val="90000"/>
              </a:lnSpc>
              <a:defRPr/>
            </a:pPr>
            <a:r>
              <a:rPr lang="hr-HR" altLang="en-US"/>
              <a:t>Program se može posmatrati kao niz ugnježdjenih izračunavanja, a</a:t>
            </a:r>
            <a:r>
              <a:rPr lang="en-US" altLang="en-US"/>
              <a:t> </a:t>
            </a:r>
            <a:r>
              <a:rPr lang="hr-HR" altLang="en-US"/>
              <a:t>izvršenje se obavlja redukovanjem najdublje ugnježdjenih izračunavanja u saglasnosti sa semantikom odgovarajućih operatora, sve dok postoji potreba za izračunavanjem</a:t>
            </a:r>
          </a:p>
          <a:p>
            <a:pPr lvl="3">
              <a:lnSpc>
                <a:spcPct val="90000"/>
              </a:lnSpc>
              <a:defRPr/>
            </a:pP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734F8D6-2F4E-BF4A-D0BA-FCA334989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Data flow i Reduction prilaz</a:t>
            </a:r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5E4A81E-C1A9-4A2A-D2D4-FF853B476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Data flow računari koriste prilaz “odozdo-na-gore” u izračunavanju</a:t>
            </a:r>
          </a:p>
          <a:p>
            <a:pPr>
              <a:defRPr/>
            </a:pPr>
            <a:r>
              <a:rPr lang="hr-HR" altLang="en-US"/>
              <a:t>Reduction mašine koriste prilaz “s-vrha –na-niže”</a:t>
            </a:r>
          </a:p>
          <a:p>
            <a:pPr>
              <a:defRPr/>
            </a:pPr>
            <a:r>
              <a:rPr lang="hr-HR" altLang="en-US"/>
              <a:t>Primer</a:t>
            </a:r>
          </a:p>
          <a:p>
            <a:pPr lvl="1">
              <a:defRPr/>
            </a:pPr>
            <a:r>
              <a:rPr lang="hr-HR" altLang="en-US"/>
              <a:t>a=(b+1)*c-d/e</a:t>
            </a:r>
            <a:endParaRPr lang="en-US" altLang="en-US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328F15B9-2A11-6D72-D440-DB2379B4E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6132513"/>
            <a:ext cx="25844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       1       c       d       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E9DFBF0D-5DFD-8401-5848-D2A05BEF6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5522913"/>
            <a:ext cx="190500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+                        /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62D96E61-338C-355F-905C-AAE797BB2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4913313"/>
            <a:ext cx="2730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523E6519-E10E-1DBF-660F-B3C7D47C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4151313"/>
            <a:ext cx="3365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--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BF8269E4-BD97-697A-F020-6A824411EF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791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070" name="Line 14">
            <a:extLst>
              <a:ext uri="{FF2B5EF4-FFF2-40B4-BE49-F238E27FC236}">
                <a16:creationId xmlns:a16="http://schemas.microsoft.com/office/drawing/2014/main" id="{7FF7ED82-3F27-A182-17B1-6CBC8EDCB8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5791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071" name="Line 15">
            <a:extLst>
              <a:ext uri="{FF2B5EF4-FFF2-40B4-BE49-F238E27FC236}">
                <a16:creationId xmlns:a16="http://schemas.microsoft.com/office/drawing/2014/main" id="{76D1B79B-4AEE-5C52-A202-13AEFD7360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867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FB0CBA56-00D3-881F-DDD1-A308BE67C8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594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1B961978-AFDB-568A-2879-BC309B404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5105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F43E4B12-4D87-87D4-7BED-F3CA584E0E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4196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F385081E-1A8A-B7C7-5C4E-2CC4B9F0AD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419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9209D2AF-DED1-4C3A-4B02-C810055C0D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51054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B2528BDE-D10B-6AD2-EFBC-C57C037130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22F578DB-0DD5-239A-D0A8-E37E3A776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3541713"/>
            <a:ext cx="3111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hr-H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91" name="Line 35">
            <a:extLst>
              <a:ext uri="{FF2B5EF4-FFF2-40B4-BE49-F238E27FC236}">
                <a16:creationId xmlns:a16="http://schemas.microsoft.com/office/drawing/2014/main" id="{C1290B4B-70DE-C515-E9B3-7935C6974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7338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093" name="Line 37">
            <a:extLst>
              <a:ext uri="{FF2B5EF4-FFF2-40B4-BE49-F238E27FC236}">
                <a16:creationId xmlns:a16="http://schemas.microsoft.com/office/drawing/2014/main" id="{E9B6A321-8AFD-0234-1E16-49CF75F1F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810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5094" name="Text Box 38">
            <a:extLst>
              <a:ext uri="{FF2B5EF4-FFF2-40B4-BE49-F238E27FC236}">
                <a16:creationId xmlns:a16="http://schemas.microsoft.com/office/drawing/2014/main" id="{40793F35-FDE5-9E6F-3A56-801C2EFC58D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905000" y="4648200"/>
            <a:ext cx="458788" cy="10445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anchor="b">
            <a:spAutoFit/>
          </a:bodyPr>
          <a:lstStyle/>
          <a:p>
            <a:pPr>
              <a:defRPr/>
            </a:pPr>
            <a:r>
              <a:rPr lang="hr-H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 flow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0DAE39C3-0D7F-5407-E022-89189515F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760913"/>
            <a:ext cx="458788" cy="11207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 wrap="none" anchor="b">
            <a:spAutoFit/>
          </a:bodyPr>
          <a:lstStyle/>
          <a:p>
            <a:pPr>
              <a:defRPr/>
            </a:pPr>
            <a:r>
              <a:rPr lang="hr-H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39D98F1-1E7C-8A99-4EB0-78EFC093B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Flinova klasifikacija </a:t>
            </a:r>
            <a:r>
              <a:rPr lang="en-US" altLang="en-US" sz="3200"/>
              <a:t>Von Neumanovih ra</a:t>
            </a:r>
            <a:r>
              <a:rPr lang="hr-HR" altLang="en-US" sz="3200"/>
              <a:t>čunara </a:t>
            </a:r>
            <a:endParaRPr lang="en-US" altLang="en-US" sz="32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307E9F9-B570-D94C-A627-BA0022CBF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Podela izvršena  prema broju jednovremenih tokova instrukcija i tokova podataka</a:t>
            </a:r>
          </a:p>
          <a:p>
            <a:pPr lvl="1">
              <a:defRPr/>
            </a:pPr>
            <a:r>
              <a:rPr lang="hr-HR" altLang="en-US"/>
              <a:t>SISD (Single Instruction Single Data stream) – računari sa jednim tokom instrukcija i jednim tokom podataka</a:t>
            </a:r>
          </a:p>
          <a:p>
            <a:pPr lvl="1">
              <a:defRPr/>
            </a:pPr>
            <a:r>
              <a:rPr lang="hr-HR" altLang="en-US"/>
              <a:t>MISD (Multiple Instruction Single Data stream) – računari sa višestrukim tokom instrukcija i jednim tokom podataka</a:t>
            </a:r>
          </a:p>
          <a:p>
            <a:pPr lvl="1">
              <a:defRPr/>
            </a:pPr>
            <a:r>
              <a:rPr lang="hr-HR" altLang="en-US"/>
              <a:t>SIMD (Single Instruction Multiple Data stream) – računari sa jednim tokom instrukcija i višestrukim tokom podataka</a:t>
            </a:r>
          </a:p>
          <a:p>
            <a:pPr lvl="1">
              <a:defRPr/>
            </a:pPr>
            <a:r>
              <a:rPr lang="hr-HR" altLang="en-US"/>
              <a:t>MIMD (Multiple Instruction Multiple Data stream) – računari sa višestrukim tokom instrukcija i višestrukim tokom podataka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9C20506-1807-7CB5-BC11-202200728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Klasifikacija</a:t>
            </a:r>
            <a:r>
              <a:rPr lang="en-US" altLang="en-US"/>
              <a:t> Von Neumanovih ra</a:t>
            </a:r>
            <a:r>
              <a:rPr lang="hr-HR" altLang="en-US"/>
              <a:t>čunara</a:t>
            </a: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209CCD3-CFB1-D3C8-45E8-2150B506D6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cs typeface="Times New Roman" pitchFamily="18" charset="0"/>
              </a:rPr>
              <a:t>SISD Computers </a:t>
            </a:r>
            <a:r>
              <a:rPr lang="hr-HR" altLang="en-US">
                <a:latin typeface="Times New Roman" pitchFamily="18" charset="0"/>
              </a:rPr>
              <a:t>(Single Instruction Single Data stream)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altLang="en-US"/>
          </a:p>
        </p:txBody>
      </p:sp>
      <p:pic>
        <p:nvPicPr>
          <p:cNvPr id="23556" name="Picture 4" descr="D:\users\ema\paralelni\ponovo\Classification of Parallel Machines_files\FIG2A.gif">
            <a:extLst>
              <a:ext uri="{FF2B5EF4-FFF2-40B4-BE49-F238E27FC236}">
                <a16:creationId xmlns:a16="http://schemas.microsoft.com/office/drawing/2014/main" id="{118298AD-31B9-8D89-B217-98323A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514600"/>
            <a:ext cx="62674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>
            <a:extLst>
              <a:ext uri="{FF2B5EF4-FFF2-40B4-BE49-F238E27FC236}">
                <a16:creationId xmlns:a16="http://schemas.microsoft.com/office/drawing/2014/main" id="{A19CF640-6D21-5F8C-6CAA-9F64A971E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851275"/>
            <a:ext cx="8245475" cy="28321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hr-HR" altLang="en-US" sz="2000" dirty="0">
                <a:effectLst/>
                <a:latin typeface="Tahoma" pitchFamily="34" charset="0"/>
                <a:cs typeface="Tahoma" pitchFamily="34" charset="0"/>
              </a:rPr>
              <a:t>Primer: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hr-HR" altLang="en-US" sz="2000" dirty="0">
                <a:effectLst/>
                <a:latin typeface="Tahoma" pitchFamily="34" charset="0"/>
                <a:cs typeface="Tahoma" pitchFamily="34" charset="0"/>
              </a:rPr>
              <a:t>Brzina je ograničena internom brzinom prenosa u okviru računara</a:t>
            </a:r>
          </a:p>
          <a:p>
            <a:pPr eaLnBrk="1" hangingPunct="1">
              <a:buFontTx/>
              <a:buChar char="•"/>
              <a:defRPr/>
            </a:pPr>
            <a:r>
              <a:rPr lang="sr-Latn-BA" altLang="en-US" sz="2000" dirty="0"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en-US" altLang="en-US" sz="2000" dirty="0">
                <a:effectLst/>
                <a:latin typeface="Tahoma" pitchFamily="34" charset="0"/>
                <a:cs typeface="Tahoma" pitchFamily="34" charset="0"/>
              </a:rPr>
              <a:t>Da bi se </a:t>
            </a:r>
            <a:r>
              <a:rPr lang="en-US" altLang="en-US" sz="2000" dirty="0" err="1">
                <a:effectLst/>
                <a:latin typeface="Tahoma" pitchFamily="34" charset="0"/>
                <a:cs typeface="Tahoma" pitchFamily="34" charset="0"/>
              </a:rPr>
              <a:t>i</a:t>
            </a:r>
            <a:r>
              <a:rPr lang="hr-HR" altLang="en-US" sz="2000" dirty="0">
                <a:effectLst/>
                <a:latin typeface="Tahoma" pitchFamily="34" charset="0"/>
                <a:cs typeface="Tahoma" pitchFamily="34" charset="0"/>
              </a:rPr>
              <a:t>zračunala suma od </a:t>
            </a:r>
            <a:r>
              <a:rPr lang="en-US" altLang="en-US" sz="2000" dirty="0">
                <a:effectLst/>
                <a:latin typeface="Tahoma" pitchFamily="34" charset="0"/>
                <a:cs typeface="Tahoma" pitchFamily="34" charset="0"/>
              </a:rPr>
              <a:t> N </a:t>
            </a:r>
            <a:r>
              <a:rPr lang="hr-HR" altLang="en-US" sz="2000" dirty="0">
                <a:effectLst/>
                <a:latin typeface="Tahoma" pitchFamily="34" charset="0"/>
                <a:cs typeface="Tahoma" pitchFamily="34" charset="0"/>
              </a:rPr>
              <a:t>brojeva </a:t>
            </a:r>
            <a:r>
              <a:rPr lang="en-US" altLang="en-US" sz="2000" dirty="0">
                <a:effectLst/>
                <a:latin typeface="Tahoma" pitchFamily="34" charset="0"/>
                <a:cs typeface="Tahoma" pitchFamily="34" charset="0"/>
              </a:rPr>
              <a:t> a1, a2, .... </a:t>
            </a:r>
            <a:r>
              <a:rPr lang="sr-Latn-CS" altLang="en-US" sz="2000" dirty="0">
                <a:effectLst/>
                <a:latin typeface="Tahoma" pitchFamily="34" charset="0"/>
                <a:cs typeface="Tahoma" pitchFamily="34" charset="0"/>
              </a:rPr>
              <a:t>,</a:t>
            </a:r>
            <a:r>
              <a:rPr lang="en-US" altLang="en-US" sz="2000" dirty="0" err="1">
                <a:effectLst/>
                <a:latin typeface="Tahoma" pitchFamily="34" charset="0"/>
                <a:cs typeface="Tahoma" pitchFamily="34" charset="0"/>
              </a:rPr>
              <a:t>aN</a:t>
            </a:r>
            <a:r>
              <a:rPr lang="en-US" altLang="en-US" sz="2000" dirty="0"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hr-HR" altLang="en-US" sz="2000" dirty="0">
                <a:effectLst/>
                <a:latin typeface="Tahoma" pitchFamily="34" charset="0"/>
                <a:cs typeface="Tahoma" pitchFamily="34" charset="0"/>
              </a:rPr>
              <a:t>procesor mora</a:t>
            </a:r>
            <a:r>
              <a:rPr lang="en-US" altLang="en-US" sz="2000" dirty="0"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hr-HR" altLang="en-US" sz="2000" dirty="0">
                <a:effectLst/>
                <a:latin typeface="Tahoma" pitchFamily="34" charset="0"/>
                <a:cs typeface="Tahoma" pitchFamily="34" charset="0"/>
              </a:rPr>
              <a:t>pristupiti memoriji N puta uzastopno. </a:t>
            </a:r>
          </a:p>
          <a:p>
            <a:pPr eaLnBrk="1" hangingPunct="1">
              <a:buFontTx/>
              <a:buChar char="•"/>
              <a:defRPr/>
            </a:pPr>
            <a:r>
              <a:rPr lang="hr-HR" altLang="en-US" sz="2000" dirty="0">
                <a:effectLst/>
                <a:latin typeface="Tahoma" pitchFamily="34" charset="0"/>
                <a:cs typeface="Tahoma" pitchFamily="34" charset="0"/>
              </a:rPr>
              <a:t>Takodje, potrbno je obaviti </a:t>
            </a:r>
            <a:r>
              <a:rPr lang="en-US" altLang="en-US" sz="2000" dirty="0">
                <a:effectLst/>
                <a:latin typeface="Tahoma" pitchFamily="34" charset="0"/>
                <a:cs typeface="Tahoma" pitchFamily="34" charset="0"/>
              </a:rPr>
              <a:t> N-1 </a:t>
            </a:r>
            <a:r>
              <a:rPr lang="hr-HR" altLang="en-US" sz="2000" dirty="0">
                <a:effectLst/>
                <a:latin typeface="Tahoma" pitchFamily="34" charset="0"/>
                <a:cs typeface="Tahoma" pitchFamily="34" charset="0"/>
              </a:rPr>
              <a:t>sabiranje. </a:t>
            </a:r>
          </a:p>
          <a:p>
            <a:pPr lvl="1" eaLnBrk="1" hangingPunct="1">
              <a:buFontTx/>
              <a:buChar char="•"/>
              <a:defRPr/>
            </a:pPr>
            <a:r>
              <a:rPr lang="sr-Latn-BA" altLang="en-US" sz="2000" dirty="0"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sr-Latn-BA" altLang="en-US" dirty="0">
                <a:effectLst/>
                <a:latin typeface="Tahoma" pitchFamily="34" charset="0"/>
                <a:cs typeface="Tahoma" pitchFamily="34" charset="0"/>
              </a:rPr>
              <a:t>ako pristup memoriji ili operacija sabiranj traju 1 vremensku jedinicu,</a:t>
            </a:r>
            <a:r>
              <a:rPr lang="hr-HR" altLang="en-US" dirty="0">
                <a:effectLst/>
                <a:latin typeface="Tahoma" pitchFamily="34" charset="0"/>
                <a:cs typeface="Tahoma" pitchFamily="34" charset="0"/>
              </a:rPr>
              <a:t> ovo i</a:t>
            </a:r>
            <a:r>
              <a:rPr lang="en-US" altLang="en-US" dirty="0">
                <a:effectLst/>
                <a:latin typeface="Tahoma" pitchFamily="34" charset="0"/>
                <a:cs typeface="Tahoma" pitchFamily="34" charset="0"/>
              </a:rPr>
              <a:t>z</a:t>
            </a:r>
            <a:r>
              <a:rPr lang="hr-HR" altLang="en-US" dirty="0">
                <a:effectLst/>
                <a:latin typeface="Tahoma" pitchFamily="34" charset="0"/>
                <a:cs typeface="Tahoma" pitchFamily="34" charset="0"/>
              </a:rPr>
              <a:t>računavanje zahteva iz</a:t>
            </a:r>
            <a:r>
              <a:rPr lang="en-US" altLang="en-US" dirty="0">
                <a:effectLst/>
                <a:latin typeface="Tahoma" pitchFamily="34" charset="0"/>
                <a:cs typeface="Tahoma" pitchFamily="34" charset="0"/>
              </a:rPr>
              <a:t>v</a:t>
            </a:r>
            <a:r>
              <a:rPr lang="hr-HR" altLang="en-US" dirty="0">
                <a:effectLst/>
                <a:latin typeface="Tahoma" pitchFamily="34" charset="0"/>
                <a:cs typeface="Tahoma" pitchFamily="34" charset="0"/>
              </a:rPr>
              <a:t>ršenje </a:t>
            </a:r>
            <a:r>
              <a:rPr lang="en-US" altLang="en-US" dirty="0">
                <a:effectLst/>
                <a:latin typeface="Tahoma" pitchFamily="34" charset="0"/>
                <a:cs typeface="Tahoma" pitchFamily="34" charset="0"/>
              </a:rPr>
              <a:t>O(N) </a:t>
            </a:r>
            <a:r>
              <a:rPr lang="sr-Latn-RS" altLang="en-US" dirty="0">
                <a:effectLst/>
                <a:latin typeface="Tahoma" pitchFamily="34" charset="0"/>
                <a:cs typeface="Tahoma" pitchFamily="34" charset="0"/>
              </a:rPr>
              <a:t>vremena</a:t>
            </a:r>
            <a:r>
              <a:rPr lang="en-US" altLang="en-US" dirty="0"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hr-HR" altLang="en-US" dirty="0">
                <a:effectLst/>
                <a:latin typeface="Tahoma" pitchFamily="34" charset="0"/>
                <a:cs typeface="Tahoma" pitchFamily="34" charset="0"/>
              </a:rPr>
              <a:t>t.j. algoritmi za SISD računare ne sadrže ni jedan vid paralelizma jer postoji samo jedan procesor.</a:t>
            </a:r>
            <a:endParaRPr lang="en-US" altLang="en-US" dirty="0">
              <a:effectLst/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AFAEC0A-2FFC-1B73-B2FF-81A1F3FD1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29813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9C6A6C3-7213-EF61-AAFA-9A0211C0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0859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4580" name="Picture 5" descr="D:\users\ema\paralelni\ponovo\Classification of Parallel Machines_files\FIG2B.gif">
            <a:extLst>
              <a:ext uri="{FF2B5EF4-FFF2-40B4-BE49-F238E27FC236}">
                <a16:creationId xmlns:a16="http://schemas.microsoft.com/office/drawing/2014/main" id="{A629A03D-C525-12A2-B1F8-E268E261B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55006"/>
            <a:ext cx="64389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>
            <a:extLst>
              <a:ext uri="{FF2B5EF4-FFF2-40B4-BE49-F238E27FC236}">
                <a16:creationId xmlns:a16="http://schemas.microsoft.com/office/drawing/2014/main" id="{A43168DA-4A7B-B123-9B8D-BCBA7B389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070475"/>
            <a:ext cx="778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effectLst/>
              <a:latin typeface="Times New Roman" panose="02020603050405020304" pitchFamily="18" charset="0"/>
            </a:endParaRPr>
          </a:p>
        </p:txBody>
      </p:sp>
      <p:sp>
        <p:nvSpPr>
          <p:cNvPr id="24582" name="Text Box 8">
            <a:extLst>
              <a:ext uri="{FF2B5EF4-FFF2-40B4-BE49-F238E27FC236}">
                <a16:creationId xmlns:a16="http://schemas.microsoft.com/office/drawing/2014/main" id="{630F9C4B-A549-9A06-A9AB-21D0879B2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07047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en-US" sz="2400">
                <a:effectLst/>
                <a:latin typeface="Times New Roman" panose="02020603050405020304" pitchFamily="18" charset="0"/>
              </a:rPr>
              <a:t> </a:t>
            </a:r>
            <a:endParaRPr lang="en-US" altLang="en-US" sz="2400">
              <a:effectLst/>
              <a:latin typeface="Times New Roman" panose="02020603050405020304" pitchFamily="18" charset="0"/>
            </a:endParaRPr>
          </a:p>
        </p:txBody>
      </p:sp>
      <p:sp>
        <p:nvSpPr>
          <p:cNvPr id="24583" name="Rectangle 12">
            <a:extLst>
              <a:ext uri="{FF2B5EF4-FFF2-40B4-BE49-F238E27FC236}">
                <a16:creationId xmlns:a16="http://schemas.microsoft.com/office/drawing/2014/main" id="{9EB51E6D-A8DD-C5B0-12F1-8523F8F42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kumimoji="0" lang="en-US" altLang="en-US" sz="3200" b="1">
                <a:effectLst/>
                <a:latin typeface="Times New Roman" panose="02020603050405020304" pitchFamily="18" charset="0"/>
              </a:rPr>
              <a:t>MISD </a:t>
            </a:r>
            <a:r>
              <a:rPr kumimoji="0" lang="sr-Latn-CS" altLang="en-US" sz="3200" b="1">
                <a:effectLst/>
                <a:latin typeface="Times New Roman" panose="02020603050405020304" pitchFamily="18" charset="0"/>
              </a:rPr>
              <a:t>računari</a:t>
            </a:r>
            <a:endParaRPr kumimoji="0" lang="en-US" altLang="en-US" sz="3200" b="1">
              <a:effectLst/>
              <a:latin typeface="Times New Roman" panose="02020603050405020304" pitchFamily="18" charset="0"/>
            </a:endParaRP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0940CC5-9387-3A38-0080-D8943CCC3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2400">
                <a:solidFill>
                  <a:schemeClr val="tx1"/>
                </a:solidFill>
                <a:effectLst/>
                <a:cs typeface="Tahoma" pitchFamily="34" charset="0"/>
              </a:rPr>
              <a:t>N procesor</a:t>
            </a:r>
            <a:r>
              <a:rPr kumimoji="0" lang="hr-HR" altLang="en-US" sz="2400">
                <a:solidFill>
                  <a:schemeClr val="tx1"/>
                </a:solidFill>
                <a:effectLst/>
                <a:cs typeface="Tahoma" pitchFamily="34" charset="0"/>
              </a:rPr>
              <a:t>a</a:t>
            </a:r>
            <a:r>
              <a:rPr kumimoji="0" lang="en-US" altLang="en-US" sz="2400">
                <a:solidFill>
                  <a:schemeClr val="tx1"/>
                </a:solidFill>
                <a:effectLst/>
                <a:cs typeface="Tahoma" pitchFamily="34" charset="0"/>
              </a:rPr>
              <a:t>, </a:t>
            </a:r>
            <a:r>
              <a:rPr kumimoji="0" lang="hr-HR" altLang="en-US" sz="2400">
                <a:solidFill>
                  <a:schemeClr val="tx1"/>
                </a:solidFill>
                <a:effectLst/>
                <a:cs typeface="Tahoma" pitchFamily="34" charset="0"/>
              </a:rPr>
              <a:t>svaki sa sopstveno</a:t>
            </a:r>
            <a:r>
              <a:rPr kumimoji="0" lang="en-US" altLang="en-US" sz="2400">
                <a:solidFill>
                  <a:schemeClr val="tx1"/>
                </a:solidFill>
                <a:effectLst/>
                <a:cs typeface="Tahoma" pitchFamily="34" charset="0"/>
              </a:rPr>
              <a:t>m</a:t>
            </a:r>
            <a:r>
              <a:rPr kumimoji="0" lang="hr-HR" altLang="en-US" sz="2400">
                <a:solidFill>
                  <a:schemeClr val="tx1"/>
                </a:solidFill>
                <a:effectLst/>
                <a:cs typeface="Tahoma" pitchFamily="34" charset="0"/>
              </a:rPr>
              <a:t> upravljačkom jedinicom koji dele </a:t>
            </a:r>
            <a:r>
              <a:rPr kumimoji="0" lang="en-US" altLang="en-US" sz="2400">
                <a:solidFill>
                  <a:schemeClr val="tx1"/>
                </a:solidFill>
                <a:effectLst/>
                <a:cs typeface="Tahoma" pitchFamily="34" charset="0"/>
              </a:rPr>
              <a:t>p</a:t>
            </a:r>
            <a:r>
              <a:rPr kumimoji="0" lang="hr-HR" altLang="en-US" sz="2400">
                <a:solidFill>
                  <a:schemeClr val="tx1"/>
                </a:solidFill>
                <a:effectLst/>
                <a:cs typeface="Tahoma" pitchFamily="34" charset="0"/>
              </a:rPr>
              <a:t>ristup zajedničkoj memoriji. </a:t>
            </a:r>
            <a:endParaRPr kumimoji="0" lang="en-US" altLang="en-US" sz="2400">
              <a:solidFill>
                <a:schemeClr val="tx1"/>
              </a:solidFill>
              <a:effectLst/>
              <a:cs typeface="Tahoma" pitchFamily="34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endParaRPr lang="en-US" altLang="en-US">
              <a:cs typeface="Tahoma" pitchFamily="34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5630457-2D8C-CA2C-1764-A82B173B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53000" y="4724400"/>
            <a:ext cx="41910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EB21805A-5086-07AD-2EC7-C16652FFF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26047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en-US" sz="2400">
                <a:effectLst/>
                <a:latin typeface="Times New Roman" panose="02020603050405020304" pitchFamily="18" charset="0"/>
              </a:rPr>
              <a:t> </a:t>
            </a:r>
            <a:endParaRPr lang="en-US" altLang="en-US" sz="2400">
              <a:effectLst/>
              <a:latin typeface="Times New Roman" panose="02020603050405020304" pitchFamily="18" charset="0"/>
            </a:endParaRPr>
          </a:p>
        </p:txBody>
      </p:sp>
      <p:sp>
        <p:nvSpPr>
          <p:cNvPr id="25603" name="Rectangle 6">
            <a:extLst>
              <a:ext uri="{FF2B5EF4-FFF2-40B4-BE49-F238E27FC236}">
                <a16:creationId xmlns:a16="http://schemas.microsoft.com/office/drawing/2014/main" id="{2F4A5D8F-0B3F-E3AA-B069-E2A88733A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1350"/>
          </a:xfrm>
        </p:spPr>
        <p:txBody>
          <a:bodyPr/>
          <a:lstStyle/>
          <a:p>
            <a:r>
              <a:rPr kumimoji="0" lang="en-US" altLang="en-US" sz="3600">
                <a:effectLst/>
                <a:latin typeface="Times New Roman" panose="02020603050405020304" pitchFamily="18" charset="0"/>
              </a:rPr>
              <a:t>MISD </a:t>
            </a:r>
            <a:r>
              <a:rPr kumimoji="0" lang="sr-Latn-CS" altLang="en-US" sz="3600">
                <a:effectLst/>
                <a:latin typeface="Times New Roman" panose="02020603050405020304" pitchFamily="18" charset="0"/>
              </a:rPr>
              <a:t>računari</a:t>
            </a:r>
            <a:endParaRPr kumimoji="0" lang="en-US" altLang="en-US" sz="3600">
              <a:effectLst/>
              <a:latin typeface="Times New Roman" panose="02020603050405020304" pitchFamily="18" charset="0"/>
            </a:endParaRP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2CCF603D-36E4-739B-9F24-8301C3FC8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hr-HR" altLang="en-US" sz="2400" dirty="0">
                <a:solidFill>
                  <a:schemeClr val="tx1"/>
                </a:solidFill>
                <a:effectLst/>
              </a:rPr>
              <a:t>Postoji N tokova instrukcija i jedan tok (niz) podataka. Paralelizam se postiže tako što više procesora izvršava različite instrukcije  u isto vreme nad istim podatkom. </a:t>
            </a:r>
            <a:endParaRPr kumimoji="0" lang="en-US" altLang="en-US" sz="2400" dirty="0">
              <a:solidFill>
                <a:schemeClr val="tx1"/>
              </a:solidFill>
              <a:effectLst/>
            </a:endParaRPr>
          </a:p>
          <a:p>
            <a:pPr>
              <a:defRPr/>
            </a:pPr>
            <a:r>
              <a:rPr kumimoji="0" lang="hr-HR" altLang="en-US" sz="2400" dirty="0"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dirty="0">
                <a:solidFill>
                  <a:schemeClr val="tx1"/>
                </a:solidFill>
                <a:effectLst/>
              </a:rPr>
              <a:t>MISD ma</a:t>
            </a:r>
            <a:r>
              <a:rPr kumimoji="0" lang="hr-HR" altLang="en-US" sz="2400" dirty="0">
                <a:solidFill>
                  <a:schemeClr val="tx1"/>
                </a:solidFill>
                <a:effectLst/>
              </a:rPr>
              <a:t>šine su od koristi kod onih izračunavanja gde isti podatak treba obraditi na više načina .</a:t>
            </a:r>
            <a:endParaRPr kumimoji="0" lang="en-US" altLang="en-US" sz="2400" dirty="0">
              <a:solidFill>
                <a:schemeClr val="tx1"/>
              </a:solidFill>
              <a:effectLst/>
            </a:endParaRPr>
          </a:p>
          <a:p>
            <a:pPr lvl="1">
              <a:defRPr/>
            </a:pPr>
            <a:r>
              <a:rPr kumimoji="0" lang="hr-HR" altLang="en-US" sz="2100" dirty="0">
                <a:solidFill>
                  <a:schemeClr val="tx1"/>
                </a:solidFill>
                <a:effectLst/>
              </a:rPr>
              <a:t> </a:t>
            </a:r>
            <a:r>
              <a:rPr kumimoji="0" lang="hr-HR" altLang="en-US" sz="2100" dirty="0"/>
              <a:t>Primer: Testiranje oblika. </a:t>
            </a:r>
          </a:p>
          <a:p>
            <a:pPr lvl="1">
              <a:defRPr/>
            </a:pPr>
            <a:r>
              <a:rPr kumimoji="0" lang="hr-HR" altLang="en-US" sz="2400" dirty="0">
                <a:solidFill>
                  <a:schemeClr val="tx1"/>
                </a:solidFill>
                <a:effectLst/>
              </a:rPr>
              <a:t>Za većinu aplikacija MISD način rada nije pogodan, tako da nem</a:t>
            </a:r>
            <a:r>
              <a:rPr kumimoji="0" lang="en-US" altLang="en-US" sz="2400" dirty="0">
                <a:solidFill>
                  <a:schemeClr val="tx1"/>
                </a:solidFill>
                <a:effectLst/>
              </a:rPr>
              <a:t>a</a:t>
            </a:r>
            <a:r>
              <a:rPr kumimoji="0" lang="hr-HR" altLang="en-US" sz="2400" dirty="0">
                <a:solidFill>
                  <a:schemeClr val="tx1"/>
                </a:solidFill>
                <a:effectLst/>
              </a:rPr>
              <a:t> komercijalno raspoloživih mašina ovog tipa. </a:t>
            </a:r>
            <a:endParaRPr kumimoji="0" lang="en-US" altLang="en-US" sz="2400" dirty="0">
              <a:solidFill>
                <a:schemeClr val="tx1"/>
              </a:solidFill>
              <a:effectLst/>
            </a:endParaRPr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C6AADD79-1E75-8A00-1B1F-F51C8008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839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b="1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Postoji N procesora čijim radom upravlja jedinstvena upravljačka jedinica (control) .Ovo je isto kao da svaki procesor sadrži identičnu kopiju programa. Postoji N tokova podataka, po jedan za svaki procesor, što znači da se različiti podaci mogu koristiti u svakom procesoru. </a:t>
            </a:r>
            <a:endParaRPr lang="en-US" altLang="en-US" sz="2000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A70BA19-D916-3511-727E-00547F87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91928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6628" name="Picture 3" descr="D:\users\ema\paralelni\ponovo\Classification of Parallel Machines_files\FIG2C.gif">
            <a:extLst>
              <a:ext uri="{FF2B5EF4-FFF2-40B4-BE49-F238E27FC236}">
                <a16:creationId xmlns:a16="http://schemas.microsoft.com/office/drawing/2014/main" id="{2406245B-1066-857C-8F38-FEC2626A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48768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5">
            <a:extLst>
              <a:ext uri="{FF2B5EF4-FFF2-40B4-BE49-F238E27FC236}">
                <a16:creationId xmlns:a16="http://schemas.microsoft.com/office/drawing/2014/main" id="{3CD1CA43-1B99-EA46-3BDB-7DA2D98E8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en-US"/>
              <a:t>SIMD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8DDAA-4754-9AD9-3414-D65C46944D42}"/>
              </a:ext>
            </a:extLst>
          </p:cNvPr>
          <p:cNvSpPr txBox="1"/>
          <p:nvPr/>
        </p:nvSpPr>
        <p:spPr>
          <a:xfrm>
            <a:off x="3886200" y="6400800"/>
            <a:ext cx="50466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r-Latn-CS" altLang="en-US" sz="1200" dirty="0">
                <a:solidFill>
                  <a:srgbClr val="000000"/>
                </a:solidFill>
                <a:effectLst/>
                <a:latin typeface="Times New Roman" pitchFamily="18" charset="0"/>
              </a:rPr>
              <a:t>1950. Godine Čeh, Antonin Svoboda, konstruisao prvi paralelni računar SAPO</a:t>
            </a:r>
          </a:p>
          <a:p>
            <a:pPr>
              <a:defRPr/>
            </a:pPr>
            <a:r>
              <a:rPr lang="sr-Latn-CS" sz="1200" dirty="0">
                <a:solidFill>
                  <a:srgbClr val="000000"/>
                </a:solidFill>
                <a:effectLst/>
                <a:latin typeface="Times New Roman" pitchFamily="18" charset="0"/>
              </a:rPr>
              <a:t>(Samočinný počítač – automatski računar)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1CB5-08B5-31C7-77D7-9F20F049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  <a:endParaRPr lang="sr-Latn-R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6CA68E-3486-9C9C-25C6-9D0E3C4E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14868"/>
            <a:ext cx="4191000" cy="2333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A4A172-810E-4B27-D429-FAC2211A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3962400"/>
            <a:ext cx="38100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71962"/>
      </p:ext>
    </p:extLst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034EB090-9095-B4BA-1E7D-4C787E1C6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7940675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Procesori u sistemu rade sinhrono: svi izvršavaju istu instrukciju nad različitim podatkom.</a:t>
            </a:r>
            <a:r>
              <a:rPr lang="en-US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r-HR" altLang="en-US" sz="2000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hr-HR" altLang="en-US" sz="2000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Procesorska polja k</a:t>
            </a:r>
            <a:r>
              <a:rPr lang="en-US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 npr. </a:t>
            </a:r>
            <a:r>
              <a:rPr lang="en-US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ICL DAP (Distributed Array Processor) </a:t>
            </a:r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spadaju u ovu kategoriju. </a:t>
            </a:r>
            <a:endParaRPr lang="en-US" altLang="en-US" sz="2000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Char char="•"/>
            </a:pPr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SIMD </a:t>
            </a:r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mašine su naročito pogodne za probleme koji imaju regularnu strukturu, tj. ista instrukcija se može primeniti na podskup podataka. </a:t>
            </a:r>
            <a:endParaRPr lang="en-US" altLang="en-US" sz="2000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hr-HR" altLang="en-US" sz="2000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altLang="en-US" sz="2000" b="1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Primer:</a:t>
            </a:r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Sabiranje dve matrice </a:t>
            </a:r>
            <a:r>
              <a:rPr lang="en-US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 + B = C.</a:t>
            </a:r>
            <a:br>
              <a:rPr lang="en-US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hr-HR" altLang="en-US" sz="2000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Pretpostavimo da </a:t>
            </a:r>
            <a:r>
              <a:rPr lang="en-US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imamo </a:t>
            </a:r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dve matrice A i B reda 2 i 4 procesora</a:t>
            </a:r>
            <a:endParaRPr lang="en-US" altLang="en-US" sz="2000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A11 + B11 = C11 ... A12 + B12 = C12 </a:t>
            </a:r>
          </a:p>
          <a:p>
            <a:pPr eaLnBrk="1" hangingPunct="1"/>
            <a:r>
              <a:rPr lang="en-US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A21 + B21 = C21 ... A22 + B22 = C22 </a:t>
            </a:r>
            <a:endParaRPr lang="hr-HR" altLang="en-US" sz="2000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endParaRPr lang="en-US" altLang="en-US" sz="2000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Ista instrukcija se izdaje svim procesorima (sabiranje dva broja) i svi procesori je izvršavaju jednovremeno. </a:t>
            </a:r>
          </a:p>
          <a:p>
            <a:pPr eaLnBrk="1" hangingPunct="1"/>
            <a:r>
              <a:rPr lang="hr-HR" altLang="en-US" sz="2000"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Izračunavanje se obavlja u jednom koraku naspram 4 koraka na sekvencijalnoj mašini. </a:t>
            </a:r>
            <a:endParaRPr lang="en-US" altLang="en-US" sz="2000"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B017441-DF33-94C7-1470-398C7A22F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en-US"/>
              <a:t>SIMD</a:t>
            </a:r>
            <a:r>
              <a:rPr kumimoji="0" lang="sr-Latn-CS" altLang="en-US"/>
              <a:t> (nast.)</a:t>
            </a:r>
            <a:endParaRPr kumimoji="0"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6B33F58D-C7B7-B581-01DD-EF9301200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0930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en-US" sz="2400">
                <a:effectLst/>
                <a:latin typeface="Times New Roman" panose="02020603050405020304" pitchFamily="18" charset="0"/>
              </a:rPr>
              <a:t>Ponekad može biti potrebno da samo podskup procesora izvršava datu instrukciju (tj. samo neki podaci trebaju biti obradjeni datom instrukcijom) </a:t>
            </a:r>
            <a:br>
              <a:rPr lang="en-US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r-HR" altLang="en-US" sz="2400">
                <a:effectLst/>
                <a:latin typeface="Times New Roman" panose="02020603050405020304" pitchFamily="18" charset="0"/>
              </a:rPr>
              <a:t>Ova informacija može biti kodirana samom instrukcijom ukazujući da li je</a:t>
            </a:r>
            <a:endParaRPr lang="en-US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procesor 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a</a:t>
            </a:r>
            <a:r>
              <a:rPr lang="hr-HR" altLang="en-US" sz="2400" b="1">
                <a:effectLst/>
                <a:latin typeface="Times New Roman" panose="02020603050405020304" pitchFamily="18" charset="0"/>
              </a:rPr>
              <a:t>ktivan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(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izvršava instrukciju)</a:t>
            </a:r>
            <a:endParaRPr lang="en-US" altLang="en-US" sz="2400">
              <a:effectLst/>
              <a:latin typeface="Times New Roman" panose="02020603050405020304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procesor  </a:t>
            </a:r>
            <a:r>
              <a:rPr lang="hr-HR" altLang="en-US" sz="2400" b="1">
                <a:effectLst/>
                <a:latin typeface="Times New Roman" panose="02020603050405020304" pitchFamily="18" charset="0"/>
              </a:rPr>
              <a:t>pasivan 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(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čeka na sledeću instrukciju) </a:t>
            </a:r>
          </a:p>
          <a:p>
            <a:pPr eaLnBrk="1" hangingPunct="1"/>
            <a:endParaRPr lang="hr-HR" altLang="en-US" sz="2400">
              <a:effectLst/>
              <a:latin typeface="Times New Roman" panose="02020603050405020304" pitchFamily="18" charset="0"/>
            </a:endParaRPr>
          </a:p>
          <a:p>
            <a:pPr eaLnBrk="1" hangingPunct="1"/>
            <a:r>
              <a:rPr lang="hr-HR" altLang="en-US" sz="2400">
                <a:effectLst/>
                <a:latin typeface="Times New Roman" panose="02020603050405020304" pitchFamily="18" charset="0"/>
              </a:rPr>
              <a:t>U toku izvršenja programa na SIMD (i MIMD) javlja se potreba za komunikacijom izmedju procesora da bi se razmenili podaci ili rezultati. </a:t>
            </a:r>
          </a:p>
          <a:p>
            <a:pPr eaLnBrk="1" hangingPunct="1"/>
            <a:r>
              <a:rPr lang="hr-HR" altLang="en-US" sz="2400">
                <a:effectLst/>
                <a:latin typeface="Times New Roman" panose="02020603050405020304" pitchFamily="18" charset="0"/>
              </a:rPr>
              <a:t>Komunikacija se može ostvariti korišćenjem </a:t>
            </a:r>
            <a:r>
              <a:rPr lang="hr-HR" altLang="en-US" sz="2400">
                <a:solidFill>
                  <a:srgbClr val="CC6600"/>
                </a:solidFill>
                <a:effectLst/>
                <a:latin typeface="Times New Roman" panose="02020603050405020304" pitchFamily="18" charset="0"/>
              </a:rPr>
              <a:t>deljive memorije i deljivih promenljivih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 ili </a:t>
            </a:r>
            <a:r>
              <a:rPr lang="hr-HR" altLang="en-US" sz="2400">
                <a:solidFill>
                  <a:srgbClr val="CC6600"/>
                </a:solidFill>
                <a:effectLst/>
                <a:latin typeface="Times New Roman" panose="02020603050405020304" pitchFamily="18" charset="0"/>
              </a:rPr>
              <a:t>slanjem poruka kroz sprežnu mrežu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endParaRPr lang="hr-HR" altLang="en-US" sz="2400">
              <a:effectLst/>
              <a:latin typeface="Times New Roman" panose="02020603050405020304" pitchFamily="18" charset="0"/>
            </a:endParaRPr>
          </a:p>
          <a:p>
            <a:pPr eaLnBrk="1" hangingPunct="1"/>
            <a:r>
              <a:rPr lang="sr-Latn-CS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Primeri SIMD:</a:t>
            </a:r>
            <a:r>
              <a:rPr lang="en-US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Illiac IV, MPP, DAP, CM-2,  MasPar MP-2</a:t>
            </a:r>
          </a:p>
          <a:p>
            <a:pPr eaLnBrk="1" hangingPunct="1"/>
            <a:endParaRPr lang="en-US" altLang="en-US" sz="24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F3931FD-9135-3A73-EFAD-754C1A93F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en-US"/>
              <a:t>SIMD</a:t>
            </a:r>
            <a:r>
              <a:rPr kumimoji="0" lang="sr-Latn-CS" altLang="en-US"/>
              <a:t> (nast.)</a:t>
            </a:r>
            <a:endParaRPr kumimoji="0"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A2064591-6FDB-A3CE-C787-869D72E1B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Način ocenjivanja</a:t>
            </a:r>
            <a:endParaRPr lang="en-US" altLang="en-US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2C006925-ABD8-143B-F6F3-32E0BD8F67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400" dirty="0"/>
              <a:t>Lab. Vežbe 20</a:t>
            </a:r>
          </a:p>
          <a:p>
            <a:pPr>
              <a:defRPr/>
            </a:pPr>
            <a:r>
              <a:rPr lang="sr-Latn-CS" altLang="en-US" sz="2400" dirty="0"/>
              <a:t>I kolokvijum </a:t>
            </a:r>
            <a:r>
              <a:rPr lang="en-US" altLang="en-US" sz="2400" dirty="0"/>
              <a:t>40 (&gt;20)</a:t>
            </a:r>
            <a:endParaRPr lang="sr-Latn-CS" altLang="en-US" sz="2400" dirty="0"/>
          </a:p>
          <a:p>
            <a:pPr>
              <a:defRPr/>
            </a:pPr>
            <a:r>
              <a:rPr lang="sr-Latn-CS" altLang="en-US" sz="2400" dirty="0"/>
              <a:t>II kolokvijum </a:t>
            </a:r>
            <a:r>
              <a:rPr lang="en-US" altLang="en-US" sz="2400" dirty="0"/>
              <a:t>4</a:t>
            </a:r>
            <a:r>
              <a:rPr lang="sr-Latn-CS" altLang="en-US" sz="2400" dirty="0"/>
              <a:t>0</a:t>
            </a:r>
            <a:r>
              <a:rPr lang="en-US" altLang="en-US" sz="2400" dirty="0"/>
              <a:t> (&gt;20)</a:t>
            </a:r>
            <a:endParaRPr lang="sr-Latn-CS" altLang="en-US" sz="2400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sr-Latn-CS" altLang="en-US" sz="2400" dirty="0"/>
              <a:t>_________________</a:t>
            </a:r>
          </a:p>
          <a:p>
            <a:pPr>
              <a:defRPr/>
            </a:pPr>
            <a:r>
              <a:rPr lang="sr-Latn-CS" altLang="en-US" sz="2400" dirty="0"/>
              <a:t>Ukupno 100</a:t>
            </a:r>
            <a:endParaRPr lang="en-US" altLang="en-US" sz="2400" dirty="0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AAB1C37C-8570-3803-3A56-14D58CA6D54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 sz="2400"/>
              <a:t>Lab. Vežbe 20</a:t>
            </a:r>
          </a:p>
          <a:p>
            <a:pPr>
              <a:defRPr/>
            </a:pPr>
            <a:r>
              <a:rPr lang="sr-Latn-CS" altLang="en-US" sz="2400"/>
              <a:t>Pisani deo ispita 40</a:t>
            </a:r>
          </a:p>
          <a:p>
            <a:pPr>
              <a:defRPr/>
            </a:pPr>
            <a:r>
              <a:rPr lang="sr-Latn-CS" altLang="en-US" sz="2400"/>
              <a:t>Usmeni deo 40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sr-Latn-CS" altLang="en-US" sz="2400"/>
              <a:t>______________</a:t>
            </a:r>
          </a:p>
          <a:p>
            <a:pPr>
              <a:defRPr/>
            </a:pPr>
            <a:r>
              <a:rPr lang="sr-Latn-CS" altLang="en-US" sz="2400"/>
              <a:t>Ukupno 100</a:t>
            </a:r>
            <a:endParaRPr lang="en-US" altLang="en-US" sz="2400"/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10530938-91A9-06DA-8329-383F3EC15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8200"/>
            <a:ext cx="7559675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Literatura</a:t>
            </a:r>
          </a:p>
          <a:p>
            <a:pPr>
              <a:buFontTx/>
              <a:buAutoNum type="arabicPeriod"/>
              <a:defRPr/>
            </a:pP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prezentacije sa predavanja cs.elfak.ni.ac.rs/predavanja/</a:t>
            </a:r>
          </a:p>
          <a:p>
            <a:pPr>
              <a:buFontTx/>
              <a:buAutoNum type="arabicPeriod"/>
              <a:defRPr/>
            </a:pP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M. Sto</a:t>
            </a:r>
            <a:r>
              <a:rPr lang="sr-Latn-RS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čev, E. Milovanović, T. Nikolić, Višeprocesorski sistemi na čipu, Elektronski fakultet Niš, 2012.</a:t>
            </a:r>
            <a:endParaRPr lang="en-US" altLang="en-US" sz="18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14FDCA3A-77F1-B47A-70B7-07A4311F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9550"/>
            <a:ext cx="8534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en-US" sz="2400">
                <a:effectLst/>
                <a:latin typeface="Times New Roman" panose="02020603050405020304" pitchFamily="18" charset="0"/>
              </a:rPr>
              <a:t>To je najopštija i najmoćnija klasa računara.</a:t>
            </a:r>
            <a:r>
              <a:rPr lang="en-US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r-HR" altLang="en-US" sz="2400">
                <a:effectLst/>
                <a:latin typeface="Times New Roman" panose="02020603050405020304" pitchFamily="18" charset="0"/>
              </a:rPr>
              <a:t>Postoji N procesora, N nizova instrukcija i N nizova podataka</a:t>
            </a:r>
            <a:r>
              <a:rPr lang="en-US" alt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altLang="en-US" sz="240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29699" name="Picture 2" descr="D:\users\ema\paralelni\ponovo\Classification of Parallel Machines_files\FIG2D.gif">
            <a:extLst>
              <a:ext uri="{FF2B5EF4-FFF2-40B4-BE49-F238E27FC236}">
                <a16:creationId xmlns:a16="http://schemas.microsoft.com/office/drawing/2014/main" id="{54A37BF4-70F5-6740-12EE-3E66A35B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4495800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>
            <a:extLst>
              <a:ext uri="{FF2B5EF4-FFF2-40B4-BE49-F238E27FC236}">
                <a16:creationId xmlns:a16="http://schemas.microsoft.com/office/drawing/2014/main" id="{6D8E0A1F-FC5B-A855-5E86-138F4BD23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>
              <a:defRPr/>
            </a:pPr>
            <a:r>
              <a:rPr kumimoji="0" lang="en-US" altLang="en-US" sz="3200"/>
              <a:t>MIMD </a:t>
            </a:r>
            <a:r>
              <a:rPr kumimoji="0" lang="hr-HR" altLang="en-US" sz="3200"/>
              <a:t>računari</a:t>
            </a:r>
            <a:r>
              <a:rPr kumimoji="0" lang="en-US" altLang="en-US" sz="3200"/>
              <a:t> (multiprocessors / multicomputers)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3A4674-7F53-3ED6-E0A4-3D233AB1F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302793"/>
            <a:ext cx="419100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1DB8DFE3-8FEE-8D50-DAB5-5DC4E66D0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altLang="en-US">
                <a:effectLst/>
              </a:rPr>
              <a:t>Osobine MIMD sistema</a:t>
            </a:r>
            <a:endParaRPr kumimoji="0" lang="en-US" altLang="en-US">
              <a:effectLst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0A004F0-B8B7-088D-2320-735723676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hr-HR" altLang="en-US" sz="2400">
                <a:solidFill>
                  <a:schemeClr val="tx1"/>
                </a:solidFill>
                <a:effectLst/>
              </a:rPr>
              <a:t>Procesori rade asinhrono (mogu izvršavati različite instrukcije nad različitim podacima u isto vreme)</a:t>
            </a:r>
          </a:p>
          <a:p>
            <a:pPr>
              <a:defRPr/>
            </a:pPr>
            <a:r>
              <a:rPr kumimoji="0" lang="hr-HR" altLang="en-US" sz="2400">
                <a:solidFill>
                  <a:schemeClr val="tx1"/>
                </a:solidFill>
                <a:effectLst/>
              </a:rPr>
              <a:t> Komunikacija izmedju procesora se može obaviti preko deljive memorije ili slanjem poruka kroz sprežnu mrežu.</a:t>
            </a:r>
          </a:p>
          <a:p>
            <a:pPr>
              <a:defRPr/>
            </a:pPr>
            <a:r>
              <a:rPr kumimoji="0" lang="hr-HR" altLang="en-US" sz="2400">
                <a:solidFill>
                  <a:schemeClr val="tx1"/>
                </a:solidFill>
                <a:effectLst/>
              </a:rPr>
              <a:t> MIMD računari sa deljivom memorijom zovu se </a:t>
            </a:r>
            <a:r>
              <a:rPr kumimoji="0" lang="hr-HR" altLang="en-US" sz="2400" b="1">
                <a:solidFill>
                  <a:schemeClr val="tx1"/>
                </a:solidFill>
                <a:effectLst/>
              </a:rPr>
              <a:t>multiprocesori</a:t>
            </a:r>
            <a:r>
              <a:rPr kumimoji="0" lang="hr-HR" altLang="en-US" sz="2400">
                <a:solidFill>
                  <a:schemeClr val="tx1"/>
                </a:solidFill>
                <a:effectLst/>
              </a:rPr>
              <a:t> ili </a:t>
            </a:r>
            <a:r>
              <a:rPr kumimoji="0" lang="hr-HR" altLang="en-US" sz="2400" b="1">
                <a:solidFill>
                  <a:schemeClr val="tx1"/>
                </a:solidFill>
                <a:effectLst/>
              </a:rPr>
              <a:t>čvrsto</a:t>
            </a:r>
            <a:r>
              <a:rPr kumimoji="0" lang="hr-HR" altLang="en-US" sz="2400">
                <a:solidFill>
                  <a:schemeClr val="tx1"/>
                </a:solidFill>
                <a:effectLst/>
              </a:rPr>
              <a:t> </a:t>
            </a:r>
            <a:r>
              <a:rPr kumimoji="0" lang="hr-HR" altLang="en-US" sz="2400" b="1">
                <a:solidFill>
                  <a:schemeClr val="tx1"/>
                </a:solidFill>
                <a:effectLst/>
              </a:rPr>
              <a:t>spregnuti</a:t>
            </a:r>
            <a:r>
              <a:rPr kumimoji="0" lang="hr-HR" altLang="en-US" sz="2400">
                <a:solidFill>
                  <a:schemeClr val="tx1"/>
                </a:solidFill>
                <a:effectLst/>
              </a:rPr>
              <a:t> </a:t>
            </a:r>
            <a:r>
              <a:rPr kumimoji="0" lang="hr-HR" altLang="en-US" sz="2400" b="1">
                <a:solidFill>
                  <a:schemeClr val="tx1"/>
                </a:solidFill>
                <a:effectLst/>
              </a:rPr>
              <a:t>sistemi</a:t>
            </a:r>
            <a:r>
              <a:rPr kumimoji="0" lang="hr-HR" altLang="en-US" sz="2400">
                <a:solidFill>
                  <a:schemeClr val="tx1"/>
                </a:solidFill>
                <a:effectLst/>
              </a:rPr>
              <a:t> (Primeri: </a:t>
            </a:r>
            <a:r>
              <a:rPr kumimoji="0" lang="en-US" altLang="en-US" sz="2400">
                <a:solidFill>
                  <a:schemeClr val="tx1"/>
                </a:solidFill>
                <a:effectLst/>
              </a:rPr>
              <a:t>ENCORE, MULTIMAX, SEQUENT &amp; BALANCE.</a:t>
            </a:r>
            <a:r>
              <a:rPr kumimoji="0" lang="hr-HR" altLang="en-US" sz="2400">
                <a:solidFill>
                  <a:schemeClr val="tx1"/>
                </a:solidFill>
                <a:effectLst/>
              </a:rPr>
              <a:t>)</a:t>
            </a:r>
          </a:p>
          <a:p>
            <a:pPr>
              <a:defRPr/>
            </a:pPr>
            <a:r>
              <a:rPr kumimoji="0" lang="hr-HR" altLang="en-US" sz="2400">
                <a:solidFill>
                  <a:schemeClr val="tx1"/>
                </a:solidFill>
                <a:effectLst/>
              </a:rPr>
              <a:t> MIMD računari koji komuniciraju slanjem poruka kroz sprežnu mrežu zovu se </a:t>
            </a:r>
            <a:r>
              <a:rPr kumimoji="0" lang="hr-HR" altLang="en-US" sz="2400" b="1">
                <a:solidFill>
                  <a:schemeClr val="tx1"/>
                </a:solidFill>
                <a:effectLst/>
              </a:rPr>
              <a:t>multiračunari</a:t>
            </a:r>
            <a:r>
              <a:rPr kumimoji="0" lang="hr-HR" altLang="en-US" sz="2400">
                <a:solidFill>
                  <a:schemeClr val="tx1"/>
                </a:solidFill>
                <a:effectLst/>
              </a:rPr>
              <a:t> ili </a:t>
            </a:r>
            <a:r>
              <a:rPr kumimoji="0" lang="hr-HR" altLang="en-US" sz="2400" b="1">
                <a:solidFill>
                  <a:schemeClr val="tx1"/>
                </a:solidFill>
                <a:effectLst/>
              </a:rPr>
              <a:t>slabo</a:t>
            </a:r>
            <a:r>
              <a:rPr kumimoji="0" lang="hr-HR" altLang="en-US" sz="2400">
                <a:solidFill>
                  <a:schemeClr val="tx1"/>
                </a:solidFill>
                <a:effectLst/>
              </a:rPr>
              <a:t> </a:t>
            </a:r>
            <a:r>
              <a:rPr kumimoji="0" lang="hr-HR" altLang="en-US" sz="2400" b="1">
                <a:solidFill>
                  <a:schemeClr val="tx1"/>
                </a:solidFill>
                <a:effectLst/>
              </a:rPr>
              <a:t>spregnuti</a:t>
            </a:r>
            <a:r>
              <a:rPr kumimoji="0" lang="hr-HR" altLang="en-US" sz="2400">
                <a:solidFill>
                  <a:schemeClr val="tx1"/>
                </a:solidFill>
                <a:effectLst/>
              </a:rPr>
              <a:t> </a:t>
            </a:r>
            <a:r>
              <a:rPr kumimoji="0" lang="hr-HR" altLang="en-US" sz="2400" b="1">
                <a:solidFill>
                  <a:schemeClr val="tx1"/>
                </a:solidFill>
                <a:effectLst/>
              </a:rPr>
              <a:t>sistemi</a:t>
            </a:r>
            <a:r>
              <a:rPr kumimoji="0" lang="en-US" altLang="en-US" sz="2400">
                <a:solidFill>
                  <a:schemeClr val="tx1"/>
                </a:solidFill>
                <a:effectLst/>
              </a:rPr>
              <a:t> </a:t>
            </a:r>
            <a:r>
              <a:rPr kumimoji="0" lang="hr-HR" altLang="en-US" sz="2400">
                <a:solidFill>
                  <a:schemeClr val="tx1"/>
                </a:solidFill>
                <a:effectLst/>
              </a:rPr>
              <a:t>(Primeri: </a:t>
            </a:r>
            <a:r>
              <a:rPr kumimoji="0" lang="en-US" altLang="en-US" sz="2400">
                <a:solidFill>
                  <a:schemeClr val="tx1"/>
                </a:solidFill>
                <a:effectLst/>
              </a:rPr>
              <a:t>INTEL iPSC, NCUBE/7 </a:t>
            </a:r>
            <a:r>
              <a:rPr kumimoji="0" lang="hr-HR" altLang="en-US" sz="2400">
                <a:solidFill>
                  <a:schemeClr val="tx1"/>
                </a:solidFill>
                <a:effectLst/>
              </a:rPr>
              <a:t>)</a:t>
            </a:r>
            <a:endParaRPr kumimoji="0" lang="en-US" altLang="en-US" sz="2400">
              <a:solidFill>
                <a:schemeClr val="tx1"/>
              </a:solidFill>
              <a:effectLst/>
            </a:endParaRPr>
          </a:p>
          <a:p>
            <a:pPr>
              <a:defRPr/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A10F148E-1C62-0ECB-197E-7465ED1C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16478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31747" name="Group 5">
            <a:extLst>
              <a:ext uri="{FF2B5EF4-FFF2-40B4-BE49-F238E27FC236}">
                <a16:creationId xmlns:a16="http://schemas.microsoft.com/office/drawing/2014/main" id="{8D562B9B-4F77-9C5A-F9C6-3255B2938CF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57400"/>
            <a:ext cx="6396038" cy="3127375"/>
            <a:chOff x="528" y="1296"/>
            <a:chExt cx="4029" cy="1970"/>
          </a:xfrm>
        </p:grpSpPr>
        <p:grpSp>
          <p:nvGrpSpPr>
            <p:cNvPr id="31749" name="Group 6">
              <a:extLst>
                <a:ext uri="{FF2B5EF4-FFF2-40B4-BE49-F238E27FC236}">
                  <a16:creationId xmlns:a16="http://schemas.microsoft.com/office/drawing/2014/main" id="{B91A6BA8-1094-E392-D8C0-E41084BA5A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296"/>
              <a:ext cx="1821" cy="1920"/>
              <a:chOff x="384" y="1296"/>
              <a:chExt cx="1821" cy="1920"/>
            </a:xfrm>
          </p:grpSpPr>
          <p:sp>
            <p:nvSpPr>
              <p:cNvPr id="31765" name="Rectangle 7">
                <a:extLst>
                  <a:ext uri="{FF2B5EF4-FFF2-40B4-BE49-F238E27FC236}">
                    <a16:creationId xmlns:a16="http://schemas.microsoft.com/office/drawing/2014/main" id="{AA21FF58-22DF-60AF-17C2-48A404334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624" cy="62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effectLst/>
                    <a:latin typeface="Times New Roman" panose="02020603050405020304" pitchFamily="18" charset="0"/>
                  </a:rPr>
                  <a:t>SISD</a:t>
                </a:r>
              </a:p>
            </p:txBody>
          </p:sp>
          <p:sp>
            <p:nvSpPr>
              <p:cNvPr id="31766" name="Rectangle 8">
                <a:extLst>
                  <a:ext uri="{FF2B5EF4-FFF2-40B4-BE49-F238E27FC236}">
                    <a16:creationId xmlns:a16="http://schemas.microsoft.com/office/drawing/2014/main" id="{15A4D1EB-A174-A8F1-37F8-C4C06C3E7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624" cy="62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effectLst/>
                    <a:latin typeface="Times New Roman" panose="02020603050405020304" pitchFamily="18" charset="0"/>
                  </a:rPr>
                  <a:t>SIMD</a:t>
                </a:r>
              </a:p>
            </p:txBody>
          </p:sp>
          <p:sp>
            <p:nvSpPr>
              <p:cNvPr id="31767" name="Text Box 9">
                <a:extLst>
                  <a:ext uri="{FF2B5EF4-FFF2-40B4-BE49-F238E27FC236}">
                    <a16:creationId xmlns:a16="http://schemas.microsoft.com/office/drawing/2014/main" id="{B3F97CE7-1723-CAB6-FBD1-CF9765D56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392"/>
                <a:ext cx="419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+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A  B</a:t>
                </a:r>
              </a:p>
            </p:txBody>
          </p:sp>
          <p:sp>
            <p:nvSpPr>
              <p:cNvPr id="31768" name="Text Box 10">
                <a:extLst>
                  <a:ext uri="{FF2B5EF4-FFF2-40B4-BE49-F238E27FC236}">
                    <a16:creationId xmlns:a16="http://schemas.microsoft.com/office/drawing/2014/main" id="{89AB909A-7BBE-0579-924A-8590A583CF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2640"/>
                <a:ext cx="41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+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A  B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C  D</a:t>
                </a:r>
              </a:p>
            </p:txBody>
          </p:sp>
          <p:grpSp>
            <p:nvGrpSpPr>
              <p:cNvPr id="31769" name="Group 11">
                <a:extLst>
                  <a:ext uri="{FF2B5EF4-FFF2-40B4-BE49-F238E27FC236}">
                    <a16:creationId xmlns:a16="http://schemas.microsoft.com/office/drawing/2014/main" id="{ADBA28C0-04FE-F331-00CE-513CDE36CB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456"/>
                <a:ext cx="717" cy="250"/>
                <a:chOff x="1488" y="1456"/>
                <a:chExt cx="717" cy="250"/>
              </a:xfrm>
            </p:grpSpPr>
            <p:sp>
              <p:nvSpPr>
                <p:cNvPr id="12300" name="Line 12">
                  <a:extLst>
                    <a:ext uri="{FF2B5EF4-FFF2-40B4-BE49-F238E27FC236}">
                      <a16:creationId xmlns:a16="http://schemas.microsoft.com/office/drawing/2014/main" id="{CC938352-5425-242D-1E43-6E470DCF95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58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777" name="Text Box 13">
                  <a:extLst>
                    <a:ext uri="{FF2B5EF4-FFF2-40B4-BE49-F238E27FC236}">
                      <a16:creationId xmlns:a16="http://schemas.microsoft.com/office/drawing/2014/main" id="{8CCFB6C4-1DB3-E86B-9BC4-ED6A7FF994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456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effectLst/>
                      <a:latin typeface="Times New Roman" panose="02020603050405020304" pitchFamily="18" charset="0"/>
                    </a:rPr>
                    <a:t>A+B</a:t>
                  </a:r>
                </a:p>
              </p:txBody>
            </p:sp>
          </p:grpSp>
          <p:grpSp>
            <p:nvGrpSpPr>
              <p:cNvPr id="31770" name="Group 14">
                <a:extLst>
                  <a:ext uri="{FF2B5EF4-FFF2-40B4-BE49-F238E27FC236}">
                    <a16:creationId xmlns:a16="http://schemas.microsoft.com/office/drawing/2014/main" id="{1369E5C5-34E4-0F9B-7D12-2DE6CA0AA2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640"/>
                <a:ext cx="717" cy="250"/>
                <a:chOff x="1488" y="1456"/>
                <a:chExt cx="717" cy="250"/>
              </a:xfrm>
            </p:grpSpPr>
            <p:sp>
              <p:nvSpPr>
                <p:cNvPr id="12303" name="Line 15">
                  <a:extLst>
                    <a:ext uri="{FF2B5EF4-FFF2-40B4-BE49-F238E27FC236}">
                      <a16:creationId xmlns:a16="http://schemas.microsoft.com/office/drawing/2014/main" id="{5B0E5A22-1648-821B-CF75-2100C75F1E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58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775" name="Text Box 16">
                  <a:extLst>
                    <a:ext uri="{FF2B5EF4-FFF2-40B4-BE49-F238E27FC236}">
                      <a16:creationId xmlns:a16="http://schemas.microsoft.com/office/drawing/2014/main" id="{DD3A0025-BB8E-93EC-D903-E44EFF1D0D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456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effectLst/>
                      <a:latin typeface="Times New Roman" panose="02020603050405020304" pitchFamily="18" charset="0"/>
                    </a:rPr>
                    <a:t>A+B</a:t>
                  </a:r>
                </a:p>
              </p:txBody>
            </p:sp>
          </p:grpSp>
          <p:grpSp>
            <p:nvGrpSpPr>
              <p:cNvPr id="31771" name="Group 17">
                <a:extLst>
                  <a:ext uri="{FF2B5EF4-FFF2-40B4-BE49-F238E27FC236}">
                    <a16:creationId xmlns:a16="http://schemas.microsoft.com/office/drawing/2014/main" id="{D87B49BF-7153-5C93-E427-8344854B7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880"/>
                <a:ext cx="717" cy="250"/>
                <a:chOff x="1488" y="2880"/>
                <a:chExt cx="717" cy="250"/>
              </a:xfrm>
            </p:grpSpPr>
            <p:sp>
              <p:nvSpPr>
                <p:cNvPr id="12306" name="Line 18">
                  <a:extLst>
                    <a:ext uri="{FF2B5EF4-FFF2-40B4-BE49-F238E27FC236}">
                      <a16:creationId xmlns:a16="http://schemas.microsoft.com/office/drawing/2014/main" id="{24A0EC9B-40F4-0DF6-3F51-3E5B1E8FD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300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773" name="Text Box 19">
                  <a:extLst>
                    <a:ext uri="{FF2B5EF4-FFF2-40B4-BE49-F238E27FC236}">
                      <a16:creationId xmlns:a16="http://schemas.microsoft.com/office/drawing/2014/main" id="{1A44CF19-C9DF-4FCF-BB6A-351CA08C15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2880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effectLst/>
                      <a:latin typeface="Times New Roman" panose="02020603050405020304" pitchFamily="18" charset="0"/>
                    </a:rPr>
                    <a:t>C+D</a:t>
                  </a:r>
                </a:p>
              </p:txBody>
            </p:sp>
          </p:grpSp>
        </p:grpSp>
        <p:grpSp>
          <p:nvGrpSpPr>
            <p:cNvPr id="31750" name="Group 20">
              <a:extLst>
                <a:ext uri="{FF2B5EF4-FFF2-40B4-BE49-F238E27FC236}">
                  <a16:creationId xmlns:a16="http://schemas.microsoft.com/office/drawing/2014/main" id="{9B588F46-6E3E-9857-BA1E-8AA87CEAC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296"/>
              <a:ext cx="1773" cy="1970"/>
              <a:chOff x="2784" y="1296"/>
              <a:chExt cx="1773" cy="1970"/>
            </a:xfrm>
          </p:grpSpPr>
          <p:sp>
            <p:nvSpPr>
              <p:cNvPr id="31751" name="Rectangle 21">
                <a:extLst>
                  <a:ext uri="{FF2B5EF4-FFF2-40B4-BE49-F238E27FC236}">
                    <a16:creationId xmlns:a16="http://schemas.microsoft.com/office/drawing/2014/main" id="{C9EF81F1-9CBB-1B5C-39EC-50806E83F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92"/>
                <a:ext cx="624" cy="62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effectLst/>
                    <a:latin typeface="Times New Roman" panose="02020603050405020304" pitchFamily="18" charset="0"/>
                  </a:rPr>
                  <a:t>MIMD</a:t>
                </a:r>
              </a:p>
            </p:txBody>
          </p:sp>
          <p:sp>
            <p:nvSpPr>
              <p:cNvPr id="31752" name="Rectangle 22">
                <a:extLst>
                  <a:ext uri="{FF2B5EF4-FFF2-40B4-BE49-F238E27FC236}">
                    <a16:creationId xmlns:a16="http://schemas.microsoft.com/office/drawing/2014/main" id="{48C83958-1D64-F27D-4BEB-67E93FFE3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296"/>
                <a:ext cx="624" cy="62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>
                    <a:effectLst/>
                    <a:latin typeface="Times New Roman" panose="02020603050405020304" pitchFamily="18" charset="0"/>
                  </a:rPr>
                  <a:t>MISD</a:t>
                </a:r>
              </a:p>
            </p:txBody>
          </p:sp>
          <p:sp>
            <p:nvSpPr>
              <p:cNvPr id="31753" name="Text Box 23">
                <a:extLst>
                  <a:ext uri="{FF2B5EF4-FFF2-40B4-BE49-F238E27FC236}">
                    <a16:creationId xmlns:a16="http://schemas.microsoft.com/office/drawing/2014/main" id="{5F435E42-4D8B-C37A-6399-69CD3AF2C6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296"/>
                <a:ext cx="41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+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*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A  B</a:t>
                </a:r>
              </a:p>
            </p:txBody>
          </p:sp>
          <p:sp>
            <p:nvSpPr>
              <p:cNvPr id="31754" name="Text Box 24">
                <a:extLst>
                  <a:ext uri="{FF2B5EF4-FFF2-40B4-BE49-F238E27FC236}">
                    <a16:creationId xmlns:a16="http://schemas.microsoft.com/office/drawing/2014/main" id="{FFA3ABE4-5975-BD73-68C6-C25EE68BB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592"/>
                <a:ext cx="419" cy="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+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*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A  B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C  D</a:t>
                </a:r>
              </a:p>
            </p:txBody>
          </p:sp>
          <p:grpSp>
            <p:nvGrpSpPr>
              <p:cNvPr id="31755" name="Group 25">
                <a:extLst>
                  <a:ext uri="{FF2B5EF4-FFF2-40B4-BE49-F238E27FC236}">
                    <a16:creationId xmlns:a16="http://schemas.microsoft.com/office/drawing/2014/main" id="{D3FDAC19-5927-F0AD-F95E-B33C226390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1344"/>
                <a:ext cx="717" cy="250"/>
                <a:chOff x="1488" y="1456"/>
                <a:chExt cx="717" cy="250"/>
              </a:xfrm>
            </p:grpSpPr>
            <p:sp>
              <p:nvSpPr>
                <p:cNvPr id="12314" name="Line 26">
                  <a:extLst>
                    <a:ext uri="{FF2B5EF4-FFF2-40B4-BE49-F238E27FC236}">
                      <a16:creationId xmlns:a16="http://schemas.microsoft.com/office/drawing/2014/main" id="{3A9C3616-5937-0444-BA75-59BAED33BE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58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764" name="Text Box 27">
                  <a:extLst>
                    <a:ext uri="{FF2B5EF4-FFF2-40B4-BE49-F238E27FC236}">
                      <a16:creationId xmlns:a16="http://schemas.microsoft.com/office/drawing/2014/main" id="{F4A89449-98A2-1480-2737-431B13BD1A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456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effectLst/>
                      <a:latin typeface="Times New Roman" panose="02020603050405020304" pitchFamily="18" charset="0"/>
                    </a:rPr>
                    <a:t>A+B</a:t>
                  </a:r>
                </a:p>
              </p:txBody>
            </p:sp>
          </p:grpSp>
          <p:grpSp>
            <p:nvGrpSpPr>
              <p:cNvPr id="31756" name="Group 28">
                <a:extLst>
                  <a:ext uri="{FF2B5EF4-FFF2-40B4-BE49-F238E27FC236}">
                    <a16:creationId xmlns:a16="http://schemas.microsoft.com/office/drawing/2014/main" id="{7720270D-5F5E-4967-6951-B2CF560C4C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640"/>
                <a:ext cx="717" cy="250"/>
                <a:chOff x="1488" y="1456"/>
                <a:chExt cx="717" cy="250"/>
              </a:xfrm>
            </p:grpSpPr>
            <p:sp>
              <p:nvSpPr>
                <p:cNvPr id="12317" name="Line 29">
                  <a:extLst>
                    <a:ext uri="{FF2B5EF4-FFF2-40B4-BE49-F238E27FC236}">
                      <a16:creationId xmlns:a16="http://schemas.microsoft.com/office/drawing/2014/main" id="{650B8552-6BEE-EF72-5EA1-D84E891BA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58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762" name="Text Box 30">
                  <a:extLst>
                    <a:ext uri="{FF2B5EF4-FFF2-40B4-BE49-F238E27FC236}">
                      <a16:creationId xmlns:a16="http://schemas.microsoft.com/office/drawing/2014/main" id="{588C0A4E-62D4-7083-4A6F-99EB1B519D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456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effectLst/>
                      <a:latin typeface="Times New Roman" panose="02020603050405020304" pitchFamily="18" charset="0"/>
                    </a:rPr>
                    <a:t>A+B</a:t>
                  </a:r>
                </a:p>
              </p:txBody>
            </p:sp>
          </p:grpSp>
          <p:sp>
            <p:nvSpPr>
              <p:cNvPr id="12319" name="Line 31">
                <a:extLst>
                  <a:ext uri="{FF2B5EF4-FFF2-40B4-BE49-F238E27FC236}">
                    <a16:creationId xmlns:a16="http://schemas.microsoft.com/office/drawing/2014/main" id="{38C8F4E9-7256-1317-1233-380A127E4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7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58" name="Text Box 32">
                <a:extLst>
                  <a:ext uri="{FF2B5EF4-FFF2-40B4-BE49-F238E27FC236}">
                    <a16:creationId xmlns:a16="http://schemas.microsoft.com/office/drawing/2014/main" id="{A5E3DC92-A768-DC02-8291-4AE7555F7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584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A*B</a:t>
                </a:r>
              </a:p>
            </p:txBody>
          </p:sp>
          <p:sp>
            <p:nvSpPr>
              <p:cNvPr id="12321" name="Line 33">
                <a:extLst>
                  <a:ext uri="{FF2B5EF4-FFF2-40B4-BE49-F238E27FC236}">
                    <a16:creationId xmlns:a16="http://schemas.microsoft.com/office/drawing/2014/main" id="{6431F3B4-C75B-F37B-E123-8B03CEC0E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760" name="Text Box 34">
                <a:extLst>
                  <a:ext uri="{FF2B5EF4-FFF2-40B4-BE49-F238E27FC236}">
                    <a16:creationId xmlns:a16="http://schemas.microsoft.com/office/drawing/2014/main" id="{853D483F-6593-4BAC-B8F0-E66D87CC5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880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effectLst/>
                    <a:latin typeface="Times New Roman" panose="02020603050405020304" pitchFamily="18" charset="0"/>
                  </a:rPr>
                  <a:t>C*D</a:t>
                </a:r>
              </a:p>
            </p:txBody>
          </p:sp>
        </p:grpSp>
      </p:grpSp>
      <p:sp>
        <p:nvSpPr>
          <p:cNvPr id="31748" name="Rectangle 35">
            <a:extLst>
              <a:ext uri="{FF2B5EF4-FFF2-40B4-BE49-F238E27FC236}">
                <a16:creationId xmlns:a16="http://schemas.microsoft.com/office/drawing/2014/main" id="{0E906EA7-9C8F-FA1C-1DE8-114DB605A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altLang="en-US">
                <a:effectLst/>
              </a:rPr>
              <a:t>Potencijali četiri klase računara</a:t>
            </a:r>
            <a:endParaRPr kumimoji="0" lang="en-US" altLang="en-US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1057D90A-CC15-56AF-F81A-355154857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>
              <a:defRPr/>
            </a:pPr>
            <a:r>
              <a:rPr lang="en-US" altLang="en-US" sz="3200"/>
              <a:t>Podela PS u odnosu na i</a:t>
            </a:r>
            <a:r>
              <a:rPr lang="hr-HR" altLang="en-US" sz="3200"/>
              <a:t>nterprocesorsk</a:t>
            </a:r>
            <a:r>
              <a:rPr lang="en-US" altLang="en-US" sz="3200"/>
              <a:t>u</a:t>
            </a:r>
            <a:r>
              <a:rPr lang="hr-HR" altLang="en-US" sz="3200"/>
              <a:t> komunikacij</a:t>
            </a:r>
            <a:r>
              <a:rPr lang="en-US" altLang="en-US" sz="3200"/>
              <a:t>u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AFD08AAA-B19B-1200-5449-59DC0BB22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defRPr/>
            </a:pPr>
            <a:r>
              <a:rPr lang="sr-Latn-CS" altLang="en-US"/>
              <a:t>Zajednička (deljiva) memorija </a:t>
            </a:r>
            <a:r>
              <a:rPr lang="en-US" altLang="en-US"/>
              <a:t> </a:t>
            </a:r>
          </a:p>
          <a:p>
            <a:pPr lvl="1">
              <a:defRPr/>
            </a:pPr>
            <a:r>
              <a:rPr lang="hr-HR" altLang="en-US"/>
              <a:t>Deljiva memorija se sastoji od globalnog adresnog prostora. Svi procesori mogu da čitaju i vrše upis u ovaj globalni adresni prostor.</a:t>
            </a:r>
            <a:r>
              <a:rPr lang="en-US" altLang="en-US"/>
              <a:t> </a:t>
            </a:r>
            <a:endParaRPr lang="sr-Latn-CS" altLang="en-US"/>
          </a:p>
          <a:p>
            <a:pPr lvl="1">
              <a:defRPr/>
            </a:pPr>
            <a:r>
              <a:rPr lang="sr-Latn-CS" altLang="en-US"/>
              <a:t>Memorija ne mora bi</a:t>
            </a:r>
            <a:r>
              <a:rPr lang="en-US" altLang="en-US"/>
              <a:t>t</a:t>
            </a:r>
            <a:r>
              <a:rPr lang="sr-Latn-CS" altLang="en-US"/>
              <a:t>i jedinstvena (može postojati više memorijskih banaka)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Procesor</a:t>
            </a:r>
            <a:r>
              <a:rPr lang="sr-Latn-CS" altLang="en-US"/>
              <a:t>i</a:t>
            </a:r>
            <a:r>
              <a:rPr lang="en-US" altLang="en-US"/>
              <a:t> </a:t>
            </a:r>
            <a:r>
              <a:rPr lang="sr-Latn-CS" altLang="en-US"/>
              <a:t>komuniciraju preko</a:t>
            </a:r>
            <a:r>
              <a:rPr lang="en-US" altLang="en-US"/>
              <a:t> read </a:t>
            </a:r>
            <a:r>
              <a:rPr lang="sr-Latn-CS" altLang="en-US"/>
              <a:t>i</a:t>
            </a:r>
            <a:r>
              <a:rPr lang="en-US" altLang="en-US"/>
              <a:t> write</a:t>
            </a:r>
            <a:r>
              <a:rPr lang="sr-Latn-CS" altLang="en-US"/>
              <a:t> operacija</a:t>
            </a:r>
            <a:endParaRPr lang="en-US" altLang="en-US"/>
          </a:p>
          <a:p>
            <a:pPr>
              <a:defRPr/>
            </a:pPr>
            <a:r>
              <a:rPr lang="sr-Latn-CS" altLang="en-US"/>
              <a:t>Sistemi sa razmenom poruka </a:t>
            </a:r>
          </a:p>
          <a:p>
            <a:pPr lvl="1">
              <a:defRPr/>
            </a:pPr>
            <a:r>
              <a:rPr lang="sr-Latn-CS" altLang="en-US"/>
              <a:t>Svaki procesor ima odvojeni (sopstveni) adresni prostor. </a:t>
            </a:r>
            <a:endParaRPr lang="en-US" altLang="en-US"/>
          </a:p>
          <a:p>
            <a:pPr lvl="1">
              <a:defRPr/>
            </a:pPr>
            <a:r>
              <a:rPr lang="sr-Latn-CS" altLang="en-US"/>
              <a:t>Procesor ne može pristupati adresnom prostoru drugog procesora. </a:t>
            </a:r>
          </a:p>
          <a:p>
            <a:pPr lvl="1">
              <a:defRPr/>
            </a:pPr>
            <a:r>
              <a:rPr lang="sr-Latn-CS" altLang="en-US"/>
              <a:t>Procesi komunicraju razmenjujući poruke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A3E322EF-FFBE-76C1-E7B7-C3D75D7FC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Zajednička (delljiva) memorija</a:t>
            </a:r>
            <a:endParaRPr lang="en-US" altLang="en-US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5A7DA10-446E-ADDD-F01A-168C48692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Interprocesorska komunikacija se obavlja preko read i write operacija. </a:t>
            </a:r>
            <a:endParaRPr lang="en-US" altLang="en-US"/>
          </a:p>
          <a:p>
            <a:pPr>
              <a:defRPr/>
            </a:pPr>
            <a:r>
              <a:rPr lang="sr-Latn-CS" altLang="en-US"/>
              <a:t>Zajednička memorija može biti centralizovana</a:t>
            </a:r>
          </a:p>
          <a:p>
            <a:pPr lvl="1">
              <a:defRPr/>
            </a:pPr>
            <a:r>
              <a:rPr lang="sr-Latn-CS" altLang="en-US"/>
              <a:t>Vreme potrebno za pristup memorijskoj lokaciji je isto za sve procesore (UMA sistemi – Uniform Memory Access)</a:t>
            </a:r>
            <a:endParaRPr lang="en-US" altLang="en-US"/>
          </a:p>
          <a:p>
            <a:pPr>
              <a:defRPr/>
            </a:pPr>
            <a:r>
              <a:rPr lang="sr-Latn-CS" altLang="en-US"/>
              <a:t>Ili distribuirana po procesorima</a:t>
            </a:r>
          </a:p>
          <a:p>
            <a:pPr lvl="1">
              <a:defRPr/>
            </a:pPr>
            <a:r>
              <a:rPr lang="sr-Latn-CS" altLang="en-US"/>
              <a:t>Vreme pristpa memorijskim lokacijama može biti različito (NUMA sistemi – Non Uniform Memory Access) </a:t>
            </a:r>
          </a:p>
          <a:p>
            <a:pPr lvl="2">
              <a:defRPr/>
            </a:pPr>
            <a:r>
              <a:rPr lang="sr-Latn-CS" altLang="en-US"/>
              <a:t>Vreme </a:t>
            </a:r>
            <a:r>
              <a:rPr lang="en-US" altLang="en-US"/>
              <a:t>p</a:t>
            </a:r>
            <a:r>
              <a:rPr lang="sr-Latn-CS" altLang="en-US"/>
              <a:t>ristupa lokalnoj memoriji je kraće od vremena pristupa memoriji drugog procesora. 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58">
            <a:extLst>
              <a:ext uri="{FF2B5EF4-FFF2-40B4-BE49-F238E27FC236}">
                <a16:creationId xmlns:a16="http://schemas.microsoft.com/office/drawing/2014/main" id="{406D1A50-24EB-DDDE-6723-5B61761917B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6429375" cy="1960563"/>
            <a:chOff x="645" y="2165"/>
            <a:chExt cx="4050" cy="1235"/>
          </a:xfrm>
        </p:grpSpPr>
        <p:sp>
          <p:nvSpPr>
            <p:cNvPr id="105478" name="Rectangle 6">
              <a:extLst>
                <a:ext uri="{FF2B5EF4-FFF2-40B4-BE49-F238E27FC236}">
                  <a16:creationId xmlns:a16="http://schemas.microsoft.com/office/drawing/2014/main" id="{9BE70D55-848A-1528-ABF8-7D2D95456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2582"/>
              <a:ext cx="1473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25" name="Rectangle 7">
              <a:extLst>
                <a:ext uri="{FF2B5EF4-FFF2-40B4-BE49-F238E27FC236}">
                  <a16:creationId xmlns:a16="http://schemas.microsoft.com/office/drawing/2014/main" id="{4BD14CEF-DE13-EC41-B393-89F809036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40"/>
              <a:ext cx="98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sr-Latn-CS" altLang="en-US" sz="1600">
                  <a:solidFill>
                    <a:srgbClr val="000000"/>
                  </a:solidFill>
                  <a:effectLst/>
                  <a:latin typeface="Geneva" charset="0"/>
                </a:rPr>
                <a:t>Sprežna mreža</a:t>
              </a:r>
              <a:endParaRPr lang="en-US" altLang="en-US" sz="1600">
                <a:solidFill>
                  <a:srgbClr val="000000"/>
                </a:solidFill>
                <a:effectLst/>
                <a:latin typeface="Geneva" charset="0"/>
              </a:endParaRPr>
            </a:p>
          </p:txBody>
        </p:sp>
        <p:sp>
          <p:nvSpPr>
            <p:cNvPr id="105480" name="Oval 8">
              <a:extLst>
                <a:ext uri="{FF2B5EF4-FFF2-40B4-BE49-F238E27FC236}">
                  <a16:creationId xmlns:a16="http://schemas.microsoft.com/office/drawing/2014/main" id="{0FF80E48-6F92-2E13-9198-2C4F837B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165"/>
              <a:ext cx="249" cy="24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27" name="Rectangle 9">
              <a:extLst>
                <a:ext uri="{FF2B5EF4-FFF2-40B4-BE49-F238E27FC236}">
                  <a16:creationId xmlns:a16="http://schemas.microsoft.com/office/drawing/2014/main" id="{EF432495-D602-AE18-F333-136F05B5A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187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effectLst/>
                  <a:latin typeface="Geneva" charset="0"/>
                </a:rPr>
                <a:t>P</a:t>
              </a:r>
            </a:p>
          </p:txBody>
        </p:sp>
        <p:sp>
          <p:nvSpPr>
            <p:cNvPr id="105482" name="Oval 10">
              <a:extLst>
                <a:ext uri="{FF2B5EF4-FFF2-40B4-BE49-F238E27FC236}">
                  <a16:creationId xmlns:a16="http://schemas.microsoft.com/office/drawing/2014/main" id="{D92AB244-FE5A-51D3-8643-111107D80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165"/>
              <a:ext cx="249" cy="24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29" name="Rectangle 11">
              <a:extLst>
                <a:ext uri="{FF2B5EF4-FFF2-40B4-BE49-F238E27FC236}">
                  <a16:creationId xmlns:a16="http://schemas.microsoft.com/office/drawing/2014/main" id="{597D90A2-4227-6AC2-FB6C-B9C0C10D2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187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effectLst/>
                  <a:latin typeface="Geneva" charset="0"/>
                </a:rPr>
                <a:t>P</a:t>
              </a:r>
            </a:p>
          </p:txBody>
        </p:sp>
        <p:sp>
          <p:nvSpPr>
            <p:cNvPr id="105484" name="Oval 12">
              <a:extLst>
                <a:ext uri="{FF2B5EF4-FFF2-40B4-BE49-F238E27FC236}">
                  <a16:creationId xmlns:a16="http://schemas.microsoft.com/office/drawing/2014/main" id="{A83BF5D8-D5C3-AA31-DEC1-247A4A153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165"/>
              <a:ext cx="250" cy="24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31" name="Rectangle 13">
              <a:extLst>
                <a:ext uri="{FF2B5EF4-FFF2-40B4-BE49-F238E27FC236}">
                  <a16:creationId xmlns:a16="http://schemas.microsoft.com/office/drawing/2014/main" id="{75C86844-67E2-C1AE-D851-DDBBA3183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2187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effectLst/>
                  <a:latin typeface="Geneva" charset="0"/>
                </a:rPr>
                <a:t>P</a:t>
              </a:r>
            </a:p>
          </p:txBody>
        </p:sp>
        <p:sp>
          <p:nvSpPr>
            <p:cNvPr id="105486" name="Rectangle 14">
              <a:extLst>
                <a:ext uri="{FF2B5EF4-FFF2-40B4-BE49-F238E27FC236}">
                  <a16:creationId xmlns:a16="http://schemas.microsoft.com/office/drawing/2014/main" id="{F9A28FFD-E911-1B06-A6E1-AFDCA793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3168"/>
              <a:ext cx="249" cy="21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33" name="Rectangle 15">
              <a:extLst>
                <a:ext uri="{FF2B5EF4-FFF2-40B4-BE49-F238E27FC236}">
                  <a16:creationId xmlns:a16="http://schemas.microsoft.com/office/drawing/2014/main" id="{694A4B65-57CC-6D18-43B3-CF049E0F5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3190"/>
              <a:ext cx="22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effectLst/>
                  <a:latin typeface="Geneva" charset="0"/>
                </a:rPr>
                <a:t>M</a:t>
              </a:r>
            </a:p>
          </p:txBody>
        </p:sp>
        <p:sp>
          <p:nvSpPr>
            <p:cNvPr id="105488" name="Rectangle 16">
              <a:extLst>
                <a:ext uri="{FF2B5EF4-FFF2-40B4-BE49-F238E27FC236}">
                  <a16:creationId xmlns:a16="http://schemas.microsoft.com/office/drawing/2014/main" id="{FABAC332-C8FC-E419-2529-06B068C4F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3168"/>
              <a:ext cx="250" cy="21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35" name="Rectangle 17">
              <a:extLst>
                <a:ext uri="{FF2B5EF4-FFF2-40B4-BE49-F238E27FC236}">
                  <a16:creationId xmlns:a16="http://schemas.microsoft.com/office/drawing/2014/main" id="{D07A5B13-4335-78CC-BFD0-7EDD6D254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3177"/>
              <a:ext cx="22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effectLst/>
                  <a:latin typeface="Geneva" charset="0"/>
                </a:rPr>
                <a:t>M</a:t>
              </a:r>
            </a:p>
          </p:txBody>
        </p:sp>
        <p:sp>
          <p:nvSpPr>
            <p:cNvPr id="105490" name="Rectangle 18">
              <a:extLst>
                <a:ext uri="{FF2B5EF4-FFF2-40B4-BE49-F238E27FC236}">
                  <a16:creationId xmlns:a16="http://schemas.microsoft.com/office/drawing/2014/main" id="{BB8AC411-BBD4-2991-5D1C-ABA7E1AA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3181"/>
              <a:ext cx="250" cy="21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37" name="Rectangle 19">
              <a:extLst>
                <a:ext uri="{FF2B5EF4-FFF2-40B4-BE49-F238E27FC236}">
                  <a16:creationId xmlns:a16="http://schemas.microsoft.com/office/drawing/2014/main" id="{F3B29199-F2FA-D9A2-0CFB-96F44EAC1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3177"/>
              <a:ext cx="22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effectLst/>
                  <a:latin typeface="Geneva" charset="0"/>
                </a:rPr>
                <a:t>M</a:t>
              </a:r>
            </a:p>
          </p:txBody>
        </p:sp>
        <p:sp>
          <p:nvSpPr>
            <p:cNvPr id="105492" name="Line 20">
              <a:extLst>
                <a:ext uri="{FF2B5EF4-FFF2-40B4-BE49-F238E27FC236}">
                  <a16:creationId xmlns:a16="http://schemas.microsoft.com/office/drawing/2014/main" id="{AB470813-E254-AEFD-7F56-C7302CD73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2430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93" name="Line 21">
              <a:extLst>
                <a:ext uri="{FF2B5EF4-FFF2-40B4-BE49-F238E27FC236}">
                  <a16:creationId xmlns:a16="http://schemas.microsoft.com/office/drawing/2014/main" id="{5AE8D78C-BC27-95B8-9FE0-F98CD4816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2873"/>
              <a:ext cx="0" cy="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94" name="Line 22">
              <a:extLst>
                <a:ext uri="{FF2B5EF4-FFF2-40B4-BE49-F238E27FC236}">
                  <a16:creationId xmlns:a16="http://schemas.microsoft.com/office/drawing/2014/main" id="{00F9950C-1AEA-A082-2D12-94808BE47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417"/>
              <a:ext cx="0" cy="1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95" name="Line 23">
              <a:extLst>
                <a:ext uri="{FF2B5EF4-FFF2-40B4-BE49-F238E27FC236}">
                  <a16:creationId xmlns:a16="http://schemas.microsoft.com/office/drawing/2014/main" id="{AEE54527-32D3-5E5E-103C-224EB68EA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2873"/>
              <a:ext cx="0" cy="2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96" name="Line 24">
              <a:extLst>
                <a:ext uri="{FF2B5EF4-FFF2-40B4-BE49-F238E27FC236}">
                  <a16:creationId xmlns:a16="http://schemas.microsoft.com/office/drawing/2014/main" id="{B8DE4D88-1F6B-B1C5-56EE-A878C7629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417"/>
              <a:ext cx="0" cy="1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97" name="Line 25">
              <a:extLst>
                <a:ext uri="{FF2B5EF4-FFF2-40B4-BE49-F238E27FC236}">
                  <a16:creationId xmlns:a16="http://schemas.microsoft.com/office/drawing/2014/main" id="{543A1074-3663-B663-C450-4E5E982A7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886"/>
              <a:ext cx="0" cy="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98" name="Line 26">
              <a:extLst>
                <a:ext uri="{FF2B5EF4-FFF2-40B4-BE49-F238E27FC236}">
                  <a16:creationId xmlns:a16="http://schemas.microsoft.com/office/drawing/2014/main" id="{2753941F-566F-EFFF-BC6E-8D2D1A549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2282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99" name="Line 27">
              <a:extLst>
                <a:ext uri="{FF2B5EF4-FFF2-40B4-BE49-F238E27FC236}">
                  <a16:creationId xmlns:a16="http://schemas.microsoft.com/office/drawing/2014/main" id="{D5631AF2-11C3-94D8-DE71-57B13CB09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" y="2282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00" name="Line 28">
              <a:extLst>
                <a:ext uri="{FF2B5EF4-FFF2-40B4-BE49-F238E27FC236}">
                  <a16:creationId xmlns:a16="http://schemas.microsoft.com/office/drawing/2014/main" id="{BBCC0391-CCD6-9BD2-7E21-761F7DF53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2282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01" name="Line 29">
              <a:extLst>
                <a:ext uri="{FF2B5EF4-FFF2-40B4-BE49-F238E27FC236}">
                  <a16:creationId xmlns:a16="http://schemas.microsoft.com/office/drawing/2014/main" id="{E42B0DE7-C2FB-B155-7EFA-CC57BE6EB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2282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02" name="Line 30">
              <a:extLst>
                <a:ext uri="{FF2B5EF4-FFF2-40B4-BE49-F238E27FC236}">
                  <a16:creationId xmlns:a16="http://schemas.microsoft.com/office/drawing/2014/main" id="{EA70DB08-25FF-A3D9-1FEC-8DBC67555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1" y="2282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03" name="Line 31">
              <a:extLst>
                <a:ext uri="{FF2B5EF4-FFF2-40B4-BE49-F238E27FC236}">
                  <a16:creationId xmlns:a16="http://schemas.microsoft.com/office/drawing/2014/main" id="{60FD6166-020D-7030-810E-6FABE051E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3285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04" name="Line 32">
              <a:extLst>
                <a:ext uri="{FF2B5EF4-FFF2-40B4-BE49-F238E27FC236}">
                  <a16:creationId xmlns:a16="http://schemas.microsoft.com/office/drawing/2014/main" id="{99A772F5-8D4D-741F-7D7C-2DF73E018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3285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05" name="Line 33">
              <a:extLst>
                <a:ext uri="{FF2B5EF4-FFF2-40B4-BE49-F238E27FC236}">
                  <a16:creationId xmlns:a16="http://schemas.microsoft.com/office/drawing/2014/main" id="{2CEF8D02-BB46-9E6C-2B6D-97B3C06DE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3285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06" name="Line 34">
              <a:extLst>
                <a:ext uri="{FF2B5EF4-FFF2-40B4-BE49-F238E27FC236}">
                  <a16:creationId xmlns:a16="http://schemas.microsoft.com/office/drawing/2014/main" id="{74EE320E-7FFA-C0F1-49DA-F7EF2EFC5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4" y="3285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07" name="Line 35">
              <a:extLst>
                <a:ext uri="{FF2B5EF4-FFF2-40B4-BE49-F238E27FC236}">
                  <a16:creationId xmlns:a16="http://schemas.microsoft.com/office/drawing/2014/main" id="{4C3BB9EC-FAC7-8C71-5AA8-38E73AAB9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2" y="3285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08" name="Line 36">
              <a:extLst>
                <a:ext uri="{FF2B5EF4-FFF2-40B4-BE49-F238E27FC236}">
                  <a16:creationId xmlns:a16="http://schemas.microsoft.com/office/drawing/2014/main" id="{4FF32296-8EA6-7408-D2C7-69AD03E25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3285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09" name="Rectangle 37">
              <a:extLst>
                <a:ext uri="{FF2B5EF4-FFF2-40B4-BE49-F238E27FC236}">
                  <a16:creationId xmlns:a16="http://schemas.microsoft.com/office/drawing/2014/main" id="{CB572A2F-74D5-7DA7-6539-BB563F842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2790"/>
              <a:ext cx="1434" cy="28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56" name="Rectangle 38">
              <a:extLst>
                <a:ext uri="{FF2B5EF4-FFF2-40B4-BE49-F238E27FC236}">
                  <a16:creationId xmlns:a16="http://schemas.microsoft.com/office/drawing/2014/main" id="{603F0CF4-C988-C459-91FD-B70813F89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2838"/>
              <a:ext cx="109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sr-Latn-CS" altLang="en-US">
                  <a:solidFill>
                    <a:srgbClr val="000000"/>
                  </a:solidFill>
                  <a:effectLst/>
                </a:rPr>
                <a:t>Sprežna mreža</a:t>
              </a:r>
              <a:endParaRPr lang="en-US" altLang="en-US">
                <a:solidFill>
                  <a:srgbClr val="000000"/>
                </a:solidFill>
                <a:effectLst/>
              </a:endParaRPr>
            </a:p>
            <a:p>
              <a:endParaRPr lang="en-US" altLang="en-US" sz="1600">
                <a:solidFill>
                  <a:srgbClr val="000000"/>
                </a:solidFill>
                <a:effectLst/>
                <a:latin typeface="Geneva" charset="0"/>
              </a:endParaRPr>
            </a:p>
          </p:txBody>
        </p:sp>
        <p:sp>
          <p:nvSpPr>
            <p:cNvPr id="105511" name="Oval 39">
              <a:extLst>
                <a:ext uri="{FF2B5EF4-FFF2-40B4-BE49-F238E27FC236}">
                  <a16:creationId xmlns:a16="http://schemas.microsoft.com/office/drawing/2014/main" id="{FF909CA5-9B2A-F565-1A32-01497C71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386"/>
              <a:ext cx="249" cy="25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58" name="Rectangle 40">
              <a:extLst>
                <a:ext uri="{FF2B5EF4-FFF2-40B4-BE49-F238E27FC236}">
                  <a16:creationId xmlns:a16="http://schemas.microsoft.com/office/drawing/2014/main" id="{F56F3E8A-A83C-8EEA-D909-B0B7BA9F9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409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effectLst/>
                  <a:latin typeface="Geneva" charset="0"/>
                </a:rPr>
                <a:t>P</a:t>
              </a:r>
            </a:p>
          </p:txBody>
        </p:sp>
        <p:sp>
          <p:nvSpPr>
            <p:cNvPr id="105513" name="Rectangle 41">
              <a:extLst>
                <a:ext uri="{FF2B5EF4-FFF2-40B4-BE49-F238E27FC236}">
                  <a16:creationId xmlns:a16="http://schemas.microsoft.com/office/drawing/2014/main" id="{8756BF85-9470-934F-EEFF-3CA56EA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2386"/>
              <a:ext cx="249" cy="21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60" name="Rectangle 42">
              <a:extLst>
                <a:ext uri="{FF2B5EF4-FFF2-40B4-BE49-F238E27FC236}">
                  <a16:creationId xmlns:a16="http://schemas.microsoft.com/office/drawing/2014/main" id="{07C0C6D4-11F5-1005-8D5D-292108818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383"/>
              <a:ext cx="22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effectLst/>
                  <a:latin typeface="Geneva" charset="0"/>
                </a:rPr>
                <a:t>M</a:t>
              </a:r>
            </a:p>
          </p:txBody>
        </p:sp>
        <p:sp>
          <p:nvSpPr>
            <p:cNvPr id="105515" name="Rectangle 43">
              <a:extLst>
                <a:ext uri="{FF2B5EF4-FFF2-40B4-BE49-F238E27FC236}">
                  <a16:creationId xmlns:a16="http://schemas.microsoft.com/office/drawing/2014/main" id="{8A60388E-4763-8575-1FE1-65774BD6E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99"/>
              <a:ext cx="250" cy="21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62" name="Rectangle 44">
              <a:extLst>
                <a:ext uri="{FF2B5EF4-FFF2-40B4-BE49-F238E27FC236}">
                  <a16:creationId xmlns:a16="http://schemas.microsoft.com/office/drawing/2014/main" id="{72E86DC2-94FE-136D-7EB5-70F93032F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396"/>
              <a:ext cx="22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effectLst/>
                  <a:latin typeface="Geneva" charset="0"/>
                </a:rPr>
                <a:t>M</a:t>
              </a:r>
            </a:p>
          </p:txBody>
        </p:sp>
        <p:sp>
          <p:nvSpPr>
            <p:cNvPr id="105517" name="Oval 45">
              <a:extLst>
                <a:ext uri="{FF2B5EF4-FFF2-40B4-BE49-F238E27FC236}">
                  <a16:creationId xmlns:a16="http://schemas.microsoft.com/office/drawing/2014/main" id="{09196BC5-B3BF-2D7D-EFEA-01524F8D5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386"/>
              <a:ext cx="249" cy="25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64" name="Rectangle 46">
              <a:extLst>
                <a:ext uri="{FF2B5EF4-FFF2-40B4-BE49-F238E27FC236}">
                  <a16:creationId xmlns:a16="http://schemas.microsoft.com/office/drawing/2014/main" id="{183BBB22-9630-7930-E188-69A4A2168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409"/>
              <a:ext cx="1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effectLst/>
                  <a:latin typeface="Geneva" charset="0"/>
                </a:rPr>
                <a:t>P</a:t>
              </a:r>
            </a:p>
          </p:txBody>
        </p:sp>
        <p:sp>
          <p:nvSpPr>
            <p:cNvPr id="105519" name="Line 47">
              <a:extLst>
                <a:ext uri="{FF2B5EF4-FFF2-40B4-BE49-F238E27FC236}">
                  <a16:creationId xmlns:a16="http://schemas.microsoft.com/office/drawing/2014/main" id="{4FD56D44-40C1-A2ED-3C35-5D49DD90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5" y="2517"/>
              <a:ext cx="1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20" name="Line 48">
              <a:extLst>
                <a:ext uri="{FF2B5EF4-FFF2-40B4-BE49-F238E27FC236}">
                  <a16:creationId xmlns:a16="http://schemas.microsoft.com/office/drawing/2014/main" id="{E4BD42A6-8FE8-F6AE-DCD8-AECC5B909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8" y="2491"/>
              <a:ext cx="1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21" name="Line 49">
              <a:extLst>
                <a:ext uri="{FF2B5EF4-FFF2-40B4-BE49-F238E27FC236}">
                  <a16:creationId xmlns:a16="http://schemas.microsoft.com/office/drawing/2014/main" id="{FBB9078D-0103-943D-1E7B-D3A0F55BA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5" y="2509"/>
              <a:ext cx="0" cy="2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22" name="Line 50">
              <a:extLst>
                <a:ext uri="{FF2B5EF4-FFF2-40B4-BE49-F238E27FC236}">
                  <a16:creationId xmlns:a16="http://schemas.microsoft.com/office/drawing/2014/main" id="{EB05931B-64AA-151F-73EA-FF6E8C8A5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2483"/>
              <a:ext cx="0" cy="3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23" name="Line 51">
              <a:extLst>
                <a:ext uri="{FF2B5EF4-FFF2-40B4-BE49-F238E27FC236}">
                  <a16:creationId xmlns:a16="http://schemas.microsoft.com/office/drawing/2014/main" id="{68FF7EC4-AD34-45A2-27FA-F8B0075DD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2491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24" name="Line 52">
              <a:extLst>
                <a:ext uri="{FF2B5EF4-FFF2-40B4-BE49-F238E27FC236}">
                  <a16:creationId xmlns:a16="http://schemas.microsoft.com/office/drawing/2014/main" id="{00E9183B-BB98-0BA6-0EE6-FB79845A6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2491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525" name="Line 53">
              <a:extLst>
                <a:ext uri="{FF2B5EF4-FFF2-40B4-BE49-F238E27FC236}">
                  <a16:creationId xmlns:a16="http://schemas.microsoft.com/office/drawing/2014/main" id="{AC6762BD-1945-23D5-8BE6-12434F9B7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491"/>
              <a:ext cx="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5528" name="Rectangle 56">
            <a:extLst>
              <a:ext uri="{FF2B5EF4-FFF2-40B4-BE49-F238E27FC236}">
                <a16:creationId xmlns:a16="http://schemas.microsoft.com/office/drawing/2014/main" id="{55267D2D-CE60-9487-D671-18574F618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Arhitekture sa deljivom memorijom</a:t>
            </a:r>
            <a:endParaRPr lang="en-US" altLang="en-US"/>
          </a:p>
        </p:txBody>
      </p:sp>
      <p:sp>
        <p:nvSpPr>
          <p:cNvPr id="105529" name="Rectangle 57">
            <a:extLst>
              <a:ext uri="{FF2B5EF4-FFF2-40B4-BE49-F238E27FC236}">
                <a16:creationId xmlns:a16="http://schemas.microsoft.com/office/drawing/2014/main" id="{6C1E0556-962F-6FF4-421D-F7E327B4A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08025"/>
            <a:ext cx="9144000" cy="20351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CS" altLang="en-US" sz="2400"/>
              <a:t>Ključna osobina: 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2100"/>
              <a:t>svi procesori u sistemu mogu direktno pristupati svim memorijskim lokacijama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2100"/>
              <a:t>Jednostavan mehanizam interprocesorske komunikacije preko read/write operacija </a:t>
            </a:r>
            <a:endParaRPr lang="en-US" altLang="en-US" sz="2100"/>
          </a:p>
        </p:txBody>
      </p:sp>
      <p:sp>
        <p:nvSpPr>
          <p:cNvPr id="105531" name="Text Box 59">
            <a:extLst>
              <a:ext uri="{FF2B5EF4-FFF2-40B4-BE49-F238E27FC236}">
                <a16:creationId xmlns:a16="http://schemas.microsoft.com/office/drawing/2014/main" id="{925E04A7-1418-E125-A2CE-71FB2505E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913313"/>
            <a:ext cx="6921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sr-Latn-C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UMA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532" name="Text Box 60">
            <a:extLst>
              <a:ext uri="{FF2B5EF4-FFF2-40B4-BE49-F238E27FC236}">
                <a16:creationId xmlns:a16="http://schemas.microsoft.com/office/drawing/2014/main" id="{BB44A333-EC97-C89C-3CD4-4E498979F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837113"/>
            <a:ext cx="8572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sr-Latn-C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NUMA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533" name="Text Box 61">
            <a:extLst>
              <a:ext uri="{FF2B5EF4-FFF2-40B4-BE49-F238E27FC236}">
                <a16:creationId xmlns:a16="http://schemas.microsoft.com/office/drawing/2014/main" id="{CCBB758F-2E5E-11DA-3DF4-ECF5CEACF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748338"/>
            <a:ext cx="70977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sr-Latn-CS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Osnovni problem proširljivost sistema (skalabilnost)</a:t>
            </a:r>
            <a:endParaRPr lang="en-US" altLang="en-US" sz="24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24" name="Rectangle 28">
            <a:extLst>
              <a:ext uri="{FF2B5EF4-FFF2-40B4-BE49-F238E27FC236}">
                <a16:creationId xmlns:a16="http://schemas.microsoft.com/office/drawing/2014/main" id="{4FDD7B79-82C7-9010-2DA0-DA660DD6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8432800" cy="55499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ã"/>
              <a:defRPr kumimoji="1" sz="28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l"/>
              <a:defRPr kumimoji="1" sz="23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lvl="1">
              <a:defRPr/>
            </a:pPr>
            <a:r>
              <a:rPr lang="sr-Latn-CS" altLang="en-US" sz="1800">
                <a:solidFill>
                  <a:srgbClr val="000000"/>
                </a:solidFill>
              </a:rPr>
              <a:t>Procesori mogu direktno pristupati samo svojoj lokalnoj memoriji (read/write operacije).</a:t>
            </a:r>
          </a:p>
          <a:p>
            <a:pPr lvl="1">
              <a:defRPr/>
            </a:pPr>
            <a:r>
              <a:rPr lang="sr-Latn-CS" altLang="en-US" sz="1800">
                <a:solidFill>
                  <a:srgbClr val="000000"/>
                </a:solidFill>
              </a:rPr>
              <a:t>Sv</a:t>
            </a:r>
            <a:r>
              <a:rPr lang="en-US" altLang="en-US" sz="1800">
                <a:solidFill>
                  <a:srgbClr val="000000"/>
                </a:solidFill>
              </a:rPr>
              <a:t>a</a:t>
            </a:r>
            <a:r>
              <a:rPr lang="sr-Latn-CS" altLang="en-US" sz="1800">
                <a:solidFill>
                  <a:srgbClr val="000000"/>
                </a:solidFill>
              </a:rPr>
              <a:t>ka komunikacija i sinhronizacija se obavlja slanjem poruka poreko send/receive operacija.</a:t>
            </a:r>
            <a:endParaRPr lang="en-US" altLang="en-US" sz="1800">
              <a:solidFill>
                <a:srgbClr val="000000"/>
              </a:solidFill>
            </a:endParaRPr>
          </a:p>
          <a:p>
            <a:pPr>
              <a:defRPr/>
            </a:pPr>
            <a:endParaRPr lang="en-US" altLang="en-US" sz="1800">
              <a:solidFill>
                <a:srgbClr val="474747"/>
              </a:solidFill>
            </a:endParaRPr>
          </a:p>
          <a:p>
            <a:pPr>
              <a:defRPr/>
            </a:pPr>
            <a:endParaRPr lang="en-US" altLang="en-US" sz="1800">
              <a:solidFill>
                <a:srgbClr val="474747"/>
              </a:solidFill>
            </a:endParaRPr>
          </a:p>
          <a:p>
            <a:pPr>
              <a:defRPr/>
            </a:pPr>
            <a:endParaRPr lang="en-US" altLang="en-US" sz="1800">
              <a:solidFill>
                <a:srgbClr val="474747"/>
              </a:solidFill>
            </a:endParaRPr>
          </a:p>
          <a:p>
            <a:pPr>
              <a:defRPr/>
            </a:pPr>
            <a:endParaRPr lang="en-US" altLang="en-US" sz="1800">
              <a:solidFill>
                <a:srgbClr val="474747"/>
              </a:solidFill>
            </a:endParaRPr>
          </a:p>
          <a:p>
            <a:pPr>
              <a:defRPr/>
            </a:pPr>
            <a:endParaRPr lang="sr-Latn-CS" altLang="en-US" sz="1800">
              <a:solidFill>
                <a:srgbClr val="474747"/>
              </a:solidFill>
            </a:endParaRPr>
          </a:p>
          <a:p>
            <a:pPr>
              <a:defRPr/>
            </a:pPr>
            <a:endParaRPr lang="sr-Latn-CS" altLang="en-US" sz="1800">
              <a:solidFill>
                <a:srgbClr val="474747"/>
              </a:solidFill>
            </a:endParaRPr>
          </a:p>
          <a:p>
            <a:pPr>
              <a:defRPr/>
            </a:pPr>
            <a:r>
              <a:rPr lang="sr-Latn-CS" altLang="en-US" sz="1800">
                <a:solidFill>
                  <a:srgbClr val="474747"/>
                </a:solidFill>
              </a:rPr>
              <a:t>Ključne osobine</a:t>
            </a:r>
            <a:r>
              <a:rPr lang="en-US" altLang="en-US" sz="1800">
                <a:solidFill>
                  <a:srgbClr val="474747"/>
                </a:solidFill>
              </a:rPr>
              <a:t>:</a:t>
            </a:r>
          </a:p>
          <a:p>
            <a:pPr lvl="1">
              <a:defRPr/>
            </a:pPr>
            <a:r>
              <a:rPr lang="sr-Latn-CS" altLang="en-US" sz="1800">
                <a:solidFill>
                  <a:srgbClr val="000000"/>
                </a:solidFill>
              </a:rPr>
              <a:t>Slanje poruke podrazumeva niz aktivnosti </a:t>
            </a:r>
            <a:r>
              <a:rPr lang="en-US" altLang="en-US" sz="1800">
                <a:solidFill>
                  <a:srgbClr val="000000"/>
                </a:solidFill>
              </a:rPr>
              <a:t>: </a:t>
            </a:r>
          </a:p>
          <a:p>
            <a:pPr lvl="2">
              <a:defRPr/>
            </a:pPr>
            <a:r>
              <a:rPr lang="sr-Latn-CS" altLang="en-US" sz="1800">
                <a:solidFill>
                  <a:srgbClr val="000000"/>
                </a:solidFill>
              </a:rPr>
              <a:t>Kreiranje zaglavlja poruke; </a:t>
            </a:r>
            <a:r>
              <a:rPr lang="en-US" altLang="en-US" sz="1800">
                <a:solidFill>
                  <a:srgbClr val="000000"/>
                </a:solidFill>
              </a:rPr>
              <a:t>k</a:t>
            </a:r>
            <a:r>
              <a:rPr lang="sr-Latn-CS" altLang="en-US" sz="1800">
                <a:solidFill>
                  <a:srgbClr val="000000"/>
                </a:solidFill>
              </a:rPr>
              <a:t>opiranje podataka u bafer za komunikaciju; slanje poruke; prihvatanje poruke u </a:t>
            </a:r>
            <a:r>
              <a:rPr lang="en-US" altLang="en-US" sz="1800">
                <a:solidFill>
                  <a:srgbClr val="000000"/>
                </a:solidFill>
              </a:rPr>
              <a:t>b</a:t>
            </a:r>
            <a:r>
              <a:rPr lang="sr-Latn-CS" altLang="en-US" sz="1800">
                <a:solidFill>
                  <a:srgbClr val="000000"/>
                </a:solidFill>
              </a:rPr>
              <a:t>afer; kopiranje poruke iz kernela u korisnički prostor</a:t>
            </a:r>
            <a:r>
              <a:rPr lang="en-US" altLang="en-US" sz="1800" b="1">
                <a:solidFill>
                  <a:srgbClr val="000000"/>
                </a:solidFill>
              </a:rPr>
              <a:t>.      </a:t>
            </a:r>
          </a:p>
          <a:p>
            <a:pPr lvl="3">
              <a:defRPr/>
            </a:pPr>
            <a:r>
              <a:rPr lang="sr-Latn-CS" altLang="en-US" b="1">
                <a:solidFill>
                  <a:srgbClr val="000000"/>
                </a:solidFill>
              </a:rPr>
              <a:t>Mn</a:t>
            </a:r>
            <a:r>
              <a:rPr lang="en-US" altLang="en-US" b="1">
                <a:solidFill>
                  <a:srgbClr val="000000"/>
                </a:solidFill>
              </a:rPr>
              <a:t>o</a:t>
            </a:r>
            <a:r>
              <a:rPr lang="sr-Latn-CS" altLang="en-US" b="1">
                <a:solidFill>
                  <a:srgbClr val="000000"/>
                </a:solidFill>
              </a:rPr>
              <a:t>gi od ovih koraka zahtevaju intervenciju OS</a:t>
            </a:r>
            <a:r>
              <a:rPr lang="en-US" altLang="en-US" b="1">
                <a:solidFill>
                  <a:srgbClr val="000000"/>
                </a:solidFill>
              </a:rPr>
              <a:t>.</a:t>
            </a:r>
            <a:endParaRPr lang="en-US" altLang="en-US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sr-Latn-CS" altLang="en-US" sz="1800">
                <a:solidFill>
                  <a:srgbClr val="000000"/>
                </a:solidFill>
              </a:rPr>
              <a:t>Sinhronizacija se obavlja korišćenjem nekog </a:t>
            </a:r>
            <a:r>
              <a:rPr lang="en-US" altLang="en-US" sz="1800">
                <a:solidFill>
                  <a:srgbClr val="000000"/>
                </a:solidFill>
              </a:rPr>
              <a:t>handshake proto</a:t>
            </a:r>
            <a:r>
              <a:rPr lang="sr-Latn-CS" altLang="en-US" sz="1800">
                <a:solidFill>
                  <a:srgbClr val="000000"/>
                </a:solidFill>
              </a:rPr>
              <a:t>kola</a:t>
            </a:r>
            <a:r>
              <a:rPr lang="en-US" altLang="en-US" sz="1800">
                <a:solidFill>
                  <a:srgbClr val="000000"/>
                </a:solidFill>
              </a:rPr>
              <a:t>.</a:t>
            </a:r>
          </a:p>
          <a:p>
            <a:pPr lvl="1">
              <a:defRPr/>
            </a:pPr>
            <a:r>
              <a:rPr lang="sr-Latn-CS" altLang="en-US" sz="1800">
                <a:solidFill>
                  <a:srgbClr val="000000"/>
                </a:solidFill>
              </a:rPr>
              <a:t>Osnovan prednost: </a:t>
            </a:r>
            <a:r>
              <a:rPr lang="sr-Latn-CS" altLang="en-US" sz="1800">
                <a:solidFill>
                  <a:schemeClr val="accent1"/>
                </a:solidFill>
              </a:rPr>
              <a:t>Proširljivost sistema</a:t>
            </a:r>
            <a:r>
              <a:rPr lang="sr-Latn-CS" altLang="en-US" sz="1800">
                <a:solidFill>
                  <a:srgbClr val="000000"/>
                </a:solidFill>
              </a:rPr>
              <a:t>.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6525" name="Rectangle 29">
            <a:extLst>
              <a:ext uri="{FF2B5EF4-FFF2-40B4-BE49-F238E27FC236}">
                <a16:creationId xmlns:a16="http://schemas.microsoft.com/office/drawing/2014/main" id="{C97FE39D-0FAB-5DD7-982D-EE14F631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3184525"/>
            <a:ext cx="3851275" cy="4349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4" name="Rectangle 30">
            <a:extLst>
              <a:ext uri="{FF2B5EF4-FFF2-40B4-BE49-F238E27FC236}">
                <a16:creationId xmlns:a16="http://schemas.microsoft.com/office/drawing/2014/main" id="{D5E6CC60-EF09-DB71-EC1D-5C168B05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3286125"/>
            <a:ext cx="1303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1300">
                <a:solidFill>
                  <a:srgbClr val="000000"/>
                </a:solidFill>
                <a:effectLst/>
                <a:latin typeface="Geneva" charset="0"/>
              </a:rPr>
              <a:t>Sprežna mreža</a:t>
            </a:r>
            <a:endParaRPr lang="en-US" altLang="en-US" sz="1300">
              <a:solidFill>
                <a:srgbClr val="000000"/>
              </a:solidFill>
              <a:effectLst/>
              <a:latin typeface="Geneva" charset="0"/>
            </a:endParaRPr>
          </a:p>
        </p:txBody>
      </p:sp>
      <p:sp>
        <p:nvSpPr>
          <p:cNvPr id="106527" name="Oval 31">
            <a:extLst>
              <a:ext uri="{FF2B5EF4-FFF2-40B4-BE49-F238E27FC236}">
                <a16:creationId xmlns:a16="http://schemas.microsoft.com/office/drawing/2014/main" id="{D21AFFC6-B148-F842-A23E-F52A3AE5C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44750"/>
            <a:ext cx="433388" cy="4349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28" name="Oval 32">
            <a:extLst>
              <a:ext uri="{FF2B5EF4-FFF2-40B4-BE49-F238E27FC236}">
                <a16:creationId xmlns:a16="http://schemas.microsoft.com/office/drawing/2014/main" id="{A096A1EC-2EF3-18E6-5759-B2912339B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2444750"/>
            <a:ext cx="433388" cy="4349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29" name="Oval 33">
            <a:extLst>
              <a:ext uri="{FF2B5EF4-FFF2-40B4-BE49-F238E27FC236}">
                <a16:creationId xmlns:a16="http://schemas.microsoft.com/office/drawing/2014/main" id="{502EC736-C17D-7D2E-5E1B-D365C2C6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2444750"/>
            <a:ext cx="434975" cy="4349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30" name="Rectangle 34">
            <a:extLst>
              <a:ext uri="{FF2B5EF4-FFF2-40B4-BE49-F238E27FC236}">
                <a16:creationId xmlns:a16="http://schemas.microsoft.com/office/drawing/2014/main" id="{E9C4EE59-C403-FA59-0FC3-BB22FA82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2444750"/>
            <a:ext cx="385762" cy="4175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31" name="Rectangle 35">
            <a:extLst>
              <a:ext uri="{FF2B5EF4-FFF2-40B4-BE49-F238E27FC236}">
                <a16:creationId xmlns:a16="http://schemas.microsoft.com/office/drawing/2014/main" id="{5EF87325-F79A-47BB-9C10-9A792F34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2444750"/>
            <a:ext cx="385762" cy="4175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32" name="Rectangle 36">
            <a:extLst>
              <a:ext uri="{FF2B5EF4-FFF2-40B4-BE49-F238E27FC236}">
                <a16:creationId xmlns:a16="http://schemas.microsoft.com/office/drawing/2014/main" id="{E7D06143-564A-22C5-8D34-B97811B49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444750"/>
            <a:ext cx="385763" cy="4175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33" name="Line 37">
            <a:extLst>
              <a:ext uri="{FF2B5EF4-FFF2-40B4-BE49-F238E27FC236}">
                <a16:creationId xmlns:a16="http://schemas.microsoft.com/office/drawing/2014/main" id="{90E1F4F5-5EAC-5D82-7580-267BE38F3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0488" y="2657475"/>
            <a:ext cx="168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34" name="Line 38">
            <a:extLst>
              <a:ext uri="{FF2B5EF4-FFF2-40B4-BE49-F238E27FC236}">
                <a16:creationId xmlns:a16="http://schemas.microsoft.com/office/drawing/2014/main" id="{882F8133-8DAD-7991-2161-B82C5A8AA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13" y="2668588"/>
            <a:ext cx="0" cy="512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35" name="Line 39">
            <a:extLst>
              <a:ext uri="{FF2B5EF4-FFF2-40B4-BE49-F238E27FC236}">
                <a16:creationId xmlns:a16="http://schemas.microsoft.com/office/drawing/2014/main" id="{E64ADB65-B027-95ED-A0FB-B83141E1A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7488" y="2674938"/>
            <a:ext cx="249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36" name="Line 40">
            <a:extLst>
              <a:ext uri="{FF2B5EF4-FFF2-40B4-BE49-F238E27FC236}">
                <a16:creationId xmlns:a16="http://schemas.microsoft.com/office/drawing/2014/main" id="{2E9C759F-68DC-5177-6CDE-717247B80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263" y="2668588"/>
            <a:ext cx="0" cy="512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37" name="Line 41">
            <a:extLst>
              <a:ext uri="{FF2B5EF4-FFF2-40B4-BE49-F238E27FC236}">
                <a16:creationId xmlns:a16="http://schemas.microsoft.com/office/drawing/2014/main" id="{F50BD049-81DA-BB7E-9140-36331CAD0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5038" y="2674938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38" name="Line 42">
            <a:extLst>
              <a:ext uri="{FF2B5EF4-FFF2-40B4-BE49-F238E27FC236}">
                <a16:creationId xmlns:a16="http://schemas.microsoft.com/office/drawing/2014/main" id="{011E0FCB-5813-96C2-A169-C1520F06E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2668588"/>
            <a:ext cx="0" cy="512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57" name="Rectangle 43">
            <a:extLst>
              <a:ext uri="{FF2B5EF4-FFF2-40B4-BE49-F238E27FC236}">
                <a16:creationId xmlns:a16="http://schemas.microsoft.com/office/drawing/2014/main" id="{A627A4CD-FD55-3836-A930-CE121D625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546350"/>
            <a:ext cx="28098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effectLst/>
                <a:latin typeface="Geneva" charset="0"/>
              </a:rPr>
              <a:t>P</a:t>
            </a:r>
          </a:p>
        </p:txBody>
      </p:sp>
      <p:sp>
        <p:nvSpPr>
          <p:cNvPr id="35858" name="Rectangle 44">
            <a:extLst>
              <a:ext uri="{FF2B5EF4-FFF2-40B4-BE49-F238E27FC236}">
                <a16:creationId xmlns:a16="http://schemas.microsoft.com/office/drawing/2014/main" id="{03CE33EC-10A7-E9B5-163E-14B60743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2546350"/>
            <a:ext cx="28098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effectLst/>
                <a:latin typeface="Geneva" charset="0"/>
              </a:rPr>
              <a:t>P</a:t>
            </a:r>
          </a:p>
        </p:txBody>
      </p:sp>
      <p:sp>
        <p:nvSpPr>
          <p:cNvPr id="35859" name="Rectangle 45">
            <a:extLst>
              <a:ext uri="{FF2B5EF4-FFF2-40B4-BE49-F238E27FC236}">
                <a16:creationId xmlns:a16="http://schemas.microsoft.com/office/drawing/2014/main" id="{A59C991A-CF9C-8ECC-A902-D1F0FF74C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546350"/>
            <a:ext cx="28098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effectLst/>
                <a:latin typeface="Geneva" charset="0"/>
              </a:rPr>
              <a:t>P</a:t>
            </a:r>
          </a:p>
        </p:txBody>
      </p:sp>
      <p:sp>
        <p:nvSpPr>
          <p:cNvPr id="35860" name="Rectangle 46">
            <a:extLst>
              <a:ext uri="{FF2B5EF4-FFF2-40B4-BE49-F238E27FC236}">
                <a16:creationId xmlns:a16="http://schemas.microsoft.com/office/drawing/2014/main" id="{CA0A4AF5-15AF-3E6C-34F5-E877D4DE4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2546350"/>
            <a:ext cx="3143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effectLst/>
                <a:latin typeface="Geneva" charset="0"/>
              </a:rPr>
              <a:t>M</a:t>
            </a:r>
          </a:p>
        </p:txBody>
      </p:sp>
      <p:sp>
        <p:nvSpPr>
          <p:cNvPr id="35861" name="Rectangle 47">
            <a:extLst>
              <a:ext uri="{FF2B5EF4-FFF2-40B4-BE49-F238E27FC236}">
                <a16:creationId xmlns:a16="http://schemas.microsoft.com/office/drawing/2014/main" id="{DE0FFB72-8DD0-FCF0-CE80-51185D69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2546350"/>
            <a:ext cx="3143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effectLst/>
                <a:latin typeface="Geneva" charset="0"/>
              </a:rPr>
              <a:t>M</a:t>
            </a:r>
          </a:p>
        </p:txBody>
      </p:sp>
      <p:sp>
        <p:nvSpPr>
          <p:cNvPr id="35862" name="Rectangle 48">
            <a:extLst>
              <a:ext uri="{FF2B5EF4-FFF2-40B4-BE49-F238E27FC236}">
                <a16:creationId xmlns:a16="http://schemas.microsoft.com/office/drawing/2014/main" id="{55E6A224-A28E-3636-E3BD-804F9F70D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2546350"/>
            <a:ext cx="3143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effectLst/>
                <a:latin typeface="Geneva" charset="0"/>
              </a:rPr>
              <a:t>M</a:t>
            </a:r>
          </a:p>
        </p:txBody>
      </p:sp>
      <p:sp>
        <p:nvSpPr>
          <p:cNvPr id="106545" name="Line 49">
            <a:extLst>
              <a:ext uri="{FF2B5EF4-FFF2-40B4-BE49-F238E27FC236}">
                <a16:creationId xmlns:a16="http://schemas.microsoft.com/office/drawing/2014/main" id="{E3DFF775-C262-DA66-0E45-B70823C12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2674938"/>
            <a:ext cx="7762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46" name="Rectangle 50">
            <a:extLst>
              <a:ext uri="{FF2B5EF4-FFF2-40B4-BE49-F238E27FC236}">
                <a16:creationId xmlns:a16="http://schemas.microsoft.com/office/drawing/2014/main" id="{814BF2BD-EE5C-4BB5-B4EF-CED099891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Arhitekture sa slanjem poruka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>
            <a:extLst>
              <a:ext uri="{FF2B5EF4-FFF2-40B4-BE49-F238E27FC236}">
                <a16:creationId xmlns:a16="http://schemas.microsoft.com/office/drawing/2014/main" id="{9B3A8F17-63CF-3905-B51A-DEC9D6296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Konflikti kod pristupa deljivoj memoriji</a:t>
            </a:r>
            <a:endParaRPr lang="en-US" alt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41C284DD-8A1B-79CE-DB9A-AB724984D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Komunikacija preko deljive memorije je brža od komunikacije slanjem poruka</a:t>
            </a:r>
          </a:p>
          <a:p>
            <a:pPr lvl="1">
              <a:defRPr/>
            </a:pPr>
            <a:r>
              <a:rPr lang="hr-HR" altLang="en-US"/>
              <a:t>Korišćenje deljive memorije za komunikaciju može dovesti do problema kada procesori simultano pristupaju istoj memorijskoj lokaciji</a:t>
            </a:r>
          </a:p>
          <a:p>
            <a:pPr>
              <a:defRPr/>
            </a:pPr>
            <a:r>
              <a:rPr lang="hr-HR" altLang="en-US"/>
              <a:t>Primer:</a:t>
            </a:r>
          </a:p>
          <a:p>
            <a:pPr lvl="1">
              <a:defRPr/>
            </a:pPr>
            <a:r>
              <a:rPr lang="hr-HR" altLang="en-US"/>
              <a:t>Pretpostavimo da se u deljivoj memoriji nalazi promenljiva x čija je inicijalna vrednost 0. </a:t>
            </a:r>
          </a:p>
          <a:p>
            <a:pPr lvl="1">
              <a:defRPr/>
            </a:pPr>
            <a:r>
              <a:rPr lang="en-US" altLang="en-US"/>
              <a:t>Procesor </a:t>
            </a:r>
            <a:r>
              <a:rPr lang="sr-Latn-CS" altLang="en-US"/>
              <a:t>P</a:t>
            </a:r>
            <a:r>
              <a:rPr lang="en-US" altLang="en-US"/>
              <a:t>1 </a:t>
            </a:r>
            <a:r>
              <a:rPr lang="hr-HR" altLang="en-US"/>
              <a:t>dodaje </a:t>
            </a:r>
            <a:r>
              <a:rPr lang="en-US" altLang="en-US"/>
              <a:t> 1  </a:t>
            </a:r>
            <a:r>
              <a:rPr lang="hr-HR" altLang="en-US"/>
              <a:t>promenljivoj </a:t>
            </a:r>
            <a:r>
              <a:rPr lang="en-US" altLang="en-US"/>
              <a:t>x</a:t>
            </a:r>
            <a:endParaRPr lang="sr-Latn-CS" altLang="en-US"/>
          </a:p>
          <a:p>
            <a:pPr lvl="1">
              <a:defRPr/>
            </a:pPr>
            <a:r>
              <a:rPr lang="sr-Latn-CS" altLang="en-US"/>
              <a:t>P</a:t>
            </a:r>
            <a:r>
              <a:rPr lang="en-US" altLang="en-US"/>
              <a:t>rocesor </a:t>
            </a:r>
            <a:r>
              <a:rPr lang="sr-Latn-CS" altLang="en-US"/>
              <a:t>P</a:t>
            </a:r>
            <a:r>
              <a:rPr lang="en-US" altLang="en-US"/>
              <a:t>2 </a:t>
            </a:r>
            <a:r>
              <a:rPr lang="hr-HR" altLang="en-US"/>
              <a:t>dodaje </a:t>
            </a:r>
            <a:r>
              <a:rPr lang="en-US" altLang="en-US"/>
              <a:t> 2 </a:t>
            </a:r>
            <a:r>
              <a:rPr lang="hr-HR" altLang="en-US"/>
              <a:t>promenljivoj x. </a:t>
            </a:r>
          </a:p>
          <a:p>
            <a:pPr lvl="1">
              <a:defRPr/>
            </a:pPr>
            <a:r>
              <a:rPr lang="hr-HR" altLang="en-US"/>
              <a:t>Koja je krajnja vrednost za x? </a:t>
            </a:r>
            <a:endParaRPr lang="en-US" altLang="en-US"/>
          </a:p>
          <a:p>
            <a:pPr>
              <a:defRPr/>
            </a:pPr>
            <a:endParaRPr lang="hr-HR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2B44275-68DA-1271-5D8B-3A611A3A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hr-HR" altLang="en-US" sz="2000">
                <a:effectLst/>
                <a:latin typeface="Times New Roman" panose="02020603050405020304" pitchFamily="18" charset="0"/>
              </a:rPr>
              <a:t>Moguće su sledeće vrednosti:</a:t>
            </a:r>
            <a:endParaRPr lang="en-US" altLang="en-US" sz="200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hr-HR" altLang="en-US" sz="2000">
                <a:effectLst/>
                <a:latin typeface="Times New Roman" panose="02020603050405020304" pitchFamily="18" charset="0"/>
              </a:rPr>
              <a:t>Ako P1 obavi </a:t>
            </a:r>
            <a:r>
              <a:rPr lang="en-US" altLang="en-US" sz="2000">
                <a:effectLst/>
                <a:latin typeface="Times New Roman" panose="02020603050405020304" pitchFamily="18" charset="0"/>
              </a:rPr>
              <a:t>x=x+1 </a:t>
            </a:r>
            <a:r>
              <a:rPr lang="hr-HR" altLang="en-US" sz="2000">
                <a:effectLst/>
                <a:latin typeface="Times New Roman" panose="02020603050405020304" pitchFamily="18" charset="0"/>
              </a:rPr>
              <a:t>pre nego što </a:t>
            </a:r>
            <a:r>
              <a:rPr lang="en-US" altLang="en-US" sz="2000">
                <a:effectLst/>
                <a:latin typeface="Times New Roman" panose="02020603050405020304" pitchFamily="18" charset="0"/>
              </a:rPr>
              <a:t>P2 </a:t>
            </a:r>
            <a:r>
              <a:rPr lang="hr-HR" altLang="en-US" sz="2000">
                <a:effectLst/>
                <a:latin typeface="Times New Roman" panose="02020603050405020304" pitchFamily="18" charset="0"/>
              </a:rPr>
              <a:t>pročita vrednost x izmemorije, tada je krajnja vrednost za x</a:t>
            </a:r>
            <a:r>
              <a:rPr lang="en-US" altLang="en-US" sz="2000">
                <a:effectLst/>
                <a:latin typeface="Times New Roman" panose="02020603050405020304" pitchFamily="18" charset="0"/>
              </a:rPr>
              <a:t>,</a:t>
            </a:r>
            <a:r>
              <a:rPr lang="hr-HR" altLang="en-US" sz="2000">
                <a:effectLst/>
                <a:latin typeface="Times New Roman" panose="02020603050405020304" pitchFamily="18" charset="0"/>
              </a:rPr>
              <a:t> 3.Slično, ako P2 obavi x+2 pre nego što P1 pročita x, krajnja vrednost za x je 3.</a:t>
            </a:r>
            <a:endParaRPr lang="en-US" altLang="en-US" sz="2000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hr-HR" altLang="en-US" sz="2000">
                <a:effectLst/>
                <a:latin typeface="Times New Roman" panose="02020603050405020304" pitchFamily="18" charset="0"/>
              </a:rPr>
              <a:t>Ako P1 ili P2 pročita x iz memorije pre nego što drugi procesor obavi upis, tada krajnja vrednost x zavisi od toga koji je procesor poslednji izvršio upis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hr-HR" altLang="en-US" sz="2000">
                <a:effectLst/>
                <a:latin typeface="Times New Roman" panose="02020603050405020304" pitchFamily="18" charset="0"/>
              </a:rPr>
              <a:t>- Ako P1 obavi poslednji upis, vrednost x je 1</a:t>
            </a:r>
            <a:endParaRPr lang="en-US" altLang="en-US" sz="2000">
              <a:effectLst/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hr-HR" altLang="en-US" sz="2000">
                <a:effectLst/>
                <a:latin typeface="Times New Roman" panose="02020603050405020304" pitchFamily="18" charset="0"/>
              </a:rPr>
              <a:t>Ako P2 obavi poslednji upis , vrednost x je 2</a:t>
            </a:r>
            <a:endParaRPr lang="en-US" altLang="en-US" sz="2000">
              <a:effectLst/>
              <a:latin typeface="Times New Roman" panose="02020603050405020304" pitchFamily="18" charset="0"/>
            </a:endParaRP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6742A73F-E790-4E6D-5105-59466B16E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2088" y="1905000"/>
            <a:ext cx="1600200" cy="1295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947F0C70-2897-1F8C-DA4A-DF483001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2288" y="1905000"/>
            <a:ext cx="1752600" cy="1371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93" name="Oval 6">
            <a:extLst>
              <a:ext uri="{FF2B5EF4-FFF2-40B4-BE49-F238E27FC236}">
                <a16:creationId xmlns:a16="http://schemas.microsoft.com/office/drawing/2014/main" id="{A086D2D7-76A7-11F8-2678-B9E338223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1371600"/>
            <a:ext cx="22860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r-HR" altLang="en-US" sz="24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Deljiva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 </a:t>
            </a:r>
            <a:r>
              <a:rPr lang="hr-HR" altLang="en-US" sz="24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memorija</a:t>
            </a:r>
            <a:endParaRPr lang="en-US" altLang="en-US" sz="240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4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X = 0</a:t>
            </a:r>
          </a:p>
        </p:txBody>
      </p:sp>
      <p:sp>
        <p:nvSpPr>
          <p:cNvPr id="37894" name="Oval 7">
            <a:extLst>
              <a:ext uri="{FF2B5EF4-FFF2-40B4-BE49-F238E27FC236}">
                <a16:creationId xmlns:a16="http://schemas.microsoft.com/office/drawing/2014/main" id="{9665331B-D4ED-1ECA-B2AB-B502EB568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2641600"/>
            <a:ext cx="1719263" cy="965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Procesor 1</a:t>
            </a:r>
          </a:p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X = X + 1</a:t>
            </a:r>
          </a:p>
        </p:txBody>
      </p:sp>
      <p:sp>
        <p:nvSpPr>
          <p:cNvPr id="37895" name="Oval 8">
            <a:extLst>
              <a:ext uri="{FF2B5EF4-FFF2-40B4-BE49-F238E27FC236}">
                <a16:creationId xmlns:a16="http://schemas.microsoft.com/office/drawing/2014/main" id="{4306F8FE-F717-9A0C-CF4C-04448A668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643188"/>
            <a:ext cx="1719262" cy="965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Procesor 2</a:t>
            </a:r>
          </a:p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X = X + 2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0BFB4D7D-B09E-FAA7-E125-68E0C0682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676400"/>
            <a:ext cx="2743200" cy="11969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r-HR" altLang="en-US" sz="2400">
                <a:effectLst/>
                <a:latin typeface="Times New Roman" panose="02020603050405020304" pitchFamily="18" charset="0"/>
              </a:rPr>
              <a:t>Ovo je primer nedeterminisanosti u izvršenju</a:t>
            </a:r>
            <a:endParaRPr lang="en-US" altLang="en-US" sz="2400">
              <a:effectLst/>
              <a:latin typeface="Times New Roman" panose="02020603050405020304" pitchFamily="18" charset="0"/>
            </a:endParaRPr>
          </a:p>
        </p:txBody>
      </p:sp>
      <p:sp>
        <p:nvSpPr>
          <p:cNvPr id="37897" name="Rectangle 10">
            <a:extLst>
              <a:ext uri="{FF2B5EF4-FFF2-40B4-BE49-F238E27FC236}">
                <a16:creationId xmlns:a16="http://schemas.microsoft.com/office/drawing/2014/main" id="{751A6763-9EC0-7823-9031-EAC12E95C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kumimoji="0" lang="hr-HR" altLang="en-US" sz="3200">
                <a:effectLst/>
              </a:rPr>
              <a:t>Konflikti kod pristupa deljivoj mem. (nastavak)</a:t>
            </a:r>
            <a:endParaRPr kumimoji="0" lang="en-US" altLang="en-US" sz="32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8">
            <a:extLst>
              <a:ext uri="{FF2B5EF4-FFF2-40B4-BE49-F238E27FC236}">
                <a16:creationId xmlns:a16="http://schemas.microsoft.com/office/drawing/2014/main" id="{D214ACD4-96CB-E835-21B9-FC868B532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Nedeterminisanost</a:t>
            </a:r>
            <a:endParaRPr lang="en-US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51EAA117-013D-DED0-5DBA-743392FD4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Nedeterminisanost je uzrokovana trkom</a:t>
            </a:r>
            <a:r>
              <a:rPr lang="en-US" altLang="en-US"/>
              <a:t>.</a:t>
            </a:r>
          </a:p>
          <a:p>
            <a:pPr lvl="1">
              <a:defRPr/>
            </a:pPr>
            <a:r>
              <a:rPr lang="hr-HR" altLang="en-US"/>
              <a:t>Do trke dolazi kada dve naredbe u konkurentnim taskovima (zadacima) pristupaju istoj memorijskoj lokaciji, pri čemu je bar jedna od naredbi upis u memoriju i pri tome nema nikakvih garancija o redosledu pristupa memoriji. </a:t>
            </a:r>
            <a:endParaRPr lang="en-US" altLang="en-US"/>
          </a:p>
          <a:p>
            <a:pPr>
              <a:defRPr/>
            </a:pPr>
            <a:r>
              <a:rPr lang="hr-HR" altLang="en-US"/>
              <a:t>Problem nedeterminisanosti se može rešiti sinhronizacijom pristupa deljivim podacima. </a:t>
            </a:r>
          </a:p>
          <a:p>
            <a:pPr lvl="1">
              <a:defRPr/>
            </a:pPr>
            <a:r>
              <a:rPr lang="hr-HR" altLang="en-US"/>
              <a:t>Ako su naredbe x+1 i x+2 uzajamno isključive, tada će vrednost x uvek biti 3. </a:t>
            </a:r>
          </a:p>
          <a:p>
            <a:pPr>
              <a:defRPr/>
            </a:pPr>
            <a:r>
              <a:rPr lang="hr-HR" altLang="en-US"/>
              <a:t>Delovi paralelnog programa koji zahtevaju sinhronizaciju da bi se izbegla nedeterminisanost zovu se </a:t>
            </a:r>
            <a:r>
              <a:rPr lang="hr-HR" altLang="en-US" i="1">
                <a:solidFill>
                  <a:schemeClr val="tx1"/>
                </a:solidFill>
              </a:rPr>
              <a:t>kritične sekcije</a:t>
            </a:r>
            <a:r>
              <a:rPr lang="hr-HR" altLang="en-US"/>
              <a:t>. 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>
            <a:extLst>
              <a:ext uri="{FF2B5EF4-FFF2-40B4-BE49-F238E27FC236}">
                <a16:creationId xmlns:a16="http://schemas.microsoft.com/office/drawing/2014/main" id="{BA0354FF-EC79-6C9B-A8DE-53164794B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Moore-ov zakon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31155251-8E03-D4B9-9641-D3A86DCC0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r-Latn-CS" altLang="en-US" sz="2000" dirty="0"/>
              <a:t>Kompjuterska tehnologija je učinila neverovatan napredak u poslednjih </a:t>
            </a:r>
            <a:r>
              <a:rPr lang="en-US" altLang="en-US" sz="2000" dirty="0"/>
              <a:t>7</a:t>
            </a:r>
            <a:r>
              <a:rPr lang="sr-Latn-CS" altLang="en-US" sz="2000" dirty="0"/>
              <a:t>0 godina od kada se pojavio prvi elektronski računar opšte namene.</a:t>
            </a:r>
          </a:p>
          <a:p>
            <a:pPr lvl="1">
              <a:lnSpc>
                <a:spcPct val="90000"/>
              </a:lnSpc>
            </a:pPr>
            <a:r>
              <a:rPr lang="sr-Latn-CS" altLang="en-US" sz="1700" dirty="0"/>
              <a:t>Danas se za manje od 1000 Eur može kupiti PC koji ima bolje performanse, više memorije i više prostora na disku od računara proizvedenog 80-ih godina 20. v. Koji je koštao milione dolara.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Moore-</a:t>
            </a:r>
            <a:r>
              <a:rPr lang="en-US" altLang="en-US" sz="2000" b="1" dirty="0" err="1"/>
              <a:t>ov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zakon</a:t>
            </a:r>
            <a:r>
              <a:rPr lang="en-US" altLang="en-US" sz="2000" b="1" dirty="0"/>
              <a:t> </a:t>
            </a:r>
            <a:r>
              <a:rPr lang="sr-Latn-BA" altLang="en-US" sz="2000" dirty="0"/>
              <a:t>kaže</a:t>
            </a:r>
            <a:r>
              <a:rPr lang="sr-Latn-BA" altLang="en-US" sz="2000" b="1" dirty="0"/>
              <a:t> </a:t>
            </a:r>
            <a:r>
              <a:rPr lang="sr-Latn-BA" altLang="en-US" sz="2000" dirty="0"/>
              <a:t>da se tokom istorije računarstva broj</a:t>
            </a:r>
            <a:r>
              <a:rPr lang="sr-Latn-BA" altLang="en-US" sz="2000" b="1" dirty="0"/>
              <a:t> </a:t>
            </a:r>
            <a:r>
              <a:rPr lang="sr-Latn-BA" altLang="en-US" sz="2000" dirty="0"/>
              <a:t>tranzistora   na integrisanom kolu udvostručava približno svake 2 godine. </a:t>
            </a:r>
          </a:p>
          <a:p>
            <a:pPr lvl="1">
              <a:lnSpc>
                <a:spcPct val="90000"/>
              </a:lnSpc>
            </a:pPr>
            <a:r>
              <a:rPr lang="sr-Latn-BA" altLang="en-US" sz="1800" dirty="0"/>
              <a:t>Zakon je dobio ime po suosnivaču Intela, Gordon E. Moore, koji je ovoaj trend opisao u svom radu koji je publikovan 1965. god. </a:t>
            </a:r>
          </a:p>
          <a:p>
            <a:pPr lvl="1">
              <a:lnSpc>
                <a:spcPct val="90000"/>
              </a:lnSpc>
            </a:pPr>
            <a:r>
              <a:rPr lang="sr-Latn-BA" altLang="en-US" sz="1800" dirty="0"/>
              <a:t>Pokazalo se da je njegovo predviđanje prilično pouzdano. 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 err="1"/>
              <a:t>smatra</a:t>
            </a:r>
            <a:r>
              <a:rPr lang="en-US" altLang="en-US" sz="1800" dirty="0"/>
              <a:t> se da </a:t>
            </a:r>
            <a:r>
              <a:rPr lang="en-US" altLang="en-US" sz="1800" dirty="0" err="1"/>
              <a:t>ce</a:t>
            </a:r>
            <a:r>
              <a:rPr lang="en-US" altLang="en-US" sz="1800" dirty="0"/>
              <a:t> se </a:t>
            </a:r>
            <a:r>
              <a:rPr lang="en-US" altLang="en-US" sz="1800" dirty="0" err="1"/>
              <a:t>ovaj</a:t>
            </a:r>
            <a:r>
              <a:rPr lang="en-US" altLang="en-US" sz="1800" dirty="0"/>
              <a:t> trend </a:t>
            </a:r>
            <a:r>
              <a:rPr lang="en-US" altLang="en-US" sz="1800" dirty="0" err="1"/>
              <a:t>nastaviti</a:t>
            </a:r>
            <a:r>
              <a:rPr lang="en-US" altLang="en-US" sz="1800" dirty="0"/>
              <a:t> i u </a:t>
            </a:r>
            <a:r>
              <a:rPr lang="en-US" altLang="en-US" sz="1800" dirty="0" err="1"/>
              <a:t>narednih</a:t>
            </a:r>
            <a:r>
              <a:rPr lang="en-US" altLang="en-US" sz="1800" dirty="0"/>
              <a:t> 10-20 </a:t>
            </a:r>
            <a:r>
              <a:rPr lang="en-US" altLang="en-US" sz="1800"/>
              <a:t>godina</a:t>
            </a:r>
            <a:endParaRPr lang="sr-Latn-BA" altLang="en-US" sz="1800" dirty="0"/>
          </a:p>
          <a:p>
            <a:pPr>
              <a:lnSpc>
                <a:spcPct val="90000"/>
              </a:lnSpc>
            </a:pPr>
            <a:r>
              <a:rPr lang="sr-Latn-BA" altLang="en-US" sz="2000" dirty="0"/>
              <a:t>Moore-ov zakon se danas koristi da opiše trend performansi  mnogih  elektronskih komponent</a:t>
            </a:r>
            <a:r>
              <a:rPr lang="en-US" altLang="en-US" sz="2000" dirty="0"/>
              <a:t>i</a:t>
            </a:r>
            <a:endParaRPr lang="sr-Latn-BA" altLang="en-US" sz="2000" dirty="0"/>
          </a:p>
          <a:p>
            <a:pPr lvl="1">
              <a:lnSpc>
                <a:spcPct val="90000"/>
              </a:lnSpc>
            </a:pPr>
            <a:r>
              <a:rPr lang="sr-Latn-BA" altLang="en-US" sz="1800" dirty="0"/>
              <a:t>Brzina procesiranja, kapacitet memorije, pa čak i broj piksela kod digitalne kamere.</a:t>
            </a:r>
          </a:p>
          <a:p>
            <a:pPr lvl="1">
              <a:lnSpc>
                <a:spcPct val="90000"/>
              </a:lnSpc>
            </a:pPr>
            <a:r>
              <a:rPr lang="sr-Latn-BA" altLang="en-US" sz="1800" dirty="0"/>
              <a:t>Sve promene su eksponencijalne..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endParaRPr lang="sr-Latn-CS" altLang="en-US" sz="1700" dirty="0"/>
          </a:p>
        </p:txBody>
      </p:sp>
    </p:spTree>
  </p:cSld>
  <p:clrMapOvr>
    <a:masterClrMapping/>
  </p:clrMapOvr>
  <p:transition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A3F7B447-DB79-7FCB-EF84-696D7F993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r-HR" altLang="en-US" sz="3200">
                <a:effectLst/>
                <a:latin typeface="Times New Roman" panose="02020603050405020304" pitchFamily="18" charset="0"/>
              </a:rPr>
              <a:t>U sistemima koji koriste deljivu memoriju može se koristiti mehanizam zaključavanja (lock) da bi se obezbedilo uzajamno isključivo pravo pristupa deljivim podacima.</a:t>
            </a:r>
            <a:endParaRPr lang="en-US" altLang="en-US" sz="3200">
              <a:effectLst/>
              <a:latin typeface="Times New Roman" panose="02020603050405020304" pitchFamily="18" charset="0"/>
            </a:endParaRPr>
          </a:p>
        </p:txBody>
      </p:sp>
      <p:sp>
        <p:nvSpPr>
          <p:cNvPr id="39939" name="Text Box 4">
            <a:extLst>
              <a:ext uri="{FF2B5EF4-FFF2-40B4-BE49-F238E27FC236}">
                <a16:creationId xmlns:a16="http://schemas.microsoft.com/office/drawing/2014/main" id="{1491F2ED-1D6A-822B-F090-4E8736A7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98950"/>
            <a:ext cx="3270250" cy="1568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effectLst/>
                <a:latin typeface="Times New Roman" panose="02020603050405020304" pitchFamily="18" charset="0"/>
              </a:rPr>
              <a:t>Processor 1:</a:t>
            </a:r>
          </a:p>
          <a:p>
            <a:pPr eaLnBrk="1" hangingPunct="1"/>
            <a:r>
              <a:rPr lang="en-US" altLang="en-US" sz="2400">
                <a:effectLst/>
                <a:latin typeface="Times New Roman" panose="02020603050405020304" pitchFamily="18" charset="0"/>
              </a:rPr>
              <a:t>	LOCK (X)</a:t>
            </a:r>
          </a:p>
          <a:p>
            <a:pPr eaLnBrk="1" hangingPunct="1"/>
            <a:r>
              <a:rPr lang="en-US" altLang="en-US" sz="2400">
                <a:effectLst/>
                <a:latin typeface="Times New Roman" panose="02020603050405020304" pitchFamily="18" charset="0"/>
              </a:rPr>
              <a:t>		X = X + 1</a:t>
            </a:r>
          </a:p>
          <a:p>
            <a:pPr eaLnBrk="1" hangingPunct="1"/>
            <a:r>
              <a:rPr lang="en-US" altLang="en-US" sz="2400">
                <a:effectLst/>
                <a:latin typeface="Times New Roman" panose="02020603050405020304" pitchFamily="18" charset="0"/>
              </a:rPr>
              <a:t>	UNLOCK (X)</a:t>
            </a:r>
          </a:p>
        </p:txBody>
      </p:sp>
      <p:sp>
        <p:nvSpPr>
          <p:cNvPr id="39940" name="Text Box 5">
            <a:extLst>
              <a:ext uri="{FF2B5EF4-FFF2-40B4-BE49-F238E27FC236}">
                <a16:creationId xmlns:a16="http://schemas.microsoft.com/office/drawing/2014/main" id="{87F885CE-F09E-C3E8-8909-EC1A84FC0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298950"/>
            <a:ext cx="3270250" cy="1568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effectLst/>
                <a:latin typeface="Times New Roman" panose="02020603050405020304" pitchFamily="18" charset="0"/>
              </a:rPr>
              <a:t>Processor 2:</a:t>
            </a:r>
          </a:p>
          <a:p>
            <a:pPr eaLnBrk="1" hangingPunct="1"/>
            <a:r>
              <a:rPr lang="en-US" altLang="en-US" sz="2400">
                <a:effectLst/>
                <a:latin typeface="Times New Roman" panose="02020603050405020304" pitchFamily="18" charset="0"/>
              </a:rPr>
              <a:t>	LOCK (X)</a:t>
            </a:r>
          </a:p>
          <a:p>
            <a:pPr eaLnBrk="1" hangingPunct="1"/>
            <a:r>
              <a:rPr lang="en-US" altLang="en-US" sz="2400">
                <a:effectLst/>
                <a:latin typeface="Times New Roman" panose="02020603050405020304" pitchFamily="18" charset="0"/>
              </a:rPr>
              <a:t>		X = X + 2</a:t>
            </a:r>
          </a:p>
          <a:p>
            <a:pPr eaLnBrk="1" hangingPunct="1"/>
            <a:r>
              <a:rPr lang="en-US" altLang="en-US" sz="2400">
                <a:effectLst/>
                <a:latin typeface="Times New Roman" panose="02020603050405020304" pitchFamily="18" charset="0"/>
              </a:rPr>
              <a:t>	UNLOCK (X)</a:t>
            </a: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32BE1977-7B55-832F-B62F-472FD08CB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altLang="en-US">
                <a:effectLst/>
              </a:rPr>
              <a:t>Zaključavanje i uzajamno isključivanje</a:t>
            </a:r>
            <a:endParaRPr kumimoji="0" lang="en-US" altLang="en-US">
              <a:effectLst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Rectangle 6">
            <a:extLst>
              <a:ext uri="{FF2B5EF4-FFF2-40B4-BE49-F238E27FC236}">
                <a16:creationId xmlns:a16="http://schemas.microsoft.com/office/drawing/2014/main" id="{E44DA1A6-21DD-CD5A-4AD2-920D2A412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2325"/>
          </a:xfrm>
        </p:spPr>
        <p:txBody>
          <a:bodyPr/>
          <a:lstStyle/>
          <a:p>
            <a:pPr>
              <a:defRPr/>
            </a:pPr>
            <a:r>
              <a:rPr lang="en-US" altLang="en-US" sz="2400"/>
              <a:t>Apstraktni model </a:t>
            </a:r>
            <a:r>
              <a:rPr lang="hr-HR" altLang="en-US" sz="2400"/>
              <a:t>računara</a:t>
            </a:r>
            <a:r>
              <a:rPr lang="en-US" altLang="en-US" sz="2400"/>
              <a:t> </a:t>
            </a:r>
            <a:r>
              <a:rPr lang="hr-HR" altLang="en-US" sz="2400"/>
              <a:t>sa deljivom memorijom</a:t>
            </a:r>
            <a:r>
              <a:rPr lang="en-US" altLang="en-US" sz="2400"/>
              <a:t> (PRAM – Parallel Random Access Machine) – Idealni paralelni sistem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D2E2EDB9-102A-4C42-4F8B-F352D5236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err="1"/>
              <a:t>Ap</a:t>
            </a:r>
            <a:r>
              <a:rPr lang="sr-Latn-CS" altLang="en-US" sz="2400" dirty="0"/>
              <a:t>straktni model pokazao se veoma korisnim kod procene performansi paralelnih algoritama nezavisno od realne mašine.</a:t>
            </a:r>
          </a:p>
          <a:p>
            <a:pPr>
              <a:defRPr/>
            </a:pPr>
            <a:r>
              <a:rPr lang="sr-Latn-CS" altLang="en-US" sz="2400" dirty="0"/>
              <a:t>PRAM razlikuje </a:t>
            </a:r>
            <a:r>
              <a:rPr lang="hr-HR" altLang="en-US" sz="2400" dirty="0"/>
              <a:t>4 </a:t>
            </a:r>
            <a:r>
              <a:rPr lang="sr-Latn-CS" altLang="en-US" sz="2400" dirty="0"/>
              <a:t>modela</a:t>
            </a:r>
            <a:r>
              <a:rPr lang="hr-HR" altLang="en-US" sz="2400" dirty="0"/>
              <a:t> računara sa deljivom memorijom u zavisnosti od toga da li dva ili više procesora mogu simultano pristupati deljivoj memoriji radi čitanja ili upisa:</a:t>
            </a:r>
          </a:p>
          <a:p>
            <a:pPr lvl="1">
              <a:defRPr/>
            </a:pPr>
            <a:r>
              <a:rPr lang="en-US" altLang="en-US" sz="2100" dirty="0"/>
              <a:t>Exclusive Read, Exclusive Write (EREW)</a:t>
            </a:r>
          </a:p>
          <a:p>
            <a:pPr lvl="2">
              <a:defRPr/>
            </a:pPr>
            <a:r>
              <a:rPr lang="hr-HR" altLang="en-US" sz="1800" dirty="0"/>
              <a:t>Pristup memorijskoj lokaciji je ekskluzivan, tj. procesori ne mogu jednovremeno pristupati istoj mem. lokaciji ni radi čitanja ni radi upisa. </a:t>
            </a:r>
            <a:endParaRPr lang="en-US" altLang="en-US" sz="1800" dirty="0"/>
          </a:p>
          <a:p>
            <a:pPr lvl="1">
              <a:defRPr/>
            </a:pPr>
            <a:r>
              <a:rPr lang="en-US" altLang="en-US" sz="2100" dirty="0"/>
              <a:t>Concurrent Read, Exclusive Write (CREW)</a:t>
            </a:r>
          </a:p>
          <a:p>
            <a:pPr lvl="2">
              <a:defRPr/>
            </a:pPr>
            <a:r>
              <a:rPr lang="hr-HR" altLang="en-US" sz="1800" dirty="0"/>
              <a:t>Više procesora može čitati istovremeno sa iste mem. lokacije, ali je upis ekskluzivan. </a:t>
            </a:r>
          </a:p>
          <a:p>
            <a:pPr lvl="1">
              <a:defRPr/>
            </a:pPr>
            <a:r>
              <a:rPr lang="en-US" altLang="en-US" sz="2100" dirty="0"/>
              <a:t>Exclusive Read, Concurrent Write (ERCW)</a:t>
            </a:r>
          </a:p>
          <a:p>
            <a:pPr lvl="2">
              <a:defRPr/>
            </a:pPr>
            <a:r>
              <a:rPr lang="hr-HR" altLang="en-US" sz="1800" dirty="0"/>
              <a:t>Više procesora može jednovremeno vršiti upis u istu mem. lokaciju, a čitanje je ekskluzivno. </a:t>
            </a:r>
          </a:p>
          <a:p>
            <a:pPr lvl="1">
              <a:defRPr/>
            </a:pPr>
            <a:r>
              <a:rPr lang="en-US" altLang="en-US" sz="2100" dirty="0"/>
              <a:t>Concurrent Read, Concurrent Write (CRCW)</a:t>
            </a:r>
          </a:p>
          <a:p>
            <a:pPr lvl="2">
              <a:defRPr/>
            </a:pPr>
            <a:r>
              <a:rPr lang="hr-HR" altLang="en-US" sz="1800" dirty="0"/>
              <a:t>Dozvoljen je jednovremeni pristup i radi čitanja i radi upisa. </a:t>
            </a:r>
            <a:endParaRPr lang="en-US" altLang="en-US" sz="1800" dirty="0"/>
          </a:p>
        </p:txBody>
      </p:sp>
    </p:spTree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49B082F3-6588-5C19-DE7C-1D57C6CBA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r>
              <a:rPr kumimoji="0" lang="hr-HR" altLang="en-US" sz="3200">
                <a:effectLst/>
              </a:rPr>
              <a:t>Komentari o Shared memory računarima (1)</a:t>
            </a:r>
            <a:endParaRPr kumimoji="0" lang="en-US" altLang="en-US" sz="3200">
              <a:effectLst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BD6BFDC4-8880-49B9-B4E4-71F7FE0E2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kumimoji="0" lang="hr-HR" altLang="en-US" dirty="0">
                <a:solidFill>
                  <a:schemeClr val="tx1"/>
                </a:solidFill>
              </a:rPr>
              <a:t>Simultano čitanje iste memorijske lokacije ne dovodi do problema. </a:t>
            </a:r>
            <a:endParaRPr kumimoji="0"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kumimoji="0" lang="hr-HR" altLang="en-US" dirty="0"/>
              <a:t>Svaki procesor napravi kopiju sadržaja mem. lokacije i zapamti je u svom registru</a:t>
            </a:r>
            <a:r>
              <a:rPr kumimoji="0" lang="hr-HR" altLang="en-US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90000"/>
              </a:lnSpc>
              <a:defRPr/>
            </a:pPr>
            <a:r>
              <a:rPr kumimoji="0" lang="hr-HR" altLang="en-US" dirty="0">
                <a:solidFill>
                  <a:schemeClr val="tx1"/>
                </a:solidFill>
              </a:rPr>
              <a:t>Problem se javlja kod konkurentnog upisa. </a:t>
            </a:r>
            <a:endParaRPr kumimoji="0"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kumimoji="0" lang="hr-HR" altLang="en-US" dirty="0"/>
              <a:t>Ako više procesora pokušava da izvrši upis u istu mem. lokaciju kome dozvoliti upis? </a:t>
            </a:r>
            <a:endParaRPr kumimoji="0" lang="en-US" altLang="en-US" dirty="0"/>
          </a:p>
          <a:p>
            <a:pPr>
              <a:lnSpc>
                <a:spcPct val="90000"/>
              </a:lnSpc>
              <a:defRPr/>
            </a:pPr>
            <a:r>
              <a:rPr kumimoji="0" lang="hr-HR" altLang="en-US" dirty="0">
                <a:solidFill>
                  <a:schemeClr val="tx1"/>
                </a:solidFill>
              </a:rPr>
              <a:t>Postoji nekoliko načina da se deterministički odredi sadržaj mem. lokacije nakon konkurentnog upisa:</a:t>
            </a:r>
            <a:endParaRPr kumimoji="0" lang="en-US" altLang="en-US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kumimoji="0" lang="hr-HR" altLang="en-US" dirty="0"/>
              <a:t>Dodeliti prioritete procesorima i zapamtiti vrednost procesora sa najvišim prioritetom.</a:t>
            </a:r>
            <a:endParaRPr kumimoji="0" lang="en-US" altLang="en-US" dirty="0"/>
          </a:p>
          <a:p>
            <a:pPr lvl="1">
              <a:lnSpc>
                <a:spcPct val="90000"/>
              </a:lnSpc>
              <a:defRPr/>
            </a:pPr>
            <a:r>
              <a:rPr kumimoji="0" lang="hr-HR" altLang="en-US" dirty="0"/>
              <a:t>Svim procesorima je dozvoljeno da izvrše upis pod uslovom da su sve vrednosti jednake. </a:t>
            </a:r>
            <a:endParaRPr kumimoji="0" lang="en-US" altLang="en-US" dirty="0"/>
          </a:p>
          <a:p>
            <a:pPr lvl="1">
              <a:lnSpc>
                <a:spcPct val="90000"/>
              </a:lnSpc>
              <a:defRPr/>
            </a:pPr>
            <a:r>
              <a:rPr kumimoji="0" lang="hr-HR" altLang="en-US" dirty="0"/>
              <a:t>Upisuje se </a:t>
            </a:r>
            <a:r>
              <a:rPr kumimoji="0" lang="en-US" altLang="en-US" dirty="0"/>
              <a:t> max, min, sum, </a:t>
            </a:r>
            <a:r>
              <a:rPr kumimoji="0" lang="hr-HR" altLang="en-US" dirty="0"/>
              <a:t>ili</a:t>
            </a:r>
            <a:r>
              <a:rPr kumimoji="0" lang="en-US" altLang="en-US" dirty="0"/>
              <a:t> </a:t>
            </a:r>
            <a:r>
              <a:rPr kumimoji="0" lang="hr-HR" altLang="en-US" dirty="0"/>
              <a:t>srednja vrednost podataka (ako su u pitanju numerički podaci)</a:t>
            </a:r>
            <a:endParaRPr kumimoji="0"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5209A41-71AC-DAFC-45EA-13D0FD86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hr-HR" altLang="en-US" sz="44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Primer</a:t>
            </a:r>
            <a:endParaRPr lang="en-US" altLang="en-US" sz="4400"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2D0C76F-934F-571F-DF0A-51322476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r-HR" altLang="en-US" sz="2800">
                <a:effectLst/>
                <a:latin typeface="Tahoma" panose="020B0604030504040204" pitchFamily="34" charset="0"/>
              </a:rPr>
              <a:t>Da bi pokazali kako se 4 podklase SM mašina ponašaju, razmotrimo sledeći primer. </a:t>
            </a:r>
            <a:endParaRPr lang="en-US" altLang="en-US" sz="2800">
              <a:effectLst/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>
                <a:effectLst/>
                <a:latin typeface="Tahoma" panose="020B0604030504040204" pitchFamily="34" charset="0"/>
              </a:rPr>
              <a:t>Problem:</a:t>
            </a:r>
          </a:p>
          <a:p>
            <a:pPr eaLnBrk="1" hangingPunct="1">
              <a:spcBef>
                <a:spcPct val="20000"/>
              </a:spcBef>
            </a:pPr>
            <a:r>
              <a:rPr lang="hr-HR" altLang="en-US" sz="2400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Zadata je lista od m elemenata </a:t>
            </a:r>
            <a:r>
              <a:rPr lang="en-US" altLang="en-US" sz="2400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S = {L</a:t>
            </a:r>
            <a:r>
              <a:rPr lang="en-US" altLang="en-US" sz="2400" baseline="-25000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1</a:t>
            </a:r>
            <a:r>
              <a:rPr lang="en-US" altLang="en-US" sz="2400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, L</a:t>
            </a:r>
            <a:r>
              <a:rPr lang="en-US" altLang="en-US" sz="2400" baseline="-25000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2</a:t>
            </a:r>
            <a:r>
              <a:rPr lang="en-US" altLang="en-US" sz="2400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, …,L</a:t>
            </a:r>
            <a:r>
              <a:rPr lang="en-US" altLang="en-US" sz="2400" baseline="-25000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m</a:t>
            </a:r>
            <a:r>
              <a:rPr lang="en-US" altLang="en-US" sz="2400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}</a:t>
            </a:r>
            <a:r>
              <a:rPr lang="hr-HR" altLang="en-US" sz="2400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. Potrebno je naći indeks (redni broj) zadatog elementa x. Element x se može pojaviti više puta u S i bilo koja vrednost rednog broja je prihvatljiva. Na raspolaganju je N procesora, </a:t>
            </a:r>
            <a:r>
              <a:rPr lang="en-US" altLang="en-US" sz="2400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1&lt; N</a:t>
            </a:r>
            <a:r>
              <a:rPr lang="en-US" altLang="en-US" sz="2400">
                <a:solidFill>
                  <a:schemeClr val="hlink"/>
                </a:solidFill>
                <a:effectLst/>
                <a:latin typeface="Tahoma" panose="020B0604030504040204" pitchFamily="34" charset="0"/>
                <a:sym typeface="Symbol" panose="05050102010706020507" pitchFamily="18" charset="2"/>
              </a:rPr>
              <a:t></a:t>
            </a:r>
            <a:r>
              <a:rPr lang="en-US" altLang="en-US" sz="2400">
                <a:solidFill>
                  <a:schemeClr val="hlink"/>
                </a:solidFill>
                <a:effectLst/>
                <a:latin typeface="Tahoma" panose="020B0604030504040204" pitchFamily="34" charset="0"/>
              </a:rPr>
              <a:t>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14F73A26-D2F1-1FAD-66D3-16DEE1E31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066800"/>
            <a:ext cx="6781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400" b="1">
                <a:effectLst/>
                <a:latin typeface="Times New Roman" panose="02020603050405020304" pitchFamily="18" charset="0"/>
              </a:rPr>
              <a:t>procedure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SM_search (S, x, k)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   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STEP 1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: 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i=1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to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N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do in parallel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    		          read x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    		    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end for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   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STEP 2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: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i=1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to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N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do in parallel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           S</a:t>
            </a:r>
            <a:r>
              <a:rPr lang="en-US" altLang="en-US" sz="2400" baseline="-25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= {L</a:t>
            </a:r>
            <a:r>
              <a:rPr lang="en-US" altLang="en-US" sz="2400" baseline="-25000">
                <a:effectLst/>
                <a:latin typeface="Times New Roman" panose="02020603050405020304" pitchFamily="18" charset="0"/>
              </a:rPr>
              <a:t>((i-1)m/N+1)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, ...,L</a:t>
            </a:r>
            <a:r>
              <a:rPr lang="en-US" altLang="en-US" sz="2400" baseline="-25000">
                <a:effectLst/>
                <a:latin typeface="Times New Roman" panose="02020603050405020304" pitchFamily="18" charset="0"/>
              </a:rPr>
              <a:t>(im/N)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40000"/>
              </a:lnSpc>
              <a:spcBef>
                <a:spcPct val="10000"/>
              </a:spcBef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         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obaviti sekvencijalno pretraživanje u podlisti 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S</a:t>
            </a:r>
            <a:r>
              <a:rPr lang="en-US" altLang="en-US" sz="2400" baseline="-25000">
                <a:effectLst/>
                <a:latin typeface="Times New Roman" panose="02020603050405020304" pitchFamily="18" charset="0"/>
              </a:rPr>
              <a:t>i</a:t>
            </a:r>
          </a:p>
          <a:p>
            <a:pPr eaLnBrk="1" hangingPunct="1">
              <a:lnSpc>
                <a:spcPct val="140000"/>
              </a:lnSpc>
              <a:spcBef>
                <a:spcPct val="10000"/>
              </a:spcBef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        (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vratiti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K</a:t>
            </a:r>
            <a:r>
              <a:rPr lang="en-US" altLang="en-US" sz="2400" baseline="-25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= -1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ako x nije u listi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,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inače K</a:t>
            </a:r>
            <a:r>
              <a:rPr lang="hr-HR" altLang="en-US" sz="2400" baseline="-25000">
                <a:effectLst/>
                <a:latin typeface="Times New Roman" panose="02020603050405020304" pitchFamily="18" charset="0"/>
              </a:rPr>
              <a:t>i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=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index)</a:t>
            </a:r>
          </a:p>
          <a:p>
            <a:pPr eaLnBrk="1" hangingPunct="1">
              <a:lnSpc>
                <a:spcPct val="140000"/>
              </a:lnSpc>
              <a:spcBef>
                <a:spcPct val="10000"/>
              </a:spcBef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                  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end for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   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STEP 3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: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i=1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to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N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do in parallel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                       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K</a:t>
            </a:r>
            <a:r>
              <a:rPr lang="en-US" altLang="en-US" sz="2400" baseline="-25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&gt;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0 then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k=K</a:t>
            </a:r>
            <a:r>
              <a:rPr lang="en-US" altLang="en-US" sz="2400" baseline="-25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end if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                   </a:t>
            </a:r>
            <a:r>
              <a:rPr lang="en-US" altLang="en-US" sz="2400" b="1">
                <a:effectLst/>
                <a:latin typeface="Times New Roman" panose="02020603050405020304" pitchFamily="18" charset="0"/>
              </a:rPr>
              <a:t>end for</a:t>
            </a:r>
          </a:p>
          <a:p>
            <a:pPr eaLnBrk="1" hangingPunct="1"/>
            <a:r>
              <a:rPr lang="en-US" altLang="en-US" sz="2400" b="1">
                <a:effectLst/>
                <a:latin typeface="Times New Roman" panose="02020603050405020304" pitchFamily="18" charset="0"/>
              </a:rPr>
              <a:t>end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procedure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65AE619C-895F-EECB-B408-4A2D40E00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>
                <a:effectLst/>
              </a:rPr>
              <a:t>Algoritam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151752D7-1255-FB3B-96E8-EF505E543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hr-HR" altLang="en-US" sz="2800">
                <a:effectLst/>
                <a:latin typeface="Times New Roman" panose="02020603050405020304" pitchFamily="18" charset="0"/>
              </a:rPr>
              <a:t>Ako sekvencijalno pretraživanje podliste traje 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O(m/N)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vremenskih jedinica, kolika je vremenska kompleksnost 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 algoritama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svake od 4 podklase 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shared memory computer?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7AEE0A38-0493-60A1-B652-82834BF8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724275"/>
            <a:ext cx="74231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>
                <a:effectLst/>
                <a:latin typeface="Times New Roman" panose="02020603050405020304" pitchFamily="18" charset="0"/>
              </a:rPr>
              <a:t>EREW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 "/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Step 1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traje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O(N) (N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čitanja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,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jedno u jednom trenutku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).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 "/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Step 2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traje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O(m/N)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vremena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 "/>
            </a:pPr>
            <a:r>
              <a:rPr lang="en-US" altLang="en-US" sz="2400">
                <a:effectLst/>
                <a:latin typeface="Times New Roman" panose="02020603050405020304" pitchFamily="18" charset="0"/>
              </a:rPr>
              <a:t>Step 3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traje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O(N) </a:t>
            </a:r>
            <a:r>
              <a:rPr lang="hr-HR" altLang="en-US" sz="2400">
                <a:effectLst/>
                <a:latin typeface="Times New Roman" panose="02020603050405020304" pitchFamily="18" charset="0"/>
              </a:rPr>
              <a:t>vremena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 "/>
            </a:pPr>
            <a:r>
              <a:rPr lang="hr-HR" altLang="en-US" sz="2400">
                <a:effectLst/>
                <a:latin typeface="Times New Roman" panose="02020603050405020304" pitchFamily="18" charset="0"/>
              </a:rPr>
              <a:t>Ukupno vreme</a:t>
            </a:r>
            <a:r>
              <a:rPr lang="en-US" altLang="en-US" sz="2400">
                <a:effectLst/>
                <a:latin typeface="Times New Roman" panose="02020603050405020304" pitchFamily="18" charset="0"/>
              </a:rPr>
              <a:t> O(N)+O(m/N).</a:t>
            </a:r>
          </a:p>
          <a:p>
            <a:pPr eaLnBrk="1" hangingPunct="1"/>
            <a:endParaRPr lang="en-US" altLang="en-US" sz="2400">
              <a:effectLst/>
              <a:latin typeface="Times New Roman" panose="02020603050405020304" pitchFamily="18" charset="0"/>
            </a:endParaRP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A3175AE8-4C9E-B95A-031A-C0BCF9D6B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altLang="en-US">
                <a:effectLst/>
              </a:rPr>
              <a:t>Vremenska kompleksnost za</a:t>
            </a:r>
            <a:r>
              <a:rPr kumimoji="0" lang="en-US" altLang="en-US">
                <a:effectLst/>
              </a:rPr>
              <a:t> EREW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6F111C31-DE7D-ADDE-50FD-B45C79DE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effectLst/>
                <a:latin typeface="Times New Roman" panose="02020603050405020304" pitchFamily="18" charset="0"/>
              </a:rPr>
              <a:t>ERCW</a:t>
            </a: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en-US" altLang="en-US" sz="2800">
                <a:effectLst/>
                <a:latin typeface="Times New Roman" panose="02020603050405020304" pitchFamily="18" charset="0"/>
              </a:rPr>
              <a:t>Step 1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traje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 O(N)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vremena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en-US" altLang="en-US" sz="2800">
                <a:effectLst/>
                <a:latin typeface="Times New Roman" panose="02020603050405020304" pitchFamily="18" charset="0"/>
              </a:rPr>
              <a:t>Step 2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traje 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 O(m/N)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vremena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en-US" altLang="en-US" sz="2800">
                <a:effectLst/>
                <a:latin typeface="Times New Roman" panose="02020603050405020304" pitchFamily="18" charset="0"/>
              </a:rPr>
              <a:t>Step 3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konstantno vreme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hr-HR" altLang="en-US" sz="2800">
                <a:effectLst/>
                <a:latin typeface="Times New Roman" panose="02020603050405020304" pitchFamily="18" charset="0"/>
              </a:rPr>
              <a:t>Ukupno: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 O(N)+O(m/N).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3200">
              <a:effectLst/>
              <a:latin typeface="Times New Roman" panose="02020603050405020304" pitchFamily="18" charset="0"/>
            </a:endParaRP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B20D3BCC-86E8-1EBC-3F40-2740B7E94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>
                <a:effectLst/>
              </a:rPr>
              <a:t>ERCW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D06E15C-69A2-B3BB-016E-BBB024F0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effectLst/>
                <a:latin typeface="Times New Roman" panose="02020603050405020304" pitchFamily="18" charset="0"/>
              </a:rPr>
              <a:t>CREW</a:t>
            </a: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en-US" altLang="en-US" sz="2800">
                <a:effectLst/>
                <a:latin typeface="Times New Roman" panose="02020603050405020304" pitchFamily="18" charset="0"/>
              </a:rPr>
              <a:t>Step 1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konstantno vreme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en-US" altLang="en-US" sz="2800">
                <a:effectLst/>
                <a:latin typeface="Times New Roman" panose="02020603050405020304" pitchFamily="18" charset="0"/>
              </a:rPr>
              <a:t>Step 2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traje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 O(m/N)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vremena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en-US" altLang="en-US" sz="2800">
                <a:effectLst/>
                <a:latin typeface="Times New Roman" panose="02020603050405020304" pitchFamily="18" charset="0"/>
              </a:rPr>
              <a:t>Step 3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traje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 O(N)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vremena</a:t>
            </a:r>
            <a:endParaRPr lang="en-US" altLang="en-US" sz="2800">
              <a:effectLst/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hr-HR" altLang="en-US" sz="2800">
                <a:effectLst/>
                <a:latin typeface="Times New Roman" panose="02020603050405020304" pitchFamily="18" charset="0"/>
              </a:rPr>
              <a:t>Ukupno: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 O(N)+O(m/N).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A405195-22B7-3DA8-CCF8-BD1D8B047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en-US"/>
              <a:t>CREW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0E529DB-CFBC-D17B-8250-174AF9C23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>
                <a:effectLst/>
                <a:latin typeface="Times New Roman" panose="02020603050405020304" pitchFamily="18" charset="0"/>
              </a:rPr>
              <a:t>CRCW</a:t>
            </a: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en-US" altLang="en-US" sz="2800">
                <a:effectLst/>
                <a:latin typeface="Times New Roman" panose="02020603050405020304" pitchFamily="18" charset="0"/>
              </a:rPr>
              <a:t>Step 1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konstantno vreme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en-US" altLang="en-US" sz="2800">
                <a:effectLst/>
                <a:latin typeface="Times New Roman" panose="02020603050405020304" pitchFamily="18" charset="0"/>
              </a:rPr>
              <a:t>Step 2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traje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 O(m/N)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vremena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en-US" altLang="en-US" sz="2800">
                <a:effectLst/>
                <a:latin typeface="Times New Roman" panose="02020603050405020304" pitchFamily="18" charset="0"/>
              </a:rPr>
              <a:t>Step 3 </a:t>
            </a:r>
            <a:r>
              <a:rPr lang="hr-HR" altLang="en-US" sz="2800">
                <a:effectLst/>
                <a:latin typeface="Times New Roman" panose="02020603050405020304" pitchFamily="18" charset="0"/>
              </a:rPr>
              <a:t>konstantno vreme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FontTx/>
              <a:buChar char=" "/>
            </a:pPr>
            <a:r>
              <a:rPr lang="hr-HR" altLang="en-US" sz="2800">
                <a:effectLst/>
                <a:latin typeface="Times New Roman" panose="02020603050405020304" pitchFamily="18" charset="0"/>
              </a:rPr>
              <a:t>Ukupno:</a:t>
            </a:r>
            <a:r>
              <a:rPr lang="en-US" altLang="en-US" sz="2800">
                <a:effectLst/>
                <a:latin typeface="Times New Roman" panose="02020603050405020304" pitchFamily="18" charset="0"/>
              </a:rPr>
              <a:t> O(m/N).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F3490A0-9A9F-2750-40AA-94E584138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en-US"/>
              <a:t>CRCW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>
            <a:extLst>
              <a:ext uri="{FF2B5EF4-FFF2-40B4-BE49-F238E27FC236}">
                <a16:creationId xmlns:a16="http://schemas.microsoft.com/office/drawing/2014/main" id="{00316977-AEB8-68E7-25E3-1CF798976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Šta je programeru na raspolaganju?</a:t>
            </a:r>
            <a:endParaRPr lang="en-US" altLang="en-US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EDB36F2A-1BC0-19D2-AEA8-349EBBC98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sr-Latn-CS" altLang="en-US" sz="2000"/>
              <a:t>Sekvencijalni programski jezici – od paralalizirajućeg kompajlera se traži da konvertuje program u paralelni i generiše izvršni kod </a:t>
            </a:r>
          </a:p>
          <a:p>
            <a:pPr lvl="1">
              <a:lnSpc>
                <a:spcPct val="80000"/>
              </a:lnSpc>
              <a:defRPr/>
            </a:pPr>
            <a:r>
              <a:rPr lang="sr-Latn-CS" altLang="en-US" sz="1800"/>
              <a:t>prilaz koji se dans retko koristi</a:t>
            </a:r>
          </a:p>
          <a:p>
            <a:pPr>
              <a:lnSpc>
                <a:spcPct val="80000"/>
              </a:lnSpc>
              <a:defRPr/>
            </a:pPr>
            <a:r>
              <a:rPr lang="sr-Latn-CS" altLang="en-US" sz="2000"/>
              <a:t>Sekvencijalni programski jezici dopunjeni konstrukcijama za deklaraciju deljivih promenljivih i paralelizma</a:t>
            </a:r>
            <a:endParaRPr lang="en-US" altLang="en-US" sz="2000"/>
          </a:p>
          <a:p>
            <a:pPr lvl="1">
              <a:lnSpc>
                <a:spcPct val="80000"/>
              </a:lnSpc>
              <a:defRPr/>
            </a:pPr>
            <a:r>
              <a:rPr lang="sr-Latn-CS" altLang="en-US" sz="1800"/>
              <a:t>Npr</a:t>
            </a:r>
            <a:r>
              <a:rPr lang="en-US" altLang="en-US" sz="1800"/>
              <a:t> UPC (Unified Parallel C) – </a:t>
            </a:r>
            <a:r>
              <a:rPr lang="sr-Latn-CS" altLang="en-US" sz="1800"/>
              <a:t>zahteva </a:t>
            </a:r>
            <a:r>
              <a:rPr lang="en-US" altLang="en-US" sz="1800"/>
              <a:t> UPC </a:t>
            </a:r>
            <a:r>
              <a:rPr lang="sr-Latn-CS" altLang="en-US" sz="1800"/>
              <a:t>k</a:t>
            </a:r>
            <a:r>
              <a:rPr lang="en-US" altLang="en-US" sz="1800"/>
              <a:t>omp</a:t>
            </a:r>
            <a:r>
              <a:rPr lang="sr-Latn-CS" altLang="en-US" sz="1800"/>
              <a:t>ajler, ACTUS</a:t>
            </a:r>
            <a:r>
              <a:rPr lang="en-US" altLang="en-US" sz="1800"/>
              <a:t>.</a:t>
            </a:r>
            <a:endParaRPr lang="sr-Latn-CS" altLang="en-US" sz="1800"/>
          </a:p>
          <a:p>
            <a:pPr>
              <a:lnSpc>
                <a:spcPct val="80000"/>
              </a:lnSpc>
              <a:defRPr/>
            </a:pPr>
            <a:r>
              <a:rPr lang="sr-Latn-CS" altLang="en-US" sz="2000"/>
              <a:t>Sekvencijalni PJ sa preprocesorskim kompajlerskim direktivama za deklaraciju deljivih promenljivih i paralelizma</a:t>
            </a:r>
            <a:endParaRPr lang="en-US" altLang="en-US" sz="2000"/>
          </a:p>
          <a:p>
            <a:pPr lvl="1">
              <a:lnSpc>
                <a:spcPct val="80000"/>
              </a:lnSpc>
              <a:defRPr/>
            </a:pPr>
            <a:r>
              <a:rPr lang="sr-Latn-CS" altLang="en-US" sz="1800"/>
              <a:t>Npr.</a:t>
            </a:r>
            <a:r>
              <a:rPr lang="en-US" altLang="en-US" sz="1800"/>
              <a:t> OpenMP – industr</a:t>
            </a:r>
            <a:r>
              <a:rPr lang="sr-Latn-CS" altLang="en-US" sz="1800"/>
              <a:t>ijski </a:t>
            </a:r>
            <a:r>
              <a:rPr lang="en-US" altLang="en-US" sz="1800"/>
              <a:t>standard - </a:t>
            </a:r>
            <a:r>
              <a:rPr lang="sr-Latn-CS" altLang="en-US" sz="1800"/>
              <a:t>potreban</a:t>
            </a:r>
            <a:r>
              <a:rPr lang="en-US" altLang="en-US" sz="1800"/>
              <a:t> OpenMP </a:t>
            </a:r>
            <a:r>
              <a:rPr lang="sr-Latn-CS" altLang="en-US" sz="1800"/>
              <a:t>k</a:t>
            </a:r>
            <a:r>
              <a:rPr lang="en-US" altLang="en-US" sz="1800"/>
              <a:t>omp</a:t>
            </a:r>
            <a:r>
              <a:rPr lang="sr-Latn-CS" altLang="en-US" sz="1800"/>
              <a:t>ajler</a:t>
            </a:r>
          </a:p>
          <a:p>
            <a:pPr>
              <a:lnSpc>
                <a:spcPct val="80000"/>
              </a:lnSpc>
              <a:defRPr/>
            </a:pPr>
            <a:r>
              <a:rPr lang="sr-Latn-CS" altLang="en-US" sz="2000"/>
              <a:t> Niti (</a:t>
            </a:r>
            <a:r>
              <a:rPr lang="en-US" altLang="en-US" sz="2000"/>
              <a:t>Threads </a:t>
            </a:r>
            <a:r>
              <a:rPr lang="sr-Latn-CS" altLang="en-US" sz="2000"/>
              <a:t>)</a:t>
            </a:r>
            <a:r>
              <a:rPr lang="en-US" altLang="en-US" sz="2000"/>
              <a:t>- programer </a:t>
            </a:r>
            <a:r>
              <a:rPr lang="sr-Latn-CS" altLang="en-US" sz="2000"/>
              <a:t>vrši dekompoziciju programa na paralelne sekvence (niti) pri čemu svaka nit može da pristupa globalnim promenljivim</a:t>
            </a:r>
            <a:endParaRPr lang="en-US" altLang="en-US" sz="2000"/>
          </a:p>
          <a:p>
            <a:pPr lvl="1">
              <a:lnSpc>
                <a:spcPct val="80000"/>
              </a:lnSpc>
              <a:defRPr/>
            </a:pPr>
            <a:r>
              <a:rPr lang="sr-Latn-CS" altLang="en-US" sz="1800"/>
              <a:t>Npr.</a:t>
            </a:r>
            <a:r>
              <a:rPr lang="en-US" altLang="en-US" sz="1800"/>
              <a:t> Pthreads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/>
              <a:t>Paral</a:t>
            </a:r>
            <a:r>
              <a:rPr lang="sr-Latn-CS" altLang="en-US" sz="2000"/>
              <a:t>elni programski jezici   </a:t>
            </a:r>
            <a:r>
              <a:rPr lang="en-US" altLang="en-US" sz="2000"/>
              <a:t>-  </a:t>
            </a:r>
            <a:r>
              <a:rPr lang="sr-Latn-CS" altLang="en-US" sz="2000"/>
              <a:t>kompajler kreira izvršni kod za svaki procesor </a:t>
            </a:r>
          </a:p>
          <a:p>
            <a:pPr lvl="1">
              <a:lnSpc>
                <a:spcPct val="80000"/>
              </a:lnSpc>
              <a:defRPr/>
            </a:pPr>
            <a:r>
              <a:rPr lang="sr-Latn-CS" altLang="en-US" sz="1800"/>
              <a:t>Npr. Ada</a:t>
            </a:r>
            <a:endParaRPr lang="en-US" altLang="en-US" sz="1800"/>
          </a:p>
          <a:p>
            <a:pPr>
              <a:lnSpc>
                <a:spcPct val="80000"/>
              </a:lnSpc>
              <a:defRPr/>
            </a:pPr>
            <a:r>
              <a:rPr lang="sr-Latn-CS" altLang="en-US" sz="2000"/>
              <a:t>Biblioteka funkcija za interprocesorsku komunikaciju koje se mogu pozivati iz različitih programskih jezika (C, C++, Fortan, ...)</a:t>
            </a:r>
          </a:p>
          <a:p>
            <a:pPr lvl="1">
              <a:lnSpc>
                <a:spcPct val="80000"/>
              </a:lnSpc>
              <a:defRPr/>
            </a:pPr>
            <a:r>
              <a:rPr lang="sr-Latn-CS" altLang="en-US" sz="1800"/>
              <a:t>MPI (</a:t>
            </a:r>
            <a:r>
              <a:rPr lang="en-US" altLang="en-US" sz="1800"/>
              <a:t>Message-Passing Interface</a:t>
            </a:r>
            <a:r>
              <a:rPr lang="sr-Latn-CS" altLang="en-US" sz="1800"/>
              <a:t>) standard definisan 1990ih.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800"/>
              <a:t>P</a:t>
            </a:r>
            <a:r>
              <a:rPr lang="sr-Latn-CS" altLang="en-US" sz="1800"/>
              <a:t>VM (</a:t>
            </a:r>
            <a:r>
              <a:rPr lang="en-US" altLang="en-US" sz="1800"/>
              <a:t>Parallel Virtual Machine</a:t>
            </a:r>
            <a:r>
              <a:rPr lang="sr-Latn-CS" altLang="en-US" sz="1800"/>
              <a:t>) – razvijen krajem 1980-ih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F1C5C80-306C-75BB-57E0-119D043B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270"/>
            <a:ext cx="9144000" cy="4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87765"/>
      </p:ext>
    </p:extLst>
  </p:cSld>
  <p:clrMapOvr>
    <a:masterClrMapping/>
  </p:clrMapOvr>
  <p:transition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>
            <a:extLst>
              <a:ext uri="{FF2B5EF4-FFF2-40B4-BE49-F238E27FC236}">
                <a16:creationId xmlns:a16="http://schemas.microsoft.com/office/drawing/2014/main" id="{E6217115-FD08-B41B-998D-6AE3F455DE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Performanse paralelnih sistema</a:t>
            </a:r>
            <a:endParaRPr lang="en-US" altLang="en-US"/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F87CABB7-40ED-0CC6-CBED-E510B2C5AC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Ubrzanje, Efikasnost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13E57B5-95C0-11EB-F23D-2CEEC5546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Ubrzanje sistema</a:t>
            </a:r>
            <a:endParaRPr lang="en-US" alt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30BA103-D4D7-90C4-734E-004A1C94C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Kod arhitektura kod kojih je uveden bilo koji vid pobol</a:t>
            </a:r>
            <a:r>
              <a:rPr lang="en-US" altLang="en-US"/>
              <a:t>j</a:t>
            </a:r>
            <a:r>
              <a:rPr lang="hr-HR" altLang="en-US"/>
              <a:t>šanja, može se dati ocena o dobijenom poboljšanju sa stanovišta performansi korišćenjem mere UBRZANJE</a:t>
            </a:r>
          </a:p>
          <a:p>
            <a:pPr lvl="1">
              <a:defRPr/>
            </a:pPr>
            <a:endParaRPr lang="hr-HR" altLang="en-US"/>
          </a:p>
          <a:p>
            <a:pPr lvl="1">
              <a:defRPr/>
            </a:pPr>
            <a:r>
              <a:rPr lang="hr-HR" altLang="en-US"/>
              <a:t>S=</a:t>
            </a:r>
          </a:p>
          <a:p>
            <a:pPr lvl="1">
              <a:defRPr/>
            </a:pPr>
            <a:endParaRPr lang="hr-HR" altLang="en-US"/>
          </a:p>
          <a:p>
            <a:pPr lvl="1">
              <a:defRPr/>
            </a:pPr>
            <a:r>
              <a:rPr lang="hr-HR" altLang="en-US"/>
              <a:t>Za paralelni sistem sa n procesora</a:t>
            </a:r>
          </a:p>
          <a:p>
            <a:pPr lvl="2">
              <a:defRPr/>
            </a:pPr>
            <a:endParaRPr lang="hr-HR" altLang="en-US"/>
          </a:p>
          <a:p>
            <a:pPr lvl="2">
              <a:defRPr/>
            </a:pPr>
            <a:r>
              <a:rPr lang="hr-HR" altLang="en-US"/>
              <a:t>S(n)=</a:t>
            </a:r>
          </a:p>
          <a:p>
            <a:pPr lvl="2">
              <a:defRPr/>
            </a:pPr>
            <a:endParaRPr lang="hr-HR" altLang="en-US"/>
          </a:p>
          <a:p>
            <a:pPr lvl="3">
              <a:defRPr/>
            </a:pPr>
            <a:r>
              <a:rPr lang="hr-HR" altLang="en-US"/>
              <a:t>T(1) vreme izvršenja programa na jednoprocesorskom sistemu</a:t>
            </a:r>
          </a:p>
          <a:p>
            <a:pPr lvl="3">
              <a:defRPr/>
            </a:pPr>
            <a:r>
              <a:rPr lang="hr-HR" altLang="en-US"/>
              <a:t>T(n) vreme izvršenja programa na n-procesorskom sistemu</a:t>
            </a:r>
            <a:endParaRPr lang="en-US" altLang="en-US"/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F59066F0-53B4-BE38-0DDC-DEBAFC3CE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2766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1D951095-6BDB-CF17-CD70-29A6FD1CB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855913"/>
            <a:ext cx="589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>
                <a:effectLst/>
              </a:rPr>
              <a:t>Vreme izvršenja programa na arhitetkuri bez poboljšanja</a:t>
            </a:r>
            <a:endParaRPr lang="en-US" altLang="en-US">
              <a:effectLst/>
            </a:endParaRP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A9DB475A-A2A6-CEB4-F4E9-573CF16F3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3290888"/>
            <a:ext cx="644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>
                <a:effectLst/>
              </a:rPr>
              <a:t>Vreme izvršenja programa na arh. sa izvedenim poboljšanjem</a:t>
            </a:r>
            <a:endParaRPr lang="en-US" altLang="en-US">
              <a:effectLst/>
            </a:endParaRPr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2F6ECE88-B5AB-8630-A6C7-253B07BCB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A71D4F09-7B3D-133C-64F4-8528A9BC2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4532313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>
                <a:effectLst/>
              </a:rPr>
              <a:t>T(1)</a:t>
            </a:r>
            <a:endParaRPr lang="en-US" altLang="en-US">
              <a:effectLst/>
            </a:endParaRP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C2554CAB-54BB-F5EA-D36D-48C74CC0D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37113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>
                <a:effectLst/>
              </a:rPr>
              <a:t>T(n)</a:t>
            </a:r>
            <a:endParaRPr lang="en-US" altLang="en-US">
              <a:effectLst/>
            </a:endParaRPr>
          </a:p>
        </p:txBody>
      </p:sp>
    </p:spTree>
  </p:cSld>
  <p:clrMapOvr>
    <a:masterClrMapping/>
  </p:clrMapOvr>
  <p:transition>
    <p:pull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B1D2AA0-684F-C676-446F-A2602A2CF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Ubrzanje (nast.)</a:t>
            </a:r>
            <a:endParaRPr lang="en-US" alt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3B64CC4-C686-5FEA-294F-611A99D7A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hr-HR" altLang="en-US"/>
          </a:p>
          <a:p>
            <a:pPr>
              <a:defRPr/>
            </a:pPr>
            <a:endParaRPr lang="hr-HR" altLang="en-US"/>
          </a:p>
          <a:p>
            <a:pPr>
              <a:defRPr/>
            </a:pPr>
            <a:endParaRPr lang="hr-HR" altLang="en-US"/>
          </a:p>
          <a:p>
            <a:pPr>
              <a:defRPr/>
            </a:pPr>
            <a:endParaRPr lang="hr-HR" altLang="en-US"/>
          </a:p>
          <a:p>
            <a:pPr>
              <a:defRPr/>
            </a:pPr>
            <a:r>
              <a:rPr lang="hr-HR" altLang="en-US"/>
              <a:t>Amdahl-ov zakon (krajem 60-ih god. 20.v)</a:t>
            </a:r>
          </a:p>
          <a:p>
            <a:pPr lvl="1">
              <a:defRPr/>
            </a:pPr>
            <a:r>
              <a:rPr lang="hr-HR" altLang="en-US"/>
              <a:t>Postavlja gornju granicu ubrzanja koje se može postići paralelnom obradom</a:t>
            </a:r>
          </a:p>
          <a:p>
            <a:pPr lvl="1">
              <a:defRPr/>
            </a:pPr>
            <a:endParaRPr lang="en-US" altLang="en-US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A13A8FC6-8057-EF84-AE86-1493CCD86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219200"/>
          <a:ext cx="28956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571500" progId="Equation.3">
                  <p:embed/>
                </p:oleObj>
              </mc:Choice>
              <mc:Fallback>
                <p:oleObj name="Equation" r:id="rId2" imgW="11938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28956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>
            <a:extLst>
              <a:ext uri="{FF2B5EF4-FFF2-40B4-BE49-F238E27FC236}">
                <a16:creationId xmlns:a16="http://schemas.microsoft.com/office/drawing/2014/main" id="{8FEF3F40-1C4C-CC7D-3805-2E4F873A9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267200"/>
          <a:ext cx="37338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600" imgH="1282700" progId="Equation.3">
                  <p:embed/>
                </p:oleObj>
              </mc:Choice>
              <mc:Fallback>
                <p:oleObj name="Equation" r:id="rId4" imgW="2006600" imgH="1282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3733800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AutoShape 6">
            <a:extLst>
              <a:ext uri="{FF2B5EF4-FFF2-40B4-BE49-F238E27FC236}">
                <a16:creationId xmlns:a16="http://schemas.microsoft.com/office/drawing/2014/main" id="{25AFFEBE-6EDC-D8D9-9520-B4A33DAE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638800"/>
            <a:ext cx="3124200" cy="685800"/>
          </a:xfrm>
          <a:prstGeom prst="wedgeRectCallout">
            <a:avLst>
              <a:gd name="adj1" fmla="val -10137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r-HR" altLang="en-US">
                <a:solidFill>
                  <a:schemeClr val="tx2"/>
                </a:solidFill>
                <a:effectLst/>
              </a:rPr>
              <a:t>Npr .</a:t>
            </a:r>
            <a:r>
              <a:rPr lang="hr-HR" altLang="en-US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=1/20 (5%), S(n)=20</a:t>
            </a:r>
            <a:endParaRPr lang="en-US" altLang="en-US">
              <a:solidFill>
                <a:schemeClr val="tx2"/>
              </a:solidFill>
              <a:effectLst/>
            </a:endParaRPr>
          </a:p>
          <a:p>
            <a:pPr algn="ctr"/>
            <a:endParaRPr lang="en-US" altLang="en-US">
              <a:effectLst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>
            <a:extLst>
              <a:ext uri="{FF2B5EF4-FFF2-40B4-BE49-F238E27FC236}">
                <a16:creationId xmlns:a16="http://schemas.microsoft.com/office/drawing/2014/main" id="{D94E634F-970B-749C-A1F2-CD9E3784F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  <a:lvl2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altLang="en-US" sz="3200">
                <a:solidFill>
                  <a:schemeClr val="tx1"/>
                </a:solidFill>
              </a:rPr>
              <a:t>Amdalov zakon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6741" name="Line 5">
            <a:extLst>
              <a:ext uri="{FF2B5EF4-FFF2-40B4-BE49-F238E27FC236}">
                <a16:creationId xmlns:a16="http://schemas.microsoft.com/office/drawing/2014/main" id="{16DE1940-3DF5-AB27-F8F7-56DF4DC78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52738"/>
            <a:ext cx="61658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42" name="Line 6">
            <a:extLst>
              <a:ext uri="{FF2B5EF4-FFF2-40B4-BE49-F238E27FC236}">
                <a16:creationId xmlns:a16="http://schemas.microsoft.com/office/drawing/2014/main" id="{8EB1846E-CEAD-BC6E-AC9D-87D908FB4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173413"/>
            <a:ext cx="61658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43" name="Line 7">
            <a:extLst>
              <a:ext uri="{FF2B5EF4-FFF2-40B4-BE49-F238E27FC236}">
                <a16:creationId xmlns:a16="http://schemas.microsoft.com/office/drawing/2014/main" id="{920DD160-A3CE-9298-C3FF-BBC3D3C68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52738"/>
            <a:ext cx="1588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44" name="Line 8">
            <a:extLst>
              <a:ext uri="{FF2B5EF4-FFF2-40B4-BE49-F238E27FC236}">
                <a16:creationId xmlns:a16="http://schemas.microsoft.com/office/drawing/2014/main" id="{CE99D4A0-5DB2-56BE-0CC7-99F1B5CB5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8050" y="2852738"/>
            <a:ext cx="1588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45" name="Line 9">
            <a:extLst>
              <a:ext uri="{FF2B5EF4-FFF2-40B4-BE49-F238E27FC236}">
                <a16:creationId xmlns:a16="http://schemas.microsoft.com/office/drawing/2014/main" id="{31193725-B1FC-2C5E-74E6-2D2990999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188" y="2852738"/>
            <a:ext cx="1587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46" name="Line 10">
            <a:extLst>
              <a:ext uri="{FF2B5EF4-FFF2-40B4-BE49-F238E27FC236}">
                <a16:creationId xmlns:a16="http://schemas.microsoft.com/office/drawing/2014/main" id="{2827BCDC-FCA8-5BF0-03B7-737224A90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8363" y="2852738"/>
            <a:ext cx="1587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47" name="Line 11">
            <a:extLst>
              <a:ext uri="{FF2B5EF4-FFF2-40B4-BE49-F238E27FC236}">
                <a16:creationId xmlns:a16="http://schemas.microsoft.com/office/drawing/2014/main" id="{7B643D50-DAA9-6E64-4F6A-E11BA5216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852738"/>
            <a:ext cx="1588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48" name="Line 12">
            <a:extLst>
              <a:ext uri="{FF2B5EF4-FFF2-40B4-BE49-F238E27FC236}">
                <a16:creationId xmlns:a16="http://schemas.microsoft.com/office/drawing/2014/main" id="{6CA0D28A-A7C1-F897-5CDB-C530DE05A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063" y="2852738"/>
            <a:ext cx="1587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49" name="Line 13">
            <a:extLst>
              <a:ext uri="{FF2B5EF4-FFF2-40B4-BE49-F238E27FC236}">
                <a16:creationId xmlns:a16="http://schemas.microsoft.com/office/drawing/2014/main" id="{F14E057B-DBAF-1C1A-2D71-749152579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1288" y="2852738"/>
            <a:ext cx="1587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5" name="Rectangle 14">
            <a:extLst>
              <a:ext uri="{FF2B5EF4-FFF2-40B4-BE49-F238E27FC236}">
                <a16:creationId xmlns:a16="http://schemas.microsoft.com/office/drawing/2014/main" id="{23EA333C-B411-27F5-DF5D-F0A41A3D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514600"/>
            <a:ext cx="1397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effectLst/>
              </a:rPr>
              <a:t>Serijska sekcija</a:t>
            </a:r>
            <a:endParaRPr lang="en-US" altLang="en-US" sz="1600">
              <a:effectLst/>
            </a:endParaRPr>
          </a:p>
        </p:txBody>
      </p:sp>
      <p:sp>
        <p:nvSpPr>
          <p:cNvPr id="116751" name="Rectangle 15">
            <a:extLst>
              <a:ext uri="{FF2B5EF4-FFF2-40B4-BE49-F238E27FC236}">
                <a16:creationId xmlns:a16="http://schemas.microsoft.com/office/drawing/2014/main" id="{B22A7528-579D-475F-9312-B5A5D85E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3625850"/>
            <a:ext cx="768350" cy="22479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52" name="Line 16">
            <a:extLst>
              <a:ext uri="{FF2B5EF4-FFF2-40B4-BE49-F238E27FC236}">
                <a16:creationId xmlns:a16="http://schemas.microsoft.com/office/drawing/2014/main" id="{D2EA19A1-7D12-B36C-33A6-815C9BC3F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17913"/>
            <a:ext cx="15509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53" name="Line 17">
            <a:extLst>
              <a:ext uri="{FF2B5EF4-FFF2-40B4-BE49-F238E27FC236}">
                <a16:creationId xmlns:a16="http://schemas.microsoft.com/office/drawing/2014/main" id="{6D7177D6-25C6-B28E-8DEB-2F3B088E7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940175"/>
            <a:ext cx="155098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54" name="Line 18">
            <a:extLst>
              <a:ext uri="{FF2B5EF4-FFF2-40B4-BE49-F238E27FC236}">
                <a16:creationId xmlns:a16="http://schemas.microsoft.com/office/drawing/2014/main" id="{FDEC55D7-9353-1C76-83F5-D57916A60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0" y="3940175"/>
            <a:ext cx="8366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55" name="Line 19">
            <a:extLst>
              <a:ext uri="{FF2B5EF4-FFF2-40B4-BE49-F238E27FC236}">
                <a16:creationId xmlns:a16="http://schemas.microsoft.com/office/drawing/2014/main" id="{DBE0FFBA-2080-0C1D-EA2E-66743E653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188" y="4260850"/>
            <a:ext cx="7651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56" name="Line 20">
            <a:extLst>
              <a:ext uri="{FF2B5EF4-FFF2-40B4-BE49-F238E27FC236}">
                <a16:creationId xmlns:a16="http://schemas.microsoft.com/office/drawing/2014/main" id="{6B289063-5442-7466-3848-7EBAEA2E6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2976563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57" name="Line 21">
            <a:extLst>
              <a:ext uri="{FF2B5EF4-FFF2-40B4-BE49-F238E27FC236}">
                <a16:creationId xmlns:a16="http://schemas.microsoft.com/office/drawing/2014/main" id="{6660A6C1-3042-61CC-AA3B-747AC877D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2976563"/>
            <a:ext cx="3651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58" name="Line 22">
            <a:extLst>
              <a:ext uri="{FF2B5EF4-FFF2-40B4-BE49-F238E27FC236}">
                <a16:creationId xmlns:a16="http://schemas.microsoft.com/office/drawing/2014/main" id="{9129302C-E0ED-42E9-CA1C-8416D319E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2976563"/>
            <a:ext cx="190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59" name="Line 23">
            <a:extLst>
              <a:ext uri="{FF2B5EF4-FFF2-40B4-BE49-F238E27FC236}">
                <a16:creationId xmlns:a16="http://schemas.microsoft.com/office/drawing/2014/main" id="{7B3FB011-16F7-29E5-F75A-3E0E5D272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8338" y="2976563"/>
            <a:ext cx="174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60" name="Line 24">
            <a:extLst>
              <a:ext uri="{FF2B5EF4-FFF2-40B4-BE49-F238E27FC236}">
                <a16:creationId xmlns:a16="http://schemas.microsoft.com/office/drawing/2014/main" id="{631C0A3B-518A-9AC3-639C-9177E4CB1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7238" y="2976563"/>
            <a:ext cx="349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61" name="Line 25">
            <a:extLst>
              <a:ext uri="{FF2B5EF4-FFF2-40B4-BE49-F238E27FC236}">
                <a16:creationId xmlns:a16="http://schemas.microsoft.com/office/drawing/2014/main" id="{526F99F5-2416-7D9A-6480-3C9B51D49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976563"/>
            <a:ext cx="3651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62" name="Line 26">
            <a:extLst>
              <a:ext uri="{FF2B5EF4-FFF2-40B4-BE49-F238E27FC236}">
                <a16:creationId xmlns:a16="http://schemas.microsoft.com/office/drawing/2014/main" id="{4EE32886-AAC5-E494-B2AF-7684C8C63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2976563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63" name="Line 27">
            <a:extLst>
              <a:ext uri="{FF2B5EF4-FFF2-40B4-BE49-F238E27FC236}">
                <a16:creationId xmlns:a16="http://schemas.microsoft.com/office/drawing/2014/main" id="{2667B8D7-1FE6-3A6C-5036-8ABAF61D1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913" y="2976563"/>
            <a:ext cx="174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7B52A83F-586A-3D42-BC77-4A4D90209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6813" y="2976563"/>
            <a:ext cx="365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4987790B-1027-731D-F936-CE3841539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976563"/>
            <a:ext cx="3651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FE28F22E-760F-0F86-E393-288CB62DD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1125" y="2976563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64047539-1136-4BD4-D2A6-C28BD4F6E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2976563"/>
            <a:ext cx="174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B046F2D4-71F3-1C60-923D-94979ADD7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6388" y="2976563"/>
            <a:ext cx="365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C7F3CEEA-74FE-F9D8-84EC-035639FF0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338" y="2976563"/>
            <a:ext cx="349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7793B903-EC2C-DDC0-C2F1-46F8F481F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0700" y="2976563"/>
            <a:ext cx="174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3997FE52-6628-D878-1F5F-0FDDF9348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063" y="2976563"/>
            <a:ext cx="158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0E5EDAD0-0DDA-E216-9302-54AC6102E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188" y="5222875"/>
            <a:ext cx="7651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07616274-07A2-1E48-94F1-F5CE203A3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188" y="5543550"/>
            <a:ext cx="7651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74" name="Line 38">
            <a:extLst>
              <a:ext uri="{FF2B5EF4-FFF2-40B4-BE49-F238E27FC236}">
                <a16:creationId xmlns:a16="http://schemas.microsoft.com/office/drawing/2014/main" id="{B2C85373-4650-9C83-F299-80D024246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17913"/>
            <a:ext cx="1588" cy="3222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75" name="Line 39">
            <a:extLst>
              <a:ext uri="{FF2B5EF4-FFF2-40B4-BE49-F238E27FC236}">
                <a16:creationId xmlns:a16="http://schemas.microsoft.com/office/drawing/2014/main" id="{142FB1E4-B0D1-C98C-34E6-CBE0B8961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9800" y="4064000"/>
            <a:ext cx="365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76" name="Freeform 40">
            <a:extLst>
              <a:ext uri="{FF2B5EF4-FFF2-40B4-BE49-F238E27FC236}">
                <a16:creationId xmlns:a16="http://schemas.microsoft.com/office/drawing/2014/main" id="{F4D54495-AE72-055D-42CA-D99436DC7F3D}"/>
              </a:ext>
            </a:extLst>
          </p:cNvPr>
          <p:cNvSpPr>
            <a:spLocks/>
          </p:cNvSpPr>
          <p:nvPr/>
        </p:nvSpPr>
        <p:spPr bwMode="auto">
          <a:xfrm>
            <a:off x="4714875" y="4046538"/>
            <a:ext cx="71438" cy="34925"/>
          </a:xfrm>
          <a:custGeom>
            <a:avLst/>
            <a:gdLst>
              <a:gd name="T0" fmla="*/ 22 w 45"/>
              <a:gd name="T1" fmla="*/ 11 h 22"/>
              <a:gd name="T2" fmla="*/ 45 w 45"/>
              <a:gd name="T3" fmla="*/ 22 h 22"/>
              <a:gd name="T4" fmla="*/ 0 w 45"/>
              <a:gd name="T5" fmla="*/ 22 h 22"/>
              <a:gd name="T6" fmla="*/ 33 w 45"/>
              <a:gd name="T7" fmla="*/ 0 h 22"/>
              <a:gd name="T8" fmla="*/ 22 w 45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2">
                <a:moveTo>
                  <a:pt x="22" y="11"/>
                </a:moveTo>
                <a:lnTo>
                  <a:pt x="45" y="22"/>
                </a:lnTo>
                <a:lnTo>
                  <a:pt x="0" y="22"/>
                </a:lnTo>
                <a:lnTo>
                  <a:pt x="33" y="0"/>
                </a:lnTo>
                <a:lnTo>
                  <a:pt x="22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77" name="Freeform 41">
            <a:extLst>
              <a:ext uri="{FF2B5EF4-FFF2-40B4-BE49-F238E27FC236}">
                <a16:creationId xmlns:a16="http://schemas.microsoft.com/office/drawing/2014/main" id="{A6B9FEC9-48FC-C65C-0D32-06A731AFF065}"/>
              </a:ext>
            </a:extLst>
          </p:cNvPr>
          <p:cNvSpPr>
            <a:spLocks/>
          </p:cNvSpPr>
          <p:nvPr/>
        </p:nvSpPr>
        <p:spPr bwMode="auto">
          <a:xfrm>
            <a:off x="4714875" y="4046538"/>
            <a:ext cx="71438" cy="34925"/>
          </a:xfrm>
          <a:custGeom>
            <a:avLst/>
            <a:gdLst>
              <a:gd name="T0" fmla="*/ 22 w 45"/>
              <a:gd name="T1" fmla="*/ 11 h 22"/>
              <a:gd name="T2" fmla="*/ 45 w 45"/>
              <a:gd name="T3" fmla="*/ 22 h 22"/>
              <a:gd name="T4" fmla="*/ 0 w 45"/>
              <a:gd name="T5" fmla="*/ 22 h 22"/>
              <a:gd name="T6" fmla="*/ 33 w 45"/>
              <a:gd name="T7" fmla="*/ 0 h 22"/>
              <a:gd name="T8" fmla="*/ 22 w 45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2">
                <a:moveTo>
                  <a:pt x="22" y="11"/>
                </a:moveTo>
                <a:lnTo>
                  <a:pt x="45" y="22"/>
                </a:lnTo>
                <a:lnTo>
                  <a:pt x="0" y="22"/>
                </a:lnTo>
                <a:lnTo>
                  <a:pt x="33" y="0"/>
                </a:lnTo>
                <a:lnTo>
                  <a:pt x="22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78" name="Freeform 42">
            <a:extLst>
              <a:ext uri="{FF2B5EF4-FFF2-40B4-BE49-F238E27FC236}">
                <a16:creationId xmlns:a16="http://schemas.microsoft.com/office/drawing/2014/main" id="{8AE6459A-2D8F-CEEE-DE5C-EAA960CB9DFF}"/>
              </a:ext>
            </a:extLst>
          </p:cNvPr>
          <p:cNvSpPr>
            <a:spLocks/>
          </p:cNvSpPr>
          <p:nvPr/>
        </p:nvSpPr>
        <p:spPr bwMode="auto">
          <a:xfrm>
            <a:off x="4786313" y="3173413"/>
            <a:ext cx="266700" cy="890587"/>
          </a:xfrm>
          <a:custGeom>
            <a:avLst/>
            <a:gdLst>
              <a:gd name="T0" fmla="*/ 168 w 168"/>
              <a:gd name="T1" fmla="*/ 0 h 561"/>
              <a:gd name="T2" fmla="*/ 168 w 168"/>
              <a:gd name="T3" fmla="*/ 191 h 561"/>
              <a:gd name="T4" fmla="*/ 134 w 168"/>
              <a:gd name="T5" fmla="*/ 359 h 561"/>
              <a:gd name="T6" fmla="*/ 78 w 168"/>
              <a:gd name="T7" fmla="*/ 494 h 561"/>
              <a:gd name="T8" fmla="*/ 45 w 168"/>
              <a:gd name="T9" fmla="*/ 539 h 561"/>
              <a:gd name="T10" fmla="*/ 0 w 168"/>
              <a:gd name="T11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561">
                <a:moveTo>
                  <a:pt x="168" y="0"/>
                </a:moveTo>
                <a:lnTo>
                  <a:pt x="168" y="191"/>
                </a:lnTo>
                <a:lnTo>
                  <a:pt x="134" y="359"/>
                </a:lnTo>
                <a:lnTo>
                  <a:pt x="78" y="494"/>
                </a:lnTo>
                <a:lnTo>
                  <a:pt x="45" y="539"/>
                </a:lnTo>
                <a:lnTo>
                  <a:pt x="0" y="561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79" name="Line 43">
            <a:extLst>
              <a:ext uri="{FF2B5EF4-FFF2-40B4-BE49-F238E27FC236}">
                <a16:creationId xmlns:a16="http://schemas.microsoft.com/office/drawing/2014/main" id="{E4118E9E-BE29-C37C-9996-09CCB8493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7263" y="5383213"/>
            <a:ext cx="365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80" name="Freeform 44">
            <a:extLst>
              <a:ext uri="{FF2B5EF4-FFF2-40B4-BE49-F238E27FC236}">
                <a16:creationId xmlns:a16="http://schemas.microsoft.com/office/drawing/2014/main" id="{58A4E4BD-1EBD-FC48-EE96-713AABB3148C}"/>
              </a:ext>
            </a:extLst>
          </p:cNvPr>
          <p:cNvSpPr>
            <a:spLocks/>
          </p:cNvSpPr>
          <p:nvPr/>
        </p:nvSpPr>
        <p:spPr bwMode="auto">
          <a:xfrm>
            <a:off x="4714875" y="5365750"/>
            <a:ext cx="71438" cy="34925"/>
          </a:xfrm>
          <a:custGeom>
            <a:avLst/>
            <a:gdLst>
              <a:gd name="T0" fmla="*/ 33 w 45"/>
              <a:gd name="T1" fmla="*/ 11 h 22"/>
              <a:gd name="T2" fmla="*/ 45 w 45"/>
              <a:gd name="T3" fmla="*/ 22 h 22"/>
              <a:gd name="T4" fmla="*/ 0 w 45"/>
              <a:gd name="T5" fmla="*/ 11 h 22"/>
              <a:gd name="T6" fmla="*/ 45 w 45"/>
              <a:gd name="T7" fmla="*/ 0 h 22"/>
              <a:gd name="T8" fmla="*/ 33 w 45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2">
                <a:moveTo>
                  <a:pt x="33" y="11"/>
                </a:moveTo>
                <a:lnTo>
                  <a:pt x="45" y="22"/>
                </a:lnTo>
                <a:lnTo>
                  <a:pt x="0" y="11"/>
                </a:lnTo>
                <a:lnTo>
                  <a:pt x="45" y="0"/>
                </a:lnTo>
                <a:lnTo>
                  <a:pt x="3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81" name="Freeform 45">
            <a:extLst>
              <a:ext uri="{FF2B5EF4-FFF2-40B4-BE49-F238E27FC236}">
                <a16:creationId xmlns:a16="http://schemas.microsoft.com/office/drawing/2014/main" id="{15962231-BA3B-842B-D86E-6E225E372771}"/>
              </a:ext>
            </a:extLst>
          </p:cNvPr>
          <p:cNvSpPr>
            <a:spLocks/>
          </p:cNvSpPr>
          <p:nvPr/>
        </p:nvSpPr>
        <p:spPr bwMode="auto">
          <a:xfrm>
            <a:off x="4714875" y="5365750"/>
            <a:ext cx="71438" cy="34925"/>
          </a:xfrm>
          <a:custGeom>
            <a:avLst/>
            <a:gdLst>
              <a:gd name="T0" fmla="*/ 33 w 45"/>
              <a:gd name="T1" fmla="*/ 11 h 22"/>
              <a:gd name="T2" fmla="*/ 45 w 45"/>
              <a:gd name="T3" fmla="*/ 22 h 22"/>
              <a:gd name="T4" fmla="*/ 0 w 45"/>
              <a:gd name="T5" fmla="*/ 11 h 22"/>
              <a:gd name="T6" fmla="*/ 45 w 45"/>
              <a:gd name="T7" fmla="*/ 0 h 22"/>
              <a:gd name="T8" fmla="*/ 33 w 45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2">
                <a:moveTo>
                  <a:pt x="33" y="11"/>
                </a:moveTo>
                <a:lnTo>
                  <a:pt x="45" y="22"/>
                </a:lnTo>
                <a:lnTo>
                  <a:pt x="0" y="11"/>
                </a:lnTo>
                <a:lnTo>
                  <a:pt x="45" y="0"/>
                </a:lnTo>
                <a:lnTo>
                  <a:pt x="3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82" name="Freeform 46">
            <a:extLst>
              <a:ext uri="{FF2B5EF4-FFF2-40B4-BE49-F238E27FC236}">
                <a16:creationId xmlns:a16="http://schemas.microsoft.com/office/drawing/2014/main" id="{7AF4E227-B1A6-BC95-8400-209E2F84CB95}"/>
              </a:ext>
            </a:extLst>
          </p:cNvPr>
          <p:cNvSpPr>
            <a:spLocks/>
          </p:cNvSpPr>
          <p:nvPr/>
        </p:nvSpPr>
        <p:spPr bwMode="auto">
          <a:xfrm>
            <a:off x="4803775" y="3173413"/>
            <a:ext cx="2565400" cy="2209800"/>
          </a:xfrm>
          <a:custGeom>
            <a:avLst/>
            <a:gdLst>
              <a:gd name="T0" fmla="*/ 1616 w 1616"/>
              <a:gd name="T1" fmla="*/ 0 h 1392"/>
              <a:gd name="T2" fmla="*/ 1583 w 1616"/>
              <a:gd name="T3" fmla="*/ 269 h 1392"/>
              <a:gd name="T4" fmla="*/ 1493 w 1616"/>
              <a:gd name="T5" fmla="*/ 527 h 1392"/>
              <a:gd name="T6" fmla="*/ 1347 w 1616"/>
              <a:gd name="T7" fmla="*/ 763 h 1392"/>
              <a:gd name="T8" fmla="*/ 1145 w 1616"/>
              <a:gd name="T9" fmla="*/ 965 h 1392"/>
              <a:gd name="T10" fmla="*/ 909 w 1616"/>
              <a:gd name="T11" fmla="*/ 1145 h 1392"/>
              <a:gd name="T12" fmla="*/ 629 w 1616"/>
              <a:gd name="T13" fmla="*/ 1268 h 1392"/>
              <a:gd name="T14" fmla="*/ 325 w 1616"/>
              <a:gd name="T15" fmla="*/ 1358 h 1392"/>
              <a:gd name="T16" fmla="*/ 0 w 1616"/>
              <a:gd name="T1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6" h="1392">
                <a:moveTo>
                  <a:pt x="1616" y="0"/>
                </a:moveTo>
                <a:lnTo>
                  <a:pt x="1583" y="269"/>
                </a:lnTo>
                <a:lnTo>
                  <a:pt x="1493" y="527"/>
                </a:lnTo>
                <a:lnTo>
                  <a:pt x="1347" y="763"/>
                </a:lnTo>
                <a:lnTo>
                  <a:pt x="1145" y="965"/>
                </a:lnTo>
                <a:lnTo>
                  <a:pt x="909" y="1145"/>
                </a:lnTo>
                <a:lnTo>
                  <a:pt x="629" y="1268"/>
                </a:lnTo>
                <a:lnTo>
                  <a:pt x="325" y="1358"/>
                </a:lnTo>
                <a:lnTo>
                  <a:pt x="0" y="139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83" name="Line 47">
            <a:extLst>
              <a:ext uri="{FF2B5EF4-FFF2-40B4-BE49-F238E27FC236}">
                <a16:creationId xmlns:a16="http://schemas.microsoft.com/office/drawing/2014/main" id="{00DA614A-5F55-FCF3-CF7A-7984257F7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7263" y="5703888"/>
            <a:ext cx="365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84" name="Freeform 48">
            <a:extLst>
              <a:ext uri="{FF2B5EF4-FFF2-40B4-BE49-F238E27FC236}">
                <a16:creationId xmlns:a16="http://schemas.microsoft.com/office/drawing/2014/main" id="{03CED32D-EF24-C4BB-ECE7-54173B8177F3}"/>
              </a:ext>
            </a:extLst>
          </p:cNvPr>
          <p:cNvSpPr>
            <a:spLocks/>
          </p:cNvSpPr>
          <p:nvPr/>
        </p:nvSpPr>
        <p:spPr bwMode="auto">
          <a:xfrm>
            <a:off x="4714875" y="5686425"/>
            <a:ext cx="71438" cy="34925"/>
          </a:xfrm>
          <a:custGeom>
            <a:avLst/>
            <a:gdLst>
              <a:gd name="T0" fmla="*/ 33 w 45"/>
              <a:gd name="T1" fmla="*/ 11 h 22"/>
              <a:gd name="T2" fmla="*/ 45 w 45"/>
              <a:gd name="T3" fmla="*/ 22 h 22"/>
              <a:gd name="T4" fmla="*/ 0 w 45"/>
              <a:gd name="T5" fmla="*/ 11 h 22"/>
              <a:gd name="T6" fmla="*/ 45 w 45"/>
              <a:gd name="T7" fmla="*/ 0 h 22"/>
              <a:gd name="T8" fmla="*/ 33 w 45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2">
                <a:moveTo>
                  <a:pt x="33" y="11"/>
                </a:moveTo>
                <a:lnTo>
                  <a:pt x="45" y="22"/>
                </a:lnTo>
                <a:lnTo>
                  <a:pt x="0" y="11"/>
                </a:lnTo>
                <a:lnTo>
                  <a:pt x="45" y="0"/>
                </a:lnTo>
                <a:lnTo>
                  <a:pt x="3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85" name="Freeform 49">
            <a:extLst>
              <a:ext uri="{FF2B5EF4-FFF2-40B4-BE49-F238E27FC236}">
                <a16:creationId xmlns:a16="http://schemas.microsoft.com/office/drawing/2014/main" id="{4CEF8467-EC08-2D9F-BAEB-BF5CA428D15B}"/>
              </a:ext>
            </a:extLst>
          </p:cNvPr>
          <p:cNvSpPr>
            <a:spLocks/>
          </p:cNvSpPr>
          <p:nvPr/>
        </p:nvSpPr>
        <p:spPr bwMode="auto">
          <a:xfrm>
            <a:off x="4714875" y="5686425"/>
            <a:ext cx="71438" cy="34925"/>
          </a:xfrm>
          <a:custGeom>
            <a:avLst/>
            <a:gdLst>
              <a:gd name="T0" fmla="*/ 33 w 45"/>
              <a:gd name="T1" fmla="*/ 11 h 22"/>
              <a:gd name="T2" fmla="*/ 45 w 45"/>
              <a:gd name="T3" fmla="*/ 22 h 22"/>
              <a:gd name="T4" fmla="*/ 0 w 45"/>
              <a:gd name="T5" fmla="*/ 11 h 22"/>
              <a:gd name="T6" fmla="*/ 45 w 45"/>
              <a:gd name="T7" fmla="*/ 0 h 22"/>
              <a:gd name="T8" fmla="*/ 33 w 45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2">
                <a:moveTo>
                  <a:pt x="33" y="11"/>
                </a:moveTo>
                <a:lnTo>
                  <a:pt x="45" y="22"/>
                </a:lnTo>
                <a:lnTo>
                  <a:pt x="0" y="11"/>
                </a:lnTo>
                <a:lnTo>
                  <a:pt x="45" y="0"/>
                </a:lnTo>
                <a:lnTo>
                  <a:pt x="3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86" name="Freeform 50">
            <a:extLst>
              <a:ext uri="{FF2B5EF4-FFF2-40B4-BE49-F238E27FC236}">
                <a16:creationId xmlns:a16="http://schemas.microsoft.com/office/drawing/2014/main" id="{3162A658-1888-5CE8-3297-4BB41B5F7B75}"/>
              </a:ext>
            </a:extLst>
          </p:cNvPr>
          <p:cNvSpPr>
            <a:spLocks/>
          </p:cNvSpPr>
          <p:nvPr/>
        </p:nvSpPr>
        <p:spPr bwMode="auto">
          <a:xfrm>
            <a:off x="4803775" y="3173413"/>
            <a:ext cx="3332163" cy="2530475"/>
          </a:xfrm>
          <a:custGeom>
            <a:avLst/>
            <a:gdLst>
              <a:gd name="T0" fmla="*/ 2099 w 2099"/>
              <a:gd name="T1" fmla="*/ 0 h 1594"/>
              <a:gd name="T2" fmla="*/ 2054 w 2099"/>
              <a:gd name="T3" fmla="*/ 314 h 1594"/>
              <a:gd name="T4" fmla="*/ 1942 w 2099"/>
              <a:gd name="T5" fmla="*/ 606 h 1594"/>
              <a:gd name="T6" fmla="*/ 1740 w 2099"/>
              <a:gd name="T7" fmla="*/ 875 h 1594"/>
              <a:gd name="T8" fmla="*/ 1627 w 2099"/>
              <a:gd name="T9" fmla="*/ 999 h 1594"/>
              <a:gd name="T10" fmla="*/ 1493 w 2099"/>
              <a:gd name="T11" fmla="*/ 1111 h 1594"/>
              <a:gd name="T12" fmla="*/ 1179 w 2099"/>
              <a:gd name="T13" fmla="*/ 1313 h 1594"/>
              <a:gd name="T14" fmla="*/ 819 w 2099"/>
              <a:gd name="T15" fmla="*/ 1459 h 1594"/>
              <a:gd name="T16" fmla="*/ 426 w 2099"/>
              <a:gd name="T17" fmla="*/ 1560 h 1594"/>
              <a:gd name="T18" fmla="*/ 0 w 2099"/>
              <a:gd name="T19" fmla="*/ 1594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9" h="1594">
                <a:moveTo>
                  <a:pt x="2099" y="0"/>
                </a:moveTo>
                <a:lnTo>
                  <a:pt x="2054" y="314"/>
                </a:lnTo>
                <a:lnTo>
                  <a:pt x="1942" y="606"/>
                </a:lnTo>
                <a:lnTo>
                  <a:pt x="1740" y="875"/>
                </a:lnTo>
                <a:lnTo>
                  <a:pt x="1627" y="999"/>
                </a:lnTo>
                <a:lnTo>
                  <a:pt x="1493" y="1111"/>
                </a:lnTo>
                <a:lnTo>
                  <a:pt x="1179" y="1313"/>
                </a:lnTo>
                <a:lnTo>
                  <a:pt x="819" y="1459"/>
                </a:lnTo>
                <a:lnTo>
                  <a:pt x="426" y="1560"/>
                </a:lnTo>
                <a:lnTo>
                  <a:pt x="0" y="1594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87" name="Line 51">
            <a:extLst>
              <a:ext uri="{FF2B5EF4-FFF2-40B4-BE49-F238E27FC236}">
                <a16:creationId xmlns:a16="http://schemas.microsoft.com/office/drawing/2014/main" id="{62345A90-1101-882B-7DC5-F372C1534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3494088"/>
            <a:ext cx="1588" cy="349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88" name="Freeform 52">
            <a:extLst>
              <a:ext uri="{FF2B5EF4-FFF2-40B4-BE49-F238E27FC236}">
                <a16:creationId xmlns:a16="http://schemas.microsoft.com/office/drawing/2014/main" id="{0C284B5F-6D02-62E2-D661-A1E4E94F12F4}"/>
              </a:ext>
            </a:extLst>
          </p:cNvPr>
          <p:cNvSpPr>
            <a:spLocks/>
          </p:cNvSpPr>
          <p:nvPr/>
        </p:nvSpPr>
        <p:spPr bwMode="auto">
          <a:xfrm>
            <a:off x="4268788" y="3511550"/>
            <a:ext cx="53975" cy="71438"/>
          </a:xfrm>
          <a:custGeom>
            <a:avLst/>
            <a:gdLst>
              <a:gd name="T0" fmla="*/ 11 w 34"/>
              <a:gd name="T1" fmla="*/ 11 h 45"/>
              <a:gd name="T2" fmla="*/ 34 w 34"/>
              <a:gd name="T3" fmla="*/ 0 h 45"/>
              <a:gd name="T4" fmla="*/ 11 w 34"/>
              <a:gd name="T5" fmla="*/ 45 h 45"/>
              <a:gd name="T6" fmla="*/ 0 w 34"/>
              <a:gd name="T7" fmla="*/ 0 h 45"/>
              <a:gd name="T8" fmla="*/ 11 w 34"/>
              <a:gd name="T9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5">
                <a:moveTo>
                  <a:pt x="11" y="11"/>
                </a:moveTo>
                <a:lnTo>
                  <a:pt x="34" y="0"/>
                </a:lnTo>
                <a:lnTo>
                  <a:pt x="11" y="45"/>
                </a:lnTo>
                <a:lnTo>
                  <a:pt x="0" y="0"/>
                </a:lnTo>
                <a:lnTo>
                  <a:pt x="11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89" name="Freeform 53">
            <a:extLst>
              <a:ext uri="{FF2B5EF4-FFF2-40B4-BE49-F238E27FC236}">
                <a16:creationId xmlns:a16="http://schemas.microsoft.com/office/drawing/2014/main" id="{52D3D67F-2249-A012-30C0-F4C672F7E7B3}"/>
              </a:ext>
            </a:extLst>
          </p:cNvPr>
          <p:cNvSpPr>
            <a:spLocks/>
          </p:cNvSpPr>
          <p:nvPr/>
        </p:nvSpPr>
        <p:spPr bwMode="auto">
          <a:xfrm>
            <a:off x="4268788" y="3511550"/>
            <a:ext cx="53975" cy="71438"/>
          </a:xfrm>
          <a:custGeom>
            <a:avLst/>
            <a:gdLst>
              <a:gd name="T0" fmla="*/ 11 w 34"/>
              <a:gd name="T1" fmla="*/ 11 h 45"/>
              <a:gd name="T2" fmla="*/ 34 w 34"/>
              <a:gd name="T3" fmla="*/ 0 h 45"/>
              <a:gd name="T4" fmla="*/ 11 w 34"/>
              <a:gd name="T5" fmla="*/ 45 h 45"/>
              <a:gd name="T6" fmla="*/ 0 w 34"/>
              <a:gd name="T7" fmla="*/ 0 h 45"/>
              <a:gd name="T8" fmla="*/ 11 w 34"/>
              <a:gd name="T9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5">
                <a:moveTo>
                  <a:pt x="11" y="11"/>
                </a:moveTo>
                <a:lnTo>
                  <a:pt x="34" y="0"/>
                </a:lnTo>
                <a:lnTo>
                  <a:pt x="11" y="45"/>
                </a:lnTo>
                <a:lnTo>
                  <a:pt x="0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90" name="Line 54">
            <a:extLst>
              <a:ext uri="{FF2B5EF4-FFF2-40B4-BE49-F238E27FC236}">
                <a16:creationId xmlns:a16="http://schemas.microsoft.com/office/drawing/2014/main" id="{C6D4CDA7-2868-2AD9-C968-E443EFF7F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3173413"/>
            <a:ext cx="1588" cy="320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06" name="Rectangle 55">
            <a:extLst>
              <a:ext uri="{FF2B5EF4-FFF2-40B4-BE49-F238E27FC236}">
                <a16:creationId xmlns:a16="http://schemas.microsoft.com/office/drawing/2014/main" id="{E822AF69-6165-4341-CCA9-08EB42040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3146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effectLst/>
              </a:rPr>
              <a:t>Sekcija koja se može paralelizovati</a:t>
            </a:r>
            <a:endParaRPr lang="en-US" altLang="en-US" sz="1600">
              <a:effectLst/>
            </a:endParaRPr>
          </a:p>
        </p:txBody>
      </p:sp>
      <p:sp>
        <p:nvSpPr>
          <p:cNvPr id="2107" name="Rectangle 56">
            <a:extLst>
              <a:ext uri="{FF2B5EF4-FFF2-40B4-BE49-F238E27FC236}">
                <a16:creationId xmlns:a16="http://schemas.microsoft.com/office/drawing/2014/main" id="{FDEB4DEF-541F-4771-E8F2-F65B14CB6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2905125"/>
            <a:ext cx="16494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effectLst/>
              </a:rPr>
              <a:t>(a) jedan procesor</a:t>
            </a:r>
            <a:endParaRPr lang="en-US" altLang="en-US" sz="1600">
              <a:effectLst/>
            </a:endParaRPr>
          </a:p>
        </p:txBody>
      </p:sp>
      <p:sp>
        <p:nvSpPr>
          <p:cNvPr id="2108" name="Rectangle 57">
            <a:extLst>
              <a:ext uri="{FF2B5EF4-FFF2-40B4-BE49-F238E27FC236}">
                <a16:creationId xmlns:a16="http://schemas.microsoft.com/office/drawing/2014/main" id="{0CBFDCD1-1ADB-BD36-5D4A-CD894A03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3546475"/>
            <a:ext cx="7080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effectLst/>
              </a:rPr>
              <a:t>(b) više</a:t>
            </a:r>
            <a:endParaRPr lang="en-US" altLang="en-US" sz="2400">
              <a:effectLst/>
            </a:endParaRPr>
          </a:p>
        </p:txBody>
      </p:sp>
      <p:sp>
        <p:nvSpPr>
          <p:cNvPr id="2109" name="Rectangle 58">
            <a:extLst>
              <a:ext uri="{FF2B5EF4-FFF2-40B4-BE49-F238E27FC236}">
                <a16:creationId xmlns:a16="http://schemas.microsoft.com/office/drawing/2014/main" id="{49D3FDD7-2637-D2BA-A248-AC61F153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743325"/>
            <a:ext cx="9620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effectLst/>
              </a:rPr>
              <a:t>procesora</a:t>
            </a:r>
            <a:endParaRPr lang="en-US" altLang="en-US" sz="2400">
              <a:effectLst/>
            </a:endParaRPr>
          </a:p>
        </p:txBody>
      </p:sp>
      <p:sp>
        <p:nvSpPr>
          <p:cNvPr id="116795" name="Line 59">
            <a:extLst>
              <a:ext uri="{FF2B5EF4-FFF2-40B4-BE49-F238E27FC236}">
                <a16:creationId xmlns:a16="http://schemas.microsoft.com/office/drawing/2014/main" id="{86D5A3A8-DE77-61A7-17BA-87912834D9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1100" y="2014538"/>
            <a:ext cx="3651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96" name="Freeform 60">
            <a:extLst>
              <a:ext uri="{FF2B5EF4-FFF2-40B4-BE49-F238E27FC236}">
                <a16:creationId xmlns:a16="http://schemas.microsoft.com/office/drawing/2014/main" id="{851074C8-526F-4098-5918-4B85CF292000}"/>
              </a:ext>
            </a:extLst>
          </p:cNvPr>
          <p:cNvSpPr>
            <a:spLocks/>
          </p:cNvSpPr>
          <p:nvPr/>
        </p:nvSpPr>
        <p:spPr bwMode="auto">
          <a:xfrm>
            <a:off x="2398713" y="1997075"/>
            <a:ext cx="69850" cy="34925"/>
          </a:xfrm>
          <a:custGeom>
            <a:avLst/>
            <a:gdLst>
              <a:gd name="T0" fmla="*/ 33 w 44"/>
              <a:gd name="T1" fmla="*/ 11 h 22"/>
              <a:gd name="T2" fmla="*/ 44 w 44"/>
              <a:gd name="T3" fmla="*/ 22 h 22"/>
              <a:gd name="T4" fmla="*/ 0 w 44"/>
              <a:gd name="T5" fmla="*/ 11 h 22"/>
              <a:gd name="T6" fmla="*/ 44 w 44"/>
              <a:gd name="T7" fmla="*/ 0 h 22"/>
              <a:gd name="T8" fmla="*/ 33 w 44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2">
                <a:moveTo>
                  <a:pt x="33" y="11"/>
                </a:moveTo>
                <a:lnTo>
                  <a:pt x="44" y="22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97" name="Freeform 61">
            <a:extLst>
              <a:ext uri="{FF2B5EF4-FFF2-40B4-BE49-F238E27FC236}">
                <a16:creationId xmlns:a16="http://schemas.microsoft.com/office/drawing/2014/main" id="{88947FA7-8433-F418-2770-37CE83A7F65E}"/>
              </a:ext>
            </a:extLst>
          </p:cNvPr>
          <p:cNvSpPr>
            <a:spLocks/>
          </p:cNvSpPr>
          <p:nvPr/>
        </p:nvSpPr>
        <p:spPr bwMode="auto">
          <a:xfrm>
            <a:off x="2398713" y="1997075"/>
            <a:ext cx="69850" cy="34925"/>
          </a:xfrm>
          <a:custGeom>
            <a:avLst/>
            <a:gdLst>
              <a:gd name="T0" fmla="*/ 33 w 44"/>
              <a:gd name="T1" fmla="*/ 11 h 22"/>
              <a:gd name="T2" fmla="*/ 44 w 44"/>
              <a:gd name="T3" fmla="*/ 22 h 22"/>
              <a:gd name="T4" fmla="*/ 0 w 44"/>
              <a:gd name="T5" fmla="*/ 11 h 22"/>
              <a:gd name="T6" fmla="*/ 44 w 44"/>
              <a:gd name="T7" fmla="*/ 0 h 22"/>
              <a:gd name="T8" fmla="*/ 33 w 44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2">
                <a:moveTo>
                  <a:pt x="33" y="11"/>
                </a:moveTo>
                <a:lnTo>
                  <a:pt x="44" y="22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98" name="Line 62">
            <a:extLst>
              <a:ext uri="{FF2B5EF4-FFF2-40B4-BE49-F238E27FC236}">
                <a16:creationId xmlns:a16="http://schemas.microsoft.com/office/drawing/2014/main" id="{D0DFB6A8-F6E5-0800-D288-E0570D326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2638" y="2014538"/>
            <a:ext cx="365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99" name="Freeform 63">
            <a:extLst>
              <a:ext uri="{FF2B5EF4-FFF2-40B4-BE49-F238E27FC236}">
                <a16:creationId xmlns:a16="http://schemas.microsoft.com/office/drawing/2014/main" id="{E2D8CDAA-0198-269B-3B60-E83B117EB632}"/>
              </a:ext>
            </a:extLst>
          </p:cNvPr>
          <p:cNvSpPr>
            <a:spLocks/>
          </p:cNvSpPr>
          <p:nvPr/>
        </p:nvSpPr>
        <p:spPr bwMode="auto">
          <a:xfrm>
            <a:off x="8421688" y="1997075"/>
            <a:ext cx="69850" cy="34925"/>
          </a:xfrm>
          <a:custGeom>
            <a:avLst/>
            <a:gdLst>
              <a:gd name="T0" fmla="*/ 11 w 44"/>
              <a:gd name="T1" fmla="*/ 11 h 22"/>
              <a:gd name="T2" fmla="*/ 0 w 44"/>
              <a:gd name="T3" fmla="*/ 0 h 22"/>
              <a:gd name="T4" fmla="*/ 44 w 44"/>
              <a:gd name="T5" fmla="*/ 11 h 22"/>
              <a:gd name="T6" fmla="*/ 0 w 44"/>
              <a:gd name="T7" fmla="*/ 22 h 22"/>
              <a:gd name="T8" fmla="*/ 11 w 44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2">
                <a:moveTo>
                  <a:pt x="11" y="11"/>
                </a:moveTo>
                <a:lnTo>
                  <a:pt x="0" y="0"/>
                </a:lnTo>
                <a:lnTo>
                  <a:pt x="44" y="11"/>
                </a:lnTo>
                <a:lnTo>
                  <a:pt x="0" y="22"/>
                </a:lnTo>
                <a:lnTo>
                  <a:pt x="11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00" name="Freeform 64">
            <a:extLst>
              <a:ext uri="{FF2B5EF4-FFF2-40B4-BE49-F238E27FC236}">
                <a16:creationId xmlns:a16="http://schemas.microsoft.com/office/drawing/2014/main" id="{F8566578-7B36-5F9E-C651-BDBA93DA1BFA}"/>
              </a:ext>
            </a:extLst>
          </p:cNvPr>
          <p:cNvSpPr>
            <a:spLocks/>
          </p:cNvSpPr>
          <p:nvPr/>
        </p:nvSpPr>
        <p:spPr bwMode="auto">
          <a:xfrm>
            <a:off x="8421688" y="1997075"/>
            <a:ext cx="69850" cy="34925"/>
          </a:xfrm>
          <a:custGeom>
            <a:avLst/>
            <a:gdLst>
              <a:gd name="T0" fmla="*/ 11 w 44"/>
              <a:gd name="T1" fmla="*/ 11 h 22"/>
              <a:gd name="T2" fmla="*/ 0 w 44"/>
              <a:gd name="T3" fmla="*/ 0 h 22"/>
              <a:gd name="T4" fmla="*/ 44 w 44"/>
              <a:gd name="T5" fmla="*/ 11 h 22"/>
              <a:gd name="T6" fmla="*/ 0 w 44"/>
              <a:gd name="T7" fmla="*/ 22 h 22"/>
              <a:gd name="T8" fmla="*/ 11 w 44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2">
                <a:moveTo>
                  <a:pt x="11" y="11"/>
                </a:moveTo>
                <a:lnTo>
                  <a:pt x="0" y="0"/>
                </a:lnTo>
                <a:lnTo>
                  <a:pt x="44" y="11"/>
                </a:lnTo>
                <a:lnTo>
                  <a:pt x="0" y="22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01" name="Line 65">
            <a:extLst>
              <a:ext uri="{FF2B5EF4-FFF2-40B4-BE49-F238E27FC236}">
                <a16:creationId xmlns:a16="http://schemas.microsoft.com/office/drawing/2014/main" id="{2949F873-4736-CA30-C6C1-5C2F77FF0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7613" y="2014538"/>
            <a:ext cx="59150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02" name="Line 66">
            <a:extLst>
              <a:ext uri="{FF2B5EF4-FFF2-40B4-BE49-F238E27FC236}">
                <a16:creationId xmlns:a16="http://schemas.microsoft.com/office/drawing/2014/main" id="{D7104C88-EB86-A4CD-F5E7-F856C72D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43100"/>
            <a:ext cx="1588" cy="8382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03" name="Line 67">
            <a:extLst>
              <a:ext uri="{FF2B5EF4-FFF2-40B4-BE49-F238E27FC236}">
                <a16:creationId xmlns:a16="http://schemas.microsoft.com/office/drawing/2014/main" id="{37D52986-1CF5-D15F-680E-AD11ED537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8050" y="1943100"/>
            <a:ext cx="1588" cy="8382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04" name="Line 68">
            <a:extLst>
              <a:ext uri="{FF2B5EF4-FFF2-40B4-BE49-F238E27FC236}">
                <a16:creationId xmlns:a16="http://schemas.microsoft.com/office/drawing/2014/main" id="{AB1F5BBF-3682-2207-6483-B4A842DAC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188" y="2211388"/>
            <a:ext cx="1587" cy="5699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05" name="Line 69">
            <a:extLst>
              <a:ext uri="{FF2B5EF4-FFF2-40B4-BE49-F238E27FC236}">
                <a16:creationId xmlns:a16="http://schemas.microsoft.com/office/drawing/2014/main" id="{84C732DA-6502-CAE4-DF10-F0DB138DA3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1100" y="2335213"/>
            <a:ext cx="3651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06" name="Freeform 70">
            <a:extLst>
              <a:ext uri="{FF2B5EF4-FFF2-40B4-BE49-F238E27FC236}">
                <a16:creationId xmlns:a16="http://schemas.microsoft.com/office/drawing/2014/main" id="{E9431C0A-F61A-CC75-2DE3-EAEC45BD0067}"/>
              </a:ext>
            </a:extLst>
          </p:cNvPr>
          <p:cNvSpPr>
            <a:spLocks/>
          </p:cNvSpPr>
          <p:nvPr/>
        </p:nvSpPr>
        <p:spPr bwMode="auto">
          <a:xfrm>
            <a:off x="2398713" y="2317750"/>
            <a:ext cx="69850" cy="36513"/>
          </a:xfrm>
          <a:custGeom>
            <a:avLst/>
            <a:gdLst>
              <a:gd name="T0" fmla="*/ 33 w 44"/>
              <a:gd name="T1" fmla="*/ 11 h 23"/>
              <a:gd name="T2" fmla="*/ 44 w 44"/>
              <a:gd name="T3" fmla="*/ 23 h 23"/>
              <a:gd name="T4" fmla="*/ 0 w 44"/>
              <a:gd name="T5" fmla="*/ 11 h 23"/>
              <a:gd name="T6" fmla="*/ 44 w 44"/>
              <a:gd name="T7" fmla="*/ 0 h 23"/>
              <a:gd name="T8" fmla="*/ 33 w 44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3">
                <a:moveTo>
                  <a:pt x="33" y="11"/>
                </a:moveTo>
                <a:lnTo>
                  <a:pt x="44" y="23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07" name="Freeform 71">
            <a:extLst>
              <a:ext uri="{FF2B5EF4-FFF2-40B4-BE49-F238E27FC236}">
                <a16:creationId xmlns:a16="http://schemas.microsoft.com/office/drawing/2014/main" id="{9CB0344E-9E90-A247-3FC9-C26FE4255129}"/>
              </a:ext>
            </a:extLst>
          </p:cNvPr>
          <p:cNvSpPr>
            <a:spLocks/>
          </p:cNvSpPr>
          <p:nvPr/>
        </p:nvSpPr>
        <p:spPr bwMode="auto">
          <a:xfrm>
            <a:off x="2398713" y="2317750"/>
            <a:ext cx="69850" cy="36513"/>
          </a:xfrm>
          <a:custGeom>
            <a:avLst/>
            <a:gdLst>
              <a:gd name="T0" fmla="*/ 33 w 44"/>
              <a:gd name="T1" fmla="*/ 11 h 23"/>
              <a:gd name="T2" fmla="*/ 44 w 44"/>
              <a:gd name="T3" fmla="*/ 23 h 23"/>
              <a:gd name="T4" fmla="*/ 0 w 44"/>
              <a:gd name="T5" fmla="*/ 11 h 23"/>
              <a:gd name="T6" fmla="*/ 44 w 44"/>
              <a:gd name="T7" fmla="*/ 0 h 23"/>
              <a:gd name="T8" fmla="*/ 33 w 44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3">
                <a:moveTo>
                  <a:pt x="33" y="11"/>
                </a:moveTo>
                <a:lnTo>
                  <a:pt x="44" y="23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08" name="Line 72">
            <a:extLst>
              <a:ext uri="{FF2B5EF4-FFF2-40B4-BE49-F238E27FC236}">
                <a16:creationId xmlns:a16="http://schemas.microsoft.com/office/drawing/2014/main" id="{95867C67-CA4B-DE8D-9941-D523DE769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7775" y="2335213"/>
            <a:ext cx="3651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09" name="Freeform 73">
            <a:extLst>
              <a:ext uri="{FF2B5EF4-FFF2-40B4-BE49-F238E27FC236}">
                <a16:creationId xmlns:a16="http://schemas.microsoft.com/office/drawing/2014/main" id="{6DCC849C-69CB-15D7-186F-6BC1D85BDE64}"/>
              </a:ext>
            </a:extLst>
          </p:cNvPr>
          <p:cNvSpPr>
            <a:spLocks/>
          </p:cNvSpPr>
          <p:nvPr/>
        </p:nvSpPr>
        <p:spPr bwMode="auto">
          <a:xfrm>
            <a:off x="3787775" y="2317750"/>
            <a:ext cx="88900" cy="36513"/>
          </a:xfrm>
          <a:custGeom>
            <a:avLst/>
            <a:gdLst>
              <a:gd name="T0" fmla="*/ 23 w 56"/>
              <a:gd name="T1" fmla="*/ 11 h 23"/>
              <a:gd name="T2" fmla="*/ 0 w 56"/>
              <a:gd name="T3" fmla="*/ 0 h 23"/>
              <a:gd name="T4" fmla="*/ 56 w 56"/>
              <a:gd name="T5" fmla="*/ 11 h 23"/>
              <a:gd name="T6" fmla="*/ 0 w 56"/>
              <a:gd name="T7" fmla="*/ 23 h 23"/>
              <a:gd name="T8" fmla="*/ 23 w 56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">
                <a:moveTo>
                  <a:pt x="23" y="11"/>
                </a:moveTo>
                <a:lnTo>
                  <a:pt x="0" y="0"/>
                </a:lnTo>
                <a:lnTo>
                  <a:pt x="56" y="11"/>
                </a:lnTo>
                <a:lnTo>
                  <a:pt x="0" y="23"/>
                </a:lnTo>
                <a:lnTo>
                  <a:pt x="2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10" name="Freeform 74">
            <a:extLst>
              <a:ext uri="{FF2B5EF4-FFF2-40B4-BE49-F238E27FC236}">
                <a16:creationId xmlns:a16="http://schemas.microsoft.com/office/drawing/2014/main" id="{D689055E-E152-8621-4E28-A1A2C8926505}"/>
              </a:ext>
            </a:extLst>
          </p:cNvPr>
          <p:cNvSpPr>
            <a:spLocks/>
          </p:cNvSpPr>
          <p:nvPr/>
        </p:nvSpPr>
        <p:spPr bwMode="auto">
          <a:xfrm>
            <a:off x="3787775" y="2317750"/>
            <a:ext cx="88900" cy="36513"/>
          </a:xfrm>
          <a:custGeom>
            <a:avLst/>
            <a:gdLst>
              <a:gd name="T0" fmla="*/ 23 w 56"/>
              <a:gd name="T1" fmla="*/ 11 h 23"/>
              <a:gd name="T2" fmla="*/ 0 w 56"/>
              <a:gd name="T3" fmla="*/ 0 h 23"/>
              <a:gd name="T4" fmla="*/ 56 w 56"/>
              <a:gd name="T5" fmla="*/ 11 h 23"/>
              <a:gd name="T6" fmla="*/ 0 w 56"/>
              <a:gd name="T7" fmla="*/ 23 h 23"/>
              <a:gd name="T8" fmla="*/ 23 w 56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">
                <a:moveTo>
                  <a:pt x="23" y="11"/>
                </a:moveTo>
                <a:lnTo>
                  <a:pt x="0" y="0"/>
                </a:lnTo>
                <a:lnTo>
                  <a:pt x="56" y="11"/>
                </a:lnTo>
                <a:lnTo>
                  <a:pt x="0" y="23"/>
                </a:lnTo>
                <a:lnTo>
                  <a:pt x="2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11" name="Line 75">
            <a:extLst>
              <a:ext uri="{FF2B5EF4-FFF2-40B4-BE49-F238E27FC236}">
                <a16:creationId xmlns:a16="http://schemas.microsoft.com/office/drawing/2014/main" id="{47BCF5D0-6128-D9F3-E9A2-C97C84244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7613" y="2335213"/>
            <a:ext cx="13001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12" name="Line 76">
            <a:extLst>
              <a:ext uri="{FF2B5EF4-FFF2-40B4-BE49-F238E27FC236}">
                <a16:creationId xmlns:a16="http://schemas.microsoft.com/office/drawing/2014/main" id="{6CF99A1C-2AC7-3476-4BAD-DEDECC18C2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2088" y="2335213"/>
            <a:ext cx="174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13" name="Freeform 77">
            <a:extLst>
              <a:ext uri="{FF2B5EF4-FFF2-40B4-BE49-F238E27FC236}">
                <a16:creationId xmlns:a16="http://schemas.microsoft.com/office/drawing/2014/main" id="{D023C974-B023-6537-3349-7C0917256D61}"/>
              </a:ext>
            </a:extLst>
          </p:cNvPr>
          <p:cNvSpPr>
            <a:spLocks/>
          </p:cNvSpPr>
          <p:nvPr/>
        </p:nvSpPr>
        <p:spPr bwMode="auto">
          <a:xfrm>
            <a:off x="3930650" y="2317750"/>
            <a:ext cx="88900" cy="36513"/>
          </a:xfrm>
          <a:custGeom>
            <a:avLst/>
            <a:gdLst>
              <a:gd name="T0" fmla="*/ 45 w 56"/>
              <a:gd name="T1" fmla="*/ 11 h 23"/>
              <a:gd name="T2" fmla="*/ 56 w 56"/>
              <a:gd name="T3" fmla="*/ 23 h 23"/>
              <a:gd name="T4" fmla="*/ 0 w 56"/>
              <a:gd name="T5" fmla="*/ 11 h 23"/>
              <a:gd name="T6" fmla="*/ 56 w 56"/>
              <a:gd name="T7" fmla="*/ 0 h 23"/>
              <a:gd name="T8" fmla="*/ 45 w 56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">
                <a:moveTo>
                  <a:pt x="45" y="11"/>
                </a:moveTo>
                <a:lnTo>
                  <a:pt x="56" y="23"/>
                </a:lnTo>
                <a:lnTo>
                  <a:pt x="0" y="11"/>
                </a:lnTo>
                <a:lnTo>
                  <a:pt x="56" y="0"/>
                </a:lnTo>
                <a:lnTo>
                  <a:pt x="45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14" name="Freeform 78">
            <a:extLst>
              <a:ext uri="{FF2B5EF4-FFF2-40B4-BE49-F238E27FC236}">
                <a16:creationId xmlns:a16="http://schemas.microsoft.com/office/drawing/2014/main" id="{B95D59D1-4D9A-992F-10C3-B51188FD6D4C}"/>
              </a:ext>
            </a:extLst>
          </p:cNvPr>
          <p:cNvSpPr>
            <a:spLocks/>
          </p:cNvSpPr>
          <p:nvPr/>
        </p:nvSpPr>
        <p:spPr bwMode="auto">
          <a:xfrm>
            <a:off x="3930650" y="2317750"/>
            <a:ext cx="88900" cy="36513"/>
          </a:xfrm>
          <a:custGeom>
            <a:avLst/>
            <a:gdLst>
              <a:gd name="T0" fmla="*/ 45 w 56"/>
              <a:gd name="T1" fmla="*/ 11 h 23"/>
              <a:gd name="T2" fmla="*/ 56 w 56"/>
              <a:gd name="T3" fmla="*/ 23 h 23"/>
              <a:gd name="T4" fmla="*/ 0 w 56"/>
              <a:gd name="T5" fmla="*/ 11 h 23"/>
              <a:gd name="T6" fmla="*/ 56 w 56"/>
              <a:gd name="T7" fmla="*/ 0 h 23"/>
              <a:gd name="T8" fmla="*/ 45 w 56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3">
                <a:moveTo>
                  <a:pt x="45" y="11"/>
                </a:moveTo>
                <a:lnTo>
                  <a:pt x="56" y="23"/>
                </a:lnTo>
                <a:lnTo>
                  <a:pt x="0" y="11"/>
                </a:lnTo>
                <a:lnTo>
                  <a:pt x="56" y="0"/>
                </a:lnTo>
                <a:lnTo>
                  <a:pt x="45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15" name="Line 79">
            <a:extLst>
              <a:ext uri="{FF2B5EF4-FFF2-40B4-BE49-F238E27FC236}">
                <a16:creationId xmlns:a16="http://schemas.microsoft.com/office/drawing/2014/main" id="{48BEB032-BE74-67C0-2905-664B911E6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2638" y="2335213"/>
            <a:ext cx="3651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16" name="Freeform 80">
            <a:extLst>
              <a:ext uri="{FF2B5EF4-FFF2-40B4-BE49-F238E27FC236}">
                <a16:creationId xmlns:a16="http://schemas.microsoft.com/office/drawing/2014/main" id="{066A5528-118F-1CB3-5141-52CAB5A13352}"/>
              </a:ext>
            </a:extLst>
          </p:cNvPr>
          <p:cNvSpPr>
            <a:spLocks/>
          </p:cNvSpPr>
          <p:nvPr/>
        </p:nvSpPr>
        <p:spPr bwMode="auto">
          <a:xfrm>
            <a:off x="8421688" y="2317750"/>
            <a:ext cx="69850" cy="36513"/>
          </a:xfrm>
          <a:custGeom>
            <a:avLst/>
            <a:gdLst>
              <a:gd name="T0" fmla="*/ 11 w 44"/>
              <a:gd name="T1" fmla="*/ 11 h 23"/>
              <a:gd name="T2" fmla="*/ 0 w 44"/>
              <a:gd name="T3" fmla="*/ 0 h 23"/>
              <a:gd name="T4" fmla="*/ 44 w 44"/>
              <a:gd name="T5" fmla="*/ 11 h 23"/>
              <a:gd name="T6" fmla="*/ 0 w 44"/>
              <a:gd name="T7" fmla="*/ 23 h 23"/>
              <a:gd name="T8" fmla="*/ 11 w 44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3">
                <a:moveTo>
                  <a:pt x="11" y="11"/>
                </a:moveTo>
                <a:lnTo>
                  <a:pt x="0" y="0"/>
                </a:lnTo>
                <a:lnTo>
                  <a:pt x="44" y="11"/>
                </a:lnTo>
                <a:lnTo>
                  <a:pt x="0" y="23"/>
                </a:lnTo>
                <a:lnTo>
                  <a:pt x="11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17" name="Freeform 81">
            <a:extLst>
              <a:ext uri="{FF2B5EF4-FFF2-40B4-BE49-F238E27FC236}">
                <a16:creationId xmlns:a16="http://schemas.microsoft.com/office/drawing/2014/main" id="{EB58E64F-8C63-A339-F9BA-3EC86E1E8AF3}"/>
              </a:ext>
            </a:extLst>
          </p:cNvPr>
          <p:cNvSpPr>
            <a:spLocks/>
          </p:cNvSpPr>
          <p:nvPr/>
        </p:nvSpPr>
        <p:spPr bwMode="auto">
          <a:xfrm>
            <a:off x="8421688" y="2317750"/>
            <a:ext cx="69850" cy="36513"/>
          </a:xfrm>
          <a:custGeom>
            <a:avLst/>
            <a:gdLst>
              <a:gd name="T0" fmla="*/ 11 w 44"/>
              <a:gd name="T1" fmla="*/ 11 h 23"/>
              <a:gd name="T2" fmla="*/ 0 w 44"/>
              <a:gd name="T3" fmla="*/ 0 h 23"/>
              <a:gd name="T4" fmla="*/ 44 w 44"/>
              <a:gd name="T5" fmla="*/ 11 h 23"/>
              <a:gd name="T6" fmla="*/ 0 w 44"/>
              <a:gd name="T7" fmla="*/ 23 h 23"/>
              <a:gd name="T8" fmla="*/ 11 w 44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3">
                <a:moveTo>
                  <a:pt x="11" y="11"/>
                </a:moveTo>
                <a:lnTo>
                  <a:pt x="0" y="0"/>
                </a:lnTo>
                <a:lnTo>
                  <a:pt x="44" y="11"/>
                </a:lnTo>
                <a:lnTo>
                  <a:pt x="0" y="23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18" name="Line 82">
            <a:extLst>
              <a:ext uri="{FF2B5EF4-FFF2-40B4-BE49-F238E27FC236}">
                <a16:creationId xmlns:a16="http://schemas.microsoft.com/office/drawing/2014/main" id="{71E72EC5-C6D6-1975-FB12-7366F87A4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550" y="2335213"/>
            <a:ext cx="43830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34" name="Rectangle 87">
            <a:extLst>
              <a:ext uri="{FF2B5EF4-FFF2-40B4-BE49-F238E27FC236}">
                <a16:creationId xmlns:a16="http://schemas.microsoft.com/office/drawing/2014/main" id="{6A2299EE-4737-4224-0137-DBE5CBBB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888" y="2032000"/>
            <a:ext cx="603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effectLst/>
              </a:rPr>
              <a:t> </a:t>
            </a:r>
            <a:endParaRPr lang="en-US" altLang="en-US" sz="2400">
              <a:effectLst/>
            </a:endParaRPr>
          </a:p>
        </p:txBody>
      </p:sp>
      <p:sp>
        <p:nvSpPr>
          <p:cNvPr id="116830" name="Line 94">
            <a:extLst>
              <a:ext uri="{FF2B5EF4-FFF2-40B4-BE49-F238E27FC236}">
                <a16:creationId xmlns:a16="http://schemas.microsoft.com/office/drawing/2014/main" id="{30FDA782-C786-4A99-E50A-233C6C7F03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2088" y="6042025"/>
            <a:ext cx="174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31" name="Freeform 95">
            <a:extLst>
              <a:ext uri="{FF2B5EF4-FFF2-40B4-BE49-F238E27FC236}">
                <a16:creationId xmlns:a16="http://schemas.microsoft.com/office/drawing/2014/main" id="{42561B5C-C4EC-9DD5-FDE1-14D847A21FC2}"/>
              </a:ext>
            </a:extLst>
          </p:cNvPr>
          <p:cNvSpPr>
            <a:spLocks/>
          </p:cNvSpPr>
          <p:nvPr/>
        </p:nvSpPr>
        <p:spPr bwMode="auto">
          <a:xfrm>
            <a:off x="3930650" y="6007100"/>
            <a:ext cx="88900" cy="52388"/>
          </a:xfrm>
          <a:custGeom>
            <a:avLst/>
            <a:gdLst>
              <a:gd name="T0" fmla="*/ 45 w 56"/>
              <a:gd name="T1" fmla="*/ 22 h 33"/>
              <a:gd name="T2" fmla="*/ 56 w 56"/>
              <a:gd name="T3" fmla="*/ 33 h 33"/>
              <a:gd name="T4" fmla="*/ 0 w 56"/>
              <a:gd name="T5" fmla="*/ 22 h 33"/>
              <a:gd name="T6" fmla="*/ 56 w 56"/>
              <a:gd name="T7" fmla="*/ 0 h 33"/>
              <a:gd name="T8" fmla="*/ 45 w 56"/>
              <a:gd name="T9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33">
                <a:moveTo>
                  <a:pt x="45" y="22"/>
                </a:moveTo>
                <a:lnTo>
                  <a:pt x="56" y="33"/>
                </a:lnTo>
                <a:lnTo>
                  <a:pt x="0" y="22"/>
                </a:lnTo>
                <a:lnTo>
                  <a:pt x="56" y="0"/>
                </a:lnTo>
                <a:lnTo>
                  <a:pt x="45" y="22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32" name="Freeform 96">
            <a:extLst>
              <a:ext uri="{FF2B5EF4-FFF2-40B4-BE49-F238E27FC236}">
                <a16:creationId xmlns:a16="http://schemas.microsoft.com/office/drawing/2014/main" id="{33BF8D42-53C4-9820-507E-2F32EEAB3FF9}"/>
              </a:ext>
            </a:extLst>
          </p:cNvPr>
          <p:cNvSpPr>
            <a:spLocks/>
          </p:cNvSpPr>
          <p:nvPr/>
        </p:nvSpPr>
        <p:spPr bwMode="auto">
          <a:xfrm>
            <a:off x="3930650" y="6007100"/>
            <a:ext cx="88900" cy="52388"/>
          </a:xfrm>
          <a:custGeom>
            <a:avLst/>
            <a:gdLst>
              <a:gd name="T0" fmla="*/ 45 w 56"/>
              <a:gd name="T1" fmla="*/ 22 h 33"/>
              <a:gd name="T2" fmla="*/ 56 w 56"/>
              <a:gd name="T3" fmla="*/ 33 h 33"/>
              <a:gd name="T4" fmla="*/ 0 w 56"/>
              <a:gd name="T5" fmla="*/ 22 h 33"/>
              <a:gd name="T6" fmla="*/ 56 w 56"/>
              <a:gd name="T7" fmla="*/ 0 h 33"/>
              <a:gd name="T8" fmla="*/ 45 w 56"/>
              <a:gd name="T9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33">
                <a:moveTo>
                  <a:pt x="45" y="22"/>
                </a:moveTo>
                <a:lnTo>
                  <a:pt x="56" y="33"/>
                </a:lnTo>
                <a:lnTo>
                  <a:pt x="0" y="22"/>
                </a:lnTo>
                <a:lnTo>
                  <a:pt x="56" y="0"/>
                </a:lnTo>
                <a:lnTo>
                  <a:pt x="45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33" name="Line 97">
            <a:extLst>
              <a:ext uri="{FF2B5EF4-FFF2-40B4-BE49-F238E27FC236}">
                <a16:creationId xmlns:a16="http://schemas.microsoft.com/office/drawing/2014/main" id="{535E1547-9564-07BE-F812-E181D5DED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6042025"/>
            <a:ext cx="349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34" name="Freeform 98">
            <a:extLst>
              <a:ext uri="{FF2B5EF4-FFF2-40B4-BE49-F238E27FC236}">
                <a16:creationId xmlns:a16="http://schemas.microsoft.com/office/drawing/2014/main" id="{941D1C5F-4E19-AC3E-9FCC-6C7A3D482E51}"/>
              </a:ext>
            </a:extLst>
          </p:cNvPr>
          <p:cNvSpPr>
            <a:spLocks/>
          </p:cNvSpPr>
          <p:nvPr/>
        </p:nvSpPr>
        <p:spPr bwMode="auto">
          <a:xfrm>
            <a:off x="4572000" y="6007100"/>
            <a:ext cx="71438" cy="52388"/>
          </a:xfrm>
          <a:custGeom>
            <a:avLst/>
            <a:gdLst>
              <a:gd name="T0" fmla="*/ 11 w 45"/>
              <a:gd name="T1" fmla="*/ 22 h 33"/>
              <a:gd name="T2" fmla="*/ 0 w 45"/>
              <a:gd name="T3" fmla="*/ 0 h 33"/>
              <a:gd name="T4" fmla="*/ 45 w 45"/>
              <a:gd name="T5" fmla="*/ 22 h 33"/>
              <a:gd name="T6" fmla="*/ 0 w 45"/>
              <a:gd name="T7" fmla="*/ 33 h 33"/>
              <a:gd name="T8" fmla="*/ 11 w 45"/>
              <a:gd name="T9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3">
                <a:moveTo>
                  <a:pt x="11" y="22"/>
                </a:moveTo>
                <a:lnTo>
                  <a:pt x="0" y="0"/>
                </a:lnTo>
                <a:lnTo>
                  <a:pt x="45" y="22"/>
                </a:lnTo>
                <a:lnTo>
                  <a:pt x="0" y="33"/>
                </a:lnTo>
                <a:lnTo>
                  <a:pt x="11" y="22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35" name="Freeform 99">
            <a:extLst>
              <a:ext uri="{FF2B5EF4-FFF2-40B4-BE49-F238E27FC236}">
                <a16:creationId xmlns:a16="http://schemas.microsoft.com/office/drawing/2014/main" id="{E24D711E-A889-392A-06AF-16CE17F9187E}"/>
              </a:ext>
            </a:extLst>
          </p:cNvPr>
          <p:cNvSpPr>
            <a:spLocks/>
          </p:cNvSpPr>
          <p:nvPr/>
        </p:nvSpPr>
        <p:spPr bwMode="auto">
          <a:xfrm>
            <a:off x="4572000" y="6007100"/>
            <a:ext cx="71438" cy="52388"/>
          </a:xfrm>
          <a:custGeom>
            <a:avLst/>
            <a:gdLst>
              <a:gd name="T0" fmla="*/ 11 w 45"/>
              <a:gd name="T1" fmla="*/ 22 h 33"/>
              <a:gd name="T2" fmla="*/ 0 w 45"/>
              <a:gd name="T3" fmla="*/ 0 h 33"/>
              <a:gd name="T4" fmla="*/ 45 w 45"/>
              <a:gd name="T5" fmla="*/ 22 h 33"/>
              <a:gd name="T6" fmla="*/ 0 w 45"/>
              <a:gd name="T7" fmla="*/ 33 h 33"/>
              <a:gd name="T8" fmla="*/ 11 w 45"/>
              <a:gd name="T9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3">
                <a:moveTo>
                  <a:pt x="11" y="22"/>
                </a:moveTo>
                <a:lnTo>
                  <a:pt x="0" y="0"/>
                </a:lnTo>
                <a:lnTo>
                  <a:pt x="45" y="22"/>
                </a:lnTo>
                <a:lnTo>
                  <a:pt x="0" y="33"/>
                </a:lnTo>
                <a:lnTo>
                  <a:pt x="11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36" name="Line 100">
            <a:extLst>
              <a:ext uri="{FF2B5EF4-FFF2-40B4-BE49-F238E27FC236}">
                <a16:creationId xmlns:a16="http://schemas.microsoft.com/office/drawing/2014/main" id="{05AE808C-8454-27E1-9CDD-F31C5F1C1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550" y="6042025"/>
            <a:ext cx="53498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46" name="Line 110">
            <a:extLst>
              <a:ext uri="{FF2B5EF4-FFF2-40B4-BE49-F238E27FC236}">
                <a16:creationId xmlns:a16="http://schemas.microsoft.com/office/drawing/2014/main" id="{0DC07E78-0F77-95CD-A65F-1480D3B0DE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1100" y="6505575"/>
            <a:ext cx="365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47" name="Freeform 111">
            <a:extLst>
              <a:ext uri="{FF2B5EF4-FFF2-40B4-BE49-F238E27FC236}">
                <a16:creationId xmlns:a16="http://schemas.microsoft.com/office/drawing/2014/main" id="{164A8EAF-AF6D-CC07-A88B-C763FD800042}"/>
              </a:ext>
            </a:extLst>
          </p:cNvPr>
          <p:cNvSpPr>
            <a:spLocks/>
          </p:cNvSpPr>
          <p:nvPr/>
        </p:nvSpPr>
        <p:spPr bwMode="auto">
          <a:xfrm>
            <a:off x="2398713" y="6488113"/>
            <a:ext cx="69850" cy="34925"/>
          </a:xfrm>
          <a:custGeom>
            <a:avLst/>
            <a:gdLst>
              <a:gd name="T0" fmla="*/ 33 w 44"/>
              <a:gd name="T1" fmla="*/ 11 h 22"/>
              <a:gd name="T2" fmla="*/ 44 w 44"/>
              <a:gd name="T3" fmla="*/ 22 h 22"/>
              <a:gd name="T4" fmla="*/ 0 w 44"/>
              <a:gd name="T5" fmla="*/ 11 h 22"/>
              <a:gd name="T6" fmla="*/ 44 w 44"/>
              <a:gd name="T7" fmla="*/ 0 h 22"/>
              <a:gd name="T8" fmla="*/ 33 w 44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2">
                <a:moveTo>
                  <a:pt x="33" y="11"/>
                </a:moveTo>
                <a:lnTo>
                  <a:pt x="44" y="22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48" name="Freeform 112">
            <a:extLst>
              <a:ext uri="{FF2B5EF4-FFF2-40B4-BE49-F238E27FC236}">
                <a16:creationId xmlns:a16="http://schemas.microsoft.com/office/drawing/2014/main" id="{0D95161F-4F59-3E00-91DA-68A2EA5DC9FF}"/>
              </a:ext>
            </a:extLst>
          </p:cNvPr>
          <p:cNvSpPr>
            <a:spLocks/>
          </p:cNvSpPr>
          <p:nvPr/>
        </p:nvSpPr>
        <p:spPr bwMode="auto">
          <a:xfrm>
            <a:off x="2398713" y="6488113"/>
            <a:ext cx="69850" cy="34925"/>
          </a:xfrm>
          <a:custGeom>
            <a:avLst/>
            <a:gdLst>
              <a:gd name="T0" fmla="*/ 33 w 44"/>
              <a:gd name="T1" fmla="*/ 11 h 22"/>
              <a:gd name="T2" fmla="*/ 44 w 44"/>
              <a:gd name="T3" fmla="*/ 22 h 22"/>
              <a:gd name="T4" fmla="*/ 0 w 44"/>
              <a:gd name="T5" fmla="*/ 11 h 22"/>
              <a:gd name="T6" fmla="*/ 44 w 44"/>
              <a:gd name="T7" fmla="*/ 0 h 22"/>
              <a:gd name="T8" fmla="*/ 33 w 44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2">
                <a:moveTo>
                  <a:pt x="33" y="11"/>
                </a:moveTo>
                <a:lnTo>
                  <a:pt x="44" y="22"/>
                </a:lnTo>
                <a:lnTo>
                  <a:pt x="0" y="11"/>
                </a:lnTo>
                <a:lnTo>
                  <a:pt x="44" y="0"/>
                </a:lnTo>
                <a:lnTo>
                  <a:pt x="33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49" name="Line 113">
            <a:extLst>
              <a:ext uri="{FF2B5EF4-FFF2-40B4-BE49-F238E27FC236}">
                <a16:creationId xmlns:a16="http://schemas.microsoft.com/office/drawing/2014/main" id="{A01371D4-DD89-79E8-76EE-26AB84B5F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8" y="6505575"/>
            <a:ext cx="349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50" name="Freeform 114">
            <a:extLst>
              <a:ext uri="{FF2B5EF4-FFF2-40B4-BE49-F238E27FC236}">
                <a16:creationId xmlns:a16="http://schemas.microsoft.com/office/drawing/2014/main" id="{AE7C7E27-06AE-7269-5011-AF6B5B8AD549}"/>
              </a:ext>
            </a:extLst>
          </p:cNvPr>
          <p:cNvSpPr>
            <a:spLocks/>
          </p:cNvSpPr>
          <p:nvPr/>
        </p:nvSpPr>
        <p:spPr bwMode="auto">
          <a:xfrm>
            <a:off x="4572000" y="6488113"/>
            <a:ext cx="71438" cy="34925"/>
          </a:xfrm>
          <a:custGeom>
            <a:avLst/>
            <a:gdLst>
              <a:gd name="T0" fmla="*/ 11 w 45"/>
              <a:gd name="T1" fmla="*/ 11 h 22"/>
              <a:gd name="T2" fmla="*/ 0 w 45"/>
              <a:gd name="T3" fmla="*/ 0 h 22"/>
              <a:gd name="T4" fmla="*/ 45 w 45"/>
              <a:gd name="T5" fmla="*/ 11 h 22"/>
              <a:gd name="T6" fmla="*/ 0 w 45"/>
              <a:gd name="T7" fmla="*/ 22 h 22"/>
              <a:gd name="T8" fmla="*/ 11 w 45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2">
                <a:moveTo>
                  <a:pt x="11" y="11"/>
                </a:moveTo>
                <a:lnTo>
                  <a:pt x="0" y="0"/>
                </a:lnTo>
                <a:lnTo>
                  <a:pt x="45" y="11"/>
                </a:lnTo>
                <a:lnTo>
                  <a:pt x="0" y="22"/>
                </a:lnTo>
                <a:lnTo>
                  <a:pt x="11" y="11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51" name="Freeform 115">
            <a:extLst>
              <a:ext uri="{FF2B5EF4-FFF2-40B4-BE49-F238E27FC236}">
                <a16:creationId xmlns:a16="http://schemas.microsoft.com/office/drawing/2014/main" id="{D5A6D4E9-2ADF-CEC1-56E3-954434AB327F}"/>
              </a:ext>
            </a:extLst>
          </p:cNvPr>
          <p:cNvSpPr>
            <a:spLocks/>
          </p:cNvSpPr>
          <p:nvPr/>
        </p:nvSpPr>
        <p:spPr bwMode="auto">
          <a:xfrm>
            <a:off x="4572000" y="6488113"/>
            <a:ext cx="71438" cy="34925"/>
          </a:xfrm>
          <a:custGeom>
            <a:avLst/>
            <a:gdLst>
              <a:gd name="T0" fmla="*/ 11 w 45"/>
              <a:gd name="T1" fmla="*/ 11 h 22"/>
              <a:gd name="T2" fmla="*/ 0 w 45"/>
              <a:gd name="T3" fmla="*/ 0 h 22"/>
              <a:gd name="T4" fmla="*/ 45 w 45"/>
              <a:gd name="T5" fmla="*/ 11 h 22"/>
              <a:gd name="T6" fmla="*/ 0 w 45"/>
              <a:gd name="T7" fmla="*/ 22 h 22"/>
              <a:gd name="T8" fmla="*/ 11 w 45"/>
              <a:gd name="T9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2">
                <a:moveTo>
                  <a:pt x="11" y="11"/>
                </a:moveTo>
                <a:lnTo>
                  <a:pt x="0" y="0"/>
                </a:lnTo>
                <a:lnTo>
                  <a:pt x="45" y="11"/>
                </a:lnTo>
                <a:lnTo>
                  <a:pt x="0" y="22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52" name="Line 116">
            <a:extLst>
              <a:ext uri="{FF2B5EF4-FFF2-40B4-BE49-F238E27FC236}">
                <a16:creationId xmlns:a16="http://schemas.microsoft.com/office/drawing/2014/main" id="{F8A43DA1-31A7-7A8B-51C6-0FA2970B5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7613" y="6505575"/>
            <a:ext cx="20669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55" name="Line 119">
            <a:extLst>
              <a:ext uri="{FF2B5EF4-FFF2-40B4-BE49-F238E27FC236}">
                <a16:creationId xmlns:a16="http://schemas.microsoft.com/office/drawing/2014/main" id="{AB691D8A-C175-7900-4A31-AE0C4B9215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6613" y="3708400"/>
            <a:ext cx="1587" cy="349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56" name="Freeform 120">
            <a:extLst>
              <a:ext uri="{FF2B5EF4-FFF2-40B4-BE49-F238E27FC236}">
                <a16:creationId xmlns:a16="http://schemas.microsoft.com/office/drawing/2014/main" id="{630B4E7F-DEC1-45AD-5C0E-F8325ED44533}"/>
              </a:ext>
            </a:extLst>
          </p:cNvPr>
          <p:cNvSpPr>
            <a:spLocks/>
          </p:cNvSpPr>
          <p:nvPr/>
        </p:nvSpPr>
        <p:spPr bwMode="auto">
          <a:xfrm>
            <a:off x="8439150" y="3654425"/>
            <a:ext cx="52388" cy="71438"/>
          </a:xfrm>
          <a:custGeom>
            <a:avLst/>
            <a:gdLst>
              <a:gd name="T0" fmla="*/ 11 w 33"/>
              <a:gd name="T1" fmla="*/ 34 h 45"/>
              <a:gd name="T2" fmla="*/ 0 w 33"/>
              <a:gd name="T3" fmla="*/ 45 h 45"/>
              <a:gd name="T4" fmla="*/ 11 w 33"/>
              <a:gd name="T5" fmla="*/ 0 h 45"/>
              <a:gd name="T6" fmla="*/ 33 w 33"/>
              <a:gd name="T7" fmla="*/ 45 h 45"/>
              <a:gd name="T8" fmla="*/ 11 w 33"/>
              <a:gd name="T9" fmla="*/ 3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5">
                <a:moveTo>
                  <a:pt x="11" y="34"/>
                </a:moveTo>
                <a:lnTo>
                  <a:pt x="0" y="45"/>
                </a:lnTo>
                <a:lnTo>
                  <a:pt x="11" y="0"/>
                </a:lnTo>
                <a:lnTo>
                  <a:pt x="33" y="45"/>
                </a:lnTo>
                <a:lnTo>
                  <a:pt x="11" y="34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57" name="Freeform 121">
            <a:extLst>
              <a:ext uri="{FF2B5EF4-FFF2-40B4-BE49-F238E27FC236}">
                <a16:creationId xmlns:a16="http://schemas.microsoft.com/office/drawing/2014/main" id="{7A4A594D-A589-C8B9-C904-A413390131E1}"/>
              </a:ext>
            </a:extLst>
          </p:cNvPr>
          <p:cNvSpPr>
            <a:spLocks/>
          </p:cNvSpPr>
          <p:nvPr/>
        </p:nvSpPr>
        <p:spPr bwMode="auto">
          <a:xfrm>
            <a:off x="8439150" y="3654425"/>
            <a:ext cx="52388" cy="71438"/>
          </a:xfrm>
          <a:custGeom>
            <a:avLst/>
            <a:gdLst>
              <a:gd name="T0" fmla="*/ 11 w 33"/>
              <a:gd name="T1" fmla="*/ 34 h 45"/>
              <a:gd name="T2" fmla="*/ 0 w 33"/>
              <a:gd name="T3" fmla="*/ 45 h 45"/>
              <a:gd name="T4" fmla="*/ 11 w 33"/>
              <a:gd name="T5" fmla="*/ 0 h 45"/>
              <a:gd name="T6" fmla="*/ 33 w 33"/>
              <a:gd name="T7" fmla="*/ 45 h 45"/>
              <a:gd name="T8" fmla="*/ 11 w 33"/>
              <a:gd name="T9" fmla="*/ 3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5">
                <a:moveTo>
                  <a:pt x="11" y="34"/>
                </a:moveTo>
                <a:lnTo>
                  <a:pt x="0" y="45"/>
                </a:lnTo>
                <a:lnTo>
                  <a:pt x="11" y="0"/>
                </a:lnTo>
                <a:lnTo>
                  <a:pt x="33" y="45"/>
                </a:lnTo>
                <a:lnTo>
                  <a:pt x="11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58" name="Line 122">
            <a:extLst>
              <a:ext uri="{FF2B5EF4-FFF2-40B4-BE49-F238E27FC236}">
                <a16:creationId xmlns:a16="http://schemas.microsoft.com/office/drawing/2014/main" id="{CBB015C4-240D-7595-8FF0-419B7AFF7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6613" y="5738813"/>
            <a:ext cx="1587" cy="365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59" name="Freeform 123">
            <a:extLst>
              <a:ext uri="{FF2B5EF4-FFF2-40B4-BE49-F238E27FC236}">
                <a16:creationId xmlns:a16="http://schemas.microsoft.com/office/drawing/2014/main" id="{934726F2-667A-DD3C-218D-6B0FC503C1F9}"/>
              </a:ext>
            </a:extLst>
          </p:cNvPr>
          <p:cNvSpPr>
            <a:spLocks/>
          </p:cNvSpPr>
          <p:nvPr/>
        </p:nvSpPr>
        <p:spPr bwMode="auto">
          <a:xfrm>
            <a:off x="8439150" y="5756275"/>
            <a:ext cx="52388" cy="71438"/>
          </a:xfrm>
          <a:custGeom>
            <a:avLst/>
            <a:gdLst>
              <a:gd name="T0" fmla="*/ 11 w 33"/>
              <a:gd name="T1" fmla="*/ 12 h 45"/>
              <a:gd name="T2" fmla="*/ 33 w 33"/>
              <a:gd name="T3" fmla="*/ 0 h 45"/>
              <a:gd name="T4" fmla="*/ 11 w 33"/>
              <a:gd name="T5" fmla="*/ 45 h 45"/>
              <a:gd name="T6" fmla="*/ 0 w 33"/>
              <a:gd name="T7" fmla="*/ 0 h 45"/>
              <a:gd name="T8" fmla="*/ 11 w 33"/>
              <a:gd name="T9" fmla="*/ 1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5">
                <a:moveTo>
                  <a:pt x="11" y="12"/>
                </a:moveTo>
                <a:lnTo>
                  <a:pt x="33" y="0"/>
                </a:lnTo>
                <a:lnTo>
                  <a:pt x="11" y="45"/>
                </a:lnTo>
                <a:lnTo>
                  <a:pt x="0" y="0"/>
                </a:lnTo>
                <a:lnTo>
                  <a:pt x="11" y="12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60" name="Freeform 124">
            <a:extLst>
              <a:ext uri="{FF2B5EF4-FFF2-40B4-BE49-F238E27FC236}">
                <a16:creationId xmlns:a16="http://schemas.microsoft.com/office/drawing/2014/main" id="{F1F96812-8151-1F38-8A35-B6FD3504A74B}"/>
              </a:ext>
            </a:extLst>
          </p:cNvPr>
          <p:cNvSpPr>
            <a:spLocks/>
          </p:cNvSpPr>
          <p:nvPr/>
        </p:nvSpPr>
        <p:spPr bwMode="auto">
          <a:xfrm>
            <a:off x="8439150" y="5756275"/>
            <a:ext cx="52388" cy="71438"/>
          </a:xfrm>
          <a:custGeom>
            <a:avLst/>
            <a:gdLst>
              <a:gd name="T0" fmla="*/ 11 w 33"/>
              <a:gd name="T1" fmla="*/ 12 h 45"/>
              <a:gd name="T2" fmla="*/ 33 w 33"/>
              <a:gd name="T3" fmla="*/ 0 h 45"/>
              <a:gd name="T4" fmla="*/ 11 w 33"/>
              <a:gd name="T5" fmla="*/ 45 h 45"/>
              <a:gd name="T6" fmla="*/ 0 w 33"/>
              <a:gd name="T7" fmla="*/ 0 h 45"/>
              <a:gd name="T8" fmla="*/ 11 w 33"/>
              <a:gd name="T9" fmla="*/ 1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5">
                <a:moveTo>
                  <a:pt x="11" y="12"/>
                </a:moveTo>
                <a:lnTo>
                  <a:pt x="33" y="0"/>
                </a:lnTo>
                <a:lnTo>
                  <a:pt x="11" y="45"/>
                </a:lnTo>
                <a:lnTo>
                  <a:pt x="0" y="0"/>
                </a:lnTo>
                <a:lnTo>
                  <a:pt x="11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61" name="Line 125">
            <a:extLst>
              <a:ext uri="{FF2B5EF4-FFF2-40B4-BE49-F238E27FC236}">
                <a16:creationId xmlns:a16="http://schemas.microsoft.com/office/drawing/2014/main" id="{72BBE5D0-7FD6-BD26-BA95-C21BFB1F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6613" y="3743325"/>
            <a:ext cx="1587" cy="19954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6" name="Rectangle 126">
            <a:extLst>
              <a:ext uri="{FF2B5EF4-FFF2-40B4-BE49-F238E27FC236}">
                <a16:creationId xmlns:a16="http://schemas.microsoft.com/office/drawing/2014/main" id="{D2908049-AEC2-6049-85FA-503AD2CEF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5186363"/>
            <a:ext cx="1222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i="1">
                <a:solidFill>
                  <a:srgbClr val="000000"/>
                </a:solidFill>
                <a:effectLst/>
              </a:rPr>
              <a:t>n</a:t>
            </a:r>
            <a:endParaRPr lang="en-US" altLang="en-US" sz="2400">
              <a:effectLst/>
            </a:endParaRPr>
          </a:p>
        </p:txBody>
      </p:sp>
      <p:sp>
        <p:nvSpPr>
          <p:cNvPr id="2157" name="Rectangle 127">
            <a:extLst>
              <a:ext uri="{FF2B5EF4-FFF2-40B4-BE49-F238E27FC236}">
                <a16:creationId xmlns:a16="http://schemas.microsoft.com/office/drawing/2014/main" id="{E09C232F-D6C7-EB62-A8CB-BE06571B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5186363"/>
            <a:ext cx="10223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effectLst/>
              </a:rPr>
              <a:t> procesora</a:t>
            </a:r>
            <a:endParaRPr lang="en-US" altLang="en-US" sz="2400">
              <a:effectLst/>
            </a:endParaRPr>
          </a:p>
        </p:txBody>
      </p:sp>
      <p:sp>
        <p:nvSpPr>
          <p:cNvPr id="116864" name="Line 128">
            <a:extLst>
              <a:ext uri="{FF2B5EF4-FFF2-40B4-BE49-F238E27FC236}">
                <a16:creationId xmlns:a16="http://schemas.microsoft.com/office/drawing/2014/main" id="{2FF3B4BC-9030-7C90-B536-C00F478DB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4260850"/>
            <a:ext cx="1588" cy="349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65" name="Line 129">
            <a:extLst>
              <a:ext uri="{FF2B5EF4-FFF2-40B4-BE49-F238E27FC236}">
                <a16:creationId xmlns:a16="http://schemas.microsoft.com/office/drawing/2014/main" id="{A7292602-A1B1-FAD7-EB09-BC4656152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4367213"/>
            <a:ext cx="1588" cy="714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66" name="Line 130">
            <a:extLst>
              <a:ext uri="{FF2B5EF4-FFF2-40B4-BE49-F238E27FC236}">
                <a16:creationId xmlns:a16="http://schemas.microsoft.com/office/drawing/2014/main" id="{12E833B1-C06F-CD0D-F8AB-CCDF62966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4510088"/>
            <a:ext cx="1588" cy="523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67" name="Line 131">
            <a:extLst>
              <a:ext uri="{FF2B5EF4-FFF2-40B4-BE49-F238E27FC236}">
                <a16:creationId xmlns:a16="http://schemas.microsoft.com/office/drawing/2014/main" id="{C997684F-1F11-7091-6C8E-4A645D778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4652963"/>
            <a:ext cx="1588" cy="523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68" name="Line 132">
            <a:extLst>
              <a:ext uri="{FF2B5EF4-FFF2-40B4-BE49-F238E27FC236}">
                <a16:creationId xmlns:a16="http://schemas.microsoft.com/office/drawing/2014/main" id="{DDE054BB-C96E-E33C-CF79-FFB3CB692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4776788"/>
            <a:ext cx="1588" cy="714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69" name="Line 133">
            <a:extLst>
              <a:ext uri="{FF2B5EF4-FFF2-40B4-BE49-F238E27FC236}">
                <a16:creationId xmlns:a16="http://schemas.microsoft.com/office/drawing/2014/main" id="{21FF5FE3-FBF4-7144-9B10-FEF0B6E16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4919663"/>
            <a:ext cx="1588" cy="539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70" name="Line 134">
            <a:extLst>
              <a:ext uri="{FF2B5EF4-FFF2-40B4-BE49-F238E27FC236}">
                <a16:creationId xmlns:a16="http://schemas.microsoft.com/office/drawing/2014/main" id="{A40821F9-A486-136B-0C37-E47D57846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5062538"/>
            <a:ext cx="1588" cy="523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71" name="Line 135">
            <a:extLst>
              <a:ext uri="{FF2B5EF4-FFF2-40B4-BE49-F238E27FC236}">
                <a16:creationId xmlns:a16="http://schemas.microsoft.com/office/drawing/2014/main" id="{A220C29F-FA04-EA96-DD7D-B3CBAACDC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5186363"/>
            <a:ext cx="1588" cy="365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2050" name="Object 136">
            <a:extLst>
              <a:ext uri="{FF2B5EF4-FFF2-40B4-BE49-F238E27FC236}">
                <a16:creationId xmlns:a16="http://schemas.microsoft.com/office/drawing/2014/main" id="{BF3A30EF-F3A0-DB75-B7C4-A5FF82E85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951038"/>
          <a:ext cx="4572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28501" progId="Equation.3">
                  <p:embed/>
                </p:oleObj>
              </mc:Choice>
              <mc:Fallback>
                <p:oleObj name="Equation" r:id="rId2" imgW="253890" imgH="228501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51038"/>
                        <a:ext cx="4572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37">
            <a:extLst>
              <a:ext uri="{FF2B5EF4-FFF2-40B4-BE49-F238E27FC236}">
                <a16:creationId xmlns:a16="http://schemas.microsoft.com/office/drawing/2014/main" id="{8B16D2A0-4917-6797-B924-D63E9C724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966913"/>
          <a:ext cx="9906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228501" progId="Equation.3">
                  <p:embed/>
                </p:oleObj>
              </mc:Choice>
              <mc:Fallback>
                <p:oleObj name="Equation" r:id="rId4" imgW="545863" imgH="228501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66913"/>
                        <a:ext cx="9906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38">
            <a:extLst>
              <a:ext uri="{FF2B5EF4-FFF2-40B4-BE49-F238E27FC236}">
                <a16:creationId xmlns:a16="http://schemas.microsoft.com/office/drawing/2014/main" id="{CA829DD3-3BAC-7A71-8682-1DAEF476B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609725"/>
          <a:ext cx="254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15640" progId="Equation.3">
                  <p:embed/>
                </p:oleObj>
              </mc:Choice>
              <mc:Fallback>
                <p:oleObj name="Equation" r:id="rId6" imgW="152280" imgH="215640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9725"/>
                        <a:ext cx="254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39">
            <a:extLst>
              <a:ext uri="{FF2B5EF4-FFF2-40B4-BE49-F238E27FC236}">
                <a16:creationId xmlns:a16="http://schemas.microsoft.com/office/drawing/2014/main" id="{027CD603-F3CD-0EC9-02CC-2133A7D86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4138" y="6121400"/>
          <a:ext cx="8985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228600" progId="Equation.3">
                  <p:embed/>
                </p:oleObj>
              </mc:Choice>
              <mc:Fallback>
                <p:oleObj name="Equation" r:id="rId8" imgW="736560" imgH="2286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6121400"/>
                        <a:ext cx="8985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40">
            <a:extLst>
              <a:ext uri="{FF2B5EF4-FFF2-40B4-BE49-F238E27FC236}">
                <a16:creationId xmlns:a16="http://schemas.microsoft.com/office/drawing/2014/main" id="{86A171E6-2597-52FB-5F54-7BFA1522F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6096000"/>
          <a:ext cx="2968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646" imgH="241091" progId="Equation.3">
                  <p:embed/>
                </p:oleObj>
              </mc:Choice>
              <mc:Fallback>
                <p:oleObj name="Equation" r:id="rId10" imgW="177646" imgH="241091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96000"/>
                        <a:ext cx="2968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351A621-D0F8-7DAF-88EB-DE74F5EFE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Da li je Amdahl bio u pravu?</a:t>
            </a:r>
            <a:endParaRPr lang="en-US" alt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F2E74C7-27DC-9B88-B0FB-AD37035AD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ym typeface="Symbol" pitchFamily="18" charset="2"/>
              </a:rPr>
              <a:t></a:t>
            </a:r>
            <a:r>
              <a:rPr lang="hr-HR" altLang="en-US">
                <a:sym typeface="Symbol" pitchFamily="18" charset="2"/>
              </a:rPr>
              <a:t> nije konstantno</a:t>
            </a:r>
          </a:p>
          <a:p>
            <a:pPr>
              <a:defRPr/>
            </a:pPr>
            <a:r>
              <a:rPr lang="en-US" altLang="en-US">
                <a:sym typeface="Symbol" pitchFamily="18" charset="2"/>
              </a:rPr>
              <a:t></a:t>
            </a:r>
            <a:r>
              <a:rPr lang="hr-HR" altLang="en-US">
                <a:sym typeface="Symbol" pitchFamily="18" charset="2"/>
              </a:rPr>
              <a:t>= </a:t>
            </a:r>
            <a:r>
              <a:rPr lang="en-US" altLang="en-US">
                <a:sym typeface="Symbol" pitchFamily="18" charset="2"/>
              </a:rPr>
              <a:t></a:t>
            </a:r>
            <a:r>
              <a:rPr lang="hr-HR" altLang="en-US">
                <a:sym typeface="Symbol" pitchFamily="18" charset="2"/>
              </a:rPr>
              <a:t>(m), m – obim problema</a:t>
            </a:r>
          </a:p>
          <a:p>
            <a:pPr>
              <a:defRPr/>
            </a:pPr>
            <a:r>
              <a:rPr lang="hr-HR" altLang="en-US">
                <a:sym typeface="Symbol" pitchFamily="18" charset="2"/>
              </a:rPr>
              <a:t>Kod najvećeg broja naučno-tehničkih aplikacija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hr-HR" altLang="en-US">
                <a:sym typeface="Symbol" pitchFamily="18" charset="2"/>
              </a:rPr>
              <a:t>lim </a:t>
            </a:r>
            <a:r>
              <a:rPr lang="en-US" altLang="en-US">
                <a:sym typeface="Symbol" pitchFamily="18" charset="2"/>
              </a:rPr>
              <a:t></a:t>
            </a:r>
            <a:r>
              <a:rPr lang="hr-HR" altLang="en-US">
                <a:sym typeface="Symbol" pitchFamily="18" charset="2"/>
              </a:rPr>
              <a:t>(m)=0, tj. sa porastom obima problema </a:t>
            </a:r>
            <a:r>
              <a:rPr lang="en-US" altLang="en-US">
                <a:sym typeface="Symbol" pitchFamily="18" charset="2"/>
              </a:rPr>
              <a:t></a:t>
            </a:r>
            <a:r>
              <a:rPr lang="hr-HR" altLang="en-US">
                <a:sym typeface="Symbol" pitchFamily="18" charset="2"/>
              </a:rPr>
              <a:t> (Amdahlova       		 frakcija) teži 0.</a:t>
            </a:r>
          </a:p>
          <a:p>
            <a:pPr lvl="2">
              <a:defRPr/>
            </a:pPr>
            <a:r>
              <a:rPr lang="hr-HR" altLang="en-US">
                <a:sym typeface="Symbol" pitchFamily="18" charset="2"/>
              </a:rPr>
              <a:t>Algoritmi sa ovom osobinom zovu se efektivni paralelni algoritmi</a:t>
            </a:r>
          </a:p>
          <a:p>
            <a:pPr lvl="2">
              <a:defRPr/>
            </a:pPr>
            <a:r>
              <a:rPr lang="hr-HR" altLang="en-US">
                <a:sym typeface="Symbol" pitchFamily="18" charset="2"/>
              </a:rPr>
              <a:t>Efektivni algoritmi imaju linerano ubrzanje</a:t>
            </a:r>
          </a:p>
          <a:p>
            <a:pPr lvl="2">
              <a:defRPr/>
            </a:pPr>
            <a:endParaRPr lang="en-US" altLang="en-US">
              <a:sym typeface="Symbol" pitchFamily="18" charset="2"/>
            </a:endParaRPr>
          </a:p>
        </p:txBody>
      </p:sp>
      <p:grpSp>
        <p:nvGrpSpPr>
          <p:cNvPr id="3077" name="Group 4">
            <a:extLst>
              <a:ext uri="{FF2B5EF4-FFF2-40B4-BE49-F238E27FC236}">
                <a16:creationId xmlns:a16="http://schemas.microsoft.com/office/drawing/2014/main" id="{4EF3854F-7BCD-EFBC-0992-E7B881ACB9B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24138"/>
            <a:ext cx="804863" cy="369887"/>
            <a:chOff x="336" y="1653"/>
            <a:chExt cx="507" cy="233"/>
          </a:xfrm>
        </p:grpSpPr>
        <p:sp>
          <p:nvSpPr>
            <p:cNvPr id="3078" name="Text Box 5">
              <a:extLst>
                <a:ext uri="{FF2B5EF4-FFF2-40B4-BE49-F238E27FC236}">
                  <a16:creationId xmlns:a16="http://schemas.microsoft.com/office/drawing/2014/main" id="{AD1CEDCC-F687-2A5F-1009-28435969F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5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r-HR" altLang="en-US">
                  <a:effectLst/>
                </a:rPr>
                <a:t>m</a:t>
              </a:r>
              <a:endParaRPr lang="en-US" altLang="en-US">
                <a:effectLst/>
              </a:endParaRPr>
            </a:p>
          </p:txBody>
        </p:sp>
        <p:sp>
          <p:nvSpPr>
            <p:cNvPr id="77830" name="Line 6">
              <a:extLst>
                <a:ext uri="{FF2B5EF4-FFF2-40B4-BE49-F238E27FC236}">
                  <a16:creationId xmlns:a16="http://schemas.microsoft.com/office/drawing/2014/main" id="{B1785C83-D340-3249-00FD-4EB876B70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" name="Text Box 7">
              <a:extLst>
                <a:ext uri="{FF2B5EF4-FFF2-40B4-BE49-F238E27FC236}">
                  <a16:creationId xmlns:a16="http://schemas.microsoft.com/office/drawing/2014/main" id="{BB48F4CF-B5A9-DEDE-E045-E4213AD46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653"/>
              <a:ext cx="2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effectLst/>
                  <a:sym typeface="Symbol" panose="05050102010706020507" pitchFamily="18" charset="2"/>
                </a:rPr>
                <a:t></a:t>
              </a:r>
              <a:endParaRPr lang="en-US" altLang="en-US">
                <a:effectLst/>
              </a:endParaRPr>
            </a:p>
          </p:txBody>
        </p:sp>
      </p:grpSp>
      <p:graphicFrame>
        <p:nvGraphicFramePr>
          <p:cNvPr id="3074" name="Object 8">
            <a:extLst>
              <a:ext uri="{FF2B5EF4-FFF2-40B4-BE49-F238E27FC236}">
                <a16:creationId xmlns:a16="http://schemas.microsoft.com/office/drawing/2014/main" id="{040D8E1E-9030-B0AB-014C-89312FC14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200" y="4114800"/>
          <a:ext cx="508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419100" progId="Equation.3">
                  <p:embed/>
                </p:oleObj>
              </mc:Choice>
              <mc:Fallback>
                <p:oleObj name="Equation" r:id="rId2" imgW="25400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114800"/>
                        <a:ext cx="508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FF909F73-2BFD-21F1-BC50-B93DA47CC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Primer efektivnog paralelnog algoritma</a:t>
            </a:r>
            <a:endParaRPr lang="en-US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0BEA77C-7D7E-F0E5-83F4-8420B452F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Proizvod matrice i vektora</a:t>
            </a:r>
          </a:p>
          <a:p>
            <a:pPr>
              <a:defRPr/>
            </a:pPr>
            <a:endParaRPr lang="hr-HR" altLang="en-US"/>
          </a:p>
          <a:p>
            <a:pPr>
              <a:defRPr/>
            </a:pPr>
            <a:endParaRPr lang="hr-HR" altLang="en-US"/>
          </a:p>
          <a:p>
            <a:pPr lvl="1">
              <a:defRPr/>
            </a:pPr>
            <a:r>
              <a:rPr lang="hr-HR" altLang="en-US"/>
              <a:t>Neka se program izvršava na n=2</a:t>
            </a:r>
            <a:r>
              <a:rPr lang="hr-HR" altLang="en-US" baseline="30000"/>
              <a:t>r</a:t>
            </a:r>
            <a:r>
              <a:rPr lang="hr-HR" altLang="en-US"/>
              <a:t> hiperkubu</a:t>
            </a:r>
          </a:p>
          <a:p>
            <a:pPr lvl="3">
              <a:defRPr/>
            </a:pPr>
            <a:r>
              <a:rPr kumimoji="0" lang="hr-HR" altLang="en-US">
                <a:effectLst/>
                <a:latin typeface="Arial" pitchFamily="34" charset="0"/>
              </a:rPr>
              <a:t>max. rastojanje izmedju čvorova log</a:t>
            </a:r>
            <a:r>
              <a:rPr kumimoji="0" lang="hr-HR" altLang="en-US" baseline="-25000">
                <a:effectLst/>
                <a:latin typeface="Arial" pitchFamily="34" charset="0"/>
              </a:rPr>
              <a:t>2</a:t>
            </a:r>
            <a:r>
              <a:rPr kumimoji="0" lang="hr-HR" altLang="en-US">
                <a:effectLst/>
                <a:latin typeface="Arial" pitchFamily="34" charset="0"/>
              </a:rPr>
              <a:t>n=r</a:t>
            </a:r>
          </a:p>
          <a:p>
            <a:pPr lvl="3">
              <a:defRPr/>
            </a:pPr>
            <a:r>
              <a:rPr kumimoji="0" lang="hr-HR" altLang="en-US">
                <a:effectLst/>
                <a:latin typeface="Arial" pitchFamily="34" charset="0"/>
              </a:rPr>
              <a:t>svaki čvor je direktno povezan sa r najbližih suseda</a:t>
            </a:r>
            <a:endParaRPr lang="hr-HR" altLang="en-US" sz="1600"/>
          </a:p>
          <a:p>
            <a:pPr lvl="2">
              <a:defRPr/>
            </a:pPr>
            <a:endParaRPr lang="hr-HR" altLang="en-US" sz="1800"/>
          </a:p>
          <a:p>
            <a:pPr lvl="1">
              <a:defRPr/>
            </a:pPr>
            <a:endParaRPr lang="en-US" altLang="en-US"/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3FCB0621-A973-3EA6-41D3-984E1F0FB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411288"/>
          <a:ext cx="41148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228600" progId="Equation.3">
                  <p:embed/>
                </p:oleObj>
              </mc:Choice>
              <mc:Fallback>
                <p:oleObj name="Equation" r:id="rId2" imgW="1905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11288"/>
                        <a:ext cx="41148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5">
            <a:extLst>
              <a:ext uri="{FF2B5EF4-FFF2-40B4-BE49-F238E27FC236}">
                <a16:creationId xmlns:a16="http://schemas.microsoft.com/office/drawing/2014/main" id="{9E2531A8-3312-7FCA-76A2-105BF385308D}"/>
              </a:ext>
            </a:extLst>
          </p:cNvPr>
          <p:cNvGrpSpPr>
            <a:grpSpLocks/>
          </p:cNvGrpSpPr>
          <p:nvPr/>
        </p:nvGrpSpPr>
        <p:grpSpPr bwMode="auto">
          <a:xfrm>
            <a:off x="2155825" y="3906838"/>
            <a:ext cx="1533525" cy="1503362"/>
            <a:chOff x="1358" y="1810"/>
            <a:chExt cx="966" cy="947"/>
          </a:xfrm>
        </p:grpSpPr>
        <p:sp>
          <p:nvSpPr>
            <p:cNvPr id="78854" name="Rectangle 6">
              <a:extLst>
                <a:ext uri="{FF2B5EF4-FFF2-40B4-BE49-F238E27FC236}">
                  <a16:creationId xmlns:a16="http://schemas.microsoft.com/office/drawing/2014/main" id="{852B9F43-C1D3-1186-B93D-82FBD9DD5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064"/>
              <a:ext cx="67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55" name="Rectangle 7">
              <a:extLst>
                <a:ext uri="{FF2B5EF4-FFF2-40B4-BE49-F238E27FC236}">
                  <a16:creationId xmlns:a16="http://schemas.microsoft.com/office/drawing/2014/main" id="{D7C9BB0D-5A12-AFD0-11BC-8B94C008D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24"/>
              <a:ext cx="67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56" name="Line 8">
              <a:extLst>
                <a:ext uri="{FF2B5EF4-FFF2-40B4-BE49-F238E27FC236}">
                  <a16:creationId xmlns:a16="http://schemas.microsoft.com/office/drawing/2014/main" id="{8323CB01-E57D-2C08-551E-08A2FB539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8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57" name="Line 9">
              <a:extLst>
                <a:ext uri="{FF2B5EF4-FFF2-40B4-BE49-F238E27FC236}">
                  <a16:creationId xmlns:a16="http://schemas.microsoft.com/office/drawing/2014/main" id="{08676289-8379-46B1-38AD-467B37606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8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58" name="Line 10">
              <a:extLst>
                <a:ext uri="{FF2B5EF4-FFF2-40B4-BE49-F238E27FC236}">
                  <a16:creationId xmlns:a16="http://schemas.microsoft.com/office/drawing/2014/main" id="{48383C32-5233-2025-8354-51F21A40C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59" name="Line 11">
              <a:extLst>
                <a:ext uri="{FF2B5EF4-FFF2-40B4-BE49-F238E27FC236}">
                  <a16:creationId xmlns:a16="http://schemas.microsoft.com/office/drawing/2014/main" id="{5FEFDE78-D8EF-6E41-5345-974E6A334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0" name="Oval 12">
              <a:extLst>
                <a:ext uri="{FF2B5EF4-FFF2-40B4-BE49-F238E27FC236}">
                  <a16:creationId xmlns:a16="http://schemas.microsoft.com/office/drawing/2014/main" id="{32F644CB-8759-ADE2-838B-CB0B981A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2057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1" name="Oval 13">
              <a:extLst>
                <a:ext uri="{FF2B5EF4-FFF2-40B4-BE49-F238E27FC236}">
                  <a16:creationId xmlns:a16="http://schemas.microsoft.com/office/drawing/2014/main" id="{DA22333C-FD07-9556-8D73-8B77C8F50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70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2" name="Oval 14">
              <a:extLst>
                <a:ext uri="{FF2B5EF4-FFF2-40B4-BE49-F238E27FC236}">
                  <a16:creationId xmlns:a16="http://schemas.microsoft.com/office/drawing/2014/main" id="{1C4C11D1-E9FA-1C8F-FEA9-9E6F4883D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70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3" name="Oval 15">
              <a:extLst>
                <a:ext uri="{FF2B5EF4-FFF2-40B4-BE49-F238E27FC236}">
                  <a16:creationId xmlns:a16="http://schemas.microsoft.com/office/drawing/2014/main" id="{5F0066AB-60A4-8F5D-56CC-0B0A0A23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4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4" name="Oval 16">
              <a:extLst>
                <a:ext uri="{FF2B5EF4-FFF2-40B4-BE49-F238E27FC236}">
                  <a16:creationId xmlns:a16="http://schemas.microsoft.com/office/drawing/2014/main" id="{09A979EB-34B0-AC4A-07BD-16C6A5468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817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5" name="Oval 17">
              <a:extLst>
                <a:ext uri="{FF2B5EF4-FFF2-40B4-BE49-F238E27FC236}">
                  <a16:creationId xmlns:a16="http://schemas.microsoft.com/office/drawing/2014/main" id="{F9CA3563-C623-8EDF-6F31-4B78CE36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181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6" name="Oval 18">
              <a:extLst>
                <a:ext uri="{FF2B5EF4-FFF2-40B4-BE49-F238E27FC236}">
                  <a16:creationId xmlns:a16="http://schemas.microsoft.com/office/drawing/2014/main" id="{F8DA445C-08AF-B46A-4DF6-04462DBE9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46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867" name="Oval 19">
              <a:extLst>
                <a:ext uri="{FF2B5EF4-FFF2-40B4-BE49-F238E27FC236}">
                  <a16:creationId xmlns:a16="http://schemas.microsoft.com/office/drawing/2014/main" id="{F803E5F5-3ED7-81EB-8B6F-5736C37C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04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2" name="AutoShape 20">
            <a:extLst>
              <a:ext uri="{FF2B5EF4-FFF2-40B4-BE49-F238E27FC236}">
                <a16:creationId xmlns:a16="http://schemas.microsoft.com/office/drawing/2014/main" id="{7DF051B6-3E68-FD99-D232-E6BC9585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24400"/>
            <a:ext cx="2819400" cy="533400"/>
          </a:xfrm>
          <a:prstGeom prst="wedgeRectCallout">
            <a:avLst>
              <a:gd name="adj1" fmla="val -76463"/>
              <a:gd name="adj2" fmla="val -491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r-HR" altLang="en-US">
                <a:solidFill>
                  <a:schemeClr val="tx2"/>
                </a:solidFill>
                <a:effectLst/>
              </a:rPr>
              <a:t>hiperkub za n=8</a:t>
            </a:r>
          </a:p>
        </p:txBody>
      </p:sp>
    </p:spTree>
  </p:cSld>
  <p:clrMapOvr>
    <a:masterClrMapping/>
  </p:clrMapOvr>
  <p:transition>
    <p:pull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C4F188A-13EE-7B31-84A9-EC996CB24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proizvod matrice i vektora (nast.)</a:t>
            </a:r>
            <a:endParaRPr lang="en-US" altLang="en-US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392B3C0-A18B-5B72-06DF-78879EA8D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95350" lvl="1" indent="-438150">
              <a:defRPr/>
            </a:pPr>
            <a:r>
              <a:rPr lang="hr-HR" altLang="en-US"/>
              <a:t>Neka je vektor X zapamćen u lokalnoj memoriji prvog procesora</a:t>
            </a:r>
          </a:p>
          <a:p>
            <a:pPr marL="895350" lvl="1" indent="-438150">
              <a:defRPr/>
            </a:pPr>
            <a:r>
              <a:rPr lang="hr-HR" altLang="en-US"/>
              <a:t>Neka se u lok. mem. svakog procesora nalazi k</a:t>
            </a:r>
            <a:r>
              <a:rPr lang="hr-HR" altLang="en-US">
                <a:sym typeface="Symbol" pitchFamily="18" charset="2"/>
              </a:rPr>
              <a:t>m/n+1 vrsta matrice A</a:t>
            </a:r>
          </a:p>
          <a:p>
            <a:pPr marL="533400" indent="-533400">
              <a:defRPr/>
            </a:pPr>
            <a:r>
              <a:rPr lang="hr-HR" altLang="en-US">
                <a:sym typeface="Symbol" pitchFamily="18" charset="2"/>
              </a:rPr>
              <a:t>Efektivni paralelni algoritam</a:t>
            </a:r>
          </a:p>
          <a:p>
            <a:pPr marL="895350" lvl="1" indent="-438150">
              <a:buFont typeface="Wingdings" panose="05000000000000000000" pitchFamily="2" charset="2"/>
              <a:buAutoNum type="arabicPeriod"/>
              <a:defRPr/>
            </a:pPr>
            <a:r>
              <a:rPr lang="hr-HR" altLang="en-US">
                <a:sym typeface="Symbol" pitchFamily="18" charset="2"/>
              </a:rPr>
              <a:t>distribuirati vektor x svim ostalim procesorima</a:t>
            </a:r>
          </a:p>
          <a:p>
            <a:pPr marL="895350" lvl="1" indent="-438150">
              <a:buFont typeface="Wingdings" panose="05000000000000000000" pitchFamily="2" charset="2"/>
              <a:buAutoNum type="arabicPeriod"/>
              <a:defRPr/>
            </a:pPr>
            <a:r>
              <a:rPr lang="hr-HR" altLang="en-US">
                <a:sym typeface="Symbol" pitchFamily="18" charset="2"/>
              </a:rPr>
              <a:t>svi procesori jednovremeno računaju komponente vektora y</a:t>
            </a:r>
          </a:p>
          <a:p>
            <a:pPr marL="895350" lvl="1" indent="-438150">
              <a:buFont typeface="Wingdings" panose="05000000000000000000" pitchFamily="2" charset="2"/>
              <a:buNone/>
              <a:defRPr/>
            </a:pPr>
            <a:endParaRPr lang="hr-HR" altLang="en-US">
              <a:sym typeface="Symbol" pitchFamily="18" charset="2"/>
            </a:endParaRPr>
          </a:p>
          <a:p>
            <a:pPr marL="895350" lvl="1" indent="-438150">
              <a:buFont typeface="Wingdings" panose="05000000000000000000" pitchFamily="2" charset="2"/>
              <a:buAutoNum type="arabicPeriod" startAt="3"/>
              <a:defRPr/>
            </a:pPr>
            <a:endParaRPr lang="hr-HR" altLang="en-US">
              <a:sym typeface="Symbol" pitchFamily="18" charset="2"/>
            </a:endParaRPr>
          </a:p>
          <a:p>
            <a:pPr marL="895350" lvl="1" indent="-438150">
              <a:buFont typeface="Wingdings" panose="05000000000000000000" pitchFamily="2" charset="2"/>
              <a:buAutoNum type="arabicPeriod" startAt="3"/>
              <a:defRPr/>
            </a:pPr>
            <a:endParaRPr lang="hr-HR" altLang="en-US">
              <a:sym typeface="Symbol" pitchFamily="18" charset="2"/>
            </a:endParaRPr>
          </a:p>
          <a:p>
            <a:pPr marL="895350" lvl="1" indent="-438150">
              <a:buFont typeface="Wingdings" panose="05000000000000000000" pitchFamily="2" charset="2"/>
              <a:buAutoNum type="arabicPeriod" startAt="3"/>
              <a:defRPr/>
            </a:pPr>
            <a:r>
              <a:rPr lang="hr-HR" altLang="en-US">
                <a:sym typeface="Symbol" pitchFamily="18" charset="2"/>
              </a:rPr>
              <a:t>sve komponente vektora y se predaju prvom procesoru</a:t>
            </a:r>
          </a:p>
          <a:p>
            <a:pPr marL="895350" lvl="1" indent="-438150">
              <a:defRPr/>
            </a:pPr>
            <a:r>
              <a:rPr lang="hr-HR" altLang="en-US">
                <a:sym typeface="Symbol" pitchFamily="18" charset="2"/>
              </a:rPr>
              <a:t>Pokazaćemo da je ovaj algoritam efektivan, </a:t>
            </a:r>
          </a:p>
          <a:p>
            <a:pPr marL="1295400" lvl="2" indent="-381000">
              <a:defRPr/>
            </a:pPr>
            <a:r>
              <a:rPr lang="hr-HR" altLang="en-US">
                <a:sym typeface="Symbol" pitchFamily="18" charset="2"/>
              </a:rPr>
              <a:t>tj. lim</a:t>
            </a:r>
            <a:r>
              <a:rPr lang="hr-HR" altLang="en-US" baseline="-25000">
                <a:sym typeface="Symbol" pitchFamily="18" charset="2"/>
              </a:rPr>
              <a:t>m</a:t>
            </a:r>
            <a:r>
              <a:rPr lang="hr-HR" altLang="en-US">
                <a:sym typeface="Symbol" pitchFamily="18" charset="2"/>
              </a:rPr>
              <a:t> </a:t>
            </a:r>
            <a:r>
              <a:rPr lang="en-US" altLang="en-US">
                <a:sym typeface="Symbol" pitchFamily="18" charset="2"/>
              </a:rPr>
              <a:t></a:t>
            </a:r>
            <a:r>
              <a:rPr lang="hr-HR" altLang="en-US">
                <a:sym typeface="Symbol" pitchFamily="18" charset="2"/>
              </a:rPr>
              <a:t>(m)=0</a:t>
            </a:r>
            <a:endParaRPr lang="en-US" altLang="en-US">
              <a:sym typeface="Symbol" pitchFamily="18" charset="2"/>
            </a:endParaRP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CC0F319D-5996-E7B0-B023-B42C18BD4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711575"/>
          <a:ext cx="35052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457200" progId="Equation.3">
                  <p:embed/>
                </p:oleObj>
              </mc:Choice>
              <mc:Fallback>
                <p:oleObj name="Equation" r:id="rId2" imgW="129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11575"/>
                        <a:ext cx="35052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CC1E630-A9F5-E33B-A1DF-72A0B9D98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proizvod matrice i vektora (nast.)</a:t>
            </a:r>
            <a:endParaRPr lang="en-US" altLang="en-US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6EE21CD-7A9A-B8B3-9C8D-5D95D4967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hr-HR" altLang="en-US" sz="2400"/>
              <a:t>Uticaj na faktor </a:t>
            </a:r>
            <a:r>
              <a:rPr lang="en-US" altLang="en-US" sz="2400">
                <a:sym typeface="Symbol" pitchFamily="18" charset="2"/>
              </a:rPr>
              <a:t></a:t>
            </a:r>
            <a:r>
              <a:rPr lang="hr-HR" altLang="en-US" sz="2400">
                <a:sym typeface="Symbol" pitchFamily="18" charset="2"/>
              </a:rPr>
              <a:t>(m) imaju aktivnosti koje se odnose na:</a:t>
            </a:r>
          </a:p>
          <a:p>
            <a:pPr marL="895350" lvl="1" indent="-438150">
              <a:defRPr/>
            </a:pPr>
            <a:r>
              <a:rPr lang="hr-HR" altLang="en-US" sz="2000">
                <a:sym typeface="Symbol" pitchFamily="18" charset="2"/>
              </a:rPr>
              <a:t>predaju vektora x</a:t>
            </a:r>
          </a:p>
          <a:p>
            <a:pPr marL="895350" lvl="1" indent="-438150">
              <a:defRPr/>
            </a:pPr>
            <a:r>
              <a:rPr lang="hr-HR" altLang="en-US" sz="2000">
                <a:sym typeface="Symbol" pitchFamily="18" charset="2"/>
              </a:rPr>
              <a:t>debalans u opterećenju, ako m/n nije ceo broj</a:t>
            </a:r>
          </a:p>
          <a:p>
            <a:pPr marL="895350" lvl="1" indent="-438150">
              <a:defRPr/>
            </a:pPr>
            <a:r>
              <a:rPr lang="hr-HR" altLang="en-US" sz="2000">
                <a:sym typeface="Symbol" pitchFamily="18" charset="2"/>
              </a:rPr>
              <a:t>predaja komponenti vektora y jednom (prvom) procesoru</a:t>
            </a:r>
          </a:p>
          <a:p>
            <a:pPr marL="533400" indent="-533400">
              <a:defRPr/>
            </a:pPr>
            <a:r>
              <a:rPr lang="hr-HR" altLang="en-US" sz="2400">
                <a:sym typeface="Symbol" pitchFamily="18" charset="2"/>
              </a:rPr>
              <a:t>Trajanje koraka</a:t>
            </a:r>
          </a:p>
          <a:p>
            <a:pPr marL="895350" lvl="1" indent="-438150">
              <a:buFont typeface="Wingdings" panose="05000000000000000000" pitchFamily="2" charset="2"/>
              <a:buAutoNum type="arabicPeriod"/>
              <a:defRPr/>
            </a:pPr>
            <a:r>
              <a:rPr lang="hr-HR" altLang="en-US" sz="2000">
                <a:sym typeface="Symbol" pitchFamily="18" charset="2"/>
              </a:rPr>
              <a:t>predaja vektora x ostalim procesorima </a:t>
            </a:r>
            <a:r>
              <a:rPr lang="hr-HR" altLang="en-US" sz="2000">
                <a:solidFill>
                  <a:schemeClr val="accent1"/>
                </a:solidFill>
                <a:sym typeface="Symbol" pitchFamily="18" charset="2"/>
              </a:rPr>
              <a:t>O(m*log</a:t>
            </a:r>
            <a:r>
              <a:rPr lang="hr-HR" altLang="en-US" sz="2000" baseline="-25000">
                <a:solidFill>
                  <a:schemeClr val="accent1"/>
                </a:solidFill>
                <a:sym typeface="Symbol" pitchFamily="18" charset="2"/>
              </a:rPr>
              <a:t>2</a:t>
            </a:r>
            <a:r>
              <a:rPr lang="hr-HR" altLang="en-US" sz="2000">
                <a:solidFill>
                  <a:schemeClr val="accent1"/>
                </a:solidFill>
                <a:sym typeface="Symbol" pitchFamily="18" charset="2"/>
              </a:rPr>
              <a:t>n)</a:t>
            </a:r>
            <a:r>
              <a:rPr lang="hr-HR" altLang="en-US" sz="2000">
                <a:sym typeface="Symbol" pitchFamily="18" charset="2"/>
              </a:rPr>
              <a:t> koraka</a:t>
            </a:r>
          </a:p>
          <a:p>
            <a:pPr marL="895350" lvl="1" indent="-438150">
              <a:buFont typeface="Wingdings" panose="05000000000000000000" pitchFamily="2" charset="2"/>
              <a:buAutoNum type="arabicPeriod"/>
              <a:defRPr/>
            </a:pPr>
            <a:r>
              <a:rPr lang="hr-HR" altLang="en-US" sz="2000">
                <a:sym typeface="Symbol" pitchFamily="18" charset="2"/>
              </a:rPr>
              <a:t>Vreme potrebno za izračunavanje k elemenata vektora y O(km)=O(m</a:t>
            </a:r>
            <a:r>
              <a:rPr lang="hr-HR" altLang="en-US" sz="2000" baseline="30000">
                <a:sym typeface="Symbol" pitchFamily="18" charset="2"/>
              </a:rPr>
              <a:t>2</a:t>
            </a:r>
            <a:r>
              <a:rPr lang="hr-HR" altLang="en-US" sz="2000">
                <a:sym typeface="Symbol" pitchFamily="18" charset="2"/>
              </a:rPr>
              <a:t>/n)+</a:t>
            </a:r>
            <a:r>
              <a:rPr lang="hr-HR" altLang="en-US" sz="2000">
                <a:solidFill>
                  <a:schemeClr val="accent1"/>
                </a:solidFill>
                <a:sym typeface="Symbol" pitchFamily="18" charset="2"/>
              </a:rPr>
              <a:t>O(m)</a:t>
            </a:r>
          </a:p>
          <a:p>
            <a:pPr marL="895350" lvl="1" indent="-438150">
              <a:buFont typeface="Wingdings" panose="05000000000000000000" pitchFamily="2" charset="2"/>
              <a:buAutoNum type="arabicPeriod"/>
              <a:defRPr/>
            </a:pPr>
            <a:r>
              <a:rPr lang="hr-HR" altLang="en-US" sz="2000">
                <a:sym typeface="Symbol" pitchFamily="18" charset="2"/>
              </a:rPr>
              <a:t>Predaja komponenti vektora y prvom procesoru </a:t>
            </a:r>
            <a:r>
              <a:rPr lang="hr-HR" altLang="en-US" sz="2000">
                <a:solidFill>
                  <a:schemeClr val="accent1"/>
                </a:solidFill>
                <a:sym typeface="Symbol" pitchFamily="18" charset="2"/>
              </a:rPr>
              <a:t>O(m*log</a:t>
            </a:r>
            <a:r>
              <a:rPr lang="hr-HR" altLang="en-US" sz="2000" baseline="-25000">
                <a:solidFill>
                  <a:schemeClr val="accent1"/>
                </a:solidFill>
                <a:sym typeface="Symbol" pitchFamily="18" charset="2"/>
              </a:rPr>
              <a:t>2</a:t>
            </a:r>
            <a:r>
              <a:rPr lang="hr-HR" altLang="en-US" sz="2000">
                <a:solidFill>
                  <a:schemeClr val="accent1"/>
                </a:solidFill>
                <a:sym typeface="Symbol" pitchFamily="18" charset="2"/>
              </a:rPr>
              <a:t>n)</a:t>
            </a:r>
            <a:r>
              <a:rPr lang="hr-HR" altLang="en-US">
                <a:sym typeface="Symbol" pitchFamily="18" charset="2"/>
              </a:rPr>
              <a:t> </a:t>
            </a:r>
            <a:endParaRPr lang="en-US" altLang="en-US">
              <a:sym typeface="Symbol" pitchFamily="18" charset="2"/>
            </a:endParaRP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BE85AD03-6F8D-5099-E818-6E79E0B0D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295775"/>
          <a:ext cx="4267200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500" imgH="1358900" progId="Equation.3">
                  <p:embed/>
                </p:oleObj>
              </mc:Choice>
              <mc:Fallback>
                <p:oleObj name="Equation" r:id="rId2" imgW="2476500" imgH="1358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95775"/>
                        <a:ext cx="4267200" cy="234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4C12D73-54AF-9A19-90C3-3C96F134C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Šta je realnost</a:t>
            </a:r>
            <a:endParaRPr lang="en-US" altLang="en-US"/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11251B02-057C-7144-C1FA-E157E1468C9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828800"/>
            <a:ext cx="5029200" cy="3298825"/>
            <a:chOff x="720" y="1152"/>
            <a:chExt cx="3168" cy="2078"/>
          </a:xfrm>
        </p:grpSpPr>
        <p:sp>
          <p:nvSpPr>
            <p:cNvPr id="81924" name="Line 4">
              <a:extLst>
                <a:ext uri="{FF2B5EF4-FFF2-40B4-BE49-F238E27FC236}">
                  <a16:creationId xmlns:a16="http://schemas.microsoft.com/office/drawing/2014/main" id="{3B484441-6102-ADCD-4295-8E7478A5C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15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25" name="Line 5">
              <a:extLst>
                <a:ext uri="{FF2B5EF4-FFF2-40B4-BE49-F238E27FC236}">
                  <a16:creationId xmlns:a16="http://schemas.microsoft.com/office/drawing/2014/main" id="{5C952024-7197-2580-75BD-C2B8029E3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28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56" name="Text Box 6">
              <a:extLst>
                <a:ext uri="{FF2B5EF4-FFF2-40B4-BE49-F238E27FC236}">
                  <a16:creationId xmlns:a16="http://schemas.microsoft.com/office/drawing/2014/main" id="{C6A21DA4-CDD6-E31F-B399-A1A239B88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29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r-HR" altLang="en-US">
                  <a:effectLst/>
                </a:rPr>
                <a:t>n</a:t>
              </a:r>
              <a:endParaRPr lang="en-US" altLang="en-US">
                <a:effectLst/>
              </a:endParaRPr>
            </a:p>
          </p:txBody>
        </p:sp>
        <p:sp>
          <p:nvSpPr>
            <p:cNvPr id="53257" name="Text Box 7">
              <a:extLst>
                <a:ext uri="{FF2B5EF4-FFF2-40B4-BE49-F238E27FC236}">
                  <a16:creationId xmlns:a16="http://schemas.microsoft.com/office/drawing/2014/main" id="{837387F8-4FFD-A8AE-C2A5-618D322B5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175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r-HR" altLang="en-US">
                  <a:effectLst/>
                </a:rPr>
                <a:t>S(n)</a:t>
              </a:r>
              <a:endParaRPr lang="en-US" altLang="en-US">
                <a:effectLst/>
              </a:endParaRPr>
            </a:p>
          </p:txBody>
        </p:sp>
        <p:sp>
          <p:nvSpPr>
            <p:cNvPr id="81928" name="Freeform 8">
              <a:extLst>
                <a:ext uri="{FF2B5EF4-FFF2-40B4-BE49-F238E27FC236}">
                  <a16:creationId xmlns:a16="http://schemas.microsoft.com/office/drawing/2014/main" id="{3925FDFB-FF11-5050-B501-BA71E01E8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1744"/>
              <a:ext cx="2304" cy="1184"/>
            </a:xfrm>
            <a:custGeom>
              <a:avLst/>
              <a:gdLst>
                <a:gd name="T0" fmla="*/ 0 w 2304"/>
                <a:gd name="T1" fmla="*/ 1184 h 1184"/>
                <a:gd name="T2" fmla="*/ 1296 w 2304"/>
                <a:gd name="T3" fmla="*/ 128 h 1184"/>
                <a:gd name="T4" fmla="*/ 2304 w 2304"/>
                <a:gd name="T5" fmla="*/ 416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04" h="1184">
                  <a:moveTo>
                    <a:pt x="0" y="1184"/>
                  </a:moveTo>
                  <a:cubicBezTo>
                    <a:pt x="456" y="720"/>
                    <a:pt x="912" y="256"/>
                    <a:pt x="1296" y="128"/>
                  </a:cubicBezTo>
                  <a:cubicBezTo>
                    <a:pt x="1680" y="0"/>
                    <a:pt x="2136" y="368"/>
                    <a:pt x="2304" y="4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29" name="Line 9">
              <a:extLst>
                <a:ext uri="{FF2B5EF4-FFF2-40B4-BE49-F238E27FC236}">
                  <a16:creationId xmlns:a16="http://schemas.microsoft.com/office/drawing/2014/main" id="{32E4AA44-FC86-0CD2-E930-43F901C8B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87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60" name="Text Box 10">
              <a:extLst>
                <a:ext uri="{FF2B5EF4-FFF2-40B4-BE49-F238E27FC236}">
                  <a16:creationId xmlns:a16="http://schemas.microsoft.com/office/drawing/2014/main" id="{123F14E4-75D5-C752-7DE3-9714CE089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2951"/>
              <a:ext cx="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r-HR" altLang="en-US">
                  <a:effectLst/>
                </a:rPr>
                <a:t>n</a:t>
              </a:r>
              <a:r>
                <a:rPr lang="hr-HR" altLang="en-US" baseline="-25000">
                  <a:effectLst/>
                </a:rPr>
                <a:t>0</a:t>
              </a:r>
              <a:endParaRPr lang="en-US" altLang="en-US" baseline="-25000">
                <a:effectLst/>
              </a:endParaRPr>
            </a:p>
          </p:txBody>
        </p:sp>
      </p:grpSp>
      <p:sp>
        <p:nvSpPr>
          <p:cNvPr id="81931" name="Text Box 11">
            <a:extLst>
              <a:ext uri="{FF2B5EF4-FFF2-40B4-BE49-F238E27FC236}">
                <a16:creationId xmlns:a16="http://schemas.microsoft.com/office/drawing/2014/main" id="{C3BA996F-3AA4-571F-EC59-8E93608C7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029200"/>
            <a:ext cx="16700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sr-Latn-C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Broj procesora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2D7E7E31-293D-873A-EFC8-8A1ECBDA925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5332" y="2988468"/>
            <a:ext cx="11620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r>
              <a:rPr lang="sr-Latn-C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Ubrzanje 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9A32232-739A-7B70-7429-BC3FFD846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Efikasnost</a:t>
            </a:r>
            <a:endParaRPr lang="en-US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6477305-15AE-3FAC-7956-A5F00B813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Definiše se kao odnos ubrzanja i broja procesora</a:t>
            </a:r>
          </a:p>
          <a:p>
            <a:pPr lvl="1">
              <a:defRPr/>
            </a:pPr>
            <a:r>
              <a:rPr lang="hr-HR" altLang="en-US"/>
              <a:t>E(n)=S(n)/n,     0 </a:t>
            </a:r>
            <a:r>
              <a:rPr lang="hr-HR" altLang="en-US">
                <a:sym typeface="Symbol" pitchFamily="18" charset="2"/>
              </a:rPr>
              <a:t> E  1</a:t>
            </a:r>
          </a:p>
          <a:p>
            <a:pPr lvl="1">
              <a:defRPr/>
            </a:pPr>
            <a:r>
              <a:rPr lang="hr-HR" altLang="en-US">
                <a:sym typeface="Symbol" pitchFamily="18" charset="2"/>
              </a:rPr>
              <a:t>Daje ocenu o srednjoj iskorišćenosti procesora u sistemu kada su svi procesori angažovani na rešavanju istog problema</a:t>
            </a:r>
          </a:p>
          <a:p>
            <a:pPr lvl="2">
              <a:defRPr/>
            </a:pPr>
            <a:r>
              <a:rPr lang="hr-HR" altLang="en-US"/>
              <a:t>ako se zanemare U/I aktivnosti, efikasnost jednoprocesorskig sistema je 1 (100%)</a:t>
            </a:r>
          </a:p>
          <a:p>
            <a:pPr>
              <a:defRPr/>
            </a:pPr>
            <a:r>
              <a:rPr lang="hr-HR" altLang="en-US"/>
              <a:t>Ubrzanje i efikasnost ne treba posmatrati odvojeno</a:t>
            </a:r>
          </a:p>
          <a:p>
            <a:pPr lvl="1">
              <a:defRPr/>
            </a:pPr>
            <a:r>
              <a:rPr lang="hr-HR" altLang="en-US"/>
              <a:t>sa poarstom broja procesora ubrzanje raste (do odredjene granice)</a:t>
            </a:r>
          </a:p>
          <a:p>
            <a:pPr lvl="1">
              <a:defRPr/>
            </a:pPr>
            <a:r>
              <a:rPr lang="hr-HR" altLang="en-US"/>
              <a:t>sa porastom broja procesora efikasnost opada</a:t>
            </a:r>
          </a:p>
          <a:p>
            <a:pPr lvl="1">
              <a:defRPr/>
            </a:pPr>
            <a:r>
              <a:rPr lang="hr-HR" altLang="en-US"/>
              <a:t>S(n)*E(n) je najbolja ocena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E602131-A2D2-41D6-1DA5-DB65209ED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0"/>
            <a:ext cx="6978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3474"/>
      </p:ext>
    </p:extLst>
  </p:cSld>
  <p:clrMapOvr>
    <a:masterClrMapping/>
  </p:clrMapOvr>
  <p:transition>
    <p:pull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A8D3F70-A59D-0937-7A89-41328BCBF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Efikasnost i ubrzanje</a:t>
            </a:r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8E410E7F-1BA1-47EE-6B56-0F96A0C01A1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762000"/>
            <a:ext cx="4054475" cy="2795588"/>
            <a:chOff x="566" y="994"/>
            <a:chExt cx="2938" cy="2044"/>
          </a:xfrm>
        </p:grpSpPr>
        <p:sp>
          <p:nvSpPr>
            <p:cNvPr id="83972" name="Line 4">
              <a:extLst>
                <a:ext uri="{FF2B5EF4-FFF2-40B4-BE49-F238E27FC236}">
                  <a16:creationId xmlns:a16="http://schemas.microsoft.com/office/drawing/2014/main" id="{1FAACFC2-2B4B-04FA-EBEF-867675A55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78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73" name="Line 5">
              <a:extLst>
                <a:ext uri="{FF2B5EF4-FFF2-40B4-BE49-F238E27FC236}">
                  <a16:creationId xmlns:a16="http://schemas.microsoft.com/office/drawing/2014/main" id="{6C8142F4-CAB7-0027-5E10-B2B396727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05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23" name="Text Box 6">
              <a:extLst>
                <a:ext uri="{FF2B5EF4-FFF2-40B4-BE49-F238E27FC236}">
                  <a16:creationId xmlns:a16="http://schemas.microsoft.com/office/drawing/2014/main" id="{4B676377-85BF-D115-3826-72A2FD98B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" y="994"/>
              <a:ext cx="44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effectLst/>
                </a:rPr>
                <a:t>E(n)</a:t>
              </a:r>
            </a:p>
          </p:txBody>
        </p:sp>
        <p:sp>
          <p:nvSpPr>
            <p:cNvPr id="55324" name="Text Box 7">
              <a:extLst>
                <a:ext uri="{FF2B5EF4-FFF2-40B4-BE49-F238E27FC236}">
                  <a16:creationId xmlns:a16="http://schemas.microsoft.com/office/drawing/2014/main" id="{CF261BA6-0CE8-2355-A9D6-74AC9E84E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9" y="2722"/>
              <a:ext cx="22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effectLst/>
                </a:rPr>
                <a:t>n</a:t>
              </a:r>
            </a:p>
          </p:txBody>
        </p:sp>
        <p:sp>
          <p:nvSpPr>
            <p:cNvPr id="83976" name="Freeform 8">
              <a:extLst>
                <a:ext uri="{FF2B5EF4-FFF2-40B4-BE49-F238E27FC236}">
                  <a16:creationId xmlns:a16="http://schemas.microsoft.com/office/drawing/2014/main" id="{1914CE70-E3BD-79DD-F912-3E5D55A9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536"/>
              <a:ext cx="2064" cy="960"/>
            </a:xfrm>
            <a:custGeom>
              <a:avLst/>
              <a:gdLst>
                <a:gd name="T0" fmla="*/ 0 w 2064"/>
                <a:gd name="T1" fmla="*/ 0 h 960"/>
                <a:gd name="T2" fmla="*/ 576 w 2064"/>
                <a:gd name="T3" fmla="*/ 576 h 960"/>
                <a:gd name="T4" fmla="*/ 2064 w 2064"/>
                <a:gd name="T5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960">
                  <a:moveTo>
                    <a:pt x="0" y="0"/>
                  </a:moveTo>
                  <a:cubicBezTo>
                    <a:pt x="116" y="208"/>
                    <a:pt x="232" y="416"/>
                    <a:pt x="576" y="576"/>
                  </a:cubicBezTo>
                  <a:cubicBezTo>
                    <a:pt x="920" y="736"/>
                    <a:pt x="1816" y="896"/>
                    <a:pt x="2064" y="96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26" name="Text Box 9">
              <a:extLst>
                <a:ext uri="{FF2B5EF4-FFF2-40B4-BE49-F238E27FC236}">
                  <a16:creationId xmlns:a16="http://schemas.microsoft.com/office/drawing/2014/main" id="{506A2E1C-DC44-B7EC-DA5C-4E8BD85EC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770"/>
              <a:ext cx="22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effectLst/>
                </a:rPr>
                <a:t>1</a:t>
              </a:r>
            </a:p>
          </p:txBody>
        </p:sp>
        <p:sp>
          <p:nvSpPr>
            <p:cNvPr id="83978" name="Line 10">
              <a:extLst>
                <a:ext uri="{FF2B5EF4-FFF2-40B4-BE49-F238E27FC236}">
                  <a16:creationId xmlns:a16="http://schemas.microsoft.com/office/drawing/2014/main" id="{F9F42F45-5AEB-5479-06D1-8C47970D8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3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79" name="Line 11">
              <a:extLst>
                <a:ext uri="{FF2B5EF4-FFF2-40B4-BE49-F238E27FC236}">
                  <a16:creationId xmlns:a16="http://schemas.microsoft.com/office/drawing/2014/main" id="{22EECBE9-5DBB-676D-1079-4B475266E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29" name="Text Box 12">
              <a:extLst>
                <a:ext uri="{FF2B5EF4-FFF2-40B4-BE49-F238E27FC236}">
                  <a16:creationId xmlns:a16="http://schemas.microsoft.com/office/drawing/2014/main" id="{78421947-6D07-F662-AD53-31F0B0B6C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378"/>
              <a:ext cx="55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effectLst/>
                </a:rPr>
                <a:t>100%</a:t>
              </a:r>
            </a:p>
          </p:txBody>
        </p:sp>
      </p:grpSp>
      <p:grpSp>
        <p:nvGrpSpPr>
          <p:cNvPr id="55300" name="Group 13">
            <a:extLst>
              <a:ext uri="{FF2B5EF4-FFF2-40B4-BE49-F238E27FC236}">
                <a16:creationId xmlns:a16="http://schemas.microsoft.com/office/drawing/2014/main" id="{66E201F3-7B34-73A3-AB65-67463C70D1B6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914400"/>
            <a:ext cx="4343400" cy="2708275"/>
            <a:chOff x="2640" y="598"/>
            <a:chExt cx="2736" cy="1706"/>
          </a:xfrm>
        </p:grpSpPr>
        <p:sp>
          <p:nvSpPr>
            <p:cNvPr id="83982" name="Line 14">
              <a:extLst>
                <a:ext uri="{FF2B5EF4-FFF2-40B4-BE49-F238E27FC236}">
                  <a16:creationId xmlns:a16="http://schemas.microsoft.com/office/drawing/2014/main" id="{3FEB579D-6C73-A9BF-FC0F-769050A0F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" y="624"/>
              <a:ext cx="0" cy="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83" name="Line 15">
              <a:extLst>
                <a:ext uri="{FF2B5EF4-FFF2-40B4-BE49-F238E27FC236}">
                  <a16:creationId xmlns:a16="http://schemas.microsoft.com/office/drawing/2014/main" id="{3B43F09F-82A3-FC32-DA9D-6DC9FC660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2060"/>
              <a:ext cx="2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16" name="Text Box 16">
              <a:extLst>
                <a:ext uri="{FF2B5EF4-FFF2-40B4-BE49-F238E27FC236}">
                  <a16:creationId xmlns:a16="http://schemas.microsoft.com/office/drawing/2014/main" id="{C5775683-B115-69CC-F231-55CA23638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r-HR" altLang="en-US">
                  <a:effectLst/>
                </a:rPr>
                <a:t>n</a:t>
              </a:r>
              <a:endParaRPr lang="en-US" altLang="en-US">
                <a:effectLst/>
              </a:endParaRPr>
            </a:p>
          </p:txBody>
        </p:sp>
        <p:sp>
          <p:nvSpPr>
            <p:cNvPr id="55317" name="Text Box 17">
              <a:extLst>
                <a:ext uri="{FF2B5EF4-FFF2-40B4-BE49-F238E27FC236}">
                  <a16:creationId xmlns:a16="http://schemas.microsoft.com/office/drawing/2014/main" id="{BF6B765F-AE17-C899-1FFF-EC1FBC8F1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598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r-HR" altLang="en-US">
                  <a:effectLst/>
                </a:rPr>
                <a:t>S(n)</a:t>
              </a:r>
              <a:endParaRPr lang="en-US" altLang="en-US">
                <a:effectLst/>
              </a:endParaRPr>
            </a:p>
          </p:txBody>
        </p:sp>
        <p:sp>
          <p:nvSpPr>
            <p:cNvPr id="83986" name="Freeform 18">
              <a:extLst>
                <a:ext uri="{FF2B5EF4-FFF2-40B4-BE49-F238E27FC236}">
                  <a16:creationId xmlns:a16="http://schemas.microsoft.com/office/drawing/2014/main" id="{96D5880C-722F-9CE8-BE90-689D31F8C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103"/>
              <a:ext cx="1900" cy="957"/>
            </a:xfrm>
            <a:custGeom>
              <a:avLst/>
              <a:gdLst>
                <a:gd name="T0" fmla="*/ 0 w 2304"/>
                <a:gd name="T1" fmla="*/ 1184 h 1184"/>
                <a:gd name="T2" fmla="*/ 1296 w 2304"/>
                <a:gd name="T3" fmla="*/ 128 h 1184"/>
                <a:gd name="T4" fmla="*/ 2304 w 2304"/>
                <a:gd name="T5" fmla="*/ 416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04" h="1184">
                  <a:moveTo>
                    <a:pt x="0" y="1184"/>
                  </a:moveTo>
                  <a:cubicBezTo>
                    <a:pt x="456" y="720"/>
                    <a:pt x="912" y="256"/>
                    <a:pt x="1296" y="128"/>
                  </a:cubicBezTo>
                  <a:cubicBezTo>
                    <a:pt x="1680" y="0"/>
                    <a:pt x="2136" y="368"/>
                    <a:pt x="2304" y="4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87" name="Line 19">
              <a:extLst>
                <a:ext uri="{FF2B5EF4-FFF2-40B4-BE49-F238E27FC236}">
                  <a16:creationId xmlns:a16="http://schemas.microsoft.com/office/drawing/2014/main" id="{0F3337B7-BF7F-1EB2-4C58-8E90B54A2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1206"/>
              <a:ext cx="0" cy="8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b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20" name="Text Box 20">
              <a:extLst>
                <a:ext uri="{FF2B5EF4-FFF2-40B4-BE49-F238E27FC236}">
                  <a16:creationId xmlns:a16="http://schemas.microsoft.com/office/drawing/2014/main" id="{704A326C-288D-C9E4-83AE-7203140FB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2034"/>
              <a:ext cx="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r-HR" altLang="en-US">
                  <a:effectLst/>
                </a:rPr>
                <a:t>n</a:t>
              </a:r>
              <a:r>
                <a:rPr lang="hr-HR" altLang="en-US" baseline="-25000">
                  <a:effectLst/>
                </a:rPr>
                <a:t>0</a:t>
              </a:r>
              <a:endParaRPr lang="en-US" altLang="en-US" baseline="-25000">
                <a:effectLst/>
              </a:endParaRPr>
            </a:p>
          </p:txBody>
        </p:sp>
      </p:grpSp>
      <p:sp>
        <p:nvSpPr>
          <p:cNvPr id="83989" name="Line 21">
            <a:extLst>
              <a:ext uri="{FF2B5EF4-FFF2-40B4-BE49-F238E27FC236}">
                <a16:creationId xmlns:a16="http://schemas.microsoft.com/office/drawing/2014/main" id="{1449DD71-DD4D-2D62-959A-17B123E19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3075" y="3765550"/>
            <a:ext cx="0" cy="236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5302" name="Text Box 22">
            <a:extLst>
              <a:ext uri="{FF2B5EF4-FFF2-40B4-BE49-F238E27FC236}">
                <a16:creationId xmlns:a16="http://schemas.microsoft.com/office/drawing/2014/main" id="{07F419CC-420B-EC5A-AAEE-5B1A07781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533400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effectLst/>
              </a:rPr>
              <a:t>E(n)</a:t>
            </a:r>
          </a:p>
        </p:txBody>
      </p:sp>
      <p:sp>
        <p:nvSpPr>
          <p:cNvPr id="83991" name="Freeform 23">
            <a:extLst>
              <a:ext uri="{FF2B5EF4-FFF2-40B4-BE49-F238E27FC236}">
                <a16:creationId xmlns:a16="http://schemas.microsoft.com/office/drawing/2014/main" id="{8E8C3FC3-44E7-2B3A-3B12-3D37C22F7684}"/>
              </a:ext>
            </a:extLst>
          </p:cNvPr>
          <p:cNvSpPr>
            <a:spLocks/>
          </p:cNvSpPr>
          <p:nvPr/>
        </p:nvSpPr>
        <p:spPr bwMode="auto">
          <a:xfrm>
            <a:off x="3476625" y="4422775"/>
            <a:ext cx="2847975" cy="1312863"/>
          </a:xfrm>
          <a:custGeom>
            <a:avLst/>
            <a:gdLst>
              <a:gd name="T0" fmla="*/ 0 w 2064"/>
              <a:gd name="T1" fmla="*/ 0 h 960"/>
              <a:gd name="T2" fmla="*/ 576 w 2064"/>
              <a:gd name="T3" fmla="*/ 576 h 960"/>
              <a:gd name="T4" fmla="*/ 2064 w 2064"/>
              <a:gd name="T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960">
                <a:moveTo>
                  <a:pt x="0" y="0"/>
                </a:moveTo>
                <a:cubicBezTo>
                  <a:pt x="116" y="208"/>
                  <a:pt x="232" y="416"/>
                  <a:pt x="576" y="576"/>
                </a:cubicBezTo>
                <a:cubicBezTo>
                  <a:pt x="920" y="736"/>
                  <a:pt x="1816" y="896"/>
                  <a:pt x="2064" y="96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5304" name="Text Box 24">
            <a:extLst>
              <a:ext uri="{FF2B5EF4-FFF2-40B4-BE49-F238E27FC236}">
                <a16:creationId xmlns:a16="http://schemas.microsoft.com/office/drawing/2014/main" id="{2494F1EF-98DC-4EFF-FD84-FA88845AF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611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effectLst/>
              </a:rPr>
              <a:t>1</a:t>
            </a:r>
          </a:p>
        </p:txBody>
      </p:sp>
      <p:sp>
        <p:nvSpPr>
          <p:cNvPr id="83993" name="Line 25">
            <a:extLst>
              <a:ext uri="{FF2B5EF4-FFF2-40B4-BE49-F238E27FC236}">
                <a16:creationId xmlns:a16="http://schemas.microsoft.com/office/drawing/2014/main" id="{84B2C781-677D-ABA4-BEE6-D56F32FB4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25" y="4422775"/>
            <a:ext cx="0" cy="1706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3994" name="Line 26">
            <a:extLst>
              <a:ext uri="{FF2B5EF4-FFF2-40B4-BE49-F238E27FC236}">
                <a16:creationId xmlns:a16="http://schemas.microsoft.com/office/drawing/2014/main" id="{7F55F408-C5F5-E330-879A-72675C0DC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3075" y="4422775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5307" name="Text Box 27">
            <a:extLst>
              <a:ext uri="{FF2B5EF4-FFF2-40B4-BE49-F238E27FC236}">
                <a16:creationId xmlns:a16="http://schemas.microsoft.com/office/drawing/2014/main" id="{A43FD5EA-E184-0500-C380-5AC128DCF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4206875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effectLst/>
              </a:rPr>
              <a:t>100%</a:t>
            </a:r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A8432783-3D29-7F80-04B7-8B26E79B0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6129338"/>
            <a:ext cx="3706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5309" name="Text Box 29">
            <a:extLst>
              <a:ext uri="{FF2B5EF4-FFF2-40B4-BE49-F238E27FC236}">
                <a16:creationId xmlns:a16="http://schemas.microsoft.com/office/drawing/2014/main" id="{7D547D19-BBC9-DD06-15E3-A9AFC63C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61515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>
                <a:effectLst/>
              </a:rPr>
              <a:t>n</a:t>
            </a:r>
            <a:endParaRPr lang="en-US" altLang="en-US">
              <a:effectLst/>
            </a:endParaRPr>
          </a:p>
        </p:txBody>
      </p:sp>
      <p:sp>
        <p:nvSpPr>
          <p:cNvPr id="55310" name="Text Box 30">
            <a:extLst>
              <a:ext uri="{FF2B5EF4-FFF2-40B4-BE49-F238E27FC236}">
                <a16:creationId xmlns:a16="http://schemas.microsoft.com/office/drawing/2014/main" id="{8B2DA54E-C41C-B2EE-3542-34709CE14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42814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>
                <a:effectLst/>
              </a:rPr>
              <a:t>S(n)</a:t>
            </a:r>
            <a:endParaRPr lang="en-US" altLang="en-US">
              <a:effectLst/>
            </a:endParaRPr>
          </a:p>
        </p:txBody>
      </p:sp>
      <p:sp>
        <p:nvSpPr>
          <p:cNvPr id="83999" name="Freeform 31">
            <a:extLst>
              <a:ext uri="{FF2B5EF4-FFF2-40B4-BE49-F238E27FC236}">
                <a16:creationId xmlns:a16="http://schemas.microsoft.com/office/drawing/2014/main" id="{6EECCE23-79AD-9696-775D-BC7B3E813F49}"/>
              </a:ext>
            </a:extLst>
          </p:cNvPr>
          <p:cNvSpPr>
            <a:spLocks/>
          </p:cNvSpPr>
          <p:nvPr/>
        </p:nvSpPr>
        <p:spPr bwMode="auto">
          <a:xfrm>
            <a:off x="3030538" y="4611688"/>
            <a:ext cx="3016250" cy="1519237"/>
          </a:xfrm>
          <a:custGeom>
            <a:avLst/>
            <a:gdLst>
              <a:gd name="T0" fmla="*/ 0 w 2304"/>
              <a:gd name="T1" fmla="*/ 1184 h 1184"/>
              <a:gd name="T2" fmla="*/ 1296 w 2304"/>
              <a:gd name="T3" fmla="*/ 128 h 1184"/>
              <a:gd name="T4" fmla="*/ 2304 w 2304"/>
              <a:gd name="T5" fmla="*/ 416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1184">
                <a:moveTo>
                  <a:pt x="0" y="1184"/>
                </a:moveTo>
                <a:cubicBezTo>
                  <a:pt x="456" y="720"/>
                  <a:pt x="912" y="256"/>
                  <a:pt x="1296" y="128"/>
                </a:cubicBezTo>
                <a:cubicBezTo>
                  <a:pt x="1680" y="0"/>
                  <a:pt x="2136" y="368"/>
                  <a:pt x="2304" y="41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4000" name="Line 32">
            <a:extLst>
              <a:ext uri="{FF2B5EF4-FFF2-40B4-BE49-F238E27FC236}">
                <a16:creationId xmlns:a16="http://schemas.microsoft.com/office/drawing/2014/main" id="{BE3D3C7E-B639-D27A-FFF0-9FAE1EE96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400" y="4775200"/>
            <a:ext cx="0" cy="1417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5313" name="Text Box 33">
            <a:extLst>
              <a:ext uri="{FF2B5EF4-FFF2-40B4-BE49-F238E27FC236}">
                <a16:creationId xmlns:a16="http://schemas.microsoft.com/office/drawing/2014/main" id="{0479F7EA-3BD8-6CBB-0C94-4BAAE4662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6089650"/>
            <a:ext cx="395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r-HR" altLang="en-US">
                <a:effectLst/>
              </a:rPr>
              <a:t>n</a:t>
            </a:r>
            <a:r>
              <a:rPr lang="hr-HR" altLang="en-US" baseline="-25000">
                <a:effectLst/>
              </a:rPr>
              <a:t>0</a:t>
            </a:r>
            <a:endParaRPr lang="en-US" altLang="en-US" baseline="-25000">
              <a:effectLst/>
            </a:endParaRPr>
          </a:p>
        </p:txBody>
      </p:sp>
    </p:spTree>
  </p:cSld>
  <p:clrMapOvr>
    <a:masterClrMapping/>
  </p:clrMapOvr>
  <p:transition>
    <p:pull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0786A5E-F064-1452-ECAE-39E8FA972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Primer: Sabiranje brojeva</a:t>
            </a:r>
            <a:endParaRPr lang="en-US" altLang="en-US"/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078F5CD7-C6CC-7BF4-E04E-0C3F6E1FB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371600"/>
          <a:ext cx="11922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336" imgH="431613" progId="Equation.3">
                  <p:embed/>
                </p:oleObj>
              </mc:Choice>
              <mc:Fallback>
                <p:oleObj name="Equation" r:id="rId2" imgW="609336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11922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>
            <a:extLst>
              <a:ext uri="{FF2B5EF4-FFF2-40B4-BE49-F238E27FC236}">
                <a16:creationId xmlns:a16="http://schemas.microsoft.com/office/drawing/2014/main" id="{91269519-DC27-B3AF-F991-5A9A2223E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551113"/>
            <a:ext cx="603567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en-US">
                <a:effectLst/>
              </a:rPr>
              <a:t>Posmatramo vreme izračunavanja na sistemu sa:</a:t>
            </a:r>
          </a:p>
          <a:p>
            <a:pPr eaLnBrk="1" hangingPunct="1">
              <a:buFontTx/>
              <a:buAutoNum type="arabicPeriod"/>
            </a:pPr>
            <a:endParaRPr lang="sr-Latn-CS" altLang="en-US">
              <a:effectLst/>
            </a:endParaRPr>
          </a:p>
          <a:p>
            <a:pPr eaLnBrk="1" hangingPunct="1">
              <a:buFontTx/>
              <a:buAutoNum type="arabicPeriod"/>
            </a:pPr>
            <a:r>
              <a:rPr lang="sr-Latn-CS" altLang="en-US">
                <a:effectLst/>
              </a:rPr>
              <a:t>P=1</a:t>
            </a:r>
          </a:p>
          <a:p>
            <a:pPr eaLnBrk="1" hangingPunct="1">
              <a:buFontTx/>
              <a:buAutoNum type="arabicPeriod"/>
            </a:pPr>
            <a:r>
              <a:rPr lang="sr-Latn-CS" altLang="en-US">
                <a:effectLst/>
              </a:rPr>
              <a:t>P=2</a:t>
            </a:r>
          </a:p>
          <a:p>
            <a:pPr eaLnBrk="1" hangingPunct="1">
              <a:buFontTx/>
              <a:buAutoNum type="arabicPeriod"/>
            </a:pPr>
            <a:r>
              <a:rPr lang="sr-Latn-CS" altLang="en-US">
                <a:effectLst/>
              </a:rPr>
              <a:t>P=3</a:t>
            </a:r>
          </a:p>
          <a:p>
            <a:pPr eaLnBrk="1" hangingPunct="1">
              <a:buFontTx/>
              <a:buAutoNum type="arabicPeriod"/>
            </a:pPr>
            <a:r>
              <a:rPr lang="sr-Latn-CS" altLang="en-US">
                <a:effectLst/>
              </a:rPr>
              <a:t>P=4 </a:t>
            </a:r>
          </a:p>
          <a:p>
            <a:pPr eaLnBrk="1" hangingPunct="1">
              <a:buFontTx/>
              <a:buAutoNum type="arabicPeriod"/>
            </a:pPr>
            <a:r>
              <a:rPr lang="sr-Latn-CS" altLang="en-US">
                <a:effectLst/>
              </a:rPr>
              <a:t>P=8 procesora</a:t>
            </a:r>
            <a:endParaRPr lang="en-US" altLang="en-US">
              <a:effectLst/>
            </a:endParaRPr>
          </a:p>
        </p:txBody>
      </p:sp>
    </p:spTree>
  </p:cSld>
  <p:clrMapOvr>
    <a:masterClrMapping/>
  </p:clrMapOvr>
  <p:transition>
    <p:pull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5281E80-06CF-61FA-5DF7-80316FBD4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Sistem sa jednim procesorom</a:t>
            </a:r>
            <a:endParaRPr lang="en-US" altLang="en-US"/>
          </a:p>
        </p:txBody>
      </p:sp>
      <p:graphicFrame>
        <p:nvGraphicFramePr>
          <p:cNvPr id="86019" name="Group 3">
            <a:extLst>
              <a:ext uri="{FF2B5EF4-FFF2-40B4-BE49-F238E27FC236}">
                <a16:creationId xmlns:a16="http://schemas.microsoft.com/office/drawing/2014/main" id="{A6C53656-1845-7971-8B66-13A119C9A3B2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7848600" cy="1295400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 </a:t>
                      </a: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korak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A=a1+a2+...+a16</a:t>
                      </a: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15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337" name="Text Box 17">
            <a:extLst>
              <a:ext uri="{FF2B5EF4-FFF2-40B4-BE49-F238E27FC236}">
                <a16:creationId xmlns:a16="http://schemas.microsoft.com/office/drawing/2014/main" id="{9F4771A4-0EAE-A576-2405-EEBCDE0A8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2971800"/>
            <a:ext cx="1120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en-US" sz="3200">
                <a:effectLst/>
              </a:rPr>
              <a:t>T=15</a:t>
            </a:r>
            <a:endParaRPr lang="en-US" altLang="en-US" sz="3200">
              <a:effectLst/>
            </a:endParaRPr>
          </a:p>
        </p:txBody>
      </p:sp>
    </p:spTree>
  </p:cSld>
  <p:clrMapOvr>
    <a:masterClrMapping/>
  </p:clrMapOvr>
  <p:transition>
    <p:pull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43DD1CB-D209-5A4E-1D7C-DC3919B26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Sistem sa dva procesora</a:t>
            </a:r>
            <a:endParaRPr lang="en-US" altLang="en-US"/>
          </a:p>
        </p:txBody>
      </p:sp>
      <p:graphicFrame>
        <p:nvGraphicFramePr>
          <p:cNvPr id="87043" name="Group 3">
            <a:extLst>
              <a:ext uri="{FF2B5EF4-FFF2-40B4-BE49-F238E27FC236}">
                <a16:creationId xmlns:a16="http://schemas.microsoft.com/office/drawing/2014/main" id="{C3421C2B-13B0-3EDA-FA7C-C95706229B9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8534400" cy="1998971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5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P2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6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1. korak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B1=a1+a2+...+a8</a:t>
                      </a: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B2=a9+a10+...+a16</a:t>
                      </a: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2. korak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A=B1+B2</a:t>
                      </a: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369" name="Text Box 25">
            <a:extLst>
              <a:ext uri="{FF2B5EF4-FFF2-40B4-BE49-F238E27FC236}">
                <a16:creationId xmlns:a16="http://schemas.microsoft.com/office/drawing/2014/main" id="{5B013067-E482-46A8-626F-9B9F8801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3657600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en-US" sz="3200">
                <a:effectLst/>
              </a:rPr>
              <a:t>T=8</a:t>
            </a:r>
            <a:endParaRPr lang="en-US" altLang="en-US" sz="3200">
              <a:effectLst/>
            </a:endParaRPr>
          </a:p>
        </p:txBody>
      </p:sp>
    </p:spTree>
  </p:cSld>
  <p:clrMapOvr>
    <a:masterClrMapping/>
  </p:clrMapOvr>
  <p:transition>
    <p:pull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00FC028-4B0E-087E-4CDD-F2E62816F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Sistem sa tri procesora</a:t>
            </a:r>
            <a:endParaRPr lang="en-US" altLang="en-US"/>
          </a:p>
        </p:txBody>
      </p:sp>
      <p:graphicFrame>
        <p:nvGraphicFramePr>
          <p:cNvPr id="88067" name="Group 3">
            <a:extLst>
              <a:ext uri="{FF2B5EF4-FFF2-40B4-BE49-F238E27FC236}">
                <a16:creationId xmlns:a16="http://schemas.microsoft.com/office/drawing/2014/main" id="{12EC8935-4D97-38AA-05E9-AE53C9200CA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8458200" cy="253230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58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P2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P3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7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1. korak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B1=a1+...+a5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B2=a6+...+a10</a:t>
                      </a: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B3=a11+...+a15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4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2. korak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C1=B1+B2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C2=B3+a16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0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3. korak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A=C1+C2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403" name="Text Box 35">
            <a:extLst>
              <a:ext uri="{FF2B5EF4-FFF2-40B4-BE49-F238E27FC236}">
                <a16:creationId xmlns:a16="http://schemas.microsoft.com/office/drawing/2014/main" id="{64CDB254-349F-9565-8807-210BEC7E4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4191000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en-US" sz="3200">
                <a:effectLst/>
              </a:rPr>
              <a:t>T=6</a:t>
            </a:r>
            <a:endParaRPr lang="en-US" altLang="en-US" sz="3200">
              <a:effectLst/>
            </a:endParaRPr>
          </a:p>
        </p:txBody>
      </p:sp>
    </p:spTree>
  </p:cSld>
  <p:clrMapOvr>
    <a:masterClrMapping/>
  </p:clrMapOvr>
  <p:transition>
    <p:pull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1E0CD90-76A9-F8FB-085F-8CDA1AEBF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Sistem sa četiri procesora</a:t>
            </a:r>
            <a:endParaRPr lang="en-US" altLang="en-US"/>
          </a:p>
        </p:txBody>
      </p:sp>
      <p:graphicFrame>
        <p:nvGraphicFramePr>
          <p:cNvPr id="89091" name="Group 3">
            <a:extLst>
              <a:ext uri="{FF2B5EF4-FFF2-40B4-BE49-F238E27FC236}">
                <a16:creationId xmlns:a16="http://schemas.microsoft.com/office/drawing/2014/main" id="{76C36087-A11B-B1E0-4799-8A6B2A61852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8458200" cy="2424368"/>
        </p:xfrm>
        <a:graphic>
          <a:graphicData uri="http://schemas.openxmlformats.org/drawingml/2006/table">
            <a:tbl>
              <a:tblPr/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5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P2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P3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P4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1. korak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B1=a1+...+a4</a:t>
                      </a: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B2=a5+...+a8</a:t>
                      </a: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B3=a9+...+a12</a:t>
                      </a: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B4=a13+...+a16</a:t>
                      </a: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2. korak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C1=B1+B2</a:t>
                      </a: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C2=B3+B4</a:t>
                      </a: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3. korak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A=C1+C2</a:t>
                      </a: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432" name="Text Box 40">
            <a:extLst>
              <a:ext uri="{FF2B5EF4-FFF2-40B4-BE49-F238E27FC236}">
                <a16:creationId xmlns:a16="http://schemas.microsoft.com/office/drawing/2014/main" id="{A2F4B973-67F3-AC70-C6D7-E1B059E7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4114800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en-US" sz="3200">
                <a:effectLst/>
              </a:rPr>
              <a:t>T=5</a:t>
            </a:r>
            <a:endParaRPr lang="en-US" altLang="en-US" sz="3200">
              <a:effectLst/>
            </a:endParaRPr>
          </a:p>
        </p:txBody>
      </p:sp>
    </p:spTree>
  </p:cSld>
  <p:clrMapOvr>
    <a:masterClrMapping/>
  </p:clrMapOvr>
  <p:transition>
    <p:pull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22A2B15-6FAB-481A-0AAE-B3A4C408F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Sistem sa osam procesora</a:t>
            </a:r>
            <a:endParaRPr lang="en-US" altLang="en-US"/>
          </a:p>
        </p:txBody>
      </p:sp>
      <p:graphicFrame>
        <p:nvGraphicFramePr>
          <p:cNvPr id="90115" name="Group 3">
            <a:extLst>
              <a:ext uri="{FF2B5EF4-FFF2-40B4-BE49-F238E27FC236}">
                <a16:creationId xmlns:a16="http://schemas.microsoft.com/office/drawing/2014/main" id="{C353CCE0-02F6-79A4-193B-00BBB751D46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8229600" cy="311785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P1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P2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...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P8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T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1. korak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B1=a1+a2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B2=a3+a4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...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B8=a15+a16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2. korak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C1=B1+B2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C2=B3+B4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...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3. korak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D1=C1+C2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D2=C3+C4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4. korak</a:t>
                      </a: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A=D1+D2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...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463" name="Text Box 47">
            <a:extLst>
              <a:ext uri="{FF2B5EF4-FFF2-40B4-BE49-F238E27FC236}">
                <a16:creationId xmlns:a16="http://schemas.microsoft.com/office/drawing/2014/main" id="{74D68E57-B42C-584E-DF31-F22621FBC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4800600"/>
            <a:ext cx="89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en-US" sz="3200">
                <a:effectLst/>
              </a:rPr>
              <a:t>T=4</a:t>
            </a:r>
            <a:endParaRPr lang="en-US" altLang="en-US" sz="3200">
              <a:effectLst/>
            </a:endParaRPr>
          </a:p>
        </p:txBody>
      </p:sp>
      <p:sp>
        <p:nvSpPr>
          <p:cNvPr id="60464" name="Text Box 48">
            <a:extLst>
              <a:ext uri="{FF2B5EF4-FFF2-40B4-BE49-F238E27FC236}">
                <a16:creationId xmlns:a16="http://schemas.microsoft.com/office/drawing/2014/main" id="{0F2D13CB-6F13-A636-9008-1833744BD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903913"/>
            <a:ext cx="1787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>
                <a:effectLst/>
              </a:rPr>
              <a:t>Hajdnov efekat</a:t>
            </a:r>
          </a:p>
        </p:txBody>
      </p:sp>
    </p:spTree>
  </p:cSld>
  <p:clrMapOvr>
    <a:masterClrMapping/>
  </p:clrMapOvr>
  <p:transition>
    <p:pull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597B1C9-B1BE-3B49-D43B-456AB6B71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Poređenje performansi</a:t>
            </a:r>
            <a:endParaRPr lang="en-US" altLang="en-US"/>
          </a:p>
        </p:txBody>
      </p:sp>
      <p:graphicFrame>
        <p:nvGraphicFramePr>
          <p:cNvPr id="91139" name="Group 3">
            <a:extLst>
              <a:ext uri="{FF2B5EF4-FFF2-40B4-BE49-F238E27FC236}">
                <a16:creationId xmlns:a16="http://schemas.microsoft.com/office/drawing/2014/main" id="{AF1D5398-4EBB-A5F9-60AF-EE1819CC84E3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P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Sp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Ep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SpEp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1.875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0.94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1.76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2.5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0.83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2.075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0.75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2.25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3.75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0.47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sr-Latn-C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1.76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DCD8D6A-9071-53FA-66AD-1A0304E95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CC27277C-FB73-7D10-A0A9-12BA3B0A2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sr-Latn-RS" altLang="en-US" sz="1700" dirty="0"/>
              <a:t>Brzina izračunavanja se povećava, ali i potrebe za većim brzinama izračunavanja ras</a:t>
            </a:r>
            <a:r>
              <a:rPr lang="en-US" altLang="en-US" sz="1700" dirty="0"/>
              <a:t>t</a:t>
            </a:r>
            <a:r>
              <a:rPr lang="sr-Latn-RS" altLang="en-US" sz="1700" dirty="0"/>
              <a:t>u.</a:t>
            </a:r>
          </a:p>
          <a:p>
            <a:pPr>
              <a:lnSpc>
                <a:spcPct val="90000"/>
              </a:lnSpc>
              <a:defRPr/>
            </a:pPr>
            <a:r>
              <a:rPr lang="sr-Latn-CS" altLang="en-US" sz="2000" dirty="0"/>
              <a:t>Napredak je postignut zahvaljujući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1700" dirty="0"/>
              <a:t>Boljoj tehnologiji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altLang="en-US" sz="1600" dirty="0"/>
              <a:t>Veća gustina=</a:t>
            </a:r>
            <a:r>
              <a:rPr lang="en-US" altLang="en-US" sz="1600" dirty="0"/>
              <a:t>&gt;</a:t>
            </a:r>
            <a:r>
              <a:rPr lang="sr-Latn-RS" altLang="en-US" sz="1600" dirty="0"/>
              <a:t> manje rastojanje=</a:t>
            </a:r>
            <a:r>
              <a:rPr lang="en-US" altLang="en-US" sz="1600" dirty="0"/>
              <a:t>&gt;</a:t>
            </a:r>
            <a:r>
              <a:rPr lang="sr-Latn-RS" altLang="en-US" sz="1600" dirty="0"/>
              <a:t> brži procesori</a:t>
            </a:r>
            <a:r>
              <a:rPr lang="en-US" altLang="en-US" sz="1600" dirty="0"/>
              <a:t>.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altLang="en-US" sz="1600" dirty="0"/>
              <a:t>Brži procesori =</a:t>
            </a:r>
            <a:r>
              <a:rPr lang="en-US" altLang="en-US" sz="1600" dirty="0"/>
              <a:t>&gt;</a:t>
            </a:r>
            <a:r>
              <a:rPr lang="sr-Latn-RS" altLang="en-US" sz="1600" dirty="0"/>
              <a:t> veća potrošnja energije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altLang="en-US" sz="1600" dirty="0"/>
              <a:t>Veća potrošnja energije =</a:t>
            </a:r>
            <a:r>
              <a:rPr lang="en-US" altLang="en-US" sz="1600" dirty="0"/>
              <a:t>&gt;</a:t>
            </a:r>
            <a:r>
              <a:rPr lang="sr-Latn-RS" altLang="en-US" sz="1600" dirty="0"/>
              <a:t> veće zagrevanje</a:t>
            </a:r>
            <a:endParaRPr lang="en-US" altLang="en-US" sz="1600" dirty="0"/>
          </a:p>
          <a:p>
            <a:pPr lvl="2">
              <a:lnSpc>
                <a:spcPct val="90000"/>
              </a:lnSpc>
              <a:defRPr/>
            </a:pPr>
            <a:r>
              <a:rPr lang="sr-Latn-RS" altLang="en-US" sz="1600" dirty="0"/>
              <a:t>Veće zagrevanje =</a:t>
            </a:r>
            <a:r>
              <a:rPr lang="en-US" altLang="en-US" sz="1600" dirty="0"/>
              <a:t>&gt;</a:t>
            </a:r>
            <a:r>
              <a:rPr lang="sr-Latn-RS" altLang="en-US" sz="1600" dirty="0"/>
              <a:t> nepouzdani procesori</a:t>
            </a:r>
            <a:endParaRPr lang="sr-Latn-CS" altLang="en-US" sz="1600" dirty="0"/>
          </a:p>
          <a:p>
            <a:pPr lvl="2">
              <a:lnSpc>
                <a:spcPct val="90000"/>
              </a:lnSpc>
              <a:defRPr/>
            </a:pPr>
            <a:r>
              <a:rPr lang="sr-Latn-CS" altLang="en-US" sz="1600" dirty="0"/>
              <a:t>Ograničenja: brzina prostiranja svetlosti kroz vakum, stepen integracije (zbog medjusobne interakcije komponenti)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1700" dirty="0"/>
              <a:t>Promeni u arhitekturi računara </a:t>
            </a:r>
          </a:p>
          <a:p>
            <a:pPr lvl="2">
              <a:lnSpc>
                <a:spcPct val="90000"/>
              </a:lnSpc>
              <a:defRPr/>
            </a:pPr>
            <a:r>
              <a:rPr lang="sr-Latn-CS" altLang="en-US" sz="1600" dirty="0"/>
              <a:t>Korišćenje protočnosti, više specijalizovanih funkcionalnih jedinica (koprocesora)</a:t>
            </a:r>
          </a:p>
          <a:p>
            <a:pPr lvl="1">
              <a:lnSpc>
                <a:spcPct val="90000"/>
              </a:lnSpc>
              <a:defRPr/>
            </a:pPr>
            <a:r>
              <a:rPr lang="sr-Latn-CS" altLang="en-US" sz="1700" dirty="0"/>
              <a:t>Korišćenju više procesora (paralelizma)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altLang="en-US" sz="1600" dirty="0"/>
              <a:t>Umesto gradnje bržih mikroprocesora, staviti više procesora na jedan čip</a:t>
            </a:r>
            <a:endParaRPr lang="en-US" altLang="en-US" sz="1600" dirty="0"/>
          </a:p>
          <a:p>
            <a:pPr lvl="3">
              <a:lnSpc>
                <a:spcPct val="90000"/>
              </a:lnSpc>
              <a:defRPr/>
            </a:pPr>
            <a:r>
              <a:rPr lang="en-US" altLang="en-US" sz="1400" dirty="0" err="1"/>
              <a:t>Od</a:t>
            </a:r>
            <a:r>
              <a:rPr lang="en-US" altLang="en-US" sz="1400" dirty="0"/>
              <a:t> 2003 god. se </a:t>
            </a:r>
            <a:r>
              <a:rPr lang="en-US" altLang="en-US" sz="1400" dirty="0" err="1"/>
              <a:t>taktna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frekvencija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procesora</a:t>
            </a:r>
            <a:r>
              <a:rPr lang="en-US" altLang="en-US" sz="1400" dirty="0"/>
              <a:t> ne </a:t>
            </a:r>
            <a:r>
              <a:rPr lang="en-US" altLang="en-US" sz="1400" dirty="0" err="1"/>
              <a:t>pove</a:t>
            </a:r>
            <a:r>
              <a:rPr lang="sr-Latn-RS" altLang="en-US" sz="1400" dirty="0"/>
              <a:t>ćava.</a:t>
            </a:r>
          </a:p>
          <a:p>
            <a:pPr lvl="3">
              <a:lnSpc>
                <a:spcPct val="90000"/>
              </a:lnSpc>
              <a:defRPr/>
            </a:pPr>
            <a:r>
              <a:rPr lang="en-US" altLang="en-US" sz="1400" dirty="0"/>
              <a:t>P</a:t>
            </a:r>
            <a:r>
              <a:rPr lang="sr-Latn-RS" altLang="en-US" sz="1400" dirty="0"/>
              <a:t>ovećava se broj procesora na čipu.</a:t>
            </a:r>
            <a:endParaRPr lang="sr-Latn-CS" altLang="en-US" sz="1400" dirty="0"/>
          </a:p>
          <a:p>
            <a:pPr lvl="2">
              <a:lnSpc>
                <a:spcPct val="90000"/>
              </a:lnSpc>
              <a:defRPr/>
            </a:pPr>
            <a:r>
              <a:rPr lang="sr-Latn-CS" altLang="en-US" sz="1600" dirty="0"/>
              <a:t>Sistem koji koristi p procesora može do p puta brže obaviti izračunavanje od jednoprocesorskog sistema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altLang="en-US" sz="1600" dirty="0"/>
              <a:t>Dodavanje više procesora nije od pomoći ako programeri nisu svesni njihovog postojanja ili ne znaju kako da ih iskoriste</a:t>
            </a:r>
            <a:r>
              <a:rPr lang="en-US" altLang="en-US" sz="1600" dirty="0"/>
              <a:t>.</a:t>
            </a:r>
            <a:br>
              <a:rPr lang="en-US" altLang="en-US" sz="1600" dirty="0"/>
            </a:br>
            <a:endParaRPr lang="en-US" altLang="en-US" sz="1600" dirty="0"/>
          </a:p>
          <a:p>
            <a:pPr lvl="2">
              <a:lnSpc>
                <a:spcPct val="90000"/>
              </a:lnSpc>
              <a:defRPr/>
            </a:pPr>
            <a:r>
              <a:rPr lang="sr-Latn-RS" altLang="en-US" sz="1600" dirty="0"/>
              <a:t>Sekvencijalni programi nemaju nikakve koristi od postojanja više procesora na čipu. </a:t>
            </a:r>
            <a:endParaRPr lang="en-US" altLang="en-US" sz="1600" dirty="0"/>
          </a:p>
          <a:p>
            <a:pPr lvl="2">
              <a:lnSpc>
                <a:spcPct val="90000"/>
              </a:lnSpc>
              <a:defRPr/>
            </a:pPr>
            <a:endParaRPr lang="en-US" altLang="en-US" sz="1600" dirty="0"/>
          </a:p>
          <a:p>
            <a:pPr>
              <a:lnSpc>
                <a:spcPct val="90000"/>
              </a:lnSpc>
              <a:defRPr/>
            </a:pPr>
            <a:endParaRPr lang="en-US" altLang="en-US" sz="2000" dirty="0"/>
          </a:p>
        </p:txBody>
      </p:sp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>
            <a:extLst>
              <a:ext uri="{FF2B5EF4-FFF2-40B4-BE49-F238E27FC236}">
                <a16:creationId xmlns:a16="http://schemas.microsoft.com/office/drawing/2014/main" id="{ECFD91B9-E691-8138-DBE6-E754677F0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Potrebe za brzim računarima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C72D2A2-EDB1-5F7D-22B9-C5C8D57C0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Nauka</a:t>
            </a:r>
            <a:endParaRPr lang="en-US" altLang="en-US" sz="2000" dirty="0"/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Vremenska prognoza (7-dnevna prognoza zahteva izvršenje ~ 10</a:t>
            </a:r>
            <a:r>
              <a:rPr lang="hr-HR" altLang="en-US" sz="1800" baseline="30000" dirty="0"/>
              <a:t>15</a:t>
            </a:r>
            <a:r>
              <a:rPr lang="hr-HR" altLang="en-US" sz="1800" dirty="0"/>
              <a:t> FP operacija; računaru koji može da obavi 1 GFLOPS (10</a:t>
            </a:r>
            <a:r>
              <a:rPr lang="hr-HR" altLang="en-US" sz="1800" baseline="30000" dirty="0"/>
              <a:t>9</a:t>
            </a:r>
            <a:r>
              <a:rPr lang="hr-HR" altLang="en-US" sz="1800" dirty="0"/>
              <a:t> FP operacija u sec potrebno je 10</a:t>
            </a:r>
            <a:r>
              <a:rPr lang="hr-HR" altLang="en-US" sz="1800" baseline="30000" dirty="0"/>
              <a:t>6</a:t>
            </a:r>
            <a:r>
              <a:rPr lang="hr-HR" altLang="en-US" sz="1800" dirty="0"/>
              <a:t> sec ~10 dana) </a:t>
            </a:r>
            <a:r>
              <a:rPr lang="en-US" altLang="en-US" sz="1800" dirty="0"/>
              <a:t>(7 </a:t>
            </a:r>
            <a:r>
              <a:rPr lang="en-US" altLang="en-US" sz="1800" dirty="0" err="1"/>
              <a:t>dnevna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prognoza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za</a:t>
            </a:r>
            <a:r>
              <a:rPr lang="en-US" altLang="en-US" sz="1800" dirty="0"/>
              <a:t>  24 </a:t>
            </a:r>
            <a:r>
              <a:rPr lang="en-US" altLang="en-US" sz="1800" dirty="0" err="1"/>
              <a:t>sata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Wingdings" pitchFamily="2" charset="2"/>
              </a:rPr>
              <a:t> 56 </a:t>
            </a:r>
            <a:r>
              <a:rPr lang="en-US" altLang="en-US" sz="1800" dirty="0" err="1">
                <a:sym typeface="Wingdings" pitchFamily="2" charset="2"/>
              </a:rPr>
              <a:t>Gflop</a:t>
            </a:r>
            <a:r>
              <a:rPr lang="en-US" altLang="en-US" sz="1800" dirty="0">
                <a:sym typeface="Wingdings" pitchFamily="2" charset="2"/>
              </a:rPr>
              <a:t>/s)</a:t>
            </a:r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modelovanje globalnih klimatskih promena </a:t>
            </a:r>
            <a:r>
              <a:rPr lang="en-US" altLang="en-US" sz="1800" dirty="0"/>
              <a:t>(50 god. </a:t>
            </a:r>
            <a:r>
              <a:rPr lang="en-US" altLang="en-US" sz="1800" dirty="0" err="1"/>
              <a:t>za</a:t>
            </a:r>
            <a:r>
              <a:rPr lang="en-US" altLang="en-US" sz="1800" dirty="0"/>
              <a:t> 30 </a:t>
            </a:r>
            <a:r>
              <a:rPr lang="en-US" altLang="en-US" sz="1800" dirty="0" err="1"/>
              <a:t>dana</a:t>
            </a:r>
            <a:r>
              <a:rPr lang="en-US" altLang="en-US" sz="1800" dirty="0"/>
              <a:t> → 4.8 </a:t>
            </a:r>
            <a:r>
              <a:rPr lang="en-US" altLang="en-US" sz="1800" dirty="0" err="1"/>
              <a:t>Tflop</a:t>
            </a:r>
            <a:r>
              <a:rPr lang="en-US" altLang="en-US" sz="1800" dirty="0"/>
              <a:t>/s)</a:t>
            </a:r>
            <a:endParaRPr lang="hr-HR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en-US" altLang="en-US" sz="1800" dirty="0" err="1"/>
              <a:t>Astro</a:t>
            </a:r>
            <a:r>
              <a:rPr lang="hr-HR" altLang="en-US" sz="1800" dirty="0"/>
              <a:t>fizika </a:t>
            </a:r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Biologija</a:t>
            </a:r>
            <a:r>
              <a:rPr lang="en-US" altLang="en-US" sz="1800" dirty="0"/>
              <a:t>, </a:t>
            </a:r>
            <a:r>
              <a:rPr lang="hr-HR" altLang="en-US" sz="1800" dirty="0"/>
              <a:t>genetika, proteinski lanci...</a:t>
            </a:r>
            <a:r>
              <a:rPr lang="en-US" altLang="en-US" sz="1800" dirty="0"/>
              <a:t> </a:t>
            </a:r>
            <a:endParaRPr lang="hr-HR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Hemija: razvoj novih lekova</a:t>
            </a: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Nauka o materijalima</a:t>
            </a:r>
            <a:endParaRPr lang="en-US" altLang="en-US" sz="1800" dirty="0"/>
          </a:p>
          <a:p>
            <a:pPr>
              <a:lnSpc>
                <a:spcPct val="80000"/>
              </a:lnSpc>
              <a:defRPr/>
            </a:pPr>
            <a:r>
              <a:rPr lang="hr-HR" altLang="en-US" sz="2000" dirty="0"/>
              <a:t>Tehnika</a:t>
            </a:r>
            <a:endParaRPr lang="en-US" altLang="en-US" sz="2000" dirty="0"/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Simulacije sudara – simulacija: t</a:t>
            </a:r>
            <a:r>
              <a:rPr lang="en-US" altLang="en-US" sz="1800" dirty="0"/>
              <a:t>r</a:t>
            </a:r>
            <a:r>
              <a:rPr lang="hr-HR" altLang="en-US" sz="1800" dirty="0"/>
              <a:t>eći stub nauke</a:t>
            </a: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Poluprovodnička tehnologija</a:t>
            </a: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Simulacija zemljotresa</a:t>
            </a: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Dinamika fluida </a:t>
            </a:r>
          </a:p>
          <a:p>
            <a:pPr>
              <a:lnSpc>
                <a:spcPct val="80000"/>
              </a:lnSpc>
              <a:defRPr/>
            </a:pPr>
            <a:r>
              <a:rPr lang="hr-HR" altLang="en-US" sz="2000" dirty="0"/>
              <a:t>Ekonomija</a:t>
            </a:r>
            <a:endParaRPr lang="en-US" altLang="en-US" sz="2000" dirty="0"/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Modelovanje finansijskih transakcija</a:t>
            </a:r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Elektronsko poslovanje</a:t>
            </a:r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Elektronske valute</a:t>
            </a:r>
            <a:endParaRPr lang="en-US" altLang="en-US" sz="1800" dirty="0"/>
          </a:p>
          <a:p>
            <a:pPr>
              <a:lnSpc>
                <a:spcPct val="80000"/>
              </a:lnSpc>
              <a:defRPr/>
            </a:pPr>
            <a:r>
              <a:rPr lang="hr-HR" altLang="en-US" sz="2000" dirty="0"/>
              <a:t>Odbrana</a:t>
            </a:r>
            <a:endParaRPr lang="en-US" altLang="en-US" sz="2000" dirty="0"/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Nuklearno oružje </a:t>
            </a:r>
            <a:r>
              <a:rPr lang="en-US" altLang="en-US" sz="1800" dirty="0"/>
              <a:t> -- test</a:t>
            </a:r>
            <a:r>
              <a:rPr lang="hr-HR" altLang="en-US" sz="1800" dirty="0"/>
              <a:t>iranje pomoću simulacija </a:t>
            </a:r>
            <a:endParaRPr lang="en-US" altLang="en-US" sz="1800" dirty="0"/>
          </a:p>
          <a:p>
            <a:pPr lvl="1">
              <a:lnSpc>
                <a:spcPct val="80000"/>
              </a:lnSpc>
              <a:defRPr/>
            </a:pPr>
            <a:r>
              <a:rPr lang="hr-HR" altLang="en-US" sz="1800" dirty="0"/>
              <a:t>Kriptografija</a:t>
            </a:r>
            <a:endParaRPr lang="en-US" altLang="en-US" sz="1800" dirty="0"/>
          </a:p>
          <a:p>
            <a:pPr>
              <a:lnSpc>
                <a:spcPct val="80000"/>
              </a:lnSpc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462C1209-C4CE-03BC-E448-BCEB72FBE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r-Latn-CS" altLang="en-US"/>
              <a:t>Šta je paralelni računar</a:t>
            </a:r>
            <a:endParaRPr lang="en-US" altLang="en-US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3708CE39-12E9-43F8-F3A8-399E9E7D1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Defini</a:t>
            </a:r>
            <a:r>
              <a:rPr lang="sr-Latn-CS" altLang="en-US"/>
              <a:t>cija</a:t>
            </a:r>
            <a:r>
              <a:rPr lang="en-US" altLang="en-US"/>
              <a:t>: “</a:t>
            </a:r>
            <a:r>
              <a:rPr lang="sr-Latn-CS" altLang="en-US"/>
              <a:t>Paralelni računar predstavlja skup procesnih elemenat</a:t>
            </a:r>
            <a:r>
              <a:rPr lang="en-US" altLang="en-US"/>
              <a:t>a</a:t>
            </a:r>
            <a:r>
              <a:rPr lang="sr-Latn-CS" altLang="en-US"/>
              <a:t> (procesora) koji medjusobno saradjuju i komuniciraju radi bržeg rešavanja nekog problema”</a:t>
            </a:r>
          </a:p>
          <a:p>
            <a:pPr>
              <a:defRPr/>
            </a:pPr>
            <a:r>
              <a:rPr lang="sr-Latn-CS" altLang="en-US"/>
              <a:t>Pitanja</a:t>
            </a:r>
            <a:endParaRPr lang="en-US" altLang="en-US"/>
          </a:p>
          <a:p>
            <a:pPr lvl="1">
              <a:defRPr/>
            </a:pPr>
            <a:r>
              <a:rPr lang="sr-Latn-CS" altLang="en-US"/>
              <a:t>Koliko je velik taj skup</a:t>
            </a:r>
            <a:r>
              <a:rPr lang="en-US" altLang="en-US"/>
              <a:t>?</a:t>
            </a:r>
          </a:p>
          <a:p>
            <a:pPr lvl="1">
              <a:defRPr/>
            </a:pPr>
            <a:r>
              <a:rPr lang="sr-Latn-CS" altLang="en-US"/>
              <a:t>Koliko su moćni procesni elementi</a:t>
            </a:r>
            <a:r>
              <a:rPr lang="en-US" altLang="en-US"/>
              <a:t>?</a:t>
            </a:r>
          </a:p>
          <a:p>
            <a:pPr lvl="1">
              <a:defRPr/>
            </a:pPr>
            <a:r>
              <a:rPr lang="sr-Latn-CS" altLang="en-US"/>
              <a:t>Kako oni medjusobno saradjuju i komuniciraju</a:t>
            </a:r>
            <a:r>
              <a:rPr lang="en-US" altLang="en-US"/>
              <a:t>?</a:t>
            </a:r>
          </a:p>
          <a:p>
            <a:pPr lvl="1">
              <a:defRPr/>
            </a:pPr>
            <a:r>
              <a:rPr lang="sr-Latn-CS" altLang="en-US"/>
              <a:t>Kako se podaci prenose</a:t>
            </a:r>
            <a:r>
              <a:rPr lang="en-US" altLang="en-US"/>
              <a:t>? </a:t>
            </a:r>
          </a:p>
          <a:p>
            <a:pPr lvl="1">
              <a:defRPr/>
            </a:pPr>
            <a:r>
              <a:rPr lang="sr-Latn-CS" altLang="en-US"/>
              <a:t>Kako su procesni elementi medjusobno povezani</a:t>
            </a:r>
            <a:r>
              <a:rPr lang="en-US" altLang="en-US"/>
              <a:t>?</a:t>
            </a:r>
          </a:p>
          <a:p>
            <a:pPr lvl="1">
              <a:defRPr/>
            </a:pPr>
            <a:r>
              <a:rPr lang="sr-Latn-CS" altLang="en-US"/>
              <a:t>Šta </a:t>
            </a:r>
            <a:r>
              <a:rPr lang="en-US" altLang="en-US"/>
              <a:t>j</a:t>
            </a:r>
            <a:r>
              <a:rPr lang="sr-Latn-CS" altLang="en-US"/>
              <a:t>e na raspolaganju programeru</a:t>
            </a:r>
            <a:r>
              <a:rPr lang="en-US" altLang="en-US"/>
              <a:t>?</a:t>
            </a:r>
          </a:p>
          <a:p>
            <a:pPr lvl="1">
              <a:defRPr/>
            </a:pPr>
            <a:r>
              <a:rPr lang="sr-Latn-CS" altLang="en-US"/>
              <a:t>Kakve su performanse takvih sistema</a:t>
            </a:r>
            <a:r>
              <a:rPr lang="en-US" altLang="en-US"/>
              <a:t>?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6A1EC79-CC4D-48EA-563F-9DD298DFD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19113"/>
          </a:xfrm>
        </p:spPr>
        <p:txBody>
          <a:bodyPr/>
          <a:lstStyle/>
          <a:p>
            <a:pPr>
              <a:defRPr/>
            </a:pPr>
            <a:r>
              <a:rPr lang="sr-Latn-CS" altLang="en-US" sz="2800"/>
              <a:t>Na kojim nivoima se paralelizam može eksploatisati?</a:t>
            </a:r>
            <a:endParaRPr lang="en-US" altLang="en-US" sz="2800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CAF9C03-C4F9-B03E-DDEE-0707DE8E8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CS" altLang="en-US" sz="2200"/>
              <a:t>Paralelizam na nivo</a:t>
            </a:r>
            <a:r>
              <a:rPr lang="en-US" altLang="en-US" sz="2200"/>
              <a:t>u</a:t>
            </a:r>
            <a:r>
              <a:rPr lang="sr-Latn-CS" altLang="en-US" sz="2200"/>
              <a:t> bitova</a:t>
            </a:r>
            <a:r>
              <a:rPr lang="en-US" altLang="en-US" sz="2200"/>
              <a:t>: 1970 </a:t>
            </a:r>
            <a:r>
              <a:rPr lang="sr-Latn-CS" altLang="en-US" sz="2200"/>
              <a:t>do</a:t>
            </a:r>
            <a:r>
              <a:rPr lang="en-US" altLang="en-US" sz="2200"/>
              <a:t> ~1985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4 bits, 8 bit, 16 bit, 32</a:t>
            </a:r>
            <a:r>
              <a:rPr lang="sr-Latn-RS" altLang="en-US" sz="1900"/>
              <a:t>, 64</a:t>
            </a:r>
            <a:r>
              <a:rPr lang="en-US" altLang="en-US" sz="1900"/>
              <a:t> bit</a:t>
            </a:r>
            <a:r>
              <a:rPr lang="sr-Latn-RS" altLang="en-US" sz="1900"/>
              <a:t>ni</a:t>
            </a:r>
            <a:r>
              <a:rPr lang="en-US" altLang="en-US" sz="1900"/>
              <a:t> mi</a:t>
            </a:r>
            <a:r>
              <a:rPr lang="sr-Latn-CS" altLang="en-US" sz="1900"/>
              <a:t>k</a:t>
            </a:r>
            <a:r>
              <a:rPr lang="en-US" altLang="en-US" sz="1900"/>
              <a:t>roprocesor</a:t>
            </a:r>
            <a:r>
              <a:rPr lang="sr-Latn-CS" altLang="en-US" sz="1900"/>
              <a:t>i</a:t>
            </a:r>
            <a:endParaRPr lang="en-US" altLang="en-US" sz="1900"/>
          </a:p>
          <a:p>
            <a:pPr>
              <a:lnSpc>
                <a:spcPct val="90000"/>
              </a:lnSpc>
            </a:pPr>
            <a:r>
              <a:rPr lang="sr-Latn-CS" altLang="en-US" sz="2200"/>
              <a:t>Paralelizam na nivou instrukcija</a:t>
            </a:r>
            <a:r>
              <a:rPr lang="en-US" altLang="en-US" sz="2200"/>
              <a:t> (ILP): </a:t>
            </a:r>
            <a:br>
              <a:rPr lang="en-US" altLang="en-US" sz="2200"/>
            </a:br>
            <a:r>
              <a:rPr lang="en-US" altLang="en-US" sz="2200"/>
              <a:t>~1985 </a:t>
            </a:r>
            <a:r>
              <a:rPr lang="sr-Latn-CS" altLang="en-US" sz="2200"/>
              <a:t>do </a:t>
            </a:r>
            <a:r>
              <a:rPr lang="en-US" altLang="en-US" sz="2200"/>
              <a:t>kraja 1990ih</a:t>
            </a:r>
          </a:p>
          <a:p>
            <a:pPr lvl="1">
              <a:lnSpc>
                <a:spcPct val="90000"/>
              </a:lnSpc>
            </a:pPr>
            <a:r>
              <a:rPr lang="sr-Latn-CS" altLang="en-US" sz="1900"/>
              <a:t>Protočnost (</a:t>
            </a:r>
            <a:r>
              <a:rPr lang="en-US" altLang="en-US" sz="1900"/>
              <a:t>Pipelining</a:t>
            </a:r>
            <a:r>
              <a:rPr lang="sr-Latn-CS" altLang="en-US" sz="1900"/>
              <a:t>) </a:t>
            </a:r>
            <a:r>
              <a:rPr lang="en-US" altLang="en-US" sz="1900"/>
              <a:t>i RISC + </a:t>
            </a:r>
            <a:r>
              <a:rPr lang="sr-Latn-RS" altLang="en-US" sz="1900"/>
              <a:t>moćni kompilatori</a:t>
            </a:r>
            <a:endParaRPr lang="en-US" altLang="en-US" sz="2100"/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1900"/>
              <a:t>Supers</a:t>
            </a:r>
            <a:r>
              <a:rPr lang="sr-Latn-CS" altLang="en-US" sz="1900"/>
              <a:t>kalarni procesori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VLIW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Ova hardverska pobolj</a:t>
            </a:r>
            <a:r>
              <a:rPr lang="sr-Latn-BA" altLang="en-US" sz="1900"/>
              <a:t>šanja nisu skalabilna i zahtevaju sofisticirane kompajlerske tehnologije. </a:t>
            </a:r>
          </a:p>
          <a:p>
            <a:pPr lvl="1">
              <a:lnSpc>
                <a:spcPct val="90000"/>
              </a:lnSpc>
            </a:pPr>
            <a:r>
              <a:rPr lang="sr-Latn-BA" altLang="en-US" sz="1900"/>
              <a:t>Vektorki računari takođe koriste LLP i imaju dobre performanse samo za određeni broj problema.</a:t>
            </a:r>
            <a:endParaRPr lang="en-US" altLang="en-US" sz="1900"/>
          </a:p>
          <a:p>
            <a:pPr>
              <a:lnSpc>
                <a:spcPct val="90000"/>
              </a:lnSpc>
            </a:pPr>
            <a:r>
              <a:rPr lang="sr-Latn-CS" altLang="en-US" sz="2200"/>
              <a:t>Paralelizam na nivou zadataka (procesa, taskova)</a:t>
            </a:r>
            <a:endParaRPr lang="sr-Latn-CS" altLang="en-US" sz="2400"/>
          </a:p>
          <a:p>
            <a:pPr lvl="1">
              <a:lnSpc>
                <a:spcPct val="90000"/>
              </a:lnSpc>
            </a:pPr>
            <a:r>
              <a:rPr lang="sr-Latn-CS" altLang="en-US" sz="1900"/>
              <a:t>Više procesa simultano rešava dati problem</a:t>
            </a:r>
          </a:p>
          <a:p>
            <a:pPr lvl="1">
              <a:lnSpc>
                <a:spcPct val="90000"/>
              </a:lnSpc>
            </a:pPr>
            <a:r>
              <a:rPr lang="sr-Latn-CS" altLang="en-US" sz="1900"/>
              <a:t>Opšte prihvaćen trend kod računara opšte namene</a:t>
            </a:r>
          </a:p>
          <a:p>
            <a:pPr lvl="1">
              <a:lnSpc>
                <a:spcPct val="90000"/>
              </a:lnSpc>
            </a:pPr>
            <a:r>
              <a:rPr lang="sr-Latn-CS" altLang="en-US" sz="1900"/>
              <a:t>Komunikacija i sinhronizacija procesa čine srž paralelnog programiranja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Server</a:t>
            </a:r>
            <a:r>
              <a:rPr lang="sr-Latn-CS" altLang="en-US" sz="1900"/>
              <a:t>i</a:t>
            </a:r>
            <a:r>
              <a:rPr lang="en-US" altLang="en-US" sz="1900"/>
              <a:t> </a:t>
            </a:r>
            <a:r>
              <a:rPr lang="sr-Latn-CS" altLang="en-US" sz="1900"/>
              <a:t>su</a:t>
            </a:r>
            <a:r>
              <a:rPr lang="en-US" altLang="en-US" sz="1900"/>
              <a:t> paral</a:t>
            </a:r>
            <a:r>
              <a:rPr lang="sr-Latn-CS" altLang="en-US" sz="1900"/>
              <a:t>elni</a:t>
            </a:r>
            <a:r>
              <a:rPr lang="en-US" altLang="en-US" sz="1900"/>
              <a:t>l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dual, quad - core PC</a:t>
            </a:r>
          </a:p>
          <a:p>
            <a:pPr>
              <a:lnSpc>
                <a:spcPct val="90000"/>
              </a:lnSpc>
            </a:pPr>
            <a:endParaRPr lang="en-US" altLang="en-US" sz="2200"/>
          </a:p>
        </p:txBody>
      </p:sp>
    </p:spTree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MIMD">
  <a:themeElements>
    <a:clrScheme name="MIMD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MIM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MIMD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D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D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rananje-dinam">
  <a:themeElements>
    <a:clrScheme name="grananje-dinam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grananje-dina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grananje-dinam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nanje-dinam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nanje-dinam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D:\users\ema\paral-slajd\prezentacije\MIMD.ppt</Template>
  <TotalTime>2131</TotalTime>
  <Words>4320</Words>
  <Application>Microsoft Office PowerPoint</Application>
  <PresentationFormat>On-screen Show (4:3)</PresentationFormat>
  <Paragraphs>606</Paragraphs>
  <Slides>57</Slides>
  <Notes>5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Arial Narrow</vt:lpstr>
      <vt:lpstr>Geneva</vt:lpstr>
      <vt:lpstr>Tahoma</vt:lpstr>
      <vt:lpstr>Times New Roman</vt:lpstr>
      <vt:lpstr>Wingdings</vt:lpstr>
      <vt:lpstr>Wingdings 2</vt:lpstr>
      <vt:lpstr>MIMD</vt:lpstr>
      <vt:lpstr>grananje-dinam</vt:lpstr>
      <vt:lpstr>Equation</vt:lpstr>
      <vt:lpstr>Paralelni sistemi</vt:lpstr>
      <vt:lpstr>Način ocenjivanja</vt:lpstr>
      <vt:lpstr>Moore-ov zakon</vt:lpstr>
      <vt:lpstr>PowerPoint Presentation</vt:lpstr>
      <vt:lpstr>PowerPoint Presentation</vt:lpstr>
      <vt:lpstr>PowerPoint Presentation</vt:lpstr>
      <vt:lpstr>Potrebe za brzim računarima</vt:lpstr>
      <vt:lpstr>Šta je paralelni računar</vt:lpstr>
      <vt:lpstr>Na kojim nivoima se paralelizam može eksploatisati?</vt:lpstr>
      <vt:lpstr>Podela PRS</vt:lpstr>
      <vt:lpstr>Data flow i Reduction prilaz</vt:lpstr>
      <vt:lpstr>Flinova klasifikacija Von Neumanovih računara </vt:lpstr>
      <vt:lpstr>Klasifikacija Von Neumanovih računara</vt:lpstr>
      <vt:lpstr>MISD računari</vt:lpstr>
      <vt:lpstr>MISD računari</vt:lpstr>
      <vt:lpstr>SIMD</vt:lpstr>
      <vt:lpstr>SIMD</vt:lpstr>
      <vt:lpstr>SIMD (nast.)</vt:lpstr>
      <vt:lpstr>SIMD (nast.)</vt:lpstr>
      <vt:lpstr>MIMD računari (multiprocessors / multicomputers)</vt:lpstr>
      <vt:lpstr>Osobine MIMD sistema</vt:lpstr>
      <vt:lpstr>Potencijali četiri klase računara</vt:lpstr>
      <vt:lpstr>Podela PS u odnosu na interprocesorsku komunikaciju</vt:lpstr>
      <vt:lpstr>Zajednička (delljiva) memorija</vt:lpstr>
      <vt:lpstr>Arhitekture sa deljivom memorijom</vt:lpstr>
      <vt:lpstr>Arhitekture sa slanjem poruka</vt:lpstr>
      <vt:lpstr>Konflikti kod pristupa deljivoj memoriji</vt:lpstr>
      <vt:lpstr>Konflikti kod pristupa deljivoj mem. (nastavak)</vt:lpstr>
      <vt:lpstr>Nedeterminisanost</vt:lpstr>
      <vt:lpstr>Zaključavanje i uzajamno isključivanje</vt:lpstr>
      <vt:lpstr>Apstraktni model računara sa deljivom memorijom (PRAM – Parallel Random Access Machine) – Idealni paralelni sistem</vt:lpstr>
      <vt:lpstr>Komentari o Shared memory računarima (1)</vt:lpstr>
      <vt:lpstr>PowerPoint Presentation</vt:lpstr>
      <vt:lpstr>Algoritam</vt:lpstr>
      <vt:lpstr>Vremenska kompleksnost za EREW</vt:lpstr>
      <vt:lpstr>ERCW</vt:lpstr>
      <vt:lpstr>CREW</vt:lpstr>
      <vt:lpstr>CRCW</vt:lpstr>
      <vt:lpstr>Šta je programeru na raspolaganju?</vt:lpstr>
      <vt:lpstr>Performanse paralelnih sistema</vt:lpstr>
      <vt:lpstr>Ubrzanje sistema</vt:lpstr>
      <vt:lpstr>Ubrzanje (nast.)</vt:lpstr>
      <vt:lpstr>PowerPoint Presentation</vt:lpstr>
      <vt:lpstr>Da li je Amdahl bio u pravu?</vt:lpstr>
      <vt:lpstr>Primer efektivnog paralelnog algoritma</vt:lpstr>
      <vt:lpstr>proizvod matrice i vektora (nast.)</vt:lpstr>
      <vt:lpstr>proizvod matrice i vektora (nast.)</vt:lpstr>
      <vt:lpstr>Šta je realnost</vt:lpstr>
      <vt:lpstr>Efikasnost</vt:lpstr>
      <vt:lpstr>Efikasnost i ubrzanje</vt:lpstr>
      <vt:lpstr>Primer: Sabiranje brojeva</vt:lpstr>
      <vt:lpstr>Sistem sa jednim procesorom</vt:lpstr>
      <vt:lpstr>Sistem sa dva procesora</vt:lpstr>
      <vt:lpstr>Sistem sa tri procesora</vt:lpstr>
      <vt:lpstr>Sistem sa četiri procesora</vt:lpstr>
      <vt:lpstr>Sistem sa osam procesora</vt:lpstr>
      <vt:lpstr>Poređenje performansi</vt:lpstr>
    </vt:vector>
  </TitlesOfParts>
  <Company>elef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Emina Milovanovic</dc:creator>
  <cp:lastModifiedBy>Emina Milovanovic</cp:lastModifiedBy>
  <cp:revision>107</cp:revision>
  <dcterms:created xsi:type="dcterms:W3CDTF">2004-10-24T10:57:52Z</dcterms:created>
  <dcterms:modified xsi:type="dcterms:W3CDTF">2023-02-13T16:54:12Z</dcterms:modified>
</cp:coreProperties>
</file>