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61" r:id="rId3"/>
    <p:sldId id="274" r:id="rId4"/>
    <p:sldId id="273" r:id="rId5"/>
    <p:sldId id="257" r:id="rId6"/>
    <p:sldId id="263" r:id="rId7"/>
    <p:sldId id="264" r:id="rId8"/>
    <p:sldId id="265" r:id="rId9"/>
    <p:sldId id="266" r:id="rId10"/>
    <p:sldId id="267" r:id="rId11"/>
    <p:sldId id="268" r:id="rId12"/>
    <p:sldId id="269" r:id="rId13"/>
    <p:sldId id="271" r:id="rId14"/>
    <p:sldId id="270" r:id="rId15"/>
    <p:sldId id="275" r:id="rId16"/>
    <p:sldId id="262"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Malik" userId="b5e70f97ef14d06d" providerId="LiveId" clId="{56629CD0-0B77-4598-B19B-7B2B0A1E9922}"/>
    <pc:docChg chg="addSld delSld modSld sldOrd">
      <pc:chgData name="Gaurav Malik" userId="b5e70f97ef14d06d" providerId="LiveId" clId="{56629CD0-0B77-4598-B19B-7B2B0A1E9922}" dt="2022-12-22T09:36:19.538" v="42" actId="2696"/>
      <pc:docMkLst>
        <pc:docMk/>
      </pc:docMkLst>
      <pc:sldChg chg="del">
        <pc:chgData name="Gaurav Malik" userId="b5e70f97ef14d06d" providerId="LiveId" clId="{56629CD0-0B77-4598-B19B-7B2B0A1E9922}" dt="2022-12-22T09:36:19.538" v="42" actId="2696"/>
        <pc:sldMkLst>
          <pc:docMk/>
          <pc:sldMk cId="1990788837" sldId="258"/>
        </pc:sldMkLst>
      </pc:sldChg>
      <pc:sldChg chg="ord">
        <pc:chgData name="Gaurav Malik" userId="b5e70f97ef14d06d" providerId="LiveId" clId="{56629CD0-0B77-4598-B19B-7B2B0A1E9922}" dt="2022-12-22T09:33:11.350" v="28"/>
        <pc:sldMkLst>
          <pc:docMk/>
          <pc:sldMk cId="3429135259" sldId="259"/>
        </pc:sldMkLst>
      </pc:sldChg>
      <pc:sldChg chg="modSp new mod">
        <pc:chgData name="Gaurav Malik" userId="b5e70f97ef14d06d" providerId="LiveId" clId="{56629CD0-0B77-4598-B19B-7B2B0A1E9922}" dt="2022-12-22T09:33:57.710" v="29" actId="113"/>
        <pc:sldMkLst>
          <pc:docMk/>
          <pc:sldMk cId="4226718566" sldId="261"/>
        </pc:sldMkLst>
        <pc:spChg chg="mod">
          <ac:chgData name="Gaurav Malik" userId="b5e70f97ef14d06d" providerId="LiveId" clId="{56629CD0-0B77-4598-B19B-7B2B0A1E9922}" dt="2022-12-22T09:33:57.710" v="29" actId="113"/>
          <ac:spMkLst>
            <pc:docMk/>
            <pc:sldMk cId="4226718566" sldId="261"/>
            <ac:spMk id="2" creationId="{72924168-7F77-550C-B306-36D4D9D177FC}"/>
          </ac:spMkLst>
        </pc:spChg>
      </pc:sldChg>
      <pc:sldChg chg="addSp delSp modSp new mod">
        <pc:chgData name="Gaurav Malik" userId="b5e70f97ef14d06d" providerId="LiveId" clId="{56629CD0-0B77-4598-B19B-7B2B0A1E9922}" dt="2022-12-22T09:35:25.910" v="41" actId="14100"/>
        <pc:sldMkLst>
          <pc:docMk/>
          <pc:sldMk cId="17573297" sldId="262"/>
        </pc:sldMkLst>
        <pc:spChg chg="mod">
          <ac:chgData name="Gaurav Malik" userId="b5e70f97ef14d06d" providerId="LiveId" clId="{56629CD0-0B77-4598-B19B-7B2B0A1E9922}" dt="2022-12-22T09:35:23.030" v="40" actId="1076"/>
          <ac:spMkLst>
            <pc:docMk/>
            <pc:sldMk cId="17573297" sldId="262"/>
            <ac:spMk id="2" creationId="{9274684B-70FC-AA96-264A-97F1269D21DC}"/>
          </ac:spMkLst>
        </pc:spChg>
        <pc:spChg chg="del">
          <ac:chgData name="Gaurav Malik" userId="b5e70f97ef14d06d" providerId="LiveId" clId="{56629CD0-0B77-4598-B19B-7B2B0A1E9922}" dt="2022-12-22T09:34:39.770" v="31" actId="931"/>
          <ac:spMkLst>
            <pc:docMk/>
            <pc:sldMk cId="17573297" sldId="262"/>
            <ac:spMk id="3" creationId="{0F291573-00BA-579B-912D-B07CF11BE6C5}"/>
          </ac:spMkLst>
        </pc:spChg>
        <pc:picChg chg="add mod">
          <ac:chgData name="Gaurav Malik" userId="b5e70f97ef14d06d" providerId="LiveId" clId="{56629CD0-0B77-4598-B19B-7B2B0A1E9922}" dt="2022-12-22T09:35:25.910" v="41" actId="14100"/>
          <ac:picMkLst>
            <pc:docMk/>
            <pc:sldMk cId="17573297" sldId="262"/>
            <ac:picMk id="5" creationId="{817B9EC9-EA69-EE4E-3302-C1BC05E5C5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69600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72207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587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380177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409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069781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73198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26424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08294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29600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35C49-CED0-42CE-8B83-2D6D6924F7A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9453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635C49-CED0-42CE-8B83-2D6D6924F7A4}"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76861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635C49-CED0-42CE-8B83-2D6D6924F7A4}"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10530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35C49-CED0-42CE-8B83-2D6D6924F7A4}"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90430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35C49-CED0-42CE-8B83-2D6D6924F7A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04236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35C49-CED0-42CE-8B83-2D6D6924F7A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39710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635C49-CED0-42CE-8B83-2D6D6924F7A4}" type="datetimeFigureOut">
              <a:rPr lang="en-IN" smtClean="0"/>
              <a:t>16-01-2023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6B7880-8767-45E0-A4DD-4B82CBB64B0F}" type="slidenum">
              <a:rPr lang="en-IN" smtClean="0"/>
              <a:t>‹#›</a:t>
            </a:fld>
            <a:endParaRPr lang="en-IN"/>
          </a:p>
        </p:txBody>
      </p:sp>
    </p:spTree>
    <p:extLst>
      <p:ext uri="{BB962C8B-B14F-4D97-AF65-F5344CB8AC3E}">
        <p14:creationId xmlns:p14="http://schemas.microsoft.com/office/powerpoint/2010/main" val="225779607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sapps.nist.gov/publication/get_pdf.cfm?pub_id=901427"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2C35E31-9CAF-3A15-3321-E119FA11AD00}"/>
              </a:ext>
            </a:extLst>
          </p:cNvPr>
          <p:cNvSpPr>
            <a:spLocks noGrp="1"/>
          </p:cNvSpPr>
          <p:nvPr>
            <p:ph type="title"/>
          </p:nvPr>
        </p:nvSpPr>
        <p:spPr>
          <a:xfrm>
            <a:off x="-291860" y="1693593"/>
            <a:ext cx="10515600" cy="5946028"/>
          </a:xfrm>
        </p:spPr>
        <p:txBody>
          <a:bodyPr>
            <a:normAutofit/>
          </a:bodyPr>
          <a:lstStyle/>
          <a:p>
            <a:pPr algn="ctr"/>
            <a:r>
              <a:rPr lang="en-IN" sz="7200" b="1" dirty="0" smtClean="0">
                <a:solidFill>
                  <a:schemeClr val="tx1"/>
                </a:solidFill>
                <a:latin typeface="Arial Rounded MT Bold" panose="020F0704030504030204" pitchFamily="34" charset="0"/>
              </a:rPr>
              <a:t>Online Transfer Services</a:t>
            </a:r>
            <a:endParaRPr lang="en-IN" sz="7200" b="1" dirty="0">
              <a:solidFill>
                <a:schemeClr val="tx1"/>
              </a:solidFill>
              <a:latin typeface="Arial Rounded MT Bold" panose="020F0704030504030204" pitchFamily="34" charset="0"/>
            </a:endParaRPr>
          </a:p>
        </p:txBody>
      </p:sp>
      <p:sp>
        <p:nvSpPr>
          <p:cNvPr id="2" name="TextBox 1"/>
          <p:cNvSpPr txBox="1"/>
          <p:nvPr/>
        </p:nvSpPr>
        <p:spPr>
          <a:xfrm flipH="1">
            <a:off x="6331788" y="5037826"/>
            <a:ext cx="2803585" cy="523220"/>
          </a:xfrm>
          <a:prstGeom prst="rect">
            <a:avLst/>
          </a:prstGeom>
          <a:noFill/>
        </p:spPr>
        <p:txBody>
          <a:bodyPr wrap="square" rtlCol="0">
            <a:spAutoFit/>
          </a:bodyPr>
          <a:lstStyle/>
          <a:p>
            <a:r>
              <a:rPr lang="en-US" sz="2800" b="1" dirty="0" smtClean="0"/>
              <a:t>By : </a:t>
            </a:r>
            <a:r>
              <a:rPr lang="en-US" sz="2800" b="1" dirty="0" err="1" smtClean="0"/>
              <a:t>Kunal</a:t>
            </a:r>
            <a:r>
              <a:rPr lang="en-US" sz="2800" b="1" dirty="0" smtClean="0"/>
              <a:t> Saini</a:t>
            </a:r>
            <a:endParaRPr lang="en-US" sz="2800" b="1" dirty="0"/>
          </a:p>
        </p:txBody>
      </p:sp>
    </p:spTree>
    <p:extLst>
      <p:ext uri="{BB962C8B-B14F-4D97-AF65-F5344CB8AC3E}">
        <p14:creationId xmlns:p14="http://schemas.microsoft.com/office/powerpoint/2010/main" val="3470353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05775-59BE-2F3F-9FD9-D8767EA5FD25}"/>
              </a:ext>
            </a:extLst>
          </p:cNvPr>
          <p:cNvSpPr>
            <a:spLocks noGrp="1"/>
          </p:cNvSpPr>
          <p:nvPr>
            <p:ph type="title"/>
          </p:nvPr>
        </p:nvSpPr>
        <p:spPr/>
        <p:txBody>
          <a:bodyPr/>
          <a:lstStyle/>
          <a:p>
            <a:endParaRPr lang="en-IN"/>
          </a:p>
        </p:txBody>
      </p:sp>
      <p:sp>
        <p:nvSpPr>
          <p:cNvPr id="3" name="Text Placeholder 2">
            <a:extLst>
              <a:ext uri="{FF2B5EF4-FFF2-40B4-BE49-F238E27FC236}">
                <a16:creationId xmlns="" xmlns:a16="http://schemas.microsoft.com/office/drawing/2014/main" id="{39AD2737-5493-8E2E-FA3B-2A512136FD2E}"/>
              </a:ext>
            </a:extLst>
          </p:cNvPr>
          <p:cNvSpPr>
            <a:spLocks noGrp="1"/>
          </p:cNvSpPr>
          <p:nvPr>
            <p:ph type="body" idx="1"/>
          </p:nvPr>
        </p:nvSpPr>
        <p:spPr/>
        <p:txBody>
          <a:bodyPr/>
          <a:lstStyle/>
          <a:p>
            <a:endParaRPr lang="en-IN"/>
          </a:p>
        </p:txBody>
      </p:sp>
      <p:sp>
        <p:nvSpPr>
          <p:cNvPr id="4" name="Date Placeholder 3">
            <a:extLst>
              <a:ext uri="{FF2B5EF4-FFF2-40B4-BE49-F238E27FC236}">
                <a16:creationId xmlns="" xmlns:a16="http://schemas.microsoft.com/office/drawing/2014/main" id="{0791CBCD-EB4E-5BB9-D8BE-A42EE380F3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ACE5F379-86DA-07ED-F95E-5A188CA0A50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 xmlns:a16="http://schemas.microsoft.com/office/drawing/2014/main" id="{15FB3E9D-9B72-F2C0-279F-AB96BC7BDB10}"/>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7" name="Picture 6" descr="Java AES 256 GCM Encryption and Decryption Example | JCE Unlimited Strength">
            <a:extLst>
              <a:ext uri="{FF2B5EF4-FFF2-40B4-BE49-F238E27FC236}">
                <a16:creationId xmlns="" xmlns:a16="http://schemas.microsoft.com/office/drawing/2014/main" id="{14A0EA98-C473-0FAD-1DFB-C1EF99F8A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2" y="0"/>
            <a:ext cx="122100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F68D7-6D55-826A-68CB-4D8E31E697D1}"/>
              </a:ext>
            </a:extLst>
          </p:cNvPr>
          <p:cNvSpPr>
            <a:spLocks noGrp="1"/>
          </p:cNvSpPr>
          <p:nvPr>
            <p:ph type="title"/>
          </p:nvPr>
        </p:nvSpPr>
        <p:spPr>
          <a:xfrm>
            <a:off x="3358718" y="568472"/>
            <a:ext cx="5111750" cy="1204912"/>
          </a:xfrm>
        </p:spPr>
        <p:txBody>
          <a:bodyPr/>
          <a:lstStyle/>
          <a:p>
            <a:r>
              <a:rPr lang="en-IN" b="1" dirty="0" smtClean="0"/>
              <a:t>JMETER</a:t>
            </a:r>
            <a:endParaRPr lang="en-IN" b="1" dirty="0"/>
          </a:p>
        </p:txBody>
      </p:sp>
      <p:sp>
        <p:nvSpPr>
          <p:cNvPr id="3" name="Text Placeholder 2">
            <a:extLst>
              <a:ext uri="{FF2B5EF4-FFF2-40B4-BE49-F238E27FC236}">
                <a16:creationId xmlns="" xmlns:a16="http://schemas.microsoft.com/office/drawing/2014/main" id="{05FE6461-3C36-33AB-E6C3-0B0F292FA5B7}"/>
              </a:ext>
            </a:extLst>
          </p:cNvPr>
          <p:cNvSpPr>
            <a:spLocks noGrp="1"/>
          </p:cNvSpPr>
          <p:nvPr>
            <p:ph type="body" idx="1"/>
          </p:nvPr>
        </p:nvSpPr>
        <p:spPr>
          <a:xfrm>
            <a:off x="1575389" y="2574519"/>
            <a:ext cx="6895079" cy="1661051"/>
          </a:xfrm>
        </p:spPr>
        <p:txBody>
          <a:bodyPr>
            <a:normAutofit/>
          </a:bodyPr>
          <a:lstStyle/>
          <a:p>
            <a:pPr algn="l"/>
            <a:r>
              <a:rPr lang="en-US" b="0" i="0" dirty="0" smtClean="0">
                <a:solidFill>
                  <a:schemeClr val="tx1"/>
                </a:solidFill>
                <a:effectLst/>
                <a:latin typeface="arial" panose="020B0604020202020204" pitchFamily="34" charset="0"/>
              </a:rPr>
              <a:t>The Apache </a:t>
            </a:r>
            <a:r>
              <a:rPr lang="en-US" b="0" i="0" dirty="0" err="1" smtClean="0">
                <a:solidFill>
                  <a:schemeClr val="tx1"/>
                </a:solidFill>
                <a:effectLst/>
                <a:latin typeface="arial" panose="020B0604020202020204" pitchFamily="34" charset="0"/>
              </a:rPr>
              <a:t>JMeter</a:t>
            </a:r>
            <a:r>
              <a:rPr lang="en-US" b="0" i="0" dirty="0" smtClean="0">
                <a:solidFill>
                  <a:schemeClr val="tx1"/>
                </a:solidFill>
                <a:effectLst/>
                <a:latin typeface="arial" panose="020B0604020202020204" pitchFamily="34" charset="0"/>
              </a:rPr>
              <a:t> is </a:t>
            </a:r>
            <a:r>
              <a:rPr lang="en-US" b="1" i="0" dirty="0" smtClean="0">
                <a:solidFill>
                  <a:schemeClr val="tx1"/>
                </a:solidFill>
                <a:effectLst/>
                <a:latin typeface="arial" panose="020B0604020202020204" pitchFamily="34" charset="0"/>
              </a:rPr>
              <a:t>an open-source, purely Java-based software</a:t>
            </a:r>
            <a:r>
              <a:rPr lang="en-US" b="0" i="0" dirty="0" smtClean="0">
                <a:solidFill>
                  <a:schemeClr val="tx1"/>
                </a:solidFill>
                <a:effectLst/>
                <a:latin typeface="arial" panose="020B0604020202020204" pitchFamily="34" charset="0"/>
              </a:rPr>
              <a:t>. The software is used to perform performance testing, functional testing, and load testing of web applications. It </a:t>
            </a:r>
            <a:r>
              <a:rPr lang="en-US" b="0" i="0" dirty="0">
                <a:solidFill>
                  <a:schemeClr val="tx1"/>
                </a:solidFill>
                <a:effectLst/>
                <a:latin typeface="arial" panose="020B0604020202020204" pitchFamily="34" charset="0"/>
              </a:rPr>
              <a:t>is used to test load testing functional behavior and measuring performance.</a:t>
            </a:r>
            <a:endParaRPr lang="en-IN" dirty="0">
              <a:solidFill>
                <a:schemeClr val="tx1"/>
              </a:solidFill>
            </a:endParaRPr>
          </a:p>
        </p:txBody>
      </p:sp>
      <p:sp>
        <p:nvSpPr>
          <p:cNvPr id="4" name="Date Placeholder 3">
            <a:extLst>
              <a:ext uri="{FF2B5EF4-FFF2-40B4-BE49-F238E27FC236}">
                <a16:creationId xmlns="" xmlns:a16="http://schemas.microsoft.com/office/drawing/2014/main" id="{5F73F350-BF47-F78A-5EE3-E980AE92F21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739AB27-2E3C-A125-A9B8-E02D4EB2DBC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 xmlns:a16="http://schemas.microsoft.com/office/drawing/2014/main" id="{1AD3CCED-312D-08F8-E5AC-38E9399DDB0F}"/>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373466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C857DC2-AA90-F0C3-E7B9-1E2BB2D733E5}"/>
              </a:ext>
            </a:extLst>
          </p:cNvPr>
          <p:cNvSpPr>
            <a:spLocks noGrp="1"/>
          </p:cNvSpPr>
          <p:nvPr>
            <p:ph type="body" idx="1"/>
          </p:nvPr>
        </p:nvSpPr>
        <p:spPr>
          <a:xfrm>
            <a:off x="579245" y="847538"/>
            <a:ext cx="7513948" cy="3786401"/>
          </a:xfrm>
        </p:spPr>
        <p:txBody>
          <a:bodyPr>
            <a:normAutofit/>
          </a:bodyPr>
          <a:lstStyle/>
          <a:p>
            <a:r>
              <a:rPr lang="en-US" b="1" dirty="0">
                <a:solidFill>
                  <a:schemeClr val="tx1"/>
                </a:solidFill>
              </a:rPr>
              <a:t>What Is Static Code Analysis</a:t>
            </a:r>
            <a:r>
              <a:rPr lang="en-US" sz="1800" b="1" dirty="0">
                <a:solidFill>
                  <a:schemeClr val="tx1"/>
                </a:solidFill>
              </a:rPr>
              <a:t>?</a:t>
            </a:r>
          </a:p>
          <a:p>
            <a:r>
              <a:rPr lang="en-US" sz="1800" b="1" dirty="0">
                <a:solidFill>
                  <a:schemeClr val="tx1"/>
                </a:solidFill>
              </a:rPr>
              <a:t>Static analysis is a method of debugging that is done by automatically examining the source code without having to execute the program. This provides developers with an understanding of their code base and helps ensure that it is compliant, safe, and secure.</a:t>
            </a:r>
          </a:p>
          <a:p>
            <a:r>
              <a:rPr lang="en-US" sz="1800" b="1" dirty="0">
                <a:solidFill>
                  <a:schemeClr val="tx1"/>
                </a:solidFill>
              </a:rPr>
              <a:t>Static code analysis refers to the operation performed by a static analysis tool, which is the analysis of a set of code against a set (or multiple sets) of coding rules.</a:t>
            </a:r>
            <a:endParaRPr lang="en-IN" sz="1800" b="1" dirty="0">
              <a:solidFill>
                <a:schemeClr val="tx1"/>
              </a:solidFill>
            </a:endParaRPr>
          </a:p>
        </p:txBody>
      </p:sp>
      <p:sp>
        <p:nvSpPr>
          <p:cNvPr id="6" name="Slide Number Placeholder 5">
            <a:extLst>
              <a:ext uri="{FF2B5EF4-FFF2-40B4-BE49-F238E27FC236}">
                <a16:creationId xmlns="" xmlns:a16="http://schemas.microsoft.com/office/drawing/2014/main" id="{8BB0DAC1-FF8F-AF7F-ABA9-14B8A1374BC2}"/>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2051" name="Picture 3" descr="Statistics report icon">
            <a:extLst>
              <a:ext uri="{FF2B5EF4-FFF2-40B4-BE49-F238E27FC236}">
                <a16:creationId xmlns="" xmlns:a16="http://schemas.microsoft.com/office/drawing/2014/main" id="{B22CF814-94B8-5E76-C0B6-4355B2E24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720" y="4349622"/>
            <a:ext cx="2328421" cy="2328421"/>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nalysis icon">
            <a:extLst>
              <a:ext uri="{FF2B5EF4-FFF2-40B4-BE49-F238E27FC236}">
                <a16:creationId xmlns="" xmlns:a16="http://schemas.microsoft.com/office/drawing/2014/main" id="{D9C99978-AD23-723C-3BB6-9CC45E3AC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586" y="4503028"/>
            <a:ext cx="2021607" cy="202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C857DC2-AA90-F0C3-E7B9-1E2BB2D733E5}"/>
              </a:ext>
            </a:extLst>
          </p:cNvPr>
          <p:cNvSpPr>
            <a:spLocks noGrp="1"/>
          </p:cNvSpPr>
          <p:nvPr>
            <p:ph type="body" idx="1"/>
          </p:nvPr>
        </p:nvSpPr>
        <p:spPr>
          <a:xfrm>
            <a:off x="451700" y="703558"/>
            <a:ext cx="8726806" cy="4015091"/>
          </a:xfrm>
        </p:spPr>
        <p:txBody>
          <a:bodyPr>
            <a:normAutofit/>
          </a:bodyPr>
          <a:lstStyle/>
          <a:p>
            <a:pPr algn="just"/>
            <a:r>
              <a:rPr lang="en-US" sz="3200" b="1" dirty="0" err="1" smtClean="0">
                <a:solidFill>
                  <a:schemeClr val="tx1"/>
                </a:solidFill>
              </a:rPr>
              <a:t>SonarQube</a:t>
            </a:r>
            <a:r>
              <a:rPr lang="en-US" sz="3200" b="1" dirty="0" smtClean="0">
                <a:solidFill>
                  <a:schemeClr val="tx1"/>
                </a:solidFill>
              </a:rPr>
              <a:t>:</a:t>
            </a:r>
            <a:endParaRPr lang="en-US" sz="3200" b="1" dirty="0">
              <a:solidFill>
                <a:schemeClr val="tx1"/>
              </a:solidFill>
            </a:endParaRPr>
          </a:p>
          <a:p>
            <a:pPr algn="just"/>
            <a:r>
              <a:rPr lang="en-US" sz="1800" b="1" dirty="0" err="1">
                <a:solidFill>
                  <a:schemeClr val="tx1"/>
                </a:solidFill>
              </a:rPr>
              <a:t>SonarQube</a:t>
            </a:r>
            <a:r>
              <a:rPr lang="en-US" sz="1800" b="1" dirty="0">
                <a:solidFill>
                  <a:schemeClr val="tx1"/>
                </a:solidFill>
              </a:rPr>
              <a:t> (formerly Sonar</a:t>
            </a:r>
            <a:r>
              <a:rPr lang="en-US" sz="1800" b="1" dirty="0" smtClean="0">
                <a:solidFill>
                  <a:schemeClr val="tx1"/>
                </a:solidFill>
              </a:rPr>
              <a:t>)</a:t>
            </a:r>
            <a:r>
              <a:rPr lang="en-US" sz="1800" b="1" dirty="0">
                <a:solidFill>
                  <a:schemeClr val="tx1"/>
                </a:solidFill>
              </a:rPr>
              <a:t> is an open-source platform developed by </a:t>
            </a:r>
            <a:r>
              <a:rPr lang="en-US" sz="1800" b="1" dirty="0" err="1">
                <a:solidFill>
                  <a:schemeClr val="tx1"/>
                </a:solidFill>
              </a:rPr>
              <a:t>SonarSource</a:t>
            </a:r>
            <a:r>
              <a:rPr lang="en-US" sz="1800" b="1" dirty="0">
                <a:solidFill>
                  <a:schemeClr val="tx1"/>
                </a:solidFill>
              </a:rPr>
              <a:t> for continuous inspection of code quality to perform automatic reviews with static analysis of code to detect bugs and code smells on 29 programming languages. </a:t>
            </a:r>
            <a:r>
              <a:rPr lang="en-US" sz="1800" b="1" dirty="0" err="1">
                <a:solidFill>
                  <a:schemeClr val="tx1"/>
                </a:solidFill>
              </a:rPr>
              <a:t>SonarQube</a:t>
            </a:r>
            <a:r>
              <a:rPr lang="en-US" sz="1800" b="1" dirty="0">
                <a:solidFill>
                  <a:schemeClr val="tx1"/>
                </a:solidFill>
              </a:rPr>
              <a:t> offers reports on duplicated code, coding standards, unit tests, code coverage, code complexity, comments, bugs, and security </a:t>
            </a:r>
            <a:r>
              <a:rPr lang="en-US" sz="1800" b="1" dirty="0" smtClean="0">
                <a:solidFill>
                  <a:schemeClr val="tx1"/>
                </a:solidFill>
              </a:rPr>
              <a:t>recommendations. </a:t>
            </a:r>
            <a:r>
              <a:rPr lang="en-US" sz="1800" b="1" dirty="0" err="1" smtClean="0">
                <a:solidFill>
                  <a:schemeClr val="tx1"/>
                </a:solidFill>
              </a:rPr>
              <a:t>SonarQube</a:t>
            </a:r>
            <a:r>
              <a:rPr lang="en-US" sz="1800" b="1" dirty="0" smtClean="0">
                <a:solidFill>
                  <a:schemeClr val="tx1"/>
                </a:solidFill>
              </a:rPr>
              <a:t> </a:t>
            </a:r>
            <a:r>
              <a:rPr lang="en-US" sz="1800" b="1" dirty="0">
                <a:solidFill>
                  <a:schemeClr val="tx1"/>
                </a:solidFill>
              </a:rPr>
              <a:t>can record metrics history and provides evolution </a:t>
            </a:r>
            <a:r>
              <a:rPr lang="en-US" sz="1800" b="1" dirty="0" smtClean="0">
                <a:solidFill>
                  <a:schemeClr val="tx1"/>
                </a:solidFill>
              </a:rPr>
              <a:t>graphs.</a:t>
            </a:r>
            <a:endParaRPr lang="en-US" sz="1800" b="1" dirty="0">
              <a:solidFill>
                <a:schemeClr val="tx1"/>
              </a:solidFill>
            </a:endParaRPr>
          </a:p>
        </p:txBody>
      </p:sp>
      <p:sp>
        <p:nvSpPr>
          <p:cNvPr id="6" name="Slide Number Placeholder 5">
            <a:extLst>
              <a:ext uri="{FF2B5EF4-FFF2-40B4-BE49-F238E27FC236}">
                <a16:creationId xmlns="" xmlns:a16="http://schemas.microsoft.com/office/drawing/2014/main" id="{8BB0DAC1-FF8F-AF7F-ABA9-14B8A1374BC2}"/>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330" y="4019999"/>
            <a:ext cx="4171950" cy="1095375"/>
          </a:xfrm>
          <a:prstGeom prst="rect">
            <a:avLst/>
          </a:prstGeom>
        </p:spPr>
      </p:pic>
    </p:spTree>
    <p:extLst>
      <p:ext uri="{BB962C8B-B14F-4D97-AF65-F5344CB8AC3E}">
        <p14:creationId xmlns:p14="http://schemas.microsoft.com/office/powerpoint/2010/main" val="135404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9703DC-EDD0-D93D-EF9F-1E49CD6DF3D3}"/>
              </a:ext>
            </a:extLst>
          </p:cNvPr>
          <p:cNvSpPr>
            <a:spLocks noGrp="1"/>
          </p:cNvSpPr>
          <p:nvPr>
            <p:ph type="title"/>
          </p:nvPr>
        </p:nvSpPr>
        <p:spPr>
          <a:xfrm>
            <a:off x="1362075" y="1870868"/>
            <a:ext cx="5111750" cy="1204912"/>
          </a:xfrm>
        </p:spPr>
        <p:txBody>
          <a:bodyPr/>
          <a:lstStyle/>
          <a:p>
            <a:endParaRPr lang="en-IN" dirty="0"/>
          </a:p>
        </p:txBody>
      </p:sp>
      <p:sp>
        <p:nvSpPr>
          <p:cNvPr id="3" name="Text Placeholder 2">
            <a:extLst>
              <a:ext uri="{FF2B5EF4-FFF2-40B4-BE49-F238E27FC236}">
                <a16:creationId xmlns="" xmlns:a16="http://schemas.microsoft.com/office/drawing/2014/main" id="{2172C739-38CD-E523-344B-3C12E03DE97E}"/>
              </a:ext>
            </a:extLst>
          </p:cNvPr>
          <p:cNvSpPr>
            <a:spLocks noGrp="1"/>
          </p:cNvSpPr>
          <p:nvPr>
            <p:ph type="body" idx="1"/>
          </p:nvPr>
        </p:nvSpPr>
        <p:spPr>
          <a:xfrm>
            <a:off x="1362075" y="3429000"/>
            <a:ext cx="5111750" cy="1525588"/>
          </a:xfrm>
        </p:spPr>
        <p:txBody>
          <a:bodyPr/>
          <a:lstStyle/>
          <a:p>
            <a:endParaRPr lang="en-IN" dirty="0"/>
          </a:p>
        </p:txBody>
      </p:sp>
      <p:sp>
        <p:nvSpPr>
          <p:cNvPr id="6" name="Slide Number Placeholder 5">
            <a:extLst>
              <a:ext uri="{FF2B5EF4-FFF2-40B4-BE49-F238E27FC236}">
                <a16:creationId xmlns="" xmlns:a16="http://schemas.microsoft.com/office/drawing/2014/main" id="{AD959C04-49A9-BFB2-8D92-2228B1538755}"/>
              </a:ext>
            </a:extLst>
          </p:cNvPr>
          <p:cNvSpPr>
            <a:spLocks noGrp="1"/>
          </p:cNvSpPr>
          <p:nvPr>
            <p:ph type="sldNum" sz="quarter" idx="12"/>
          </p:nvPr>
        </p:nvSpPr>
        <p:spPr/>
        <p:txBody>
          <a:bodyPr/>
          <a:lstStyle/>
          <a:p>
            <a:fld id="{B5CEABB6-07DC-46E8-9B57-56EC44A396E5}" type="slidenum">
              <a:rPr lang="en-US" smtClean="0"/>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7" y="554979"/>
            <a:ext cx="8962845" cy="5041601"/>
          </a:xfrm>
          <a:prstGeom prst="rect">
            <a:avLst/>
          </a:prstGeom>
        </p:spPr>
      </p:pic>
    </p:spTree>
    <p:extLst>
      <p:ext uri="{BB962C8B-B14F-4D97-AF65-F5344CB8AC3E}">
        <p14:creationId xmlns:p14="http://schemas.microsoft.com/office/powerpoint/2010/main" val="698154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C7920-1C08-AF91-A403-F75D74A4A95F}"/>
              </a:ext>
            </a:extLst>
          </p:cNvPr>
          <p:cNvSpPr>
            <a:spLocks noGrp="1"/>
          </p:cNvSpPr>
          <p:nvPr>
            <p:ph type="title"/>
          </p:nvPr>
        </p:nvSpPr>
        <p:spPr>
          <a:xfrm>
            <a:off x="439946" y="474453"/>
            <a:ext cx="9266208" cy="4803221"/>
          </a:xfrm>
        </p:spPr>
        <p:txBody>
          <a:bodyPr>
            <a:normAutofit/>
          </a:bodyPr>
          <a:lstStyle/>
          <a:p>
            <a:r>
              <a:rPr lang="en-IN" sz="5400" b="1" dirty="0" smtClean="0">
                <a:solidFill>
                  <a:schemeClr val="tx1"/>
                </a:solidFill>
              </a:rPr>
              <a:t>Conclusion</a:t>
            </a:r>
            <a:br>
              <a:rPr lang="en-IN" sz="5400" b="1" dirty="0" smtClean="0">
                <a:solidFill>
                  <a:schemeClr val="tx1"/>
                </a:solidFill>
              </a:rPr>
            </a:br>
            <a:r>
              <a:rPr lang="en-IN" sz="5400" b="1" dirty="0">
                <a:solidFill>
                  <a:schemeClr val="tx1"/>
                </a:solidFill>
              </a:rPr>
              <a:t/>
            </a:r>
            <a:br>
              <a:rPr lang="en-IN" sz="5400" b="1" dirty="0">
                <a:solidFill>
                  <a:schemeClr val="tx1"/>
                </a:solidFill>
              </a:rPr>
            </a:br>
            <a:r>
              <a:rPr lang="en-US" b="1" dirty="0">
                <a:solidFill>
                  <a:schemeClr val="tx1"/>
                </a:solidFill>
              </a:rPr>
              <a:t>The </a:t>
            </a:r>
            <a:r>
              <a:rPr lang="en-US" b="1" dirty="0" smtClean="0">
                <a:solidFill>
                  <a:schemeClr val="tx1"/>
                </a:solidFill>
              </a:rPr>
              <a:t>web </a:t>
            </a:r>
            <a:r>
              <a:rPr lang="en-US" b="1" dirty="0">
                <a:solidFill>
                  <a:schemeClr val="tx1"/>
                </a:solidFill>
              </a:rPr>
              <a:t>app helps the user to </a:t>
            </a:r>
            <a:r>
              <a:rPr lang="en-US" b="1" dirty="0" smtClean="0">
                <a:solidFill>
                  <a:schemeClr val="tx1"/>
                </a:solidFill>
              </a:rPr>
              <a:t>do transaction fast and securely.</a:t>
            </a:r>
            <a:endParaRPr lang="en-IN" b="1" dirty="0">
              <a:solidFill>
                <a:schemeClr val="tx1"/>
              </a:solidFill>
            </a:endParaRPr>
          </a:p>
        </p:txBody>
      </p:sp>
    </p:spTree>
    <p:extLst>
      <p:ext uri="{BB962C8B-B14F-4D97-AF65-F5344CB8AC3E}">
        <p14:creationId xmlns:p14="http://schemas.microsoft.com/office/powerpoint/2010/main" val="12418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74684B-70FC-AA96-264A-97F1269D21DC}"/>
              </a:ext>
            </a:extLst>
          </p:cNvPr>
          <p:cNvSpPr>
            <a:spLocks noGrp="1"/>
          </p:cNvSpPr>
          <p:nvPr>
            <p:ph type="title"/>
          </p:nvPr>
        </p:nvSpPr>
        <p:spPr>
          <a:xfrm>
            <a:off x="1140759" y="245315"/>
            <a:ext cx="9910482" cy="710640"/>
          </a:xfrm>
        </p:spPr>
        <p:txBody>
          <a:bodyPr>
            <a:normAutofit fontScale="90000"/>
          </a:bodyPr>
          <a:lstStyle/>
          <a:p>
            <a:r>
              <a:rPr lang="en-IN" b="1" u="sng" dirty="0" smtClean="0"/>
              <a:t/>
            </a:r>
            <a:br>
              <a:rPr lang="en-IN" b="1" u="sng" dirty="0" smtClean="0"/>
            </a:br>
            <a:r>
              <a:rPr lang="en-IN" b="1" u="sng" dirty="0" smtClean="0">
                <a:solidFill>
                  <a:schemeClr val="tx1"/>
                </a:solidFill>
              </a:rPr>
              <a:t>Tools </a:t>
            </a:r>
            <a:r>
              <a:rPr lang="en-IN" b="1" u="sng" dirty="0">
                <a:solidFill>
                  <a:schemeClr val="tx1"/>
                </a:solidFill>
              </a:rPr>
              <a:t>and Technologies Required </a:t>
            </a:r>
            <a:r>
              <a:rPr lang="en-IN" dirty="0">
                <a:solidFill>
                  <a:schemeClr val="tx1"/>
                </a:solidFill>
              </a:rPr>
              <a:t>: </a:t>
            </a:r>
          </a:p>
        </p:txBody>
      </p:sp>
      <p:pic>
        <p:nvPicPr>
          <p:cNvPr id="5" name="Content Placeholder 4">
            <a:extLst>
              <a:ext uri="{FF2B5EF4-FFF2-40B4-BE49-F238E27FC236}">
                <a16:creationId xmlns:a16="http://schemas.microsoft.com/office/drawing/2014/main" xmlns="" id="{817B9EC9-EA69-EE4E-3302-C1BC05E5C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755" y="2386658"/>
            <a:ext cx="6096528" cy="3429297"/>
          </a:xfr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494" y="1666595"/>
            <a:ext cx="3733800" cy="1555750"/>
          </a:xfrm>
          <a:prstGeom prst="rect">
            <a:avLst/>
          </a:prstGeom>
        </p:spPr>
      </p:pic>
      <p:pic>
        <p:nvPicPr>
          <p:cNvPr id="6" name="Picture 2" descr="Image result for apache jmeter">
            <a:extLst>
              <a:ext uri="{FF2B5EF4-FFF2-40B4-BE49-F238E27FC236}">
                <a16:creationId xmlns="" xmlns:a16="http://schemas.microsoft.com/office/drawing/2014/main" id="{316A37FB-6CEA-59F4-F809-DF75BC88E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9591" y="1476365"/>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15" y="4848136"/>
            <a:ext cx="2794958" cy="733836"/>
          </a:xfrm>
          <a:prstGeom prst="rect">
            <a:avLst/>
          </a:prstGeom>
        </p:spPr>
      </p:pic>
    </p:spTree>
    <p:extLst>
      <p:ext uri="{BB962C8B-B14F-4D97-AF65-F5344CB8AC3E}">
        <p14:creationId xmlns:p14="http://schemas.microsoft.com/office/powerpoint/2010/main" val="17573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C7920-1C08-AF91-A403-F75D74A4A95F}"/>
              </a:ext>
            </a:extLst>
          </p:cNvPr>
          <p:cNvSpPr>
            <a:spLocks noGrp="1"/>
          </p:cNvSpPr>
          <p:nvPr>
            <p:ph type="title"/>
          </p:nvPr>
        </p:nvSpPr>
        <p:spPr>
          <a:xfrm>
            <a:off x="-386751" y="845390"/>
            <a:ext cx="10488283" cy="5691742"/>
          </a:xfrm>
        </p:spPr>
        <p:txBody>
          <a:bodyPr>
            <a:normAutofit/>
          </a:bodyPr>
          <a:lstStyle/>
          <a:p>
            <a:pPr algn="ctr"/>
            <a:r>
              <a:rPr lang="en-IN" sz="8800" b="1" dirty="0" smtClean="0">
                <a:solidFill>
                  <a:schemeClr val="tx1"/>
                </a:solidFill>
              </a:rPr>
              <a:t>Thank you…</a:t>
            </a:r>
            <a:br>
              <a:rPr lang="en-IN" sz="8800" b="1" dirty="0" smtClean="0">
                <a:solidFill>
                  <a:schemeClr val="tx1"/>
                </a:solidFill>
              </a:rPr>
            </a:br>
            <a:r>
              <a:rPr lang="en-IN" sz="8800" b="1" dirty="0" smtClean="0">
                <a:solidFill>
                  <a:schemeClr val="tx1"/>
                </a:solidFill>
              </a:rPr>
              <a:t/>
            </a:r>
            <a:br>
              <a:rPr lang="en-IN" sz="8800" b="1" dirty="0" smtClean="0">
                <a:solidFill>
                  <a:schemeClr val="tx1"/>
                </a:solidFill>
              </a:rPr>
            </a:br>
            <a:r>
              <a:rPr lang="en-IN" sz="8800" b="1" dirty="0" smtClean="0">
                <a:solidFill>
                  <a:schemeClr val="tx1"/>
                </a:solidFill>
              </a:rPr>
              <a:t>Any Question?</a:t>
            </a:r>
            <a:endParaRPr lang="en-IN" sz="8800" b="1" dirty="0">
              <a:solidFill>
                <a:schemeClr val="tx1"/>
              </a:solidFill>
            </a:endParaRPr>
          </a:p>
        </p:txBody>
      </p:sp>
    </p:spTree>
    <p:extLst>
      <p:ext uri="{BB962C8B-B14F-4D97-AF65-F5344CB8AC3E}">
        <p14:creationId xmlns:p14="http://schemas.microsoft.com/office/powerpoint/2010/main" val="2042664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24168-7F77-550C-B306-36D4D9D177FC}"/>
              </a:ext>
            </a:extLst>
          </p:cNvPr>
          <p:cNvSpPr>
            <a:spLocks noGrp="1"/>
          </p:cNvSpPr>
          <p:nvPr>
            <p:ph type="title"/>
          </p:nvPr>
        </p:nvSpPr>
        <p:spPr>
          <a:xfrm>
            <a:off x="198407" y="422693"/>
            <a:ext cx="9471804" cy="5434641"/>
          </a:xfrm>
        </p:spPr>
        <p:txBody>
          <a:bodyPr>
            <a:normAutofit fontScale="90000"/>
          </a:bodyPr>
          <a:lstStyle/>
          <a:p>
            <a:r>
              <a:rPr lang="en-US" sz="3600" b="1" i="0" dirty="0" smtClean="0">
                <a:solidFill>
                  <a:schemeClr val="tx1"/>
                </a:solidFill>
                <a:effectLst/>
                <a:latin typeface="Verdana" panose="020B0604030504040204" pitchFamily="34" charset="0"/>
              </a:rPr>
              <a:t>Online Transfer Services System </a:t>
            </a:r>
            <a:r>
              <a:rPr lang="en-US" sz="3600" b="0" i="0" dirty="0">
                <a:solidFill>
                  <a:schemeClr val="tx1"/>
                </a:solidFill>
                <a:effectLst/>
                <a:latin typeface="Verdana" panose="020B0604030504040204" pitchFamily="34" charset="0"/>
              </a:rPr>
              <a:t>is a web-based application that deals with bank </a:t>
            </a:r>
            <a:r>
              <a:rPr lang="en-US" sz="3600" dirty="0" smtClean="0">
                <a:solidFill>
                  <a:schemeClr val="tx1"/>
                </a:solidFill>
                <a:latin typeface="Verdana" panose="020B0604030504040204" pitchFamily="34" charset="0"/>
              </a:rPr>
              <a:t>transactions</a:t>
            </a:r>
            <a:r>
              <a:rPr lang="en-US" sz="3600" b="0" i="0" dirty="0" smtClean="0">
                <a:solidFill>
                  <a:schemeClr val="tx1"/>
                </a:solidFill>
                <a:effectLst/>
                <a:latin typeface="Verdana" panose="020B0604030504040204" pitchFamily="34" charset="0"/>
              </a:rPr>
              <a:t> which include various transfer modes. </a:t>
            </a:r>
            <a:r>
              <a:rPr lang="en-US" sz="3600" b="0" i="0" dirty="0">
                <a:solidFill>
                  <a:schemeClr val="tx1"/>
                </a:solidFill>
                <a:effectLst/>
                <a:latin typeface="Verdana" panose="020B0604030504040204" pitchFamily="34" charset="0"/>
              </a:rPr>
              <a:t/>
            </a:r>
            <a:br>
              <a:rPr lang="en-US" sz="3600" b="0" i="0" dirty="0">
                <a:solidFill>
                  <a:schemeClr val="tx1"/>
                </a:solidFill>
                <a:effectLst/>
                <a:latin typeface="Verdana" panose="020B0604030504040204" pitchFamily="34" charset="0"/>
              </a:rPr>
            </a:br>
            <a:r>
              <a:rPr lang="en-US" sz="3600" b="0" i="0" dirty="0">
                <a:solidFill>
                  <a:schemeClr val="tx1"/>
                </a:solidFill>
                <a:effectLst/>
                <a:latin typeface="Verdana" panose="020B0604030504040204" pitchFamily="34" charset="0"/>
              </a:rPr>
              <a:t/>
            </a:r>
            <a:br>
              <a:rPr lang="en-US" sz="3600" b="0" i="0" dirty="0">
                <a:solidFill>
                  <a:schemeClr val="tx1"/>
                </a:solidFill>
                <a:effectLst/>
                <a:latin typeface="Verdana" panose="020B0604030504040204" pitchFamily="34" charset="0"/>
              </a:rPr>
            </a:br>
            <a:r>
              <a:rPr lang="en-US" sz="3600" b="0" i="0" dirty="0">
                <a:solidFill>
                  <a:schemeClr val="tx1"/>
                </a:solidFill>
                <a:effectLst/>
                <a:latin typeface="Verdana" panose="020B0604030504040204" pitchFamily="34" charset="0"/>
              </a:rPr>
              <a:t>All details of </a:t>
            </a:r>
            <a:r>
              <a:rPr lang="en-US" sz="3600" b="0" i="0" dirty="0" smtClean="0">
                <a:solidFill>
                  <a:schemeClr val="tx1"/>
                </a:solidFill>
                <a:effectLst/>
                <a:latin typeface="Verdana" panose="020B0604030504040204" pitchFamily="34" charset="0"/>
              </a:rPr>
              <a:t>Transfers are </a:t>
            </a:r>
            <a:r>
              <a:rPr lang="en-US" sz="3600" b="0" i="0" dirty="0">
                <a:solidFill>
                  <a:schemeClr val="tx1"/>
                </a:solidFill>
                <a:effectLst/>
                <a:latin typeface="Verdana" panose="020B0604030504040204" pitchFamily="34" charset="0"/>
              </a:rPr>
              <a:t>saved in the database. </a:t>
            </a:r>
            <a:r>
              <a:rPr lang="en-US" sz="3600" b="1" dirty="0">
                <a:solidFill>
                  <a:schemeClr val="tx1"/>
                </a:solidFill>
                <a:latin typeface="Verdana" panose="020B0604030504040204" pitchFamily="34" charset="0"/>
              </a:rPr>
              <a:t>Online Transfer Services System </a:t>
            </a:r>
            <a:r>
              <a:rPr lang="en-US" sz="3600" b="0" i="0" dirty="0" smtClean="0">
                <a:solidFill>
                  <a:schemeClr val="tx1"/>
                </a:solidFill>
                <a:effectLst/>
                <a:latin typeface="Verdana" panose="020B0604030504040204" pitchFamily="34" charset="0"/>
              </a:rPr>
              <a:t>project </a:t>
            </a:r>
            <a:r>
              <a:rPr lang="en-US" sz="3600" b="0" i="0" dirty="0">
                <a:solidFill>
                  <a:schemeClr val="tx1"/>
                </a:solidFill>
                <a:effectLst/>
                <a:latin typeface="Verdana" panose="020B0604030504040204" pitchFamily="34" charset="0"/>
              </a:rPr>
              <a:t>is developed using Nodejs and </a:t>
            </a:r>
            <a:r>
              <a:rPr lang="en-US" sz="3600" b="0" i="0" dirty="0" err="1" smtClean="0">
                <a:solidFill>
                  <a:schemeClr val="tx1"/>
                </a:solidFill>
                <a:effectLst/>
                <a:latin typeface="Verdana" panose="020B0604030504040204" pitchFamily="34" charset="0"/>
              </a:rPr>
              <a:t>MongoDB,Pg</a:t>
            </a:r>
            <a:r>
              <a:rPr lang="en-US" sz="3600" b="0" i="0" dirty="0" smtClean="0">
                <a:solidFill>
                  <a:schemeClr val="tx1"/>
                </a:solidFill>
                <a:effectLst/>
                <a:latin typeface="Verdana" panose="020B0604030504040204" pitchFamily="34" charset="0"/>
              </a:rPr>
              <a:t> including other libraries.</a:t>
            </a:r>
            <a:endParaRPr lang="en-IN" sz="3600" dirty="0">
              <a:solidFill>
                <a:schemeClr val="tx1"/>
              </a:solidFill>
            </a:endParaRPr>
          </a:p>
        </p:txBody>
      </p:sp>
    </p:spTree>
    <p:extLst>
      <p:ext uri="{BB962C8B-B14F-4D97-AF65-F5344CB8AC3E}">
        <p14:creationId xmlns:p14="http://schemas.microsoft.com/office/powerpoint/2010/main" val="422671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24168-7F77-550C-B306-36D4D9D177FC}"/>
              </a:ext>
            </a:extLst>
          </p:cNvPr>
          <p:cNvSpPr>
            <a:spLocks noGrp="1"/>
          </p:cNvSpPr>
          <p:nvPr>
            <p:ph type="title"/>
          </p:nvPr>
        </p:nvSpPr>
        <p:spPr>
          <a:xfrm>
            <a:off x="268856" y="623918"/>
            <a:ext cx="9548004" cy="5026384"/>
          </a:xfrm>
        </p:spPr>
        <p:txBody>
          <a:bodyPr>
            <a:normAutofit fontScale="90000"/>
          </a:bodyPr>
          <a:lstStyle/>
          <a:p>
            <a:pPr algn="l"/>
            <a:r>
              <a:rPr lang="en-US" sz="3600" b="1" dirty="0">
                <a:solidFill>
                  <a:schemeClr val="tx1"/>
                </a:solidFill>
              </a:rPr>
              <a:t>Problem Statement: </a:t>
            </a:r>
            <a:br>
              <a:rPr lang="en-US" sz="3600" b="1" dirty="0">
                <a:solidFill>
                  <a:schemeClr val="tx1"/>
                </a:solidFill>
              </a:rPr>
            </a:br>
            <a:r>
              <a:rPr lang="en-US" sz="3600" b="1" dirty="0" smtClean="0">
                <a:solidFill>
                  <a:schemeClr val="tx1"/>
                </a:solidFill>
              </a:rPr>
              <a:t/>
            </a:r>
            <a:br>
              <a:rPr lang="en-US" sz="3600" b="1" dirty="0" smtClean="0">
                <a:solidFill>
                  <a:schemeClr val="tx1"/>
                </a:solidFill>
              </a:rPr>
            </a:br>
            <a:r>
              <a:rPr lang="en-US" sz="3600" b="1" dirty="0">
                <a:solidFill>
                  <a:schemeClr val="tx1"/>
                </a:solidFill>
              </a:rPr>
              <a:t/>
            </a:r>
            <a:br>
              <a:rPr lang="en-US" sz="3600" b="1" dirty="0">
                <a:solidFill>
                  <a:schemeClr val="tx1"/>
                </a:solidFill>
              </a:rPr>
            </a:br>
            <a:r>
              <a:rPr lang="en-US" sz="2700" dirty="0" smtClean="0">
                <a:solidFill>
                  <a:schemeClr val="tx1"/>
                </a:solidFill>
              </a:rPr>
              <a:t>When </a:t>
            </a:r>
            <a:r>
              <a:rPr lang="en-US" sz="2700" dirty="0">
                <a:solidFill>
                  <a:schemeClr val="tx1"/>
                </a:solidFill>
              </a:rPr>
              <a:t>you visit the bank website for fund transfer purpose so there is </a:t>
            </a:r>
            <a:r>
              <a:rPr lang="en-US" sz="2700" dirty="0" smtClean="0">
                <a:solidFill>
                  <a:schemeClr val="tx1"/>
                </a:solidFill>
              </a:rPr>
              <a:t>a section i.e</a:t>
            </a:r>
            <a:r>
              <a:rPr lang="en-US" sz="2700" dirty="0">
                <a:solidFill>
                  <a:schemeClr val="tx1"/>
                </a:solidFill>
              </a:rPr>
              <a:t>. online transfer services where we have NEFT, IMPS and UPI </a:t>
            </a:r>
            <a:r>
              <a:rPr lang="en-US" sz="2700" dirty="0" smtClean="0">
                <a:solidFill>
                  <a:schemeClr val="tx1"/>
                </a:solidFill>
              </a:rPr>
              <a:t>for fund transfer</a:t>
            </a:r>
            <a:r>
              <a:rPr lang="en-US" sz="2700" dirty="0">
                <a:solidFill>
                  <a:schemeClr val="tx1"/>
                </a:solidFill>
              </a:rPr>
              <a:t>, where by using various mode of transfer of funds we transfer our funds </a:t>
            </a:r>
            <a:r>
              <a:rPr lang="en-US" sz="2700" dirty="0" smtClean="0">
                <a:solidFill>
                  <a:schemeClr val="tx1"/>
                </a:solidFill>
              </a:rPr>
              <a:t>so</a:t>
            </a:r>
            <a:r>
              <a:rPr lang="en-US" sz="2700" dirty="0">
                <a:solidFill>
                  <a:schemeClr val="tx1"/>
                </a:solidFill>
              </a:rPr>
              <a:t>, in this project the customer can transfer funds in similar fashion using various </a:t>
            </a:r>
            <a:r>
              <a:rPr lang="en-US" sz="2700" dirty="0" smtClean="0">
                <a:solidFill>
                  <a:schemeClr val="tx1"/>
                </a:solidFill>
              </a:rPr>
              <a:t>modes </a:t>
            </a:r>
            <a:r>
              <a:rPr lang="en-US" sz="2700" dirty="0">
                <a:solidFill>
                  <a:schemeClr val="tx1"/>
                </a:solidFill>
              </a:rPr>
              <a:t>of transfer i.e. NEFT, IMPS and UPI.</a:t>
            </a:r>
            <a:r>
              <a:rPr lang="en-US" sz="2700" dirty="0"/>
              <a:t/>
            </a:r>
            <a:br>
              <a:rPr lang="en-US" sz="2700" dirty="0"/>
            </a:br>
            <a:endParaRPr lang="en-IN" sz="2700" dirty="0"/>
          </a:p>
        </p:txBody>
      </p:sp>
    </p:spTree>
    <p:extLst>
      <p:ext uri="{BB962C8B-B14F-4D97-AF65-F5344CB8AC3E}">
        <p14:creationId xmlns:p14="http://schemas.microsoft.com/office/powerpoint/2010/main" val="1096705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24168-7F77-550C-B306-36D4D9D177FC}"/>
              </a:ext>
            </a:extLst>
          </p:cNvPr>
          <p:cNvSpPr>
            <a:spLocks noGrp="1"/>
          </p:cNvSpPr>
          <p:nvPr>
            <p:ph type="title"/>
          </p:nvPr>
        </p:nvSpPr>
        <p:spPr>
          <a:xfrm>
            <a:off x="595222" y="1337094"/>
            <a:ext cx="9421483" cy="3610070"/>
          </a:xfrm>
        </p:spPr>
        <p:txBody>
          <a:bodyPr>
            <a:normAutofit/>
          </a:bodyPr>
          <a:lstStyle/>
          <a:p>
            <a:pPr algn="l"/>
            <a:r>
              <a:rPr lang="en-US" sz="3600" b="1" dirty="0">
                <a:latin typeface="Verdana" panose="020B0604030504040204" pitchFamily="34" charset="0"/>
              </a:rPr>
              <a:t>Our objective </a:t>
            </a:r>
            <a:r>
              <a:rPr lang="en-US" sz="3600" dirty="0">
                <a:solidFill>
                  <a:schemeClr val="tx1"/>
                </a:solidFill>
                <a:latin typeface="Verdana" panose="020B0604030504040204" pitchFamily="34" charset="0"/>
              </a:rPr>
              <a:t>is to provide best user </a:t>
            </a:r>
            <a:r>
              <a:rPr lang="en-US" sz="3600" dirty="0" smtClean="0">
                <a:solidFill>
                  <a:schemeClr val="tx1"/>
                </a:solidFill>
                <a:latin typeface="Verdana" panose="020B0604030504040204" pitchFamily="34" charset="0"/>
              </a:rPr>
              <a:t>experience </a:t>
            </a:r>
            <a:r>
              <a:rPr lang="en-US" sz="3600" dirty="0">
                <a:solidFill>
                  <a:schemeClr val="tx1"/>
                </a:solidFill>
                <a:latin typeface="Verdana" panose="020B0604030504040204" pitchFamily="34" charset="0"/>
              </a:rPr>
              <a:t>so that </a:t>
            </a:r>
            <a:r>
              <a:rPr lang="en-US" sz="3600" dirty="0" smtClean="0">
                <a:solidFill>
                  <a:schemeClr val="tx1"/>
                </a:solidFill>
                <a:latin typeface="Verdana" panose="020B0604030504040204" pitchFamily="34" charset="0"/>
              </a:rPr>
              <a:t>user </a:t>
            </a:r>
            <a:r>
              <a:rPr lang="en-US" sz="3600" dirty="0">
                <a:solidFill>
                  <a:schemeClr val="tx1"/>
                </a:solidFill>
                <a:latin typeface="Verdana" panose="020B0604030504040204" pitchFamily="34" charset="0"/>
              </a:rPr>
              <a:t>can </a:t>
            </a:r>
            <a:r>
              <a:rPr lang="en-US" sz="3600" dirty="0" smtClean="0">
                <a:solidFill>
                  <a:schemeClr val="tx1"/>
                </a:solidFill>
                <a:latin typeface="Verdana" panose="020B0604030504040204" pitchFamily="34" charset="0"/>
              </a:rPr>
              <a:t>make transaction easily with </a:t>
            </a:r>
            <a:r>
              <a:rPr lang="en-US" sz="3600" dirty="0" smtClean="0">
                <a:solidFill>
                  <a:schemeClr val="tx1"/>
                </a:solidFill>
                <a:latin typeface="Verdana" panose="020B0604030504040204" pitchFamily="34" charset="0"/>
              </a:rPr>
              <a:t>security.</a:t>
            </a:r>
            <a:endParaRPr lang="en-IN" sz="3600" dirty="0">
              <a:solidFill>
                <a:schemeClr val="tx1"/>
              </a:solidFill>
            </a:endParaRPr>
          </a:p>
        </p:txBody>
      </p:sp>
    </p:spTree>
    <p:extLst>
      <p:ext uri="{BB962C8B-B14F-4D97-AF65-F5344CB8AC3E}">
        <p14:creationId xmlns:p14="http://schemas.microsoft.com/office/powerpoint/2010/main" val="2502519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3AAAD-9ECD-7E6C-458B-7109DE5B2569}"/>
              </a:ext>
            </a:extLst>
          </p:cNvPr>
          <p:cNvSpPr>
            <a:spLocks noGrp="1"/>
          </p:cNvSpPr>
          <p:nvPr>
            <p:ph type="title"/>
          </p:nvPr>
        </p:nvSpPr>
        <p:spPr>
          <a:xfrm>
            <a:off x="225724" y="564789"/>
            <a:ext cx="10515600" cy="764428"/>
          </a:xfrm>
        </p:spPr>
        <p:txBody>
          <a:bodyPr>
            <a:normAutofit fontScale="90000"/>
          </a:bodyPr>
          <a:lstStyle/>
          <a:p>
            <a:r>
              <a:rPr lang="en-IN" sz="5400" b="1" u="sng" dirty="0" smtClean="0">
                <a:solidFill>
                  <a:schemeClr val="tx1"/>
                </a:solidFill>
              </a:rPr>
              <a:t>Project Overview</a:t>
            </a:r>
            <a:r>
              <a:rPr lang="en-IN" dirty="0" smtClean="0">
                <a:solidFill>
                  <a:schemeClr val="tx1"/>
                </a:solidFill>
              </a:rPr>
              <a:t> </a:t>
            </a:r>
            <a:r>
              <a:rPr lang="en-IN" dirty="0"/>
              <a:t>:</a:t>
            </a:r>
          </a:p>
        </p:txBody>
      </p:sp>
      <p:sp>
        <p:nvSpPr>
          <p:cNvPr id="3" name="Rectangle 2">
            <a:extLst>
              <a:ext uri="{FF2B5EF4-FFF2-40B4-BE49-F238E27FC236}">
                <a16:creationId xmlns:a16="http://schemas.microsoft.com/office/drawing/2014/main" xmlns="" id="{5A66EAE9-FDA1-ECB7-53CF-6055108867C3}"/>
              </a:ext>
            </a:extLst>
          </p:cNvPr>
          <p:cNvSpPr/>
          <p:nvPr/>
        </p:nvSpPr>
        <p:spPr>
          <a:xfrm>
            <a:off x="3062204" y="2474173"/>
            <a:ext cx="1039906" cy="33348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xmlns="" id="{6C4BDE76-65E9-228B-79CD-17EEDF858386}"/>
              </a:ext>
            </a:extLst>
          </p:cNvPr>
          <p:cNvSpPr/>
          <p:nvPr/>
        </p:nvSpPr>
        <p:spPr>
          <a:xfrm>
            <a:off x="7036192" y="1681938"/>
            <a:ext cx="2779062" cy="64545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10C200DD-6C31-FD0D-6FBC-F47174E69114}"/>
              </a:ext>
            </a:extLst>
          </p:cNvPr>
          <p:cNvSpPr/>
          <p:nvPr/>
        </p:nvSpPr>
        <p:spPr>
          <a:xfrm>
            <a:off x="7073321" y="2700809"/>
            <a:ext cx="2779061" cy="67235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cxnSp>
        <p:nvCxnSpPr>
          <p:cNvPr id="8" name="Straight Connector 7">
            <a:extLst>
              <a:ext uri="{FF2B5EF4-FFF2-40B4-BE49-F238E27FC236}">
                <a16:creationId xmlns:a16="http://schemas.microsoft.com/office/drawing/2014/main" xmlns="" id="{785A893F-110D-6B07-8548-5E4D17F358C1}"/>
              </a:ext>
            </a:extLst>
          </p:cNvPr>
          <p:cNvCxnSpPr>
            <a:cxnSpLocks/>
          </p:cNvCxnSpPr>
          <p:nvPr/>
        </p:nvCxnSpPr>
        <p:spPr>
          <a:xfrm>
            <a:off x="6481145" y="1576773"/>
            <a:ext cx="0" cy="45451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1CB213A0-2EA3-C917-5B10-F62ED6418B8A}"/>
              </a:ext>
            </a:extLst>
          </p:cNvPr>
          <p:cNvCxnSpPr/>
          <p:nvPr/>
        </p:nvCxnSpPr>
        <p:spPr>
          <a:xfrm>
            <a:off x="6481145" y="1585738"/>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A6DFB44-8A48-0B20-E6D0-6A3DB5000CAB}"/>
              </a:ext>
            </a:extLst>
          </p:cNvPr>
          <p:cNvCxnSpPr/>
          <p:nvPr/>
        </p:nvCxnSpPr>
        <p:spPr>
          <a:xfrm>
            <a:off x="10443545" y="1576773"/>
            <a:ext cx="0" cy="4545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965540D8-415B-A912-02A6-465134505AD9}"/>
              </a:ext>
            </a:extLst>
          </p:cNvPr>
          <p:cNvCxnSpPr/>
          <p:nvPr/>
        </p:nvCxnSpPr>
        <p:spPr>
          <a:xfrm>
            <a:off x="6481145" y="6121879"/>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41C48D76-D845-5F38-C2E0-3C040AA76E60}"/>
              </a:ext>
            </a:extLst>
          </p:cNvPr>
          <p:cNvSpPr txBox="1"/>
          <p:nvPr/>
        </p:nvSpPr>
        <p:spPr>
          <a:xfrm>
            <a:off x="7417955" y="1193994"/>
            <a:ext cx="2537012" cy="369332"/>
          </a:xfrm>
          <a:prstGeom prst="rect">
            <a:avLst/>
          </a:prstGeom>
          <a:noFill/>
        </p:spPr>
        <p:txBody>
          <a:bodyPr wrap="square" rtlCol="0">
            <a:spAutoFit/>
          </a:bodyPr>
          <a:lstStyle/>
          <a:p>
            <a:r>
              <a:rPr lang="en-IN" b="1" dirty="0" smtClean="0"/>
              <a:t>Micro-Services</a:t>
            </a:r>
            <a:endParaRPr lang="en-IN" b="1" dirty="0"/>
          </a:p>
        </p:txBody>
      </p:sp>
      <p:sp>
        <p:nvSpPr>
          <p:cNvPr id="18" name="TextBox 17">
            <a:extLst>
              <a:ext uri="{FF2B5EF4-FFF2-40B4-BE49-F238E27FC236}">
                <a16:creationId xmlns:a16="http://schemas.microsoft.com/office/drawing/2014/main" xmlns="" id="{97A724D5-412F-2245-FE4B-DAF6D9CCA9BA}"/>
              </a:ext>
            </a:extLst>
          </p:cNvPr>
          <p:cNvSpPr txBox="1"/>
          <p:nvPr/>
        </p:nvSpPr>
        <p:spPr>
          <a:xfrm>
            <a:off x="7559362" y="1823199"/>
            <a:ext cx="1947369" cy="369332"/>
          </a:xfrm>
          <a:prstGeom prst="rect">
            <a:avLst/>
          </a:prstGeom>
          <a:noFill/>
        </p:spPr>
        <p:txBody>
          <a:bodyPr wrap="square" rtlCol="0">
            <a:spAutoFit/>
          </a:bodyPr>
          <a:lstStyle/>
          <a:p>
            <a:r>
              <a:rPr lang="en-IN" b="1" dirty="0" smtClean="0"/>
              <a:t>USERS Module</a:t>
            </a:r>
            <a:endParaRPr lang="en-IN" b="1" dirty="0"/>
          </a:p>
        </p:txBody>
      </p:sp>
      <p:sp>
        <p:nvSpPr>
          <p:cNvPr id="19" name="TextBox 18">
            <a:extLst>
              <a:ext uri="{FF2B5EF4-FFF2-40B4-BE49-F238E27FC236}">
                <a16:creationId xmlns:a16="http://schemas.microsoft.com/office/drawing/2014/main" xmlns="" id="{4D1FEC5F-1998-AB0E-AD82-9E986C410C86}"/>
              </a:ext>
            </a:extLst>
          </p:cNvPr>
          <p:cNvSpPr txBox="1"/>
          <p:nvPr/>
        </p:nvSpPr>
        <p:spPr>
          <a:xfrm>
            <a:off x="3039459" y="1576773"/>
            <a:ext cx="1371600" cy="646331"/>
          </a:xfrm>
          <a:prstGeom prst="rect">
            <a:avLst/>
          </a:prstGeom>
          <a:noFill/>
        </p:spPr>
        <p:txBody>
          <a:bodyPr wrap="square" rtlCol="0">
            <a:spAutoFit/>
          </a:bodyPr>
          <a:lstStyle/>
          <a:p>
            <a:r>
              <a:rPr lang="en-IN" b="1" dirty="0"/>
              <a:t>API Gateway</a:t>
            </a:r>
          </a:p>
        </p:txBody>
      </p:sp>
      <p:sp>
        <p:nvSpPr>
          <p:cNvPr id="27" name="TextBox 26">
            <a:extLst>
              <a:ext uri="{FF2B5EF4-FFF2-40B4-BE49-F238E27FC236}">
                <a16:creationId xmlns:a16="http://schemas.microsoft.com/office/drawing/2014/main" xmlns="" id="{9248CF47-33A5-7292-45EF-8FB41B3BFE35}"/>
              </a:ext>
            </a:extLst>
          </p:cNvPr>
          <p:cNvSpPr txBox="1"/>
          <p:nvPr/>
        </p:nvSpPr>
        <p:spPr>
          <a:xfrm>
            <a:off x="7879384" y="2852319"/>
            <a:ext cx="2528045" cy="369332"/>
          </a:xfrm>
          <a:prstGeom prst="rect">
            <a:avLst/>
          </a:prstGeom>
          <a:noFill/>
        </p:spPr>
        <p:txBody>
          <a:bodyPr wrap="square" rtlCol="0">
            <a:spAutoFit/>
          </a:bodyPr>
          <a:lstStyle/>
          <a:p>
            <a:r>
              <a:rPr lang="en-US" b="1" dirty="0" smtClean="0"/>
              <a:t>Admin</a:t>
            </a:r>
            <a:endParaRPr lang="en-IN" b="1" dirty="0"/>
          </a:p>
        </p:txBody>
      </p:sp>
      <p:sp>
        <p:nvSpPr>
          <p:cNvPr id="7" name="Oval 6"/>
          <p:cNvSpPr/>
          <p:nvPr/>
        </p:nvSpPr>
        <p:spPr>
          <a:xfrm>
            <a:off x="1135812" y="3454879"/>
            <a:ext cx="1250830" cy="107846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6"/>
          </p:cNvCxnSpPr>
          <p:nvPr/>
        </p:nvCxnSpPr>
        <p:spPr>
          <a:xfrm>
            <a:off x="2386642" y="3994113"/>
            <a:ext cx="652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52755" y="401990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5913" y="3629254"/>
            <a:ext cx="897404" cy="646331"/>
          </a:xfrm>
          <a:prstGeom prst="rect">
            <a:avLst/>
          </a:prstGeom>
          <a:noFill/>
        </p:spPr>
        <p:txBody>
          <a:bodyPr wrap="square" rtlCol="0">
            <a:spAutoFit/>
          </a:bodyPr>
          <a:lstStyle/>
          <a:p>
            <a:r>
              <a:rPr lang="en-US" b="1" dirty="0" smtClean="0"/>
              <a:t>User Login</a:t>
            </a:r>
            <a:endParaRPr lang="en-US" b="1" dirty="0"/>
          </a:p>
        </p:txBody>
      </p:sp>
      <p:sp>
        <p:nvSpPr>
          <p:cNvPr id="22" name="Rectangle: Rounded Corners 5">
            <a:extLst>
              <a:ext uri="{FF2B5EF4-FFF2-40B4-BE49-F238E27FC236}">
                <a16:creationId xmlns:a16="http://schemas.microsoft.com/office/drawing/2014/main" xmlns="" id="{10C200DD-6C31-FD0D-6FBC-F47174E69114}"/>
              </a:ext>
            </a:extLst>
          </p:cNvPr>
          <p:cNvSpPr/>
          <p:nvPr/>
        </p:nvSpPr>
        <p:spPr>
          <a:xfrm>
            <a:off x="7072309" y="3620916"/>
            <a:ext cx="2779061" cy="67235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3" name="Rectangle: Rounded Corners 5">
            <a:extLst>
              <a:ext uri="{FF2B5EF4-FFF2-40B4-BE49-F238E27FC236}">
                <a16:creationId xmlns:a16="http://schemas.microsoft.com/office/drawing/2014/main" xmlns="" id="{10C200DD-6C31-FD0D-6FBC-F47174E69114}"/>
              </a:ext>
            </a:extLst>
          </p:cNvPr>
          <p:cNvSpPr/>
          <p:nvPr/>
        </p:nvSpPr>
        <p:spPr>
          <a:xfrm>
            <a:off x="7073321" y="4533347"/>
            <a:ext cx="2779061" cy="67235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4" name="Rectangle: Rounded Corners 5">
            <a:extLst>
              <a:ext uri="{FF2B5EF4-FFF2-40B4-BE49-F238E27FC236}">
                <a16:creationId xmlns:a16="http://schemas.microsoft.com/office/drawing/2014/main" xmlns="" id="{10C200DD-6C31-FD0D-6FBC-F47174E69114}"/>
              </a:ext>
            </a:extLst>
          </p:cNvPr>
          <p:cNvSpPr/>
          <p:nvPr/>
        </p:nvSpPr>
        <p:spPr>
          <a:xfrm>
            <a:off x="7109437" y="5412291"/>
            <a:ext cx="2779061" cy="67235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TextBox 8"/>
          <p:cNvSpPr txBox="1"/>
          <p:nvPr/>
        </p:nvSpPr>
        <p:spPr>
          <a:xfrm>
            <a:off x="7647101" y="3789170"/>
            <a:ext cx="1889269" cy="369332"/>
          </a:xfrm>
          <a:prstGeom prst="rect">
            <a:avLst/>
          </a:prstGeom>
          <a:noFill/>
        </p:spPr>
        <p:txBody>
          <a:bodyPr wrap="square" rtlCol="0">
            <a:spAutoFit/>
          </a:bodyPr>
          <a:lstStyle/>
          <a:p>
            <a:r>
              <a:rPr lang="en-US" b="1" dirty="0" smtClean="0"/>
              <a:t>UPI Payment</a:t>
            </a:r>
            <a:endParaRPr lang="en-US" b="1" dirty="0"/>
          </a:p>
        </p:txBody>
      </p:sp>
      <p:sp>
        <p:nvSpPr>
          <p:cNvPr id="11" name="TextBox 10"/>
          <p:cNvSpPr txBox="1"/>
          <p:nvPr/>
        </p:nvSpPr>
        <p:spPr>
          <a:xfrm>
            <a:off x="7559362" y="4705350"/>
            <a:ext cx="2169006" cy="369332"/>
          </a:xfrm>
          <a:prstGeom prst="rect">
            <a:avLst/>
          </a:prstGeom>
          <a:noFill/>
        </p:spPr>
        <p:txBody>
          <a:bodyPr wrap="square" rtlCol="0">
            <a:spAutoFit/>
          </a:bodyPr>
          <a:lstStyle/>
          <a:p>
            <a:r>
              <a:rPr lang="en-US" b="1" dirty="0" smtClean="0"/>
              <a:t>NEFT Payment</a:t>
            </a:r>
            <a:endParaRPr lang="en-US" b="1" dirty="0"/>
          </a:p>
        </p:txBody>
      </p:sp>
      <p:sp>
        <p:nvSpPr>
          <p:cNvPr id="20" name="TextBox 19"/>
          <p:cNvSpPr txBox="1"/>
          <p:nvPr/>
        </p:nvSpPr>
        <p:spPr>
          <a:xfrm>
            <a:off x="7637800" y="5563801"/>
            <a:ext cx="1820767" cy="369332"/>
          </a:xfrm>
          <a:prstGeom prst="rect">
            <a:avLst/>
          </a:prstGeom>
          <a:noFill/>
        </p:spPr>
        <p:txBody>
          <a:bodyPr wrap="square" rtlCol="0">
            <a:spAutoFit/>
          </a:bodyPr>
          <a:lstStyle/>
          <a:p>
            <a:r>
              <a:rPr lang="en-US" b="1" dirty="0" smtClean="0"/>
              <a:t>IMPS Payment</a:t>
            </a:r>
            <a:endParaRPr lang="en-US" b="1" dirty="0"/>
          </a:p>
        </p:txBody>
      </p:sp>
      <p:cxnSp>
        <p:nvCxnSpPr>
          <p:cNvPr id="28" name="Straight Arrow Connector 27"/>
          <p:cNvCxnSpPr>
            <a:endCxn id="24" idx="1"/>
          </p:cNvCxnSpPr>
          <p:nvPr/>
        </p:nvCxnSpPr>
        <p:spPr>
          <a:xfrm>
            <a:off x="4102110" y="5495026"/>
            <a:ext cx="3007327" cy="253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flipV="1">
            <a:off x="4102110" y="4869523"/>
            <a:ext cx="2971211" cy="33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6" idx="1"/>
          </p:cNvCxnSpPr>
          <p:nvPr/>
        </p:nvCxnSpPr>
        <p:spPr>
          <a:xfrm flipV="1">
            <a:off x="4138226" y="3036985"/>
            <a:ext cx="2935095" cy="12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 idx="3"/>
            <a:endCxn id="22" idx="1"/>
          </p:cNvCxnSpPr>
          <p:nvPr/>
        </p:nvCxnSpPr>
        <p:spPr>
          <a:xfrm flipV="1">
            <a:off x="4102110" y="3957092"/>
            <a:ext cx="2970199" cy="184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4" idx="1"/>
          </p:cNvCxnSpPr>
          <p:nvPr/>
        </p:nvCxnSpPr>
        <p:spPr>
          <a:xfrm flipV="1">
            <a:off x="4138226" y="2004668"/>
            <a:ext cx="2897966" cy="8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flipH="1">
            <a:off x="1135812" y="5863822"/>
            <a:ext cx="4968815" cy="646331"/>
          </a:xfrm>
          <a:prstGeom prst="rect">
            <a:avLst/>
          </a:prstGeom>
          <a:noFill/>
        </p:spPr>
        <p:txBody>
          <a:bodyPr wrap="square" rtlCol="0">
            <a:spAutoFit/>
          </a:bodyPr>
          <a:lstStyle/>
          <a:p>
            <a:r>
              <a:rPr lang="en-IN" dirty="0"/>
              <a:t>Using JWT for user Authentication to access API</a:t>
            </a:r>
          </a:p>
          <a:p>
            <a:endParaRPr lang="en-US" dirty="0"/>
          </a:p>
        </p:txBody>
      </p:sp>
      <p:sp>
        <p:nvSpPr>
          <p:cNvPr id="26" name="Oval 25"/>
          <p:cNvSpPr/>
          <p:nvPr/>
        </p:nvSpPr>
        <p:spPr>
          <a:xfrm>
            <a:off x="964363" y="4775658"/>
            <a:ext cx="1526708" cy="1143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7" idx="4"/>
          </p:cNvCxnSpPr>
          <p:nvPr/>
        </p:nvCxnSpPr>
        <p:spPr>
          <a:xfrm>
            <a:off x="1761227" y="4533347"/>
            <a:ext cx="0" cy="3361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1295185" y="5157544"/>
            <a:ext cx="1174844" cy="369332"/>
          </a:xfrm>
          <a:prstGeom prst="rect">
            <a:avLst/>
          </a:prstGeom>
          <a:noFill/>
        </p:spPr>
        <p:txBody>
          <a:bodyPr wrap="square" rtlCol="0">
            <a:spAutoFit/>
          </a:bodyPr>
          <a:lstStyle/>
          <a:p>
            <a:r>
              <a:rPr lang="en-US" dirty="0" smtClean="0"/>
              <a:t>ADMIN</a:t>
            </a:r>
            <a:endParaRPr lang="en-US" dirty="0"/>
          </a:p>
        </p:txBody>
      </p:sp>
    </p:spTree>
    <p:extLst>
      <p:ext uri="{BB962C8B-B14F-4D97-AF65-F5344CB8AC3E}">
        <p14:creationId xmlns:p14="http://schemas.microsoft.com/office/powerpoint/2010/main" val="235568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lc="http://schemas.openxmlformats.org/drawingml/2006/lockedCanvas" xmlns:a16="http://schemas.microsoft.com/office/drawing/2014/main" xmlns="" id="{9AE68AE3-762B-D09F-94F9-754137338699}"/>
              </a:ext>
            </a:extLst>
          </p:cNvPr>
          <p:cNvSpPr/>
          <p:nvPr/>
        </p:nvSpPr>
        <p:spPr>
          <a:xfrm>
            <a:off x="917363" y="1527193"/>
            <a:ext cx="1147483" cy="354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 name="TextBox 4">
            <a:extLst>
              <a:ext uri="{FF2B5EF4-FFF2-40B4-BE49-F238E27FC236}">
                <a16:creationId xmlns:lc="http://schemas.openxmlformats.org/drawingml/2006/lockedCanvas" xmlns:a16="http://schemas.microsoft.com/office/drawing/2014/main" xmlns="" id="{AB60A40E-8155-BDDD-28C4-19CFD96748AA}"/>
              </a:ext>
            </a:extLst>
          </p:cNvPr>
          <p:cNvSpPr txBox="1"/>
          <p:nvPr/>
        </p:nvSpPr>
        <p:spPr>
          <a:xfrm>
            <a:off x="539321" y="1033452"/>
            <a:ext cx="23764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u="sng" dirty="0"/>
              <a:t>Admin Module API</a:t>
            </a:r>
          </a:p>
        </p:txBody>
      </p:sp>
      <p:sp>
        <p:nvSpPr>
          <p:cNvPr id="4" name="Rectangle: Rounded Corners 5">
            <a:extLst>
              <a:ext uri="{FF2B5EF4-FFF2-40B4-BE49-F238E27FC236}">
                <a16:creationId xmlns:lc="http://schemas.openxmlformats.org/drawingml/2006/lockedCanvas" xmlns:a16="http://schemas.microsoft.com/office/drawing/2014/main" xmlns="" id="{21000D09-0FAE-0A5D-FA90-12D6AFE7A118}"/>
              </a:ext>
            </a:extLst>
          </p:cNvPr>
          <p:cNvSpPr/>
          <p:nvPr/>
        </p:nvSpPr>
        <p:spPr>
          <a:xfrm>
            <a:off x="6477465" y="1569330"/>
            <a:ext cx="2506142" cy="55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UPI</a:t>
            </a:r>
            <a:endParaRPr lang="en-IN" dirty="0"/>
          </a:p>
        </p:txBody>
      </p:sp>
      <p:sp>
        <p:nvSpPr>
          <p:cNvPr id="5" name="Rectangle: Rounded Corners 6">
            <a:extLst>
              <a:ext uri="{FF2B5EF4-FFF2-40B4-BE49-F238E27FC236}">
                <a16:creationId xmlns:lc="http://schemas.openxmlformats.org/drawingml/2006/lockedCanvas" xmlns:a16="http://schemas.microsoft.com/office/drawing/2014/main" xmlns="" id="{AC7A6183-7769-4843-CA13-25A395870410}"/>
              </a:ext>
            </a:extLst>
          </p:cNvPr>
          <p:cNvSpPr/>
          <p:nvPr/>
        </p:nvSpPr>
        <p:spPr>
          <a:xfrm>
            <a:off x="6555104" y="4117076"/>
            <a:ext cx="2385373" cy="1019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USER</a:t>
            </a:r>
            <a:endParaRPr lang="en-IN" dirty="0"/>
          </a:p>
        </p:txBody>
      </p:sp>
      <p:sp>
        <p:nvSpPr>
          <p:cNvPr id="7" name="TextBox 15">
            <a:extLst>
              <a:ext uri="{FF2B5EF4-FFF2-40B4-BE49-F238E27FC236}">
                <a16:creationId xmlns:lc="http://schemas.openxmlformats.org/drawingml/2006/lockedCanvas" xmlns:a16="http://schemas.microsoft.com/office/drawing/2014/main" xmlns="" id="{7CEA1D78-0B26-C745-8A41-6C816971AC96}"/>
              </a:ext>
            </a:extLst>
          </p:cNvPr>
          <p:cNvSpPr txBox="1"/>
          <p:nvPr/>
        </p:nvSpPr>
        <p:spPr>
          <a:xfrm>
            <a:off x="2589280" y="2075204"/>
            <a:ext cx="309282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User need to be verify first and then can access the </a:t>
            </a:r>
            <a:r>
              <a:rPr lang="en-IN" dirty="0" smtClean="0"/>
              <a:t>API’S</a:t>
            </a:r>
            <a:endParaRPr lang="en-IN" dirty="0"/>
          </a:p>
        </p:txBody>
      </p:sp>
      <p:sp>
        <p:nvSpPr>
          <p:cNvPr id="9" name="TextBox 19">
            <a:extLst>
              <a:ext uri="{FF2B5EF4-FFF2-40B4-BE49-F238E27FC236}">
                <a16:creationId xmlns:lc="http://schemas.openxmlformats.org/drawingml/2006/lockedCanvas" xmlns:a16="http://schemas.microsoft.com/office/drawing/2014/main" xmlns="" id="{75B2CD22-05F4-B5D0-7C3F-AFBD110E6F9B}"/>
              </a:ext>
            </a:extLst>
          </p:cNvPr>
          <p:cNvSpPr txBox="1"/>
          <p:nvPr/>
        </p:nvSpPr>
        <p:spPr>
          <a:xfrm>
            <a:off x="2051398" y="4469874"/>
            <a:ext cx="327211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Using </a:t>
            </a:r>
            <a:r>
              <a:rPr lang="en-IN" dirty="0" err="1"/>
              <a:t>jwt</a:t>
            </a:r>
            <a:r>
              <a:rPr lang="en-IN" dirty="0"/>
              <a:t> for user Authentication</a:t>
            </a:r>
          </a:p>
        </p:txBody>
      </p:sp>
      <p:sp>
        <p:nvSpPr>
          <p:cNvPr id="10" name="TextBox 1">
            <a:extLst>
              <a:ext uri="{FF2B5EF4-FFF2-40B4-BE49-F238E27FC236}">
                <a16:creationId xmlns:lc="http://schemas.openxmlformats.org/drawingml/2006/lockedCanvas" xmlns:a16="http://schemas.microsoft.com/office/drawing/2014/main" xmlns="" id="{4F66DCE2-368E-B092-E539-08B8DD190BE1}"/>
              </a:ext>
            </a:extLst>
          </p:cNvPr>
          <p:cNvSpPr txBox="1"/>
          <p:nvPr/>
        </p:nvSpPr>
        <p:spPr>
          <a:xfrm>
            <a:off x="2835809" y="1527193"/>
            <a:ext cx="259976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CRUD</a:t>
            </a:r>
          </a:p>
        </p:txBody>
      </p:sp>
      <p:sp>
        <p:nvSpPr>
          <p:cNvPr id="11" name="TextBox 2">
            <a:extLst>
              <a:ext uri="{FF2B5EF4-FFF2-40B4-BE49-F238E27FC236}">
                <a16:creationId xmlns:lc="http://schemas.openxmlformats.org/drawingml/2006/lockedCanvas" xmlns:a16="http://schemas.microsoft.com/office/drawing/2014/main" xmlns="" id="{36D6A1C3-341A-9DDD-6E3A-E91BA954AEE1}"/>
              </a:ext>
            </a:extLst>
          </p:cNvPr>
          <p:cNvSpPr txBox="1"/>
          <p:nvPr/>
        </p:nvSpPr>
        <p:spPr>
          <a:xfrm>
            <a:off x="2835809" y="3819933"/>
            <a:ext cx="108472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CRUD</a:t>
            </a:r>
          </a:p>
        </p:txBody>
      </p:sp>
      <p:sp>
        <p:nvSpPr>
          <p:cNvPr id="13" name="Rectangle: Rounded Corners 5">
            <a:extLst>
              <a:ext uri="{FF2B5EF4-FFF2-40B4-BE49-F238E27FC236}">
                <a16:creationId xmlns:lc="http://schemas.openxmlformats.org/drawingml/2006/lockedCanvas" xmlns:a16="http://schemas.microsoft.com/office/drawing/2014/main" xmlns="" id="{21000D09-0FAE-0A5D-FA90-12D6AFE7A118}"/>
              </a:ext>
            </a:extLst>
          </p:cNvPr>
          <p:cNvSpPr/>
          <p:nvPr/>
        </p:nvSpPr>
        <p:spPr>
          <a:xfrm>
            <a:off x="6477465" y="2444879"/>
            <a:ext cx="2506142" cy="55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NEFT</a:t>
            </a:r>
            <a:endParaRPr lang="en-IN" dirty="0"/>
          </a:p>
        </p:txBody>
      </p:sp>
      <p:sp>
        <p:nvSpPr>
          <p:cNvPr id="14" name="Rectangle: Rounded Corners 5">
            <a:extLst>
              <a:ext uri="{FF2B5EF4-FFF2-40B4-BE49-F238E27FC236}">
                <a16:creationId xmlns:lc="http://schemas.openxmlformats.org/drawingml/2006/lockedCanvas" xmlns:a16="http://schemas.microsoft.com/office/drawing/2014/main" xmlns="" id="{21000D09-0FAE-0A5D-FA90-12D6AFE7A118}"/>
              </a:ext>
            </a:extLst>
          </p:cNvPr>
          <p:cNvSpPr/>
          <p:nvPr/>
        </p:nvSpPr>
        <p:spPr>
          <a:xfrm>
            <a:off x="6477465" y="3292158"/>
            <a:ext cx="2506142" cy="55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IMPS</a:t>
            </a:r>
            <a:endParaRPr lang="en-IN" dirty="0"/>
          </a:p>
        </p:txBody>
      </p:sp>
      <p:cxnSp>
        <p:nvCxnSpPr>
          <p:cNvPr id="16" name="Straight Arrow Connector 15"/>
          <p:cNvCxnSpPr>
            <a:endCxn id="4" idx="1"/>
          </p:cNvCxnSpPr>
          <p:nvPr/>
        </p:nvCxnSpPr>
        <p:spPr>
          <a:xfrm flipV="1">
            <a:off x="2064846" y="1846158"/>
            <a:ext cx="4412619" cy="22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2064846" y="3568986"/>
            <a:ext cx="4412619" cy="110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3"/>
            <a:endCxn id="13" idx="1"/>
          </p:cNvCxnSpPr>
          <p:nvPr/>
        </p:nvCxnSpPr>
        <p:spPr>
          <a:xfrm flipV="1">
            <a:off x="2064846" y="2721707"/>
            <a:ext cx="4412619" cy="57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1"/>
          </p:cNvCxnSpPr>
          <p:nvPr/>
        </p:nvCxnSpPr>
        <p:spPr>
          <a:xfrm>
            <a:off x="2064846" y="4278702"/>
            <a:ext cx="4490258" cy="3480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72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lc="http://schemas.openxmlformats.org/drawingml/2006/lockedCanvas" xmlns:a16="http://schemas.microsoft.com/office/drawing/2014/main" xmlns="" id="{BFF32C24-31CD-EBDB-D7F2-3A7725B4FED5}"/>
              </a:ext>
            </a:extLst>
          </p:cNvPr>
          <p:cNvSpPr/>
          <p:nvPr/>
        </p:nvSpPr>
        <p:spPr>
          <a:xfrm>
            <a:off x="342976" y="2993884"/>
            <a:ext cx="762000" cy="264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Users/Admin</a:t>
            </a:r>
          </a:p>
        </p:txBody>
      </p:sp>
      <p:sp>
        <p:nvSpPr>
          <p:cNvPr id="3" name="Rectangle: Rounded Corners 2">
            <a:extLst>
              <a:ext uri="{FF2B5EF4-FFF2-40B4-BE49-F238E27FC236}">
                <a16:creationId xmlns:lc="http://schemas.openxmlformats.org/drawingml/2006/lockedCanvas" xmlns:a16="http://schemas.microsoft.com/office/drawing/2014/main" xmlns="" id="{E96633C0-4613-979C-7724-F0B876E80A1F}"/>
              </a:ext>
            </a:extLst>
          </p:cNvPr>
          <p:cNvSpPr/>
          <p:nvPr/>
        </p:nvSpPr>
        <p:spPr>
          <a:xfrm>
            <a:off x="1480946" y="3687392"/>
            <a:ext cx="1577788"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API - Gateway</a:t>
            </a:r>
          </a:p>
        </p:txBody>
      </p:sp>
      <p:sp>
        <p:nvSpPr>
          <p:cNvPr id="4" name="Rectangle: Rounded Corners 3">
            <a:extLst>
              <a:ext uri="{FF2B5EF4-FFF2-40B4-BE49-F238E27FC236}">
                <a16:creationId xmlns:lc="http://schemas.openxmlformats.org/drawingml/2006/lockedCanvas" xmlns:a16="http://schemas.microsoft.com/office/drawing/2014/main" xmlns="" id="{260495E1-829F-B51E-1037-4EA5F5F89633}"/>
              </a:ext>
            </a:extLst>
          </p:cNvPr>
          <p:cNvSpPr/>
          <p:nvPr/>
        </p:nvSpPr>
        <p:spPr>
          <a:xfrm>
            <a:off x="4572675" y="2173557"/>
            <a:ext cx="2043953" cy="564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Users</a:t>
            </a:r>
          </a:p>
        </p:txBody>
      </p:sp>
      <p:sp>
        <p:nvSpPr>
          <p:cNvPr id="5" name="Rectangle: Rounded Corners 4">
            <a:extLst>
              <a:ext uri="{FF2B5EF4-FFF2-40B4-BE49-F238E27FC236}">
                <a16:creationId xmlns:lc="http://schemas.openxmlformats.org/drawingml/2006/lockedCanvas" xmlns:a16="http://schemas.microsoft.com/office/drawing/2014/main" xmlns="" id="{7627DADA-2B64-42BA-DBC4-A3683008D0B9}"/>
              </a:ext>
            </a:extLst>
          </p:cNvPr>
          <p:cNvSpPr/>
          <p:nvPr/>
        </p:nvSpPr>
        <p:spPr>
          <a:xfrm>
            <a:off x="4572675" y="3184331"/>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Admin</a:t>
            </a:r>
          </a:p>
        </p:txBody>
      </p:sp>
      <p:sp>
        <p:nvSpPr>
          <p:cNvPr id="6" name="Rectangle: Rounded Corners 6">
            <a:extLst>
              <a:ext uri="{FF2B5EF4-FFF2-40B4-BE49-F238E27FC236}">
                <a16:creationId xmlns:lc="http://schemas.openxmlformats.org/drawingml/2006/lockedCanvas" xmlns:a16="http://schemas.microsoft.com/office/drawing/2014/main" xmlns="" id="{A08CD23C-2E10-0DDB-C6A9-70521204300D}"/>
              </a:ext>
            </a:extLst>
          </p:cNvPr>
          <p:cNvSpPr/>
          <p:nvPr/>
        </p:nvSpPr>
        <p:spPr>
          <a:xfrm>
            <a:off x="4486413" y="4983995"/>
            <a:ext cx="2043953" cy="573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NEFT</a:t>
            </a:r>
            <a:endParaRPr lang="en-IN" dirty="0"/>
          </a:p>
        </p:txBody>
      </p:sp>
      <p:sp>
        <p:nvSpPr>
          <p:cNvPr id="7" name="Rectangle: Rounded Corners 7">
            <a:extLst>
              <a:ext uri="{FF2B5EF4-FFF2-40B4-BE49-F238E27FC236}">
                <a16:creationId xmlns:lc="http://schemas.openxmlformats.org/drawingml/2006/lockedCanvas" xmlns:a16="http://schemas.microsoft.com/office/drawing/2014/main" xmlns="" id="{810984A5-DF7A-748F-56F1-002D1E212BAF}"/>
              </a:ext>
            </a:extLst>
          </p:cNvPr>
          <p:cNvSpPr/>
          <p:nvPr/>
        </p:nvSpPr>
        <p:spPr>
          <a:xfrm>
            <a:off x="4486413" y="5734788"/>
            <a:ext cx="2043953" cy="573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IMPS</a:t>
            </a:r>
            <a:endParaRPr lang="en-IN" dirty="0"/>
          </a:p>
        </p:txBody>
      </p:sp>
      <p:sp>
        <p:nvSpPr>
          <p:cNvPr id="8" name="Rectangle 7">
            <a:extLst>
              <a:ext uri="{FF2B5EF4-FFF2-40B4-BE49-F238E27FC236}">
                <a16:creationId xmlns:lc="http://schemas.openxmlformats.org/drawingml/2006/lockedCanvas" xmlns:a16="http://schemas.microsoft.com/office/drawing/2014/main" xmlns="" id="{3A15E8EC-43E7-A173-08DE-5F84D62F1BCB}"/>
              </a:ext>
            </a:extLst>
          </p:cNvPr>
          <p:cNvSpPr/>
          <p:nvPr/>
        </p:nvSpPr>
        <p:spPr>
          <a:xfrm>
            <a:off x="3901631" y="804202"/>
            <a:ext cx="3478306" cy="82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Micro-Services</a:t>
            </a:r>
          </a:p>
        </p:txBody>
      </p:sp>
      <p:sp>
        <p:nvSpPr>
          <p:cNvPr id="9" name="Arrow: Right 9">
            <a:extLst>
              <a:ext uri="{FF2B5EF4-FFF2-40B4-BE49-F238E27FC236}">
                <a16:creationId xmlns:lc="http://schemas.openxmlformats.org/drawingml/2006/lockedCanvas" xmlns:a16="http://schemas.microsoft.com/office/drawing/2014/main" xmlns="" id="{D4F364BD-0F99-2213-60B1-9460E8E73EC7}"/>
              </a:ext>
            </a:extLst>
          </p:cNvPr>
          <p:cNvSpPr/>
          <p:nvPr/>
        </p:nvSpPr>
        <p:spPr>
          <a:xfrm>
            <a:off x="1193689" y="3932885"/>
            <a:ext cx="249119" cy="266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10" name="Connector: Elbow 15">
            <a:extLst>
              <a:ext uri="{FF2B5EF4-FFF2-40B4-BE49-F238E27FC236}">
                <a16:creationId xmlns:lc="http://schemas.openxmlformats.org/drawingml/2006/lockedCanvas" xmlns:a16="http://schemas.microsoft.com/office/drawing/2014/main" xmlns="" id="{5E95D734-5789-BC0E-6092-54DA070F95DE}"/>
              </a:ext>
            </a:extLst>
          </p:cNvPr>
          <p:cNvCxnSpPr>
            <a:endCxn id="4" idx="1"/>
          </p:cNvCxnSpPr>
          <p:nvPr/>
        </p:nvCxnSpPr>
        <p:spPr>
          <a:xfrm flipV="1">
            <a:off x="3021783" y="2455946"/>
            <a:ext cx="1550892" cy="1255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7">
            <a:extLst>
              <a:ext uri="{FF2B5EF4-FFF2-40B4-BE49-F238E27FC236}">
                <a16:creationId xmlns:lc="http://schemas.openxmlformats.org/drawingml/2006/lockedCanvas" xmlns:a16="http://schemas.microsoft.com/office/drawing/2014/main" xmlns="" id="{1A118345-6D3F-3798-545A-860B3845A4D8}"/>
              </a:ext>
            </a:extLst>
          </p:cNvPr>
          <p:cNvCxnSpPr>
            <a:endCxn id="5" idx="2"/>
          </p:cNvCxnSpPr>
          <p:nvPr/>
        </p:nvCxnSpPr>
        <p:spPr>
          <a:xfrm flipV="1">
            <a:off x="3021781" y="3731178"/>
            <a:ext cx="2572871" cy="2017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21">
            <a:extLst>
              <a:ext uri="{FF2B5EF4-FFF2-40B4-BE49-F238E27FC236}">
                <a16:creationId xmlns:lc="http://schemas.openxmlformats.org/drawingml/2006/lockedCanvas" xmlns:a16="http://schemas.microsoft.com/office/drawing/2014/main" xmlns="" id="{34043BFA-B00A-6F09-20D0-86DF8EA9917A}"/>
              </a:ext>
            </a:extLst>
          </p:cNvPr>
          <p:cNvCxnSpPr>
            <a:endCxn id="6" idx="1"/>
          </p:cNvCxnSpPr>
          <p:nvPr/>
        </p:nvCxnSpPr>
        <p:spPr>
          <a:xfrm>
            <a:off x="2935517" y="4316126"/>
            <a:ext cx="1550896" cy="9547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23">
            <a:extLst>
              <a:ext uri="{FF2B5EF4-FFF2-40B4-BE49-F238E27FC236}">
                <a16:creationId xmlns:lc="http://schemas.openxmlformats.org/drawingml/2006/lockedCanvas" xmlns:a16="http://schemas.microsoft.com/office/drawing/2014/main" xmlns="" id="{6DBACD77-5DDC-ED03-0B57-7C8BCE3F84BB}"/>
              </a:ext>
            </a:extLst>
          </p:cNvPr>
          <p:cNvCxnSpPr>
            <a:endCxn id="7" idx="1"/>
          </p:cNvCxnSpPr>
          <p:nvPr/>
        </p:nvCxnSpPr>
        <p:spPr>
          <a:xfrm rot="16200000" flipH="1">
            <a:off x="2850355" y="4385600"/>
            <a:ext cx="1694329" cy="1577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Arrow: Down 25">
            <a:extLst>
              <a:ext uri="{FF2B5EF4-FFF2-40B4-BE49-F238E27FC236}">
                <a16:creationId xmlns:lc="http://schemas.openxmlformats.org/drawingml/2006/lockedCanvas" xmlns:a16="http://schemas.microsoft.com/office/drawing/2014/main" xmlns="" id="{589DEFB7-196B-1F04-178E-BE71EFF50275}"/>
              </a:ext>
            </a:extLst>
          </p:cNvPr>
          <p:cNvSpPr/>
          <p:nvPr/>
        </p:nvSpPr>
        <p:spPr>
          <a:xfrm>
            <a:off x="5298815" y="1599820"/>
            <a:ext cx="591670" cy="448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5" name="Rectangle 14">
            <a:extLst>
              <a:ext uri="{FF2B5EF4-FFF2-40B4-BE49-F238E27FC236}">
                <a16:creationId xmlns:lc="http://schemas.openxmlformats.org/drawingml/2006/lockedCanvas" xmlns:a16="http://schemas.microsoft.com/office/drawing/2014/main" xmlns="" id="{997BC232-991D-D96B-CE58-46FDB9F22CC6}"/>
              </a:ext>
            </a:extLst>
          </p:cNvPr>
          <p:cNvSpPr/>
          <p:nvPr/>
        </p:nvSpPr>
        <p:spPr>
          <a:xfrm>
            <a:off x="8436465" y="777307"/>
            <a:ext cx="2761129" cy="72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Database</a:t>
            </a:r>
          </a:p>
        </p:txBody>
      </p:sp>
      <p:sp>
        <p:nvSpPr>
          <p:cNvPr id="16" name="Rectangle: Rounded Corners 27">
            <a:extLst>
              <a:ext uri="{FF2B5EF4-FFF2-40B4-BE49-F238E27FC236}">
                <a16:creationId xmlns:lc="http://schemas.openxmlformats.org/drawingml/2006/lockedCanvas" xmlns:a16="http://schemas.microsoft.com/office/drawing/2014/main" xmlns="" id="{EF431672-1925-17B5-C4A3-ADBF33BC682D}"/>
              </a:ext>
            </a:extLst>
          </p:cNvPr>
          <p:cNvSpPr/>
          <p:nvPr/>
        </p:nvSpPr>
        <p:spPr>
          <a:xfrm>
            <a:off x="8855434" y="2168612"/>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MongoDB</a:t>
            </a:r>
          </a:p>
        </p:txBody>
      </p:sp>
      <p:sp>
        <p:nvSpPr>
          <p:cNvPr id="17" name="Rectangle: Rounded Corners 28">
            <a:extLst>
              <a:ext uri="{FF2B5EF4-FFF2-40B4-BE49-F238E27FC236}">
                <a16:creationId xmlns:lc="http://schemas.openxmlformats.org/drawingml/2006/lockedCanvas" xmlns:a16="http://schemas.microsoft.com/office/drawing/2014/main" xmlns="" id="{8A4C5954-6696-E8AD-73FA-5ED1ED422B11}"/>
              </a:ext>
            </a:extLst>
          </p:cNvPr>
          <p:cNvSpPr/>
          <p:nvPr/>
        </p:nvSpPr>
        <p:spPr>
          <a:xfrm>
            <a:off x="8795047" y="3192828"/>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err="1" smtClean="0"/>
              <a:t>Postgresql</a:t>
            </a:r>
            <a:endParaRPr lang="en-IN" dirty="0"/>
          </a:p>
        </p:txBody>
      </p:sp>
      <p:sp>
        <p:nvSpPr>
          <p:cNvPr id="18" name="Rectangle: Rounded Corners 30">
            <a:extLst>
              <a:ext uri="{FF2B5EF4-FFF2-40B4-BE49-F238E27FC236}">
                <a16:creationId xmlns:lc="http://schemas.openxmlformats.org/drawingml/2006/lockedCanvas" xmlns:a16="http://schemas.microsoft.com/office/drawing/2014/main" xmlns="" id="{C0B844DF-A28A-8C43-B506-FE520AE0EB05}"/>
              </a:ext>
            </a:extLst>
          </p:cNvPr>
          <p:cNvSpPr/>
          <p:nvPr/>
        </p:nvSpPr>
        <p:spPr>
          <a:xfrm>
            <a:off x="8795047" y="4703848"/>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MongoDB</a:t>
            </a:r>
          </a:p>
          <a:p>
            <a:pPr algn="ctr"/>
            <a:endParaRPr lang="en-IN" dirty="0"/>
          </a:p>
        </p:txBody>
      </p:sp>
      <p:sp>
        <p:nvSpPr>
          <p:cNvPr id="19" name="Rectangle: Rounded Corners 31">
            <a:extLst>
              <a:ext uri="{FF2B5EF4-FFF2-40B4-BE49-F238E27FC236}">
                <a16:creationId xmlns:lc="http://schemas.openxmlformats.org/drawingml/2006/lockedCanvas" xmlns:a16="http://schemas.microsoft.com/office/drawing/2014/main" xmlns="" id="{45FA6179-40C4-88DC-C1B5-5B85B28C528D}"/>
              </a:ext>
            </a:extLst>
          </p:cNvPr>
          <p:cNvSpPr/>
          <p:nvPr/>
        </p:nvSpPr>
        <p:spPr>
          <a:xfrm>
            <a:off x="8795046" y="5734788"/>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smtClean="0"/>
          </a:p>
          <a:p>
            <a:pPr algn="ctr"/>
            <a:r>
              <a:rPr lang="en-IN" dirty="0" err="1" smtClean="0"/>
              <a:t>MongoDB</a:t>
            </a:r>
            <a:endParaRPr lang="en-IN" dirty="0"/>
          </a:p>
          <a:p>
            <a:pPr algn="ctr"/>
            <a:endParaRPr lang="en-IN" dirty="0"/>
          </a:p>
        </p:txBody>
      </p:sp>
      <p:sp>
        <p:nvSpPr>
          <p:cNvPr id="20" name="Arrow: Down 32">
            <a:extLst>
              <a:ext uri="{FF2B5EF4-FFF2-40B4-BE49-F238E27FC236}">
                <a16:creationId xmlns:lc="http://schemas.openxmlformats.org/drawingml/2006/lockedCanvas" xmlns:a16="http://schemas.microsoft.com/office/drawing/2014/main" xmlns="" id="{7CA75F01-0735-CB7B-0E4D-1965F9AF5D8C}"/>
              </a:ext>
            </a:extLst>
          </p:cNvPr>
          <p:cNvSpPr/>
          <p:nvPr/>
        </p:nvSpPr>
        <p:spPr>
          <a:xfrm>
            <a:off x="9610841" y="1503448"/>
            <a:ext cx="591670" cy="51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1" name="Connector: Elbow 34">
            <a:extLst>
              <a:ext uri="{FF2B5EF4-FFF2-40B4-BE49-F238E27FC236}">
                <a16:creationId xmlns:lc="http://schemas.openxmlformats.org/drawingml/2006/lockedCanvas" xmlns:a16="http://schemas.microsoft.com/office/drawing/2014/main" xmlns="" id="{41BF4DFB-47B5-81AA-ED2C-9A0FBE9A4CC1}"/>
              </a:ext>
            </a:extLst>
          </p:cNvPr>
          <p:cNvCxnSpPr>
            <a:stCxn id="4" idx="3"/>
            <a:endCxn id="16" idx="1"/>
          </p:cNvCxnSpPr>
          <p:nvPr/>
        </p:nvCxnSpPr>
        <p:spPr>
          <a:xfrm flipV="1">
            <a:off x="6616628" y="2442036"/>
            <a:ext cx="2238806" cy="13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36">
            <a:extLst>
              <a:ext uri="{FF2B5EF4-FFF2-40B4-BE49-F238E27FC236}">
                <a16:creationId xmlns:lc="http://schemas.openxmlformats.org/drawingml/2006/lockedCanvas" xmlns:a16="http://schemas.microsoft.com/office/drawing/2014/main" xmlns="" id="{8AE126F3-8F38-8B34-E5F3-F1F35D88112E}"/>
              </a:ext>
            </a:extLst>
          </p:cNvPr>
          <p:cNvCxnSpPr>
            <a:stCxn id="5" idx="3"/>
            <a:endCxn id="17" idx="1"/>
          </p:cNvCxnSpPr>
          <p:nvPr/>
        </p:nvCxnSpPr>
        <p:spPr>
          <a:xfrm>
            <a:off x="6616628" y="3457755"/>
            <a:ext cx="2178419" cy="84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40">
            <a:extLst>
              <a:ext uri="{FF2B5EF4-FFF2-40B4-BE49-F238E27FC236}">
                <a16:creationId xmlns:lc="http://schemas.openxmlformats.org/drawingml/2006/lockedCanvas" xmlns:a16="http://schemas.microsoft.com/office/drawing/2014/main" xmlns="" id="{B0B17678-9031-3CEB-E747-AF59F1E4CD71}"/>
              </a:ext>
            </a:extLst>
          </p:cNvPr>
          <p:cNvCxnSpPr>
            <a:stCxn id="6" idx="3"/>
            <a:endCxn id="18" idx="1"/>
          </p:cNvCxnSpPr>
          <p:nvPr/>
        </p:nvCxnSpPr>
        <p:spPr>
          <a:xfrm flipV="1">
            <a:off x="6530366" y="4977272"/>
            <a:ext cx="2264681" cy="293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42">
            <a:extLst>
              <a:ext uri="{FF2B5EF4-FFF2-40B4-BE49-F238E27FC236}">
                <a16:creationId xmlns:lc="http://schemas.openxmlformats.org/drawingml/2006/lockedCanvas" xmlns:a16="http://schemas.microsoft.com/office/drawing/2014/main" xmlns="" id="{846A8833-7D5D-FB31-4A90-E0EDE82EE6D4}"/>
              </a:ext>
            </a:extLst>
          </p:cNvPr>
          <p:cNvCxnSpPr>
            <a:stCxn id="7" idx="3"/>
            <a:endCxn id="19" idx="1"/>
          </p:cNvCxnSpPr>
          <p:nvPr/>
        </p:nvCxnSpPr>
        <p:spPr>
          <a:xfrm flipV="1">
            <a:off x="6530366" y="6008212"/>
            <a:ext cx="2264680" cy="134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6">
            <a:extLst>
              <a:ext uri="{FF2B5EF4-FFF2-40B4-BE49-F238E27FC236}">
                <a16:creationId xmlns:lc="http://schemas.openxmlformats.org/drawingml/2006/lockedCanvas" xmlns:a16="http://schemas.microsoft.com/office/drawing/2014/main" xmlns="" id="{A08CD23C-2E10-0DDB-C6A9-70521204300D}"/>
              </a:ext>
            </a:extLst>
          </p:cNvPr>
          <p:cNvSpPr/>
          <p:nvPr/>
        </p:nvSpPr>
        <p:spPr>
          <a:xfrm>
            <a:off x="4486412" y="4242122"/>
            <a:ext cx="2043953" cy="573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UPI</a:t>
            </a:r>
            <a:endParaRPr lang="en-IN" dirty="0"/>
          </a:p>
        </p:txBody>
      </p:sp>
      <p:cxnSp>
        <p:nvCxnSpPr>
          <p:cNvPr id="32" name="Elbow Connector 31"/>
          <p:cNvCxnSpPr/>
          <p:nvPr/>
        </p:nvCxnSpPr>
        <p:spPr>
          <a:xfrm>
            <a:off x="3058735" y="4134591"/>
            <a:ext cx="1685793" cy="432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0">
            <a:extLst>
              <a:ext uri="{FF2B5EF4-FFF2-40B4-BE49-F238E27FC236}">
                <a16:creationId xmlns:lc="http://schemas.openxmlformats.org/drawingml/2006/lockedCanvas" xmlns:a16="http://schemas.microsoft.com/office/drawing/2014/main" xmlns="" id="{C0B844DF-A28A-8C43-B506-FE520AE0EB05}"/>
              </a:ext>
            </a:extLst>
          </p:cNvPr>
          <p:cNvSpPr/>
          <p:nvPr/>
        </p:nvSpPr>
        <p:spPr>
          <a:xfrm>
            <a:off x="8795047" y="4008406"/>
            <a:ext cx="2043953" cy="546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MongoDB</a:t>
            </a:r>
          </a:p>
          <a:p>
            <a:pPr algn="ctr"/>
            <a:endParaRPr lang="en-IN" dirty="0"/>
          </a:p>
        </p:txBody>
      </p:sp>
      <p:cxnSp>
        <p:nvCxnSpPr>
          <p:cNvPr id="36" name="Elbow Connector 35"/>
          <p:cNvCxnSpPr/>
          <p:nvPr/>
        </p:nvCxnSpPr>
        <p:spPr>
          <a:xfrm flipV="1">
            <a:off x="6530365" y="4273542"/>
            <a:ext cx="2432480" cy="4101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flipH="1">
            <a:off x="408467" y="1043466"/>
            <a:ext cx="2964900" cy="523220"/>
          </a:xfrm>
          <a:prstGeom prst="rect">
            <a:avLst/>
          </a:prstGeom>
          <a:noFill/>
        </p:spPr>
        <p:txBody>
          <a:bodyPr wrap="square" rtlCol="0">
            <a:spAutoFit/>
          </a:bodyPr>
          <a:lstStyle/>
          <a:p>
            <a:r>
              <a:rPr lang="en-US" sz="2800" b="1" u="sng" dirty="0" smtClean="0"/>
              <a:t>Architecture</a:t>
            </a:r>
            <a:endParaRPr lang="en-US" sz="2800" b="1" u="sng" dirty="0"/>
          </a:p>
        </p:txBody>
      </p:sp>
      <p:sp>
        <p:nvSpPr>
          <p:cNvPr id="25" name="TextBox 24"/>
          <p:cNvSpPr txBox="1"/>
          <p:nvPr/>
        </p:nvSpPr>
        <p:spPr>
          <a:xfrm>
            <a:off x="6558906" y="1831243"/>
            <a:ext cx="2403939" cy="523220"/>
          </a:xfrm>
          <a:prstGeom prst="rect">
            <a:avLst/>
          </a:prstGeom>
          <a:noFill/>
        </p:spPr>
        <p:txBody>
          <a:bodyPr wrap="square" rtlCol="0">
            <a:spAutoFit/>
          </a:bodyPr>
          <a:lstStyle/>
          <a:p>
            <a:r>
              <a:rPr lang="en-US" sz="1400" dirty="0" smtClean="0"/>
              <a:t>Secure word and Keys are stored in encrypted format</a:t>
            </a:r>
            <a:endParaRPr lang="en-US" sz="1400" dirty="0"/>
          </a:p>
        </p:txBody>
      </p:sp>
      <p:sp>
        <p:nvSpPr>
          <p:cNvPr id="26" name="TextBox 25"/>
          <p:cNvSpPr txBox="1"/>
          <p:nvPr/>
        </p:nvSpPr>
        <p:spPr>
          <a:xfrm>
            <a:off x="6961517" y="3083476"/>
            <a:ext cx="1661677" cy="369332"/>
          </a:xfrm>
          <a:prstGeom prst="rect">
            <a:avLst/>
          </a:prstGeom>
          <a:noFill/>
        </p:spPr>
        <p:txBody>
          <a:bodyPr wrap="square" rtlCol="0">
            <a:spAutoFit/>
          </a:bodyPr>
          <a:lstStyle/>
          <a:p>
            <a:r>
              <a:rPr lang="en-US" dirty="0" smtClean="0"/>
              <a:t>API Request</a:t>
            </a:r>
            <a:endParaRPr lang="en-US" dirty="0"/>
          </a:p>
        </p:txBody>
      </p:sp>
      <p:sp>
        <p:nvSpPr>
          <p:cNvPr id="35" name="TextBox 34"/>
          <p:cNvSpPr txBox="1"/>
          <p:nvPr/>
        </p:nvSpPr>
        <p:spPr>
          <a:xfrm>
            <a:off x="6774788" y="3883924"/>
            <a:ext cx="1661677" cy="369332"/>
          </a:xfrm>
          <a:prstGeom prst="rect">
            <a:avLst/>
          </a:prstGeom>
          <a:noFill/>
        </p:spPr>
        <p:txBody>
          <a:bodyPr wrap="square" rtlCol="0">
            <a:spAutoFit/>
          </a:bodyPr>
          <a:lstStyle/>
          <a:p>
            <a:r>
              <a:rPr lang="en-US" dirty="0" smtClean="0"/>
              <a:t>API Request</a:t>
            </a:r>
            <a:endParaRPr lang="en-US" dirty="0"/>
          </a:p>
        </p:txBody>
      </p:sp>
      <p:sp>
        <p:nvSpPr>
          <p:cNvPr id="37" name="TextBox 36"/>
          <p:cNvSpPr txBox="1"/>
          <p:nvPr/>
        </p:nvSpPr>
        <p:spPr>
          <a:xfrm>
            <a:off x="6874998" y="5626429"/>
            <a:ext cx="1661677" cy="369332"/>
          </a:xfrm>
          <a:prstGeom prst="rect">
            <a:avLst/>
          </a:prstGeom>
          <a:noFill/>
        </p:spPr>
        <p:txBody>
          <a:bodyPr wrap="square" rtlCol="0">
            <a:spAutoFit/>
          </a:bodyPr>
          <a:lstStyle/>
          <a:p>
            <a:r>
              <a:rPr lang="en-US" dirty="0" smtClean="0"/>
              <a:t>API Request</a:t>
            </a:r>
            <a:endParaRPr lang="en-US" dirty="0"/>
          </a:p>
        </p:txBody>
      </p:sp>
      <p:sp>
        <p:nvSpPr>
          <p:cNvPr id="38" name="TextBox 37"/>
          <p:cNvSpPr txBox="1"/>
          <p:nvPr/>
        </p:nvSpPr>
        <p:spPr>
          <a:xfrm>
            <a:off x="6727982" y="5228976"/>
            <a:ext cx="1661677" cy="369332"/>
          </a:xfrm>
          <a:prstGeom prst="rect">
            <a:avLst/>
          </a:prstGeom>
          <a:noFill/>
        </p:spPr>
        <p:txBody>
          <a:bodyPr wrap="square" rtlCol="0">
            <a:spAutoFit/>
          </a:bodyPr>
          <a:lstStyle/>
          <a:p>
            <a:r>
              <a:rPr lang="en-US" dirty="0" smtClean="0"/>
              <a:t>API Request</a:t>
            </a:r>
            <a:endParaRPr lang="en-US" dirty="0"/>
          </a:p>
        </p:txBody>
      </p:sp>
    </p:spTree>
    <p:extLst>
      <p:ext uri="{BB962C8B-B14F-4D97-AF65-F5344CB8AC3E}">
        <p14:creationId xmlns:p14="http://schemas.microsoft.com/office/powerpoint/2010/main" val="2197983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63" y="826005"/>
            <a:ext cx="9210131" cy="4787128"/>
          </a:xfrm>
          <a:prstGeom prst="rect">
            <a:avLst/>
          </a:prstGeom>
        </p:spPr>
      </p:pic>
    </p:spTree>
    <p:extLst>
      <p:ext uri="{BB962C8B-B14F-4D97-AF65-F5344CB8AC3E}">
        <p14:creationId xmlns:p14="http://schemas.microsoft.com/office/powerpoint/2010/main" val="1105404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2A7BF-9DC6-61A1-5064-E410DD79C35C}"/>
              </a:ext>
            </a:extLst>
          </p:cNvPr>
          <p:cNvSpPr>
            <a:spLocks noGrp="1"/>
          </p:cNvSpPr>
          <p:nvPr>
            <p:ph type="title"/>
          </p:nvPr>
        </p:nvSpPr>
        <p:spPr>
          <a:xfrm>
            <a:off x="1150289" y="208412"/>
            <a:ext cx="7021556" cy="1204912"/>
          </a:xfrm>
        </p:spPr>
        <p:txBody>
          <a:bodyPr>
            <a:normAutofit fontScale="90000"/>
          </a:bodyPr>
          <a:lstStyle/>
          <a:p>
            <a:r>
              <a:rPr lang="en-IN" b="1" dirty="0">
                <a:solidFill>
                  <a:schemeClr val="tx1"/>
                </a:solidFill>
              </a:rPr>
              <a:t>Password encryption (aes-256)</a:t>
            </a:r>
          </a:p>
        </p:txBody>
      </p:sp>
      <p:sp>
        <p:nvSpPr>
          <p:cNvPr id="3" name="Text Placeholder 2">
            <a:extLst>
              <a:ext uri="{FF2B5EF4-FFF2-40B4-BE49-F238E27FC236}">
                <a16:creationId xmlns="" xmlns:a16="http://schemas.microsoft.com/office/drawing/2014/main" id="{1F2125F2-441B-4272-EFDB-CEBDD163A5A8}"/>
              </a:ext>
            </a:extLst>
          </p:cNvPr>
          <p:cNvSpPr>
            <a:spLocks noGrp="1"/>
          </p:cNvSpPr>
          <p:nvPr>
            <p:ph type="body" idx="1"/>
          </p:nvPr>
        </p:nvSpPr>
        <p:spPr>
          <a:xfrm>
            <a:off x="976516" y="2030068"/>
            <a:ext cx="7369102" cy="4078632"/>
          </a:xfrm>
        </p:spPr>
        <p:txBody>
          <a:bodyPr>
            <a:normAutofit fontScale="92500" lnSpcReduction="20000"/>
          </a:bodyPr>
          <a:lstStyle/>
          <a:p>
            <a:pPr algn="l"/>
            <a:r>
              <a:rPr lang="en-US" b="0" i="0" dirty="0">
                <a:solidFill>
                  <a:schemeClr val="tx1"/>
                </a:solidFill>
                <a:effectLst/>
                <a:latin typeface="arial" panose="020B0604020202020204" pitchFamily="34" charset="0"/>
              </a:rPr>
              <a:t>The GCM mode </a:t>
            </a:r>
            <a:r>
              <a:rPr lang="en-US" b="1" i="0" dirty="0">
                <a:solidFill>
                  <a:schemeClr val="tx1"/>
                </a:solidFill>
                <a:effectLst/>
                <a:latin typeface="arial" panose="020B0604020202020204" pitchFamily="34" charset="0"/>
              </a:rPr>
              <a:t>uses an initialization vector (IV) in its processing</a:t>
            </a:r>
            <a:r>
              <a:rPr lang="en-US" b="0" i="0" dirty="0">
                <a:solidFill>
                  <a:schemeClr val="tx1"/>
                </a:solidFill>
                <a:effectLst/>
                <a:latin typeface="arial" panose="020B0604020202020204" pitchFamily="34" charset="0"/>
              </a:rPr>
              <a:t>. This mode is used for authenticated encryption with associated data. GCM provides confidentiality and authenticity for the encrypted data and authenticity for the additional authenticated data (AAD). The AAD is not encrypted.</a:t>
            </a:r>
          </a:p>
          <a:p>
            <a:endParaRPr lang="en-US" dirty="0">
              <a:solidFill>
                <a:srgbClr val="BDC1C6"/>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How does it works</a:t>
            </a:r>
            <a:r>
              <a:rPr lang="en-US" b="1" dirty="0" smtClean="0">
                <a:solidFill>
                  <a:schemeClr val="tx1"/>
                </a:solidFill>
                <a:latin typeface="Times New Roman" panose="02020603050405020304" pitchFamily="18" charset="0"/>
                <a:cs typeface="Times New Roman" panose="02020603050405020304" pitchFamily="18" charset="0"/>
              </a:rPr>
              <a:t>?</a:t>
            </a:r>
          </a:p>
          <a:p>
            <a:endParaRPr lang="en-US" b="1" dirty="0">
              <a:solidFill>
                <a:schemeClr val="tx1"/>
              </a:solidFill>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According to the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AES</a:t>
            </a:r>
            <a:r>
              <a:rPr lang="en-US" b="0" i="0" dirty="0">
                <a:solidFill>
                  <a:schemeClr val="tx1"/>
                </a:solidFill>
                <a:effectLst/>
                <a:latin typeface="Times New Roman" panose="02020603050405020304" pitchFamily="18" charset="0"/>
                <a:cs typeface="Times New Roman" panose="02020603050405020304" pitchFamily="18" charset="0"/>
              </a:rPr>
              <a:t>, the AES algorithm uses a </a:t>
            </a:r>
            <a:r>
              <a:rPr lang="en-US" b="0" i="0" dirty="0" smtClean="0">
                <a:solidFill>
                  <a:schemeClr val="tx1"/>
                </a:solidFill>
                <a:effectLst/>
                <a:latin typeface="Times New Roman" panose="02020603050405020304" pitchFamily="18" charset="0"/>
                <a:cs typeface="Times New Roman" panose="02020603050405020304" pitchFamily="18" charset="0"/>
              </a:rPr>
              <a:t>128-bit </a:t>
            </a:r>
            <a:r>
              <a:rPr lang="en-US" b="0" i="0" dirty="0">
                <a:solidFill>
                  <a:schemeClr val="tx1"/>
                </a:solidFill>
                <a:effectLst/>
                <a:latin typeface="Times New Roman" panose="02020603050405020304" pitchFamily="18" charset="0"/>
                <a:cs typeface="Times New Roman" panose="02020603050405020304" pitchFamily="18" charset="0"/>
              </a:rPr>
              <a:t>symmetric, or single-key, block cipher that encrypts and decrypts information. The AES encryption process creates ciphertext, which is an unreadable, effectively indecipherable conversion of plaintext data, the version of information that humans can read and understand. The output of the encryption process, the AES ciphertext, cannot be read until a secret AES key is used to decrypt it.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90A76EC-5B0D-A5D6-DDCD-2D13C46EB850}"/>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1026" name="Picture 2" descr="Padlock ">
            <a:extLst>
              <a:ext uri="{FF2B5EF4-FFF2-40B4-BE49-F238E27FC236}">
                <a16:creationId xmlns="" xmlns:a16="http://schemas.microsoft.com/office/drawing/2014/main" id="{3D2C3C07-5838-4283-2E0F-851FE622C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111" y="81086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
            <a:extLst>
              <a:ext uri="{FF2B5EF4-FFF2-40B4-BE49-F238E27FC236}">
                <a16:creationId xmlns="" xmlns:a16="http://schemas.microsoft.com/office/drawing/2014/main" id="{B5ADBB13-EB5F-1EDE-AB39-074D656EBF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111" y="342611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474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885</TotalTime>
  <Words>252</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Arial Rounded MT Bold</vt:lpstr>
      <vt:lpstr>Times New Roman</vt:lpstr>
      <vt:lpstr>Trebuchet MS</vt:lpstr>
      <vt:lpstr>Verdana</vt:lpstr>
      <vt:lpstr>Wingdings 3</vt:lpstr>
      <vt:lpstr>Facet</vt:lpstr>
      <vt:lpstr>Online Transfer Services</vt:lpstr>
      <vt:lpstr>Online Transfer Services System is a web-based application that deals with bank transactions which include various transfer modes.   All details of Transfers are saved in the database. Online Transfer Services System project is developed using Nodejs and MongoDB,Pg including other libraries.</vt:lpstr>
      <vt:lpstr>Problem Statement:    When you visit the bank website for fund transfer purpose so there is a section i.e. online transfer services where we have NEFT, IMPS and UPI for fund transfer, where by using various mode of transfer of funds we transfer our funds so, in this project the customer can transfer funds in similar fashion using various modes of transfer i.e. NEFT, IMPS and UPI. </vt:lpstr>
      <vt:lpstr>Our objective is to provide best user experience so that user can make transaction easily with security.</vt:lpstr>
      <vt:lpstr>Project Overview :</vt:lpstr>
      <vt:lpstr>PowerPoint Presentation</vt:lpstr>
      <vt:lpstr>PowerPoint Presentation</vt:lpstr>
      <vt:lpstr>PowerPoint Presentation</vt:lpstr>
      <vt:lpstr>Password encryption (aes-256)</vt:lpstr>
      <vt:lpstr>PowerPoint Presentation</vt:lpstr>
      <vt:lpstr>JMETER</vt:lpstr>
      <vt:lpstr>PowerPoint Presentation</vt:lpstr>
      <vt:lpstr>PowerPoint Presentation</vt:lpstr>
      <vt:lpstr>PowerPoint Presentation</vt:lpstr>
      <vt:lpstr>Conclusion  The web app helps the user to do transaction fast and securely.</vt:lpstr>
      <vt:lpstr> Tools and Technologies Required : </vt:lpstr>
      <vt:lpstr>Thank you…  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Locker Management System</dc:title>
  <dc:creator>Gaurav Malik</dc:creator>
  <cp:lastModifiedBy>Dell</cp:lastModifiedBy>
  <cp:revision>21</cp:revision>
  <dcterms:created xsi:type="dcterms:W3CDTF">2022-12-22T08:53:49Z</dcterms:created>
  <dcterms:modified xsi:type="dcterms:W3CDTF">2023-01-16T17:47:51Z</dcterms:modified>
</cp:coreProperties>
</file>