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51" r:id="rId5"/>
    <p:sldId id="419" r:id="rId6"/>
    <p:sldId id="420" r:id="rId7"/>
    <p:sldId id="455" r:id="rId8"/>
    <p:sldId id="415" r:id="rId9"/>
    <p:sldId id="395" r:id="rId10"/>
    <p:sldId id="417" r:id="rId11"/>
    <p:sldId id="452" r:id="rId12"/>
    <p:sldId id="456" r:id="rId13"/>
    <p:sldId id="457" r:id="rId14"/>
    <p:sldId id="426" r:id="rId15"/>
    <p:sldId id="428" r:id="rId16"/>
    <p:sldId id="425" r:id="rId17"/>
    <p:sldId id="440" r:id="rId18"/>
    <p:sldId id="439" r:id="rId19"/>
    <p:sldId id="421" r:id="rId20"/>
    <p:sldId id="454" r:id="rId21"/>
    <p:sldId id="423" r:id="rId22"/>
    <p:sldId id="453" r:id="rId23"/>
    <p:sldId id="447" r:id="rId24"/>
    <p:sldId id="441" r:id="rId25"/>
    <p:sldId id="431" r:id="rId26"/>
    <p:sldId id="449" r:id="rId27"/>
    <p:sldId id="429" r:id="rId28"/>
    <p:sldId id="450" r:id="rId29"/>
    <p:sldId id="435" r:id="rId30"/>
    <p:sldId id="433" r:id="rId31"/>
    <p:sldId id="436" r:id="rId32"/>
    <p:sldId id="437" r:id="rId33"/>
    <p:sldId id="443" r:id="rId34"/>
    <p:sldId id="438" r:id="rId35"/>
    <p:sldId id="444" r:id="rId36"/>
    <p:sldId id="434" r:id="rId37"/>
    <p:sldId id="349" r:id="rId38"/>
    <p:sldId id="458" r:id="rId39"/>
    <p:sldId id="413" r:id="rId40"/>
    <p:sldId id="41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276"/>
          </p14:sldIdLst>
        </p14:section>
        <p14:section name="Променливи и типове данни" id="{5AECA080-1CC6-435F-8E7E-FF13724C1945}">
          <p14:sldIdLst>
            <p14:sldId id="451"/>
            <p14:sldId id="419"/>
            <p14:sldId id="420"/>
          </p14:sldIdLst>
        </p14:section>
        <p14:section name="Четене на потребителски вход" id="{B71512FD-6C8D-4F0E-A3A1-A4356E95118E}">
          <p14:sldIdLst>
            <p14:sldId id="455"/>
            <p14:sldId id="415"/>
            <p14:sldId id="395"/>
            <p14:sldId id="417"/>
          </p14:sldIdLst>
        </p14:section>
        <p14:section name="Прости операции" id="{B64CAFB2-9F31-4569-B9A4-9BE158680A48}">
          <p14:sldIdLst>
            <p14:sldId id="452"/>
            <p14:sldId id="456"/>
            <p14:sldId id="457"/>
            <p14:sldId id="426"/>
            <p14:sldId id="428"/>
            <p14:sldId id="425"/>
            <p14:sldId id="440"/>
            <p14:sldId id="439"/>
            <p14:sldId id="421"/>
            <p14:sldId id="454"/>
            <p14:sldId id="423"/>
            <p14:sldId id="453"/>
            <p14:sldId id="447"/>
            <p14:sldId id="441"/>
            <p14:sldId id="431"/>
            <p14:sldId id="449"/>
            <p14:sldId id="429"/>
            <p14:sldId id="450"/>
          </p14:sldIdLst>
        </p14:section>
        <p14:section name="Печатане на екрана" id="{4161CB0E-561C-474C-A29B-9055503315DB}">
          <p14:sldIdLst/>
        </p14:section>
        <p14:section name="Графично приложение" id="{624B1BED-1895-460A-9E3F-9B87CD055AC1}">
          <p14:sldIdLst>
            <p14:sldId id="435"/>
            <p14:sldId id="433"/>
            <p14:sldId id="436"/>
            <p14:sldId id="437"/>
            <p14:sldId id="443"/>
            <p14:sldId id="438"/>
            <p14:sldId id="444"/>
            <p14:sldId id="434"/>
          </p14:sldIdLst>
        </p14:section>
        <p14:section name="Обобщение" id="{E8E89E94-E30E-41AC-AE57-78FE94567DF2}">
          <p14:sldIdLst>
            <p14:sldId id="349"/>
            <p14:sldId id="458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18-Sep-17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9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5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7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8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0.pn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ru-RU" dirty="0" err="1"/>
              <a:t>конзола</a:t>
            </a:r>
            <a:r>
              <a:rPr lang="ru-RU" dirty="0"/>
              <a:t>, </a:t>
            </a:r>
            <a:r>
              <a:rPr lang="ru-RU" dirty="0" err="1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7596" y="5005678"/>
            <a:ext cx="10363200" cy="820600"/>
          </a:xfrm>
        </p:spPr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7" name="Picture 6" descr="http://softuni.bg" title="SoftUni Code Wizard">
            <a:extLst>
              <a:ext uri="{FF2B5EF4-FFF2-40B4-BE49-F238E27FC236}">
                <a16:creationId xmlns:a16="http://schemas.microsoft.com/office/drawing/2014/main" id="{BD3D44D4-3C2C-4BCA-9AFF-E75BCC4B3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6795" y="2121744"/>
            <a:ext cx="2514598" cy="2759609"/>
          </a:xfrm>
          <a:prstGeom prst="rect">
            <a:avLst/>
          </a:prstGeom>
        </p:spPr>
      </p:pic>
      <p:pic>
        <p:nvPicPr>
          <p:cNvPr id="8" name="Picture 7" descr="http://softuni.bg" title="SoftUni Code Wizard">
            <a:extLst>
              <a:ext uri="{FF2B5EF4-FFF2-40B4-BE49-F238E27FC236}">
                <a16:creationId xmlns:a16="http://schemas.microsoft.com/office/drawing/2014/main" id="{4843EC17-8A43-494F-8CC4-1B55BF161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1" y="2118749"/>
            <a:ext cx="2515911" cy="2761049"/>
          </a:xfrm>
          <a:prstGeom prst="rect">
            <a:avLst/>
          </a:prstGeom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D851C59F-5E22-4C7E-AF2F-32D50C58E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1" y="1828800"/>
            <a:ext cx="685800" cy="585888"/>
          </a:xfrm>
          <a:prstGeom prst="wedgeRoundRectCallout">
            <a:avLst>
              <a:gd name="adj1" fmla="val -71909"/>
              <a:gd name="adj2" fmla="val 1004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endParaRPr lang="bg-BG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BCAD9E-2514-4028-9571-1EFFDFBB2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394" y="1807029"/>
            <a:ext cx="685800" cy="585888"/>
          </a:xfrm>
          <a:prstGeom prst="wedgeRoundRectCallout">
            <a:avLst>
              <a:gd name="adj1" fmla="val 52959"/>
              <a:gd name="adj2" fmla="val 97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endParaRPr lang="bg-BG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 се </a:t>
            </a:r>
            <a:r>
              <a:rPr lang="ru-RU" sz="3200" dirty="0" err="1"/>
              <a:t>напише</a:t>
            </a:r>
            <a:r>
              <a:rPr lang="ru-RU" sz="3200" dirty="0"/>
              <a:t> </a:t>
            </a:r>
            <a:r>
              <a:rPr lang="ru-RU" sz="3200" dirty="0" err="1"/>
              <a:t>програма</a:t>
            </a:r>
            <a:r>
              <a:rPr lang="ru-RU" sz="3200" dirty="0"/>
              <a:t>, </a:t>
            </a:r>
            <a:r>
              <a:rPr lang="ru-RU" sz="3200" dirty="0" err="1" smtClean="0"/>
              <a:t>която</a:t>
            </a:r>
            <a:r>
              <a:rPr lang="ru-RU" sz="3200" dirty="0" smtClean="0"/>
              <a:t>:</a:t>
            </a:r>
          </a:p>
          <a:p>
            <a:r>
              <a:rPr lang="ru-RU" sz="3200" dirty="0" smtClean="0"/>
              <a:t> </a:t>
            </a:r>
            <a:r>
              <a:rPr lang="ru-RU" sz="3200" dirty="0"/>
              <a:t>Ч</a:t>
            </a:r>
            <a:r>
              <a:rPr lang="ru-RU" sz="3200" dirty="0" smtClean="0"/>
              <a:t>ете </a:t>
            </a:r>
            <a:r>
              <a:rPr lang="ru-RU" sz="3200" dirty="0"/>
              <a:t>от </a:t>
            </a:r>
            <a:r>
              <a:rPr lang="ru-RU" sz="3200" dirty="0" err="1"/>
              <a:t>конзолата</a:t>
            </a:r>
            <a:r>
              <a:rPr lang="en-US" sz="3200" dirty="0"/>
              <a:t> </a:t>
            </a:r>
            <a:r>
              <a:rPr lang="ru-RU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</a:t>
            </a:r>
            <a:r>
              <a:rPr lang="ru-RU" sz="3200" dirty="0"/>
              <a:t> на </a:t>
            </a:r>
            <a:r>
              <a:rPr lang="ru-RU" sz="3200" dirty="0" err="1"/>
              <a:t>човек</a:t>
            </a:r>
            <a:r>
              <a:rPr lang="ru-RU" sz="3200" dirty="0"/>
              <a:t>, </a:t>
            </a:r>
            <a:r>
              <a:rPr lang="ru-RU" sz="3200" dirty="0" err="1"/>
              <a:t>въведено</a:t>
            </a:r>
            <a:r>
              <a:rPr lang="ru-RU" sz="3200" dirty="0"/>
              <a:t> от потребителя, и </a:t>
            </a:r>
            <a:r>
              <a:rPr lang="ru-RU" sz="3200" dirty="0" err="1"/>
              <a:t>отпечатва</a:t>
            </a:r>
            <a:r>
              <a:rPr lang="ru-RU" sz="3200" dirty="0"/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&lt;name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&gt;!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3200" dirty="0" smtClean="0"/>
              <a:t>, </a:t>
            </a:r>
            <a:r>
              <a:rPr lang="bg-BG" sz="3200" dirty="0"/>
              <a:t>където </a:t>
            </a:r>
            <a:r>
              <a:rPr lang="en-US" sz="3200" dirty="0"/>
              <a:t>&lt;name&gt; </a:t>
            </a:r>
            <a:r>
              <a:rPr lang="ru-RU" sz="3200" dirty="0"/>
              <a:t>е </a:t>
            </a:r>
            <a:r>
              <a:rPr lang="ru-RU" sz="3200" dirty="0" err="1"/>
              <a:t>въведеното</a:t>
            </a:r>
            <a:r>
              <a:rPr lang="ru-RU" sz="3200" dirty="0"/>
              <a:t> </a:t>
            </a:r>
            <a:r>
              <a:rPr lang="ru-RU" sz="3200" dirty="0" err="1"/>
              <a:t>преди</a:t>
            </a:r>
            <a:r>
              <a:rPr lang="ru-RU" sz="3200" dirty="0"/>
              <a:t> </a:t>
            </a:r>
            <a:r>
              <a:rPr lang="ru-RU" sz="3200" dirty="0" err="1"/>
              <a:t>това</a:t>
            </a:r>
            <a:r>
              <a:rPr lang="ru-RU" sz="3200" dirty="0"/>
              <a:t> </a:t>
            </a:r>
            <a:r>
              <a:rPr lang="ru-RU" sz="3200" dirty="0" err="1"/>
              <a:t>име</a:t>
            </a:r>
            <a:r>
              <a:rPr lang="ru-RU" sz="3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Поздрав по име -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6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Поздрав по име -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758" y="2391828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719" y="6027003"/>
            <a:ext cx="10538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 smtClean="0">
                <a:hlinkClick r:id="rId2"/>
              </a:rPr>
              <a:t>https://judge.softuni.bg/Contests/Practice/Index/151#2</a:t>
            </a:r>
            <a:endParaRPr lang="en-US" dirty="0"/>
          </a:p>
          <a:p>
            <a:endParaRPr 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3048000"/>
            <a:ext cx="4507622" cy="1014767"/>
          </a:xfrm>
          <a:prstGeom prst="wedgeRoundRectCallout">
            <a:avLst>
              <a:gd name="adj1" fmla="val -58387"/>
              <a:gd name="adj2" fmla="val -40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0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1635361"/>
            <a:ext cx="4507622" cy="1014767"/>
          </a:xfrm>
          <a:prstGeom prst="wedgeRoundRectCallout">
            <a:avLst>
              <a:gd name="adj1" fmla="val -43449"/>
              <a:gd name="adj2" fmla="val 10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7212" y="3674688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457358" y="5828676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1813" y="280981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1932102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2510" y="279225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5212" y="4741039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852547" y="5195009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52547" y="5646887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2012" y="2398693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42012" y="2827099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25142" y="5601549"/>
            <a:ext cx="333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32105" y="519120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8896" y="4757556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Console.WriteLine(area);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100" y="2304279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5859">
            <a:off x="3426084" y="3338615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7511" y="5011982"/>
            <a:ext cx="10363200" cy="820600"/>
          </a:xfrm>
        </p:spPr>
        <p:txBody>
          <a:bodyPr/>
          <a:lstStyle/>
          <a:p>
            <a:r>
              <a:rPr lang="bg-BG" dirty="0"/>
              <a:t>Печатане на екрана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Форматиране на изход</a:t>
            </a:r>
            <a:endParaRPr lang="en-US" dirty="0"/>
          </a:p>
        </p:txBody>
      </p:sp>
      <p:pic>
        <p:nvPicPr>
          <p:cNvPr id="9" name="Picture 8" descr="http://softuni.bg" title="SoftUni Code Wizard">
            <a:extLst>
              <a:ext uri="{FF2B5EF4-FFF2-40B4-BE49-F238E27FC236}">
                <a16:creationId xmlns:a16="http://schemas.microsoft.com/office/drawing/2014/main" id="{210C7B0B-0195-4185-BE61-084D74622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2012" y="2252373"/>
            <a:ext cx="2514598" cy="2759609"/>
          </a:xfrm>
          <a:prstGeom prst="rect">
            <a:avLst/>
          </a:prstGeom>
        </p:spPr>
      </p:pic>
      <p:pic>
        <p:nvPicPr>
          <p:cNvPr id="10" name="Picture 9" descr="http://softuni.bg" title="SoftUni Code Wizard">
            <a:extLst>
              <a:ext uri="{FF2B5EF4-FFF2-40B4-BE49-F238E27FC236}">
                <a16:creationId xmlns:a16="http://schemas.microsoft.com/office/drawing/2014/main" id="{A006F017-44D7-408E-881F-9ABBC401C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157657"/>
            <a:ext cx="2515911" cy="2761049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F1322732-37FA-4B1D-A0BF-E5075E2C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1" y="1643435"/>
            <a:ext cx="2133601" cy="787781"/>
          </a:xfrm>
          <a:prstGeom prst="wedgeRoundRectCallout">
            <a:avLst>
              <a:gd name="adj1" fmla="val -60344"/>
              <a:gd name="adj2" fmla="val 903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016B4F3-F8CF-4F99-9C37-71DA2175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290" y="2804208"/>
            <a:ext cx="1885722" cy="827970"/>
          </a:xfrm>
          <a:prstGeom prst="wedgeRoundRectCallout">
            <a:avLst>
              <a:gd name="adj1" fmla="val 64021"/>
              <a:gd name="adj2" fmla="val -495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${…}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</a:t>
            </a:r>
            <a:r>
              <a:rPr lang="bg-BG" dirty="0" smtClean="0"/>
              <a:t>данни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Прости 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Работа с текст</a:t>
            </a:r>
          </a:p>
          <a:p>
            <a:pPr marL="723900" lvl="1" indent="-368300"/>
            <a:r>
              <a:rPr lang="bg-BG" dirty="0" smtClean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на екрана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4012" y="3886200"/>
            <a:ext cx="5404512" cy="937287"/>
          </a:xfrm>
          <a:prstGeom prst="wedgeRoundRectCallout">
            <a:avLst>
              <a:gd name="adj1" fmla="val -72926"/>
              <a:gd name="adj2" fmla="val 566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третия аргумент (в случая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age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интерполация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 (2)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{firstName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{lastName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old person from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16981" y="3810000"/>
            <a:ext cx="5649631" cy="861087"/>
          </a:xfrm>
          <a:prstGeom prst="wedgeRoundRectCallout">
            <a:avLst>
              <a:gd name="adj1" fmla="val -42113"/>
              <a:gd name="adj2" fmla="val 81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${…}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със стойността на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роменливата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lastName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	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86596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	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1600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(112.345, 1);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112.3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three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(566.7899, 3);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566.79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4343401"/>
            <a:ext cx="5257799" cy="810600"/>
          </a:xfrm>
          <a:prstGeom prst="wedgeRoundRectCallout">
            <a:avLst>
              <a:gd name="adj1" fmla="val -43233"/>
              <a:gd name="adj2" fmla="val 814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числа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десетичната запетая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76" y="655228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10" y="2852000"/>
            <a:ext cx="3782401" cy="18724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3622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1752600"/>
            <a:ext cx="10944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812" y="6130797"/>
            <a:ext cx="1203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 smtClean="0">
                <a:hlinkClick r:id="rId2"/>
              </a:rPr>
              <a:t>https://judge.softuni.bg/Contests/Practice/Index/151#6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289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828800"/>
            <a:ext cx="5631809" cy="23905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pPr lvl="0"/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/>
              <a:t>к</a:t>
            </a:r>
            <a:r>
              <a:rPr lang="bg-BG" dirty="0" smtClean="0"/>
              <a:t>онвертор </a:t>
            </a:r>
            <a:r>
              <a:rPr lang="bg-BG" dirty="0"/>
              <a:t>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 smtClean="0"/>
              <a:t>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8077200" cy="45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Променливи и типове данни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524000"/>
            <a:ext cx="7620000" cy="31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425368"/>
            <a:ext cx="10668000" cy="4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3827929"/>
            <a:ext cx="5602866" cy="24788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1143000"/>
            <a:ext cx="5415892" cy="2553891"/>
          </a:xfrm>
          <a:prstGeom prst="wedgeRoundRectCallout">
            <a:avLst>
              <a:gd name="adj1" fmla="val -71955"/>
              <a:gd name="adj2" fmla="val 6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"BGN to EUR"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1143000"/>
            <a:ext cx="3703419" cy="2553891"/>
          </a:xfrm>
          <a:prstGeom prst="wedgeRoundRectCallout">
            <a:avLst>
              <a:gd name="adj1" fmla="val -7793"/>
              <a:gd name="adj2" fmla="val 9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917323"/>
            <a:ext cx="4730092" cy="2553891"/>
          </a:xfrm>
          <a:prstGeom prst="wedgeRoundRectCallout">
            <a:avLst>
              <a:gd name="adj1" fmla="val -76955"/>
              <a:gd name="adj2" fmla="val 1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1" y="1152564"/>
            <a:ext cx="10944002" cy="52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        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numericUpDownAmount_KeyUp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KeyEventArgs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от </a:t>
            </a:r>
            <a:r>
              <a:rPr lang="en-US" dirty="0" smtClean="0"/>
              <a:t>BGN </a:t>
            </a:r>
            <a:r>
              <a:rPr lang="bg-BG" dirty="0" smtClean="0"/>
              <a:t>към </a:t>
            </a:r>
            <a:r>
              <a:rPr lang="en-US" dirty="0" smtClean="0"/>
              <a:t>EUR – </a:t>
            </a:r>
            <a:r>
              <a:rPr lang="bg-BG" dirty="0" smtClean="0"/>
              <a:t>логика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526060"/>
            <a:ext cx="10668000" cy="41269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amountEUR = amountBGN *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BGN = " +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Math.Round(amountEUR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+ " EUR";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6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към </a:t>
            </a:r>
            <a:r>
              <a:rPr lang="en-US" dirty="0"/>
              <a:t>EUR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741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4" y="887250"/>
            <a:ext cx="6857998" cy="31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632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594411"/>
            <a:ext cx="9429532" cy="45989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1021562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93972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9545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2120708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d</a:t>
            </a:r>
            <a:r>
              <a:rPr lang="en-US" dirty="0" smtClean="0"/>
              <a:t>ouble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c</a:t>
            </a:r>
            <a:r>
              <a:rPr lang="en-US" dirty="0" smtClean="0"/>
              <a:t>har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имвол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екст (низ)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en-US" dirty="0" err="1" smtClean="0"/>
              <a:t>DateTime</a:t>
            </a:r>
            <a:r>
              <a:rPr lang="bg-BG" dirty="0" smtClean="0"/>
              <a:t> -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01-07-2017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06/06/1997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Четене на потребителски вход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73" y="704298"/>
            <a:ext cx="6583680" cy="4114800"/>
          </a:xfrm>
          <a:prstGeom prst="rect">
            <a:avLst/>
          </a:prstGeom>
          <a:effectLst>
            <a:innerShdw blurRad="190500">
              <a:schemeClr val="bg1">
                <a:alpha val="98000"/>
              </a:schemeClr>
            </a:innerShdw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(низ)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9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</a:t>
            </a:r>
            <a:r>
              <a:rPr lang="bg-BG" smtClean="0"/>
              <a:t>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5309" y="1780640"/>
            <a:ext cx="106680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1829</Words>
  <Application>Microsoft Office PowerPoint</Application>
  <PresentationFormat>Custom</PresentationFormat>
  <Paragraphs>349</Paragraphs>
  <Slides>39</Slides>
  <Notes>10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Числени изрази</vt:lpstr>
      <vt:lpstr>Задачи с прости изчисления</vt:lpstr>
      <vt:lpstr>Печатане на екрана</vt:lpstr>
      <vt:lpstr>Съединяване на текст и числа</vt:lpstr>
      <vt:lpstr>Съединяване на текст и числа (2)</vt:lpstr>
      <vt:lpstr>Закръгляне на числа</vt:lpstr>
      <vt:lpstr>Лица и периметри на фигури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Графично приложение: конвертор от BGN към EUR</vt:lpstr>
      <vt:lpstr>Конвертор за валути</vt:lpstr>
      <vt:lpstr>Нареждане на контролите в редактора</vt:lpstr>
      <vt:lpstr>Настройки на отделните контроли</vt:lpstr>
      <vt:lpstr>Обработка на събития</vt:lpstr>
      <vt:lpstr>Събития по контролите</vt:lpstr>
      <vt:lpstr>Конвертиране от BGN към EUR – логика</vt:lpstr>
      <vt:lpstr>Графично приложение: конвертор от BGN към EUR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2017-09-18T10:35:26Z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