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  <p:sldMasterId id="2147483679" r:id="rId4"/>
  </p:sldMasterIdLst>
  <p:notesMasterIdLst>
    <p:notesMasterId r:id="rId47"/>
  </p:notesMasterIdLst>
  <p:handoutMasterIdLst>
    <p:handoutMasterId r:id="rId48"/>
  </p:handoutMasterIdLst>
  <p:sldIdLst>
    <p:sldId id="479" r:id="rId5"/>
    <p:sldId id="276" r:id="rId6"/>
    <p:sldId id="480" r:id="rId7"/>
    <p:sldId id="449" r:id="rId8"/>
    <p:sldId id="451" r:id="rId9"/>
    <p:sldId id="481" r:id="rId10"/>
    <p:sldId id="395" r:id="rId11"/>
    <p:sldId id="452" r:id="rId12"/>
    <p:sldId id="478" r:id="rId13"/>
    <p:sldId id="482" r:id="rId14"/>
    <p:sldId id="483" r:id="rId15"/>
    <p:sldId id="484" r:id="rId16"/>
    <p:sldId id="485" r:id="rId17"/>
    <p:sldId id="486" r:id="rId18"/>
    <p:sldId id="473" r:id="rId19"/>
    <p:sldId id="487" r:id="rId20"/>
    <p:sldId id="488" r:id="rId21"/>
    <p:sldId id="489" r:id="rId22"/>
    <p:sldId id="460" r:id="rId23"/>
    <p:sldId id="446" r:id="rId24"/>
    <p:sldId id="456" r:id="rId25"/>
    <p:sldId id="458" r:id="rId26"/>
    <p:sldId id="457" r:id="rId27"/>
    <p:sldId id="448" r:id="rId28"/>
    <p:sldId id="455" r:id="rId29"/>
    <p:sldId id="474" r:id="rId30"/>
    <p:sldId id="475" r:id="rId31"/>
    <p:sldId id="476" r:id="rId32"/>
    <p:sldId id="459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349" r:id="rId43"/>
    <p:sldId id="471" r:id="rId44"/>
    <p:sldId id="413" r:id="rId45"/>
    <p:sldId id="414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18-Sep-17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18-Sep-17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923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18-Sep-17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20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4419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14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1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18-Sep-17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27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2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 smtClean="0">
                <a:solidFill>
                  <a:srgbClr val="F3BE60"/>
                </a:solidFill>
              </a:rPr>
              <a:t>Въпроси</a:t>
            </a:r>
            <a:r>
              <a:rPr lang="en-US" sz="6600" b="1" dirty="0" smtClean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500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18-Sep-17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18-Sep-17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6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18-Sep-17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129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7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telenor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38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2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62000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92193"/>
            <a:ext cx="7910299" cy="1311301"/>
          </a:xfrm>
        </p:spPr>
        <p:txBody>
          <a:bodyPr>
            <a:normAutofit/>
          </a:bodyPr>
          <a:lstStyle/>
          <a:p>
            <a:r>
              <a:rPr lang="bg-BG" dirty="0"/>
              <a:t>Логически изрази </a:t>
            </a:r>
            <a:r>
              <a:rPr lang="bg-BG"/>
              <a:t>и проверки </a:t>
            </a:r>
            <a:r>
              <a:rPr lang="bg-BG" dirty="0"/>
              <a:t>Условна конструкция </a:t>
            </a:r>
            <a:r>
              <a:rPr lang="en-US" dirty="0"/>
              <a:t>if-else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447" y="3906914"/>
            <a:ext cx="2133598" cy="234148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 rot="576164">
            <a:off x="4915958" y="3709530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 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4C74A6C-93C0-4520-8EDC-B75FD37B0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44" y="3656219"/>
            <a:ext cx="3949717" cy="2422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47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пример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676400"/>
            <a:ext cx="11804822" cy="4439748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Напишете </a:t>
            </a:r>
            <a:r>
              <a:rPr lang="bg-BG" sz="3600" dirty="0"/>
              <a:t>програма, </a:t>
            </a:r>
            <a:r>
              <a:rPr lang="bg-BG" sz="3600" dirty="0" smtClean="0"/>
              <a:t>която</a:t>
            </a:r>
            <a:r>
              <a:rPr lang="en-US" sz="3600" dirty="0" smtClean="0"/>
              <a:t> </a:t>
            </a:r>
            <a:r>
              <a:rPr lang="bg-BG" sz="3600" dirty="0" smtClean="0"/>
              <a:t>проверява </a:t>
            </a:r>
            <a:r>
              <a:rPr lang="bg-BG" sz="3600" dirty="0"/>
              <a:t>дали едно число е 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600" dirty="0"/>
              <a:t> или 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r>
              <a:rPr lang="en-US" sz="3600" b="1" dirty="0" smtClean="0"/>
              <a:t>:</a:t>
            </a:r>
            <a:r>
              <a:rPr lang="bg-BG" sz="3600" b="1" dirty="0" smtClean="0"/>
              <a:t>	</a:t>
            </a:r>
            <a:r>
              <a:rPr lang="bg-BG" sz="3000" b="1" dirty="0" smtClean="0"/>
              <a:t>					</a:t>
            </a:r>
            <a:endParaRPr lang="bg-BG" sz="3200" dirty="0"/>
          </a:p>
          <a:p>
            <a:pPr lvl="1"/>
            <a:r>
              <a:rPr lang="bg-BG" dirty="0"/>
              <a:t>ако е 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ако е нечетно принтира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dirty="0"/>
              <a:t>"</a:t>
            </a:r>
          </a:p>
          <a:p>
            <a:pPr marL="377887" lvl="1" indent="0">
              <a:buNone/>
            </a:pPr>
            <a:endParaRPr lang="en-US" sz="30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58824" y="63861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</a:t>
            </a:r>
            <a:r>
              <a:rPr lang="bg-BG" dirty="0">
                <a:hlinkClick r:id="rId2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1" y="6211888"/>
            <a:ext cx="107600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E1AC85-9772-4051-A184-3C0C8B4A5B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1012" y="1524000"/>
            <a:ext cx="8335964" cy="3636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int.Parse(Cosnole.ReadLine());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</a:t>
            </a:r>
            <a:r>
              <a:rPr lang="it-IT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0) 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it-IT" sz="24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even");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it-IT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4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4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Четно или нечетно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1012" y="3657600"/>
            <a:ext cx="83058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</a:t>
            </a:r>
            <a:r>
              <a:rPr lang="it-IT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3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373832"/>
            <a:ext cx="11277600" cy="5068293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която:  </a:t>
            </a:r>
          </a:p>
          <a:p>
            <a:pPr lvl="1"/>
            <a:r>
              <a:rPr lang="bg-BG" sz="3600" dirty="0"/>
              <a:t>чете две цели числа </a:t>
            </a:r>
          </a:p>
          <a:p>
            <a:pPr lvl="1"/>
            <a:r>
              <a:rPr lang="bg-BG" sz="3600" dirty="0"/>
              <a:t>извежда по-голямото от тях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758824" y="6211293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https://judge.softuni.bg/Contests/Practice/Index/152#3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812" y="4205904"/>
            <a:ext cx="9731376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4"/>
          <p:cNvSpPr txBox="1">
            <a:spLocks noChangeArrowheads="1"/>
          </p:cNvSpPr>
          <p:nvPr/>
        </p:nvSpPr>
        <p:spPr bwMode="auto">
          <a:xfrm>
            <a:off x="531812" y="1600200"/>
            <a:ext cx="10703010" cy="3753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num1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num2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(num1 </a:t>
            </a:r>
            <a:r>
              <a:rPr lang="it-IT" sz="3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num2)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Console.WriteLine("Greater number: " + num1); }</a:t>
            </a: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Диапазон на използване на променлива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2" y="1524000"/>
            <a:ext cx="2971800" cy="28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Обхват, в който дадена променлива може да бъде използвана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4332" y="2362200"/>
            <a:ext cx="106680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currentDay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"31.12.2016";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entDay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31.12.2016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bg-BG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myMoney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Текстово поле 5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864223" y="5993964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Error!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1663" y="5029200"/>
            <a:ext cx="5905499" cy="1110780"/>
          </a:xfrm>
        </p:spPr>
        <p:txBody>
          <a:bodyPr>
            <a:normAutofit/>
          </a:bodyPr>
          <a:lstStyle/>
          <a:p>
            <a:r>
              <a:rPr lang="bg-BG" sz="5400" dirty="0"/>
              <a:t>Серии от проверки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8626">
            <a:off x="2766991" y="1447800"/>
            <a:ext cx="6654844" cy="31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Конструкцията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else-if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r>
              <a:rPr lang="en-US" sz="3200" dirty="0" smtClean="0"/>
              <a:t> </a:t>
            </a:r>
            <a:r>
              <a:rPr lang="bg-BG" sz="3200" dirty="0" smtClean="0"/>
              <a:t>може да е в серия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 Да се провери дали въведеното число е по – голямо от 4 или от 6</a:t>
            </a:r>
            <a:r>
              <a:rPr lang="en-US" sz="3000" dirty="0" smtClean="0"/>
              <a:t>.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812501"/>
            <a:ext cx="108966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138" y="3388485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 than 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4139" y="4562149"/>
            <a:ext cx="1087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10934" y="584555"/>
            <a:ext cx="5200622" cy="1219200"/>
          </a:xfrm>
          <a:prstGeom prst="wedgeRoundRectCallout">
            <a:avLst>
              <a:gd name="adj1" fmla="val -60077"/>
              <a:gd name="adj2" fmla="val 1364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числото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като вход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58044" y="5552625"/>
            <a:ext cx="5250568" cy="1219200"/>
          </a:xfrm>
          <a:prstGeom prst="wedgeRoundRectCallout">
            <a:avLst>
              <a:gd name="adj1" fmla="val 57528"/>
              <a:gd name="adj2" fmla="val -1181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4</a:t>
            </a:r>
          </a:p>
          <a:p>
            <a:pPr algn="just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6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Серии от проверки (2)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провери дали въведеното число е по – голямо от 4 или от 6?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812501"/>
            <a:ext cx="108966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138" y="3388485"/>
            <a:ext cx="10872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it-IT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it-IT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 than 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94139" y="4562149"/>
            <a:ext cx="10872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Console.WriteLine(num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is bigger than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713412" y="1691602"/>
            <a:ext cx="5250568" cy="713797"/>
          </a:xfrm>
          <a:prstGeom prst="wedgeRoundRectCallout">
            <a:avLst>
              <a:gd name="adj1" fmla="val -61600"/>
              <a:gd name="adj2" fmla="val 2551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bg-BG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Изход:</a:t>
            </a:r>
            <a:r>
              <a:rPr lang="bg-BG" sz="2800" b="1" dirty="0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is bigger than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5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3" grpId="0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bg-BG" dirty="0"/>
              <a:t>Изписване на число до 10 с </a:t>
            </a:r>
            <a:r>
              <a:rPr lang="bg-BG" dirty="0" smtClean="0"/>
              <a:t>думи - задача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Да се изпише с английски текст дадено число (от 0 до 10)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4" y="2048204"/>
            <a:ext cx="11277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bg-BG" sz="2600" b="1" noProof="1" smtClean="0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61722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024" y="2602947"/>
            <a:ext cx="929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</a:t>
            </a:r>
            <a:r>
              <a:rPr lang="it-IT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Console.WriteLine("one"); }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81024" y="3669498"/>
            <a:ext cx="929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2)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Console.WriteLine("two"); }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24" y="4724400"/>
            <a:ext cx="929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(num == </a:t>
            </a:r>
            <a:r>
              <a:rPr lang="bg-BG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 smtClean="0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solidFill>
                <a:srgbClr val="FBEEC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Console.WriteLine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("three"); }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 Write more logic here…</a:t>
            </a:r>
          </a:p>
          <a:p>
            <a:pPr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  <p:bldP spid="3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6731" y="1371600"/>
            <a:ext cx="8097481" cy="5153401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200" dirty="0"/>
              <a:t>Логически изрази и </a:t>
            </a:r>
            <a:r>
              <a:rPr lang="bg-BG" sz="3200" dirty="0" smtClean="0"/>
              <a:t>проверки</a:t>
            </a:r>
          </a:p>
          <a:p>
            <a:pPr marL="712788" lvl="1" indent="-409575"/>
            <a:r>
              <a:rPr lang="bg-BG" dirty="0" smtClean="0"/>
              <a:t>Оператори за сравнение: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!=</a:t>
            </a:r>
            <a:r>
              <a:rPr lang="en-US" dirty="0" smtClean="0"/>
              <a:t>, …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/>
              <a:t>Конструкции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bg-BG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Живот </a:t>
            </a:r>
            <a:r>
              <a:rPr lang="bg-BG" sz="3200" dirty="0"/>
              <a:t>на </a:t>
            </a:r>
            <a:r>
              <a:rPr lang="bg-BG" sz="3200" dirty="0" smtClean="0"/>
              <a:t>променлива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Серия от проверки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else…</a:t>
            </a:r>
            <a:endParaRPr lang="bg-BG" sz="3200" dirty="0"/>
          </a:p>
          <a:p>
            <a:pPr marL="514350" indent="-514350">
              <a:buFont typeface="+mj-lt"/>
              <a:buAutoNum type="arabicPeriod"/>
            </a:pPr>
            <a:r>
              <a:rPr lang="bg-BG" sz="3200" dirty="0" smtClean="0"/>
              <a:t>Дебъгване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905000"/>
            <a:ext cx="31911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Дадено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цяло число </a:t>
            </a:r>
            <a:r>
              <a:rPr lang="bg-BG" dirty="0" smtClean="0"/>
              <a:t>– брой точки</a:t>
            </a:r>
          </a:p>
          <a:p>
            <a:pPr lvl="1"/>
            <a:r>
              <a:rPr lang="bg-BG" dirty="0"/>
              <a:t>Ако числото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100 </a:t>
            </a:r>
            <a:r>
              <a:rPr lang="bg-BG" dirty="0"/>
              <a:t>включително, бонус </a:t>
            </a:r>
            <a:r>
              <a:rPr lang="bg-BG" dirty="0" smtClean="0"/>
              <a:t>точките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20%</a:t>
            </a:r>
          </a:p>
          <a:p>
            <a:pPr lvl="1"/>
            <a:r>
              <a:rPr lang="bg-BG" dirty="0" smtClean="0"/>
              <a:t>Ако числото 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по-голямо от 1000</a:t>
            </a:r>
            <a:r>
              <a:rPr lang="bg-BG" dirty="0" smtClean="0"/>
              <a:t>, бонус точките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10%</a:t>
            </a:r>
          </a:p>
          <a:p>
            <a:pPr lvl="1"/>
            <a:r>
              <a:rPr lang="bg-BG" dirty="0" smtClean="0"/>
              <a:t>Допълнителни бонус точки:</a:t>
            </a:r>
          </a:p>
          <a:p>
            <a:pPr lvl="2"/>
            <a:r>
              <a:rPr lang="bg-BG" dirty="0" smtClean="0"/>
              <a:t>За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четно </a:t>
            </a:r>
            <a:r>
              <a:rPr lang="bg-BG" dirty="0" smtClean="0"/>
              <a:t>число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1 т.</a:t>
            </a:r>
          </a:p>
          <a:p>
            <a:pPr lvl="2"/>
            <a:r>
              <a:rPr lang="bg-BG" dirty="0" smtClean="0"/>
              <a:t>За число, което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завършва на 5 </a:t>
            </a:r>
            <a:r>
              <a:rPr lang="bg-BG" dirty="0" smtClean="0">
                <a:sym typeface="Wingdings" panose="05000000000000000000" pitchFamily="2" charset="2"/>
              </a:rPr>
              <a:t>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2 т.</a:t>
            </a:r>
          </a:p>
          <a:p>
            <a:r>
              <a:rPr lang="bg-BG" dirty="0" smtClean="0"/>
              <a:t>Да се напише програма, която пресмята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бонус точките </a:t>
            </a:r>
            <a:r>
              <a:rPr lang="bg-BG" dirty="0" smtClean="0"/>
              <a:t>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общия брой точки </a:t>
            </a:r>
            <a:r>
              <a:rPr lang="bg-BG" dirty="0" smtClean="0"/>
              <a:t>след прилагане на бонусите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Бонус точки –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 точки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889" y="1143000"/>
            <a:ext cx="1052104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Console.Write("Enter score: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bonusScore = 0.0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noProof="1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judge.softuni.bg/Contests/Practice/Index/152#5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70460" y="1371600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2660" y="1368188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602836" y="1686929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070460" y="2546097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212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22660" y="2542685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175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602836" y="286142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70460" y="3720594"/>
            <a:ext cx="1052400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270.3 2973.3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22660" y="3717182"/>
            <a:ext cx="879904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/>
              <a:t>2703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9602836" y="4035923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TextBox 18"/>
          <p:cNvSpPr txBox="1"/>
          <p:nvPr/>
        </p:nvSpPr>
        <p:spPr>
          <a:xfrm>
            <a:off x="987422" y="5105400"/>
            <a:ext cx="807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 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73133" y="4102080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% 10 == 5)</a:t>
            </a:r>
          </a:p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+= 2; }</a:t>
            </a:r>
            <a:endParaRPr lang="pt-BR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701" y="3458984"/>
            <a:ext cx="714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dirty="0"/>
              <a:t> </a:t>
            </a:r>
            <a:r>
              <a:rPr lang="en-US" sz="25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write more logic here …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701" y="2384372"/>
            <a:ext cx="650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(num &gt; 1000)</a:t>
            </a:r>
          </a:p>
          <a:p>
            <a:r>
              <a:rPr lang="pt-BR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bonusScore = num * 0.10; }</a:t>
            </a: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3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Трима спортни състезатели финишират за някакъв брой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секунди</a:t>
            </a:r>
            <a:r>
              <a:rPr lang="bg-BG" dirty="0" smtClean="0"/>
              <a:t> (между </a:t>
            </a:r>
            <a:r>
              <a:rPr lang="en-US" dirty="0" smtClean="0"/>
              <a:t>1</a:t>
            </a:r>
            <a:r>
              <a:rPr lang="bg-BG" dirty="0" smtClean="0"/>
              <a:t> и 50). Да се пресметне сумарното им време във формат</a:t>
            </a:r>
            <a:r>
              <a:rPr lang="en-US" dirty="0" smtClean="0"/>
              <a:t> "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минути:секунди</a:t>
            </a:r>
            <a:r>
              <a:rPr lang="en-US" dirty="0"/>
              <a:t>"</a:t>
            </a:r>
            <a:r>
              <a:rPr lang="bg-BG" dirty="0" smtClean="0"/>
              <a:t>. Секундите да се изведат с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водеща нула </a:t>
            </a:r>
            <a:r>
              <a:rPr lang="bg-BG" dirty="0" smtClean="0"/>
              <a:t>(2 </a:t>
            </a:r>
            <a:r>
              <a:rPr lang="bg-BG" dirty="0" smtClean="0">
                <a:sym typeface="Wingdings" panose="05000000000000000000" pitchFamily="2" charset="2"/>
              </a:rPr>
              <a:t> "02", 7  "07", 35  "35").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8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285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2:0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6817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613123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5818" y="4333046"/>
            <a:ext cx="1036498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379018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346515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459210" y="4333046"/>
            <a:ext cx="1046305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29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7112410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9069220" y="4321985"/>
            <a:ext cx="672207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181916" y="4333046"/>
            <a:ext cx="990600" cy="14770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36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9835115" y="4874466"/>
            <a:ext cx="28040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36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Сумиране на секунди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224" y="952500"/>
            <a:ext cx="10363202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sec1 = int.Parse(Console.ReadLine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also sec2 and sec3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secs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sec1 + sec2 + sec3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mins = 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4776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prstClr val="white"/>
                </a:solidFill>
                <a:hlinkClick r:id="rId2"/>
              </a:rPr>
              <a:t>judge.softuni.bg/Contests/Practice/Index/152#6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4224" y="3961841"/>
            <a:ext cx="94488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&lt; 10)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"0" + secs);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224" y="4944344"/>
            <a:ext cx="80264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Console.WriteLine(mins + ":" + secs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2908857"/>
            <a:ext cx="11252201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(secs &gt; 59)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Repeat this 2 times …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mins++; secs = sec - 60; }</a:t>
            </a:r>
          </a:p>
        </p:txBody>
      </p:sp>
    </p:spTree>
    <p:extLst>
      <p:ext uri="{BB962C8B-B14F-4D97-AF65-F5344CB8AC3E}">
        <p14:creationId xmlns:p14="http://schemas.microsoft.com/office/powerpoint/2010/main" val="7946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преобразува разстояние между посочените в таблицата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мерни единици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Вход: число +</a:t>
            </a:r>
            <a:br>
              <a:rPr lang="bg-BG" dirty="0" smtClean="0"/>
            </a:br>
            <a:r>
              <a:rPr lang="bg-BG" dirty="0" smtClean="0"/>
              <a:t>входна мерна единица +</a:t>
            </a:r>
            <a:br>
              <a:rPr lang="bg-BG" dirty="0" smtClean="0"/>
            </a:br>
            <a:r>
              <a:rPr lang="bg-BG" dirty="0" smtClean="0"/>
              <a:t>изходна мерна единица</a:t>
            </a:r>
          </a:p>
          <a:p>
            <a:pPr lvl="1"/>
            <a:r>
              <a:rPr lang="bg-BG" dirty="0" smtClean="0"/>
              <a:t>Примерен вход и изход:</a:t>
            </a:r>
            <a:br>
              <a:rPr lang="bg-BG" dirty="0" smtClean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Конвертор за мерни </a:t>
            </a:r>
            <a:r>
              <a:rPr lang="bg-BG" dirty="0" smtClean="0"/>
              <a:t>единици</a:t>
            </a:r>
            <a:r>
              <a:rPr lang="en-US" dirty="0" smtClean="0"/>
              <a:t> – </a:t>
            </a:r>
            <a:r>
              <a:rPr lang="bg-BG" dirty="0" smtClean="0"/>
              <a:t>задача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18204"/>
              </p:ext>
            </p:extLst>
          </p:nvPr>
        </p:nvGraphicFramePr>
        <p:xfrm>
          <a:off x="5484812" y="2612408"/>
          <a:ext cx="60272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входна</a:t>
                      </a:r>
                      <a:r>
                        <a:rPr lang="bg-BG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изходна единица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 millimeters (mm)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centimeters (cm)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0.000621371192 miles (mi)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39.3700787 inches (in)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 kilometers (km)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3.2808399 feet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</a:t>
                      </a:r>
                      <a:r>
                        <a:rPr lang="en-US" noProof="1" smtClean="0"/>
                        <a:t>ft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 smtClean="0"/>
                        <a:t>1</a:t>
                      </a:r>
                      <a:r>
                        <a:rPr lang="en-US" dirty="0" smtClean="0"/>
                        <a:t> meter (m)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1.0936133 yards (</a:t>
                      </a:r>
                      <a:r>
                        <a:rPr lang="en-US" noProof="1" smtClean="0"/>
                        <a:t>yd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4876800"/>
            <a:ext cx="8382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ft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2012" y="4876800"/>
            <a:ext cx="2895600" cy="1384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39370.0788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ft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0412" y="628909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Конвертор за мерни единици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3050" y="1262023"/>
            <a:ext cx="103632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size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sourceMetric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destMetric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6472" y="2540218"/>
            <a:ext cx="1127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(sourceMetric == "km")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= size / 0.001; </a:t>
            </a: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yd, </a:t>
            </a: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760" y="3810000"/>
            <a:ext cx="11125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06472" y="5176883"/>
            <a:ext cx="1095534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(destMetric == "ft")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size = size * 3.2808399; }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the other metrics: mm, cm, ft, yd, ...</a:t>
            </a:r>
          </a:p>
        </p:txBody>
      </p:sp>
    </p:spTree>
    <p:extLst>
      <p:ext uri="{BB962C8B-B14F-4D97-AF65-F5344CB8AC3E}">
        <p14:creationId xmlns:p14="http://schemas.microsoft.com/office/powerpoint/2010/main" val="40243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00600"/>
            <a:ext cx="10363200" cy="820600"/>
          </a:xfrm>
        </p:spPr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43" y="990600"/>
            <a:ext cx="3886540" cy="4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Процес на „закачане“ към изпълнението на програмата, което ни позволява да проследи процеса на изпълнение 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96912"/>
            <a:ext cx="7010402" cy="33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91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Натискане 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  <a:r>
              <a:rPr lang="bg-BG" dirty="0"/>
              <a:t> ще стартира програмата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dirty="0"/>
              <a:t> режим.</a:t>
            </a:r>
          </a:p>
          <a:p>
            <a:r>
              <a:rPr lang="bg-BG" dirty="0"/>
              <a:t>Можем да преминем към следващата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dirty="0"/>
              <a:t> отново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F10</a:t>
            </a:r>
            <a:r>
              <a:rPr lang="en-US" dirty="0"/>
              <a:t>]</a:t>
            </a:r>
          </a:p>
          <a:p>
            <a:r>
              <a:rPr lang="bg-BG" dirty="0"/>
              <a:t>Можем да създаваме</a:t>
            </a:r>
            <a:r>
              <a:rPr lang="en-US" dirty="0"/>
              <a:t> 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F9</a:t>
            </a:r>
            <a:r>
              <a:rPr lang="en-US" dirty="0"/>
              <a:t>]</a:t>
            </a:r>
            <a:r>
              <a:rPr lang="bg-BG" dirty="0"/>
              <a:t> стопери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dirty="0"/>
              <a:t>До тях можем директно да стигнем изпозлвайки </a:t>
            </a:r>
            <a:r>
              <a:rPr lang="en-US" dirty="0"/>
              <a:t>[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8408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3" y="5727672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4" y="734704"/>
            <a:ext cx="5975288" cy="22860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90" y="2079008"/>
            <a:ext cx="6403030" cy="2514600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012" y="1447801"/>
            <a:ext cx="7010400" cy="2318508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9596501-62F0-4527-80E1-E3A8BD97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838200"/>
            <a:ext cx="5334000" cy="3547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4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679903"/>
            <a:ext cx="10363200" cy="1568497"/>
          </a:xfrm>
        </p:spPr>
        <p:txBody>
          <a:bodyPr/>
          <a:lstStyle/>
          <a:p>
            <a:r>
              <a:rPr lang="bg-BG" dirty="0" smtClean="0"/>
              <a:t>Графично приложение:</a:t>
            </a:r>
            <a:br>
              <a:rPr lang="bg-BG" dirty="0" smtClean="0"/>
            </a:br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4" y="1600200"/>
            <a:ext cx="5791198" cy="26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Създаване на нов </a:t>
            </a:r>
            <a:r>
              <a:rPr lang="en-US" dirty="0" smtClean="0"/>
              <a:t>Windows Forms 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Конвертор за валути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8" y="2008094"/>
            <a:ext cx="7703074" cy="43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Нареждане на контролите в редактора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219200"/>
            <a:ext cx="10944000" cy="5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7720" y="1219200"/>
            <a:ext cx="5415892" cy="2553891"/>
          </a:xfrm>
          <a:prstGeom prst="wedgeRoundRectCallout">
            <a:avLst>
              <a:gd name="adj1" fmla="val -37443"/>
              <a:gd name="adj2" fmla="val 658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FormConverter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 = "Currency Converter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"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MaximizeBox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MinimizeBox = False</a:t>
            </a:r>
            <a:endParaRPr lang="bg-BG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FormBorderStyle = FixedSingle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293812" y="2590800"/>
            <a:ext cx="3733800" cy="2553891"/>
          </a:xfrm>
          <a:prstGeom prst="wedgeRoundRectCallout">
            <a:avLst>
              <a:gd name="adj1" fmla="val 85414"/>
              <a:gd name="adj2" fmla="val 420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numericUpDownAmount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 = 1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Minimum = 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Maximum = 1000000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Right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DecimalPlaces = 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Настройки на отделните контроли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316" y="3886200"/>
            <a:ext cx="5029202" cy="2372578"/>
          </a:xfrm>
          <a:prstGeom prst="rect">
            <a:avLst/>
          </a:prstGeom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41812" y="1143000"/>
            <a:ext cx="5279002" cy="2553891"/>
          </a:xfrm>
          <a:prstGeom prst="wedgeRoundRectCallout">
            <a:avLst>
              <a:gd name="adj1" fmla="val 51166"/>
              <a:gd name="adj2" fmla="val 972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comboBoxCurrency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DropDownStyle = DropDownList</a:t>
            </a:r>
          </a:p>
          <a:p>
            <a:r>
              <a:rPr lang="en-US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Items = </a:t>
            </a:r>
            <a:endParaRPr lang="en-US" b="1" noProof="1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EUR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USD</a:t>
            </a:r>
            <a:endParaRPr lang="en-US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GBP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0412" y="3846909"/>
            <a:ext cx="4642512" cy="2553891"/>
          </a:xfrm>
          <a:prstGeom prst="wedgeRoundRectCallout">
            <a:avLst>
              <a:gd name="adj1" fmla="val 72660"/>
              <a:gd name="adj2" fmla="val 193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labelResult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AutoSize = False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BackColor = PaleGreen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TextAlign = MiddleCenter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Font.Size = 14</a:t>
            </a:r>
          </a:p>
          <a:p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Font.Bold = True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Обработка на събития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2" y="1395826"/>
            <a:ext cx="10944000" cy="49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Събития по контролите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412" y="1524000"/>
            <a:ext cx="10944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FormConverter_Load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(object 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this.comboBoxCurrency.SelectedItem = "EUR";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numericUpDownAmount_ValueChanged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it-IT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comboBoxCurrency_SelectedIndexChanged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ConvertCurrency();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Конвертиране на валути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15314"/>
            <a:ext cx="10820400" cy="5285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ConvertCurrency()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originalAmount = this.numericUpDownAmount.Value;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= originalAmount;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(this.comboBoxCurrency.SelectedItem.ToString() == "EUR")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1.95583m;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"USD")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1.80810m;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(this.comboBoxCurrency.SelectedItem.ToString() == "GBP")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convertedAmount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/ 2.54990m;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originalAmount + " </a:t>
            </a: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лв. =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Math.Round(convertedAmount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2)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endParaRPr lang="bg-BG" sz="22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this.comboBoxCurrency.SelectedItem;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86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152929"/>
            <a:ext cx="10363200" cy="1568497"/>
          </a:xfrm>
        </p:spPr>
        <p:txBody>
          <a:bodyPr/>
          <a:lstStyle/>
          <a:p>
            <a:r>
              <a:rPr lang="bg-BG" dirty="0"/>
              <a:t>Графично приложение:</a:t>
            </a:r>
            <a:br>
              <a:rPr lang="bg-BG" dirty="0"/>
            </a:br>
            <a:r>
              <a:rPr lang="bg-BG" dirty="0"/>
              <a:t>конвертор на валути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77753"/>
            <a:ext cx="10363200" cy="719034"/>
          </a:xfrm>
        </p:spPr>
        <p:txBody>
          <a:bodyPr/>
          <a:lstStyle/>
          <a:p>
            <a:r>
              <a:rPr lang="bg-BG" dirty="0" smtClean="0"/>
              <a:t>Работа на живо в клас (</a:t>
            </a:r>
            <a:r>
              <a:rPr lang="bg-BG" noProof="1" smtClean="0"/>
              <a:t>лаб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784992"/>
            <a:ext cx="6705600" cy="31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Конструкции за проверка на условие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 </a:t>
            </a:r>
            <a:r>
              <a:rPr lang="bg-BG" sz="3200" dirty="0" smtClean="0"/>
              <a:t>и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 smtClean="0"/>
              <a:t>-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dirty="0" smtClean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1913121"/>
            <a:ext cx="318413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8196" y="1774208"/>
            <a:ext cx="3352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5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група команди;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20407" y="1779895"/>
            <a:ext cx="365520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5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  <a:endParaRPr lang="en-US" sz="2500" b="1" i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условие2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условие3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условие4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условие5</a:t>
            </a: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единична_команда;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единична_команда;</a:t>
            </a: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4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426258" y="4595656"/>
            <a:ext cx="3085262" cy="17778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програмирането можем да сравняваме стойности: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Сравняване на стойности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4062" y="1895748"/>
            <a:ext cx="10363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10;</a:t>
            </a: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331" y="2951651"/>
            <a:ext cx="51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b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95092" y="3472621"/>
            <a:ext cx="51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5093" y="4024816"/>
            <a:ext cx="54993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 100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8368" y="4616379"/>
            <a:ext cx="5115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84062" y="5190794"/>
            <a:ext cx="528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&lt;= 5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14581" y="5701905"/>
            <a:ext cx="60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== 2 * a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4950" y="2951651"/>
            <a:ext cx="176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851233" y="3472621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4496" y="4042894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86568" y="461887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854497" y="5186267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8354" y="5700810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6" name="Picture 15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9" name="Picture 28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30" name="Picture 29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57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6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5612" y="338160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bg-BG" noProof="1" smtClean="0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1054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4814" y="34501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300652"/>
              </p:ext>
            </p:extLst>
          </p:nvPr>
        </p:nvGraphicFramePr>
        <p:xfrm>
          <a:off x="1000238" y="1143000"/>
          <a:ext cx="10208503" cy="3701288"/>
        </p:xfrm>
        <a:graphic>
          <a:graphicData uri="http://schemas.openxmlformats.org/drawingml/2006/table">
            <a:tbl>
              <a:tblPr/>
              <a:tblGrid>
                <a:gridCol w="395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равенство</a:t>
                      </a:r>
                      <a:endParaRPr lang="en-US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стрингове, дати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Проверка за 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По-малко </a:t>
                      </a:r>
                      <a:r>
                        <a:rPr lang="bg-BG" sz="2800" b="0" kern="1200" noProof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или равно</a:t>
                      </a:r>
                      <a:endParaRPr lang="bg-BG" sz="2800" b="0" kern="1200" noProof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Оператори за сравнение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1" y="5589896"/>
            <a:ext cx="10219729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!=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6;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7012" y="4925704"/>
            <a:ext cx="8686800" cy="664192"/>
          </a:xfrm>
          <a:prstGeom prst="rect">
            <a:avLst/>
          </a:prstGeom>
        </p:spPr>
        <p:txBody>
          <a:bodyPr/>
          <a:lstStyle/>
          <a:p>
            <a:pPr marL="355600" marR="0" lvl="0" indent="-355600" algn="l" defTabSz="914400" rtl="0" eaLnBrk="0" fontAlgn="base" latin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bg-BG" sz="3400" dirty="0" smtClean="0"/>
              <a:t>Пример</a:t>
            </a:r>
            <a:r>
              <a:rPr lang="en-US" sz="3400" dirty="0" smtClean="0"/>
              <a:t>: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495800"/>
            <a:ext cx="10363200" cy="820600"/>
          </a:xfrm>
        </p:spPr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5346672"/>
            <a:ext cx="10363200" cy="719034"/>
          </a:xfrm>
        </p:spPr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67BEB24-EE7C-43F8-98B9-3ABACC86F2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143000"/>
            <a:ext cx="2590800" cy="32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 smtClean="0"/>
              <a:t>и извършваме различни действия според резултата от проверката</a:t>
            </a:r>
            <a:endParaRPr lang="en-US" sz="3200" dirty="0" smtClean="0"/>
          </a:p>
          <a:p>
            <a:pPr lvl="1"/>
            <a:r>
              <a:rPr lang="bg-BG" sz="3000" dirty="0" smtClean="0"/>
              <a:t>Пример: въвеждаме оценка и проверяваме дали е отлична </a:t>
            </a:r>
            <a:r>
              <a:rPr lang="bg-BG" sz="3000" dirty="0"/>
              <a:t>(</a:t>
            </a:r>
            <a:r>
              <a:rPr lang="bg-BG" sz="3000" dirty="0" smtClean="0"/>
              <a:t>≥</a:t>
            </a:r>
            <a:r>
              <a:rPr lang="en-US" sz="3000" dirty="0" smtClean="0"/>
              <a:t> 5.50)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проверки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3172122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59118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5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Въвеждаме оценка, проверяваме дали е отлична или не:</a:t>
            </a:r>
            <a:endParaRPr lang="bg-BG" sz="3000" dirty="0" smtClean="0"/>
          </a:p>
          <a:p>
            <a:pPr lvl="1"/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Проверки с </a:t>
            </a:r>
            <a:r>
              <a:rPr lang="en-US" dirty="0" smtClean="0"/>
              <a:t>if</a:t>
            </a:r>
            <a:r>
              <a:rPr lang="bg-BG" dirty="0" smtClean="0"/>
              <a:t>/</a:t>
            </a:r>
            <a:r>
              <a:rPr lang="en-US" dirty="0" smtClean="0"/>
              <a:t>else </a:t>
            </a:r>
            <a:r>
              <a:rPr lang="bg-BG" dirty="0" smtClean="0"/>
              <a:t>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905000"/>
            <a:ext cx="10363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(grade 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5.50)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Console.WriteLine("Excellent!");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bg-BG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endParaRPr lang="it-IT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judge.softuni.bg/Contests/Practice/Index/152#1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3924" y="4077125"/>
            <a:ext cx="974248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Console.WriteLine("Not excellent.");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Къдравите скоби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200" dirty="0"/>
              <a:t> въвеждат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група команди</a:t>
            </a:r>
            <a:r>
              <a:rPr lang="en-US" sz="3200" dirty="0"/>
              <a:t>)</a:t>
            </a:r>
          </a:p>
          <a:p>
            <a:pPr lvl="1"/>
            <a:r>
              <a:rPr lang="bg-BG" sz="3000" dirty="0"/>
              <a:t>Без скобите след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3000" dirty="0"/>
              <a:t> </a:t>
            </a:r>
            <a:r>
              <a:rPr lang="bg-BG" sz="3000" dirty="0"/>
              <a:t>се изпълнява само следващият ред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от код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8011" y="2563368"/>
            <a:ext cx="5397003" cy="27515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Console.WriteLine("bye");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70612" y="2563365"/>
            <a:ext cx="5410200" cy="38595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 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"red")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tomato</a:t>
            </a: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it-IT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Console.WriteLine("banana");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Console.WriteLine("bye");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79412" y="5521569"/>
            <a:ext cx="5200622" cy="1219200"/>
          </a:xfrm>
          <a:prstGeom prst="wedgeRoundRectCallout">
            <a:avLst>
              <a:gd name="adj1" fmla="val 1648"/>
              <a:gd name="adj2" fmla="val -742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if/else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конструкцията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961589" y="2289624"/>
            <a:ext cx="1466823" cy="547482"/>
          </a:xfrm>
          <a:prstGeom prst="wedgeRoundRectCallout">
            <a:avLst>
              <a:gd name="adj1" fmla="val -41697"/>
              <a:gd name="adj2" fmla="val 1383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tomato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460" y="3442648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608011" y="4766279"/>
            <a:ext cx="4972023" cy="5334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254013" y="3429000"/>
            <a:ext cx="5174399" cy="112935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/>
          <p:nvPr/>
        </p:nvSpPr>
        <p:spPr>
          <a:xfrm>
            <a:off x="6254013" y="4953236"/>
            <a:ext cx="5174399" cy="1420267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772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2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2039</Words>
  <Application>Microsoft Office PowerPoint</Application>
  <PresentationFormat>Custom</PresentationFormat>
  <Paragraphs>474</Paragraphs>
  <Slides>42</Slides>
  <Notes>6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2_SoftUni 16x9</vt:lpstr>
      <vt:lpstr>Прости проверки</vt:lpstr>
      <vt:lpstr>Съдържание</vt:lpstr>
      <vt:lpstr>Логически изрази и проверки</vt:lpstr>
      <vt:lpstr>Сравняване на стойности</vt:lpstr>
      <vt:lpstr>Оператори за сравнение</vt:lpstr>
      <vt:lpstr>Прости проверки</vt:lpstr>
      <vt:lpstr>Прости проверки</vt:lpstr>
      <vt:lpstr>Проверки с if/else конструкция</vt:lpstr>
      <vt:lpstr>Блок от код</vt:lpstr>
      <vt:lpstr>Четно или нечетно – пример</vt:lpstr>
      <vt:lpstr>Четно или нечетно – решение</vt:lpstr>
      <vt:lpstr>По-голямото число – задача</vt:lpstr>
      <vt:lpstr>По-голямото число – решение</vt:lpstr>
      <vt:lpstr>Живот на променлива</vt:lpstr>
      <vt:lpstr>Живот на променлива</vt:lpstr>
      <vt:lpstr>Серии от проверки</vt:lpstr>
      <vt:lpstr>Серии от проверки</vt:lpstr>
      <vt:lpstr>Серии от проверки (2)</vt:lpstr>
      <vt:lpstr>Изписване на число до 10 с думи - задача</vt:lpstr>
      <vt:lpstr>Бонус точки – задача</vt:lpstr>
      <vt:lpstr>Бонус точки – решение</vt:lpstr>
      <vt:lpstr>Сумиране на секунди – задача</vt:lpstr>
      <vt:lpstr>Сумиране на секунди – решение</vt:lpstr>
      <vt:lpstr>Конвертор за мерни единици – задача</vt:lpstr>
      <vt:lpstr>Конвертор за мерни единици – решение</vt:lpstr>
      <vt:lpstr>Дебъгване</vt:lpstr>
      <vt:lpstr>Дебъгване</vt:lpstr>
      <vt:lpstr>Дебъгване във Visual Studio</vt:lpstr>
      <vt:lpstr>Задачи с прости проверки</vt:lpstr>
      <vt:lpstr>Графично приложение: конвертор за валути</vt:lpstr>
      <vt:lpstr>Конвертор за валути</vt:lpstr>
      <vt:lpstr>Нареждане на контролите в редактора</vt:lpstr>
      <vt:lpstr>Настройки на отделните контроли</vt:lpstr>
      <vt:lpstr>Настройки на отделните контроли (2)</vt:lpstr>
      <vt:lpstr>Обработка на събития</vt:lpstr>
      <vt:lpstr>Събития по контролите</vt:lpstr>
      <vt:lpstr>Конвертиране на валути</vt:lpstr>
      <vt:lpstr>Графично приложение: конвертор на валути</vt:lpstr>
      <vt:lpstr>Какво научихме днес?</vt:lpstr>
      <vt:lpstr>Прости проверки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2017-09-18T10:37:21Z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