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74" r:id="rId3"/>
    <p:sldId id="276" r:id="rId4"/>
    <p:sldId id="424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02" r:id="rId17"/>
    <p:sldId id="349" r:id="rId18"/>
    <p:sldId id="426" r:id="rId19"/>
    <p:sldId id="405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4"/>
          </p14:sldIdLst>
        </p14:section>
        <p14:section name="Main Content" id="{BC4A3995-4CED-4320-A673-95328C9C809D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02"/>
          </p14:sldIdLst>
        </p14:section>
        <p14:section name="Conclusion" id="{10E03AB1-9AA8-4E86-9A64-D741901E50A2}">
          <p14:sldIdLst>
            <p14:sldId id="349"/>
            <p14:sldId id="42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6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5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3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image" Target="../media/image39.jpeg"/><Relationship Id="rId3" Type="http://schemas.openxmlformats.org/officeDocument/2006/relationships/hyperlink" Target="https://softuni.bg/courses/software-technologies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41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softwaregroup-bg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GB" dirty="0"/>
              <a:t>Databases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GB" dirty="0"/>
              <a:t>Databases: Queries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082942" y="3807577"/>
            <a:ext cx="156215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GB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</a:t>
            </a:r>
            <a:r>
              <a:rPr lang="en-US" b="1" spc="50" dirty="0" err="1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asics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17875B-3F02-4A78-85A3-E37CED7EEBD4}"/>
              </a:ext>
            </a:extLst>
          </p:cNvPr>
          <p:cNvGrpSpPr/>
          <p:nvPr/>
        </p:nvGrpSpPr>
        <p:grpSpPr>
          <a:xfrm>
            <a:off x="7618412" y="3556230"/>
            <a:ext cx="2827515" cy="2844570"/>
            <a:chOff x="3878107" y="914400"/>
            <a:chExt cx="4159406" cy="418449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9504FD-13D8-4322-8986-5E9D1D60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F8F3144-B903-474C-B0BD-EE99D7ED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DB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80429-1C56-442D-8549-5F4035F7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674025"/>
            <a:ext cx="5562600" cy="28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8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2" y="1147808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3CD60"/>
                </a:solidFill>
              </a:rPr>
              <a:t>Open-source </a:t>
            </a:r>
            <a:r>
              <a:rPr lang="en-US" dirty="0"/>
              <a:t>relational database management system</a:t>
            </a:r>
          </a:p>
          <a:p>
            <a:r>
              <a:rPr lang="en-US" dirty="0"/>
              <a:t>Used in many </a:t>
            </a:r>
            <a:r>
              <a:rPr lang="en-US" dirty="0">
                <a:solidFill>
                  <a:srgbClr val="F3CD60"/>
                </a:solidFill>
              </a:rPr>
              <a:t>large-scale websites </a:t>
            </a:r>
            <a:r>
              <a:rPr lang="en-US" dirty="0"/>
              <a:t>like </a:t>
            </a:r>
          </a:p>
          <a:p>
            <a:pPr marL="0" indent="0">
              <a:buNone/>
            </a:pPr>
            <a:r>
              <a:rPr lang="en-US" dirty="0"/>
              <a:t>including Google Facebook, </a:t>
            </a:r>
          </a:p>
          <a:p>
            <a:pPr marL="0" indent="0">
              <a:buNone/>
            </a:pPr>
            <a:r>
              <a:rPr lang="en-US" dirty="0"/>
              <a:t>YouTube etc.</a:t>
            </a:r>
          </a:p>
          <a:p>
            <a:r>
              <a:rPr lang="en-US" dirty="0"/>
              <a:t>Works on </a:t>
            </a:r>
            <a:r>
              <a:rPr lang="en-US" dirty="0">
                <a:solidFill>
                  <a:srgbClr val="F3CD60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MAC OS, Windows, Linux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05" y="1923838"/>
            <a:ext cx="4021607" cy="40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4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86F4CF-B410-4776-B4AB-A50C0AAF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1F3D2F-0E21-4D14-82B0-89AF370D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72" y="1600200"/>
            <a:ext cx="2394739" cy="2743200"/>
          </a:xfrm>
          <a:prstGeom prst="roundRect">
            <a:avLst>
              <a:gd name="adj" fmla="val 284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05A38-AD2D-4AEF-98A4-2B2B9EF89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4" y="1600200"/>
            <a:ext cx="2743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3F326D-6F49-4198-B2DA-24BE63E56E4A}"/>
              </a:ext>
            </a:extLst>
          </p:cNvPr>
          <p:cNvSpPr txBox="1"/>
          <p:nvPr/>
        </p:nvSpPr>
        <p:spPr>
          <a:xfrm>
            <a:off x="3667305" y="4792479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XAMPP + HeidiSQL</a:t>
            </a:r>
            <a:endParaRPr lang="en-US" sz="48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061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Database/Schema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Server Architecture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180012" y="1905000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08612" y="2819028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0433" y="2811999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08612" y="3486603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6612" y="1905000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8456612" y="3095172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103812" y="4876800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6527558" y="4978962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1301" y="4280339"/>
            <a:ext cx="421691" cy="583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7321" y="4978962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5262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28847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2432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6017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1136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4721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8306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1891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0433" y="3459771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8AB67-CC5D-4EAA-A4DE-17F370717896}"/>
              </a:ext>
            </a:extLst>
          </p:cNvPr>
          <p:cNvSpPr txBox="1"/>
          <p:nvPr/>
        </p:nvSpPr>
        <p:spPr>
          <a:xfrm>
            <a:off x="7507713" y="13306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9E1871C-4635-4B58-AB78-902A6972E164}"/>
              </a:ext>
            </a:extLst>
          </p:cNvPr>
          <p:cNvSpPr/>
          <p:nvPr/>
        </p:nvSpPr>
        <p:spPr>
          <a:xfrm>
            <a:off x="5016211" y="1330700"/>
            <a:ext cx="6591869" cy="29365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8" name="Graphic 11" descr="Databas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806" y="4935598"/>
            <a:ext cx="1305606" cy="13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3" grpId="0" animBg="1"/>
      <p:bldP spid="40" grpId="0" animBg="1"/>
      <p:bldP spid="51" grpId="0" animBg="1"/>
      <p:bldP spid="52" grpId="0" animBg="1"/>
      <p:bldP spid="53" grpId="0" animBg="1"/>
      <p:bldP spid="55" grpId="0" animBg="1"/>
      <p:bldP spid="47" grpId="0" animBg="1"/>
      <p:bldP spid="8" grpId="0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is the main </a:t>
            </a:r>
            <a:r>
              <a:rPr lang="en-US" dirty="0">
                <a:solidFill>
                  <a:srgbClr val="F3CD60"/>
                </a:solidFill>
              </a:rPr>
              <a:t>building block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dirty="0">
                <a:solidFill>
                  <a:srgbClr val="F3CD60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dirty="0">
                <a:solidFill>
                  <a:srgbClr val="F3CD60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dirty="0">
                <a:solidFill>
                  <a:srgbClr val="F3CD60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dirty="0">
                <a:solidFill>
                  <a:srgbClr val="F3CD60"/>
                </a:solidFill>
              </a:rPr>
              <a:t>type</a:t>
            </a:r>
            <a:r>
              <a:rPr lang="en-US" dirty="0"/>
              <a:t> of data they contain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/>
          </p:nvPr>
        </p:nvGraphicFramePr>
        <p:xfrm>
          <a:off x="1498249" y="2471599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7012" y="4256890"/>
            <a:ext cx="1234638" cy="6778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85012" y="1667767"/>
            <a:ext cx="1736873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Column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9696" y="4934710"/>
            <a:ext cx="1139994" cy="677820"/>
          </a:xfrm>
          <a:prstGeom prst="wedgeRoundRectCallout">
            <a:avLst>
              <a:gd name="adj1" fmla="val -133489"/>
              <a:gd name="adj2" fmla="val -2059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Cell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5F771A-2FCD-4777-9EE8-447F1081BE42}"/>
              </a:ext>
            </a:extLst>
          </p:cNvPr>
          <p:cNvSpPr/>
          <p:nvPr/>
        </p:nvSpPr>
        <p:spPr>
          <a:xfrm>
            <a:off x="1485288" y="3520107"/>
            <a:ext cx="9132922" cy="4572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D3618-AA6D-4ADE-A20D-2DB6C028A784}"/>
              </a:ext>
            </a:extLst>
          </p:cNvPr>
          <p:cNvSpPr/>
          <p:nvPr/>
        </p:nvSpPr>
        <p:spPr>
          <a:xfrm>
            <a:off x="3656012" y="3520108"/>
            <a:ext cx="2667000" cy="4572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652F33-E9BA-4BB5-AEAA-99F2C369A4B5}"/>
              </a:ext>
            </a:extLst>
          </p:cNvPr>
          <p:cNvSpPr/>
          <p:nvPr/>
        </p:nvSpPr>
        <p:spPr>
          <a:xfrm>
            <a:off x="3644113" y="2471597"/>
            <a:ext cx="2667000" cy="241574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061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  <p:bldP spid="2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502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1212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475" y="1981200"/>
            <a:ext cx="1719221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RDBMS </a:t>
            </a:r>
            <a:r>
              <a:rPr lang="en-US" sz="3200" dirty="0">
                <a:solidFill>
                  <a:srgbClr val="F3CD60"/>
                </a:solidFill>
              </a:rPr>
              <a:t>store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3CD60"/>
                </a:solidFill>
              </a:rPr>
              <a:t>manage</a:t>
            </a:r>
            <a:r>
              <a:rPr lang="en-US" sz="3200" dirty="0"/>
              <a:t> data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communicate with the DB engine via </a:t>
            </a:r>
            <a:r>
              <a:rPr lang="en-US" sz="3200" dirty="0">
                <a:solidFill>
                  <a:srgbClr val="F3CD60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MySQL is a </a:t>
            </a:r>
            <a:r>
              <a:rPr lang="en-US" sz="3200" dirty="0">
                <a:solidFill>
                  <a:srgbClr val="F3CD60"/>
                </a:solidFill>
              </a:rPr>
              <a:t>multiplatform</a:t>
            </a:r>
            <a:r>
              <a:rPr lang="en-US" sz="3200" dirty="0"/>
              <a:t>  RDBMS using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82382" y="1371600"/>
            <a:ext cx="2253081" cy="2438400"/>
          </a:xfrm>
          <a:prstGeom prst="rect">
            <a:avLst/>
          </a:prstGeom>
        </p:spPr>
      </p:pic>
      <p:graphicFrame>
        <p:nvGraphicFramePr>
          <p:cNvPr id="7" name="Group 49">
            <a:extLst>
              <a:ext uri="{FF2B5EF4-FFF2-40B4-BE49-F238E27FC236}">
                <a16:creationId xmlns:a16="http://schemas.microsoft.com/office/drawing/2014/main" id="{F9918C71-CA5E-4F68-BF3D-C86B6BC710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563229"/>
              </p:ext>
            </p:extLst>
          </p:nvPr>
        </p:nvGraphicFramePr>
        <p:xfrm>
          <a:off x="531812" y="3505200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HTTP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2956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When Do We Need a Database?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Engine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Structured Query Language</a:t>
            </a:r>
            <a:r>
              <a:rPr lang="en-GB" dirty="0"/>
              <a:t>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 </a:t>
            </a:r>
            <a:r>
              <a:rPr lang="en-GB" sz="11500" b="1" noProof="1"/>
              <a:t>tech</a:t>
            </a:r>
            <a:r>
              <a:rPr lang="en-US" sz="11500" b="1" noProof="1"/>
              <a:t>-softuni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We Need a Database?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69" y="1219200"/>
            <a:ext cx="4769887" cy="33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rgbClr val="F3CD60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dirty="0">
                <a:solidFill>
                  <a:srgbClr val="F3CD60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dirty="0">
                <a:solidFill>
                  <a:srgbClr val="F3CD60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dirty="0">
                <a:solidFill>
                  <a:srgbClr val="F3CD60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database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rgbClr val="F3CD60"/>
                </a:solidFill>
              </a:rPr>
              <a:t>R</a:t>
            </a:r>
            <a:r>
              <a:rPr lang="en-US" dirty="0"/>
              <a:t>elational </a:t>
            </a:r>
            <a:r>
              <a:rPr lang="en-US" dirty="0">
                <a:solidFill>
                  <a:srgbClr val="F3CD60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rgbClr val="F3CD60"/>
                </a:solidFill>
              </a:rPr>
              <a:t>B</a:t>
            </a:r>
            <a:r>
              <a:rPr lang="en-US" dirty="0"/>
              <a:t>ase </a:t>
            </a:r>
            <a:r>
              <a:rPr lang="en-US" dirty="0">
                <a:solidFill>
                  <a:srgbClr val="F3CD60"/>
                </a:solidFill>
              </a:rPr>
              <a:t>M</a:t>
            </a:r>
            <a:r>
              <a:rPr lang="en-US" dirty="0"/>
              <a:t>anagement </a:t>
            </a:r>
            <a:r>
              <a:rPr lang="en-US" dirty="0">
                <a:solidFill>
                  <a:srgbClr val="F3CD60"/>
                </a:solidFill>
              </a:rPr>
              <a:t>S</a:t>
            </a:r>
            <a:r>
              <a:rPr lang="en-US" dirty="0"/>
              <a:t>ystem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Database </a:t>
            </a:r>
            <a:r>
              <a:rPr lang="en-US" dirty="0">
                <a:solidFill>
                  <a:srgbClr val="F3CD60"/>
                </a:solidFill>
              </a:rPr>
              <a:t>management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F3CD60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dirty="0">
                <a:solidFill>
                  <a:srgbClr val="F3CD60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Data is presented by </a:t>
            </a:r>
            <a:r>
              <a:rPr lang="en-US" dirty="0">
                <a:solidFill>
                  <a:srgbClr val="F3CD60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dirty="0">
                <a:solidFill>
                  <a:srgbClr val="F3CD60"/>
                </a:solidFill>
              </a:rPr>
              <a:t>common fields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RDBMS</a:t>
            </a:r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14710" y="870071"/>
            <a:ext cx="4159406" cy="4184495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188815" y="1052885"/>
            <a:ext cx="11804822" cy="5570355"/>
          </a:xfrm>
        </p:spPr>
        <p:txBody>
          <a:bodyPr/>
          <a:lstStyle/>
          <a:p>
            <a:r>
              <a:rPr lang="en-US" dirty="0"/>
              <a:t>SQL Server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6" name="Rectangle: Rounded Corners 24"/>
          <p:cNvSpPr/>
          <p:nvPr/>
        </p:nvSpPr>
        <p:spPr>
          <a:xfrm>
            <a:off x="465945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34" name="Arrow: Right 9"/>
          <p:cNvSpPr/>
          <p:nvPr/>
        </p:nvSpPr>
        <p:spPr>
          <a:xfrm>
            <a:off x="3289838" y="2970881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TextBox 10"/>
          <p:cNvSpPr txBox="1"/>
          <p:nvPr/>
        </p:nvSpPr>
        <p:spPr>
          <a:xfrm>
            <a:off x="3289838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36" name="Arrow: Right 16"/>
          <p:cNvSpPr/>
          <p:nvPr/>
        </p:nvSpPr>
        <p:spPr>
          <a:xfrm>
            <a:off x="7623146" y="2970881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TextBox 17"/>
          <p:cNvSpPr txBox="1"/>
          <p:nvPr/>
        </p:nvSpPr>
        <p:spPr>
          <a:xfrm>
            <a:off x="7623146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38" name="Arrow: Right 20"/>
          <p:cNvSpPr/>
          <p:nvPr/>
        </p:nvSpPr>
        <p:spPr>
          <a:xfrm flipH="1">
            <a:off x="7623146" y="466514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21"/>
          <p:cNvSpPr/>
          <p:nvPr/>
        </p:nvSpPr>
        <p:spPr>
          <a:xfrm flipH="1">
            <a:off x="3285345" y="466514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2"/>
          <p:cNvSpPr txBox="1"/>
          <p:nvPr/>
        </p:nvSpPr>
        <p:spPr>
          <a:xfrm>
            <a:off x="7623146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3285345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2" name="Rectangle: Rounded Corners 26"/>
          <p:cNvSpPr/>
          <p:nvPr/>
        </p:nvSpPr>
        <p:spPr>
          <a:xfrm>
            <a:off x="9076545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43" name="Rectangle: Rounded Corners 25"/>
          <p:cNvSpPr/>
          <p:nvPr/>
        </p:nvSpPr>
        <p:spPr>
          <a:xfrm>
            <a:off x="4771245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44" name="Graphic 7" descr="Gears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13" y="3018839"/>
            <a:ext cx="2310822" cy="2310822"/>
          </a:xfrm>
          <a:prstGeom prst="rect">
            <a:avLst/>
          </a:prstGeom>
        </p:spPr>
      </p:pic>
      <p:pic>
        <p:nvPicPr>
          <p:cNvPr id="45" name="Graphic 11" descr="Database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478" y="3009480"/>
            <a:ext cx="2310467" cy="2310467"/>
          </a:xfrm>
          <a:prstGeom prst="rect">
            <a:avLst/>
          </a:prstGeom>
        </p:spPr>
      </p:pic>
      <p:pic>
        <p:nvPicPr>
          <p:cNvPr id="46" name="Graphic 14" descr="Computer">
            <a:extLst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398" y="2789687"/>
            <a:ext cx="1363428" cy="1363428"/>
          </a:xfrm>
          <a:prstGeom prst="rect">
            <a:avLst/>
          </a:prstGeom>
        </p:spPr>
      </p:pic>
      <p:pic>
        <p:nvPicPr>
          <p:cNvPr id="47" name="Graphic 19" descr="Tablet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03" y="4209699"/>
            <a:ext cx="1176546" cy="1176546"/>
          </a:xfrm>
          <a:prstGeom prst="rect">
            <a:avLst/>
          </a:prstGeom>
        </p:spPr>
      </p:pic>
      <p:pic>
        <p:nvPicPr>
          <p:cNvPr id="48" name="Graphic 33" descr="Smart Phone">
            <a:extLst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4806" y="4266283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692873"/>
          </a:xfrm>
        </p:spPr>
        <p:txBody>
          <a:bodyPr/>
          <a:lstStyle/>
          <a:p>
            <a:r>
              <a:rPr lang="en-US" dirty="0"/>
              <a:t>Query Components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1985029"/>
            <a:ext cx="4571159" cy="2566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464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To communicate with the Engine we use </a:t>
            </a:r>
            <a:r>
              <a:rPr lang="en-US" dirty="0">
                <a:solidFill>
                  <a:srgbClr val="F3CD60"/>
                </a:solidFill>
              </a:rPr>
              <a:t>SQL </a:t>
            </a:r>
          </a:p>
          <a:p>
            <a:r>
              <a:rPr lang="en-GB" dirty="0">
                <a:solidFill>
                  <a:srgbClr val="F3CD60"/>
                </a:solidFill>
              </a:rPr>
              <a:t>SQL elements: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9038F6B-3CF5-4A10-AA7B-6030450D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547" y="4414217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= salary * 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B47F70B3-F424-421F-8923-39E7299C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947" y="3420904"/>
            <a:ext cx="2662907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Update clause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E1B6A997-6885-45E7-88E2-BD6A3AE7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062" y="3460975"/>
            <a:ext cx="2534265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60BB0437-A98B-4861-9106-4A017D00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105" y="5824974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Predicate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1F516057-F62A-45C9-81E9-C7411492E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654" y="5093629"/>
            <a:ext cx="2175690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00C58F0-F5C0-4FAA-A2B9-F7B4631031AE}"/>
              </a:ext>
            </a:extLst>
          </p:cNvPr>
          <p:cNvSpPr/>
          <p:nvPr/>
        </p:nvSpPr>
        <p:spPr>
          <a:xfrm rot="10800000">
            <a:off x="5495211" y="4414217"/>
            <a:ext cx="208358" cy="12926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1556</TotalTime>
  <Words>665</Words>
  <Application>Microsoft Office PowerPoint</Application>
  <PresentationFormat>Custom</PresentationFormat>
  <Paragraphs>190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Databases Basics</vt:lpstr>
      <vt:lpstr>Table of Contents</vt:lpstr>
      <vt:lpstr>Have a Question?</vt:lpstr>
      <vt:lpstr>Databases</vt:lpstr>
      <vt:lpstr>Databases and RDBMS</vt:lpstr>
      <vt:lpstr>Database Engine</vt:lpstr>
      <vt:lpstr>Database Engine Flow</vt:lpstr>
      <vt:lpstr>Structured Query Language</vt:lpstr>
      <vt:lpstr>Structured Query Language</vt:lpstr>
      <vt:lpstr>MySQL</vt:lpstr>
      <vt:lpstr>MySQL</vt:lpstr>
      <vt:lpstr>Developer Tools</vt:lpstr>
      <vt:lpstr>MySQL Server Architecture</vt:lpstr>
      <vt:lpstr>Database Table Elements</vt:lpstr>
      <vt:lpstr>Learn to Search in Internet</vt:lpstr>
      <vt:lpstr>Summary</vt:lpstr>
      <vt:lpstr>HTTP Basics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Basics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Alen Paunov</cp:lastModifiedBy>
  <cp:revision>35</cp:revision>
  <dcterms:created xsi:type="dcterms:W3CDTF">2014-01-02T17:00:34Z</dcterms:created>
  <dcterms:modified xsi:type="dcterms:W3CDTF">2018-03-08T13:12:00Z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