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197"/>
            <a:ext cx="18230849" cy="102107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32944" y="539114"/>
            <a:ext cx="2280285" cy="11309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95671" y="3447415"/>
            <a:ext cx="7296657" cy="421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8029" y="3918839"/>
            <a:ext cx="15183485" cy="4831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8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227310" y="502412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lnTo>
                    <a:pt x="199390" y="4444"/>
                  </a:lnTo>
                  <a:lnTo>
                    <a:pt x="153035" y="18414"/>
                  </a:lnTo>
                  <a:lnTo>
                    <a:pt x="110490" y="41275"/>
                  </a:lnTo>
                  <a:lnTo>
                    <a:pt x="73025" y="72389"/>
                  </a:lnTo>
                  <a:lnTo>
                    <a:pt x="41910" y="110489"/>
                  </a:lnTo>
                  <a:lnTo>
                    <a:pt x="19050" y="153034"/>
                  </a:lnTo>
                  <a:lnTo>
                    <a:pt x="5080" y="198754"/>
                  </a:lnTo>
                  <a:lnTo>
                    <a:pt x="0" y="247650"/>
                  </a:lnTo>
                  <a:lnTo>
                    <a:pt x="5080" y="296544"/>
                  </a:lnTo>
                  <a:lnTo>
                    <a:pt x="19050" y="342264"/>
                  </a:lnTo>
                  <a:lnTo>
                    <a:pt x="41910" y="384809"/>
                  </a:lnTo>
                  <a:lnTo>
                    <a:pt x="73025" y="422909"/>
                  </a:lnTo>
                  <a:lnTo>
                    <a:pt x="110490" y="453389"/>
                  </a:lnTo>
                  <a:lnTo>
                    <a:pt x="153035" y="476250"/>
                  </a:lnTo>
                  <a:lnTo>
                    <a:pt x="199390" y="490219"/>
                  </a:lnTo>
                  <a:lnTo>
                    <a:pt x="247650" y="495300"/>
                  </a:lnTo>
                  <a:lnTo>
                    <a:pt x="296545" y="490219"/>
                  </a:lnTo>
                  <a:lnTo>
                    <a:pt x="330200" y="480059"/>
                  </a:lnTo>
                  <a:lnTo>
                    <a:pt x="247650" y="480059"/>
                  </a:lnTo>
                  <a:lnTo>
                    <a:pt x="201930" y="475614"/>
                  </a:lnTo>
                  <a:lnTo>
                    <a:pt x="158750" y="462914"/>
                  </a:lnTo>
                  <a:lnTo>
                    <a:pt x="118745" y="441325"/>
                  </a:lnTo>
                  <a:lnTo>
                    <a:pt x="83185" y="412114"/>
                  </a:lnTo>
                  <a:lnTo>
                    <a:pt x="53975" y="376554"/>
                  </a:lnTo>
                  <a:lnTo>
                    <a:pt x="33020" y="336550"/>
                  </a:lnTo>
                  <a:lnTo>
                    <a:pt x="19685" y="293369"/>
                  </a:lnTo>
                  <a:lnTo>
                    <a:pt x="15240" y="247650"/>
                  </a:lnTo>
                  <a:lnTo>
                    <a:pt x="19685" y="201929"/>
                  </a:lnTo>
                  <a:lnTo>
                    <a:pt x="33020" y="158114"/>
                  </a:lnTo>
                  <a:lnTo>
                    <a:pt x="53975" y="118744"/>
                  </a:lnTo>
                  <a:lnTo>
                    <a:pt x="83185" y="83184"/>
                  </a:lnTo>
                  <a:lnTo>
                    <a:pt x="118745" y="53975"/>
                  </a:lnTo>
                  <a:lnTo>
                    <a:pt x="158750" y="32384"/>
                  </a:lnTo>
                  <a:lnTo>
                    <a:pt x="201930" y="19050"/>
                  </a:lnTo>
                  <a:lnTo>
                    <a:pt x="247650" y="14604"/>
                  </a:lnTo>
                  <a:lnTo>
                    <a:pt x="330200" y="14604"/>
                  </a:lnTo>
                  <a:lnTo>
                    <a:pt x="296545" y="4444"/>
                  </a:lnTo>
                  <a:lnTo>
                    <a:pt x="247650" y="0"/>
                  </a:lnTo>
                  <a:close/>
                </a:path>
                <a:path w="495300" h="495300">
                  <a:moveTo>
                    <a:pt x="330200" y="14604"/>
                  </a:moveTo>
                  <a:lnTo>
                    <a:pt x="247650" y="14604"/>
                  </a:lnTo>
                  <a:lnTo>
                    <a:pt x="293370" y="19050"/>
                  </a:lnTo>
                  <a:lnTo>
                    <a:pt x="337185" y="32384"/>
                  </a:lnTo>
                  <a:lnTo>
                    <a:pt x="377190" y="53975"/>
                  </a:lnTo>
                  <a:lnTo>
                    <a:pt x="412750" y="83184"/>
                  </a:lnTo>
                  <a:lnTo>
                    <a:pt x="441960" y="118744"/>
                  </a:lnTo>
                  <a:lnTo>
                    <a:pt x="462915" y="158114"/>
                  </a:lnTo>
                  <a:lnTo>
                    <a:pt x="476250" y="201929"/>
                  </a:lnTo>
                  <a:lnTo>
                    <a:pt x="480695" y="247650"/>
                  </a:lnTo>
                  <a:lnTo>
                    <a:pt x="476250" y="293369"/>
                  </a:lnTo>
                  <a:lnTo>
                    <a:pt x="462915" y="336550"/>
                  </a:lnTo>
                  <a:lnTo>
                    <a:pt x="441960" y="376554"/>
                  </a:lnTo>
                  <a:lnTo>
                    <a:pt x="412750" y="412114"/>
                  </a:lnTo>
                  <a:lnTo>
                    <a:pt x="377190" y="441325"/>
                  </a:lnTo>
                  <a:lnTo>
                    <a:pt x="337185" y="462914"/>
                  </a:lnTo>
                  <a:lnTo>
                    <a:pt x="293370" y="475614"/>
                  </a:lnTo>
                  <a:lnTo>
                    <a:pt x="247650" y="480059"/>
                  </a:lnTo>
                  <a:lnTo>
                    <a:pt x="330200" y="480059"/>
                  </a:lnTo>
                  <a:lnTo>
                    <a:pt x="385445" y="453389"/>
                  </a:lnTo>
                  <a:lnTo>
                    <a:pt x="422910" y="422909"/>
                  </a:lnTo>
                  <a:lnTo>
                    <a:pt x="454025" y="384809"/>
                  </a:lnTo>
                  <a:lnTo>
                    <a:pt x="476885" y="342264"/>
                  </a:lnTo>
                  <a:lnTo>
                    <a:pt x="490855" y="296544"/>
                  </a:lnTo>
                  <a:lnTo>
                    <a:pt x="495300" y="247650"/>
                  </a:lnTo>
                  <a:lnTo>
                    <a:pt x="490855" y="198754"/>
                  </a:lnTo>
                  <a:lnTo>
                    <a:pt x="476885" y="152400"/>
                  </a:lnTo>
                  <a:lnTo>
                    <a:pt x="454025" y="110489"/>
                  </a:lnTo>
                  <a:lnTo>
                    <a:pt x="422910" y="72389"/>
                  </a:lnTo>
                  <a:lnTo>
                    <a:pt x="385445" y="41275"/>
                  </a:lnTo>
                  <a:lnTo>
                    <a:pt x="342900" y="18414"/>
                  </a:lnTo>
                  <a:lnTo>
                    <a:pt x="330200" y="146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969" y="790575"/>
              <a:ext cx="472440" cy="474980"/>
            </a:xfrm>
            <a:custGeom>
              <a:avLst/>
              <a:gdLst/>
              <a:ahLst/>
              <a:cxnLst/>
              <a:rect l="l" t="t" r="r" b="b"/>
              <a:pathLst>
                <a:path w="472440" h="474980">
                  <a:moveTo>
                    <a:pt x="236220" y="0"/>
                  </a:moveTo>
                  <a:lnTo>
                    <a:pt x="188595" y="5079"/>
                  </a:lnTo>
                  <a:lnTo>
                    <a:pt x="144145" y="19050"/>
                  </a:lnTo>
                  <a:lnTo>
                    <a:pt x="104140" y="40640"/>
                  </a:lnTo>
                  <a:lnTo>
                    <a:pt x="69215" y="69850"/>
                  </a:lnTo>
                  <a:lnTo>
                    <a:pt x="40640" y="104775"/>
                  </a:lnTo>
                  <a:lnTo>
                    <a:pt x="19050" y="145415"/>
                  </a:lnTo>
                  <a:lnTo>
                    <a:pt x="5080" y="189865"/>
                  </a:lnTo>
                  <a:lnTo>
                    <a:pt x="0" y="237490"/>
                  </a:lnTo>
                  <a:lnTo>
                    <a:pt x="5080" y="285115"/>
                  </a:lnTo>
                  <a:lnTo>
                    <a:pt x="19050" y="329565"/>
                  </a:lnTo>
                  <a:lnTo>
                    <a:pt x="40640" y="370204"/>
                  </a:lnTo>
                  <a:lnTo>
                    <a:pt x="69215" y="405129"/>
                  </a:lnTo>
                  <a:lnTo>
                    <a:pt x="104140" y="434340"/>
                  </a:lnTo>
                  <a:lnTo>
                    <a:pt x="144145" y="455929"/>
                  </a:lnTo>
                  <a:lnTo>
                    <a:pt x="188595" y="469900"/>
                  </a:lnTo>
                  <a:lnTo>
                    <a:pt x="236220" y="474979"/>
                  </a:lnTo>
                  <a:lnTo>
                    <a:pt x="283845" y="469900"/>
                  </a:lnTo>
                  <a:lnTo>
                    <a:pt x="328295" y="455929"/>
                  </a:lnTo>
                  <a:lnTo>
                    <a:pt x="368935" y="434340"/>
                  </a:lnTo>
                  <a:lnTo>
                    <a:pt x="403860" y="405129"/>
                  </a:lnTo>
                  <a:lnTo>
                    <a:pt x="432435" y="370204"/>
                  </a:lnTo>
                  <a:lnTo>
                    <a:pt x="454025" y="329565"/>
                  </a:lnTo>
                  <a:lnTo>
                    <a:pt x="467995" y="285115"/>
                  </a:lnTo>
                  <a:lnTo>
                    <a:pt x="472440" y="237490"/>
                  </a:lnTo>
                  <a:lnTo>
                    <a:pt x="467995" y="189865"/>
                  </a:lnTo>
                  <a:lnTo>
                    <a:pt x="454025" y="145415"/>
                  </a:lnTo>
                  <a:lnTo>
                    <a:pt x="432435" y="104775"/>
                  </a:lnTo>
                  <a:lnTo>
                    <a:pt x="403860" y="69850"/>
                  </a:lnTo>
                  <a:lnTo>
                    <a:pt x="368935" y="40640"/>
                  </a:lnTo>
                  <a:lnTo>
                    <a:pt x="328295" y="19050"/>
                  </a:lnTo>
                  <a:lnTo>
                    <a:pt x="283845" y="5079"/>
                  </a:lnTo>
                  <a:lnTo>
                    <a:pt x="236220" y="0"/>
                  </a:lnTo>
                  <a:close/>
                </a:path>
              </a:pathLst>
            </a:custGeom>
            <a:solidFill>
              <a:srgbClr val="FFFFFF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2515" y="835025"/>
              <a:ext cx="387350" cy="3873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860" y="961389"/>
              <a:ext cx="201294" cy="1346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14294" y="586740"/>
              <a:ext cx="2278380" cy="113284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994661" y="868426"/>
            <a:ext cx="3956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WADHWANI</a:t>
            </a:r>
            <a:r>
              <a:rPr sz="1600" spc="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FOUNDATION</a:t>
            </a:r>
            <a:r>
              <a:rPr sz="1600" spc="25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|</a:t>
            </a:r>
            <a:r>
              <a:rPr sz="1600" spc="2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Entrepreneur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29944" y="2858897"/>
            <a:ext cx="7117715" cy="343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435"/>
              </a:lnSpc>
              <a:spcBef>
                <a:spcPts val="100"/>
              </a:spcBef>
            </a:pPr>
            <a:r>
              <a:rPr sz="12000" b="1" spc="-1380" dirty="0">
                <a:latin typeface="Trebuchet MS"/>
                <a:cs typeface="Trebuchet MS"/>
              </a:rPr>
              <a:t>ACTIVATE</a:t>
            </a:r>
            <a:endParaRPr sz="12000">
              <a:latin typeface="Trebuchet MS"/>
              <a:cs typeface="Trebuchet MS"/>
            </a:endParaRPr>
          </a:p>
          <a:p>
            <a:pPr marL="12700">
              <a:lnSpc>
                <a:spcPts val="13435"/>
              </a:lnSpc>
            </a:pPr>
            <a:r>
              <a:rPr sz="12000" b="1" spc="-305" dirty="0">
                <a:latin typeface="Trebuchet MS"/>
                <a:cs typeface="Trebuchet MS"/>
              </a:rPr>
              <a:t>Milestones</a:t>
            </a:r>
            <a:endParaRPr sz="1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6000" y="8952992"/>
            <a:ext cx="3397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5" dirty="0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300990"/>
            <a:ext cx="3956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solidFill>
                  <a:srgbClr val="525252"/>
                </a:solidFill>
                <a:latin typeface="Lucida Sans Unicode"/>
                <a:cs typeface="Lucida Sans Unicode"/>
              </a:rPr>
              <a:t>WADHWANI</a:t>
            </a:r>
            <a:r>
              <a:rPr sz="1600" spc="250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525252"/>
                </a:solidFill>
                <a:latin typeface="Lucida Sans Unicode"/>
                <a:cs typeface="Lucida Sans Unicode"/>
              </a:rPr>
              <a:t>FOUNDATION</a:t>
            </a:r>
            <a:r>
              <a:rPr sz="1600" spc="254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525252"/>
                </a:solidFill>
                <a:latin typeface="Lucida Sans Unicode"/>
                <a:cs typeface="Lucida Sans Unicode"/>
              </a:rPr>
              <a:t>|</a:t>
            </a:r>
            <a:r>
              <a:rPr sz="1600" spc="270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525252"/>
                </a:solidFill>
                <a:latin typeface="Lucida Sans Unicode"/>
                <a:cs typeface="Lucida Sans Unicode"/>
              </a:rPr>
              <a:t>Entrepreneur</a:t>
            </a:r>
            <a:endParaRPr sz="16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7439" y="582786"/>
            <a:ext cx="8561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35" dirty="0">
                <a:solidFill>
                  <a:srgbClr val="C0504D"/>
                </a:solidFill>
                <a:latin typeface="Trebuchet MS"/>
                <a:cs typeface="Trebuchet MS"/>
              </a:rPr>
              <a:t>I</a:t>
            </a:r>
            <a:r>
              <a:rPr sz="4800" b="1" spc="-819" dirty="0">
                <a:solidFill>
                  <a:srgbClr val="C0504D"/>
                </a:solidFill>
                <a:latin typeface="Trebuchet MS"/>
                <a:cs typeface="Trebuchet MS"/>
              </a:rPr>
              <a:t>N</a:t>
            </a:r>
            <a:r>
              <a:rPr sz="4800" b="1" spc="-745" dirty="0">
                <a:solidFill>
                  <a:srgbClr val="C0504D"/>
                </a:solidFill>
                <a:latin typeface="Trebuchet MS"/>
                <a:cs typeface="Trebuchet MS"/>
              </a:rPr>
              <a:t>TR</a:t>
            </a:r>
            <a:r>
              <a:rPr sz="4800" b="1" spc="-844" dirty="0">
                <a:solidFill>
                  <a:srgbClr val="C0504D"/>
                </a:solidFill>
                <a:latin typeface="Trebuchet MS"/>
                <a:cs typeface="Trebuchet MS"/>
              </a:rPr>
              <a:t>O</a:t>
            </a:r>
            <a:r>
              <a:rPr sz="4800" b="1" spc="-775" dirty="0">
                <a:solidFill>
                  <a:srgbClr val="C0504D"/>
                </a:solidFill>
                <a:latin typeface="Trebuchet MS"/>
                <a:cs typeface="Trebuchet MS"/>
              </a:rPr>
              <a:t>D</a:t>
            </a:r>
            <a:r>
              <a:rPr sz="4800" b="1" spc="-830" dirty="0">
                <a:solidFill>
                  <a:srgbClr val="C0504D"/>
                </a:solidFill>
                <a:latin typeface="Trebuchet MS"/>
                <a:cs typeface="Trebuchet MS"/>
              </a:rPr>
              <a:t>U</a:t>
            </a:r>
            <a:r>
              <a:rPr sz="4800" b="1" spc="-740" dirty="0">
                <a:solidFill>
                  <a:srgbClr val="C0504D"/>
                </a:solidFill>
                <a:latin typeface="Trebuchet MS"/>
                <a:cs typeface="Trebuchet MS"/>
              </a:rPr>
              <a:t>C</a:t>
            </a:r>
            <a:r>
              <a:rPr sz="4800" b="1" spc="-750" dirty="0">
                <a:solidFill>
                  <a:srgbClr val="C0504D"/>
                </a:solidFill>
                <a:latin typeface="Trebuchet MS"/>
                <a:cs typeface="Trebuchet MS"/>
              </a:rPr>
              <a:t>T</a:t>
            </a:r>
            <a:r>
              <a:rPr sz="4800" b="1" spc="-325" dirty="0">
                <a:solidFill>
                  <a:srgbClr val="C0504D"/>
                </a:solidFill>
                <a:latin typeface="Trebuchet MS"/>
                <a:cs typeface="Trebuchet MS"/>
              </a:rPr>
              <a:t>I</a:t>
            </a:r>
            <a:r>
              <a:rPr sz="4800" b="1" spc="-850" dirty="0">
                <a:solidFill>
                  <a:srgbClr val="C0504D"/>
                </a:solidFill>
                <a:latin typeface="Trebuchet MS"/>
                <a:cs typeface="Trebuchet MS"/>
              </a:rPr>
              <a:t>O</a:t>
            </a:r>
            <a:r>
              <a:rPr sz="4800" b="1" spc="-815" dirty="0">
                <a:solidFill>
                  <a:srgbClr val="C0504D"/>
                </a:solidFill>
                <a:latin typeface="Trebuchet MS"/>
                <a:cs typeface="Trebuchet MS"/>
              </a:rPr>
              <a:t>N</a:t>
            </a:r>
            <a:r>
              <a:rPr sz="4800" b="1" spc="-545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4800" b="1" spc="-790" dirty="0">
                <a:solidFill>
                  <a:srgbClr val="C0504D"/>
                </a:solidFill>
                <a:latin typeface="Trebuchet MS"/>
                <a:cs typeface="Trebuchet MS"/>
              </a:rPr>
              <a:t>AN</a:t>
            </a:r>
            <a:r>
              <a:rPr sz="4800" b="1" spc="-785" dirty="0">
                <a:solidFill>
                  <a:srgbClr val="C0504D"/>
                </a:solidFill>
                <a:latin typeface="Trebuchet MS"/>
                <a:cs typeface="Trebuchet MS"/>
              </a:rPr>
              <a:t>D</a:t>
            </a:r>
            <a:r>
              <a:rPr sz="4800" b="1" spc="-565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4800" b="1" spc="-750" dirty="0">
                <a:solidFill>
                  <a:srgbClr val="C0504D"/>
                </a:solidFill>
                <a:latin typeface="Trebuchet MS"/>
                <a:cs typeface="Trebuchet MS"/>
              </a:rPr>
              <a:t>T</a:t>
            </a:r>
            <a:r>
              <a:rPr sz="4800" b="1" spc="-680" dirty="0">
                <a:solidFill>
                  <a:srgbClr val="C0504D"/>
                </a:solidFill>
                <a:latin typeface="Trebuchet MS"/>
                <a:cs typeface="Trebuchet MS"/>
              </a:rPr>
              <a:t>E</a:t>
            </a:r>
            <a:r>
              <a:rPr sz="4800" b="1" spc="-770" dirty="0">
                <a:solidFill>
                  <a:srgbClr val="C0504D"/>
                </a:solidFill>
                <a:latin typeface="Trebuchet MS"/>
                <a:cs typeface="Trebuchet MS"/>
              </a:rPr>
              <a:t>A</a:t>
            </a:r>
            <a:r>
              <a:rPr sz="4800" b="1" spc="-910" dirty="0">
                <a:solidFill>
                  <a:srgbClr val="C0504D"/>
                </a:solidFill>
                <a:latin typeface="Trebuchet MS"/>
                <a:cs typeface="Trebuchet MS"/>
              </a:rPr>
              <a:t>M</a:t>
            </a:r>
            <a:r>
              <a:rPr sz="4800" b="1" spc="-58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4800" b="1" spc="-735" dirty="0">
                <a:solidFill>
                  <a:srgbClr val="C0504D"/>
                </a:solidFill>
                <a:latin typeface="Trebuchet MS"/>
                <a:cs typeface="Trebuchet MS"/>
              </a:rPr>
              <a:t>C</a:t>
            </a:r>
            <a:r>
              <a:rPr sz="4800" b="1" spc="-850" dirty="0">
                <a:solidFill>
                  <a:srgbClr val="C0504D"/>
                </a:solidFill>
                <a:latin typeface="Trebuchet MS"/>
                <a:cs typeface="Trebuchet MS"/>
              </a:rPr>
              <a:t>O</a:t>
            </a:r>
            <a:r>
              <a:rPr sz="4800" b="1" spc="-894" dirty="0">
                <a:solidFill>
                  <a:srgbClr val="C0504D"/>
                </a:solidFill>
                <a:latin typeface="Trebuchet MS"/>
                <a:cs typeface="Trebuchet MS"/>
              </a:rPr>
              <a:t>M</a:t>
            </a:r>
            <a:r>
              <a:rPr sz="4800" b="1" spc="-720" dirty="0">
                <a:solidFill>
                  <a:srgbClr val="C0504D"/>
                </a:solidFill>
                <a:latin typeface="Trebuchet MS"/>
                <a:cs typeface="Trebuchet MS"/>
              </a:rPr>
              <a:t>P</a:t>
            </a:r>
            <a:r>
              <a:rPr sz="4800" b="1" spc="-850" dirty="0">
                <a:solidFill>
                  <a:srgbClr val="C0504D"/>
                </a:solidFill>
                <a:latin typeface="Trebuchet MS"/>
                <a:cs typeface="Trebuchet MS"/>
              </a:rPr>
              <a:t>O</a:t>
            </a:r>
            <a:r>
              <a:rPr sz="4800" b="1" spc="-630" dirty="0">
                <a:solidFill>
                  <a:srgbClr val="C0504D"/>
                </a:solidFill>
                <a:latin typeface="Trebuchet MS"/>
                <a:cs typeface="Trebuchet MS"/>
              </a:rPr>
              <a:t>S</a:t>
            </a:r>
            <a:r>
              <a:rPr sz="4800" b="1" spc="-330" dirty="0">
                <a:solidFill>
                  <a:srgbClr val="C0504D"/>
                </a:solidFill>
                <a:latin typeface="Trebuchet MS"/>
                <a:cs typeface="Trebuchet MS"/>
              </a:rPr>
              <a:t>I</a:t>
            </a:r>
            <a:r>
              <a:rPr sz="4800" b="1" spc="-750" dirty="0">
                <a:solidFill>
                  <a:srgbClr val="C0504D"/>
                </a:solidFill>
                <a:latin typeface="Trebuchet MS"/>
                <a:cs typeface="Trebuchet MS"/>
              </a:rPr>
              <a:t>T</a:t>
            </a:r>
            <a:r>
              <a:rPr sz="4800" b="1" spc="-325" dirty="0">
                <a:solidFill>
                  <a:srgbClr val="C0504D"/>
                </a:solidFill>
                <a:latin typeface="Trebuchet MS"/>
                <a:cs typeface="Trebuchet MS"/>
              </a:rPr>
              <a:t>I</a:t>
            </a:r>
            <a:r>
              <a:rPr sz="4800" b="1" spc="-850" dirty="0">
                <a:solidFill>
                  <a:srgbClr val="C0504D"/>
                </a:solidFill>
                <a:latin typeface="Trebuchet MS"/>
                <a:cs typeface="Trebuchet MS"/>
              </a:rPr>
              <a:t>O</a:t>
            </a:r>
            <a:r>
              <a:rPr sz="4800" b="1" spc="-815" dirty="0">
                <a:solidFill>
                  <a:srgbClr val="C0504D"/>
                </a:solidFill>
                <a:latin typeface="Trebuchet MS"/>
                <a:cs typeface="Trebuchet MS"/>
              </a:rPr>
              <a:t>N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1475939"/>
            <a:ext cx="414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75757"/>
                </a:solidFill>
                <a:latin typeface="Arial"/>
                <a:cs typeface="Arial"/>
              </a:rPr>
              <a:t>Business</a:t>
            </a:r>
            <a:r>
              <a:rPr sz="2400" b="1" spc="-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75757"/>
                </a:solidFill>
                <a:latin typeface="Arial"/>
                <a:cs typeface="Arial"/>
              </a:rPr>
              <a:t>Name: </a:t>
            </a:r>
            <a:r>
              <a:rPr sz="2400" dirty="0">
                <a:solidFill>
                  <a:srgbClr val="575757"/>
                </a:solidFill>
                <a:latin typeface="Arial"/>
                <a:cs typeface="Arial"/>
              </a:rPr>
              <a:t>!</a:t>
            </a:r>
            <a:r>
              <a:rPr sz="2400" spc="-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75757"/>
                </a:solidFill>
                <a:latin typeface="Arial"/>
                <a:cs typeface="Arial"/>
              </a:rPr>
              <a:t>DO</a:t>
            </a:r>
            <a:r>
              <a:rPr sz="2400" spc="-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75757"/>
                </a:solidFill>
                <a:latin typeface="Arial"/>
                <a:cs typeface="Arial"/>
              </a:rPr>
              <a:t>KNOW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57039" y="1485177"/>
            <a:ext cx="921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75757"/>
                </a:solidFill>
                <a:latin typeface="Arial"/>
                <a:cs typeface="Arial"/>
              </a:rPr>
              <a:t>PV</a:t>
            </a:r>
            <a:r>
              <a:rPr sz="2400" b="1" spc="-10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75757"/>
                </a:solidFill>
                <a:latin typeface="Arial"/>
                <a:cs typeface="Arial"/>
              </a:rPr>
              <a:t>ID: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86492"/>
              </p:ext>
            </p:extLst>
          </p:nvPr>
        </p:nvGraphicFramePr>
        <p:xfrm>
          <a:off x="1176517" y="2238421"/>
          <a:ext cx="16142969" cy="233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63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members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Strengths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abilities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Role/Position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5715">
                        <a:lnSpc>
                          <a:spcPts val="287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Tarun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Kotagiri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0CE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875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Growth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mindset,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Confident.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0CE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CEO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0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55">
                <a:tc>
                  <a:txBody>
                    <a:bodyPr/>
                    <a:lstStyle/>
                    <a:p>
                      <a:pPr marL="5715">
                        <a:lnSpc>
                          <a:spcPts val="2775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G.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Vivek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2775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Strategic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planning,</a:t>
                      </a:r>
                      <a:r>
                        <a:rPr sz="2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Innovative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thinking,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COO/CTO</a:t>
                      </a: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5715">
                        <a:lnSpc>
                          <a:spcPts val="277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P.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Sushma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0CE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277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Hard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working, Quick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learning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0CE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CFO/CMO</a:t>
                      </a: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0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55463" y="4704323"/>
            <a:ext cx="16746855" cy="26745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b="1" dirty="0">
                <a:latin typeface="Arial"/>
                <a:cs typeface="Arial"/>
              </a:rPr>
              <a:t>What </a:t>
            </a:r>
            <a:r>
              <a:rPr sz="2000" b="1" spc="-5" dirty="0">
                <a:latin typeface="Arial"/>
                <a:cs typeface="Arial"/>
              </a:rPr>
              <a:t>makes us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 good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team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solve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problem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we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chose?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ts val="2760"/>
              </a:lnSpc>
              <a:spcBef>
                <a:spcPts val="495"/>
              </a:spcBef>
            </a:pPr>
            <a:r>
              <a:rPr sz="2000" dirty="0">
                <a:latin typeface="Arial"/>
                <a:cs typeface="Arial"/>
              </a:rPr>
              <a:t>We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share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common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goal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improving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education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style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making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impact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STUDENT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life.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All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work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hard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towards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our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aligned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goal,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offer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each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other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communicate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each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other,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-5" dirty="0">
                <a:latin typeface="Arial"/>
                <a:cs typeface="Arial"/>
              </a:rPr>
              <a:t> have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working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together.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ts val="2760"/>
              </a:lnSpc>
              <a:spcBef>
                <a:spcPts val="495"/>
              </a:spcBef>
            </a:pPr>
            <a:r>
              <a:rPr lang="en-IN" sz="2000" dirty="0">
                <a:latin typeface="Arial"/>
                <a:cs typeface="Arial"/>
              </a:rPr>
              <a:t>Each of our team mates a variety of skill sets. Tarun is a 3d designer, Ethical hacker, great programmer with a lot of  technical experience. Vivek is greatly dedicated to his work . Come rain or shine ,Vivek finishes any task . Sushma is good with her communicational skills. She has good connectivity with people. </a:t>
            </a:r>
            <a:r>
              <a:rPr lang="en-US" sz="2000" dirty="0">
                <a:latin typeface="Arial"/>
                <a:cs typeface="Arial"/>
              </a:rPr>
              <a:t>Hence, our team is good to solve the problem we chose. </a:t>
            </a:r>
          </a:p>
          <a:p>
            <a:pPr marL="12700" marR="5080">
              <a:lnSpc>
                <a:spcPts val="2760"/>
              </a:lnSpc>
              <a:spcBef>
                <a:spcPts val="495"/>
              </a:spcBef>
            </a:pPr>
            <a:r>
              <a:rPr lang="en-US" sz="2000" dirty="0">
                <a:latin typeface="Arial"/>
                <a:cs typeface="Arial"/>
              </a:rPr>
              <a:t>                                          TARUN                                     VIVEK                                           SUSHMA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58900" y="8618982"/>
            <a:ext cx="3397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5" dirty="0">
                <a:solidFill>
                  <a:srgbClr val="272727"/>
                </a:solidFill>
                <a:latin typeface="Trebuchet MS"/>
                <a:cs typeface="Trebuchet MS"/>
              </a:rPr>
              <a:t>02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04569" y="8618982"/>
            <a:ext cx="37052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C01F24"/>
                </a:solidFill>
                <a:latin typeface="Microsoft Sans Serif"/>
                <a:cs typeface="Microsoft Sans Serif"/>
              </a:rPr>
              <a:t>Creating</a:t>
            </a:r>
            <a:r>
              <a:rPr sz="2100" spc="-75" dirty="0">
                <a:solidFill>
                  <a:srgbClr val="C01F24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C01F24"/>
                </a:solidFill>
                <a:latin typeface="Microsoft Sans Serif"/>
                <a:cs typeface="Microsoft Sans Serif"/>
              </a:rPr>
              <a:t>Jobs.</a:t>
            </a:r>
            <a:r>
              <a:rPr sz="2100" spc="-55" dirty="0">
                <a:solidFill>
                  <a:srgbClr val="C01F24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C01F24"/>
                </a:solidFill>
                <a:latin typeface="Microsoft Sans Serif"/>
                <a:cs typeface="Microsoft Sans Serif"/>
              </a:rPr>
              <a:t>Changing</a:t>
            </a:r>
            <a:r>
              <a:rPr sz="2100" spc="-80" dirty="0">
                <a:solidFill>
                  <a:srgbClr val="C01F24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C01F24"/>
                </a:solidFill>
                <a:latin typeface="Microsoft Sans Serif"/>
                <a:cs typeface="Microsoft Sans Serif"/>
              </a:rPr>
              <a:t>Lives.</a:t>
            </a:r>
            <a:endParaRPr sz="2100" dirty="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8291" y="1338503"/>
            <a:ext cx="1033780" cy="8602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97719" y="91948"/>
            <a:ext cx="2277363" cy="11303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012918" y="225933"/>
            <a:ext cx="472440" cy="475615"/>
            <a:chOff x="1029969" y="1028572"/>
            <a:chExt cx="472440" cy="475615"/>
          </a:xfrm>
        </p:grpSpPr>
        <p:sp>
          <p:nvSpPr>
            <p:cNvPr id="13" name="object 13"/>
            <p:cNvSpPr/>
            <p:nvPr/>
          </p:nvSpPr>
          <p:spPr>
            <a:xfrm>
              <a:off x="1029969" y="1028572"/>
              <a:ext cx="472440" cy="475615"/>
            </a:xfrm>
            <a:custGeom>
              <a:avLst/>
              <a:gdLst/>
              <a:ahLst/>
              <a:cxnLst/>
              <a:rect l="l" t="t" r="r" b="b"/>
              <a:pathLst>
                <a:path w="472440" h="475615">
                  <a:moveTo>
                    <a:pt x="236220" y="0"/>
                  </a:moveTo>
                  <a:lnTo>
                    <a:pt x="188595" y="5079"/>
                  </a:lnTo>
                  <a:lnTo>
                    <a:pt x="144145" y="19050"/>
                  </a:lnTo>
                  <a:lnTo>
                    <a:pt x="104140" y="41275"/>
                  </a:lnTo>
                  <a:lnTo>
                    <a:pt x="69215" y="69850"/>
                  </a:lnTo>
                  <a:lnTo>
                    <a:pt x="40640" y="105409"/>
                  </a:lnTo>
                  <a:lnTo>
                    <a:pt x="19050" y="145415"/>
                  </a:lnTo>
                  <a:lnTo>
                    <a:pt x="5080" y="189865"/>
                  </a:lnTo>
                  <a:lnTo>
                    <a:pt x="0" y="238125"/>
                  </a:lnTo>
                  <a:lnTo>
                    <a:pt x="5080" y="285750"/>
                  </a:lnTo>
                  <a:lnTo>
                    <a:pt x="19050" y="330200"/>
                  </a:lnTo>
                  <a:lnTo>
                    <a:pt x="40640" y="370204"/>
                  </a:lnTo>
                  <a:lnTo>
                    <a:pt x="69215" y="405765"/>
                  </a:lnTo>
                  <a:lnTo>
                    <a:pt x="104140" y="434340"/>
                  </a:lnTo>
                  <a:lnTo>
                    <a:pt x="144145" y="456565"/>
                  </a:lnTo>
                  <a:lnTo>
                    <a:pt x="188595" y="470534"/>
                  </a:lnTo>
                  <a:lnTo>
                    <a:pt x="236220" y="475615"/>
                  </a:lnTo>
                  <a:lnTo>
                    <a:pt x="283845" y="470534"/>
                  </a:lnTo>
                  <a:lnTo>
                    <a:pt x="328295" y="456565"/>
                  </a:lnTo>
                  <a:lnTo>
                    <a:pt x="368935" y="434340"/>
                  </a:lnTo>
                  <a:lnTo>
                    <a:pt x="403860" y="405765"/>
                  </a:lnTo>
                  <a:lnTo>
                    <a:pt x="432435" y="370204"/>
                  </a:lnTo>
                  <a:lnTo>
                    <a:pt x="454025" y="330200"/>
                  </a:lnTo>
                  <a:lnTo>
                    <a:pt x="467995" y="285750"/>
                  </a:lnTo>
                  <a:lnTo>
                    <a:pt x="472440" y="238125"/>
                  </a:lnTo>
                  <a:lnTo>
                    <a:pt x="467995" y="189865"/>
                  </a:lnTo>
                  <a:lnTo>
                    <a:pt x="454025" y="145415"/>
                  </a:lnTo>
                  <a:lnTo>
                    <a:pt x="432435" y="105409"/>
                  </a:lnTo>
                  <a:lnTo>
                    <a:pt x="403860" y="69850"/>
                  </a:lnTo>
                  <a:lnTo>
                    <a:pt x="368935" y="41275"/>
                  </a:lnTo>
                  <a:lnTo>
                    <a:pt x="328295" y="19050"/>
                  </a:lnTo>
                  <a:lnTo>
                    <a:pt x="283845" y="5079"/>
                  </a:lnTo>
                  <a:lnTo>
                    <a:pt x="236220" y="0"/>
                  </a:lnTo>
                  <a:close/>
                </a:path>
              </a:pathLst>
            </a:custGeom>
            <a:solidFill>
              <a:srgbClr val="7A2AE8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2514" y="1072387"/>
              <a:ext cx="387350" cy="3873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5859" y="1198752"/>
              <a:ext cx="201294" cy="13462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899DF8F-E0E5-471A-8DC4-8BC38E5A5B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43" y="7512984"/>
            <a:ext cx="1896591" cy="25574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0F52F4-DE7D-4BA2-8AD8-63A0198D0A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04500"/>
            <a:ext cx="1677600" cy="24950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9C1C1E-C9CD-40CD-85CE-FE1517A010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48" y="7512984"/>
            <a:ext cx="2106416" cy="26583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3855" y="0"/>
            <a:ext cx="17876520" cy="9966960"/>
          </a:xfrm>
          <a:custGeom>
            <a:avLst/>
            <a:gdLst/>
            <a:ahLst/>
            <a:cxnLst/>
            <a:rect l="l" t="t" r="r" b="b"/>
            <a:pathLst>
              <a:path w="17876520" h="9966960">
                <a:moveTo>
                  <a:pt x="0" y="9966960"/>
                </a:moveTo>
                <a:lnTo>
                  <a:pt x="17876520" y="9966960"/>
                </a:lnTo>
                <a:lnTo>
                  <a:pt x="17876520" y="0"/>
                </a:lnTo>
                <a:lnTo>
                  <a:pt x="0" y="0"/>
                </a:lnTo>
                <a:lnTo>
                  <a:pt x="0" y="996696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94661" y="1074165"/>
            <a:ext cx="3956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solidFill>
                  <a:srgbClr val="525252"/>
                </a:solidFill>
                <a:latin typeface="Lucida Sans Unicode"/>
                <a:cs typeface="Lucida Sans Unicode"/>
              </a:rPr>
              <a:t>WADHWANI</a:t>
            </a:r>
            <a:r>
              <a:rPr sz="1600" spc="250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525252"/>
                </a:solidFill>
                <a:latin typeface="Lucida Sans Unicode"/>
                <a:cs typeface="Lucida Sans Unicode"/>
              </a:rPr>
              <a:t>FOUNDATION</a:t>
            </a:r>
            <a:r>
              <a:rPr sz="1600" spc="254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525252"/>
                </a:solidFill>
                <a:latin typeface="Lucida Sans Unicode"/>
                <a:cs typeface="Lucida Sans Unicode"/>
              </a:rPr>
              <a:t>|</a:t>
            </a:r>
            <a:r>
              <a:rPr sz="1600" spc="270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525252"/>
                </a:solidFill>
                <a:latin typeface="Lucida Sans Unicode"/>
                <a:cs typeface="Lucida Sans Unicode"/>
              </a:rPr>
              <a:t>Entrepreneur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4850" y="1470406"/>
            <a:ext cx="80695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910" dirty="0">
                <a:solidFill>
                  <a:srgbClr val="C0504D"/>
                </a:solidFill>
                <a:latin typeface="Trebuchet MS"/>
                <a:cs typeface="Trebuchet MS"/>
              </a:rPr>
              <a:t>PR</a:t>
            </a:r>
            <a:r>
              <a:rPr sz="6000" b="1" spc="-1050" dirty="0">
                <a:solidFill>
                  <a:srgbClr val="C0504D"/>
                </a:solidFill>
                <a:latin typeface="Trebuchet MS"/>
                <a:cs typeface="Trebuchet MS"/>
              </a:rPr>
              <a:t>O</a:t>
            </a:r>
            <a:r>
              <a:rPr sz="6000" b="1" spc="-890" dirty="0">
                <a:solidFill>
                  <a:srgbClr val="C0504D"/>
                </a:solidFill>
                <a:latin typeface="Trebuchet MS"/>
                <a:cs typeface="Trebuchet MS"/>
              </a:rPr>
              <a:t>B</a:t>
            </a:r>
            <a:r>
              <a:rPr sz="6000" b="1" spc="-950" dirty="0">
                <a:solidFill>
                  <a:srgbClr val="C0504D"/>
                </a:solidFill>
                <a:latin typeface="Trebuchet MS"/>
                <a:cs typeface="Trebuchet MS"/>
              </a:rPr>
              <a:t>LEM</a:t>
            </a:r>
            <a:r>
              <a:rPr sz="6000" b="1" spc="-645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6000" b="1" spc="-775" dirty="0">
                <a:solidFill>
                  <a:srgbClr val="C0504D"/>
                </a:solidFill>
                <a:latin typeface="Trebuchet MS"/>
                <a:cs typeface="Trebuchet MS"/>
              </a:rPr>
              <a:t>S</a:t>
            </a:r>
            <a:r>
              <a:rPr sz="6000" b="1" spc="-950" dirty="0">
                <a:solidFill>
                  <a:srgbClr val="C0504D"/>
                </a:solidFill>
                <a:latin typeface="Trebuchet MS"/>
                <a:cs typeface="Trebuchet MS"/>
              </a:rPr>
              <a:t>TA</a:t>
            </a:r>
            <a:r>
              <a:rPr sz="6000" b="1" spc="-905" dirty="0">
                <a:solidFill>
                  <a:srgbClr val="C0504D"/>
                </a:solidFill>
                <a:latin typeface="Trebuchet MS"/>
                <a:cs typeface="Trebuchet MS"/>
              </a:rPr>
              <a:t>T</a:t>
            </a:r>
            <a:r>
              <a:rPr sz="6000" b="1" spc="-865" dirty="0">
                <a:solidFill>
                  <a:srgbClr val="C0504D"/>
                </a:solidFill>
                <a:latin typeface="Trebuchet MS"/>
                <a:cs typeface="Trebuchet MS"/>
              </a:rPr>
              <a:t>E</a:t>
            </a:r>
            <a:r>
              <a:rPr sz="6000" b="1" spc="-1125" dirty="0">
                <a:solidFill>
                  <a:srgbClr val="C0504D"/>
                </a:solidFill>
                <a:latin typeface="Trebuchet MS"/>
                <a:cs typeface="Trebuchet MS"/>
              </a:rPr>
              <a:t>M</a:t>
            </a:r>
            <a:r>
              <a:rPr sz="6000" b="1" spc="-865" dirty="0">
                <a:solidFill>
                  <a:srgbClr val="C0504D"/>
                </a:solidFill>
                <a:latin typeface="Trebuchet MS"/>
                <a:cs typeface="Trebuchet MS"/>
              </a:rPr>
              <a:t>E</a:t>
            </a:r>
            <a:r>
              <a:rPr sz="6000" b="1" spc="-1005" dirty="0">
                <a:solidFill>
                  <a:srgbClr val="C0504D"/>
                </a:solidFill>
                <a:latin typeface="Trebuchet MS"/>
                <a:cs typeface="Trebuchet MS"/>
              </a:rPr>
              <a:t>N</a:t>
            </a:r>
            <a:r>
              <a:rPr sz="6000" b="1" spc="-930" dirty="0">
                <a:solidFill>
                  <a:srgbClr val="C0504D"/>
                </a:solidFill>
                <a:latin typeface="Trebuchet MS"/>
                <a:cs typeface="Trebuchet MS"/>
              </a:rPr>
              <a:t>T</a:t>
            </a:r>
            <a:r>
              <a:rPr sz="6000" b="1" spc="-605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6000" b="1" spc="-950" dirty="0">
                <a:solidFill>
                  <a:srgbClr val="C0504D"/>
                </a:solidFill>
                <a:latin typeface="Trebuchet MS"/>
                <a:cs typeface="Trebuchet MS"/>
              </a:rPr>
              <a:t>CA</a:t>
            </a:r>
            <a:r>
              <a:rPr sz="6000" b="1" spc="-1000" dirty="0">
                <a:solidFill>
                  <a:srgbClr val="C0504D"/>
                </a:solidFill>
                <a:latin typeface="Trebuchet MS"/>
                <a:cs typeface="Trebuchet MS"/>
              </a:rPr>
              <a:t>N</a:t>
            </a:r>
            <a:r>
              <a:rPr sz="6000" b="1" spc="-944" dirty="0">
                <a:solidFill>
                  <a:srgbClr val="C0504D"/>
                </a:solidFill>
                <a:latin typeface="Trebuchet MS"/>
                <a:cs typeface="Trebuchet MS"/>
              </a:rPr>
              <a:t>V</a:t>
            </a:r>
            <a:r>
              <a:rPr sz="6000" b="1" spc="-950" dirty="0">
                <a:solidFill>
                  <a:srgbClr val="C0504D"/>
                </a:solidFill>
                <a:latin typeface="Trebuchet MS"/>
                <a:cs typeface="Trebuchet MS"/>
              </a:rPr>
              <a:t>A</a:t>
            </a:r>
            <a:r>
              <a:rPr sz="6000" b="1" spc="-780" dirty="0">
                <a:solidFill>
                  <a:srgbClr val="C0504D"/>
                </a:solidFill>
                <a:latin typeface="Trebuchet MS"/>
                <a:cs typeface="Trebuchet MS"/>
              </a:rPr>
              <a:t>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9017000"/>
            <a:ext cx="3397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5" dirty="0">
                <a:solidFill>
                  <a:srgbClr val="272727"/>
                </a:solidFill>
                <a:latin typeface="Trebuchet MS"/>
                <a:cs typeface="Trebuchet MS"/>
              </a:rPr>
              <a:t>02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19097" y="9317228"/>
            <a:ext cx="37052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C01F24"/>
                </a:solidFill>
                <a:latin typeface="Microsoft Sans Serif"/>
                <a:cs typeface="Microsoft Sans Serif"/>
              </a:rPr>
              <a:t>Creating</a:t>
            </a:r>
            <a:r>
              <a:rPr sz="2100" spc="-75" dirty="0">
                <a:solidFill>
                  <a:srgbClr val="C01F24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C01F24"/>
                </a:solidFill>
                <a:latin typeface="Microsoft Sans Serif"/>
                <a:cs typeface="Microsoft Sans Serif"/>
              </a:rPr>
              <a:t>Jobs.</a:t>
            </a:r>
            <a:r>
              <a:rPr sz="2100" spc="-55" dirty="0">
                <a:solidFill>
                  <a:srgbClr val="C01F24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C01F24"/>
                </a:solidFill>
                <a:latin typeface="Microsoft Sans Serif"/>
                <a:cs typeface="Microsoft Sans Serif"/>
              </a:rPr>
              <a:t>Changing</a:t>
            </a:r>
            <a:r>
              <a:rPr sz="2100" spc="-80" dirty="0">
                <a:solidFill>
                  <a:srgbClr val="C01F24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C01F24"/>
                </a:solidFill>
                <a:latin typeface="Microsoft Sans Serif"/>
                <a:cs typeface="Microsoft Sans Serif"/>
              </a:rPr>
              <a:t>Lives.</a:t>
            </a:r>
            <a:endParaRPr sz="2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61197" y="669925"/>
            <a:ext cx="15219044" cy="7839075"/>
            <a:chOff x="1961197" y="669925"/>
            <a:chExt cx="15219044" cy="78390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02815" y="669925"/>
              <a:ext cx="2277363" cy="1130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42719" y="2377313"/>
              <a:ext cx="1767459" cy="15690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65960" y="2910713"/>
              <a:ext cx="11567160" cy="5593080"/>
            </a:xfrm>
            <a:custGeom>
              <a:avLst/>
              <a:gdLst/>
              <a:ahLst/>
              <a:cxnLst/>
              <a:rect l="l" t="t" r="r" b="b"/>
              <a:pathLst>
                <a:path w="11567160" h="5593080">
                  <a:moveTo>
                    <a:pt x="11567160" y="0"/>
                  </a:moveTo>
                  <a:lnTo>
                    <a:pt x="0" y="0"/>
                  </a:lnTo>
                  <a:lnTo>
                    <a:pt x="0" y="5593080"/>
                  </a:lnTo>
                  <a:lnTo>
                    <a:pt x="11567160" y="5593080"/>
                  </a:lnTo>
                  <a:lnTo>
                    <a:pt x="11567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5960" y="2910713"/>
              <a:ext cx="11567160" cy="5593080"/>
            </a:xfrm>
            <a:custGeom>
              <a:avLst/>
              <a:gdLst/>
              <a:ahLst/>
              <a:cxnLst/>
              <a:rect l="l" t="t" r="r" b="b"/>
              <a:pathLst>
                <a:path w="11567160" h="5593080">
                  <a:moveTo>
                    <a:pt x="0" y="5593080"/>
                  </a:moveTo>
                  <a:lnTo>
                    <a:pt x="11567160" y="5593080"/>
                  </a:lnTo>
                  <a:lnTo>
                    <a:pt x="11567160" y="0"/>
                  </a:lnTo>
                  <a:lnTo>
                    <a:pt x="0" y="0"/>
                  </a:lnTo>
                  <a:lnTo>
                    <a:pt x="0" y="55930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78672" y="2964319"/>
            <a:ext cx="11341735" cy="57278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60960">
              <a:lnSpc>
                <a:spcPts val="2760"/>
              </a:lnSpc>
              <a:spcBef>
                <a:spcPts val="29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PROBLEM STATEMENT: Difficulty in visualization of  Academic concepts.</a:t>
            </a:r>
          </a:p>
          <a:p>
            <a:pPr marL="12700" marR="60960">
              <a:lnSpc>
                <a:spcPts val="2760"/>
              </a:lnSpc>
              <a:spcBef>
                <a:spcPts val="290"/>
              </a:spcBef>
            </a:pPr>
            <a:endParaRPr lang="en-US" sz="2400" spc="-5" dirty="0">
              <a:latin typeface="Times New Roman"/>
              <a:cs typeface="Times New Roman"/>
            </a:endParaRPr>
          </a:p>
          <a:p>
            <a:pPr marL="12700" marR="60960">
              <a:lnSpc>
                <a:spcPts val="2760"/>
              </a:lnSpc>
              <a:spcBef>
                <a:spcPts val="29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Though lot of students attain classes regularly, many of  them find difficulty in understanding the concepts. Many factors can effect the conceptual understanding of a student. Being not able to visualize the concepts perfectly is one such main factor. It causes bad impact on student’s Conceptual understanding. Students lose interest in learning too.</a:t>
            </a:r>
          </a:p>
          <a:p>
            <a:pPr marL="12700" marR="60960">
              <a:lnSpc>
                <a:spcPts val="2760"/>
              </a:lnSpc>
              <a:spcBef>
                <a:spcPts val="29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Good visualization improves understanding, gives clarity, enhances attention for every student.</a:t>
            </a:r>
          </a:p>
          <a:p>
            <a:pPr marL="12700" marR="60960">
              <a:lnSpc>
                <a:spcPts val="2760"/>
              </a:lnSpc>
              <a:spcBef>
                <a:spcPts val="29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Most of the students use online platforms like YouTube,BYJUS, Khan Academy and other academic platforms to understand the concepts. Most of the content are either written or</a:t>
            </a:r>
          </a:p>
          <a:p>
            <a:pPr marL="12700" marR="60960">
              <a:lnSpc>
                <a:spcPts val="2760"/>
              </a:lnSpc>
              <a:spcBef>
                <a:spcPts val="29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 2-dimensional.This is one main drawback of the online platforms.</a:t>
            </a:r>
            <a:endParaRPr lang="en-US" sz="1600" spc="-5" dirty="0">
              <a:latin typeface="Times New Roman"/>
              <a:cs typeface="Times New Roman"/>
            </a:endParaRPr>
          </a:p>
          <a:p>
            <a:pPr marL="12700" marR="60960">
              <a:lnSpc>
                <a:spcPts val="2760"/>
              </a:lnSpc>
              <a:spcBef>
                <a:spcPts val="290"/>
              </a:spcBef>
            </a:pPr>
            <a:endParaRPr lang="en-US" sz="1600" spc="-5" dirty="0">
              <a:latin typeface="Times New Roman"/>
              <a:cs typeface="Times New Roman"/>
            </a:endParaRPr>
          </a:p>
          <a:p>
            <a:pPr marL="12700" marR="60960">
              <a:lnSpc>
                <a:spcPts val="2760"/>
              </a:lnSpc>
              <a:spcBef>
                <a:spcPts val="290"/>
              </a:spcBef>
            </a:pPr>
            <a:endParaRPr lang="en-US" sz="1600" spc="-5" dirty="0">
              <a:latin typeface="Times New Roman"/>
              <a:cs typeface="Times New Roman"/>
            </a:endParaRPr>
          </a:p>
          <a:p>
            <a:pPr marL="12700" marR="60960">
              <a:lnSpc>
                <a:spcPts val="2760"/>
              </a:lnSpc>
              <a:spcBef>
                <a:spcPts val="290"/>
              </a:spcBef>
            </a:pPr>
            <a:endParaRPr lang="en-US" sz="1600" spc="-5" dirty="0">
              <a:latin typeface="Times New Roman"/>
              <a:cs typeface="Times New Roman"/>
            </a:endParaRPr>
          </a:p>
          <a:p>
            <a:pPr marL="12700" marR="60960">
              <a:lnSpc>
                <a:spcPts val="2760"/>
              </a:lnSpc>
              <a:spcBef>
                <a:spcPts val="290"/>
              </a:spcBef>
            </a:pPr>
            <a:endParaRPr lang="en-US" sz="1600" spc="-5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29969" y="1028572"/>
            <a:ext cx="14833600" cy="2757805"/>
            <a:chOff x="1029969" y="1028572"/>
            <a:chExt cx="14833600" cy="2757805"/>
          </a:xfrm>
        </p:grpSpPr>
        <p:sp>
          <p:nvSpPr>
            <p:cNvPr id="14" name="object 14"/>
            <p:cNvSpPr/>
            <p:nvPr/>
          </p:nvSpPr>
          <p:spPr>
            <a:xfrm>
              <a:off x="1029969" y="1028572"/>
              <a:ext cx="472440" cy="475615"/>
            </a:xfrm>
            <a:custGeom>
              <a:avLst/>
              <a:gdLst/>
              <a:ahLst/>
              <a:cxnLst/>
              <a:rect l="l" t="t" r="r" b="b"/>
              <a:pathLst>
                <a:path w="472440" h="475615">
                  <a:moveTo>
                    <a:pt x="236220" y="0"/>
                  </a:moveTo>
                  <a:lnTo>
                    <a:pt x="188595" y="5079"/>
                  </a:lnTo>
                  <a:lnTo>
                    <a:pt x="144145" y="19050"/>
                  </a:lnTo>
                  <a:lnTo>
                    <a:pt x="104140" y="41275"/>
                  </a:lnTo>
                  <a:lnTo>
                    <a:pt x="69215" y="69850"/>
                  </a:lnTo>
                  <a:lnTo>
                    <a:pt x="40640" y="105409"/>
                  </a:lnTo>
                  <a:lnTo>
                    <a:pt x="19050" y="145415"/>
                  </a:lnTo>
                  <a:lnTo>
                    <a:pt x="5080" y="189865"/>
                  </a:lnTo>
                  <a:lnTo>
                    <a:pt x="0" y="238125"/>
                  </a:lnTo>
                  <a:lnTo>
                    <a:pt x="5080" y="285750"/>
                  </a:lnTo>
                  <a:lnTo>
                    <a:pt x="19050" y="330200"/>
                  </a:lnTo>
                  <a:lnTo>
                    <a:pt x="40640" y="370204"/>
                  </a:lnTo>
                  <a:lnTo>
                    <a:pt x="69215" y="405765"/>
                  </a:lnTo>
                  <a:lnTo>
                    <a:pt x="104140" y="434340"/>
                  </a:lnTo>
                  <a:lnTo>
                    <a:pt x="144145" y="456565"/>
                  </a:lnTo>
                  <a:lnTo>
                    <a:pt x="188595" y="470534"/>
                  </a:lnTo>
                  <a:lnTo>
                    <a:pt x="236220" y="475615"/>
                  </a:lnTo>
                  <a:lnTo>
                    <a:pt x="283845" y="470534"/>
                  </a:lnTo>
                  <a:lnTo>
                    <a:pt x="328295" y="456565"/>
                  </a:lnTo>
                  <a:lnTo>
                    <a:pt x="368935" y="434340"/>
                  </a:lnTo>
                  <a:lnTo>
                    <a:pt x="403860" y="405765"/>
                  </a:lnTo>
                  <a:lnTo>
                    <a:pt x="432435" y="370204"/>
                  </a:lnTo>
                  <a:lnTo>
                    <a:pt x="454025" y="330200"/>
                  </a:lnTo>
                  <a:lnTo>
                    <a:pt x="467995" y="285750"/>
                  </a:lnTo>
                  <a:lnTo>
                    <a:pt x="472440" y="238125"/>
                  </a:lnTo>
                  <a:lnTo>
                    <a:pt x="467995" y="189865"/>
                  </a:lnTo>
                  <a:lnTo>
                    <a:pt x="454025" y="145415"/>
                  </a:lnTo>
                  <a:lnTo>
                    <a:pt x="432435" y="105409"/>
                  </a:lnTo>
                  <a:lnTo>
                    <a:pt x="403860" y="69850"/>
                  </a:lnTo>
                  <a:lnTo>
                    <a:pt x="368935" y="41275"/>
                  </a:lnTo>
                  <a:lnTo>
                    <a:pt x="328295" y="19050"/>
                  </a:lnTo>
                  <a:lnTo>
                    <a:pt x="283845" y="5079"/>
                  </a:lnTo>
                  <a:lnTo>
                    <a:pt x="236220" y="0"/>
                  </a:lnTo>
                  <a:close/>
                </a:path>
              </a:pathLst>
            </a:custGeom>
            <a:solidFill>
              <a:srgbClr val="7A2AE8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2514" y="1072387"/>
              <a:ext cx="387350" cy="3873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5859" y="1198752"/>
              <a:ext cx="201294" cy="1346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42465" y="2470403"/>
              <a:ext cx="1720723" cy="13155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4661" y="1074165"/>
            <a:ext cx="3956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solidFill>
                  <a:srgbClr val="525252"/>
                </a:solidFill>
                <a:latin typeface="Lucida Sans Unicode"/>
                <a:cs typeface="Lucida Sans Unicode"/>
              </a:rPr>
              <a:t>WADHWANI</a:t>
            </a:r>
            <a:r>
              <a:rPr sz="1600" spc="250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525252"/>
                </a:solidFill>
                <a:latin typeface="Lucida Sans Unicode"/>
                <a:cs typeface="Lucida Sans Unicode"/>
              </a:rPr>
              <a:t>FOUNDATION</a:t>
            </a:r>
            <a:r>
              <a:rPr sz="1600" spc="254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525252"/>
                </a:solidFill>
                <a:latin typeface="Lucida Sans Unicode"/>
                <a:cs typeface="Lucida Sans Unicode"/>
              </a:rPr>
              <a:t>|</a:t>
            </a:r>
            <a:r>
              <a:rPr sz="1600" spc="270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525252"/>
                </a:solidFill>
                <a:latin typeface="Lucida Sans Unicode"/>
                <a:cs typeface="Lucida Sans Unicode"/>
              </a:rPr>
              <a:t>Entrepreneur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4850" y="1468881"/>
            <a:ext cx="32861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90" dirty="0">
                <a:solidFill>
                  <a:srgbClr val="C0504D"/>
                </a:solidFill>
                <a:latin typeface="Trebuchet MS"/>
                <a:cs typeface="Trebuchet MS"/>
              </a:rPr>
              <a:t>CU</a:t>
            </a:r>
            <a:r>
              <a:rPr sz="6000" b="1" spc="-459" dirty="0">
                <a:solidFill>
                  <a:srgbClr val="C0504D"/>
                </a:solidFill>
                <a:latin typeface="Trebuchet MS"/>
                <a:cs typeface="Trebuchet MS"/>
              </a:rPr>
              <a:t>S</a:t>
            </a:r>
            <a:r>
              <a:rPr sz="6000" b="1" spc="-560" dirty="0">
                <a:solidFill>
                  <a:srgbClr val="C0504D"/>
                </a:solidFill>
                <a:latin typeface="Trebuchet MS"/>
                <a:cs typeface="Trebuchet MS"/>
              </a:rPr>
              <a:t>T</a:t>
            </a:r>
            <a:r>
              <a:rPr sz="6000" b="1" spc="-635" dirty="0">
                <a:solidFill>
                  <a:srgbClr val="C0504D"/>
                </a:solidFill>
                <a:latin typeface="Trebuchet MS"/>
                <a:cs typeface="Trebuchet MS"/>
              </a:rPr>
              <a:t>O</a:t>
            </a:r>
            <a:r>
              <a:rPr sz="6000" b="1" spc="-590" dirty="0">
                <a:solidFill>
                  <a:srgbClr val="C0504D"/>
                </a:solidFill>
                <a:latin typeface="Trebuchet MS"/>
                <a:cs typeface="Trebuchet MS"/>
              </a:rPr>
              <a:t>MER</a:t>
            </a:r>
            <a:endParaRPr sz="60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29106"/>
              </p:ext>
            </p:extLst>
          </p:nvPr>
        </p:nvGraphicFramePr>
        <p:xfrm>
          <a:off x="2018029" y="3918839"/>
          <a:ext cx="15165705" cy="4831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9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6610">
                <a:tc gridSpan="2">
                  <a:txBody>
                    <a:bodyPr/>
                    <a:lstStyle/>
                    <a:p>
                      <a:pPr marR="327596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solidFill>
                      <a:srgbClr val="FFAB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your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Market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type?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AB40"/>
                      </a:solidFill>
                      <a:prstDash val="solid"/>
                    </a:lnL>
                    <a:lnB w="12700">
                      <a:solidFill>
                        <a:srgbClr val="FFAB40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/>
                    <a:p>
                      <a:pPr marL="22675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2000" dirty="0">
                          <a:latin typeface="Arial"/>
                          <a:cs typeface="Arial"/>
                        </a:rPr>
                        <a:t>B2C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FFAB40"/>
                      </a:solidFill>
                      <a:prstDash val="solid"/>
                    </a:lnR>
                    <a:lnB w="12700">
                      <a:solidFill>
                        <a:srgbClr val="FFAB40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5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Wha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dre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AB40"/>
                      </a:solidFill>
                      <a:prstDash val="solid"/>
                    </a:lnL>
                    <a:lnT w="12700">
                      <a:solidFill>
                        <a:srgbClr val="FFAB40"/>
                      </a:solidFill>
                      <a:prstDash val="solid"/>
                    </a:lnT>
                    <a:lnB w="12700">
                      <a:solidFill>
                        <a:srgbClr val="FFAB4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993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2000" dirty="0">
                          <a:latin typeface="Arial"/>
                          <a:cs typeface="Arial"/>
                        </a:rPr>
                        <a:t>601 million students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AB40"/>
                      </a:solidFill>
                      <a:prstDash val="solid"/>
                    </a:lnR>
                    <a:lnT w="12700">
                      <a:solidFill>
                        <a:srgbClr val="FFAB40"/>
                      </a:solidFill>
                      <a:prstDash val="solid"/>
                    </a:lnT>
                    <a:lnB w="12700">
                      <a:solidFill>
                        <a:srgbClr val="FFAB4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5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your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SAM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Serviceable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Addressable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Market?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AB40"/>
                      </a:solidFill>
                      <a:prstDash val="solid"/>
                    </a:lnL>
                    <a:lnT w="12700">
                      <a:solidFill>
                        <a:srgbClr val="FFAB40"/>
                      </a:solidFill>
                      <a:prstDash val="solid"/>
                    </a:lnT>
                    <a:lnB w="12700">
                      <a:solidFill>
                        <a:srgbClr val="FFAB40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/>
                    <a:p>
                      <a:pPr marL="23895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94</a:t>
                      </a:r>
                      <a:r>
                        <a:rPr lang="en-US" sz="2000" dirty="0">
                          <a:latin typeface="Arial"/>
                          <a:cs typeface="Arial"/>
                        </a:rPr>
                        <a:t>9000 students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AB40"/>
                      </a:solidFill>
                      <a:prstDash val="solid"/>
                    </a:lnR>
                    <a:lnT w="12700">
                      <a:solidFill>
                        <a:srgbClr val="FFAB40"/>
                      </a:solidFill>
                      <a:prstDash val="solid"/>
                    </a:lnT>
                    <a:lnB w="12700">
                      <a:solidFill>
                        <a:srgbClr val="FFAB40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45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your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SOM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Serviceable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Obtainable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Market?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AB40"/>
                      </a:solidFill>
                      <a:prstDash val="solid"/>
                    </a:lnL>
                    <a:lnT w="12700">
                      <a:solidFill>
                        <a:srgbClr val="FFAB40"/>
                      </a:solidFill>
                      <a:prstDash val="solid"/>
                    </a:lnT>
                    <a:lnB w="12700">
                      <a:solidFill>
                        <a:srgbClr val="FFAB4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2161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/>
                          <a:cs typeface="Arial"/>
                        </a:rPr>
                        <a:t>120000 students</a:t>
                      </a:r>
                    </a:p>
                    <a:p>
                      <a:pPr marR="2216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AB40"/>
                      </a:solidFill>
                      <a:prstDash val="solid"/>
                    </a:lnR>
                    <a:lnT w="12700">
                      <a:solidFill>
                        <a:srgbClr val="FFAB40"/>
                      </a:solidFill>
                      <a:prstDash val="solid"/>
                    </a:lnT>
                    <a:lnB w="12700">
                      <a:solidFill>
                        <a:srgbClr val="FFAB4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45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your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Niche?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AB40"/>
                      </a:solidFill>
                      <a:prstDash val="solid"/>
                    </a:lnL>
                    <a:lnT w="12700">
                      <a:solidFill>
                        <a:srgbClr val="FFAB40"/>
                      </a:solidFill>
                      <a:prstDash val="solid"/>
                    </a:lnT>
                    <a:lnB w="12700">
                      <a:solidFill>
                        <a:srgbClr val="FFAB40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2000" dirty="0">
                          <a:latin typeface="Arial"/>
                          <a:cs typeface="Arial"/>
                        </a:rPr>
                        <a:t>B-tech students of Hyderabad.</a:t>
                      </a:r>
                    </a:p>
                  </a:txBody>
                  <a:tcPr marL="0" marR="0" marT="40005" marB="0">
                    <a:lnR w="12700">
                      <a:solidFill>
                        <a:srgbClr val="FFAB40"/>
                      </a:solidFill>
                      <a:prstDash val="solid"/>
                    </a:lnR>
                    <a:lnT w="12700">
                      <a:solidFill>
                        <a:srgbClr val="FFAB40"/>
                      </a:solidFill>
                      <a:prstDash val="solid"/>
                    </a:lnT>
                    <a:lnB w="12700">
                      <a:solidFill>
                        <a:srgbClr val="FFAB40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16000" y="9017000"/>
            <a:ext cx="3397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5" dirty="0">
                <a:solidFill>
                  <a:srgbClr val="272727"/>
                </a:solidFill>
                <a:latin typeface="Trebuchet MS"/>
                <a:cs typeface="Trebuchet MS"/>
              </a:rPr>
              <a:t>02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25193" y="9349231"/>
            <a:ext cx="37052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C01F24"/>
                </a:solidFill>
                <a:latin typeface="Microsoft Sans Serif"/>
                <a:cs typeface="Microsoft Sans Serif"/>
              </a:rPr>
              <a:t>Creating</a:t>
            </a:r>
            <a:r>
              <a:rPr sz="2100" spc="-75" dirty="0">
                <a:solidFill>
                  <a:srgbClr val="C01F24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C01F24"/>
                </a:solidFill>
                <a:latin typeface="Microsoft Sans Serif"/>
                <a:cs typeface="Microsoft Sans Serif"/>
              </a:rPr>
              <a:t>Jobs.</a:t>
            </a:r>
            <a:r>
              <a:rPr sz="2100" spc="-55" dirty="0">
                <a:solidFill>
                  <a:srgbClr val="C01F24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C01F24"/>
                </a:solidFill>
                <a:latin typeface="Microsoft Sans Serif"/>
                <a:cs typeface="Microsoft Sans Serif"/>
              </a:rPr>
              <a:t>Changing</a:t>
            </a:r>
            <a:r>
              <a:rPr sz="2100" spc="-80" dirty="0">
                <a:solidFill>
                  <a:srgbClr val="C01F24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C01F24"/>
                </a:solidFill>
                <a:latin typeface="Microsoft Sans Serif"/>
                <a:cs typeface="Microsoft Sans Serif"/>
              </a:rPr>
              <a:t>Lives.</a:t>
            </a:r>
            <a:endParaRPr sz="2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426689" y="2284983"/>
            <a:ext cx="1827530" cy="1555750"/>
            <a:chOff x="15426689" y="2284983"/>
            <a:chExt cx="1827530" cy="15557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26689" y="2417317"/>
              <a:ext cx="1827530" cy="1422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30499" y="2284983"/>
              <a:ext cx="1752346" cy="15557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856458" y="2891155"/>
            <a:ext cx="1003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Pla</a:t>
            </a:r>
            <a:r>
              <a:rPr sz="1800" b="1" dirty="0">
                <a:latin typeface="Calibri"/>
                <a:cs typeface="Calibri"/>
              </a:rPr>
              <a:t>ce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02814" y="701548"/>
            <a:ext cx="2277363" cy="11303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029969" y="1028572"/>
            <a:ext cx="472440" cy="475615"/>
            <a:chOff x="1029969" y="1028572"/>
            <a:chExt cx="472440" cy="475615"/>
          </a:xfrm>
        </p:grpSpPr>
        <p:sp>
          <p:nvSpPr>
            <p:cNvPr id="13" name="object 13"/>
            <p:cNvSpPr/>
            <p:nvPr/>
          </p:nvSpPr>
          <p:spPr>
            <a:xfrm>
              <a:off x="1029969" y="1028572"/>
              <a:ext cx="472440" cy="475615"/>
            </a:xfrm>
            <a:custGeom>
              <a:avLst/>
              <a:gdLst/>
              <a:ahLst/>
              <a:cxnLst/>
              <a:rect l="l" t="t" r="r" b="b"/>
              <a:pathLst>
                <a:path w="472440" h="475615">
                  <a:moveTo>
                    <a:pt x="236220" y="0"/>
                  </a:moveTo>
                  <a:lnTo>
                    <a:pt x="188595" y="5079"/>
                  </a:lnTo>
                  <a:lnTo>
                    <a:pt x="144145" y="19050"/>
                  </a:lnTo>
                  <a:lnTo>
                    <a:pt x="104140" y="41275"/>
                  </a:lnTo>
                  <a:lnTo>
                    <a:pt x="69215" y="69850"/>
                  </a:lnTo>
                  <a:lnTo>
                    <a:pt x="40640" y="105409"/>
                  </a:lnTo>
                  <a:lnTo>
                    <a:pt x="19050" y="145415"/>
                  </a:lnTo>
                  <a:lnTo>
                    <a:pt x="5080" y="189865"/>
                  </a:lnTo>
                  <a:lnTo>
                    <a:pt x="0" y="238125"/>
                  </a:lnTo>
                  <a:lnTo>
                    <a:pt x="5080" y="285750"/>
                  </a:lnTo>
                  <a:lnTo>
                    <a:pt x="19050" y="330200"/>
                  </a:lnTo>
                  <a:lnTo>
                    <a:pt x="40640" y="370204"/>
                  </a:lnTo>
                  <a:lnTo>
                    <a:pt x="69215" y="405765"/>
                  </a:lnTo>
                  <a:lnTo>
                    <a:pt x="104140" y="434340"/>
                  </a:lnTo>
                  <a:lnTo>
                    <a:pt x="144145" y="456565"/>
                  </a:lnTo>
                  <a:lnTo>
                    <a:pt x="188595" y="470534"/>
                  </a:lnTo>
                  <a:lnTo>
                    <a:pt x="236220" y="475615"/>
                  </a:lnTo>
                  <a:lnTo>
                    <a:pt x="283845" y="470534"/>
                  </a:lnTo>
                  <a:lnTo>
                    <a:pt x="328295" y="456565"/>
                  </a:lnTo>
                  <a:lnTo>
                    <a:pt x="368935" y="434340"/>
                  </a:lnTo>
                  <a:lnTo>
                    <a:pt x="403860" y="405765"/>
                  </a:lnTo>
                  <a:lnTo>
                    <a:pt x="432435" y="370204"/>
                  </a:lnTo>
                  <a:lnTo>
                    <a:pt x="454025" y="330200"/>
                  </a:lnTo>
                  <a:lnTo>
                    <a:pt x="467995" y="285750"/>
                  </a:lnTo>
                  <a:lnTo>
                    <a:pt x="472440" y="238125"/>
                  </a:lnTo>
                  <a:lnTo>
                    <a:pt x="467995" y="189865"/>
                  </a:lnTo>
                  <a:lnTo>
                    <a:pt x="454025" y="145415"/>
                  </a:lnTo>
                  <a:lnTo>
                    <a:pt x="432435" y="105409"/>
                  </a:lnTo>
                  <a:lnTo>
                    <a:pt x="403860" y="69850"/>
                  </a:lnTo>
                  <a:lnTo>
                    <a:pt x="368935" y="41275"/>
                  </a:lnTo>
                  <a:lnTo>
                    <a:pt x="328295" y="19050"/>
                  </a:lnTo>
                  <a:lnTo>
                    <a:pt x="283845" y="5079"/>
                  </a:lnTo>
                  <a:lnTo>
                    <a:pt x="236220" y="0"/>
                  </a:lnTo>
                  <a:close/>
                </a:path>
              </a:pathLst>
            </a:custGeom>
            <a:solidFill>
              <a:srgbClr val="7A2AE8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2514" y="1072387"/>
              <a:ext cx="387350" cy="3873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5859" y="1198752"/>
              <a:ext cx="201294" cy="1346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4661" y="1074165"/>
            <a:ext cx="3956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solidFill>
                  <a:srgbClr val="525252"/>
                </a:solidFill>
                <a:latin typeface="Lucida Sans Unicode"/>
                <a:cs typeface="Lucida Sans Unicode"/>
              </a:rPr>
              <a:t>WADHWANI</a:t>
            </a:r>
            <a:r>
              <a:rPr sz="1600" spc="250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525252"/>
                </a:solidFill>
                <a:latin typeface="Lucida Sans Unicode"/>
                <a:cs typeface="Lucida Sans Unicode"/>
              </a:rPr>
              <a:t>FOUNDATION</a:t>
            </a:r>
            <a:r>
              <a:rPr sz="1600" spc="254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525252"/>
                </a:solidFill>
                <a:latin typeface="Lucida Sans Unicode"/>
                <a:cs typeface="Lucida Sans Unicode"/>
              </a:rPr>
              <a:t>|</a:t>
            </a:r>
            <a:r>
              <a:rPr sz="1600" spc="270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525252"/>
                </a:solidFill>
                <a:latin typeface="Lucida Sans Unicode"/>
                <a:cs typeface="Lucida Sans Unicode"/>
              </a:rPr>
              <a:t>Entrepreneur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4850" y="1386586"/>
            <a:ext cx="3457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20" dirty="0">
                <a:solidFill>
                  <a:srgbClr val="C0504D"/>
                </a:solidFill>
                <a:latin typeface="Trebuchet MS"/>
                <a:cs typeface="Trebuchet MS"/>
              </a:rPr>
              <a:t>RES</a:t>
            </a:r>
            <a:r>
              <a:rPr sz="2800" b="1" spc="-395" dirty="0">
                <a:solidFill>
                  <a:srgbClr val="C0504D"/>
                </a:solidFill>
                <a:latin typeface="Trebuchet MS"/>
                <a:cs typeface="Trebuchet MS"/>
              </a:rPr>
              <a:t>U</a:t>
            </a:r>
            <a:r>
              <a:rPr sz="2800" b="1" spc="-305" dirty="0">
                <a:solidFill>
                  <a:srgbClr val="C0504D"/>
                </a:solidFill>
                <a:latin typeface="Trebuchet MS"/>
                <a:cs typeface="Trebuchet MS"/>
              </a:rPr>
              <a:t>L</a:t>
            </a:r>
            <a:r>
              <a:rPr sz="2800" b="1" spc="-320" dirty="0">
                <a:solidFill>
                  <a:srgbClr val="C0504D"/>
                </a:solidFill>
                <a:latin typeface="Trebuchet MS"/>
                <a:cs typeface="Trebuchet MS"/>
              </a:rPr>
              <a:t>TS</a:t>
            </a:r>
            <a:r>
              <a:rPr sz="2800" b="1" spc="-165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800" b="1" spc="-395" dirty="0">
                <a:solidFill>
                  <a:srgbClr val="C0504D"/>
                </a:solidFill>
                <a:latin typeface="Trebuchet MS"/>
                <a:cs typeface="Trebuchet MS"/>
              </a:rPr>
              <a:t>O</a:t>
            </a:r>
            <a:r>
              <a:rPr sz="2800" b="1" spc="-330" dirty="0">
                <a:solidFill>
                  <a:srgbClr val="C0504D"/>
                </a:solidFill>
                <a:latin typeface="Trebuchet MS"/>
                <a:cs typeface="Trebuchet MS"/>
              </a:rPr>
              <a:t>F</a:t>
            </a:r>
            <a:r>
              <a:rPr sz="2800" b="1" spc="-175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800" b="1" spc="-350" dirty="0">
                <a:solidFill>
                  <a:srgbClr val="C0504D"/>
                </a:solidFill>
                <a:latin typeface="Trebuchet MS"/>
                <a:cs typeface="Trebuchet MS"/>
              </a:rPr>
              <a:t>THE</a:t>
            </a:r>
            <a:r>
              <a:rPr sz="2800" b="1" spc="-17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800" b="1" spc="-345" dirty="0">
                <a:solidFill>
                  <a:srgbClr val="C0504D"/>
                </a:solidFill>
                <a:latin typeface="Trebuchet MS"/>
                <a:cs typeface="Trebuchet MS"/>
              </a:rPr>
              <a:t>SUR</a:t>
            </a:r>
            <a:r>
              <a:rPr sz="2800" b="1" spc="-350" dirty="0">
                <a:solidFill>
                  <a:srgbClr val="C0504D"/>
                </a:solidFill>
                <a:latin typeface="Trebuchet MS"/>
                <a:cs typeface="Trebuchet MS"/>
              </a:rPr>
              <a:t>V</a:t>
            </a:r>
            <a:r>
              <a:rPr sz="2800" b="1" spc="-295" dirty="0">
                <a:solidFill>
                  <a:srgbClr val="C0504D"/>
                </a:solidFill>
                <a:latin typeface="Trebuchet MS"/>
                <a:cs typeface="Trebuchet MS"/>
              </a:rPr>
              <a:t>EY: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28410"/>
              </p:ext>
            </p:extLst>
          </p:nvPr>
        </p:nvGraphicFramePr>
        <p:xfrm>
          <a:off x="1974850" y="7014085"/>
          <a:ext cx="15417800" cy="149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59">
                <a:tc>
                  <a:txBody>
                    <a:bodyPr/>
                    <a:lstStyle/>
                    <a:p>
                      <a:pPr marR="24885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Results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solidFill>
                      <a:srgbClr val="F79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77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1165288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How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many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customers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did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interview?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(At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least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25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 B2C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and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B2B)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B2C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B w="9525">
                      <a:solidFill>
                        <a:srgbClr val="F6924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168654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How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many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them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agree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 problem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needs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solved?	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22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8831" y="2108328"/>
            <a:ext cx="2666619" cy="41408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02814" y="701548"/>
            <a:ext cx="2277363" cy="11303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1000" y="2135251"/>
            <a:ext cx="5928359" cy="442341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029969" y="1028572"/>
            <a:ext cx="472440" cy="475615"/>
            <a:chOff x="1029969" y="1028572"/>
            <a:chExt cx="472440" cy="475615"/>
          </a:xfrm>
        </p:grpSpPr>
        <p:sp>
          <p:nvSpPr>
            <p:cNvPr id="9" name="object 9"/>
            <p:cNvSpPr/>
            <p:nvPr/>
          </p:nvSpPr>
          <p:spPr>
            <a:xfrm>
              <a:off x="1029969" y="1028572"/>
              <a:ext cx="472440" cy="475615"/>
            </a:xfrm>
            <a:custGeom>
              <a:avLst/>
              <a:gdLst/>
              <a:ahLst/>
              <a:cxnLst/>
              <a:rect l="l" t="t" r="r" b="b"/>
              <a:pathLst>
                <a:path w="472440" h="475615">
                  <a:moveTo>
                    <a:pt x="236220" y="0"/>
                  </a:moveTo>
                  <a:lnTo>
                    <a:pt x="188595" y="5079"/>
                  </a:lnTo>
                  <a:lnTo>
                    <a:pt x="144145" y="19050"/>
                  </a:lnTo>
                  <a:lnTo>
                    <a:pt x="104140" y="41275"/>
                  </a:lnTo>
                  <a:lnTo>
                    <a:pt x="69215" y="69850"/>
                  </a:lnTo>
                  <a:lnTo>
                    <a:pt x="40640" y="105409"/>
                  </a:lnTo>
                  <a:lnTo>
                    <a:pt x="19050" y="145415"/>
                  </a:lnTo>
                  <a:lnTo>
                    <a:pt x="5080" y="189865"/>
                  </a:lnTo>
                  <a:lnTo>
                    <a:pt x="0" y="238125"/>
                  </a:lnTo>
                  <a:lnTo>
                    <a:pt x="5080" y="285750"/>
                  </a:lnTo>
                  <a:lnTo>
                    <a:pt x="19050" y="330200"/>
                  </a:lnTo>
                  <a:lnTo>
                    <a:pt x="40640" y="370204"/>
                  </a:lnTo>
                  <a:lnTo>
                    <a:pt x="69215" y="405765"/>
                  </a:lnTo>
                  <a:lnTo>
                    <a:pt x="104140" y="434340"/>
                  </a:lnTo>
                  <a:lnTo>
                    <a:pt x="144145" y="456565"/>
                  </a:lnTo>
                  <a:lnTo>
                    <a:pt x="188595" y="470534"/>
                  </a:lnTo>
                  <a:lnTo>
                    <a:pt x="236220" y="475615"/>
                  </a:lnTo>
                  <a:lnTo>
                    <a:pt x="283845" y="470534"/>
                  </a:lnTo>
                  <a:lnTo>
                    <a:pt x="328295" y="456565"/>
                  </a:lnTo>
                  <a:lnTo>
                    <a:pt x="368935" y="434340"/>
                  </a:lnTo>
                  <a:lnTo>
                    <a:pt x="403860" y="405765"/>
                  </a:lnTo>
                  <a:lnTo>
                    <a:pt x="432435" y="370204"/>
                  </a:lnTo>
                  <a:lnTo>
                    <a:pt x="454025" y="330200"/>
                  </a:lnTo>
                  <a:lnTo>
                    <a:pt x="467995" y="285750"/>
                  </a:lnTo>
                  <a:lnTo>
                    <a:pt x="472440" y="238125"/>
                  </a:lnTo>
                  <a:lnTo>
                    <a:pt x="467995" y="189865"/>
                  </a:lnTo>
                  <a:lnTo>
                    <a:pt x="454025" y="145415"/>
                  </a:lnTo>
                  <a:lnTo>
                    <a:pt x="432435" y="105409"/>
                  </a:lnTo>
                  <a:lnTo>
                    <a:pt x="403860" y="69850"/>
                  </a:lnTo>
                  <a:lnTo>
                    <a:pt x="368935" y="41275"/>
                  </a:lnTo>
                  <a:lnTo>
                    <a:pt x="328295" y="19050"/>
                  </a:lnTo>
                  <a:lnTo>
                    <a:pt x="283845" y="5079"/>
                  </a:lnTo>
                  <a:lnTo>
                    <a:pt x="236220" y="0"/>
                  </a:lnTo>
                  <a:close/>
                </a:path>
              </a:pathLst>
            </a:custGeom>
            <a:solidFill>
              <a:srgbClr val="7A2AE8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2514" y="1072387"/>
              <a:ext cx="387350" cy="3873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5859" y="1198752"/>
              <a:ext cx="201294" cy="13462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5422880" y="2357120"/>
            <a:ext cx="1852295" cy="1631950"/>
            <a:chOff x="15422880" y="2357120"/>
            <a:chExt cx="1852295" cy="163195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37485" y="2357120"/>
              <a:ext cx="1837690" cy="163144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22880" y="2456688"/>
              <a:ext cx="1827530" cy="14223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37866" y="2509774"/>
              <a:ext cx="1720723" cy="131559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505450" y="1415033"/>
            <a:ext cx="9296400" cy="4000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latin typeface="Calibri"/>
                <a:cs typeface="Calibri"/>
              </a:rPr>
              <a:t>https://docs.google.com/spreadsheets/d/1djKbqE3K7Ztrs5pyBlZ5pT7ORl8xAgyH7xftgP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1D82F1-6EBD-4F0E-931E-A01A1423F998}"/>
              </a:ext>
            </a:extLst>
          </p:cNvPr>
          <p:cNvSpPr txBox="1"/>
          <p:nvPr/>
        </p:nvSpPr>
        <p:spPr>
          <a:xfrm>
            <a:off x="1974850" y="8512684"/>
            <a:ext cx="154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5" dirty="0">
                <a:latin typeface="Arial"/>
                <a:cs typeface="Arial"/>
              </a:rPr>
              <a:t>How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many of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them said they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can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already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solve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this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problem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and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don't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need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new </a:t>
            </a:r>
            <a:r>
              <a:rPr lang="en-US" sz="1800" spc="-484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solution?                                      3</a:t>
            </a:r>
            <a:endParaRPr lang="en-US" sz="1800" dirty="0">
              <a:latin typeface="Arial"/>
              <a:cs typeface="Arial"/>
            </a:endParaRPr>
          </a:p>
          <a:p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025" y="69011"/>
            <a:ext cx="17887950" cy="10292080"/>
            <a:chOff x="0" y="0"/>
            <a:chExt cx="17887950" cy="102920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7887950" cy="10248900"/>
            </a:xfrm>
            <a:custGeom>
              <a:avLst/>
              <a:gdLst/>
              <a:ahLst/>
              <a:cxnLst/>
              <a:rect l="l" t="t" r="r" b="b"/>
              <a:pathLst>
                <a:path w="17887950" h="10248900">
                  <a:moveTo>
                    <a:pt x="0" y="10248898"/>
                  </a:moveTo>
                  <a:lnTo>
                    <a:pt x="17887950" y="10248898"/>
                  </a:lnTo>
                  <a:lnTo>
                    <a:pt x="17887950" y="0"/>
                  </a:lnTo>
                  <a:lnTo>
                    <a:pt x="0" y="0"/>
                  </a:lnTo>
                  <a:lnTo>
                    <a:pt x="0" y="10248898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91200" y="7750379"/>
              <a:ext cx="11390630" cy="2536825"/>
            </a:xfrm>
            <a:custGeom>
              <a:avLst/>
              <a:gdLst/>
              <a:ahLst/>
              <a:cxnLst/>
              <a:rect l="l" t="t" r="r" b="b"/>
              <a:pathLst>
                <a:path w="11390630" h="2536825">
                  <a:moveTo>
                    <a:pt x="11390630" y="2536618"/>
                  </a:moveTo>
                  <a:lnTo>
                    <a:pt x="11390630" y="0"/>
                  </a:lnTo>
                  <a:lnTo>
                    <a:pt x="0" y="0"/>
                  </a:lnTo>
                  <a:lnTo>
                    <a:pt x="0" y="2536618"/>
                  </a:lnTo>
                </a:path>
              </a:pathLst>
            </a:custGeom>
            <a:ln w="91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94661" y="1074165"/>
            <a:ext cx="3956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solidFill>
                  <a:srgbClr val="525252"/>
                </a:solidFill>
                <a:latin typeface="Lucida Sans Unicode"/>
                <a:cs typeface="Lucida Sans Unicode"/>
              </a:rPr>
              <a:t>WADHWANI</a:t>
            </a:r>
            <a:r>
              <a:rPr sz="1600" spc="250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525252"/>
                </a:solidFill>
                <a:latin typeface="Lucida Sans Unicode"/>
                <a:cs typeface="Lucida Sans Unicode"/>
              </a:rPr>
              <a:t>FOUNDATION</a:t>
            </a:r>
            <a:r>
              <a:rPr sz="1600" spc="254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525252"/>
                </a:solidFill>
                <a:latin typeface="Lucida Sans Unicode"/>
                <a:cs typeface="Lucida Sans Unicode"/>
              </a:rPr>
              <a:t>|</a:t>
            </a:r>
            <a:r>
              <a:rPr sz="1600" spc="270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525252"/>
                </a:solidFill>
                <a:latin typeface="Lucida Sans Unicode"/>
                <a:cs typeface="Lucida Sans Unicode"/>
              </a:rPr>
              <a:t>Entrepreneur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74850" y="1385062"/>
            <a:ext cx="10445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45" dirty="0">
                <a:solidFill>
                  <a:srgbClr val="C0504D"/>
                </a:solidFill>
                <a:latin typeface="Trebuchet MS"/>
                <a:cs typeface="Trebuchet MS"/>
              </a:rPr>
              <a:t>CUSTOMER</a:t>
            </a:r>
            <a:r>
              <a:rPr sz="2800" b="1" spc="-30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800" b="1" spc="-434" dirty="0">
                <a:solidFill>
                  <a:srgbClr val="C0504D"/>
                </a:solidFill>
                <a:latin typeface="Trebuchet MS"/>
                <a:cs typeface="Trebuchet MS"/>
              </a:rPr>
              <a:t>PERSONA</a:t>
            </a:r>
            <a:r>
              <a:rPr sz="2800" b="1" spc="-30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800" b="1" spc="-400" dirty="0">
                <a:solidFill>
                  <a:srgbClr val="C0504D"/>
                </a:solidFill>
                <a:latin typeface="Trebuchet MS"/>
                <a:cs typeface="Trebuchet MS"/>
              </a:rPr>
              <a:t>(PRESENT</a:t>
            </a:r>
            <a:r>
              <a:rPr sz="2800" b="1" spc="-27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800" b="1" spc="-445" dirty="0">
                <a:solidFill>
                  <a:srgbClr val="C0504D"/>
                </a:solidFill>
                <a:latin typeface="Trebuchet MS"/>
                <a:cs typeface="Trebuchet MS"/>
              </a:rPr>
              <a:t>CUSTOMER</a:t>
            </a:r>
            <a:r>
              <a:rPr sz="2800" b="1" spc="-295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800" b="1" spc="-434" dirty="0">
                <a:solidFill>
                  <a:srgbClr val="C0504D"/>
                </a:solidFill>
                <a:latin typeface="Trebuchet MS"/>
                <a:cs typeface="Trebuchet MS"/>
              </a:rPr>
              <a:t>PERSONA</a:t>
            </a:r>
            <a:r>
              <a:rPr sz="2800" b="1" spc="-27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800" b="1" spc="-450" dirty="0">
                <a:solidFill>
                  <a:srgbClr val="C0504D"/>
                </a:solidFill>
                <a:latin typeface="Trebuchet MS"/>
                <a:cs typeface="Trebuchet MS"/>
              </a:rPr>
              <a:t>FOR</a:t>
            </a:r>
            <a:r>
              <a:rPr sz="2800" b="1" spc="-30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800" b="1" spc="-415" dirty="0">
                <a:solidFill>
                  <a:srgbClr val="C0504D"/>
                </a:solidFill>
                <a:latin typeface="Trebuchet MS"/>
                <a:cs typeface="Trebuchet MS"/>
              </a:rPr>
              <a:t>ALL</a:t>
            </a:r>
            <a:r>
              <a:rPr sz="2800" b="1" spc="-30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800" b="1" spc="-450" dirty="0">
                <a:solidFill>
                  <a:srgbClr val="C0504D"/>
                </a:solidFill>
                <a:latin typeface="Trebuchet MS"/>
                <a:cs typeface="Trebuchet MS"/>
              </a:rPr>
              <a:t>CUSTOMER</a:t>
            </a:r>
            <a:r>
              <a:rPr sz="2800" b="1" spc="-285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800" b="1" spc="-415" dirty="0">
                <a:solidFill>
                  <a:srgbClr val="C0504D"/>
                </a:solidFill>
                <a:latin typeface="Trebuchet MS"/>
                <a:cs typeface="Trebuchet MS"/>
              </a:rPr>
              <a:t>SEGMENTS)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3275" y="3468983"/>
            <a:ext cx="1482725" cy="299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Goals</a:t>
            </a:r>
            <a:endParaRPr sz="2000">
              <a:latin typeface="Arial"/>
              <a:cs typeface="Arial"/>
            </a:endParaRPr>
          </a:p>
          <a:p>
            <a:pPr marL="2540">
              <a:lnSpc>
                <a:spcPct val="100000"/>
              </a:lnSpc>
              <a:spcBef>
                <a:spcPts val="127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25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25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2039"/>
              </a:lnSpc>
              <a:spcBef>
                <a:spcPts val="37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?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Frustratio</a:t>
            </a:r>
            <a:r>
              <a:rPr sz="2000" b="1" spc="-20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">
              <a:lnSpc>
                <a:spcPct val="100000"/>
              </a:lnSpc>
              <a:spcBef>
                <a:spcPts val="1255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127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127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50873" y="5055488"/>
            <a:ext cx="1438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Motiv</a:t>
            </a:r>
            <a:r>
              <a:rPr sz="2000" b="1" spc="-10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8629" y="7983473"/>
            <a:ext cx="1396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Personal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70575" y="7779257"/>
            <a:ext cx="43560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Bio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37893" y="9652516"/>
            <a:ext cx="291846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55"/>
              </a:lnSpc>
            </a:pPr>
            <a:r>
              <a:rPr sz="2100" spc="-5" dirty="0">
                <a:solidFill>
                  <a:srgbClr val="C01F24"/>
                </a:solidFill>
                <a:latin typeface="Microsoft Sans Serif"/>
                <a:cs typeface="Microsoft Sans Serif"/>
              </a:rPr>
              <a:t>Creating</a:t>
            </a:r>
            <a:r>
              <a:rPr sz="2100" spc="-65" dirty="0">
                <a:solidFill>
                  <a:srgbClr val="C01F24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C01F24"/>
                </a:solidFill>
                <a:latin typeface="Microsoft Sans Serif"/>
                <a:cs typeface="Microsoft Sans Serif"/>
              </a:rPr>
              <a:t>Jobs.</a:t>
            </a:r>
            <a:r>
              <a:rPr sz="2100" spc="-50" dirty="0">
                <a:solidFill>
                  <a:srgbClr val="C01F24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C01F24"/>
                </a:solidFill>
                <a:latin typeface="Microsoft Sans Serif"/>
                <a:cs typeface="Microsoft Sans Serif"/>
              </a:rPr>
              <a:t>Changing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06391" y="9618980"/>
            <a:ext cx="7239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C01F24"/>
                </a:solidFill>
                <a:latin typeface="Microsoft Sans Serif"/>
                <a:cs typeface="Microsoft Sans Serif"/>
              </a:rPr>
              <a:t>Lives.</a:t>
            </a:r>
            <a:endParaRPr sz="2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92225" y="701548"/>
            <a:ext cx="15888335" cy="9519920"/>
            <a:chOff x="1292225" y="701548"/>
            <a:chExt cx="15888335" cy="951992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02814" y="701548"/>
              <a:ext cx="2277363" cy="11303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95400" y="8598739"/>
              <a:ext cx="3505200" cy="1619250"/>
            </a:xfrm>
            <a:custGeom>
              <a:avLst/>
              <a:gdLst/>
              <a:ahLst/>
              <a:cxnLst/>
              <a:rect l="l" t="t" r="r" b="b"/>
              <a:pathLst>
                <a:path w="3505200" h="1619250">
                  <a:moveTo>
                    <a:pt x="3505200" y="0"/>
                  </a:moveTo>
                  <a:lnTo>
                    <a:pt x="0" y="0"/>
                  </a:lnTo>
                  <a:lnTo>
                    <a:pt x="0" y="1619250"/>
                  </a:lnTo>
                  <a:lnTo>
                    <a:pt x="3505200" y="161925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95400" y="8598739"/>
              <a:ext cx="3505200" cy="1619250"/>
            </a:xfrm>
            <a:custGeom>
              <a:avLst/>
              <a:gdLst/>
              <a:ahLst/>
              <a:cxnLst/>
              <a:rect l="l" t="t" r="r" b="b"/>
              <a:pathLst>
                <a:path w="3505200" h="1619250">
                  <a:moveTo>
                    <a:pt x="0" y="1619250"/>
                  </a:moveTo>
                  <a:lnTo>
                    <a:pt x="3505200" y="1619250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16192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96000" y="8333308"/>
            <a:ext cx="10972800" cy="17716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4615" marR="156210">
              <a:lnSpc>
                <a:spcPct val="101699"/>
              </a:lnSpc>
              <a:spcBef>
                <a:spcPts val="245"/>
              </a:spcBef>
            </a:pPr>
            <a:r>
              <a:rPr sz="2200" spc="-10" dirty="0">
                <a:latin typeface="Calibri"/>
                <a:cs typeface="Calibri"/>
              </a:rPr>
              <a:t>Thanuj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young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enthusiastic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student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studying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computer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science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KGR.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loves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 watch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movies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cricket.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aims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placed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MNC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have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good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salary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his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family.</a:t>
            </a:r>
            <a:r>
              <a:rPr sz="2200" dirty="0">
                <a:latin typeface="Calibri"/>
                <a:cs typeface="Calibri"/>
              </a:rPr>
              <a:t> 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attends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regularly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yet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difficult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understand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topics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his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syllabus </a:t>
            </a:r>
            <a:r>
              <a:rPr sz="2200" spc="-10" dirty="0">
                <a:latin typeface="Calibri"/>
                <a:cs typeface="Calibri"/>
              </a:rPr>
              <a:t>due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lack 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concept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visualization. </a:t>
            </a:r>
            <a:r>
              <a:rPr sz="2200" spc="-5" dirty="0">
                <a:latin typeface="Calibri"/>
                <a:cs typeface="Calibri"/>
              </a:rPr>
              <a:t>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YouTube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understand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concepts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but 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still not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satisfied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7188" y="8618981"/>
            <a:ext cx="2764790" cy="8280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30"/>
              </a:spcBef>
            </a:pPr>
            <a:r>
              <a:rPr sz="2600" spc="-5" dirty="0">
                <a:latin typeface="Calibri"/>
                <a:cs typeface="Calibri"/>
              </a:rPr>
              <a:t>Joyful, hard-working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honest.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963650" y="5700903"/>
            <a:ext cx="3028950" cy="13144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5885" marR="254000">
              <a:lnSpc>
                <a:spcPct val="101699"/>
              </a:lnSpc>
              <a:spcBef>
                <a:spcPts val="225"/>
              </a:spcBef>
            </a:pPr>
            <a:r>
              <a:rPr sz="2400" spc="-5" dirty="0">
                <a:latin typeface="Calibri"/>
                <a:cs typeface="Calibri"/>
              </a:rPr>
              <a:t>His family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friends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constant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motivation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Thanuj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43550" y="3395979"/>
            <a:ext cx="7848600" cy="37719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50"/>
              </a:spcBef>
            </a:pPr>
            <a:r>
              <a:rPr sz="2800" b="1" spc="-10" dirty="0">
                <a:latin typeface="Calibri"/>
                <a:cs typeface="Calibri"/>
              </a:rPr>
              <a:t>Goals:</a:t>
            </a:r>
            <a:endParaRPr sz="2800">
              <a:latin typeface="Calibri"/>
              <a:cs typeface="Calibri"/>
            </a:endParaRPr>
          </a:p>
          <a:p>
            <a:pPr marL="95885">
              <a:lnSpc>
                <a:spcPct val="100000"/>
              </a:lnSpc>
              <a:spcBef>
                <a:spcPts val="55"/>
              </a:spcBef>
            </a:pPr>
            <a:r>
              <a:rPr sz="2800" b="1" spc="-10" dirty="0">
                <a:latin typeface="Calibri"/>
                <a:cs typeface="Calibri"/>
              </a:rPr>
              <a:t>*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complete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graduation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without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backlogs.</a:t>
            </a:r>
            <a:endParaRPr sz="2800">
              <a:latin typeface="Calibri"/>
              <a:cs typeface="Calibri"/>
            </a:endParaRPr>
          </a:p>
          <a:p>
            <a:pPr marL="95885">
              <a:lnSpc>
                <a:spcPct val="100000"/>
              </a:lnSpc>
              <a:spcBef>
                <a:spcPts val="65"/>
              </a:spcBef>
            </a:pPr>
            <a:r>
              <a:rPr sz="2800" spc="-10" dirty="0">
                <a:latin typeface="Calibri"/>
                <a:cs typeface="Calibri"/>
              </a:rPr>
              <a:t>*To </a:t>
            </a:r>
            <a:r>
              <a:rPr sz="2800" spc="-5" dirty="0">
                <a:latin typeface="Calibri"/>
                <a:cs typeface="Calibri"/>
              </a:rPr>
              <a:t>get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placed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MNC.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50">
              <a:latin typeface="Calibri"/>
              <a:cs typeface="Calibri"/>
            </a:endParaRPr>
          </a:p>
          <a:p>
            <a:pPr marL="95885">
              <a:lnSpc>
                <a:spcPct val="100000"/>
              </a:lnSpc>
            </a:pPr>
            <a:r>
              <a:rPr sz="2800" b="1" spc="-5" dirty="0">
                <a:latin typeface="Calibri"/>
                <a:cs typeface="Calibri"/>
              </a:rPr>
              <a:t>Frustrations:</a:t>
            </a:r>
            <a:endParaRPr sz="2800">
              <a:latin typeface="Calibri"/>
              <a:cs typeface="Calibri"/>
            </a:endParaRPr>
          </a:p>
          <a:p>
            <a:pPr marL="95885">
              <a:lnSpc>
                <a:spcPct val="100000"/>
              </a:lnSpc>
              <a:spcBef>
                <a:spcPts val="50"/>
              </a:spcBef>
            </a:pPr>
            <a:r>
              <a:rPr sz="2800" b="1" spc="-5" dirty="0">
                <a:latin typeface="Calibri"/>
                <a:cs typeface="Calibri"/>
              </a:rPr>
              <a:t>*</a:t>
            </a:r>
            <a:r>
              <a:rPr sz="2800" spc="-5" dirty="0">
                <a:latin typeface="Calibri"/>
                <a:cs typeface="Calibri"/>
              </a:rPr>
              <a:t>Unable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understand</a:t>
            </a:r>
            <a:r>
              <a:rPr sz="2800" dirty="0">
                <a:latin typeface="Calibri"/>
                <a:cs typeface="Calibri"/>
              </a:rPr>
              <a:t> all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academic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concepts</a:t>
            </a:r>
            <a:endParaRPr sz="2800">
              <a:latin typeface="Calibri"/>
              <a:cs typeface="Calibri"/>
            </a:endParaRPr>
          </a:p>
          <a:p>
            <a:pPr marL="95885" marR="796925">
              <a:lnSpc>
                <a:spcPct val="101800"/>
              </a:lnSpc>
            </a:pPr>
            <a:r>
              <a:rPr sz="2800" spc="-10" dirty="0">
                <a:latin typeface="Calibri"/>
                <a:cs typeface="Calibri"/>
              </a:rPr>
              <a:t>*Unable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clear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subjects 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semester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exams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29969" y="1028572"/>
            <a:ext cx="16220440" cy="9271635"/>
            <a:chOff x="1029969" y="1028572"/>
            <a:chExt cx="16220440" cy="9271635"/>
          </a:xfrm>
        </p:grpSpPr>
        <p:sp>
          <p:nvSpPr>
            <p:cNvPr id="22" name="object 22"/>
            <p:cNvSpPr/>
            <p:nvPr/>
          </p:nvSpPr>
          <p:spPr>
            <a:xfrm>
              <a:off x="1029969" y="1028572"/>
              <a:ext cx="472440" cy="475615"/>
            </a:xfrm>
            <a:custGeom>
              <a:avLst/>
              <a:gdLst/>
              <a:ahLst/>
              <a:cxnLst/>
              <a:rect l="l" t="t" r="r" b="b"/>
              <a:pathLst>
                <a:path w="472440" h="475615">
                  <a:moveTo>
                    <a:pt x="236220" y="0"/>
                  </a:moveTo>
                  <a:lnTo>
                    <a:pt x="188595" y="5079"/>
                  </a:lnTo>
                  <a:lnTo>
                    <a:pt x="144145" y="19050"/>
                  </a:lnTo>
                  <a:lnTo>
                    <a:pt x="104140" y="41275"/>
                  </a:lnTo>
                  <a:lnTo>
                    <a:pt x="69215" y="69850"/>
                  </a:lnTo>
                  <a:lnTo>
                    <a:pt x="40640" y="105409"/>
                  </a:lnTo>
                  <a:lnTo>
                    <a:pt x="19050" y="145415"/>
                  </a:lnTo>
                  <a:lnTo>
                    <a:pt x="5080" y="189865"/>
                  </a:lnTo>
                  <a:lnTo>
                    <a:pt x="0" y="238125"/>
                  </a:lnTo>
                  <a:lnTo>
                    <a:pt x="5080" y="285750"/>
                  </a:lnTo>
                  <a:lnTo>
                    <a:pt x="19050" y="330200"/>
                  </a:lnTo>
                  <a:lnTo>
                    <a:pt x="40640" y="370204"/>
                  </a:lnTo>
                  <a:lnTo>
                    <a:pt x="69215" y="405765"/>
                  </a:lnTo>
                  <a:lnTo>
                    <a:pt x="104140" y="434340"/>
                  </a:lnTo>
                  <a:lnTo>
                    <a:pt x="144145" y="456565"/>
                  </a:lnTo>
                  <a:lnTo>
                    <a:pt x="188595" y="470534"/>
                  </a:lnTo>
                  <a:lnTo>
                    <a:pt x="236220" y="475615"/>
                  </a:lnTo>
                  <a:lnTo>
                    <a:pt x="283845" y="470534"/>
                  </a:lnTo>
                  <a:lnTo>
                    <a:pt x="328295" y="456565"/>
                  </a:lnTo>
                  <a:lnTo>
                    <a:pt x="368935" y="434340"/>
                  </a:lnTo>
                  <a:lnTo>
                    <a:pt x="403860" y="405765"/>
                  </a:lnTo>
                  <a:lnTo>
                    <a:pt x="432435" y="370204"/>
                  </a:lnTo>
                  <a:lnTo>
                    <a:pt x="454025" y="330200"/>
                  </a:lnTo>
                  <a:lnTo>
                    <a:pt x="467995" y="285750"/>
                  </a:lnTo>
                  <a:lnTo>
                    <a:pt x="472440" y="238125"/>
                  </a:lnTo>
                  <a:lnTo>
                    <a:pt x="467995" y="189865"/>
                  </a:lnTo>
                  <a:lnTo>
                    <a:pt x="454025" y="145415"/>
                  </a:lnTo>
                  <a:lnTo>
                    <a:pt x="432435" y="105409"/>
                  </a:lnTo>
                  <a:lnTo>
                    <a:pt x="403860" y="69850"/>
                  </a:lnTo>
                  <a:lnTo>
                    <a:pt x="368935" y="41275"/>
                  </a:lnTo>
                  <a:lnTo>
                    <a:pt x="328295" y="19050"/>
                  </a:lnTo>
                  <a:lnTo>
                    <a:pt x="283845" y="5079"/>
                  </a:lnTo>
                  <a:lnTo>
                    <a:pt x="236220" y="0"/>
                  </a:lnTo>
                  <a:close/>
                </a:path>
              </a:pathLst>
            </a:custGeom>
            <a:solidFill>
              <a:srgbClr val="7A2AE8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2514" y="1072387"/>
              <a:ext cx="387350" cy="38735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859" y="1198752"/>
              <a:ext cx="201294" cy="13462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22880" y="2416428"/>
              <a:ext cx="1827530" cy="14224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37865" y="2470150"/>
              <a:ext cx="1720723" cy="131559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3796010" y="5508497"/>
              <a:ext cx="3386454" cy="1718945"/>
            </a:xfrm>
            <a:custGeom>
              <a:avLst/>
              <a:gdLst/>
              <a:ahLst/>
              <a:cxnLst/>
              <a:rect l="l" t="t" r="r" b="b"/>
              <a:pathLst>
                <a:path w="3386455" h="1718945">
                  <a:moveTo>
                    <a:pt x="0" y="1718945"/>
                  </a:moveTo>
                  <a:lnTo>
                    <a:pt x="3386454" y="1718945"/>
                  </a:lnTo>
                  <a:lnTo>
                    <a:pt x="3386454" y="0"/>
                  </a:lnTo>
                  <a:lnTo>
                    <a:pt x="0" y="0"/>
                  </a:lnTo>
                  <a:lnTo>
                    <a:pt x="0" y="171894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6494" y="8336368"/>
              <a:ext cx="3787140" cy="1950720"/>
            </a:xfrm>
            <a:custGeom>
              <a:avLst/>
              <a:gdLst/>
              <a:ahLst/>
              <a:cxnLst/>
              <a:rect l="l" t="t" r="r" b="b"/>
              <a:pathLst>
                <a:path w="3787140" h="1950720">
                  <a:moveTo>
                    <a:pt x="3787139" y="1950628"/>
                  </a:moveTo>
                  <a:lnTo>
                    <a:pt x="3787139" y="0"/>
                  </a:lnTo>
                  <a:lnTo>
                    <a:pt x="0" y="0"/>
                  </a:lnTo>
                  <a:lnTo>
                    <a:pt x="0" y="195062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6362" y="2111883"/>
              <a:ext cx="2907919" cy="225577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239635" y="2741802"/>
              <a:ext cx="5302885" cy="426720"/>
            </a:xfrm>
            <a:custGeom>
              <a:avLst/>
              <a:gdLst/>
              <a:ahLst/>
              <a:cxnLst/>
              <a:rect l="l" t="t" r="r" b="b"/>
              <a:pathLst>
                <a:path w="5302884" h="426719">
                  <a:moveTo>
                    <a:pt x="0" y="71120"/>
                  </a:moveTo>
                  <a:lnTo>
                    <a:pt x="5715" y="43179"/>
                  </a:lnTo>
                  <a:lnTo>
                    <a:pt x="20955" y="20954"/>
                  </a:lnTo>
                  <a:lnTo>
                    <a:pt x="43815" y="5715"/>
                  </a:lnTo>
                  <a:lnTo>
                    <a:pt x="71120" y="0"/>
                  </a:lnTo>
                  <a:lnTo>
                    <a:pt x="1452880" y="0"/>
                  </a:lnTo>
                  <a:lnTo>
                    <a:pt x="1480820" y="5715"/>
                  </a:lnTo>
                  <a:lnTo>
                    <a:pt x="1503045" y="20954"/>
                  </a:lnTo>
                  <a:lnTo>
                    <a:pt x="1518285" y="43179"/>
                  </a:lnTo>
                  <a:lnTo>
                    <a:pt x="1524000" y="71120"/>
                  </a:lnTo>
                  <a:lnTo>
                    <a:pt x="1524000" y="355600"/>
                  </a:lnTo>
                  <a:lnTo>
                    <a:pt x="1518285" y="383540"/>
                  </a:lnTo>
                  <a:lnTo>
                    <a:pt x="1503045" y="405765"/>
                  </a:lnTo>
                  <a:lnTo>
                    <a:pt x="1480820" y="421004"/>
                  </a:lnTo>
                  <a:lnTo>
                    <a:pt x="1452880" y="426720"/>
                  </a:lnTo>
                  <a:lnTo>
                    <a:pt x="71120" y="426720"/>
                  </a:lnTo>
                  <a:lnTo>
                    <a:pt x="43815" y="421004"/>
                  </a:lnTo>
                  <a:lnTo>
                    <a:pt x="20955" y="405765"/>
                  </a:lnTo>
                  <a:lnTo>
                    <a:pt x="5715" y="383540"/>
                  </a:lnTo>
                  <a:lnTo>
                    <a:pt x="0" y="355600"/>
                  </a:lnTo>
                  <a:lnTo>
                    <a:pt x="0" y="71120"/>
                  </a:lnTo>
                  <a:close/>
                </a:path>
                <a:path w="5302884" h="426719">
                  <a:moveTo>
                    <a:pt x="1912620" y="71120"/>
                  </a:moveTo>
                  <a:lnTo>
                    <a:pt x="1918335" y="43179"/>
                  </a:lnTo>
                  <a:lnTo>
                    <a:pt x="1933575" y="20954"/>
                  </a:lnTo>
                  <a:lnTo>
                    <a:pt x="1956435" y="5715"/>
                  </a:lnTo>
                  <a:lnTo>
                    <a:pt x="1983740" y="0"/>
                  </a:lnTo>
                  <a:lnTo>
                    <a:pt x="3406775" y="0"/>
                  </a:lnTo>
                  <a:lnTo>
                    <a:pt x="3434715" y="5715"/>
                  </a:lnTo>
                  <a:lnTo>
                    <a:pt x="3456940" y="20954"/>
                  </a:lnTo>
                  <a:lnTo>
                    <a:pt x="3472180" y="43179"/>
                  </a:lnTo>
                  <a:lnTo>
                    <a:pt x="3477895" y="71120"/>
                  </a:lnTo>
                  <a:lnTo>
                    <a:pt x="3477895" y="355600"/>
                  </a:lnTo>
                  <a:lnTo>
                    <a:pt x="3472180" y="383540"/>
                  </a:lnTo>
                  <a:lnTo>
                    <a:pt x="3456940" y="405765"/>
                  </a:lnTo>
                  <a:lnTo>
                    <a:pt x="3434715" y="421004"/>
                  </a:lnTo>
                  <a:lnTo>
                    <a:pt x="3406775" y="426720"/>
                  </a:lnTo>
                  <a:lnTo>
                    <a:pt x="1983740" y="426720"/>
                  </a:lnTo>
                  <a:lnTo>
                    <a:pt x="1956435" y="421004"/>
                  </a:lnTo>
                  <a:lnTo>
                    <a:pt x="1933575" y="405765"/>
                  </a:lnTo>
                  <a:lnTo>
                    <a:pt x="1918335" y="383540"/>
                  </a:lnTo>
                  <a:lnTo>
                    <a:pt x="1912620" y="355600"/>
                  </a:lnTo>
                  <a:lnTo>
                    <a:pt x="1912620" y="71120"/>
                  </a:lnTo>
                  <a:close/>
                </a:path>
                <a:path w="5302884" h="426719">
                  <a:moveTo>
                    <a:pt x="3834130" y="71120"/>
                  </a:moveTo>
                  <a:lnTo>
                    <a:pt x="3839210" y="43179"/>
                  </a:lnTo>
                  <a:lnTo>
                    <a:pt x="3854450" y="20954"/>
                  </a:lnTo>
                  <a:lnTo>
                    <a:pt x="3877310" y="5715"/>
                  </a:lnTo>
                  <a:lnTo>
                    <a:pt x="3905250" y="0"/>
                  </a:lnTo>
                  <a:lnTo>
                    <a:pt x="5231765" y="0"/>
                  </a:lnTo>
                  <a:lnTo>
                    <a:pt x="5259705" y="5715"/>
                  </a:lnTo>
                  <a:lnTo>
                    <a:pt x="5281930" y="20954"/>
                  </a:lnTo>
                  <a:lnTo>
                    <a:pt x="5297170" y="43179"/>
                  </a:lnTo>
                  <a:lnTo>
                    <a:pt x="5302885" y="71120"/>
                  </a:lnTo>
                  <a:lnTo>
                    <a:pt x="5302885" y="355600"/>
                  </a:lnTo>
                  <a:lnTo>
                    <a:pt x="5297170" y="383540"/>
                  </a:lnTo>
                  <a:lnTo>
                    <a:pt x="5281930" y="405765"/>
                  </a:lnTo>
                  <a:lnTo>
                    <a:pt x="5259705" y="421004"/>
                  </a:lnTo>
                  <a:lnTo>
                    <a:pt x="5231765" y="426720"/>
                  </a:lnTo>
                  <a:lnTo>
                    <a:pt x="3905250" y="426720"/>
                  </a:lnTo>
                  <a:lnTo>
                    <a:pt x="3877310" y="421004"/>
                  </a:lnTo>
                  <a:lnTo>
                    <a:pt x="3854450" y="405765"/>
                  </a:lnTo>
                  <a:lnTo>
                    <a:pt x="3839210" y="383540"/>
                  </a:lnTo>
                  <a:lnTo>
                    <a:pt x="3834130" y="355600"/>
                  </a:lnTo>
                  <a:lnTo>
                    <a:pt x="3834130" y="7112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65860" y="6138036"/>
            <a:ext cx="3787140" cy="1323340"/>
          </a:xfrm>
          <a:prstGeom prst="rect">
            <a:avLst/>
          </a:prstGeom>
          <a:solidFill>
            <a:srgbClr val="F0F0F0"/>
          </a:solidFill>
          <a:ln w="9144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89535" marR="2148205">
              <a:lnSpc>
                <a:spcPct val="107800"/>
              </a:lnSpc>
              <a:spcBef>
                <a:spcPts val="125"/>
              </a:spcBef>
            </a:pPr>
            <a:r>
              <a:rPr sz="2000" dirty="0">
                <a:latin typeface="Arial"/>
                <a:cs typeface="Arial"/>
              </a:rPr>
              <a:t>Age (in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years):20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Gender: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Male</a:t>
            </a:r>
          </a:p>
          <a:p>
            <a:pPr marL="89535">
              <a:lnSpc>
                <a:spcPts val="2145"/>
              </a:lnSpc>
              <a:spcBef>
                <a:spcPts val="390"/>
              </a:spcBef>
            </a:pPr>
            <a:r>
              <a:rPr sz="2000" dirty="0">
                <a:latin typeface="Arial"/>
                <a:cs typeface="Arial"/>
              </a:rPr>
              <a:t>Profession: Student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131569" y="4557395"/>
            <a:ext cx="3822700" cy="1344295"/>
          </a:xfrm>
          <a:prstGeom prst="rect">
            <a:avLst/>
          </a:prstGeom>
          <a:solidFill>
            <a:srgbClr val="F0F0F0"/>
          </a:solidFill>
          <a:ln w="25907">
            <a:solidFill>
              <a:srgbClr val="000000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165100" marR="614045">
              <a:lnSpc>
                <a:spcPct val="105400"/>
              </a:lnSpc>
              <a:spcBef>
                <a:spcPts val="1480"/>
              </a:spcBef>
            </a:pPr>
            <a:r>
              <a:rPr sz="2600" spc="-5" dirty="0">
                <a:latin typeface="Calibri"/>
                <a:cs typeface="Calibri"/>
              </a:rPr>
              <a:t>“I’m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determined </a:t>
            </a:r>
            <a:r>
              <a:rPr sz="2600" spc="-10" dirty="0">
                <a:latin typeface="Calibri"/>
                <a:cs typeface="Calibri"/>
              </a:rPr>
              <a:t>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enthusiastic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person”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5671" y="3447415"/>
            <a:ext cx="5320665" cy="4211320"/>
          </a:xfrm>
          <a:prstGeom prst="rect">
            <a:avLst/>
          </a:prstGeom>
        </p:spPr>
        <p:txBody>
          <a:bodyPr vert="horz" wrap="square" lIns="0" tIns="397510" rIns="0" bIns="0" rtlCol="0">
            <a:spAutoFit/>
          </a:bodyPr>
          <a:lstStyle/>
          <a:p>
            <a:pPr marL="788035" marR="5080" indent="-775970">
              <a:lnSpc>
                <a:spcPts val="14960"/>
              </a:lnSpc>
              <a:spcBef>
                <a:spcPts val="3130"/>
              </a:spcBef>
            </a:pPr>
            <a:r>
              <a:rPr dirty="0"/>
              <a:t>Thank  </a:t>
            </a:r>
            <a:r>
              <a:rPr spc="-260" dirty="0"/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696</Words>
  <Application>Microsoft Office PowerPoint</Application>
  <PresentationFormat>Custom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Lucida Sans Unicode</vt:lpstr>
      <vt:lpstr>Microsoft Sans Serif</vt:lpstr>
      <vt:lpstr>Times New Roman</vt:lpstr>
      <vt:lpstr>Trebuchet MS</vt:lpstr>
      <vt:lpstr>Office Theme</vt:lpstr>
      <vt:lpstr>ACTIVATE Milestones</vt:lpstr>
      <vt:lpstr>INTRODUCTION AND TEAM COMPOSITION</vt:lpstr>
      <vt:lpstr>PROBLEM STATEMENT CANVAS</vt:lpstr>
      <vt:lpstr>CUSTOMER</vt:lpstr>
      <vt:lpstr>RESULTS OF THE SURVEY:</vt:lpstr>
      <vt:lpstr>CUSTOMER PERSONA (PRESENT CUSTOMER PERSONA FOR ALL CUSTOMER SEGMENTS)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Next-Gen 2021: Global Program Overview Editable Deck</dc:title>
  <dc:creator>Niharika Gaur</dc:creator>
  <cp:lastModifiedBy>G Vivek</cp:lastModifiedBy>
  <cp:revision>3</cp:revision>
  <dcterms:created xsi:type="dcterms:W3CDTF">2021-11-25T08:11:43Z</dcterms:created>
  <dcterms:modified xsi:type="dcterms:W3CDTF">2021-11-30T09:11:58Z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2021-11-25T00:00:00Z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2021-11-25T00:00:00Z</vt:filetime>
  </property>
</Properties>
</file>