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0" r:id="rId11"/>
    <p:sldId id="271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55" d="100"/>
          <a:sy n="55" d="100"/>
        </p:scale>
        <p:origin x="68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40A1-1D40-405F-A0C8-9AC9D5EEC901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06410-ECEA-4D17-95C4-C94E119F4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7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06410-ECEA-4D17-95C4-C94E119F415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0496" y="9970007"/>
            <a:ext cx="3290570" cy="71755"/>
          </a:xfrm>
          <a:custGeom>
            <a:avLst/>
            <a:gdLst/>
            <a:ahLst/>
            <a:cxnLst/>
            <a:rect l="l" t="t" r="r" b="b"/>
            <a:pathLst>
              <a:path w="3290570" h="71754">
                <a:moveTo>
                  <a:pt x="3290316" y="0"/>
                </a:moveTo>
                <a:lnTo>
                  <a:pt x="0" y="0"/>
                </a:lnTo>
                <a:lnTo>
                  <a:pt x="0" y="71628"/>
                </a:lnTo>
                <a:lnTo>
                  <a:pt x="3290316" y="71628"/>
                </a:lnTo>
                <a:lnTo>
                  <a:pt x="3290316" y="0"/>
                </a:lnTo>
                <a:close/>
              </a:path>
            </a:pathLst>
          </a:custGeom>
          <a:solidFill>
            <a:srgbClr val="9E0D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10811" y="9970007"/>
            <a:ext cx="3289300" cy="71755"/>
          </a:xfrm>
          <a:custGeom>
            <a:avLst/>
            <a:gdLst/>
            <a:ahLst/>
            <a:cxnLst/>
            <a:rect l="l" t="t" r="r" b="b"/>
            <a:pathLst>
              <a:path w="3289300" h="71754">
                <a:moveTo>
                  <a:pt x="3288791" y="0"/>
                </a:moveTo>
                <a:lnTo>
                  <a:pt x="0" y="0"/>
                </a:lnTo>
                <a:lnTo>
                  <a:pt x="0" y="71628"/>
                </a:lnTo>
                <a:lnTo>
                  <a:pt x="3288791" y="71628"/>
                </a:lnTo>
                <a:lnTo>
                  <a:pt x="3288791" y="0"/>
                </a:lnTo>
                <a:close/>
              </a:path>
            </a:pathLst>
          </a:custGeom>
          <a:solidFill>
            <a:srgbClr val="287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99603" y="9970007"/>
            <a:ext cx="3289300" cy="71755"/>
          </a:xfrm>
          <a:custGeom>
            <a:avLst/>
            <a:gdLst/>
            <a:ahLst/>
            <a:cxnLst/>
            <a:rect l="l" t="t" r="r" b="b"/>
            <a:pathLst>
              <a:path w="3289300" h="71754">
                <a:moveTo>
                  <a:pt x="3288792" y="0"/>
                </a:moveTo>
                <a:lnTo>
                  <a:pt x="0" y="0"/>
                </a:lnTo>
                <a:lnTo>
                  <a:pt x="0" y="71628"/>
                </a:lnTo>
                <a:lnTo>
                  <a:pt x="3288792" y="71628"/>
                </a:lnTo>
                <a:lnTo>
                  <a:pt x="3288792" y="0"/>
                </a:lnTo>
                <a:close/>
              </a:path>
            </a:pathLst>
          </a:custGeom>
          <a:solidFill>
            <a:srgbClr val="F685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88396" y="9970007"/>
            <a:ext cx="3289300" cy="71755"/>
          </a:xfrm>
          <a:custGeom>
            <a:avLst/>
            <a:gdLst/>
            <a:ahLst/>
            <a:cxnLst/>
            <a:rect l="l" t="t" r="r" b="b"/>
            <a:pathLst>
              <a:path w="3289300" h="71754">
                <a:moveTo>
                  <a:pt x="3288792" y="0"/>
                </a:moveTo>
                <a:lnTo>
                  <a:pt x="0" y="0"/>
                </a:lnTo>
                <a:lnTo>
                  <a:pt x="0" y="71628"/>
                </a:lnTo>
                <a:lnTo>
                  <a:pt x="3288792" y="71628"/>
                </a:lnTo>
                <a:lnTo>
                  <a:pt x="3288792" y="0"/>
                </a:lnTo>
                <a:close/>
              </a:path>
            </a:pathLst>
          </a:custGeom>
          <a:solidFill>
            <a:srgbClr val="1D43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77187" y="9970007"/>
            <a:ext cx="3290570" cy="71755"/>
          </a:xfrm>
          <a:custGeom>
            <a:avLst/>
            <a:gdLst/>
            <a:ahLst/>
            <a:cxnLst/>
            <a:rect l="l" t="t" r="r" b="b"/>
            <a:pathLst>
              <a:path w="3290569" h="71754">
                <a:moveTo>
                  <a:pt x="3290315" y="0"/>
                </a:moveTo>
                <a:lnTo>
                  <a:pt x="0" y="0"/>
                </a:lnTo>
                <a:lnTo>
                  <a:pt x="0" y="71628"/>
                </a:lnTo>
                <a:lnTo>
                  <a:pt x="3290315" y="71628"/>
                </a:lnTo>
                <a:lnTo>
                  <a:pt x="3290315" y="0"/>
                </a:lnTo>
                <a:close/>
              </a:path>
            </a:pathLst>
          </a:custGeom>
          <a:solidFill>
            <a:srgbClr val="2DD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0476" y="463295"/>
            <a:ext cx="2279904" cy="11308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0224" y="1028700"/>
            <a:ext cx="472440" cy="475615"/>
          </a:xfrm>
          <a:custGeom>
            <a:avLst/>
            <a:gdLst/>
            <a:ahLst/>
            <a:cxnLst/>
            <a:rect l="l" t="t" r="r" b="b"/>
            <a:pathLst>
              <a:path w="472440" h="475615">
                <a:moveTo>
                  <a:pt x="236219" y="0"/>
                </a:moveTo>
                <a:lnTo>
                  <a:pt x="188564" y="5027"/>
                </a:lnTo>
                <a:lnTo>
                  <a:pt x="144200" y="19002"/>
                </a:lnTo>
                <a:lnTo>
                  <a:pt x="104071" y="40978"/>
                </a:lnTo>
                <a:lnTo>
                  <a:pt x="69122" y="70008"/>
                </a:lnTo>
                <a:lnTo>
                  <a:pt x="40297" y="105147"/>
                </a:lnTo>
                <a:lnTo>
                  <a:pt x="18539" y="145446"/>
                </a:lnTo>
                <a:lnTo>
                  <a:pt x="4792" y="189961"/>
                </a:lnTo>
                <a:lnTo>
                  <a:pt x="0" y="237744"/>
                </a:lnTo>
                <a:lnTo>
                  <a:pt x="4792" y="285526"/>
                </a:lnTo>
                <a:lnTo>
                  <a:pt x="18539" y="330041"/>
                </a:lnTo>
                <a:lnTo>
                  <a:pt x="40297" y="370340"/>
                </a:lnTo>
                <a:lnTo>
                  <a:pt x="69122" y="405479"/>
                </a:lnTo>
                <a:lnTo>
                  <a:pt x="104071" y="434509"/>
                </a:lnTo>
                <a:lnTo>
                  <a:pt x="144200" y="456485"/>
                </a:lnTo>
                <a:lnTo>
                  <a:pt x="188564" y="470460"/>
                </a:lnTo>
                <a:lnTo>
                  <a:pt x="236219" y="475488"/>
                </a:lnTo>
                <a:lnTo>
                  <a:pt x="283890" y="470460"/>
                </a:lnTo>
                <a:lnTo>
                  <a:pt x="328261" y="456485"/>
                </a:lnTo>
                <a:lnTo>
                  <a:pt x="368390" y="434509"/>
                </a:lnTo>
                <a:lnTo>
                  <a:pt x="403336" y="405479"/>
                </a:lnTo>
                <a:lnTo>
                  <a:pt x="432155" y="370340"/>
                </a:lnTo>
                <a:lnTo>
                  <a:pt x="453907" y="330041"/>
                </a:lnTo>
                <a:lnTo>
                  <a:pt x="467649" y="285526"/>
                </a:lnTo>
                <a:lnTo>
                  <a:pt x="472439" y="237744"/>
                </a:lnTo>
                <a:lnTo>
                  <a:pt x="467649" y="189961"/>
                </a:lnTo>
                <a:lnTo>
                  <a:pt x="453907" y="145446"/>
                </a:lnTo>
                <a:lnTo>
                  <a:pt x="432155" y="105147"/>
                </a:lnTo>
                <a:lnTo>
                  <a:pt x="403336" y="70008"/>
                </a:lnTo>
                <a:lnTo>
                  <a:pt x="368390" y="40978"/>
                </a:lnTo>
                <a:lnTo>
                  <a:pt x="328261" y="19002"/>
                </a:lnTo>
                <a:lnTo>
                  <a:pt x="283890" y="5027"/>
                </a:lnTo>
                <a:lnTo>
                  <a:pt x="236219" y="0"/>
                </a:lnTo>
                <a:close/>
              </a:path>
            </a:pathLst>
          </a:custGeom>
          <a:solidFill>
            <a:srgbClr val="7B2AE8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6" y="1072896"/>
            <a:ext cx="387096" cy="3870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860" y="1199387"/>
            <a:ext cx="201168" cy="1341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0578" y="3023996"/>
            <a:ext cx="498729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1298" y="3916553"/>
            <a:ext cx="15182850" cy="483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27310" y="502412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lnTo>
                    <a:pt x="199390" y="4444"/>
                  </a:lnTo>
                  <a:lnTo>
                    <a:pt x="153035" y="18414"/>
                  </a:lnTo>
                  <a:lnTo>
                    <a:pt x="110490" y="41275"/>
                  </a:lnTo>
                  <a:lnTo>
                    <a:pt x="73025" y="72389"/>
                  </a:lnTo>
                  <a:lnTo>
                    <a:pt x="41910" y="110489"/>
                  </a:lnTo>
                  <a:lnTo>
                    <a:pt x="19050" y="153034"/>
                  </a:lnTo>
                  <a:lnTo>
                    <a:pt x="5080" y="198754"/>
                  </a:lnTo>
                  <a:lnTo>
                    <a:pt x="0" y="247650"/>
                  </a:lnTo>
                  <a:lnTo>
                    <a:pt x="5080" y="296544"/>
                  </a:lnTo>
                  <a:lnTo>
                    <a:pt x="19050" y="342264"/>
                  </a:lnTo>
                  <a:lnTo>
                    <a:pt x="41910" y="384809"/>
                  </a:lnTo>
                  <a:lnTo>
                    <a:pt x="73025" y="422909"/>
                  </a:lnTo>
                  <a:lnTo>
                    <a:pt x="110490" y="453389"/>
                  </a:lnTo>
                  <a:lnTo>
                    <a:pt x="153035" y="476250"/>
                  </a:lnTo>
                  <a:lnTo>
                    <a:pt x="199390" y="490219"/>
                  </a:lnTo>
                  <a:lnTo>
                    <a:pt x="247650" y="495300"/>
                  </a:lnTo>
                  <a:lnTo>
                    <a:pt x="296545" y="490219"/>
                  </a:lnTo>
                  <a:lnTo>
                    <a:pt x="330200" y="480059"/>
                  </a:lnTo>
                  <a:lnTo>
                    <a:pt x="247650" y="480059"/>
                  </a:lnTo>
                  <a:lnTo>
                    <a:pt x="201930" y="475614"/>
                  </a:lnTo>
                  <a:lnTo>
                    <a:pt x="158750" y="462914"/>
                  </a:lnTo>
                  <a:lnTo>
                    <a:pt x="118745" y="441325"/>
                  </a:lnTo>
                  <a:lnTo>
                    <a:pt x="83185" y="412114"/>
                  </a:lnTo>
                  <a:lnTo>
                    <a:pt x="53975" y="376554"/>
                  </a:lnTo>
                  <a:lnTo>
                    <a:pt x="33020" y="336550"/>
                  </a:lnTo>
                  <a:lnTo>
                    <a:pt x="19685" y="293369"/>
                  </a:lnTo>
                  <a:lnTo>
                    <a:pt x="15240" y="247650"/>
                  </a:lnTo>
                  <a:lnTo>
                    <a:pt x="19685" y="201929"/>
                  </a:lnTo>
                  <a:lnTo>
                    <a:pt x="33020" y="158114"/>
                  </a:lnTo>
                  <a:lnTo>
                    <a:pt x="53975" y="118744"/>
                  </a:lnTo>
                  <a:lnTo>
                    <a:pt x="83185" y="83184"/>
                  </a:lnTo>
                  <a:lnTo>
                    <a:pt x="118745" y="53975"/>
                  </a:lnTo>
                  <a:lnTo>
                    <a:pt x="158750" y="32384"/>
                  </a:lnTo>
                  <a:lnTo>
                    <a:pt x="201930" y="19050"/>
                  </a:lnTo>
                  <a:lnTo>
                    <a:pt x="247650" y="14604"/>
                  </a:lnTo>
                  <a:lnTo>
                    <a:pt x="330200" y="14604"/>
                  </a:lnTo>
                  <a:lnTo>
                    <a:pt x="296545" y="4444"/>
                  </a:lnTo>
                  <a:lnTo>
                    <a:pt x="247650" y="0"/>
                  </a:lnTo>
                  <a:close/>
                </a:path>
                <a:path w="495300" h="495300">
                  <a:moveTo>
                    <a:pt x="330200" y="14604"/>
                  </a:moveTo>
                  <a:lnTo>
                    <a:pt x="247650" y="14604"/>
                  </a:lnTo>
                  <a:lnTo>
                    <a:pt x="293370" y="19050"/>
                  </a:lnTo>
                  <a:lnTo>
                    <a:pt x="337185" y="32384"/>
                  </a:lnTo>
                  <a:lnTo>
                    <a:pt x="377190" y="53975"/>
                  </a:lnTo>
                  <a:lnTo>
                    <a:pt x="412750" y="83184"/>
                  </a:lnTo>
                  <a:lnTo>
                    <a:pt x="441960" y="118744"/>
                  </a:lnTo>
                  <a:lnTo>
                    <a:pt x="462915" y="158114"/>
                  </a:lnTo>
                  <a:lnTo>
                    <a:pt x="476250" y="201929"/>
                  </a:lnTo>
                  <a:lnTo>
                    <a:pt x="480695" y="247650"/>
                  </a:lnTo>
                  <a:lnTo>
                    <a:pt x="476250" y="293369"/>
                  </a:lnTo>
                  <a:lnTo>
                    <a:pt x="462915" y="336550"/>
                  </a:lnTo>
                  <a:lnTo>
                    <a:pt x="441960" y="376554"/>
                  </a:lnTo>
                  <a:lnTo>
                    <a:pt x="412750" y="412114"/>
                  </a:lnTo>
                  <a:lnTo>
                    <a:pt x="377190" y="441325"/>
                  </a:lnTo>
                  <a:lnTo>
                    <a:pt x="337185" y="462914"/>
                  </a:lnTo>
                  <a:lnTo>
                    <a:pt x="293370" y="475614"/>
                  </a:lnTo>
                  <a:lnTo>
                    <a:pt x="247650" y="480059"/>
                  </a:lnTo>
                  <a:lnTo>
                    <a:pt x="330200" y="480059"/>
                  </a:lnTo>
                  <a:lnTo>
                    <a:pt x="385445" y="453389"/>
                  </a:lnTo>
                  <a:lnTo>
                    <a:pt x="422910" y="422909"/>
                  </a:lnTo>
                  <a:lnTo>
                    <a:pt x="454025" y="384809"/>
                  </a:lnTo>
                  <a:lnTo>
                    <a:pt x="476885" y="342264"/>
                  </a:lnTo>
                  <a:lnTo>
                    <a:pt x="490855" y="296544"/>
                  </a:lnTo>
                  <a:lnTo>
                    <a:pt x="495300" y="247650"/>
                  </a:lnTo>
                  <a:lnTo>
                    <a:pt x="490855" y="198754"/>
                  </a:lnTo>
                  <a:lnTo>
                    <a:pt x="476885" y="152400"/>
                  </a:lnTo>
                  <a:lnTo>
                    <a:pt x="454025" y="110489"/>
                  </a:lnTo>
                  <a:lnTo>
                    <a:pt x="422910" y="72389"/>
                  </a:lnTo>
                  <a:lnTo>
                    <a:pt x="385445" y="41275"/>
                  </a:lnTo>
                  <a:lnTo>
                    <a:pt x="342900" y="18414"/>
                  </a:lnTo>
                  <a:lnTo>
                    <a:pt x="330200" y="14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9969" y="790575"/>
              <a:ext cx="472440" cy="474980"/>
            </a:xfrm>
            <a:custGeom>
              <a:avLst/>
              <a:gdLst/>
              <a:ahLst/>
              <a:cxnLst/>
              <a:rect l="l" t="t" r="r" b="b"/>
              <a:pathLst>
                <a:path w="472440" h="474980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0640"/>
                  </a:lnTo>
                  <a:lnTo>
                    <a:pt x="69215" y="69850"/>
                  </a:lnTo>
                  <a:lnTo>
                    <a:pt x="40640" y="104775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7490"/>
                  </a:lnTo>
                  <a:lnTo>
                    <a:pt x="5080" y="285115"/>
                  </a:lnTo>
                  <a:lnTo>
                    <a:pt x="19050" y="329565"/>
                  </a:lnTo>
                  <a:lnTo>
                    <a:pt x="40640" y="370204"/>
                  </a:lnTo>
                  <a:lnTo>
                    <a:pt x="69215" y="405129"/>
                  </a:lnTo>
                  <a:lnTo>
                    <a:pt x="104140" y="434340"/>
                  </a:lnTo>
                  <a:lnTo>
                    <a:pt x="144145" y="455929"/>
                  </a:lnTo>
                  <a:lnTo>
                    <a:pt x="188595" y="469900"/>
                  </a:lnTo>
                  <a:lnTo>
                    <a:pt x="236220" y="474979"/>
                  </a:lnTo>
                  <a:lnTo>
                    <a:pt x="283845" y="469900"/>
                  </a:lnTo>
                  <a:lnTo>
                    <a:pt x="328295" y="455929"/>
                  </a:lnTo>
                  <a:lnTo>
                    <a:pt x="368935" y="434340"/>
                  </a:lnTo>
                  <a:lnTo>
                    <a:pt x="403860" y="405129"/>
                  </a:lnTo>
                  <a:lnTo>
                    <a:pt x="432435" y="370204"/>
                  </a:lnTo>
                  <a:lnTo>
                    <a:pt x="454025" y="329565"/>
                  </a:lnTo>
                  <a:lnTo>
                    <a:pt x="467995" y="285115"/>
                  </a:lnTo>
                  <a:lnTo>
                    <a:pt x="472440" y="237490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4775"/>
                  </a:lnTo>
                  <a:lnTo>
                    <a:pt x="403860" y="69850"/>
                  </a:lnTo>
                  <a:lnTo>
                    <a:pt x="368935" y="40640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515" y="835025"/>
              <a:ext cx="387350" cy="387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860" y="961389"/>
              <a:ext cx="201294" cy="134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14294" y="586740"/>
              <a:ext cx="2278380" cy="11328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94661" y="868426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9944" y="2858897"/>
            <a:ext cx="7117715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435"/>
              </a:lnSpc>
              <a:spcBef>
                <a:spcPts val="100"/>
              </a:spcBef>
            </a:pPr>
            <a:r>
              <a:rPr sz="12000" b="1" spc="-1380" dirty="0">
                <a:latin typeface="Trebuchet MS"/>
                <a:cs typeface="Trebuchet MS"/>
              </a:rPr>
              <a:t>ACTIVATE</a:t>
            </a:r>
            <a:endParaRPr sz="12000">
              <a:latin typeface="Trebuchet MS"/>
              <a:cs typeface="Trebuchet MS"/>
            </a:endParaRPr>
          </a:p>
          <a:p>
            <a:pPr marL="12700">
              <a:lnSpc>
                <a:spcPts val="13435"/>
              </a:lnSpc>
            </a:pPr>
            <a:r>
              <a:rPr sz="12000" b="1" spc="-305" dirty="0">
                <a:latin typeface="Trebuchet MS"/>
                <a:cs typeface="Trebuchet MS"/>
              </a:rPr>
              <a:t>Milestones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8952992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2861" y="1434846"/>
            <a:ext cx="2806065" cy="5893921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545"/>
              </a:spcBef>
            </a:pPr>
            <a:r>
              <a:rPr lang="en-IN" sz="1800" b="1" spc="-10" dirty="0">
                <a:latin typeface="Calibri"/>
                <a:cs typeface="Calibri"/>
              </a:rPr>
              <a:t>PROBLEM</a:t>
            </a:r>
          </a:p>
          <a:p>
            <a:pPr marL="135890">
              <a:spcBef>
                <a:spcPts val="154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Difficulty in visualization of  Academic concepts due to the abstractness, elusiveness and complexity.</a:t>
            </a:r>
          </a:p>
          <a:p>
            <a:pPr marL="135890">
              <a:lnSpc>
                <a:spcPct val="100000"/>
              </a:lnSpc>
              <a:spcBef>
                <a:spcPts val="1545"/>
              </a:spcBef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 marL="13589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EXISTING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ALTERNATIVES</a:t>
            </a:r>
            <a:endParaRPr sz="1800" dirty="0">
              <a:latin typeface="Calibri"/>
              <a:cs typeface="Calibri"/>
            </a:endParaRPr>
          </a:p>
          <a:p>
            <a:pPr marL="42164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latin typeface="Calibri"/>
                <a:cs typeface="Calibri"/>
              </a:rPr>
              <a:t>Self learning</a:t>
            </a:r>
          </a:p>
          <a:p>
            <a:pPr marL="42164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latin typeface="Calibri"/>
                <a:cs typeface="Calibri"/>
              </a:rPr>
              <a:t>Friends</a:t>
            </a:r>
          </a:p>
          <a:p>
            <a:pPr marL="42164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latin typeface="Calibri"/>
                <a:cs typeface="Calibri"/>
              </a:rPr>
              <a:t>Books</a:t>
            </a:r>
          </a:p>
          <a:p>
            <a:pPr marL="42164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latin typeface="Calibri"/>
                <a:cs typeface="Calibri"/>
              </a:rPr>
              <a:t>Internet</a:t>
            </a:r>
          </a:p>
          <a:p>
            <a:pPr marL="42164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0" dirty="0">
                <a:latin typeface="Calibri"/>
                <a:cs typeface="Calibri"/>
              </a:rPr>
              <a:t>Online platforms like  YouTube, Byjus, Khan Academy ,brilliant 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9902" y="3957065"/>
            <a:ext cx="2413000" cy="3440044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05"/>
              </a:spcBef>
            </a:pP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METRICS</a:t>
            </a:r>
            <a:endParaRPr sz="1800" dirty="0">
              <a:latin typeface="Calibri"/>
              <a:cs typeface="Calibri"/>
            </a:endParaRPr>
          </a:p>
          <a:p>
            <a:pPr marL="347980" indent="-258445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37528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8615" algn="l"/>
              </a:tabLst>
            </a:pPr>
            <a:r>
              <a:rPr lang="en-US" dirty="0">
                <a:latin typeface="Calibri"/>
                <a:cs typeface="Calibri"/>
              </a:rPr>
              <a:t>Number of students using the product</a:t>
            </a:r>
          </a:p>
          <a:p>
            <a:pPr marL="37528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8615" algn="l"/>
              </a:tabLst>
            </a:pPr>
            <a:r>
              <a:rPr lang="en-US" dirty="0">
                <a:latin typeface="Calibri"/>
                <a:cs typeface="Calibri"/>
              </a:rPr>
              <a:t>Number of views per concept</a:t>
            </a:r>
            <a:endParaRPr sz="1800" dirty="0">
              <a:latin typeface="Calibri"/>
              <a:cs typeface="Calibri"/>
            </a:endParaRPr>
          </a:p>
          <a:p>
            <a:pPr marL="37528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47980" algn="l"/>
                <a:tab pos="348615" algn="l"/>
              </a:tabLst>
            </a:pPr>
            <a:r>
              <a:rPr lang="en-US" sz="1800" dirty="0">
                <a:latin typeface="Calibri"/>
                <a:cs typeface="Calibri"/>
              </a:rPr>
              <a:t>Number of people creating the content(concepts)</a:t>
            </a:r>
          </a:p>
          <a:p>
            <a:pPr marL="347980" indent="-258445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347980" indent="-258445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  <a:tabLst>
                <a:tab pos="347980" algn="l"/>
                <a:tab pos="34861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5997" y="1434846"/>
            <a:ext cx="2411095" cy="2137765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50"/>
              </a:spcBef>
            </a:pPr>
            <a:r>
              <a:rPr sz="1800" b="1" spc="-10" dirty="0">
                <a:latin typeface="Calibri"/>
                <a:cs typeface="Calibri"/>
              </a:rPr>
              <a:t>SOLUTION</a:t>
            </a:r>
            <a:endParaRPr lang="en-US" sz="1800" b="1" spc="-10" dirty="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750"/>
              </a:spcBef>
            </a:pPr>
            <a:r>
              <a:rPr lang="en-IN" spc="-10" dirty="0">
                <a:latin typeface="Calibri"/>
                <a:cs typeface="Calibri"/>
              </a:rPr>
              <a:t> VIRTUAL REALITY(VR) online Educational platform. It helps students  visualize the concepts easily and clearly</a:t>
            </a:r>
            <a:r>
              <a:rPr lang="en-IN" b="1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0033" y="1434846"/>
            <a:ext cx="2753995" cy="5966377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85"/>
              </a:spcBef>
            </a:pPr>
            <a:r>
              <a:rPr sz="1800" b="1" dirty="0">
                <a:latin typeface="Calibri"/>
                <a:cs typeface="Calibri"/>
              </a:rPr>
              <a:t>UNIQUE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VALUE</a:t>
            </a:r>
            <a:endParaRPr sz="18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PROPOSITION</a:t>
            </a:r>
            <a:endParaRPr lang="en-US" sz="1800" b="1" spc="-5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b="1" spc="-5" dirty="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latin typeface="Calibri"/>
                <a:cs typeface="Calibri"/>
              </a:rPr>
              <a:t>Students can truly understand the academic concepts.</a:t>
            </a:r>
          </a:p>
          <a:p>
            <a:pPr marL="3765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pc="-5" dirty="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latin typeface="Calibri"/>
                <a:cs typeface="Calibri"/>
              </a:rPr>
              <a:t>Free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HIGH-LEVEL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CONCEPT</a:t>
            </a:r>
            <a:endParaRPr lang="en-US" sz="1800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lang="en-IN" sz="1800" spc="-10" dirty="0">
                <a:latin typeface="Calibri"/>
                <a:cs typeface="Calibri"/>
              </a:rPr>
              <a:t>3dimensional virtual reality videos of academic concepts</a:t>
            </a:r>
            <a:endParaRPr lang="en-IN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sz="1800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sz="1800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sz="1800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b="1" spc="-1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4778" y="1434846"/>
            <a:ext cx="2486025" cy="2589170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50"/>
              </a:spcBef>
            </a:pPr>
            <a:r>
              <a:rPr sz="1800" b="1" spc="-20" dirty="0">
                <a:latin typeface="Calibri"/>
                <a:cs typeface="Calibri"/>
              </a:rPr>
              <a:t>UNFAIR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ADVANTAGE</a:t>
            </a:r>
            <a:endParaRPr sz="1800" dirty="0">
              <a:latin typeface="Calibri"/>
              <a:cs typeface="Calibri"/>
            </a:endParaRPr>
          </a:p>
          <a:p>
            <a:pPr marL="349250" indent="-257810">
              <a:lnSpc>
                <a:spcPct val="100000"/>
              </a:lnSpc>
              <a:buFont typeface="Arial MT"/>
              <a:buChar char="•"/>
              <a:tabLst>
                <a:tab pos="349250" algn="l"/>
                <a:tab pos="349885" algn="l"/>
              </a:tabLst>
            </a:pPr>
            <a:r>
              <a:rPr lang="en-US" sz="1800" dirty="0">
                <a:latin typeface="Calibri"/>
                <a:cs typeface="Calibri"/>
              </a:rPr>
              <a:t>Users of this product push other users to join the network</a:t>
            </a:r>
            <a:endParaRPr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49250" algn="l"/>
                <a:tab pos="34988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49250" algn="l"/>
                <a:tab pos="349885" algn="l"/>
              </a:tabLst>
            </a:pPr>
            <a:endParaRPr lang="en-IN"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49250" algn="l"/>
                <a:tab pos="349885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49250" algn="l"/>
                <a:tab pos="349885" algn="l"/>
              </a:tabLst>
            </a:pPr>
            <a:endParaRPr lang="en-IN" sz="18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49250" algn="l"/>
                <a:tab pos="34988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0923" y="4189776"/>
            <a:ext cx="2486025" cy="3166251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sz="1800" b="1" spc="-5" dirty="0">
                <a:latin typeface="Calibri"/>
                <a:cs typeface="Calibri"/>
              </a:rPr>
              <a:t>CHANNELS</a:t>
            </a:r>
            <a:endParaRPr sz="1800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dirty="0">
                <a:latin typeface="Calibri"/>
                <a:cs typeface="Calibri"/>
              </a:rPr>
              <a:t>Friends</a:t>
            </a: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dirty="0">
                <a:latin typeface="Calibri"/>
                <a:cs typeface="Calibri"/>
              </a:rPr>
              <a:t>Referrals</a:t>
            </a: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sz="1800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3845" y="7687818"/>
            <a:ext cx="6864350" cy="1386277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REVENUE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STREAMS</a:t>
            </a:r>
            <a:endParaRPr sz="1800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endParaRPr sz="1800" dirty="0">
              <a:latin typeface="Calibri"/>
              <a:cs typeface="Calibri"/>
            </a:endParaRP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dirty="0">
                <a:latin typeface="Calibri"/>
                <a:cs typeface="Calibri"/>
              </a:rPr>
              <a:t>Investment</a:t>
            </a:r>
          </a:p>
          <a:p>
            <a:pPr marL="347980" indent="-25781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dirty="0">
                <a:latin typeface="Calibri"/>
                <a:cs typeface="Calibri"/>
              </a:rPr>
              <a:t>Advertising revenue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7206" y="1434846"/>
            <a:ext cx="2840990" cy="3997889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15"/>
              </a:spcBef>
            </a:pPr>
            <a:r>
              <a:rPr sz="1800" b="1" spc="-15" dirty="0">
                <a:latin typeface="Calibri"/>
                <a:cs typeface="Calibri"/>
              </a:rPr>
              <a:t>CUSTOMER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SEGMENTS</a:t>
            </a:r>
            <a:endParaRPr sz="1800" dirty="0"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Students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cs typeface="Calibri"/>
              </a:rPr>
              <a:t>Amateur video bloggers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Advertisers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b="1" spc="-40" dirty="0">
                <a:latin typeface="Calibri"/>
                <a:cs typeface="Calibri"/>
              </a:rPr>
              <a:t>EARLY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ADOPTERS</a:t>
            </a:r>
            <a:endParaRPr lang="en-US" sz="1800" b="1" spc="-5" dirty="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endParaRPr lang="en-IN" spc="-5" dirty="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latin typeface="Calibri"/>
                <a:cs typeface="Calibri"/>
              </a:rPr>
              <a:t>Students</a:t>
            </a:r>
          </a:p>
          <a:p>
            <a:pPr marL="3765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pc="-5" dirty="0">
              <a:latin typeface="Calibri"/>
              <a:cs typeface="Calibri"/>
            </a:endParaRPr>
          </a:p>
          <a:p>
            <a:pPr marL="3765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latin typeface="Calibri"/>
                <a:cs typeface="Calibri"/>
              </a:rPr>
              <a:t>Video hobbyists</a:t>
            </a:r>
          </a:p>
          <a:p>
            <a:pPr marL="90805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5722" y="7700009"/>
            <a:ext cx="6901180" cy="512961"/>
          </a:xfrm>
          <a:prstGeom prst="rect">
            <a:avLst/>
          </a:prstGeom>
          <a:solidFill>
            <a:srgbClr val="F1F1F1"/>
          </a:solidFill>
          <a:ln w="25907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035"/>
              </a:lnSpc>
            </a:pPr>
            <a:r>
              <a:rPr sz="1800" b="1" spc="-10" dirty="0">
                <a:latin typeface="Calibri"/>
                <a:cs typeface="Calibri"/>
              </a:rPr>
              <a:t>COST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STRUCTURE</a:t>
            </a:r>
            <a:endParaRPr lang="en-US" sz="1800" b="1" spc="-5" dirty="0">
              <a:latin typeface="Calibri"/>
              <a:cs typeface="Calibri"/>
            </a:endParaRPr>
          </a:p>
          <a:p>
            <a:pPr marL="90805">
              <a:lnSpc>
                <a:spcPts val="2035"/>
              </a:lnSpc>
            </a:pPr>
            <a:r>
              <a:rPr lang="en-IN" sz="1800" b="1" spc="-5" dirty="0">
                <a:latin typeface="Calibri"/>
                <a:cs typeface="Calibri"/>
              </a:rPr>
              <a:t>In  progress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7820" y="509396"/>
            <a:ext cx="2750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LEAN</a:t>
            </a:r>
            <a:r>
              <a:rPr sz="300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40" dirty="0">
                <a:solidFill>
                  <a:srgbClr val="000000"/>
                </a:solidFill>
                <a:latin typeface="Arial"/>
                <a:cs typeface="Arial"/>
              </a:rPr>
              <a:t>CANVAS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137636" y="85343"/>
            <a:ext cx="2100580" cy="2039620"/>
            <a:chOff x="16137636" y="85343"/>
            <a:chExt cx="2100580" cy="20396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7636" y="85343"/>
              <a:ext cx="2100071" cy="20391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165830" y="151637"/>
              <a:ext cx="1967864" cy="1906905"/>
            </a:xfrm>
            <a:custGeom>
              <a:avLst/>
              <a:gdLst/>
              <a:ahLst/>
              <a:cxnLst/>
              <a:rect l="l" t="t" r="r" b="b"/>
              <a:pathLst>
                <a:path w="1967865" h="1906905">
                  <a:moveTo>
                    <a:pt x="0" y="1906524"/>
                  </a:moveTo>
                  <a:lnTo>
                    <a:pt x="1967484" y="1906524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90652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323563" y="411480"/>
            <a:ext cx="1651000" cy="1108075"/>
          </a:xfrm>
          <a:prstGeom prst="rect">
            <a:avLst/>
          </a:prstGeom>
          <a:solidFill>
            <a:srgbClr val="F1F1F1"/>
          </a:solidFill>
          <a:ln w="9143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250825" marR="241935" algn="ctr">
              <a:lnSpc>
                <a:spcPct val="100000"/>
              </a:lnSpc>
              <a:spcBef>
                <a:spcPts val="409"/>
              </a:spcBef>
            </a:pPr>
            <a:r>
              <a:rPr sz="2100" b="1" spc="-5" dirty="0">
                <a:latin typeface="Calibri"/>
                <a:cs typeface="Calibri"/>
              </a:rPr>
              <a:t>Place</a:t>
            </a:r>
            <a:r>
              <a:rPr sz="2100" b="1" spc="-8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your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PV</a:t>
            </a:r>
            <a:endParaRPr sz="21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2100" b="1" spc="-10" dirty="0">
                <a:latin typeface="Calibri"/>
                <a:cs typeface="Calibri"/>
              </a:rPr>
              <a:t>logo</a:t>
            </a:r>
            <a:r>
              <a:rPr sz="2100" b="1" spc="-4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here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3C6D5F-A7D2-4C6B-A541-9CADB13E1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829" y="141246"/>
            <a:ext cx="2071877" cy="19172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5671" y="3453511"/>
            <a:ext cx="5320665" cy="4217670"/>
          </a:xfrm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788035" marR="5080" indent="-775970">
              <a:lnSpc>
                <a:spcPts val="15000"/>
              </a:lnSpc>
              <a:spcBef>
                <a:spcPts val="3100"/>
              </a:spcBef>
            </a:pPr>
            <a:r>
              <a:rPr sz="15000" b="0" dirty="0">
                <a:latin typeface="Arial MT"/>
                <a:cs typeface="Arial MT"/>
              </a:rPr>
              <a:t>Thank  </a:t>
            </a:r>
            <a:r>
              <a:rPr sz="15000" b="0" spc="-350" dirty="0">
                <a:latin typeface="Arial MT"/>
                <a:cs typeface="Arial MT"/>
              </a:rPr>
              <a:t>You!</a:t>
            </a:r>
            <a:endParaRPr sz="15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300990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7439" y="582786"/>
            <a:ext cx="8561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35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819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4800" b="1" spc="-745" dirty="0">
                <a:solidFill>
                  <a:srgbClr val="C0504D"/>
                </a:solidFill>
                <a:latin typeface="Trebuchet MS"/>
                <a:cs typeface="Trebuchet MS"/>
              </a:rPr>
              <a:t>TR</a:t>
            </a:r>
            <a:r>
              <a:rPr sz="4800" b="1" spc="-844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775" dirty="0">
                <a:solidFill>
                  <a:srgbClr val="C0504D"/>
                </a:solidFill>
                <a:latin typeface="Trebuchet MS"/>
                <a:cs typeface="Trebuchet MS"/>
              </a:rPr>
              <a:t>D</a:t>
            </a:r>
            <a:r>
              <a:rPr sz="4800" b="1" spc="-830" dirty="0">
                <a:solidFill>
                  <a:srgbClr val="C0504D"/>
                </a:solidFill>
                <a:latin typeface="Trebuchet MS"/>
                <a:cs typeface="Trebuchet MS"/>
              </a:rPr>
              <a:t>U</a:t>
            </a:r>
            <a:r>
              <a:rPr sz="4800" b="1" spc="-740" dirty="0">
                <a:solidFill>
                  <a:srgbClr val="C0504D"/>
                </a:solidFill>
                <a:latin typeface="Trebuchet MS"/>
                <a:cs typeface="Trebuchet MS"/>
              </a:rPr>
              <a:t>C</a:t>
            </a:r>
            <a:r>
              <a:rPr sz="4800" b="1" spc="-75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4800" b="1" spc="-325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815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4800" b="1" spc="-54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4800" b="1" spc="-790" dirty="0">
                <a:solidFill>
                  <a:srgbClr val="C0504D"/>
                </a:solidFill>
                <a:latin typeface="Trebuchet MS"/>
                <a:cs typeface="Trebuchet MS"/>
              </a:rPr>
              <a:t>AN</a:t>
            </a:r>
            <a:r>
              <a:rPr sz="4800" b="1" spc="-785" dirty="0">
                <a:solidFill>
                  <a:srgbClr val="C0504D"/>
                </a:solidFill>
                <a:latin typeface="Trebuchet MS"/>
                <a:cs typeface="Trebuchet MS"/>
              </a:rPr>
              <a:t>D</a:t>
            </a:r>
            <a:r>
              <a:rPr sz="4800" b="1" spc="-56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4800" b="1" spc="-75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4800" b="1" spc="-680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4800" b="1" spc="-770" dirty="0">
                <a:solidFill>
                  <a:srgbClr val="C0504D"/>
                </a:solidFill>
                <a:latin typeface="Trebuchet MS"/>
                <a:cs typeface="Trebuchet MS"/>
              </a:rPr>
              <a:t>A</a:t>
            </a:r>
            <a:r>
              <a:rPr sz="4800" b="1" spc="-910" dirty="0">
                <a:solidFill>
                  <a:srgbClr val="C0504D"/>
                </a:solidFill>
                <a:latin typeface="Trebuchet MS"/>
                <a:cs typeface="Trebuchet MS"/>
              </a:rPr>
              <a:t>M</a:t>
            </a:r>
            <a:r>
              <a:rPr sz="4800" b="1" spc="-58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4800" b="1" spc="-735" dirty="0">
                <a:solidFill>
                  <a:srgbClr val="C0504D"/>
                </a:solidFill>
                <a:latin typeface="Trebuchet MS"/>
                <a:cs typeface="Trebuchet MS"/>
              </a:rPr>
              <a:t>C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894" dirty="0">
                <a:solidFill>
                  <a:srgbClr val="C0504D"/>
                </a:solidFill>
                <a:latin typeface="Trebuchet MS"/>
                <a:cs typeface="Trebuchet MS"/>
              </a:rPr>
              <a:t>M</a:t>
            </a:r>
            <a:r>
              <a:rPr sz="4800" b="1" spc="-720" dirty="0">
                <a:solidFill>
                  <a:srgbClr val="C0504D"/>
                </a:solidFill>
                <a:latin typeface="Trebuchet MS"/>
                <a:cs typeface="Trebuchet MS"/>
              </a:rPr>
              <a:t>P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630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r>
              <a:rPr sz="4800" b="1" spc="-330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75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4800" b="1" spc="-325" dirty="0">
                <a:solidFill>
                  <a:srgbClr val="C0504D"/>
                </a:solidFill>
                <a:latin typeface="Trebuchet MS"/>
                <a:cs typeface="Trebuchet MS"/>
              </a:rPr>
              <a:t>I</a:t>
            </a:r>
            <a:r>
              <a:rPr sz="4800" b="1" spc="-8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4800" b="1" spc="-815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1475939"/>
            <a:ext cx="414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757"/>
                </a:solidFill>
                <a:latin typeface="Arial"/>
                <a:cs typeface="Arial"/>
              </a:rPr>
              <a:t>Business</a:t>
            </a:r>
            <a:r>
              <a:rPr sz="2400" b="1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75757"/>
                </a:solidFill>
                <a:latin typeface="Arial"/>
                <a:cs typeface="Arial"/>
              </a:rPr>
              <a:t>Name: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!</a:t>
            </a:r>
            <a:r>
              <a:rPr sz="2400" spc="-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DO</a:t>
            </a:r>
            <a:r>
              <a:rPr sz="2400" spc="-1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57"/>
                </a:solidFill>
                <a:latin typeface="Arial"/>
                <a:cs typeface="Arial"/>
              </a:rPr>
              <a:t>KNOW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7039" y="1485177"/>
            <a:ext cx="92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757"/>
                </a:solidFill>
                <a:latin typeface="Arial"/>
                <a:cs typeface="Arial"/>
              </a:rPr>
              <a:t>PV</a:t>
            </a:r>
            <a:r>
              <a:rPr sz="2400" b="1" spc="-10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75757"/>
                </a:solidFill>
                <a:latin typeface="Arial"/>
                <a:cs typeface="Arial"/>
              </a:rPr>
              <a:t>ID: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76517" y="2238421"/>
          <a:ext cx="16142969" cy="2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members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abilities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Role/Position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5715">
                        <a:lnSpc>
                          <a:spcPts val="287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Tarun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Kotagiri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87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Growth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mindset,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Confident.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CEO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5">
                <a:tc>
                  <a:txBody>
                    <a:bodyPr/>
                    <a:lstStyle/>
                    <a:p>
                      <a:pPr marL="5715">
                        <a:lnSpc>
                          <a:spcPts val="277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Vivek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277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Strategic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planning,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Innovative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thinking,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COO/CTO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5715">
                        <a:lnSpc>
                          <a:spcPts val="27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P.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Sushma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27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working, Quick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learning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CFO/CMO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55463" y="4704323"/>
            <a:ext cx="16746855" cy="26745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What </a:t>
            </a:r>
            <a:r>
              <a:rPr sz="2000" b="1" spc="-5" dirty="0">
                <a:latin typeface="Arial"/>
                <a:cs typeface="Arial"/>
              </a:rPr>
              <a:t>makes us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 good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team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solve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chose?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2760"/>
              </a:lnSpc>
              <a:spcBef>
                <a:spcPts val="495"/>
              </a:spcBef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share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improving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education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style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making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impact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STUDENT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life.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hard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towards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aligned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goal,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offer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other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communicate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5" dirty="0">
                <a:latin typeface="Arial"/>
                <a:cs typeface="Arial"/>
              </a:rPr>
              <a:t> have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working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together.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ts val="2760"/>
              </a:lnSpc>
              <a:spcBef>
                <a:spcPts val="495"/>
              </a:spcBef>
            </a:pPr>
            <a:r>
              <a:rPr lang="en-IN" sz="2000" dirty="0">
                <a:latin typeface="Arial"/>
                <a:cs typeface="Arial"/>
              </a:rPr>
              <a:t>Each of our team mates a variety of skill sets. Tarun is a 3d designer, Ethical hacker, great programmer with a lot of  technical experience. Vivek is greatly dedicated to his work . Come rain or shine ,Vivek finishes any task . Sushma is good with her communicational skills. She has good connectivity with people. </a:t>
            </a:r>
            <a:r>
              <a:rPr lang="en-US" sz="2000" dirty="0">
                <a:latin typeface="Arial"/>
                <a:cs typeface="Arial"/>
              </a:rPr>
              <a:t>Hence, our team is good to solve the problem we chose. </a:t>
            </a:r>
          </a:p>
          <a:p>
            <a:pPr marL="12700" marR="5080">
              <a:lnSpc>
                <a:spcPts val="2760"/>
              </a:lnSpc>
              <a:spcBef>
                <a:spcPts val="495"/>
              </a:spcBef>
            </a:pPr>
            <a:r>
              <a:rPr lang="en-US" sz="2000" dirty="0">
                <a:latin typeface="Arial"/>
                <a:cs typeface="Arial"/>
              </a:rPr>
              <a:t>                                          TARUN                                     VIVEK                                           SUSHMA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8900" y="8618982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04569" y="8618982"/>
            <a:ext cx="3705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7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8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8291" y="1338503"/>
            <a:ext cx="1033780" cy="8602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7719" y="91948"/>
            <a:ext cx="2277363" cy="11303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12918" y="225933"/>
            <a:ext cx="472440" cy="475615"/>
            <a:chOff x="1029969" y="1028572"/>
            <a:chExt cx="472440" cy="475615"/>
          </a:xfrm>
        </p:grpSpPr>
        <p:sp>
          <p:nvSpPr>
            <p:cNvPr id="13" name="object 13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899DF8F-E0E5-471A-8DC4-8BC38E5A5B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43" y="7512984"/>
            <a:ext cx="1896591" cy="2557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0F52F4-DE7D-4BA2-8AD8-63A0198D0A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604500"/>
            <a:ext cx="1677600" cy="24950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9C1C1E-C9CD-40CD-85CE-FE1517A010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48" y="7512984"/>
            <a:ext cx="2106416" cy="2658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855" y="0"/>
            <a:ext cx="17876520" cy="9966960"/>
          </a:xfrm>
          <a:custGeom>
            <a:avLst/>
            <a:gdLst/>
            <a:ahLst/>
            <a:cxnLst/>
            <a:rect l="l" t="t" r="r" b="b"/>
            <a:pathLst>
              <a:path w="17876520" h="9966960">
                <a:moveTo>
                  <a:pt x="0" y="9966960"/>
                </a:moveTo>
                <a:lnTo>
                  <a:pt x="17876520" y="9966960"/>
                </a:lnTo>
                <a:lnTo>
                  <a:pt x="17876520" y="0"/>
                </a:lnTo>
                <a:lnTo>
                  <a:pt x="0" y="0"/>
                </a:lnTo>
                <a:lnTo>
                  <a:pt x="0" y="996696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4850" y="1470406"/>
            <a:ext cx="80695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910" dirty="0">
                <a:solidFill>
                  <a:srgbClr val="C0504D"/>
                </a:solidFill>
                <a:latin typeface="Trebuchet MS"/>
                <a:cs typeface="Trebuchet MS"/>
              </a:rPr>
              <a:t>PR</a:t>
            </a:r>
            <a:r>
              <a:rPr sz="6000" b="1" spc="-1050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6000" b="1" spc="-890" dirty="0">
                <a:solidFill>
                  <a:srgbClr val="C0504D"/>
                </a:solidFill>
                <a:latin typeface="Trebuchet MS"/>
                <a:cs typeface="Trebuchet MS"/>
              </a:rPr>
              <a:t>B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LEM</a:t>
            </a:r>
            <a:r>
              <a:rPr sz="6000" b="1" spc="-64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6000" b="1" spc="-775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TA</a:t>
            </a:r>
            <a:r>
              <a:rPr sz="6000" b="1" spc="-905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6000" b="1" spc="-865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6000" b="1" spc="-1125" dirty="0">
                <a:solidFill>
                  <a:srgbClr val="C0504D"/>
                </a:solidFill>
                <a:latin typeface="Trebuchet MS"/>
                <a:cs typeface="Trebuchet MS"/>
              </a:rPr>
              <a:t>M</a:t>
            </a:r>
            <a:r>
              <a:rPr sz="6000" b="1" spc="-865" dirty="0">
                <a:solidFill>
                  <a:srgbClr val="C0504D"/>
                </a:solidFill>
                <a:latin typeface="Trebuchet MS"/>
                <a:cs typeface="Trebuchet MS"/>
              </a:rPr>
              <a:t>E</a:t>
            </a:r>
            <a:r>
              <a:rPr sz="6000" b="1" spc="-1005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6000" b="1" spc="-93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6000" b="1" spc="-60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CA</a:t>
            </a:r>
            <a:r>
              <a:rPr sz="6000" b="1" spc="-1000" dirty="0">
                <a:solidFill>
                  <a:srgbClr val="C0504D"/>
                </a:solidFill>
                <a:latin typeface="Trebuchet MS"/>
                <a:cs typeface="Trebuchet MS"/>
              </a:rPr>
              <a:t>N</a:t>
            </a:r>
            <a:r>
              <a:rPr sz="6000" b="1" spc="-944" dirty="0">
                <a:solidFill>
                  <a:srgbClr val="C0504D"/>
                </a:solidFill>
                <a:latin typeface="Trebuchet MS"/>
                <a:cs typeface="Trebuchet MS"/>
              </a:rPr>
              <a:t>V</a:t>
            </a:r>
            <a:r>
              <a:rPr sz="6000" b="1" spc="-950" dirty="0">
                <a:solidFill>
                  <a:srgbClr val="C0504D"/>
                </a:solidFill>
                <a:latin typeface="Trebuchet MS"/>
                <a:cs typeface="Trebuchet MS"/>
              </a:rPr>
              <a:t>A</a:t>
            </a:r>
            <a:r>
              <a:rPr sz="6000" b="1" spc="-780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9017000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19097" y="9317228"/>
            <a:ext cx="3705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7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8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1197" y="669925"/>
            <a:ext cx="15219044" cy="7839075"/>
            <a:chOff x="1961197" y="669925"/>
            <a:chExt cx="15219044" cy="78390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2815" y="669925"/>
              <a:ext cx="2277363" cy="1130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2719" y="2377313"/>
              <a:ext cx="1767459" cy="1569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65960" y="2910713"/>
              <a:ext cx="11567160" cy="5593080"/>
            </a:xfrm>
            <a:custGeom>
              <a:avLst/>
              <a:gdLst/>
              <a:ahLst/>
              <a:cxnLst/>
              <a:rect l="l" t="t" r="r" b="b"/>
              <a:pathLst>
                <a:path w="11567160" h="5593080">
                  <a:moveTo>
                    <a:pt x="11567160" y="0"/>
                  </a:moveTo>
                  <a:lnTo>
                    <a:pt x="0" y="0"/>
                  </a:lnTo>
                  <a:lnTo>
                    <a:pt x="0" y="5593080"/>
                  </a:lnTo>
                  <a:lnTo>
                    <a:pt x="11567160" y="5593080"/>
                  </a:lnTo>
                  <a:lnTo>
                    <a:pt x="1156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5960" y="2910713"/>
              <a:ext cx="11567160" cy="5593080"/>
            </a:xfrm>
            <a:custGeom>
              <a:avLst/>
              <a:gdLst/>
              <a:ahLst/>
              <a:cxnLst/>
              <a:rect l="l" t="t" r="r" b="b"/>
              <a:pathLst>
                <a:path w="11567160" h="5593080">
                  <a:moveTo>
                    <a:pt x="0" y="5593080"/>
                  </a:moveTo>
                  <a:lnTo>
                    <a:pt x="11567160" y="5593080"/>
                  </a:lnTo>
                  <a:lnTo>
                    <a:pt x="11567160" y="0"/>
                  </a:lnTo>
                  <a:lnTo>
                    <a:pt x="0" y="0"/>
                  </a:lnTo>
                  <a:lnTo>
                    <a:pt x="0" y="55930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78672" y="2964319"/>
            <a:ext cx="11341735" cy="608692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PROBLEM STATEMENT: Difficulty in visualization of  Academic concepts.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24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Though lot of students attain classes regularly, many of  them find difficulty in understanding the concepts. Many factors can effect the conceptual understanding of a student. Being not able to visualize the concepts perfectly is one such main factor. It causes bad impact on student’s Conceptual understanding. Students lose interest in learning too.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Good visualization improves understanding, gives clarity, enhances attention for every student.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Most of the students use online platforms like </a:t>
            </a:r>
            <a:r>
              <a:rPr lang="en-US" sz="2400" spc="-5" dirty="0" err="1">
                <a:latin typeface="Times New Roman"/>
                <a:cs typeface="Times New Roman"/>
              </a:rPr>
              <a:t>YouTube,BYJUS</a:t>
            </a:r>
            <a:r>
              <a:rPr lang="en-US" sz="2400" spc="-5" dirty="0">
                <a:latin typeface="Times New Roman"/>
                <a:cs typeface="Times New Roman"/>
              </a:rPr>
              <a:t>, Khan Academy and other academic platforms to understand the concepts. Most of the content are either written or</a:t>
            </a: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 2-dimensional.This is one main drawback of the online platforms in not being able to provide clarity in concepts to all students.</a:t>
            </a: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  <a:p>
            <a:pPr marL="12700" marR="60960">
              <a:lnSpc>
                <a:spcPts val="2760"/>
              </a:lnSpc>
              <a:spcBef>
                <a:spcPts val="290"/>
              </a:spcBef>
            </a:pPr>
            <a:endParaRPr lang="en-US" sz="1600" spc="-5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9969" y="1028572"/>
            <a:ext cx="14833600" cy="2757805"/>
            <a:chOff x="1029969" y="1028572"/>
            <a:chExt cx="14833600" cy="2757805"/>
          </a:xfrm>
        </p:grpSpPr>
        <p:sp>
          <p:nvSpPr>
            <p:cNvPr id="14" name="object 14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42465" y="2470403"/>
              <a:ext cx="1720723" cy="1315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850" y="1468881"/>
            <a:ext cx="3286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90" dirty="0">
                <a:solidFill>
                  <a:srgbClr val="C0504D"/>
                </a:solidFill>
                <a:latin typeface="Trebuchet MS"/>
                <a:cs typeface="Trebuchet MS"/>
              </a:rPr>
              <a:t>CU</a:t>
            </a:r>
            <a:r>
              <a:rPr sz="6000" b="1" spc="-459" dirty="0">
                <a:solidFill>
                  <a:srgbClr val="C0504D"/>
                </a:solidFill>
                <a:latin typeface="Trebuchet MS"/>
                <a:cs typeface="Trebuchet MS"/>
              </a:rPr>
              <a:t>S</a:t>
            </a:r>
            <a:r>
              <a:rPr sz="6000" b="1" spc="-560" dirty="0">
                <a:solidFill>
                  <a:srgbClr val="C0504D"/>
                </a:solidFill>
                <a:latin typeface="Trebuchet MS"/>
                <a:cs typeface="Trebuchet MS"/>
              </a:rPr>
              <a:t>T</a:t>
            </a:r>
            <a:r>
              <a:rPr sz="6000" b="1" spc="-635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6000" b="1" spc="-590" dirty="0">
                <a:solidFill>
                  <a:srgbClr val="C0504D"/>
                </a:solidFill>
                <a:latin typeface="Trebuchet MS"/>
                <a:cs typeface="Trebuchet MS"/>
              </a:rPr>
              <a:t>MER</a:t>
            </a:r>
            <a:endParaRPr sz="6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8029" y="3918839"/>
          <a:ext cx="15165705" cy="483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6610">
                <a:tc gridSpan="2">
                  <a:txBody>
                    <a:bodyPr/>
                    <a:lstStyle/>
                    <a:p>
                      <a:pPr marR="32759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solidFill>
                      <a:srgbClr val="FFAB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Market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type?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AB40"/>
                      </a:solidFill>
                      <a:prstDash val="solid"/>
                    </a:lnL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22675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B2C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FFAB40"/>
                      </a:solidFill>
                      <a:prstDash val="solid"/>
                    </a:lnR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Wha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dre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99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601 million students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your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SAM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Serviceable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Addressable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Market?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L="23895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94</a:t>
                      </a:r>
                      <a:r>
                        <a:rPr lang="en-US" sz="2000" dirty="0">
                          <a:latin typeface="Arial"/>
                          <a:cs typeface="Arial"/>
                        </a:rPr>
                        <a:t>9000 students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your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SOM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Serviceable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Obtainable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Market?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161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120000 students</a:t>
                      </a:r>
                    </a:p>
                    <a:p>
                      <a:pPr marR="2216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Niche?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AB40"/>
                      </a:solidFill>
                      <a:prstDash val="solid"/>
                    </a:lnL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B-tech students of Hyderabad.</a:t>
                      </a:r>
                    </a:p>
                  </a:txBody>
                  <a:tcPr marL="0" marR="0" marT="40005" marB="0">
                    <a:lnR w="12700">
                      <a:solidFill>
                        <a:srgbClr val="FFAB40"/>
                      </a:solidFill>
                      <a:prstDash val="solid"/>
                    </a:lnR>
                    <a:lnT w="12700">
                      <a:solidFill>
                        <a:srgbClr val="FFAB40"/>
                      </a:solidFill>
                      <a:prstDash val="solid"/>
                    </a:lnT>
                    <a:lnB w="12700">
                      <a:solidFill>
                        <a:srgbClr val="FFAB40"/>
                      </a:solidFill>
                      <a:prstDash val="solid"/>
                    </a:lnB>
                    <a:solidFill>
                      <a:srgbClr val="FF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6000" y="9017000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25193" y="9349231"/>
            <a:ext cx="3705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7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8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426689" y="2284983"/>
            <a:ext cx="1827530" cy="1555750"/>
            <a:chOff x="15426689" y="2284983"/>
            <a:chExt cx="1827530" cy="15557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6689" y="2417317"/>
              <a:ext cx="1827530" cy="142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30499" y="2284983"/>
              <a:ext cx="1752346" cy="15557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856458" y="2891155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Pla</a:t>
            </a:r>
            <a:r>
              <a:rPr sz="1800" b="1" dirty="0">
                <a:latin typeface="Calibri"/>
                <a:cs typeface="Calibri"/>
              </a:rPr>
              <a:t>ce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02814" y="701548"/>
            <a:ext cx="2277363" cy="11303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029969" y="1028572"/>
            <a:ext cx="472440" cy="475615"/>
            <a:chOff x="1029969" y="1028572"/>
            <a:chExt cx="472440" cy="475615"/>
          </a:xfrm>
        </p:grpSpPr>
        <p:sp>
          <p:nvSpPr>
            <p:cNvPr id="13" name="object 13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850" y="1386586"/>
            <a:ext cx="3457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20" dirty="0">
                <a:solidFill>
                  <a:srgbClr val="C0504D"/>
                </a:solidFill>
                <a:latin typeface="Trebuchet MS"/>
                <a:cs typeface="Trebuchet MS"/>
              </a:rPr>
              <a:t>RES</a:t>
            </a:r>
            <a:r>
              <a:rPr sz="2800" b="1" spc="-395" dirty="0">
                <a:solidFill>
                  <a:srgbClr val="C0504D"/>
                </a:solidFill>
                <a:latin typeface="Trebuchet MS"/>
                <a:cs typeface="Trebuchet MS"/>
              </a:rPr>
              <a:t>U</a:t>
            </a:r>
            <a:r>
              <a:rPr sz="2800" b="1" spc="-305" dirty="0">
                <a:solidFill>
                  <a:srgbClr val="C0504D"/>
                </a:solidFill>
                <a:latin typeface="Trebuchet MS"/>
                <a:cs typeface="Trebuchet MS"/>
              </a:rPr>
              <a:t>L</a:t>
            </a:r>
            <a:r>
              <a:rPr sz="2800" b="1" spc="-320" dirty="0">
                <a:solidFill>
                  <a:srgbClr val="C0504D"/>
                </a:solidFill>
                <a:latin typeface="Trebuchet MS"/>
                <a:cs typeface="Trebuchet MS"/>
              </a:rPr>
              <a:t>TS</a:t>
            </a:r>
            <a:r>
              <a:rPr sz="2800" b="1" spc="-16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395" dirty="0">
                <a:solidFill>
                  <a:srgbClr val="C0504D"/>
                </a:solidFill>
                <a:latin typeface="Trebuchet MS"/>
                <a:cs typeface="Trebuchet MS"/>
              </a:rPr>
              <a:t>O</a:t>
            </a:r>
            <a:r>
              <a:rPr sz="2800" b="1" spc="-330" dirty="0">
                <a:solidFill>
                  <a:srgbClr val="C0504D"/>
                </a:solidFill>
                <a:latin typeface="Trebuchet MS"/>
                <a:cs typeface="Trebuchet MS"/>
              </a:rPr>
              <a:t>F</a:t>
            </a:r>
            <a:r>
              <a:rPr sz="2800" b="1" spc="-17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350" dirty="0">
                <a:solidFill>
                  <a:srgbClr val="C0504D"/>
                </a:solidFill>
                <a:latin typeface="Trebuchet MS"/>
                <a:cs typeface="Trebuchet MS"/>
              </a:rPr>
              <a:t>THE</a:t>
            </a:r>
            <a:r>
              <a:rPr sz="2800" b="1" spc="-17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345" dirty="0">
                <a:solidFill>
                  <a:srgbClr val="C0504D"/>
                </a:solidFill>
                <a:latin typeface="Trebuchet MS"/>
                <a:cs typeface="Trebuchet MS"/>
              </a:rPr>
              <a:t>SUR</a:t>
            </a:r>
            <a:r>
              <a:rPr sz="2800" b="1" spc="-350" dirty="0">
                <a:solidFill>
                  <a:srgbClr val="C0504D"/>
                </a:solidFill>
                <a:latin typeface="Trebuchet MS"/>
                <a:cs typeface="Trebuchet MS"/>
              </a:rPr>
              <a:t>V</a:t>
            </a:r>
            <a:r>
              <a:rPr sz="2800" b="1" spc="-295" dirty="0">
                <a:solidFill>
                  <a:srgbClr val="C0504D"/>
                </a:solidFill>
                <a:latin typeface="Trebuchet MS"/>
                <a:cs typeface="Trebuchet MS"/>
              </a:rPr>
              <a:t>EY: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4850" y="7014085"/>
          <a:ext cx="15417800" cy="149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59">
                <a:tc>
                  <a:txBody>
                    <a:bodyPr/>
                    <a:lstStyle/>
                    <a:p>
                      <a:pPr marR="24885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Results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solidFill>
                      <a:srgbClr val="F79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116528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many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interview?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(At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least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B2C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and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B2B)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B2C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B w="9525">
                      <a:solidFill>
                        <a:srgbClr val="F6924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16865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agree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problem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needs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solved?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831" y="2108328"/>
            <a:ext cx="2666619" cy="41408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2814" y="701548"/>
            <a:ext cx="2277363" cy="1130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0" y="2135251"/>
            <a:ext cx="5928359" cy="442341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29969" y="1028572"/>
            <a:ext cx="472440" cy="475615"/>
            <a:chOff x="1029969" y="1028572"/>
            <a:chExt cx="472440" cy="475615"/>
          </a:xfrm>
        </p:grpSpPr>
        <p:sp>
          <p:nvSpPr>
            <p:cNvPr id="9" name="object 9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422880" y="2357120"/>
            <a:ext cx="1852295" cy="1631950"/>
            <a:chOff x="15422880" y="2357120"/>
            <a:chExt cx="1852295" cy="163195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37485" y="2357120"/>
              <a:ext cx="1837690" cy="1631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22880" y="2456688"/>
              <a:ext cx="1827530" cy="1422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37866" y="2509774"/>
              <a:ext cx="1720723" cy="131559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505450" y="1415033"/>
            <a:ext cx="9296400" cy="4000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alibri"/>
                <a:cs typeface="Calibri"/>
              </a:rPr>
              <a:t>https://docs.google.com/spreadsheets/d/1djKbqE3K7Ztrs5pyBlZ5pT7ORl8xAgyH7xftgP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D82F1-6EBD-4F0E-931E-A01A1423F998}"/>
              </a:ext>
            </a:extLst>
          </p:cNvPr>
          <p:cNvSpPr txBox="1"/>
          <p:nvPr/>
        </p:nvSpPr>
        <p:spPr>
          <a:xfrm>
            <a:off x="1974850" y="8512684"/>
            <a:ext cx="154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5" dirty="0">
                <a:latin typeface="Arial"/>
                <a:cs typeface="Arial"/>
              </a:rPr>
              <a:t>How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many of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them said they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can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already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solve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this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problem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and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don't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need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new </a:t>
            </a:r>
            <a:r>
              <a:rPr lang="en-US" sz="1800" spc="-484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solution?                                      3</a:t>
            </a:r>
            <a:endParaRPr lang="en-US" sz="1800" dirty="0">
              <a:latin typeface="Arial"/>
              <a:cs typeface="Arial"/>
            </a:endParaRP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025" y="69011"/>
            <a:ext cx="17887950" cy="10292080"/>
            <a:chOff x="0" y="0"/>
            <a:chExt cx="17887950" cy="10292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7887950" cy="10248900"/>
            </a:xfrm>
            <a:custGeom>
              <a:avLst/>
              <a:gdLst/>
              <a:ahLst/>
              <a:cxnLst/>
              <a:rect l="l" t="t" r="r" b="b"/>
              <a:pathLst>
                <a:path w="17887950" h="10248900">
                  <a:moveTo>
                    <a:pt x="0" y="10248898"/>
                  </a:moveTo>
                  <a:lnTo>
                    <a:pt x="17887950" y="10248898"/>
                  </a:lnTo>
                  <a:lnTo>
                    <a:pt x="17887950" y="0"/>
                  </a:lnTo>
                  <a:lnTo>
                    <a:pt x="0" y="0"/>
                  </a:lnTo>
                  <a:lnTo>
                    <a:pt x="0" y="1024889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1200" y="7750379"/>
              <a:ext cx="11390630" cy="2536825"/>
            </a:xfrm>
            <a:custGeom>
              <a:avLst/>
              <a:gdLst/>
              <a:ahLst/>
              <a:cxnLst/>
              <a:rect l="l" t="t" r="r" b="b"/>
              <a:pathLst>
                <a:path w="11390630" h="2536825">
                  <a:moveTo>
                    <a:pt x="11390630" y="2536618"/>
                  </a:moveTo>
                  <a:lnTo>
                    <a:pt x="11390630" y="0"/>
                  </a:lnTo>
                  <a:lnTo>
                    <a:pt x="0" y="0"/>
                  </a:lnTo>
                  <a:lnTo>
                    <a:pt x="0" y="2536618"/>
                  </a:lnTo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94661" y="1074165"/>
            <a:ext cx="3956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solidFill>
                  <a:srgbClr val="525252"/>
                </a:solidFill>
                <a:latin typeface="Lucida Sans Unicode"/>
                <a:cs typeface="Lucida Sans Unicode"/>
              </a:rPr>
              <a:t>WADHWANI</a:t>
            </a:r>
            <a:r>
              <a:rPr sz="1600" spc="25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525252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254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525252"/>
                </a:solidFill>
                <a:latin typeface="Lucida Sans Unicode"/>
                <a:cs typeface="Lucida Sans Unicode"/>
              </a:rPr>
              <a:t>|</a:t>
            </a:r>
            <a:r>
              <a:rPr sz="1600" spc="270" dirty="0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525252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4850" y="1385062"/>
            <a:ext cx="10445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45" dirty="0">
                <a:solidFill>
                  <a:srgbClr val="C0504D"/>
                </a:solidFill>
                <a:latin typeface="Trebuchet MS"/>
                <a:cs typeface="Trebuchet MS"/>
              </a:rPr>
              <a:t>CUSTOMER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34" dirty="0">
                <a:solidFill>
                  <a:srgbClr val="C0504D"/>
                </a:solidFill>
                <a:latin typeface="Trebuchet MS"/>
                <a:cs typeface="Trebuchet MS"/>
              </a:rPr>
              <a:t>PERSONA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00" dirty="0">
                <a:solidFill>
                  <a:srgbClr val="C0504D"/>
                </a:solidFill>
                <a:latin typeface="Trebuchet MS"/>
                <a:cs typeface="Trebuchet MS"/>
              </a:rPr>
              <a:t>(PRESENT</a:t>
            </a:r>
            <a:r>
              <a:rPr sz="2800" b="1" spc="-27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45" dirty="0">
                <a:solidFill>
                  <a:srgbClr val="C0504D"/>
                </a:solidFill>
                <a:latin typeface="Trebuchet MS"/>
                <a:cs typeface="Trebuchet MS"/>
              </a:rPr>
              <a:t>CUSTOMER</a:t>
            </a:r>
            <a:r>
              <a:rPr sz="2800" b="1" spc="-29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34" dirty="0">
                <a:solidFill>
                  <a:srgbClr val="C0504D"/>
                </a:solidFill>
                <a:latin typeface="Trebuchet MS"/>
                <a:cs typeface="Trebuchet MS"/>
              </a:rPr>
              <a:t>PERSONA</a:t>
            </a:r>
            <a:r>
              <a:rPr sz="2800" b="1" spc="-27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50" dirty="0">
                <a:solidFill>
                  <a:srgbClr val="C0504D"/>
                </a:solidFill>
                <a:latin typeface="Trebuchet MS"/>
                <a:cs typeface="Trebuchet MS"/>
              </a:rPr>
              <a:t>FOR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15" dirty="0">
                <a:solidFill>
                  <a:srgbClr val="C0504D"/>
                </a:solidFill>
                <a:latin typeface="Trebuchet MS"/>
                <a:cs typeface="Trebuchet MS"/>
              </a:rPr>
              <a:t>ALL</a:t>
            </a:r>
            <a:r>
              <a:rPr sz="2800" b="1" spc="-3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50" dirty="0">
                <a:solidFill>
                  <a:srgbClr val="C0504D"/>
                </a:solidFill>
                <a:latin typeface="Trebuchet MS"/>
                <a:cs typeface="Trebuchet MS"/>
              </a:rPr>
              <a:t>CUSTOMER</a:t>
            </a:r>
            <a:r>
              <a:rPr sz="2800" b="1" spc="-28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800" b="1" spc="-415" dirty="0">
                <a:solidFill>
                  <a:srgbClr val="C0504D"/>
                </a:solidFill>
                <a:latin typeface="Trebuchet MS"/>
                <a:cs typeface="Trebuchet MS"/>
              </a:rPr>
              <a:t>SEGMENTS)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3275" y="3468983"/>
            <a:ext cx="1482725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Goals</a:t>
            </a:r>
            <a:endParaRPr sz="20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254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2039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?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Frustratio</a:t>
            </a:r>
            <a:r>
              <a:rPr sz="2000" b="1" spc="-2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50873" y="5055488"/>
            <a:ext cx="1438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Motiv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8629" y="7983473"/>
            <a:ext cx="1396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Personal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0575" y="7779257"/>
            <a:ext cx="4356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7893" y="9652516"/>
            <a:ext cx="291846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5"/>
              </a:lnSpc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65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4"/>
                </a:solidFill>
                <a:latin typeface="Microsoft Sans Serif"/>
                <a:cs typeface="Microsoft Sans Serif"/>
              </a:rPr>
              <a:t>Jobs.</a:t>
            </a:r>
            <a:r>
              <a:rPr sz="2100" spc="-50" dirty="0">
                <a:solidFill>
                  <a:srgbClr val="C01F24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C01F24"/>
                </a:solidFill>
                <a:latin typeface="Microsoft Sans Serif"/>
                <a:cs typeface="Microsoft Sans Serif"/>
              </a:rPr>
              <a:t>Changing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06391" y="9618980"/>
            <a:ext cx="7239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C01F24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225" y="701548"/>
            <a:ext cx="15888335" cy="9519920"/>
            <a:chOff x="1292225" y="701548"/>
            <a:chExt cx="15888335" cy="95199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2814" y="701548"/>
              <a:ext cx="2277363" cy="1130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95400" y="8598739"/>
              <a:ext cx="3505200" cy="1619250"/>
            </a:xfrm>
            <a:custGeom>
              <a:avLst/>
              <a:gdLst/>
              <a:ahLst/>
              <a:cxnLst/>
              <a:rect l="l" t="t" r="r" b="b"/>
              <a:pathLst>
                <a:path w="3505200" h="1619250">
                  <a:moveTo>
                    <a:pt x="3505200" y="0"/>
                  </a:moveTo>
                  <a:lnTo>
                    <a:pt x="0" y="0"/>
                  </a:lnTo>
                  <a:lnTo>
                    <a:pt x="0" y="1619250"/>
                  </a:lnTo>
                  <a:lnTo>
                    <a:pt x="3505200" y="161925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400" y="8598739"/>
              <a:ext cx="3505200" cy="1619250"/>
            </a:xfrm>
            <a:custGeom>
              <a:avLst/>
              <a:gdLst/>
              <a:ahLst/>
              <a:cxnLst/>
              <a:rect l="l" t="t" r="r" b="b"/>
              <a:pathLst>
                <a:path w="3505200" h="1619250">
                  <a:moveTo>
                    <a:pt x="0" y="1619250"/>
                  </a:moveTo>
                  <a:lnTo>
                    <a:pt x="3505200" y="161925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16192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96000" y="8333308"/>
            <a:ext cx="10972800" cy="17716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4615" marR="156210">
              <a:lnSpc>
                <a:spcPct val="101699"/>
              </a:lnSpc>
              <a:spcBef>
                <a:spcPts val="245"/>
              </a:spcBef>
            </a:pPr>
            <a:r>
              <a:rPr sz="2200" spc="-10" dirty="0">
                <a:latin typeface="Calibri"/>
                <a:cs typeface="Calibri"/>
              </a:rPr>
              <a:t>Thanuj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young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enthusiastic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studying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science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KGR.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loves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 watch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movies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cricket.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aims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placed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MNC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salary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family.</a:t>
            </a:r>
            <a:r>
              <a:rPr sz="2200" dirty="0">
                <a:latin typeface="Calibri"/>
                <a:cs typeface="Calibri"/>
              </a:rPr>
              <a:t> 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attends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regularly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difficult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understand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topics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syllabus </a:t>
            </a:r>
            <a:r>
              <a:rPr sz="2200" spc="-10" dirty="0">
                <a:latin typeface="Calibri"/>
                <a:cs typeface="Calibri"/>
              </a:rPr>
              <a:t>due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lack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concept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visualization. </a:t>
            </a:r>
            <a:r>
              <a:rPr sz="2200" spc="-5" dirty="0">
                <a:latin typeface="Calibri"/>
                <a:cs typeface="Calibri"/>
              </a:rPr>
              <a:t>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YouTube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understand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concepts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but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still 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satisfied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7188" y="8618981"/>
            <a:ext cx="2764790" cy="8280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30"/>
              </a:spcBef>
            </a:pPr>
            <a:r>
              <a:rPr sz="2600" spc="-5" dirty="0">
                <a:latin typeface="Calibri"/>
                <a:cs typeface="Calibri"/>
              </a:rPr>
              <a:t>Joyful, hard-working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honest.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63650" y="5700903"/>
            <a:ext cx="3028950" cy="13144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5885" marR="254000">
              <a:lnSpc>
                <a:spcPct val="101699"/>
              </a:lnSpc>
              <a:spcBef>
                <a:spcPts val="225"/>
              </a:spcBef>
            </a:pPr>
            <a:r>
              <a:rPr sz="2400" spc="-5" dirty="0">
                <a:latin typeface="Calibri"/>
                <a:cs typeface="Calibri"/>
              </a:rPr>
              <a:t>His family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friends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constant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motivation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Thanuj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3550" y="3395979"/>
            <a:ext cx="7848600" cy="37719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0"/>
              </a:spcBef>
            </a:pPr>
            <a:r>
              <a:rPr sz="2800" b="1" spc="-10" dirty="0">
                <a:latin typeface="Calibri"/>
                <a:cs typeface="Calibri"/>
              </a:rPr>
              <a:t>Goals:</a:t>
            </a:r>
            <a:endParaRPr sz="28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5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graduation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backlogs.</a:t>
            </a:r>
            <a:endParaRPr sz="28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latin typeface="Calibri"/>
                <a:cs typeface="Calibri"/>
              </a:rPr>
              <a:t>*To </a:t>
            </a:r>
            <a:r>
              <a:rPr sz="2800" spc="-5" dirty="0">
                <a:latin typeface="Calibri"/>
                <a:cs typeface="Calibri"/>
              </a:rPr>
              <a:t>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MNC.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</a:pPr>
            <a:r>
              <a:rPr sz="2800" b="1" spc="-5" dirty="0">
                <a:latin typeface="Calibri"/>
                <a:cs typeface="Calibri"/>
              </a:rPr>
              <a:t>Frustrations:</a:t>
            </a:r>
            <a:endParaRPr sz="28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50"/>
              </a:spcBef>
            </a:pP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spc="-5" dirty="0">
                <a:latin typeface="Calibri"/>
                <a:cs typeface="Calibri"/>
              </a:rPr>
              <a:t>Unable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academic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concepts</a:t>
            </a:r>
            <a:endParaRPr sz="2800">
              <a:latin typeface="Calibri"/>
              <a:cs typeface="Calibri"/>
            </a:endParaRPr>
          </a:p>
          <a:p>
            <a:pPr marL="95885" marR="796925">
              <a:lnSpc>
                <a:spcPct val="101800"/>
              </a:lnSpc>
            </a:pPr>
            <a:r>
              <a:rPr sz="2800" spc="-10" dirty="0">
                <a:latin typeface="Calibri"/>
                <a:cs typeface="Calibri"/>
              </a:rPr>
              <a:t>*Unable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clear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subjects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semester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exams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29969" y="1028572"/>
            <a:ext cx="16220440" cy="9271635"/>
            <a:chOff x="1029969" y="1028572"/>
            <a:chExt cx="16220440" cy="9271635"/>
          </a:xfrm>
        </p:grpSpPr>
        <p:sp>
          <p:nvSpPr>
            <p:cNvPr id="22" name="object 22"/>
            <p:cNvSpPr/>
            <p:nvPr/>
          </p:nvSpPr>
          <p:spPr>
            <a:xfrm>
              <a:off x="1029969" y="1028572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20" y="0"/>
                  </a:moveTo>
                  <a:lnTo>
                    <a:pt x="188595" y="5079"/>
                  </a:lnTo>
                  <a:lnTo>
                    <a:pt x="144145" y="19050"/>
                  </a:lnTo>
                  <a:lnTo>
                    <a:pt x="104140" y="41275"/>
                  </a:lnTo>
                  <a:lnTo>
                    <a:pt x="69215" y="69850"/>
                  </a:lnTo>
                  <a:lnTo>
                    <a:pt x="40640" y="105409"/>
                  </a:lnTo>
                  <a:lnTo>
                    <a:pt x="19050" y="145415"/>
                  </a:lnTo>
                  <a:lnTo>
                    <a:pt x="5080" y="189865"/>
                  </a:lnTo>
                  <a:lnTo>
                    <a:pt x="0" y="238125"/>
                  </a:lnTo>
                  <a:lnTo>
                    <a:pt x="5080" y="285750"/>
                  </a:lnTo>
                  <a:lnTo>
                    <a:pt x="19050" y="330200"/>
                  </a:lnTo>
                  <a:lnTo>
                    <a:pt x="40640" y="370204"/>
                  </a:lnTo>
                  <a:lnTo>
                    <a:pt x="69215" y="405765"/>
                  </a:lnTo>
                  <a:lnTo>
                    <a:pt x="104140" y="434340"/>
                  </a:lnTo>
                  <a:lnTo>
                    <a:pt x="144145" y="456565"/>
                  </a:lnTo>
                  <a:lnTo>
                    <a:pt x="188595" y="470534"/>
                  </a:lnTo>
                  <a:lnTo>
                    <a:pt x="236220" y="475615"/>
                  </a:lnTo>
                  <a:lnTo>
                    <a:pt x="283845" y="470534"/>
                  </a:lnTo>
                  <a:lnTo>
                    <a:pt x="328295" y="456565"/>
                  </a:lnTo>
                  <a:lnTo>
                    <a:pt x="368935" y="434340"/>
                  </a:lnTo>
                  <a:lnTo>
                    <a:pt x="403860" y="405765"/>
                  </a:lnTo>
                  <a:lnTo>
                    <a:pt x="432435" y="370204"/>
                  </a:lnTo>
                  <a:lnTo>
                    <a:pt x="454025" y="330200"/>
                  </a:lnTo>
                  <a:lnTo>
                    <a:pt x="467995" y="285750"/>
                  </a:lnTo>
                  <a:lnTo>
                    <a:pt x="472440" y="238125"/>
                  </a:lnTo>
                  <a:lnTo>
                    <a:pt x="467995" y="189865"/>
                  </a:lnTo>
                  <a:lnTo>
                    <a:pt x="454025" y="145415"/>
                  </a:lnTo>
                  <a:lnTo>
                    <a:pt x="432435" y="105409"/>
                  </a:lnTo>
                  <a:lnTo>
                    <a:pt x="403860" y="69850"/>
                  </a:lnTo>
                  <a:lnTo>
                    <a:pt x="368935" y="41275"/>
                  </a:lnTo>
                  <a:lnTo>
                    <a:pt x="328295" y="19050"/>
                  </a:lnTo>
                  <a:lnTo>
                    <a:pt x="283845" y="5079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7A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514" y="1072387"/>
              <a:ext cx="387350" cy="3873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859" y="1198752"/>
              <a:ext cx="201294" cy="1346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22880" y="2416428"/>
              <a:ext cx="1827530" cy="1422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37865" y="2470150"/>
              <a:ext cx="1720723" cy="13155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796010" y="5508497"/>
              <a:ext cx="3386454" cy="1718945"/>
            </a:xfrm>
            <a:custGeom>
              <a:avLst/>
              <a:gdLst/>
              <a:ahLst/>
              <a:cxnLst/>
              <a:rect l="l" t="t" r="r" b="b"/>
              <a:pathLst>
                <a:path w="3386455" h="1718945">
                  <a:moveTo>
                    <a:pt x="0" y="1718945"/>
                  </a:moveTo>
                  <a:lnTo>
                    <a:pt x="3386454" y="1718945"/>
                  </a:lnTo>
                  <a:lnTo>
                    <a:pt x="3386454" y="0"/>
                  </a:lnTo>
                  <a:lnTo>
                    <a:pt x="0" y="0"/>
                  </a:lnTo>
                  <a:lnTo>
                    <a:pt x="0" y="171894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6494" y="8336368"/>
              <a:ext cx="3787140" cy="1950720"/>
            </a:xfrm>
            <a:custGeom>
              <a:avLst/>
              <a:gdLst/>
              <a:ahLst/>
              <a:cxnLst/>
              <a:rect l="l" t="t" r="r" b="b"/>
              <a:pathLst>
                <a:path w="3787140" h="1950720">
                  <a:moveTo>
                    <a:pt x="3787139" y="1950628"/>
                  </a:moveTo>
                  <a:lnTo>
                    <a:pt x="3787139" y="0"/>
                  </a:lnTo>
                  <a:lnTo>
                    <a:pt x="0" y="0"/>
                  </a:lnTo>
                  <a:lnTo>
                    <a:pt x="0" y="195062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362" y="2111883"/>
              <a:ext cx="2907919" cy="22557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39635" y="2741802"/>
              <a:ext cx="5302885" cy="426720"/>
            </a:xfrm>
            <a:custGeom>
              <a:avLst/>
              <a:gdLst/>
              <a:ahLst/>
              <a:cxnLst/>
              <a:rect l="l" t="t" r="r" b="b"/>
              <a:pathLst>
                <a:path w="5302884" h="426719">
                  <a:moveTo>
                    <a:pt x="0" y="71120"/>
                  </a:moveTo>
                  <a:lnTo>
                    <a:pt x="5715" y="43179"/>
                  </a:lnTo>
                  <a:lnTo>
                    <a:pt x="20955" y="20954"/>
                  </a:lnTo>
                  <a:lnTo>
                    <a:pt x="43815" y="5715"/>
                  </a:lnTo>
                  <a:lnTo>
                    <a:pt x="71120" y="0"/>
                  </a:lnTo>
                  <a:lnTo>
                    <a:pt x="1452880" y="0"/>
                  </a:lnTo>
                  <a:lnTo>
                    <a:pt x="1480820" y="5715"/>
                  </a:lnTo>
                  <a:lnTo>
                    <a:pt x="1503045" y="20954"/>
                  </a:lnTo>
                  <a:lnTo>
                    <a:pt x="1518285" y="43179"/>
                  </a:lnTo>
                  <a:lnTo>
                    <a:pt x="1524000" y="71120"/>
                  </a:lnTo>
                  <a:lnTo>
                    <a:pt x="1524000" y="355600"/>
                  </a:lnTo>
                  <a:lnTo>
                    <a:pt x="1518285" y="383540"/>
                  </a:lnTo>
                  <a:lnTo>
                    <a:pt x="1503045" y="405765"/>
                  </a:lnTo>
                  <a:lnTo>
                    <a:pt x="1480820" y="421004"/>
                  </a:lnTo>
                  <a:lnTo>
                    <a:pt x="1452880" y="426720"/>
                  </a:lnTo>
                  <a:lnTo>
                    <a:pt x="71120" y="426720"/>
                  </a:lnTo>
                  <a:lnTo>
                    <a:pt x="43815" y="421004"/>
                  </a:lnTo>
                  <a:lnTo>
                    <a:pt x="20955" y="405765"/>
                  </a:lnTo>
                  <a:lnTo>
                    <a:pt x="5715" y="383540"/>
                  </a:lnTo>
                  <a:lnTo>
                    <a:pt x="0" y="355600"/>
                  </a:lnTo>
                  <a:lnTo>
                    <a:pt x="0" y="71120"/>
                  </a:lnTo>
                  <a:close/>
                </a:path>
                <a:path w="5302884" h="426719">
                  <a:moveTo>
                    <a:pt x="1912620" y="71120"/>
                  </a:moveTo>
                  <a:lnTo>
                    <a:pt x="1918335" y="43179"/>
                  </a:lnTo>
                  <a:lnTo>
                    <a:pt x="1933575" y="20954"/>
                  </a:lnTo>
                  <a:lnTo>
                    <a:pt x="1956435" y="5715"/>
                  </a:lnTo>
                  <a:lnTo>
                    <a:pt x="1983740" y="0"/>
                  </a:lnTo>
                  <a:lnTo>
                    <a:pt x="3406775" y="0"/>
                  </a:lnTo>
                  <a:lnTo>
                    <a:pt x="3434715" y="5715"/>
                  </a:lnTo>
                  <a:lnTo>
                    <a:pt x="3456940" y="20954"/>
                  </a:lnTo>
                  <a:lnTo>
                    <a:pt x="3472180" y="43179"/>
                  </a:lnTo>
                  <a:lnTo>
                    <a:pt x="3477895" y="71120"/>
                  </a:lnTo>
                  <a:lnTo>
                    <a:pt x="3477895" y="355600"/>
                  </a:lnTo>
                  <a:lnTo>
                    <a:pt x="3472180" y="383540"/>
                  </a:lnTo>
                  <a:lnTo>
                    <a:pt x="3456940" y="405765"/>
                  </a:lnTo>
                  <a:lnTo>
                    <a:pt x="3434715" y="421004"/>
                  </a:lnTo>
                  <a:lnTo>
                    <a:pt x="3406775" y="426720"/>
                  </a:lnTo>
                  <a:lnTo>
                    <a:pt x="1983740" y="426720"/>
                  </a:lnTo>
                  <a:lnTo>
                    <a:pt x="1956435" y="421004"/>
                  </a:lnTo>
                  <a:lnTo>
                    <a:pt x="1933575" y="405765"/>
                  </a:lnTo>
                  <a:lnTo>
                    <a:pt x="1918335" y="383540"/>
                  </a:lnTo>
                  <a:lnTo>
                    <a:pt x="1912620" y="355600"/>
                  </a:lnTo>
                  <a:lnTo>
                    <a:pt x="1912620" y="71120"/>
                  </a:lnTo>
                  <a:close/>
                </a:path>
                <a:path w="5302884" h="426719">
                  <a:moveTo>
                    <a:pt x="3834130" y="71120"/>
                  </a:moveTo>
                  <a:lnTo>
                    <a:pt x="3839210" y="43179"/>
                  </a:lnTo>
                  <a:lnTo>
                    <a:pt x="3854450" y="20954"/>
                  </a:lnTo>
                  <a:lnTo>
                    <a:pt x="3877310" y="5715"/>
                  </a:lnTo>
                  <a:lnTo>
                    <a:pt x="3905250" y="0"/>
                  </a:lnTo>
                  <a:lnTo>
                    <a:pt x="5231765" y="0"/>
                  </a:lnTo>
                  <a:lnTo>
                    <a:pt x="5259705" y="5715"/>
                  </a:lnTo>
                  <a:lnTo>
                    <a:pt x="5281930" y="20954"/>
                  </a:lnTo>
                  <a:lnTo>
                    <a:pt x="5297170" y="43179"/>
                  </a:lnTo>
                  <a:lnTo>
                    <a:pt x="5302885" y="71120"/>
                  </a:lnTo>
                  <a:lnTo>
                    <a:pt x="5302885" y="355600"/>
                  </a:lnTo>
                  <a:lnTo>
                    <a:pt x="5297170" y="383540"/>
                  </a:lnTo>
                  <a:lnTo>
                    <a:pt x="5281930" y="405765"/>
                  </a:lnTo>
                  <a:lnTo>
                    <a:pt x="5259705" y="421004"/>
                  </a:lnTo>
                  <a:lnTo>
                    <a:pt x="5231765" y="426720"/>
                  </a:lnTo>
                  <a:lnTo>
                    <a:pt x="3905250" y="426720"/>
                  </a:lnTo>
                  <a:lnTo>
                    <a:pt x="3877310" y="421004"/>
                  </a:lnTo>
                  <a:lnTo>
                    <a:pt x="3854450" y="405765"/>
                  </a:lnTo>
                  <a:lnTo>
                    <a:pt x="3839210" y="383540"/>
                  </a:lnTo>
                  <a:lnTo>
                    <a:pt x="3834130" y="355600"/>
                  </a:lnTo>
                  <a:lnTo>
                    <a:pt x="3834130" y="711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65860" y="6138036"/>
            <a:ext cx="3787140" cy="1323340"/>
          </a:xfrm>
          <a:prstGeom prst="rect">
            <a:avLst/>
          </a:prstGeom>
          <a:solidFill>
            <a:srgbClr val="F0F0F0"/>
          </a:solidFill>
          <a:ln w="9144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9535" marR="2148205">
              <a:lnSpc>
                <a:spcPct val="1078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Age (in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years):20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Gender: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Male</a:t>
            </a:r>
          </a:p>
          <a:p>
            <a:pPr marL="89535">
              <a:lnSpc>
                <a:spcPts val="2145"/>
              </a:lnSpc>
              <a:spcBef>
                <a:spcPts val="390"/>
              </a:spcBef>
            </a:pPr>
            <a:r>
              <a:rPr sz="2000" dirty="0">
                <a:latin typeface="Arial"/>
                <a:cs typeface="Arial"/>
              </a:rPr>
              <a:t>Profession: Student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31569" y="4557395"/>
            <a:ext cx="3822700" cy="1344295"/>
          </a:xfrm>
          <a:prstGeom prst="rect">
            <a:avLst/>
          </a:prstGeom>
          <a:solidFill>
            <a:srgbClr val="F0F0F0"/>
          </a:solidFill>
          <a:ln w="25907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165100" marR="614045">
              <a:lnSpc>
                <a:spcPct val="105400"/>
              </a:lnSpc>
              <a:spcBef>
                <a:spcPts val="1480"/>
              </a:spcBef>
            </a:pPr>
            <a:r>
              <a:rPr sz="2600" spc="-5" dirty="0">
                <a:latin typeface="Calibri"/>
                <a:cs typeface="Calibri"/>
              </a:rPr>
              <a:t>“I’m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determined </a:t>
            </a:r>
            <a:r>
              <a:rPr sz="2600" spc="-1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enthusiastic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person”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4025" y="3859733"/>
            <a:ext cx="493903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0" b="1" spc="-1150" dirty="0">
                <a:solidFill>
                  <a:srgbClr val="FFBA00"/>
                </a:solidFill>
                <a:latin typeface="Trebuchet MS"/>
                <a:cs typeface="Trebuchet MS"/>
              </a:rPr>
              <a:t>MILESTON</a:t>
            </a:r>
            <a:r>
              <a:rPr sz="8000" b="1" spc="-1120" dirty="0">
                <a:solidFill>
                  <a:srgbClr val="FFBA00"/>
                </a:solidFill>
                <a:latin typeface="Trebuchet MS"/>
                <a:cs typeface="Trebuchet MS"/>
              </a:rPr>
              <a:t>E</a:t>
            </a:r>
            <a:r>
              <a:rPr sz="8000" b="1" spc="-985" dirty="0">
                <a:solidFill>
                  <a:srgbClr val="FFBA00"/>
                </a:solidFill>
                <a:latin typeface="Trebuchet MS"/>
                <a:cs typeface="Trebuchet MS"/>
              </a:rPr>
              <a:t> </a:t>
            </a:r>
            <a:r>
              <a:rPr sz="8000" b="1" spc="-715" dirty="0">
                <a:solidFill>
                  <a:srgbClr val="FFBA00"/>
                </a:solidFill>
                <a:latin typeface="Trebuchet MS"/>
                <a:cs typeface="Trebuchet MS"/>
              </a:rPr>
              <a:t>2:  </a:t>
            </a:r>
            <a:r>
              <a:rPr sz="8000" b="1" spc="-1025" dirty="0">
                <a:solidFill>
                  <a:srgbClr val="FFBA00"/>
                </a:solidFill>
                <a:latin typeface="Trebuchet MS"/>
                <a:cs typeface="Trebuchet MS"/>
              </a:rPr>
              <a:t>DISCOVER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9740" y="2668062"/>
            <a:ext cx="8841740" cy="5666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286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You </a:t>
            </a:r>
            <a:r>
              <a:rPr sz="2400" spc="10" dirty="0">
                <a:solidFill>
                  <a:srgbClr val="272727"/>
                </a:solidFill>
                <a:latin typeface="Microsoft Sans Serif"/>
                <a:cs typeface="Microsoft Sans Serif"/>
              </a:rPr>
              <a:t>have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created </a:t>
            </a:r>
            <a:r>
              <a:rPr sz="2400" dirty="0">
                <a:solidFill>
                  <a:srgbClr val="272727"/>
                </a:solidFill>
                <a:latin typeface="Microsoft Sans Serif"/>
                <a:cs typeface="Microsoft Sans Serif"/>
              </a:rPr>
              <a:t>a </a:t>
            </a:r>
            <a:r>
              <a:rPr sz="2400" spc="70" dirty="0">
                <a:solidFill>
                  <a:srgbClr val="272727"/>
                </a:solidFill>
                <a:latin typeface="Microsoft Sans Serif"/>
                <a:cs typeface="Microsoft Sans Serif"/>
              </a:rPr>
              <a:t>product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or </a:t>
            </a:r>
            <a:r>
              <a:rPr sz="2400" dirty="0">
                <a:solidFill>
                  <a:srgbClr val="272727"/>
                </a:solidFill>
                <a:latin typeface="Microsoft Sans Serif"/>
                <a:cs typeface="Microsoft Sans Serif"/>
              </a:rPr>
              <a:t>a </a:t>
            </a:r>
            <a:r>
              <a:rPr sz="2400" spc="25" dirty="0">
                <a:solidFill>
                  <a:srgbClr val="272727"/>
                </a:solidFill>
                <a:latin typeface="Microsoft Sans Serif"/>
                <a:cs typeface="Microsoft Sans Serif"/>
              </a:rPr>
              <a:t>service </a:t>
            </a:r>
            <a:r>
              <a:rPr sz="2400" spc="105" dirty="0">
                <a:solidFill>
                  <a:srgbClr val="272727"/>
                </a:solidFill>
                <a:latin typeface="Microsoft Sans Serif"/>
                <a:cs typeface="Microsoft Sans Serif"/>
              </a:rPr>
              <a:t>that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add </a:t>
            </a:r>
            <a:r>
              <a:rPr sz="2400" spc="20" dirty="0">
                <a:solidFill>
                  <a:srgbClr val="272727"/>
                </a:solidFill>
                <a:latin typeface="Microsoft Sans Serif"/>
                <a:cs typeface="Microsoft Sans Serif"/>
              </a:rPr>
              <a:t>value </a:t>
            </a:r>
            <a:r>
              <a:rPr sz="2400" spc="110" dirty="0">
                <a:solidFill>
                  <a:srgbClr val="272727"/>
                </a:solidFill>
                <a:latin typeface="Microsoft Sans Serif"/>
                <a:cs typeface="Microsoft Sans Serif"/>
              </a:rPr>
              <a:t>to </a:t>
            </a:r>
            <a:r>
              <a:rPr sz="2400" dirty="0">
                <a:solidFill>
                  <a:srgbClr val="272727"/>
                </a:solidFill>
                <a:latin typeface="Microsoft Sans Serif"/>
                <a:cs typeface="Microsoft Sans Serif"/>
              </a:rPr>
              <a:t>a </a:t>
            </a:r>
            <a:r>
              <a:rPr sz="2400" spc="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defined</a:t>
            </a:r>
            <a:r>
              <a:rPr sz="2400" spc="-5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272727"/>
                </a:solidFill>
                <a:latin typeface="Microsoft Sans Serif"/>
                <a:cs typeface="Microsoft Sans Serif"/>
              </a:rPr>
              <a:t>set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272727"/>
                </a:solidFill>
                <a:latin typeface="Microsoft Sans Serif"/>
                <a:cs typeface="Microsoft Sans Serif"/>
              </a:rPr>
              <a:t>of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272727"/>
                </a:solidFill>
                <a:latin typeface="Microsoft Sans Serif"/>
                <a:cs typeface="Microsoft Sans Serif"/>
              </a:rPr>
              <a:t>customers</a:t>
            </a:r>
            <a:r>
              <a:rPr sz="2400" spc="-3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272727"/>
                </a:solidFill>
                <a:latin typeface="Microsoft Sans Serif"/>
                <a:cs typeface="Microsoft Sans Serif"/>
              </a:rPr>
              <a:t>and</a:t>
            </a:r>
            <a:r>
              <a:rPr sz="2400" spc="-6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272727"/>
                </a:solidFill>
                <a:latin typeface="Microsoft Sans Serif"/>
                <a:cs typeface="Microsoft Sans Serif"/>
              </a:rPr>
              <a:t>solve</a:t>
            </a: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272727"/>
                </a:solidFill>
                <a:latin typeface="Microsoft Sans Serif"/>
                <a:cs typeface="Microsoft Sans Serif"/>
              </a:rPr>
              <a:t>the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272727"/>
                </a:solidFill>
                <a:latin typeface="Microsoft Sans Serif"/>
                <a:cs typeface="Microsoft Sans Serif"/>
              </a:rPr>
              <a:t>problems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72727"/>
                </a:solidFill>
                <a:latin typeface="Microsoft Sans Serif"/>
                <a:cs typeface="Microsoft Sans Serif"/>
              </a:rPr>
              <a:t>you</a:t>
            </a:r>
            <a:r>
              <a:rPr sz="2400" spc="-2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defined </a:t>
            </a:r>
            <a:r>
              <a:rPr sz="2400" spc="-62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in</a:t>
            </a:r>
            <a:r>
              <a:rPr sz="2400" spc="-5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272727"/>
                </a:solidFill>
                <a:latin typeface="Microsoft Sans Serif"/>
                <a:cs typeface="Microsoft Sans Serif"/>
              </a:rPr>
              <a:t>the</a:t>
            </a:r>
            <a:r>
              <a:rPr sz="2400" spc="-5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272727"/>
                </a:solidFill>
                <a:latin typeface="Microsoft Sans Serif"/>
                <a:cs typeface="Microsoft Sans Serif"/>
              </a:rPr>
              <a:t>first</a:t>
            </a:r>
            <a:r>
              <a:rPr sz="2400" spc="-7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272727"/>
                </a:solidFill>
                <a:latin typeface="Microsoft Sans Serif"/>
                <a:cs typeface="Microsoft Sans Serif"/>
              </a:rPr>
              <a:t>phase.</a:t>
            </a:r>
            <a:endParaRPr sz="24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You</a:t>
            </a:r>
            <a:r>
              <a:rPr sz="2400" spc="-3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learnt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about</a:t>
            </a:r>
            <a:r>
              <a:rPr sz="2400" spc="-5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272727"/>
                </a:solidFill>
                <a:latin typeface="Microsoft Sans Serif"/>
                <a:cs typeface="Microsoft Sans Serif"/>
              </a:rPr>
              <a:t>MVPs</a:t>
            </a:r>
            <a:r>
              <a:rPr sz="2400" spc="-3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272727"/>
                </a:solidFill>
                <a:latin typeface="Microsoft Sans Serif"/>
                <a:cs typeface="Microsoft Sans Serif"/>
              </a:rPr>
              <a:t>and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72727"/>
                </a:solidFill>
                <a:latin typeface="Microsoft Sans Serif"/>
                <a:cs typeface="Microsoft Sans Serif"/>
              </a:rPr>
              <a:t>you</a:t>
            </a:r>
            <a:r>
              <a:rPr sz="2400" spc="-3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272727"/>
                </a:solidFill>
                <a:latin typeface="Microsoft Sans Serif"/>
                <a:cs typeface="Microsoft Sans Serif"/>
              </a:rPr>
              <a:t>know</a:t>
            </a: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272727"/>
                </a:solidFill>
                <a:latin typeface="Microsoft Sans Serif"/>
                <a:cs typeface="Microsoft Sans Serif"/>
              </a:rPr>
              <a:t>their</a:t>
            </a:r>
            <a:r>
              <a:rPr sz="2400" spc="-5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importance.</a:t>
            </a:r>
            <a:endParaRPr sz="2400">
              <a:latin typeface="Microsoft Sans Serif"/>
              <a:cs typeface="Microsoft Sans Serif"/>
            </a:endParaRPr>
          </a:p>
          <a:p>
            <a:pPr marL="355600" marR="918210" indent="-343535">
              <a:lnSpc>
                <a:spcPct val="128299"/>
              </a:lnSpc>
              <a:spcBef>
                <a:spcPts val="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You </a:t>
            </a:r>
            <a:r>
              <a:rPr sz="2400" spc="10" dirty="0">
                <a:solidFill>
                  <a:srgbClr val="272727"/>
                </a:solidFill>
                <a:latin typeface="Microsoft Sans Serif"/>
                <a:cs typeface="Microsoft Sans Serif"/>
              </a:rPr>
              <a:t>have </a:t>
            </a:r>
            <a:r>
              <a:rPr sz="2400" spc="90" dirty="0">
                <a:solidFill>
                  <a:srgbClr val="272727"/>
                </a:solidFill>
                <a:latin typeface="Microsoft Sans Serif"/>
                <a:cs typeface="Microsoft Sans Serif"/>
              </a:rPr>
              <a:t>built </a:t>
            </a:r>
            <a:r>
              <a:rPr sz="2400" spc="15" dirty="0">
                <a:solidFill>
                  <a:srgbClr val="272727"/>
                </a:solidFill>
                <a:latin typeface="Microsoft Sans Serif"/>
                <a:cs typeface="Microsoft Sans Serif"/>
              </a:rPr>
              <a:t>an MVP, </a:t>
            </a:r>
            <a:r>
              <a:rPr sz="2400" spc="85" dirty="0">
                <a:solidFill>
                  <a:srgbClr val="272727"/>
                </a:solidFill>
                <a:latin typeface="Microsoft Sans Serif"/>
                <a:cs typeface="Microsoft Sans Serif"/>
              </a:rPr>
              <a:t>with </a:t>
            </a:r>
            <a:r>
              <a:rPr sz="2400" spc="45" dirty="0">
                <a:solidFill>
                  <a:srgbClr val="272727"/>
                </a:solidFill>
                <a:latin typeface="Microsoft Sans Serif"/>
                <a:cs typeface="Microsoft Sans Serif"/>
              </a:rPr>
              <a:t>consumption </a:t>
            </a:r>
            <a:r>
              <a:rPr sz="2400" spc="80" dirty="0">
                <a:solidFill>
                  <a:srgbClr val="272727"/>
                </a:solidFill>
                <a:latin typeface="Microsoft Sans Serif"/>
                <a:cs typeface="Microsoft Sans Serif"/>
              </a:rPr>
              <a:t>of </a:t>
            </a:r>
            <a:r>
              <a:rPr sz="2400" spc="50" dirty="0">
                <a:solidFill>
                  <a:srgbClr val="272727"/>
                </a:solidFill>
                <a:latin typeface="Microsoft Sans Serif"/>
                <a:cs typeface="Microsoft Sans Serif"/>
              </a:rPr>
              <a:t>minimal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272727"/>
                </a:solidFill>
                <a:latin typeface="Microsoft Sans Serif"/>
                <a:cs typeface="Microsoft Sans Serif"/>
              </a:rPr>
              <a:t>resources</a:t>
            </a:r>
            <a:r>
              <a:rPr sz="2400" spc="-3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272727"/>
                </a:solidFill>
                <a:latin typeface="Microsoft Sans Serif"/>
                <a:cs typeface="Microsoft Sans Serif"/>
              </a:rPr>
              <a:t>and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72727"/>
                </a:solidFill>
                <a:latin typeface="Microsoft Sans Serif"/>
                <a:cs typeface="Microsoft Sans Serif"/>
              </a:rPr>
              <a:t>tested</a:t>
            </a:r>
            <a:r>
              <a:rPr sz="2400" spc="-5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272727"/>
                </a:solidFill>
                <a:latin typeface="Microsoft Sans Serif"/>
                <a:cs typeface="Microsoft Sans Serif"/>
              </a:rPr>
              <a:t>your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theory</a:t>
            </a: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in</a:t>
            </a:r>
            <a:r>
              <a:rPr sz="2400" spc="-5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272727"/>
                </a:solidFill>
                <a:latin typeface="Microsoft Sans Serif"/>
                <a:cs typeface="Microsoft Sans Serif"/>
              </a:rPr>
              <a:t>less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than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272727"/>
                </a:solidFill>
                <a:latin typeface="Microsoft Sans Serif"/>
                <a:cs typeface="Microsoft Sans Serif"/>
              </a:rPr>
              <a:t>3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272727"/>
                </a:solidFill>
                <a:latin typeface="Microsoft Sans Serif"/>
                <a:cs typeface="Microsoft Sans Serif"/>
              </a:rPr>
              <a:t>weeks.</a:t>
            </a:r>
            <a:endParaRPr sz="2400">
              <a:latin typeface="Microsoft Sans Serif"/>
              <a:cs typeface="Microsoft Sans Serif"/>
            </a:endParaRPr>
          </a:p>
          <a:p>
            <a:pPr marL="355600" marR="1536065" indent="-343535">
              <a:lnSpc>
                <a:spcPts val="3710"/>
              </a:lnSpc>
              <a:spcBef>
                <a:spcPts val="2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You </a:t>
            </a:r>
            <a:r>
              <a:rPr sz="2400" spc="10" dirty="0">
                <a:solidFill>
                  <a:srgbClr val="272727"/>
                </a:solidFill>
                <a:latin typeface="Microsoft Sans Serif"/>
                <a:cs typeface="Microsoft Sans Serif"/>
              </a:rPr>
              <a:t>have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conducted </a:t>
            </a:r>
            <a:r>
              <a:rPr sz="2400" spc="70" dirty="0">
                <a:solidFill>
                  <a:srgbClr val="272727"/>
                </a:solidFill>
                <a:latin typeface="Microsoft Sans Serif"/>
                <a:cs typeface="Microsoft Sans Serif"/>
              </a:rPr>
              <a:t>competitive </a:t>
            </a:r>
            <a:r>
              <a:rPr sz="2400" spc="20" dirty="0">
                <a:solidFill>
                  <a:srgbClr val="272727"/>
                </a:solidFill>
                <a:latin typeface="Microsoft Sans Serif"/>
                <a:cs typeface="Microsoft Sans Serif"/>
              </a:rPr>
              <a:t>analysis </a:t>
            </a:r>
            <a:r>
              <a:rPr sz="2400" spc="35" dirty="0">
                <a:solidFill>
                  <a:srgbClr val="272727"/>
                </a:solidFill>
                <a:latin typeface="Microsoft Sans Serif"/>
                <a:cs typeface="Microsoft Sans Serif"/>
              </a:rPr>
              <a:t>and </a:t>
            </a:r>
            <a:r>
              <a:rPr sz="2400" spc="80" dirty="0">
                <a:solidFill>
                  <a:srgbClr val="272727"/>
                </a:solidFill>
                <a:latin typeface="Microsoft Sans Serif"/>
                <a:cs typeface="Microsoft Sans Serif"/>
              </a:rPr>
              <a:t>the </a:t>
            </a:r>
            <a:r>
              <a:rPr sz="2400" spc="-62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product/service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272727"/>
                </a:solidFill>
                <a:latin typeface="Microsoft Sans Serif"/>
                <a:cs typeface="Microsoft Sans Serif"/>
              </a:rPr>
              <a:t>developed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72727"/>
                </a:solidFill>
                <a:latin typeface="Microsoft Sans Serif"/>
                <a:cs typeface="Microsoft Sans Serif"/>
              </a:rPr>
              <a:t>has</a:t>
            </a:r>
            <a:r>
              <a:rPr sz="2400" spc="-6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272727"/>
                </a:solidFill>
                <a:latin typeface="Microsoft Sans Serif"/>
                <a:cs typeface="Microsoft Sans Serif"/>
              </a:rPr>
              <a:t>unique</a:t>
            </a:r>
            <a:r>
              <a:rPr sz="2400" spc="-5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272727"/>
                </a:solidFill>
                <a:latin typeface="Microsoft Sans Serif"/>
                <a:cs typeface="Microsoft Sans Serif"/>
              </a:rPr>
              <a:t>properties.</a:t>
            </a:r>
            <a:endParaRPr sz="24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55600" algn="l"/>
                <a:tab pos="356235" algn="l"/>
                <a:tab pos="1035685" algn="l"/>
              </a:tabLst>
            </a:pP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You	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distinguished</a:t>
            </a:r>
            <a:r>
              <a:rPr sz="2400" spc="-7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272727"/>
                </a:solidFill>
                <a:latin typeface="Microsoft Sans Serif"/>
                <a:cs typeface="Microsoft Sans Serif"/>
              </a:rPr>
              <a:t>early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272727"/>
                </a:solidFill>
                <a:latin typeface="Microsoft Sans Serif"/>
                <a:cs typeface="Microsoft Sans Serif"/>
              </a:rPr>
              <a:t>adopters</a:t>
            </a:r>
            <a:r>
              <a:rPr sz="2400" spc="-5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272727"/>
                </a:solidFill>
                <a:latin typeface="Microsoft Sans Serif"/>
                <a:cs typeface="Microsoft Sans Serif"/>
              </a:rPr>
              <a:t>and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interviewed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272727"/>
                </a:solidFill>
                <a:latin typeface="Microsoft Sans Serif"/>
                <a:cs typeface="Microsoft Sans Serif"/>
              </a:rPr>
              <a:t>user</a:t>
            </a:r>
            <a:r>
              <a:rPr sz="2400" spc="-3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272727"/>
                </a:solidFill>
                <a:latin typeface="Microsoft Sans Serif"/>
                <a:cs typeface="Microsoft Sans Serif"/>
              </a:rPr>
              <a:t>for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</a:pP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data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collection</a:t>
            </a: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272727"/>
                </a:solidFill>
                <a:latin typeface="Microsoft Sans Serif"/>
                <a:cs typeface="Microsoft Sans Serif"/>
              </a:rPr>
              <a:t>and</a:t>
            </a:r>
            <a:r>
              <a:rPr sz="2400" spc="-5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concept</a:t>
            </a:r>
            <a:r>
              <a:rPr sz="2400" spc="-5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272727"/>
                </a:solidFill>
                <a:latin typeface="Microsoft Sans Serif"/>
                <a:cs typeface="Microsoft Sans Serif"/>
              </a:rPr>
              <a:t>validation.</a:t>
            </a:r>
            <a:endParaRPr sz="2400">
              <a:latin typeface="Microsoft Sans Serif"/>
              <a:cs typeface="Microsoft Sans Serif"/>
            </a:endParaRPr>
          </a:p>
          <a:p>
            <a:pPr marL="355600" marR="38100" indent="-343535">
              <a:lnSpc>
                <a:spcPct val="128400"/>
              </a:lnSpc>
              <a:spcBef>
                <a:spcPts val="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You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272727"/>
                </a:solidFill>
                <a:latin typeface="Microsoft Sans Serif"/>
                <a:cs typeface="Microsoft Sans Serif"/>
              </a:rPr>
              <a:t>have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272727"/>
                </a:solidFill>
                <a:latin typeface="Microsoft Sans Serif"/>
                <a:cs typeface="Microsoft Sans Serif"/>
              </a:rPr>
              <a:t>validated</a:t>
            </a:r>
            <a:r>
              <a:rPr sz="2400" spc="-8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272727"/>
                </a:solidFill>
                <a:latin typeface="Microsoft Sans Serif"/>
                <a:cs typeface="Microsoft Sans Serif"/>
              </a:rPr>
              <a:t>your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272727"/>
                </a:solidFill>
                <a:latin typeface="Microsoft Sans Serif"/>
                <a:cs typeface="Microsoft Sans Serif"/>
              </a:rPr>
              <a:t>concept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272727"/>
                </a:solidFill>
                <a:latin typeface="Microsoft Sans Serif"/>
                <a:cs typeface="Microsoft Sans Serif"/>
              </a:rPr>
              <a:t>or</a:t>
            </a:r>
            <a:r>
              <a:rPr sz="2400" spc="-6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272727"/>
                </a:solidFill>
                <a:latin typeface="Microsoft Sans Serif"/>
                <a:cs typeface="Microsoft Sans Serif"/>
              </a:rPr>
              <a:t>started</a:t>
            </a:r>
            <a:r>
              <a:rPr sz="2400" spc="-5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272727"/>
                </a:solidFill>
                <a:latin typeface="Microsoft Sans Serif"/>
                <a:cs typeface="Microsoft Sans Serif"/>
              </a:rPr>
              <a:t>revamping</a:t>
            </a:r>
            <a:r>
              <a:rPr sz="2400" spc="-8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272727"/>
                </a:solidFill>
                <a:latin typeface="Microsoft Sans Serif"/>
                <a:cs typeface="Microsoft Sans Serif"/>
              </a:rPr>
              <a:t>based </a:t>
            </a:r>
            <a:r>
              <a:rPr sz="2400" spc="-62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272727"/>
                </a:solidFill>
                <a:latin typeface="Microsoft Sans Serif"/>
                <a:cs typeface="Microsoft Sans Serif"/>
              </a:rPr>
              <a:t>on</a:t>
            </a:r>
            <a:r>
              <a:rPr sz="2400" spc="-5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272727"/>
                </a:solidFill>
                <a:latin typeface="Microsoft Sans Serif"/>
                <a:cs typeface="Microsoft Sans Serif"/>
              </a:rPr>
              <a:t>your</a:t>
            </a:r>
            <a:r>
              <a:rPr sz="2400" spc="-40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272727"/>
                </a:solidFill>
                <a:latin typeface="Microsoft Sans Serif"/>
                <a:cs typeface="Microsoft Sans Serif"/>
              </a:rPr>
              <a:t>data</a:t>
            </a:r>
            <a:r>
              <a:rPr sz="2400" spc="-45" dirty="0">
                <a:solidFill>
                  <a:srgbClr val="272727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272727"/>
                </a:solidFill>
                <a:latin typeface="Microsoft Sans Serif"/>
                <a:cs typeface="Microsoft Sans Serif"/>
              </a:rPr>
              <a:t>analysis.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9016085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03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5452" y="1028700"/>
            <a:ext cx="2278380" cy="11308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95042" y="1074165"/>
            <a:ext cx="4018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35353"/>
                </a:solidFill>
                <a:latin typeface="Lucida Sans Unicode"/>
                <a:cs typeface="Lucida Sans Unicode"/>
              </a:rPr>
              <a:t>WADHWANI</a:t>
            </a:r>
            <a:r>
              <a:rPr sz="1600" spc="-70" dirty="0">
                <a:solidFill>
                  <a:srgbClr val="535353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535353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-65" dirty="0">
                <a:solidFill>
                  <a:srgbClr val="535353"/>
                </a:solidFill>
                <a:latin typeface="Lucida Sans Unicode"/>
                <a:cs typeface="Lucida Sans Unicode"/>
              </a:rPr>
              <a:t> </a:t>
            </a:r>
            <a:r>
              <a:rPr sz="1600" spc="-155" dirty="0">
                <a:solidFill>
                  <a:srgbClr val="535353"/>
                </a:solidFill>
                <a:latin typeface="Lucida Sans Unicode"/>
                <a:cs typeface="Lucida Sans Unicode"/>
              </a:rPr>
              <a:t>|</a:t>
            </a:r>
            <a:r>
              <a:rPr sz="1600" spc="-45" dirty="0">
                <a:solidFill>
                  <a:srgbClr val="535353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535353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17828" y="9348317"/>
            <a:ext cx="37084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C01F25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60" dirty="0">
                <a:solidFill>
                  <a:srgbClr val="C01F25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C01F25"/>
                </a:solidFill>
                <a:latin typeface="Microsoft Sans Serif"/>
                <a:cs typeface="Microsoft Sans Serif"/>
              </a:rPr>
              <a:t>Jobs.</a:t>
            </a:r>
            <a:r>
              <a:rPr sz="2100" spc="-60" dirty="0">
                <a:solidFill>
                  <a:srgbClr val="C01F25"/>
                </a:solidFill>
                <a:latin typeface="Microsoft Sans Serif"/>
                <a:cs typeface="Microsoft Sans Serif"/>
              </a:rPr>
              <a:t> </a:t>
            </a:r>
            <a:r>
              <a:rPr sz="2100" spc="-20" dirty="0">
                <a:solidFill>
                  <a:srgbClr val="C01F25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70" dirty="0">
                <a:solidFill>
                  <a:srgbClr val="C01F25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5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0224" y="1028700"/>
            <a:ext cx="472440" cy="475615"/>
            <a:chOff x="1030224" y="1028700"/>
            <a:chExt cx="472440" cy="475615"/>
          </a:xfrm>
        </p:grpSpPr>
        <p:sp>
          <p:nvSpPr>
            <p:cNvPr id="3" name="object 3"/>
            <p:cNvSpPr/>
            <p:nvPr/>
          </p:nvSpPr>
          <p:spPr>
            <a:xfrm>
              <a:off x="1030224" y="1028700"/>
              <a:ext cx="472440" cy="475615"/>
            </a:xfrm>
            <a:custGeom>
              <a:avLst/>
              <a:gdLst/>
              <a:ahLst/>
              <a:cxnLst/>
              <a:rect l="l" t="t" r="r" b="b"/>
              <a:pathLst>
                <a:path w="472440" h="475615">
                  <a:moveTo>
                    <a:pt x="236219" y="0"/>
                  </a:moveTo>
                  <a:lnTo>
                    <a:pt x="188564" y="5027"/>
                  </a:lnTo>
                  <a:lnTo>
                    <a:pt x="144200" y="19002"/>
                  </a:lnTo>
                  <a:lnTo>
                    <a:pt x="104071" y="40978"/>
                  </a:lnTo>
                  <a:lnTo>
                    <a:pt x="69122" y="70008"/>
                  </a:lnTo>
                  <a:lnTo>
                    <a:pt x="40297" y="105147"/>
                  </a:lnTo>
                  <a:lnTo>
                    <a:pt x="18539" y="145446"/>
                  </a:lnTo>
                  <a:lnTo>
                    <a:pt x="4792" y="189961"/>
                  </a:lnTo>
                  <a:lnTo>
                    <a:pt x="0" y="237744"/>
                  </a:lnTo>
                  <a:lnTo>
                    <a:pt x="4792" y="285526"/>
                  </a:lnTo>
                  <a:lnTo>
                    <a:pt x="18539" y="330041"/>
                  </a:lnTo>
                  <a:lnTo>
                    <a:pt x="40297" y="370340"/>
                  </a:lnTo>
                  <a:lnTo>
                    <a:pt x="69122" y="405479"/>
                  </a:lnTo>
                  <a:lnTo>
                    <a:pt x="104071" y="434509"/>
                  </a:lnTo>
                  <a:lnTo>
                    <a:pt x="144200" y="456485"/>
                  </a:lnTo>
                  <a:lnTo>
                    <a:pt x="188564" y="470460"/>
                  </a:lnTo>
                  <a:lnTo>
                    <a:pt x="236219" y="475488"/>
                  </a:lnTo>
                  <a:lnTo>
                    <a:pt x="283890" y="470460"/>
                  </a:lnTo>
                  <a:lnTo>
                    <a:pt x="328261" y="456485"/>
                  </a:lnTo>
                  <a:lnTo>
                    <a:pt x="368390" y="434509"/>
                  </a:lnTo>
                  <a:lnTo>
                    <a:pt x="403336" y="405479"/>
                  </a:lnTo>
                  <a:lnTo>
                    <a:pt x="432155" y="370340"/>
                  </a:lnTo>
                  <a:lnTo>
                    <a:pt x="453907" y="330041"/>
                  </a:lnTo>
                  <a:lnTo>
                    <a:pt x="467649" y="285526"/>
                  </a:lnTo>
                  <a:lnTo>
                    <a:pt x="472439" y="237744"/>
                  </a:lnTo>
                  <a:lnTo>
                    <a:pt x="467649" y="189961"/>
                  </a:lnTo>
                  <a:lnTo>
                    <a:pt x="453907" y="145446"/>
                  </a:lnTo>
                  <a:lnTo>
                    <a:pt x="432155" y="105147"/>
                  </a:lnTo>
                  <a:lnTo>
                    <a:pt x="403336" y="70008"/>
                  </a:lnTo>
                  <a:lnTo>
                    <a:pt x="368390" y="40978"/>
                  </a:lnTo>
                  <a:lnTo>
                    <a:pt x="328261" y="19002"/>
                  </a:lnTo>
                  <a:lnTo>
                    <a:pt x="283890" y="5027"/>
                  </a:lnTo>
                  <a:lnTo>
                    <a:pt x="236219" y="0"/>
                  </a:lnTo>
                  <a:close/>
                </a:path>
              </a:pathLst>
            </a:custGeom>
            <a:solidFill>
              <a:srgbClr val="7B2AE8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896" y="1072896"/>
              <a:ext cx="387096" cy="3870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860" y="1199387"/>
              <a:ext cx="201168" cy="1341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17828" y="9348317"/>
            <a:ext cx="37084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C01F25"/>
                </a:solidFill>
                <a:latin typeface="Microsoft Sans Serif"/>
                <a:cs typeface="Microsoft Sans Serif"/>
              </a:rPr>
              <a:t>Creating</a:t>
            </a:r>
            <a:r>
              <a:rPr sz="2100" spc="-60" dirty="0">
                <a:solidFill>
                  <a:srgbClr val="C01F25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C01F25"/>
                </a:solidFill>
                <a:latin typeface="Microsoft Sans Serif"/>
                <a:cs typeface="Microsoft Sans Serif"/>
              </a:rPr>
              <a:t>Jobs.</a:t>
            </a:r>
            <a:r>
              <a:rPr sz="2100" spc="-60" dirty="0">
                <a:solidFill>
                  <a:srgbClr val="C01F25"/>
                </a:solidFill>
                <a:latin typeface="Microsoft Sans Serif"/>
                <a:cs typeface="Microsoft Sans Serif"/>
              </a:rPr>
              <a:t> </a:t>
            </a:r>
            <a:r>
              <a:rPr sz="2100" spc="-20" dirty="0">
                <a:solidFill>
                  <a:srgbClr val="C01F25"/>
                </a:solidFill>
                <a:latin typeface="Microsoft Sans Serif"/>
                <a:cs typeface="Microsoft Sans Serif"/>
              </a:rPr>
              <a:t>Changing</a:t>
            </a:r>
            <a:r>
              <a:rPr sz="2100" spc="-70" dirty="0">
                <a:solidFill>
                  <a:srgbClr val="C01F25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C01F25"/>
                </a:solidFill>
                <a:latin typeface="Microsoft Sans Serif"/>
                <a:cs typeface="Microsoft Sans Serif"/>
              </a:rPr>
              <a:t>Lives.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9016085"/>
            <a:ext cx="3397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272727"/>
                </a:solidFill>
                <a:latin typeface="Trebuchet MS"/>
                <a:cs typeface="Trebuchet MS"/>
              </a:rPr>
              <a:t>02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03195" y="701040"/>
            <a:ext cx="2278380" cy="11308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95042" y="1074165"/>
            <a:ext cx="4018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35353"/>
                </a:solidFill>
                <a:latin typeface="Lucida Sans Unicode"/>
                <a:cs typeface="Lucida Sans Unicode"/>
              </a:rPr>
              <a:t>WADHWANI</a:t>
            </a:r>
            <a:r>
              <a:rPr sz="1600" spc="-70" dirty="0">
                <a:solidFill>
                  <a:srgbClr val="535353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535353"/>
                </a:solidFill>
                <a:latin typeface="Lucida Sans Unicode"/>
                <a:cs typeface="Lucida Sans Unicode"/>
              </a:rPr>
              <a:t>FOUNDATION</a:t>
            </a:r>
            <a:r>
              <a:rPr sz="1600" spc="-65" dirty="0">
                <a:solidFill>
                  <a:srgbClr val="535353"/>
                </a:solidFill>
                <a:latin typeface="Lucida Sans Unicode"/>
                <a:cs typeface="Lucida Sans Unicode"/>
              </a:rPr>
              <a:t> </a:t>
            </a:r>
            <a:r>
              <a:rPr sz="1600" spc="-155" dirty="0">
                <a:solidFill>
                  <a:srgbClr val="535353"/>
                </a:solidFill>
                <a:latin typeface="Lucida Sans Unicode"/>
                <a:cs typeface="Lucida Sans Unicode"/>
              </a:rPr>
              <a:t>|</a:t>
            </a:r>
            <a:r>
              <a:rPr sz="1600" spc="-45" dirty="0">
                <a:solidFill>
                  <a:srgbClr val="535353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535353"/>
                </a:solidFill>
                <a:latin typeface="Lucida Sans Unicode"/>
                <a:cs typeface="Lucida Sans Unicode"/>
              </a:rPr>
              <a:t>Entrepreneur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4595" y="1469897"/>
            <a:ext cx="7761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10" dirty="0">
                <a:solidFill>
                  <a:srgbClr val="C0504D"/>
                </a:solidFill>
              </a:rPr>
              <a:t>VALUE</a:t>
            </a:r>
            <a:r>
              <a:rPr sz="6000" spc="-730" dirty="0">
                <a:solidFill>
                  <a:srgbClr val="C0504D"/>
                </a:solidFill>
              </a:rPr>
              <a:t> </a:t>
            </a:r>
            <a:r>
              <a:rPr sz="6000" spc="-830" dirty="0">
                <a:solidFill>
                  <a:srgbClr val="C0504D"/>
                </a:solidFill>
              </a:rPr>
              <a:t>PROPOSITION</a:t>
            </a:r>
            <a:r>
              <a:rPr sz="6000" spc="-775" dirty="0">
                <a:solidFill>
                  <a:srgbClr val="C0504D"/>
                </a:solidFill>
              </a:rPr>
              <a:t> </a:t>
            </a:r>
            <a:r>
              <a:rPr sz="6000" spc="-830" dirty="0">
                <a:solidFill>
                  <a:srgbClr val="C0504D"/>
                </a:solidFill>
              </a:rPr>
              <a:t>CANVAS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15926562" y="1939289"/>
            <a:ext cx="1694814" cy="1289685"/>
          </a:xfrm>
          <a:prstGeom prst="rect">
            <a:avLst/>
          </a:prstGeom>
          <a:solidFill>
            <a:srgbClr val="F1F1F1"/>
          </a:solidFill>
          <a:ln w="25907">
            <a:solidFill>
              <a:srgbClr val="F795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2280" marR="287655" indent="-47625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latin typeface="Calibri"/>
                <a:cs typeface="Calibri"/>
              </a:rPr>
              <a:t>Pla</a:t>
            </a:r>
            <a:r>
              <a:rPr sz="1800" b="1" dirty="0">
                <a:latin typeface="Calibri"/>
                <a:cs typeface="Calibri"/>
              </a:rPr>
              <a:t>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r  </a:t>
            </a:r>
            <a:r>
              <a:rPr sz="1800" b="1" spc="-5" dirty="0">
                <a:latin typeface="Calibri"/>
                <a:cs typeface="Calibri"/>
              </a:rPr>
              <a:t>logo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98367" y="1872995"/>
            <a:ext cx="1827275" cy="142189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134856" y="5298947"/>
            <a:ext cx="2689860" cy="2103120"/>
            <a:chOff x="9134856" y="5298947"/>
            <a:chExt cx="2689860" cy="2103120"/>
          </a:xfrm>
        </p:grpSpPr>
        <p:sp>
          <p:nvSpPr>
            <p:cNvPr id="14" name="object 14"/>
            <p:cNvSpPr/>
            <p:nvPr/>
          </p:nvSpPr>
          <p:spPr>
            <a:xfrm>
              <a:off x="9134856" y="5298947"/>
              <a:ext cx="2689860" cy="2103120"/>
            </a:xfrm>
            <a:custGeom>
              <a:avLst/>
              <a:gdLst/>
              <a:ahLst/>
              <a:cxnLst/>
              <a:rect l="l" t="t" r="r" b="b"/>
              <a:pathLst>
                <a:path w="2689859" h="2103120">
                  <a:moveTo>
                    <a:pt x="1344929" y="0"/>
                  </a:moveTo>
                  <a:lnTo>
                    <a:pt x="1290834" y="834"/>
                  </a:lnTo>
                  <a:lnTo>
                    <a:pt x="1237282" y="3318"/>
                  </a:lnTo>
                  <a:lnTo>
                    <a:pt x="1184312" y="7420"/>
                  </a:lnTo>
                  <a:lnTo>
                    <a:pt x="1131964" y="13108"/>
                  </a:lnTo>
                  <a:lnTo>
                    <a:pt x="1080280" y="20350"/>
                  </a:lnTo>
                  <a:lnTo>
                    <a:pt x="1029299" y="29116"/>
                  </a:lnTo>
                  <a:lnTo>
                    <a:pt x="979061" y="39373"/>
                  </a:lnTo>
                  <a:lnTo>
                    <a:pt x="929606" y="51092"/>
                  </a:lnTo>
                  <a:lnTo>
                    <a:pt x="880975" y="64239"/>
                  </a:lnTo>
                  <a:lnTo>
                    <a:pt x="833208" y="78784"/>
                  </a:lnTo>
                  <a:lnTo>
                    <a:pt x="786345" y="94695"/>
                  </a:lnTo>
                  <a:lnTo>
                    <a:pt x="740425" y="111941"/>
                  </a:lnTo>
                  <a:lnTo>
                    <a:pt x="695490" y="130491"/>
                  </a:lnTo>
                  <a:lnTo>
                    <a:pt x="651580" y="150313"/>
                  </a:lnTo>
                  <a:lnTo>
                    <a:pt x="608734" y="171375"/>
                  </a:lnTo>
                  <a:lnTo>
                    <a:pt x="566993" y="193646"/>
                  </a:lnTo>
                  <a:lnTo>
                    <a:pt x="526396" y="217096"/>
                  </a:lnTo>
                  <a:lnTo>
                    <a:pt x="486985" y="241692"/>
                  </a:lnTo>
                  <a:lnTo>
                    <a:pt x="448799" y="267402"/>
                  </a:lnTo>
                  <a:lnTo>
                    <a:pt x="411879" y="294197"/>
                  </a:lnTo>
                  <a:lnTo>
                    <a:pt x="376264" y="322043"/>
                  </a:lnTo>
                  <a:lnTo>
                    <a:pt x="341995" y="350911"/>
                  </a:lnTo>
                  <a:lnTo>
                    <a:pt x="309112" y="380767"/>
                  </a:lnTo>
                  <a:lnTo>
                    <a:pt x="277655" y="411582"/>
                  </a:lnTo>
                  <a:lnTo>
                    <a:pt x="247664" y="443323"/>
                  </a:lnTo>
                  <a:lnTo>
                    <a:pt x="219180" y="475959"/>
                  </a:lnTo>
                  <a:lnTo>
                    <a:pt x="192242" y="509459"/>
                  </a:lnTo>
                  <a:lnTo>
                    <a:pt x="166891" y="543792"/>
                  </a:lnTo>
                  <a:lnTo>
                    <a:pt x="143167" y="578925"/>
                  </a:lnTo>
                  <a:lnTo>
                    <a:pt x="121110" y="614827"/>
                  </a:lnTo>
                  <a:lnTo>
                    <a:pt x="100760" y="651468"/>
                  </a:lnTo>
                  <a:lnTo>
                    <a:pt x="82158" y="688816"/>
                  </a:lnTo>
                  <a:lnTo>
                    <a:pt x="65343" y="726838"/>
                  </a:lnTo>
                  <a:lnTo>
                    <a:pt x="50356" y="765505"/>
                  </a:lnTo>
                  <a:lnTo>
                    <a:pt x="37237" y="804784"/>
                  </a:lnTo>
                  <a:lnTo>
                    <a:pt x="26026" y="844644"/>
                  </a:lnTo>
                  <a:lnTo>
                    <a:pt x="16764" y="885053"/>
                  </a:lnTo>
                  <a:lnTo>
                    <a:pt x="9490" y="925981"/>
                  </a:lnTo>
                  <a:lnTo>
                    <a:pt x="4244" y="967396"/>
                  </a:lnTo>
                  <a:lnTo>
                    <a:pt x="1067" y="1009266"/>
                  </a:lnTo>
                  <a:lnTo>
                    <a:pt x="0" y="1051560"/>
                  </a:lnTo>
                  <a:lnTo>
                    <a:pt x="1067" y="1093853"/>
                  </a:lnTo>
                  <a:lnTo>
                    <a:pt x="4244" y="1135723"/>
                  </a:lnTo>
                  <a:lnTo>
                    <a:pt x="9490" y="1177138"/>
                  </a:lnTo>
                  <a:lnTo>
                    <a:pt x="16764" y="1218066"/>
                  </a:lnTo>
                  <a:lnTo>
                    <a:pt x="26026" y="1258475"/>
                  </a:lnTo>
                  <a:lnTo>
                    <a:pt x="37237" y="1298335"/>
                  </a:lnTo>
                  <a:lnTo>
                    <a:pt x="50356" y="1337614"/>
                  </a:lnTo>
                  <a:lnTo>
                    <a:pt x="65343" y="1376281"/>
                  </a:lnTo>
                  <a:lnTo>
                    <a:pt x="82158" y="1414303"/>
                  </a:lnTo>
                  <a:lnTo>
                    <a:pt x="100760" y="1451651"/>
                  </a:lnTo>
                  <a:lnTo>
                    <a:pt x="121110" y="1488292"/>
                  </a:lnTo>
                  <a:lnTo>
                    <a:pt x="143167" y="1524194"/>
                  </a:lnTo>
                  <a:lnTo>
                    <a:pt x="166891" y="1559327"/>
                  </a:lnTo>
                  <a:lnTo>
                    <a:pt x="192242" y="1593660"/>
                  </a:lnTo>
                  <a:lnTo>
                    <a:pt x="219180" y="1627160"/>
                  </a:lnTo>
                  <a:lnTo>
                    <a:pt x="247664" y="1659796"/>
                  </a:lnTo>
                  <a:lnTo>
                    <a:pt x="277655" y="1691537"/>
                  </a:lnTo>
                  <a:lnTo>
                    <a:pt x="309112" y="1722352"/>
                  </a:lnTo>
                  <a:lnTo>
                    <a:pt x="341995" y="1752208"/>
                  </a:lnTo>
                  <a:lnTo>
                    <a:pt x="376264" y="1781076"/>
                  </a:lnTo>
                  <a:lnTo>
                    <a:pt x="411879" y="1808922"/>
                  </a:lnTo>
                  <a:lnTo>
                    <a:pt x="448799" y="1835717"/>
                  </a:lnTo>
                  <a:lnTo>
                    <a:pt x="486985" y="1861427"/>
                  </a:lnTo>
                  <a:lnTo>
                    <a:pt x="526396" y="1886023"/>
                  </a:lnTo>
                  <a:lnTo>
                    <a:pt x="566993" y="1909473"/>
                  </a:lnTo>
                  <a:lnTo>
                    <a:pt x="608734" y="1931744"/>
                  </a:lnTo>
                  <a:lnTo>
                    <a:pt x="651580" y="1952806"/>
                  </a:lnTo>
                  <a:lnTo>
                    <a:pt x="695490" y="1972628"/>
                  </a:lnTo>
                  <a:lnTo>
                    <a:pt x="740425" y="1991178"/>
                  </a:lnTo>
                  <a:lnTo>
                    <a:pt x="786345" y="2008424"/>
                  </a:lnTo>
                  <a:lnTo>
                    <a:pt x="833208" y="2024335"/>
                  </a:lnTo>
                  <a:lnTo>
                    <a:pt x="880975" y="2038880"/>
                  </a:lnTo>
                  <a:lnTo>
                    <a:pt x="929606" y="2052027"/>
                  </a:lnTo>
                  <a:lnTo>
                    <a:pt x="979061" y="2063746"/>
                  </a:lnTo>
                  <a:lnTo>
                    <a:pt x="1029299" y="2074003"/>
                  </a:lnTo>
                  <a:lnTo>
                    <a:pt x="1080280" y="2082769"/>
                  </a:lnTo>
                  <a:lnTo>
                    <a:pt x="1131964" y="2090011"/>
                  </a:lnTo>
                  <a:lnTo>
                    <a:pt x="1184312" y="2095699"/>
                  </a:lnTo>
                  <a:lnTo>
                    <a:pt x="1237282" y="2099801"/>
                  </a:lnTo>
                  <a:lnTo>
                    <a:pt x="1290834" y="2102285"/>
                  </a:lnTo>
                  <a:lnTo>
                    <a:pt x="1344929" y="2103120"/>
                  </a:lnTo>
                  <a:lnTo>
                    <a:pt x="1399025" y="2102285"/>
                  </a:lnTo>
                  <a:lnTo>
                    <a:pt x="1452577" y="2099801"/>
                  </a:lnTo>
                  <a:lnTo>
                    <a:pt x="1505547" y="2095699"/>
                  </a:lnTo>
                  <a:lnTo>
                    <a:pt x="1557895" y="2090011"/>
                  </a:lnTo>
                  <a:lnTo>
                    <a:pt x="1609579" y="2082769"/>
                  </a:lnTo>
                  <a:lnTo>
                    <a:pt x="1660560" y="2074003"/>
                  </a:lnTo>
                  <a:lnTo>
                    <a:pt x="1710798" y="2063746"/>
                  </a:lnTo>
                  <a:lnTo>
                    <a:pt x="1760253" y="2052027"/>
                  </a:lnTo>
                  <a:lnTo>
                    <a:pt x="1808884" y="2038880"/>
                  </a:lnTo>
                  <a:lnTo>
                    <a:pt x="1856651" y="2024335"/>
                  </a:lnTo>
                  <a:lnTo>
                    <a:pt x="1903514" y="2008424"/>
                  </a:lnTo>
                  <a:lnTo>
                    <a:pt x="1949434" y="1991178"/>
                  </a:lnTo>
                  <a:lnTo>
                    <a:pt x="1994369" y="1972628"/>
                  </a:lnTo>
                  <a:lnTo>
                    <a:pt x="2038279" y="1952806"/>
                  </a:lnTo>
                  <a:lnTo>
                    <a:pt x="2081125" y="1931744"/>
                  </a:lnTo>
                  <a:lnTo>
                    <a:pt x="2122866" y="1909473"/>
                  </a:lnTo>
                  <a:lnTo>
                    <a:pt x="2163463" y="1886023"/>
                  </a:lnTo>
                  <a:lnTo>
                    <a:pt x="2202874" y="1861427"/>
                  </a:lnTo>
                  <a:lnTo>
                    <a:pt x="2241060" y="1835717"/>
                  </a:lnTo>
                  <a:lnTo>
                    <a:pt x="2277980" y="1808922"/>
                  </a:lnTo>
                  <a:lnTo>
                    <a:pt x="2313595" y="1781076"/>
                  </a:lnTo>
                  <a:lnTo>
                    <a:pt x="2347864" y="1752208"/>
                  </a:lnTo>
                  <a:lnTo>
                    <a:pt x="2380747" y="1722352"/>
                  </a:lnTo>
                  <a:lnTo>
                    <a:pt x="2412204" y="1691537"/>
                  </a:lnTo>
                  <a:lnTo>
                    <a:pt x="2442195" y="1659796"/>
                  </a:lnTo>
                  <a:lnTo>
                    <a:pt x="2470679" y="1627160"/>
                  </a:lnTo>
                  <a:lnTo>
                    <a:pt x="2497617" y="1593660"/>
                  </a:lnTo>
                  <a:lnTo>
                    <a:pt x="2522968" y="1559327"/>
                  </a:lnTo>
                  <a:lnTo>
                    <a:pt x="2546692" y="1524194"/>
                  </a:lnTo>
                  <a:lnTo>
                    <a:pt x="2568749" y="1488292"/>
                  </a:lnTo>
                  <a:lnTo>
                    <a:pt x="2589099" y="1451651"/>
                  </a:lnTo>
                  <a:lnTo>
                    <a:pt x="2607701" y="1414303"/>
                  </a:lnTo>
                  <a:lnTo>
                    <a:pt x="2624516" y="1376281"/>
                  </a:lnTo>
                  <a:lnTo>
                    <a:pt x="2639503" y="1337614"/>
                  </a:lnTo>
                  <a:lnTo>
                    <a:pt x="2652622" y="1298335"/>
                  </a:lnTo>
                  <a:lnTo>
                    <a:pt x="2663833" y="1258475"/>
                  </a:lnTo>
                  <a:lnTo>
                    <a:pt x="2673095" y="1218066"/>
                  </a:lnTo>
                  <a:lnTo>
                    <a:pt x="2680369" y="1177138"/>
                  </a:lnTo>
                  <a:lnTo>
                    <a:pt x="2685615" y="1135723"/>
                  </a:lnTo>
                  <a:lnTo>
                    <a:pt x="2688792" y="1093853"/>
                  </a:lnTo>
                  <a:lnTo>
                    <a:pt x="2689860" y="1051560"/>
                  </a:lnTo>
                  <a:lnTo>
                    <a:pt x="2688792" y="1009266"/>
                  </a:lnTo>
                  <a:lnTo>
                    <a:pt x="2685615" y="967396"/>
                  </a:lnTo>
                  <a:lnTo>
                    <a:pt x="2680369" y="925981"/>
                  </a:lnTo>
                  <a:lnTo>
                    <a:pt x="2673095" y="885053"/>
                  </a:lnTo>
                  <a:lnTo>
                    <a:pt x="2663833" y="844644"/>
                  </a:lnTo>
                  <a:lnTo>
                    <a:pt x="2652622" y="804784"/>
                  </a:lnTo>
                  <a:lnTo>
                    <a:pt x="2639503" y="765505"/>
                  </a:lnTo>
                  <a:lnTo>
                    <a:pt x="2624516" y="726838"/>
                  </a:lnTo>
                  <a:lnTo>
                    <a:pt x="2607701" y="688816"/>
                  </a:lnTo>
                  <a:lnTo>
                    <a:pt x="2589099" y="651468"/>
                  </a:lnTo>
                  <a:lnTo>
                    <a:pt x="2568749" y="614827"/>
                  </a:lnTo>
                  <a:lnTo>
                    <a:pt x="2546692" y="578925"/>
                  </a:lnTo>
                  <a:lnTo>
                    <a:pt x="2522968" y="543792"/>
                  </a:lnTo>
                  <a:lnTo>
                    <a:pt x="2497617" y="509459"/>
                  </a:lnTo>
                  <a:lnTo>
                    <a:pt x="2470679" y="475959"/>
                  </a:lnTo>
                  <a:lnTo>
                    <a:pt x="2442195" y="443323"/>
                  </a:lnTo>
                  <a:lnTo>
                    <a:pt x="2412204" y="411582"/>
                  </a:lnTo>
                  <a:lnTo>
                    <a:pt x="2380747" y="380767"/>
                  </a:lnTo>
                  <a:lnTo>
                    <a:pt x="2347864" y="350911"/>
                  </a:lnTo>
                  <a:lnTo>
                    <a:pt x="2313595" y="322043"/>
                  </a:lnTo>
                  <a:lnTo>
                    <a:pt x="2277980" y="294197"/>
                  </a:lnTo>
                  <a:lnTo>
                    <a:pt x="2241060" y="267402"/>
                  </a:lnTo>
                  <a:lnTo>
                    <a:pt x="2202874" y="241692"/>
                  </a:lnTo>
                  <a:lnTo>
                    <a:pt x="2163463" y="217096"/>
                  </a:lnTo>
                  <a:lnTo>
                    <a:pt x="2122866" y="193646"/>
                  </a:lnTo>
                  <a:lnTo>
                    <a:pt x="2081125" y="171375"/>
                  </a:lnTo>
                  <a:lnTo>
                    <a:pt x="2038279" y="150313"/>
                  </a:lnTo>
                  <a:lnTo>
                    <a:pt x="1994369" y="130491"/>
                  </a:lnTo>
                  <a:lnTo>
                    <a:pt x="1949434" y="111941"/>
                  </a:lnTo>
                  <a:lnTo>
                    <a:pt x="1903514" y="94695"/>
                  </a:lnTo>
                  <a:lnTo>
                    <a:pt x="1856651" y="78784"/>
                  </a:lnTo>
                  <a:lnTo>
                    <a:pt x="1808884" y="64239"/>
                  </a:lnTo>
                  <a:lnTo>
                    <a:pt x="1760253" y="51092"/>
                  </a:lnTo>
                  <a:lnTo>
                    <a:pt x="1710798" y="39373"/>
                  </a:lnTo>
                  <a:lnTo>
                    <a:pt x="1660560" y="29116"/>
                  </a:lnTo>
                  <a:lnTo>
                    <a:pt x="1609579" y="20350"/>
                  </a:lnTo>
                  <a:lnTo>
                    <a:pt x="1557895" y="13108"/>
                  </a:lnTo>
                  <a:lnTo>
                    <a:pt x="1505547" y="7420"/>
                  </a:lnTo>
                  <a:lnTo>
                    <a:pt x="1452577" y="3318"/>
                  </a:lnTo>
                  <a:lnTo>
                    <a:pt x="1399025" y="834"/>
                  </a:lnTo>
                  <a:lnTo>
                    <a:pt x="1344929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54996" y="6175247"/>
              <a:ext cx="448309" cy="350520"/>
            </a:xfrm>
            <a:custGeom>
              <a:avLst/>
              <a:gdLst/>
              <a:ahLst/>
              <a:cxnLst/>
              <a:rect l="l" t="t" r="r" b="b"/>
              <a:pathLst>
                <a:path w="448309" h="350520">
                  <a:moveTo>
                    <a:pt x="224027" y="0"/>
                  </a:moveTo>
                  <a:lnTo>
                    <a:pt x="172669" y="4629"/>
                  </a:lnTo>
                  <a:lnTo>
                    <a:pt x="125518" y="17817"/>
                  </a:lnTo>
                  <a:lnTo>
                    <a:pt x="83922" y="38508"/>
                  </a:lnTo>
                  <a:lnTo>
                    <a:pt x="49225" y="65651"/>
                  </a:lnTo>
                  <a:lnTo>
                    <a:pt x="22775" y="98193"/>
                  </a:lnTo>
                  <a:lnTo>
                    <a:pt x="5918" y="135080"/>
                  </a:lnTo>
                  <a:lnTo>
                    <a:pt x="0" y="175260"/>
                  </a:lnTo>
                  <a:lnTo>
                    <a:pt x="5918" y="215439"/>
                  </a:lnTo>
                  <a:lnTo>
                    <a:pt x="22775" y="252326"/>
                  </a:lnTo>
                  <a:lnTo>
                    <a:pt x="49225" y="284868"/>
                  </a:lnTo>
                  <a:lnTo>
                    <a:pt x="83922" y="312011"/>
                  </a:lnTo>
                  <a:lnTo>
                    <a:pt x="125518" y="332702"/>
                  </a:lnTo>
                  <a:lnTo>
                    <a:pt x="172669" y="345890"/>
                  </a:lnTo>
                  <a:lnTo>
                    <a:pt x="224027" y="350519"/>
                  </a:lnTo>
                  <a:lnTo>
                    <a:pt x="275386" y="345890"/>
                  </a:lnTo>
                  <a:lnTo>
                    <a:pt x="322537" y="332702"/>
                  </a:lnTo>
                  <a:lnTo>
                    <a:pt x="364133" y="312011"/>
                  </a:lnTo>
                  <a:lnTo>
                    <a:pt x="398830" y="284868"/>
                  </a:lnTo>
                  <a:lnTo>
                    <a:pt x="425280" y="252326"/>
                  </a:lnTo>
                  <a:lnTo>
                    <a:pt x="442137" y="215439"/>
                  </a:lnTo>
                  <a:lnTo>
                    <a:pt x="448055" y="175260"/>
                  </a:lnTo>
                  <a:lnTo>
                    <a:pt x="442137" y="135080"/>
                  </a:lnTo>
                  <a:lnTo>
                    <a:pt x="425280" y="98193"/>
                  </a:lnTo>
                  <a:lnTo>
                    <a:pt x="398830" y="65651"/>
                  </a:lnTo>
                  <a:lnTo>
                    <a:pt x="364133" y="38508"/>
                  </a:lnTo>
                  <a:lnTo>
                    <a:pt x="322537" y="17817"/>
                  </a:lnTo>
                  <a:lnTo>
                    <a:pt x="275386" y="4629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35618" y="6294119"/>
              <a:ext cx="1120775" cy="114300"/>
            </a:xfrm>
            <a:custGeom>
              <a:avLst/>
              <a:gdLst/>
              <a:ahLst/>
              <a:cxnLst/>
              <a:rect l="l" t="t" r="r" b="b"/>
              <a:pathLst>
                <a:path w="112077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12077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120775" h="114300">
                  <a:moveTo>
                    <a:pt x="1120521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120521" y="76200"/>
                  </a:lnTo>
                  <a:lnTo>
                    <a:pt x="1120521" y="3810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79786" y="5609081"/>
              <a:ext cx="951230" cy="1485900"/>
            </a:xfrm>
            <a:custGeom>
              <a:avLst/>
              <a:gdLst/>
              <a:ahLst/>
              <a:cxnLst/>
              <a:rect l="l" t="t" r="r" b="b"/>
              <a:pathLst>
                <a:path w="951229" h="1485900">
                  <a:moveTo>
                    <a:pt x="950722" y="0"/>
                  </a:moveTo>
                  <a:lnTo>
                    <a:pt x="0" y="568197"/>
                  </a:lnTo>
                </a:path>
                <a:path w="951229" h="1485900">
                  <a:moveTo>
                    <a:pt x="950722" y="1485645"/>
                  </a:moveTo>
                  <a:lnTo>
                    <a:pt x="0" y="917447"/>
                  </a:lnTo>
                </a:path>
              </a:pathLst>
            </a:custGeom>
            <a:ln w="2895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948543" y="6231382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43B0C"/>
                </a:solidFill>
                <a:latin typeface="Calibri"/>
                <a:cs typeface="Calibri"/>
              </a:rPr>
              <a:t>JOBS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07016" y="6727316"/>
            <a:ext cx="60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43B0C"/>
                </a:solidFill>
                <a:latin typeface="Calibri"/>
                <a:cs typeface="Calibri"/>
              </a:rPr>
              <a:t>PAINS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8215" y="5607811"/>
            <a:ext cx="63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43B0C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843B0C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843B0C"/>
                </a:solidFill>
                <a:latin typeface="Calibri"/>
                <a:cs typeface="Calibri"/>
              </a:rPr>
              <a:t>INS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35396" y="5280659"/>
            <a:ext cx="2708275" cy="2149475"/>
            <a:chOff x="5835396" y="5280659"/>
            <a:chExt cx="2708275" cy="2149475"/>
          </a:xfrm>
        </p:grpSpPr>
        <p:sp>
          <p:nvSpPr>
            <p:cNvPr id="22" name="object 22"/>
            <p:cNvSpPr/>
            <p:nvPr/>
          </p:nvSpPr>
          <p:spPr>
            <a:xfrm>
              <a:off x="5853684" y="5298947"/>
              <a:ext cx="2689860" cy="2103120"/>
            </a:xfrm>
            <a:custGeom>
              <a:avLst/>
              <a:gdLst/>
              <a:ahLst/>
              <a:cxnLst/>
              <a:rect l="l" t="t" r="r" b="b"/>
              <a:pathLst>
                <a:path w="2689859" h="2103120">
                  <a:moveTo>
                    <a:pt x="2689860" y="0"/>
                  </a:moveTo>
                  <a:lnTo>
                    <a:pt x="0" y="0"/>
                  </a:lnTo>
                  <a:lnTo>
                    <a:pt x="0" y="2103120"/>
                  </a:lnTo>
                  <a:lnTo>
                    <a:pt x="2689860" y="2103120"/>
                  </a:lnTo>
                  <a:lnTo>
                    <a:pt x="2689860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3824" y="6179819"/>
              <a:ext cx="449580" cy="350520"/>
            </a:xfrm>
            <a:custGeom>
              <a:avLst/>
              <a:gdLst/>
              <a:ahLst/>
              <a:cxnLst/>
              <a:rect l="l" t="t" r="r" b="b"/>
              <a:pathLst>
                <a:path w="449579" h="350520">
                  <a:moveTo>
                    <a:pt x="224790" y="0"/>
                  </a:moveTo>
                  <a:lnTo>
                    <a:pt x="173229" y="4629"/>
                  </a:lnTo>
                  <a:lnTo>
                    <a:pt x="125907" y="17817"/>
                  </a:lnTo>
                  <a:lnTo>
                    <a:pt x="84171" y="38508"/>
                  </a:lnTo>
                  <a:lnTo>
                    <a:pt x="49365" y="65651"/>
                  </a:lnTo>
                  <a:lnTo>
                    <a:pt x="22837" y="98193"/>
                  </a:lnTo>
                  <a:lnTo>
                    <a:pt x="5933" y="135080"/>
                  </a:lnTo>
                  <a:lnTo>
                    <a:pt x="0" y="175259"/>
                  </a:lnTo>
                  <a:lnTo>
                    <a:pt x="5933" y="215439"/>
                  </a:lnTo>
                  <a:lnTo>
                    <a:pt x="22837" y="252326"/>
                  </a:lnTo>
                  <a:lnTo>
                    <a:pt x="49365" y="284868"/>
                  </a:lnTo>
                  <a:lnTo>
                    <a:pt x="84171" y="312011"/>
                  </a:lnTo>
                  <a:lnTo>
                    <a:pt x="125907" y="332702"/>
                  </a:lnTo>
                  <a:lnTo>
                    <a:pt x="173229" y="345890"/>
                  </a:lnTo>
                  <a:lnTo>
                    <a:pt x="224790" y="350519"/>
                  </a:lnTo>
                  <a:lnTo>
                    <a:pt x="276350" y="345890"/>
                  </a:lnTo>
                  <a:lnTo>
                    <a:pt x="323672" y="332702"/>
                  </a:lnTo>
                  <a:lnTo>
                    <a:pt x="365408" y="312011"/>
                  </a:lnTo>
                  <a:lnTo>
                    <a:pt x="400214" y="284868"/>
                  </a:lnTo>
                  <a:lnTo>
                    <a:pt x="426742" y="252326"/>
                  </a:lnTo>
                  <a:lnTo>
                    <a:pt x="443646" y="215439"/>
                  </a:lnTo>
                  <a:lnTo>
                    <a:pt x="449579" y="175259"/>
                  </a:lnTo>
                  <a:lnTo>
                    <a:pt x="443646" y="135080"/>
                  </a:lnTo>
                  <a:lnTo>
                    <a:pt x="426742" y="98193"/>
                  </a:lnTo>
                  <a:lnTo>
                    <a:pt x="400214" y="65651"/>
                  </a:lnTo>
                  <a:lnTo>
                    <a:pt x="365408" y="38508"/>
                  </a:lnTo>
                  <a:lnTo>
                    <a:pt x="323672" y="17817"/>
                  </a:lnTo>
                  <a:lnTo>
                    <a:pt x="276350" y="4629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50074" y="6294119"/>
              <a:ext cx="1093470" cy="114300"/>
            </a:xfrm>
            <a:custGeom>
              <a:avLst/>
              <a:gdLst/>
              <a:ahLst/>
              <a:cxnLst/>
              <a:rect l="l" t="t" r="r" b="b"/>
              <a:pathLst>
                <a:path w="1093470" h="114300">
                  <a:moveTo>
                    <a:pt x="979170" y="0"/>
                  </a:moveTo>
                  <a:lnTo>
                    <a:pt x="979170" y="114300"/>
                  </a:lnTo>
                  <a:lnTo>
                    <a:pt x="1055370" y="76200"/>
                  </a:lnTo>
                  <a:lnTo>
                    <a:pt x="998220" y="76200"/>
                  </a:lnTo>
                  <a:lnTo>
                    <a:pt x="998220" y="38100"/>
                  </a:lnTo>
                  <a:lnTo>
                    <a:pt x="1055370" y="38100"/>
                  </a:lnTo>
                  <a:lnTo>
                    <a:pt x="979170" y="0"/>
                  </a:lnTo>
                  <a:close/>
                </a:path>
                <a:path w="1093470" h="114300">
                  <a:moveTo>
                    <a:pt x="97917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979170" y="76200"/>
                  </a:lnTo>
                  <a:lnTo>
                    <a:pt x="979170" y="38100"/>
                  </a:lnTo>
                  <a:close/>
                </a:path>
                <a:path w="1093470" h="114300">
                  <a:moveTo>
                    <a:pt x="1055370" y="38100"/>
                  </a:moveTo>
                  <a:lnTo>
                    <a:pt x="998220" y="38100"/>
                  </a:lnTo>
                  <a:lnTo>
                    <a:pt x="998220" y="76200"/>
                  </a:lnTo>
                  <a:lnTo>
                    <a:pt x="1055370" y="76200"/>
                  </a:lnTo>
                  <a:lnTo>
                    <a:pt x="1093470" y="57150"/>
                  </a:lnTo>
                  <a:lnTo>
                    <a:pt x="1055370" y="3810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4446" y="5299709"/>
              <a:ext cx="1361440" cy="2111375"/>
            </a:xfrm>
            <a:custGeom>
              <a:avLst/>
              <a:gdLst/>
              <a:ahLst/>
              <a:cxnLst/>
              <a:rect l="l" t="t" r="r" b="b"/>
              <a:pathLst>
                <a:path w="1361440" h="2111375">
                  <a:moveTo>
                    <a:pt x="1344549" y="879982"/>
                  </a:moveTo>
                  <a:lnTo>
                    <a:pt x="0" y="0"/>
                  </a:lnTo>
                </a:path>
                <a:path w="1361440" h="2111375">
                  <a:moveTo>
                    <a:pt x="1361312" y="1239012"/>
                  </a:moveTo>
                  <a:lnTo>
                    <a:pt x="0" y="2111375"/>
                  </a:lnTo>
                </a:path>
              </a:pathLst>
            </a:custGeom>
            <a:ln w="381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94576" y="5607811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GAIN</a:t>
            </a:r>
            <a:r>
              <a:rPr sz="1800" b="1" spc="-8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CREATORS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1735" y="6727316"/>
            <a:ext cx="126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PAIN</a:t>
            </a:r>
            <a:r>
              <a:rPr sz="1800" b="1" spc="-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KILLERS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9746" y="6052820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PR</a:t>
            </a:r>
            <a:r>
              <a:rPr sz="1800" b="1" spc="-10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DUC</a:t>
            </a:r>
            <a:r>
              <a:rPr sz="1800" b="1" spc="-10" dirty="0">
                <a:solidFill>
                  <a:srgbClr val="385622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/  </a:t>
            </a: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63946" y="4187190"/>
            <a:ext cx="1551940" cy="1113790"/>
          </a:xfrm>
          <a:custGeom>
            <a:avLst/>
            <a:gdLst/>
            <a:ahLst/>
            <a:cxnLst/>
            <a:rect l="l" t="t" r="r" b="b"/>
            <a:pathLst>
              <a:path w="1551940" h="1113789">
                <a:moveTo>
                  <a:pt x="1516379" y="1113409"/>
                </a:moveTo>
                <a:lnTo>
                  <a:pt x="1533144" y="0"/>
                </a:lnTo>
              </a:path>
              <a:path w="1551940" h="1113789">
                <a:moveTo>
                  <a:pt x="1551431" y="18161"/>
                </a:moveTo>
                <a:lnTo>
                  <a:pt x="0" y="7620"/>
                </a:lnTo>
              </a:path>
            </a:pathLst>
          </a:custGeom>
          <a:ln w="1981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80236" y="3451859"/>
            <a:ext cx="4269740" cy="906658"/>
          </a:xfrm>
          <a:prstGeom prst="rect">
            <a:avLst/>
          </a:prstGeom>
          <a:solidFill>
            <a:srgbClr val="F1F1F1"/>
          </a:solidFill>
          <a:ln w="9144">
            <a:solidFill>
              <a:srgbClr val="76707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sz="1400" spc="-5" dirty="0">
                <a:latin typeface="Wingdings"/>
                <a:cs typeface="Wingdings"/>
              </a:rPr>
              <a:t></a:t>
            </a:r>
            <a:r>
              <a:rPr sz="1400" i="1" spc="-5" dirty="0">
                <a:latin typeface="Calibri"/>
                <a:cs typeface="Calibri"/>
              </a:rPr>
              <a:t>What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do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you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offer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that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makes 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customers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happy?</a:t>
            </a:r>
            <a:endParaRPr lang="en-US" sz="1400" i="1" spc="-5" dirty="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</a:pPr>
            <a:r>
              <a:rPr lang="en-IN" sz="1400" i="1" spc="-5" dirty="0">
                <a:latin typeface="Calibri"/>
                <a:cs typeface="Calibri"/>
              </a:rPr>
              <a:t>We offer our customers </a:t>
            </a:r>
            <a:r>
              <a:rPr lang="en-IN" sz="1400" i="1" spc="-5" dirty="0" err="1">
                <a:latin typeface="Calibri"/>
                <a:cs typeface="Calibri"/>
              </a:rPr>
              <a:t>i.e</a:t>
            </a:r>
            <a:r>
              <a:rPr lang="en-IN" sz="1400" i="1" spc="-5" dirty="0">
                <a:latin typeface="Calibri"/>
                <a:cs typeface="Calibri"/>
              </a:rPr>
              <a:t> students clear visualization academic experiences.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68290" y="7402830"/>
            <a:ext cx="1847214" cy="664845"/>
          </a:xfrm>
          <a:custGeom>
            <a:avLst/>
            <a:gdLst/>
            <a:ahLst/>
            <a:cxnLst/>
            <a:rect l="l" t="t" r="r" b="b"/>
            <a:pathLst>
              <a:path w="1847215" h="664845">
                <a:moveTo>
                  <a:pt x="1812036" y="661543"/>
                </a:moveTo>
                <a:lnTo>
                  <a:pt x="1812036" y="0"/>
                </a:lnTo>
              </a:path>
              <a:path w="1847215" h="664845">
                <a:moveTo>
                  <a:pt x="1847214" y="664591"/>
                </a:moveTo>
                <a:lnTo>
                  <a:pt x="0" y="661416"/>
                </a:lnTo>
              </a:path>
            </a:pathLst>
          </a:custGeom>
          <a:ln w="1981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80236" y="7405878"/>
            <a:ext cx="3987800" cy="1558760"/>
          </a:xfrm>
          <a:prstGeom prst="rect">
            <a:avLst/>
          </a:prstGeom>
          <a:solidFill>
            <a:srgbClr val="F1F1F1"/>
          </a:solidFill>
          <a:ln w="9144">
            <a:solidFill>
              <a:srgbClr val="76707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43840" marR="647065" indent="-128905">
              <a:lnSpc>
                <a:spcPct val="100000"/>
              </a:lnSpc>
            </a:pPr>
            <a:r>
              <a:rPr sz="1400" spc="-5" dirty="0">
                <a:latin typeface="Wingdings"/>
                <a:cs typeface="Wingdings"/>
              </a:rPr>
              <a:t></a:t>
            </a:r>
            <a:r>
              <a:rPr sz="1400" i="1" spc="-5" dirty="0">
                <a:latin typeface="Calibri"/>
                <a:cs typeface="Calibri"/>
              </a:rPr>
              <a:t>Which features of your </a:t>
            </a:r>
            <a:r>
              <a:rPr sz="1400" i="1" dirty="0">
                <a:latin typeface="Calibri"/>
                <a:cs typeface="Calibri"/>
              </a:rPr>
              <a:t>offering relieve the </a:t>
            </a:r>
            <a:r>
              <a:rPr sz="1400" i="1" spc="-30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customer's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pains?</a:t>
            </a:r>
            <a:endParaRPr lang="en-US" sz="1400" i="1" spc="-5" dirty="0">
              <a:latin typeface="Calibri"/>
              <a:cs typeface="Calibri"/>
            </a:endParaRPr>
          </a:p>
          <a:p>
            <a:pPr marL="243840" marR="647065" indent="-128905">
              <a:lnSpc>
                <a:spcPct val="100000"/>
              </a:lnSpc>
            </a:pPr>
            <a:r>
              <a:rPr lang="en-IN" sz="1400" i="1" spc="-5" dirty="0">
                <a:latin typeface="Calibri"/>
                <a:cs typeface="Calibri"/>
              </a:rPr>
              <a:t>   Using virtual reality to learn academic concepts help students understand complex concepts and remember for a long time.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470642" y="4187190"/>
            <a:ext cx="1470025" cy="1113790"/>
          </a:xfrm>
          <a:custGeom>
            <a:avLst/>
            <a:gdLst/>
            <a:ahLst/>
            <a:cxnLst/>
            <a:rect l="l" t="t" r="r" b="b"/>
            <a:pathLst>
              <a:path w="1470025" h="1113789">
                <a:moveTo>
                  <a:pt x="9143" y="1113409"/>
                </a:moveTo>
                <a:lnTo>
                  <a:pt x="9143" y="0"/>
                </a:lnTo>
              </a:path>
              <a:path w="1470025" h="1113789">
                <a:moveTo>
                  <a:pt x="1469643" y="18287"/>
                </a:moveTo>
                <a:lnTo>
                  <a:pt x="0" y="20320"/>
                </a:lnTo>
              </a:path>
            </a:pathLst>
          </a:custGeom>
          <a:ln w="198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21209" y="4218813"/>
            <a:ext cx="40005" cy="216535"/>
          </a:xfrm>
          <a:custGeom>
            <a:avLst/>
            <a:gdLst/>
            <a:ahLst/>
            <a:cxnLst/>
            <a:rect l="l" t="t" r="r" b="b"/>
            <a:pathLst>
              <a:path w="40004" h="216535">
                <a:moveTo>
                  <a:pt x="39624" y="0"/>
                </a:moveTo>
                <a:lnTo>
                  <a:pt x="0" y="0"/>
                </a:lnTo>
                <a:lnTo>
                  <a:pt x="0" y="216408"/>
                </a:lnTo>
                <a:lnTo>
                  <a:pt x="39624" y="216408"/>
                </a:lnTo>
                <a:lnTo>
                  <a:pt x="396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363789" y="5228653"/>
            <a:ext cx="5636895" cy="2112645"/>
            <a:chOff x="1363789" y="5228653"/>
            <a:chExt cx="5636895" cy="2112645"/>
          </a:xfrm>
        </p:grpSpPr>
        <p:sp>
          <p:nvSpPr>
            <p:cNvPr id="36" name="object 36"/>
            <p:cNvSpPr/>
            <p:nvPr/>
          </p:nvSpPr>
          <p:spPr>
            <a:xfrm>
              <a:off x="5554217" y="5299709"/>
              <a:ext cx="1436370" cy="2031364"/>
            </a:xfrm>
            <a:custGeom>
              <a:avLst/>
              <a:gdLst/>
              <a:ahLst/>
              <a:cxnLst/>
              <a:rect l="l" t="t" r="r" b="b"/>
              <a:pathLst>
                <a:path w="1436370" h="2031365">
                  <a:moveTo>
                    <a:pt x="1435862" y="719327"/>
                  </a:moveTo>
                  <a:lnTo>
                    <a:pt x="1354836" y="719327"/>
                  </a:lnTo>
                </a:path>
                <a:path w="1436370" h="2031365">
                  <a:moveTo>
                    <a:pt x="0" y="203111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68552" y="5233415"/>
              <a:ext cx="3996054" cy="1600200"/>
            </a:xfrm>
            <a:custGeom>
              <a:avLst/>
              <a:gdLst/>
              <a:ahLst/>
              <a:cxnLst/>
              <a:rect l="l" t="t" r="r" b="b"/>
              <a:pathLst>
                <a:path w="3996054" h="1600200">
                  <a:moveTo>
                    <a:pt x="0" y="1600200"/>
                  </a:moveTo>
                  <a:lnTo>
                    <a:pt x="3995928" y="1600200"/>
                  </a:lnTo>
                  <a:lnTo>
                    <a:pt x="3995928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144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977116" y="3334511"/>
            <a:ext cx="4253865" cy="1730602"/>
          </a:xfrm>
          <a:prstGeom prst="rect">
            <a:avLst/>
          </a:prstGeom>
          <a:ln w="9143">
            <a:solidFill>
              <a:srgbClr val="76707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4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would</a:t>
            </a:r>
            <a:r>
              <a:rPr sz="14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E7E7E"/>
                </a:solidFill>
                <a:latin typeface="Calibri"/>
                <a:cs typeface="Calibri"/>
              </a:rPr>
              <a:t>LOVE</a:t>
            </a:r>
            <a:r>
              <a:rPr sz="140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it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if: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1400" dirty="0">
                <a:solidFill>
                  <a:srgbClr val="7E7E7E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?</a:t>
            </a:r>
            <a:r>
              <a:rPr sz="14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What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would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make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customer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happy?</a:t>
            </a:r>
            <a:endParaRPr lang="en-US" sz="1400" i="1" spc="-5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lang="en-IN" sz="1400" i="1" spc="-5" dirty="0">
                <a:latin typeface="Calibri"/>
                <a:cs typeface="Calibri"/>
              </a:rPr>
              <a:t>Clear visualization of academic concepts</a:t>
            </a:r>
            <a:endParaRPr sz="140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endParaRPr lang="en-US" sz="1400" dirty="0">
              <a:latin typeface="Wingdings"/>
              <a:cs typeface="Wingdings"/>
            </a:endParaRPr>
          </a:p>
          <a:p>
            <a:pPr marL="69850">
              <a:lnSpc>
                <a:spcPct val="100000"/>
              </a:lnSpc>
            </a:pPr>
            <a:r>
              <a:rPr sz="1400" dirty="0">
                <a:latin typeface="Wingdings"/>
                <a:cs typeface="Wingdings"/>
              </a:rPr>
              <a:t></a:t>
            </a:r>
            <a:r>
              <a:rPr sz="1400" i="1" dirty="0">
                <a:latin typeface="Calibri"/>
                <a:cs typeface="Calibri"/>
              </a:rPr>
              <a:t>?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What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do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clients want when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facing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problem?</a:t>
            </a:r>
            <a:endParaRPr lang="en-US" sz="1400" i="1" spc="-5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lang="en-IN" sz="1400" i="1" spc="-5" dirty="0">
                <a:latin typeface="Calibri"/>
                <a:cs typeface="Calibri"/>
              </a:rPr>
              <a:t>Real life experience of the academic concepts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0735" y="5295900"/>
            <a:ext cx="1856105" cy="2778760"/>
            <a:chOff x="10460735" y="5295900"/>
            <a:chExt cx="1856105" cy="2778760"/>
          </a:xfrm>
        </p:grpSpPr>
        <p:sp>
          <p:nvSpPr>
            <p:cNvPr id="40" name="object 40"/>
            <p:cNvSpPr/>
            <p:nvPr/>
          </p:nvSpPr>
          <p:spPr>
            <a:xfrm>
              <a:off x="11980163" y="5298947"/>
              <a:ext cx="334010" cy="1859280"/>
            </a:xfrm>
            <a:custGeom>
              <a:avLst/>
              <a:gdLst/>
              <a:ahLst/>
              <a:cxnLst/>
              <a:rect l="l" t="t" r="r" b="b"/>
              <a:pathLst>
                <a:path w="334009" h="1859279">
                  <a:moveTo>
                    <a:pt x="0" y="906779"/>
                  </a:moveTo>
                  <a:lnTo>
                    <a:pt x="333628" y="911732"/>
                  </a:lnTo>
                </a:path>
                <a:path w="334009" h="1859279">
                  <a:moveTo>
                    <a:pt x="324103" y="1859279"/>
                  </a:moveTo>
                  <a:lnTo>
                    <a:pt x="306324" y="0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470641" y="7402829"/>
              <a:ext cx="1178560" cy="661670"/>
            </a:xfrm>
            <a:custGeom>
              <a:avLst/>
              <a:gdLst/>
              <a:ahLst/>
              <a:cxnLst/>
              <a:rect l="l" t="t" r="r" b="b"/>
              <a:pathLst>
                <a:path w="1178559" h="661670">
                  <a:moveTo>
                    <a:pt x="0" y="661543"/>
                  </a:moveTo>
                  <a:lnTo>
                    <a:pt x="0" y="0"/>
                  </a:lnTo>
                </a:path>
                <a:path w="1178559" h="661670">
                  <a:moveTo>
                    <a:pt x="1178178" y="661416"/>
                  </a:moveTo>
                  <a:lnTo>
                    <a:pt x="0" y="661416"/>
                  </a:lnTo>
                </a:path>
              </a:pathLst>
            </a:custGeom>
            <a:ln w="1981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47931" y="7409688"/>
            <a:ext cx="4544695" cy="1524776"/>
          </a:xfrm>
          <a:prstGeom prst="rect">
            <a:avLst/>
          </a:prstGeom>
          <a:solidFill>
            <a:srgbClr val="F1F1F1"/>
          </a:solidFill>
          <a:ln w="9143">
            <a:solidFill>
              <a:srgbClr val="76707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90"/>
              </a:spcBef>
            </a:pP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4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would</a:t>
            </a:r>
            <a:r>
              <a:rPr sz="14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7E7E7E"/>
                </a:solidFill>
                <a:latin typeface="Calibri"/>
                <a:cs typeface="Calibri"/>
              </a:rPr>
              <a:t>HATE</a:t>
            </a:r>
            <a:r>
              <a:rPr sz="14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it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if: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98120" marR="748030" indent="-128270">
              <a:lnSpc>
                <a:spcPct val="100000"/>
              </a:lnSpc>
            </a:pPr>
            <a:r>
              <a:rPr sz="1400" spc="-5" dirty="0">
                <a:latin typeface="Wingdings"/>
                <a:cs typeface="Wingdings"/>
              </a:rPr>
              <a:t></a:t>
            </a:r>
            <a:r>
              <a:rPr sz="1400" i="1" spc="-5" dirty="0">
                <a:latin typeface="Calibri"/>
                <a:cs typeface="Calibri"/>
              </a:rPr>
              <a:t>What are </a:t>
            </a:r>
            <a:r>
              <a:rPr sz="1400" i="1" dirty="0">
                <a:latin typeface="Calibri"/>
                <a:cs typeface="Calibri"/>
              </a:rPr>
              <a:t>the </a:t>
            </a:r>
            <a:r>
              <a:rPr sz="1400" i="1" spc="-5" dirty="0">
                <a:latin typeface="Calibri"/>
                <a:cs typeface="Calibri"/>
              </a:rPr>
              <a:t>pains of </a:t>
            </a:r>
            <a:r>
              <a:rPr sz="1400" i="1" dirty="0">
                <a:latin typeface="Calibri"/>
                <a:cs typeface="Calibri"/>
              </a:rPr>
              <a:t>the clients when facing the </a:t>
            </a:r>
            <a:r>
              <a:rPr sz="1400" i="1" spc="-30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problem?</a:t>
            </a:r>
            <a:endParaRPr lang="en-US" sz="1400" i="1" spc="-5" dirty="0">
              <a:latin typeface="Calibri"/>
              <a:cs typeface="Calibri"/>
            </a:endParaRPr>
          </a:p>
          <a:p>
            <a:pPr marL="198120" marR="748030" indent="-128270">
              <a:lnSpc>
                <a:spcPct val="100000"/>
              </a:lnSpc>
            </a:pPr>
            <a:r>
              <a:rPr lang="en-IN" sz="1400" i="1" spc="-5" dirty="0">
                <a:latin typeface="Calibri"/>
                <a:cs typeface="Calibri"/>
              </a:rPr>
              <a:t>-Unable to understand academic concepts </a:t>
            </a:r>
          </a:p>
          <a:p>
            <a:pPr marL="198120" marR="748030" indent="-128270">
              <a:lnSpc>
                <a:spcPct val="100000"/>
              </a:lnSpc>
            </a:pPr>
            <a:r>
              <a:rPr lang="en-IN" sz="1400" i="1" spc="-5" dirty="0">
                <a:latin typeface="Calibri"/>
                <a:cs typeface="Calibri"/>
              </a:rPr>
              <a:t>-Unable to remember the academic concepts </a:t>
            </a:r>
          </a:p>
          <a:p>
            <a:pPr marL="69850" marR="177165"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416029" y="5303520"/>
            <a:ext cx="3776598" cy="1738938"/>
          </a:xfrm>
          <a:prstGeom prst="rect">
            <a:avLst/>
          </a:prstGeom>
          <a:solidFill>
            <a:srgbClr val="F1F1F1"/>
          </a:solidFill>
          <a:ln w="9143">
            <a:solidFill>
              <a:srgbClr val="76707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4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would</a:t>
            </a:r>
            <a:r>
              <a:rPr sz="14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7E7E7E"/>
                </a:solidFill>
                <a:latin typeface="Calibri"/>
                <a:cs typeface="Calibri"/>
              </a:rPr>
              <a:t>WANT</a:t>
            </a: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libri"/>
              <a:cs typeface="Calibri"/>
            </a:endParaRPr>
          </a:p>
          <a:p>
            <a:pPr marL="197485" marR="308610" indent="-128270">
              <a:lnSpc>
                <a:spcPct val="100000"/>
              </a:lnSpc>
            </a:pPr>
            <a:r>
              <a:rPr sz="1400" spc="-5" dirty="0">
                <a:latin typeface="Wingdings"/>
                <a:cs typeface="Wingdings"/>
              </a:rPr>
              <a:t></a:t>
            </a:r>
            <a:r>
              <a:rPr sz="1400" i="1" spc="-5" dirty="0">
                <a:latin typeface="Calibri"/>
                <a:cs typeface="Calibri"/>
              </a:rPr>
              <a:t>What do </a:t>
            </a:r>
            <a:r>
              <a:rPr sz="1400" i="1" dirty="0">
                <a:latin typeface="Calibri"/>
                <a:cs typeface="Calibri"/>
              </a:rPr>
              <a:t>the clients </a:t>
            </a:r>
            <a:r>
              <a:rPr sz="1400" i="1" spc="-5" dirty="0">
                <a:latin typeface="Calibri"/>
                <a:cs typeface="Calibri"/>
              </a:rPr>
              <a:t>do (actions) </a:t>
            </a:r>
            <a:r>
              <a:rPr sz="1400" i="1" dirty="0">
                <a:latin typeface="Calibri"/>
                <a:cs typeface="Calibri"/>
              </a:rPr>
              <a:t>when </a:t>
            </a:r>
            <a:r>
              <a:rPr sz="1400" i="1" spc="-5" dirty="0">
                <a:latin typeface="Calibri"/>
                <a:cs typeface="Calibri"/>
              </a:rPr>
              <a:t>facing </a:t>
            </a:r>
            <a:r>
              <a:rPr sz="1400" i="1" spc="-30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problem?</a:t>
            </a:r>
            <a:endParaRPr lang="en-US" sz="1400" i="1" spc="-5" dirty="0">
              <a:latin typeface="Calibri"/>
              <a:cs typeface="Calibri"/>
            </a:endParaRPr>
          </a:p>
          <a:p>
            <a:pPr marL="197485" marR="308610" indent="-128270">
              <a:lnSpc>
                <a:spcPct val="100000"/>
              </a:lnSpc>
            </a:pPr>
            <a:r>
              <a:rPr lang="en-IN" sz="1400" i="1" spc="-5" dirty="0">
                <a:latin typeface="Calibri"/>
                <a:cs typeface="Calibri"/>
              </a:rPr>
              <a:t>Try to understand the academic concepts with the help of online academic platforms or their friends. </a:t>
            </a:r>
            <a:endParaRPr sz="1400" dirty="0">
              <a:latin typeface="Calibri"/>
              <a:cs typeface="Calibri"/>
            </a:endParaRPr>
          </a:p>
          <a:p>
            <a:pPr marL="69850" marR="474345"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46657" y="5254497"/>
            <a:ext cx="3173730" cy="1116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14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sz="14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4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service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 that</a:t>
            </a:r>
            <a:r>
              <a:rPr sz="14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14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1400" b="1" i="1" spc="-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FF0000"/>
                </a:solidFill>
                <a:latin typeface="Calibri"/>
                <a:cs typeface="Calibri"/>
              </a:rPr>
              <a:t>offering?</a:t>
            </a:r>
            <a:endParaRPr lang="en-US" sz="1400" b="1" i="1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1400" b="1" i="1" spc="-5" dirty="0">
                <a:solidFill>
                  <a:srgbClr val="FF0000"/>
                </a:solidFill>
                <a:latin typeface="Calibri"/>
                <a:cs typeface="Calibri"/>
              </a:rPr>
              <a:t>VIRTUAL REALITY online platform</a:t>
            </a:r>
            <a:r>
              <a:rPr lang="en-IN" sz="1400" b="1" i="1" spc="-5" dirty="0">
                <a:latin typeface="Calibri"/>
                <a:cs typeface="Calibri"/>
              </a:rPr>
              <a:t> with an access to students academic concepts.</a:t>
            </a:r>
            <a:endParaRPr lang="en-US" sz="1400" b="1" i="1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54217" y="6300978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203708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9DC5A1F-D926-44EF-A468-0F61665C71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757" y="1878773"/>
            <a:ext cx="1694814" cy="1410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0496" y="9970007"/>
            <a:ext cx="16447135" cy="71755"/>
            <a:chOff x="920496" y="9970007"/>
            <a:chExt cx="16447135" cy="71755"/>
          </a:xfrm>
        </p:grpSpPr>
        <p:sp>
          <p:nvSpPr>
            <p:cNvPr id="3" name="object 3"/>
            <p:cNvSpPr/>
            <p:nvPr/>
          </p:nvSpPr>
          <p:spPr>
            <a:xfrm>
              <a:off x="920496" y="9970007"/>
              <a:ext cx="3290570" cy="71755"/>
            </a:xfrm>
            <a:custGeom>
              <a:avLst/>
              <a:gdLst/>
              <a:ahLst/>
              <a:cxnLst/>
              <a:rect l="l" t="t" r="r" b="b"/>
              <a:pathLst>
                <a:path w="3290570" h="71754">
                  <a:moveTo>
                    <a:pt x="3290316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3290316" y="71628"/>
                  </a:lnTo>
                  <a:lnTo>
                    <a:pt x="3290316" y="0"/>
                  </a:lnTo>
                  <a:close/>
                </a:path>
              </a:pathLst>
            </a:custGeom>
            <a:solidFill>
              <a:srgbClr val="9E0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0811" y="9970007"/>
              <a:ext cx="3289300" cy="71755"/>
            </a:xfrm>
            <a:custGeom>
              <a:avLst/>
              <a:gdLst/>
              <a:ahLst/>
              <a:cxnLst/>
              <a:rect l="l" t="t" r="r" b="b"/>
              <a:pathLst>
                <a:path w="3289300" h="71754">
                  <a:moveTo>
                    <a:pt x="328879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3288791" y="71628"/>
                  </a:lnTo>
                  <a:lnTo>
                    <a:pt x="3288791" y="0"/>
                  </a:lnTo>
                  <a:close/>
                </a:path>
              </a:pathLst>
            </a:custGeom>
            <a:solidFill>
              <a:srgbClr val="287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9603" y="9970007"/>
              <a:ext cx="3289300" cy="71755"/>
            </a:xfrm>
            <a:custGeom>
              <a:avLst/>
              <a:gdLst/>
              <a:ahLst/>
              <a:cxnLst/>
              <a:rect l="l" t="t" r="r" b="b"/>
              <a:pathLst>
                <a:path w="3289300" h="71754">
                  <a:moveTo>
                    <a:pt x="3288792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3288792" y="71628"/>
                  </a:lnTo>
                  <a:lnTo>
                    <a:pt x="3288792" y="0"/>
                  </a:lnTo>
                  <a:close/>
                </a:path>
              </a:pathLst>
            </a:custGeom>
            <a:solidFill>
              <a:srgbClr val="F685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88396" y="9970007"/>
              <a:ext cx="3289300" cy="71755"/>
            </a:xfrm>
            <a:custGeom>
              <a:avLst/>
              <a:gdLst/>
              <a:ahLst/>
              <a:cxnLst/>
              <a:rect l="l" t="t" r="r" b="b"/>
              <a:pathLst>
                <a:path w="3289300" h="71754">
                  <a:moveTo>
                    <a:pt x="3288792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3288792" y="71628"/>
                  </a:lnTo>
                  <a:lnTo>
                    <a:pt x="3288792" y="0"/>
                  </a:lnTo>
                  <a:close/>
                </a:path>
              </a:pathLst>
            </a:custGeom>
            <a:solidFill>
              <a:srgbClr val="1D43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77187" y="9970007"/>
              <a:ext cx="3290570" cy="71755"/>
            </a:xfrm>
            <a:custGeom>
              <a:avLst/>
              <a:gdLst/>
              <a:ahLst/>
              <a:cxnLst/>
              <a:rect l="l" t="t" r="r" b="b"/>
              <a:pathLst>
                <a:path w="3290569" h="71754">
                  <a:moveTo>
                    <a:pt x="3290315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3290315" y="71628"/>
                  </a:lnTo>
                  <a:lnTo>
                    <a:pt x="3290315" y="0"/>
                  </a:lnTo>
                  <a:close/>
                </a:path>
              </a:pathLst>
            </a:custGeom>
            <a:solidFill>
              <a:srgbClr val="2DD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75410" y="430148"/>
            <a:ext cx="4659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Arial"/>
                <a:cs typeface="Arial"/>
              </a:rPr>
              <a:t>COMPETITION</a:t>
            </a:r>
            <a:r>
              <a:rPr sz="3000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69516"/>
              </p:ext>
            </p:extLst>
          </p:nvPr>
        </p:nvGraphicFramePr>
        <p:xfrm>
          <a:off x="416991" y="1365885"/>
          <a:ext cx="13399134" cy="827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5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5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5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0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785" marR="346710" indent="-3384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dirty="0">
                          <a:latin typeface="Calibri"/>
                          <a:cs typeface="Calibri"/>
                        </a:rPr>
                        <a:t>IMMERSIVE</a:t>
                      </a:r>
                    </a:p>
                    <a:p>
                      <a:pPr marL="692785" marR="346710" indent="-3384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400" b="1" dirty="0">
                          <a:latin typeface="Calibri"/>
                          <a:cs typeface="Calibri"/>
                        </a:rPr>
                        <a:t> VR EDUCATION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1195" marR="323215" indent="-3384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UNIMERSIV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15010" marR="368935" indent="-3384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1" spc="-5" dirty="0">
                          <a:latin typeface="Calibri"/>
                          <a:cs typeface="Calibri"/>
                        </a:rPr>
                        <a:t>KHAN ACADEMY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2140" marR="346710" indent="-257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spc="-5" dirty="0">
                          <a:latin typeface="Calibri"/>
                          <a:cs typeface="Calibri"/>
                        </a:rPr>
                        <a:t>YOUTUBE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2775" marR="346075" indent="-2578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1" spc="-5" dirty="0">
                          <a:latin typeface="Calibri"/>
                          <a:cs typeface="Calibri"/>
                        </a:rPr>
                        <a:t>BRILLIANT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Your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441959" marR="436245" indent="177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800" b="1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fits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7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Lecture simulations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189865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r>
                        <a:rPr lang="en-US" sz="1800" b="0" spc="-15" dirty="0">
                          <a:latin typeface="Calibri"/>
                          <a:cs typeface="Calibri"/>
                        </a:rPr>
                        <a:t>Individualized educational concepts</a:t>
                      </a:r>
                    </a:p>
                    <a:p>
                      <a:pPr marL="482600" marR="189865" indent="-28575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spc="-15" dirty="0">
                          <a:latin typeface="Calibri"/>
                          <a:cs typeface="Calibri"/>
                        </a:rPr>
                        <a:t>Wide variety of concepts</a:t>
                      </a:r>
                      <a:endParaRPr sz="1800" b="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22885" indent="-15240" algn="jus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spc="-15" dirty="0">
                          <a:latin typeface="Calibri"/>
                          <a:cs typeface="Calibri"/>
                        </a:rPr>
                        <a:t>Wide variety of academic concepts</a:t>
                      </a:r>
                    </a:p>
                    <a:p>
                      <a:pPr marL="231775" marR="222885" indent="-15240" algn="jus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High-Quality content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80060" marR="200660" indent="-28575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Video hosting</a:t>
                      </a:r>
                    </a:p>
                    <a:p>
                      <a:pPr marL="480060" marR="200660" indent="-28575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Content creating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80695" marR="200025" indent="-28575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Interactive STEM concepts</a:t>
                      </a:r>
                    </a:p>
                    <a:p>
                      <a:pPr marL="480695" marR="200025" indent="-28575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Hands-on experience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0185" marR="200025" indent="-15240" algn="jus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Interactive educational concepts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Product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5745" marR="23876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VR learning platform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8755" marR="19113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VR learning platform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22885" marR="21526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Online education application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19304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Internet video hosting service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1295" marR="19240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Online education application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1295" marR="19240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VR learning platform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UVP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–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98755" marR="1917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Uni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ue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9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alue 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Proposition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65430" marR="257810" indent="12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Immersive experiences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87960" marR="179705" indent="48260" algn="just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Diversity</a:t>
                      </a:r>
                    </a:p>
                    <a:p>
                      <a:pPr marL="187960" marR="179705" indent="48260" algn="just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in content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18224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Good content by certified teacher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193040" indent="4445" algn="just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Wide range of quality content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01295" marR="192405" indent="4445" algn="just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Innovate teaching techniques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01295" marR="192405" indent="4445" algn="just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Qualitative content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7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Price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03225" marR="372110" indent="-228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free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00" marR="196215" indent="-3022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3.49$-5.00$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0710" marR="193675" indent="-3981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free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0225" marR="219075" indent="-3022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10" dirty="0">
                          <a:latin typeface="Calibri"/>
                          <a:cs typeface="Calibri"/>
                        </a:rPr>
                        <a:t>free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0225" marR="219075" indent="-3022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149$ per year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0225" marR="219075" indent="-3022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free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2987">
                <a:tc>
                  <a:txBody>
                    <a:bodyPr/>
                    <a:lstStyle/>
                    <a:p>
                      <a:pPr marL="488315" marR="4806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view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224790" indent="-63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Great educational app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1135" marR="1822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Great VR </a:t>
                      </a:r>
                    </a:p>
                    <a:p>
                      <a:pPr marL="191135" marR="1822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platform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3515" marR="226695" indent="533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Good  platform to learn academic concepts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179705" indent="25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Very useful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7325" marR="179070" indent="25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Best platform to learn STEM concepts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87325" marR="178435" indent="19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800" spc="-5" dirty="0">
                          <a:latin typeface="Calibri"/>
                          <a:cs typeface="Calibri"/>
                        </a:rPr>
                        <a:t>Best ed platform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-97129" y="9868001"/>
            <a:ext cx="93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MARCO</a:t>
            </a:r>
            <a:r>
              <a:rPr sz="18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97381" y="7001967"/>
            <a:ext cx="388112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latin typeface="Calibri"/>
                <a:cs typeface="Calibri"/>
              </a:rPr>
              <a:t>Why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would</a:t>
            </a:r>
            <a:r>
              <a:rPr sz="2100" b="1" spc="-2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the</a:t>
            </a:r>
            <a:r>
              <a:rPr sz="2100" b="1" spc="-10" dirty="0">
                <a:latin typeface="Calibri"/>
                <a:cs typeface="Calibri"/>
              </a:rPr>
              <a:t> customer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switch</a:t>
            </a:r>
            <a:r>
              <a:rPr sz="2100" b="1" spc="-35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to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b="1" spc="-10" dirty="0">
                <a:latin typeface="Calibri"/>
                <a:cs typeface="Calibri"/>
              </a:rPr>
              <a:t>your</a:t>
            </a:r>
            <a:r>
              <a:rPr sz="2100" b="1" spc="-3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product/service?</a:t>
            </a:r>
            <a:endParaRPr sz="2100" dirty="0">
              <a:latin typeface="Calibri"/>
              <a:cs typeface="Calibri"/>
            </a:endParaRPr>
          </a:p>
          <a:p>
            <a:pPr marL="441325" indent="-428625">
              <a:lnSpc>
                <a:spcPct val="100000"/>
              </a:lnSpc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lang="en-US" sz="2100" b="1" spc="-10" dirty="0">
                <a:latin typeface="Calibri"/>
                <a:cs typeface="Calibri"/>
              </a:rPr>
              <a:t>Better concept visualization</a:t>
            </a:r>
          </a:p>
          <a:p>
            <a:pPr marL="441325" indent="-428625">
              <a:lnSpc>
                <a:spcPct val="100000"/>
              </a:lnSpc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lang="en-US" sz="2100" b="1" spc="-10" dirty="0">
                <a:latin typeface="Calibri"/>
                <a:cs typeface="Calibri"/>
              </a:rPr>
              <a:t>Easy to use and access</a:t>
            </a:r>
          </a:p>
          <a:p>
            <a:pPr marL="441325" indent="-428625">
              <a:lnSpc>
                <a:spcPct val="100000"/>
              </a:lnSpc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lang="en-US" sz="2100" b="1" spc="-10" dirty="0">
                <a:latin typeface="Calibri"/>
                <a:cs typeface="Calibri"/>
              </a:rPr>
              <a:t>free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137636" y="85343"/>
            <a:ext cx="2100580" cy="2039620"/>
            <a:chOff x="16137636" y="85343"/>
            <a:chExt cx="2100580" cy="20396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7636" y="85343"/>
              <a:ext cx="2100071" cy="20391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165830" y="151637"/>
              <a:ext cx="1967864" cy="1906905"/>
            </a:xfrm>
            <a:custGeom>
              <a:avLst/>
              <a:gdLst/>
              <a:ahLst/>
              <a:cxnLst/>
              <a:rect l="l" t="t" r="r" b="b"/>
              <a:pathLst>
                <a:path w="1967865" h="1906905">
                  <a:moveTo>
                    <a:pt x="0" y="1906524"/>
                  </a:moveTo>
                  <a:lnTo>
                    <a:pt x="1967484" y="1906524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90652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323563" y="361188"/>
            <a:ext cx="1651000" cy="1108075"/>
          </a:xfrm>
          <a:prstGeom prst="rect">
            <a:avLst/>
          </a:prstGeom>
          <a:solidFill>
            <a:srgbClr val="F1F1F1"/>
          </a:solidFill>
          <a:ln w="9143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50825" marR="241935" algn="ctr">
              <a:lnSpc>
                <a:spcPct val="100000"/>
              </a:lnSpc>
              <a:spcBef>
                <a:spcPts val="415"/>
              </a:spcBef>
            </a:pPr>
            <a:r>
              <a:rPr sz="2100" b="1" spc="-5" dirty="0">
                <a:latin typeface="Calibri"/>
                <a:cs typeface="Calibri"/>
              </a:rPr>
              <a:t>Place</a:t>
            </a:r>
            <a:r>
              <a:rPr sz="2100" b="1" spc="-8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your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PV</a:t>
            </a:r>
            <a:endParaRPr sz="21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2100" b="1" spc="-10" dirty="0">
                <a:latin typeface="Calibri"/>
                <a:cs typeface="Calibri"/>
              </a:rPr>
              <a:t>logo</a:t>
            </a:r>
            <a:r>
              <a:rPr sz="2100" b="1" spc="-4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here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469279-90BF-4A89-B210-725486379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875" y="0"/>
            <a:ext cx="2767125" cy="23026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1339</Words>
  <Application>Microsoft Office PowerPoint</Application>
  <PresentationFormat>Custom</PresentationFormat>
  <Paragraphs>274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Calibri</vt:lpstr>
      <vt:lpstr>Lucida Sans Unicode</vt:lpstr>
      <vt:lpstr>Microsoft Sans Serif</vt:lpstr>
      <vt:lpstr>Times New Roman</vt:lpstr>
      <vt:lpstr>Trebuchet MS</vt:lpstr>
      <vt:lpstr>Wingdings</vt:lpstr>
      <vt:lpstr>Office Theme</vt:lpstr>
      <vt:lpstr>ACTIVATE Milestones</vt:lpstr>
      <vt:lpstr>INTRODUCTION AND TEAM COMPOSITION</vt:lpstr>
      <vt:lpstr>PROBLEM STATEMENT CANVAS</vt:lpstr>
      <vt:lpstr>CUSTOMER</vt:lpstr>
      <vt:lpstr>RESULTS OF THE SURVEY:</vt:lpstr>
      <vt:lpstr>CUSTOMER PERSONA (PRESENT CUSTOMER PERSONA FOR ALL CUSTOMER SEGMENTS)</vt:lpstr>
      <vt:lpstr>PowerPoint Presentation</vt:lpstr>
      <vt:lpstr>VALUE PROPOSITION CANVAS</vt:lpstr>
      <vt:lpstr>COMPETITION ANALYSIS</vt:lpstr>
      <vt:lpstr>LEAN CANVAS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Next-Gen 2021: Global Program Overview Editable Deck</dc:title>
  <dc:creator>Niharika Gaur</dc:creator>
  <cp:lastModifiedBy>G Vivek</cp:lastModifiedBy>
  <cp:revision>5</cp:revision>
  <dcterms:created xsi:type="dcterms:W3CDTF">2021-12-23T22:49:27Z</dcterms:created>
  <dcterms:modified xsi:type="dcterms:W3CDTF">2021-12-24T16:36:52Z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2021-12-23T00:00:00Z</vt:filetime>
  </property>
</Properties>
</file>