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96364" y="2296163"/>
            <a:ext cx="4743450" cy="481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15150" y="1707196"/>
            <a:ext cx="4192270" cy="308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1C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96074" y="138062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6936" y="66722"/>
                </a:moveTo>
                <a:lnTo>
                  <a:pt x="56936" y="113880"/>
                </a:lnTo>
              </a:path>
              <a:path w="114300" h="114300">
                <a:moveTo>
                  <a:pt x="68501" y="56936"/>
                </a:moveTo>
                <a:lnTo>
                  <a:pt x="113866" y="56936"/>
                </a:lnTo>
              </a:path>
              <a:path w="114300" h="114300">
                <a:moveTo>
                  <a:pt x="0" y="56936"/>
                </a:moveTo>
                <a:lnTo>
                  <a:pt x="45364" y="56936"/>
                </a:lnTo>
              </a:path>
              <a:path w="114300" h="114300">
                <a:moveTo>
                  <a:pt x="56936" y="0"/>
                </a:moveTo>
                <a:lnTo>
                  <a:pt x="56936" y="47157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55974" y="419942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6936" y="66722"/>
                </a:moveTo>
                <a:lnTo>
                  <a:pt x="56936" y="113880"/>
                </a:lnTo>
              </a:path>
              <a:path w="114300" h="114300">
                <a:moveTo>
                  <a:pt x="68501" y="56936"/>
                </a:moveTo>
                <a:lnTo>
                  <a:pt x="113866" y="56936"/>
                </a:lnTo>
              </a:path>
              <a:path w="114300" h="114300">
                <a:moveTo>
                  <a:pt x="0" y="56936"/>
                </a:moveTo>
                <a:lnTo>
                  <a:pt x="45364" y="56936"/>
                </a:lnTo>
              </a:path>
              <a:path w="114300" h="114300">
                <a:moveTo>
                  <a:pt x="56936" y="0"/>
                </a:moveTo>
                <a:lnTo>
                  <a:pt x="56936" y="47157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206499" y="2755248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6936" y="66722"/>
                </a:moveTo>
                <a:lnTo>
                  <a:pt x="56936" y="113880"/>
                </a:lnTo>
              </a:path>
              <a:path w="114300" h="114300">
                <a:moveTo>
                  <a:pt x="68502" y="56936"/>
                </a:moveTo>
                <a:lnTo>
                  <a:pt x="113866" y="56936"/>
                </a:lnTo>
              </a:path>
              <a:path w="114300" h="114300">
                <a:moveTo>
                  <a:pt x="0" y="56936"/>
                </a:moveTo>
                <a:lnTo>
                  <a:pt x="45364" y="56936"/>
                </a:lnTo>
              </a:path>
              <a:path w="114300" h="114300">
                <a:moveTo>
                  <a:pt x="56936" y="0"/>
                </a:moveTo>
                <a:lnTo>
                  <a:pt x="56936" y="47157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01399" y="44297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6936" y="66722"/>
                </a:moveTo>
                <a:lnTo>
                  <a:pt x="56936" y="113880"/>
                </a:lnTo>
              </a:path>
              <a:path w="114300" h="114300">
                <a:moveTo>
                  <a:pt x="68502" y="56936"/>
                </a:moveTo>
                <a:lnTo>
                  <a:pt x="113866" y="56936"/>
                </a:lnTo>
              </a:path>
              <a:path w="114300" h="114300">
                <a:moveTo>
                  <a:pt x="0" y="56936"/>
                </a:moveTo>
                <a:lnTo>
                  <a:pt x="45364" y="56936"/>
                </a:lnTo>
              </a:path>
              <a:path w="114300" h="114300">
                <a:moveTo>
                  <a:pt x="56936" y="0"/>
                </a:moveTo>
                <a:lnTo>
                  <a:pt x="56936" y="47157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14900" y="1097088"/>
            <a:ext cx="3611245" cy="6337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05"/>
              </a:spcBef>
            </a:pPr>
            <a:r>
              <a:rPr dirty="0" spc="40">
                <a:solidFill>
                  <a:srgbClr val="FFFFFF"/>
                </a:solidFill>
                <a:latin typeface="Calibri"/>
                <a:cs typeface="Calibri"/>
              </a:rPr>
              <a:t>Hello!</a:t>
            </a:r>
            <a:r>
              <a:rPr dirty="0" spc="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00" spc="110" b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dirty="0" sz="1300" spc="4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00" spc="95" b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300" spc="4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00" spc="114" b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dirty="0" sz="1300" spc="4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00" spc="125" b="0">
                <a:solidFill>
                  <a:srgbClr val="FFFFFF"/>
                </a:solidFill>
                <a:latin typeface="Calibri"/>
                <a:cs typeface="Calibri"/>
              </a:rPr>
              <a:t>guide</a:t>
            </a:r>
            <a:r>
              <a:rPr dirty="0" sz="1300" spc="3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00" spc="95" b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300" spc="4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00" spc="100" b="0">
                <a:solidFill>
                  <a:srgbClr val="FFFFFF"/>
                </a:solidFill>
                <a:latin typeface="Calibri"/>
                <a:cs typeface="Calibri"/>
              </a:rPr>
              <a:t>building</a:t>
            </a:r>
            <a:r>
              <a:rPr dirty="0" sz="1300" spc="4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00" spc="130" b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300" spc="4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00" spc="85" b="0">
                <a:solidFill>
                  <a:srgbClr val="FFFFFF"/>
                </a:solidFill>
                <a:latin typeface="Calibri"/>
                <a:cs typeface="Calibri"/>
              </a:rPr>
              <a:t>final </a:t>
            </a:r>
            <a:r>
              <a:rPr dirty="0" sz="1300" spc="-28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00" spc="130" b="0">
                <a:solidFill>
                  <a:srgbClr val="FFFFFF"/>
                </a:solidFill>
                <a:latin typeface="Calibri"/>
                <a:cs typeface="Calibri"/>
              </a:rPr>
              <a:t>product </a:t>
            </a:r>
            <a:r>
              <a:rPr dirty="0" sz="1300" spc="135" b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1300" spc="114" b="0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dirty="0" sz="1300" spc="100" b="0">
                <a:solidFill>
                  <a:srgbClr val="FFFFFF"/>
                </a:solidFill>
                <a:latin typeface="Calibri"/>
                <a:cs typeface="Calibri"/>
              </a:rPr>
              <a:t>venture </a:t>
            </a:r>
            <a:r>
              <a:rPr dirty="0" sz="1300" spc="120" b="0">
                <a:solidFill>
                  <a:srgbClr val="FFFFFF"/>
                </a:solidFill>
                <a:latin typeface="Calibri"/>
                <a:cs typeface="Calibri"/>
              </a:rPr>
              <a:t>throughout </a:t>
            </a:r>
            <a:r>
              <a:rPr dirty="0" sz="1300" spc="130" b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300" spc="150" b="0">
                <a:solidFill>
                  <a:srgbClr val="FFFFFF"/>
                </a:solidFill>
                <a:latin typeface="Calibri"/>
                <a:cs typeface="Calibri"/>
              </a:rPr>
              <a:t>4 </a:t>
            </a:r>
            <a:r>
              <a:rPr dirty="0" sz="1300" spc="15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00" spc="90" b="0">
                <a:solidFill>
                  <a:srgbClr val="FFFFFF"/>
                </a:solidFill>
                <a:latin typeface="Calibri"/>
                <a:cs typeface="Calibri"/>
              </a:rPr>
              <a:t>Milestones.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212090" marR="164465">
              <a:lnSpc>
                <a:spcPct val="101000"/>
              </a:lnSpc>
              <a:spcBef>
                <a:spcPts val="85"/>
              </a:spcBef>
            </a:pPr>
            <a:r>
              <a:rPr dirty="0" spc="110"/>
              <a:t>Please </a:t>
            </a:r>
            <a:r>
              <a:rPr dirty="0" spc="114"/>
              <a:t>note </a:t>
            </a:r>
            <a:r>
              <a:rPr dirty="0" spc="125"/>
              <a:t>that </a:t>
            </a:r>
            <a:r>
              <a:rPr dirty="0" spc="114"/>
              <a:t>this </a:t>
            </a:r>
            <a:r>
              <a:rPr dirty="0" spc="95"/>
              <a:t>is </a:t>
            </a:r>
            <a:r>
              <a:rPr dirty="0" spc="30" b="1">
                <a:latin typeface="Calibri"/>
                <a:cs typeface="Calibri"/>
              </a:rPr>
              <a:t>NOT </a:t>
            </a:r>
            <a:r>
              <a:rPr dirty="0" spc="120"/>
              <a:t>a </a:t>
            </a:r>
            <a:r>
              <a:rPr dirty="0" spc="90"/>
              <a:t>template. </a:t>
            </a:r>
            <a:r>
              <a:rPr dirty="0" spc="75"/>
              <a:t>It </a:t>
            </a:r>
            <a:r>
              <a:rPr dirty="0" spc="135"/>
              <a:t>has </a:t>
            </a:r>
            <a:r>
              <a:rPr dirty="0" spc="140"/>
              <a:t> </a:t>
            </a:r>
            <a:r>
              <a:rPr dirty="0" spc="125"/>
              <a:t>been</a:t>
            </a:r>
            <a:r>
              <a:rPr dirty="0" spc="35"/>
              <a:t> </a:t>
            </a:r>
            <a:r>
              <a:rPr dirty="0" spc="135"/>
              <a:t>designed</a:t>
            </a:r>
            <a:r>
              <a:rPr dirty="0" spc="40"/>
              <a:t> </a:t>
            </a:r>
            <a:r>
              <a:rPr dirty="0" spc="125"/>
              <a:t>to</a:t>
            </a:r>
            <a:r>
              <a:rPr dirty="0" spc="35"/>
              <a:t> </a:t>
            </a:r>
            <a:r>
              <a:rPr dirty="0" spc="125"/>
              <a:t>guide</a:t>
            </a:r>
            <a:r>
              <a:rPr dirty="0" spc="40"/>
              <a:t> </a:t>
            </a:r>
            <a:r>
              <a:rPr dirty="0" spc="145"/>
              <a:t>you</a:t>
            </a:r>
            <a:r>
              <a:rPr dirty="0" spc="40"/>
              <a:t> </a:t>
            </a:r>
            <a:r>
              <a:rPr dirty="0" spc="140"/>
              <a:t>step</a:t>
            </a:r>
            <a:r>
              <a:rPr dirty="0" spc="35"/>
              <a:t> </a:t>
            </a:r>
            <a:r>
              <a:rPr dirty="0" spc="180"/>
              <a:t>by</a:t>
            </a:r>
            <a:r>
              <a:rPr dirty="0" spc="40"/>
              <a:t> </a:t>
            </a:r>
            <a:r>
              <a:rPr dirty="0" spc="140"/>
              <a:t>step</a:t>
            </a:r>
            <a:r>
              <a:rPr dirty="0" spc="40"/>
              <a:t> </a:t>
            </a:r>
            <a:r>
              <a:rPr dirty="0" spc="65"/>
              <a:t>in</a:t>
            </a:r>
            <a:r>
              <a:rPr dirty="0" spc="35"/>
              <a:t> </a:t>
            </a:r>
            <a:r>
              <a:rPr dirty="0" spc="130"/>
              <a:t>the </a:t>
            </a:r>
            <a:r>
              <a:rPr dirty="0" spc="-280"/>
              <a:t> </a:t>
            </a:r>
            <a:r>
              <a:rPr dirty="0" spc="110"/>
              <a:t>making</a:t>
            </a:r>
            <a:r>
              <a:rPr dirty="0" spc="35"/>
              <a:t> </a:t>
            </a:r>
            <a:r>
              <a:rPr dirty="0" spc="140"/>
              <a:t>process</a:t>
            </a:r>
            <a:r>
              <a:rPr dirty="0" spc="40"/>
              <a:t> </a:t>
            </a:r>
            <a:r>
              <a:rPr dirty="0" spc="135"/>
              <a:t>of</a:t>
            </a:r>
            <a:r>
              <a:rPr dirty="0" spc="40"/>
              <a:t> </a:t>
            </a:r>
            <a:r>
              <a:rPr dirty="0" spc="114"/>
              <a:t>your</a:t>
            </a:r>
            <a:r>
              <a:rPr dirty="0" spc="30"/>
              <a:t> </a:t>
            </a:r>
            <a:r>
              <a:rPr dirty="0" spc="90" b="1">
                <a:latin typeface="Calibri"/>
                <a:cs typeface="Calibri"/>
              </a:rPr>
              <a:t>Google</a:t>
            </a:r>
            <a:r>
              <a:rPr dirty="0" spc="30" b="1">
                <a:latin typeface="Calibri"/>
                <a:cs typeface="Calibri"/>
              </a:rPr>
              <a:t> </a:t>
            </a:r>
            <a:r>
              <a:rPr dirty="0" spc="80" b="1">
                <a:latin typeface="Calibri"/>
                <a:cs typeface="Calibri"/>
              </a:rPr>
              <a:t>Site</a:t>
            </a:r>
            <a:r>
              <a:rPr dirty="0" spc="80"/>
              <a:t>,</a:t>
            </a:r>
            <a:r>
              <a:rPr dirty="0" spc="-5"/>
              <a:t> </a:t>
            </a:r>
            <a:r>
              <a:rPr dirty="0" spc="114"/>
              <a:t>your</a:t>
            </a:r>
          </a:p>
          <a:p>
            <a:pPr marL="212090" marR="172085">
              <a:lnSpc>
                <a:spcPct val="101000"/>
              </a:lnSpc>
            </a:pPr>
            <a:r>
              <a:rPr dirty="0" spc="100" b="1">
                <a:latin typeface="Calibri"/>
                <a:cs typeface="Calibri"/>
              </a:rPr>
              <a:t>Two-pager</a:t>
            </a:r>
            <a:r>
              <a:rPr dirty="0" spc="35" b="1">
                <a:latin typeface="Calibri"/>
                <a:cs typeface="Calibri"/>
              </a:rPr>
              <a:t> </a:t>
            </a:r>
            <a:r>
              <a:rPr dirty="0" spc="114" b="1">
                <a:latin typeface="Calibri"/>
                <a:cs typeface="Calibri"/>
              </a:rPr>
              <a:t>Business</a:t>
            </a:r>
            <a:r>
              <a:rPr dirty="0" spc="40" b="1">
                <a:latin typeface="Calibri"/>
                <a:cs typeface="Calibri"/>
              </a:rPr>
              <a:t> </a:t>
            </a:r>
            <a:r>
              <a:rPr dirty="0" spc="55" b="1">
                <a:latin typeface="Calibri"/>
                <a:cs typeface="Calibri"/>
              </a:rPr>
              <a:t>Model</a:t>
            </a:r>
            <a:r>
              <a:rPr dirty="0" spc="55"/>
              <a:t>,</a:t>
            </a:r>
            <a:r>
              <a:rPr dirty="0" spc="-5"/>
              <a:t> </a:t>
            </a:r>
            <a:r>
              <a:rPr dirty="0" spc="130"/>
              <a:t>and</a:t>
            </a:r>
            <a:r>
              <a:rPr dirty="0" spc="45"/>
              <a:t> </a:t>
            </a:r>
            <a:r>
              <a:rPr dirty="0" spc="114"/>
              <a:t>your</a:t>
            </a:r>
            <a:r>
              <a:rPr dirty="0" spc="35"/>
              <a:t> </a:t>
            </a:r>
            <a:r>
              <a:rPr dirty="0" spc="70" b="1">
                <a:latin typeface="Calibri"/>
                <a:cs typeface="Calibri"/>
              </a:rPr>
              <a:t>Final</a:t>
            </a:r>
            <a:r>
              <a:rPr dirty="0" spc="40" b="1">
                <a:latin typeface="Calibri"/>
                <a:cs typeface="Calibri"/>
              </a:rPr>
              <a:t> </a:t>
            </a:r>
            <a:r>
              <a:rPr dirty="0" spc="110" b="1">
                <a:latin typeface="Calibri"/>
                <a:cs typeface="Calibri"/>
              </a:rPr>
              <a:t>Pitch </a:t>
            </a:r>
            <a:r>
              <a:rPr dirty="0" spc="-280" b="1">
                <a:latin typeface="Calibri"/>
                <a:cs typeface="Calibri"/>
              </a:rPr>
              <a:t> </a:t>
            </a:r>
            <a:r>
              <a:rPr dirty="0" spc="90" b="1">
                <a:latin typeface="Calibri"/>
                <a:cs typeface="Calibri"/>
              </a:rPr>
              <a:t>Deck</a:t>
            </a:r>
            <a:r>
              <a:rPr dirty="0" spc="90"/>
              <a:t>.</a:t>
            </a:r>
          </a:p>
          <a:p>
            <a:pPr marL="212090" marR="209550">
              <a:lnSpc>
                <a:spcPct val="101000"/>
              </a:lnSpc>
            </a:pPr>
            <a:r>
              <a:rPr dirty="0" spc="90"/>
              <a:t>Do</a:t>
            </a:r>
            <a:r>
              <a:rPr dirty="0" spc="35"/>
              <a:t> </a:t>
            </a:r>
            <a:r>
              <a:rPr dirty="0" spc="120"/>
              <a:t>not</a:t>
            </a:r>
            <a:r>
              <a:rPr dirty="0" spc="40"/>
              <a:t> </a:t>
            </a:r>
            <a:r>
              <a:rPr dirty="0" spc="135"/>
              <a:t>try</a:t>
            </a:r>
            <a:r>
              <a:rPr dirty="0" spc="40"/>
              <a:t> </a:t>
            </a:r>
            <a:r>
              <a:rPr dirty="0" spc="125"/>
              <a:t>to</a:t>
            </a:r>
            <a:r>
              <a:rPr dirty="0" spc="40"/>
              <a:t> </a:t>
            </a:r>
            <a:r>
              <a:rPr dirty="0" spc="110"/>
              <a:t>just</a:t>
            </a:r>
            <a:r>
              <a:rPr dirty="0" spc="35"/>
              <a:t> </a:t>
            </a:r>
            <a:r>
              <a:rPr dirty="0" spc="105"/>
              <a:t>replace</a:t>
            </a:r>
            <a:r>
              <a:rPr dirty="0" spc="40"/>
              <a:t> </a:t>
            </a:r>
            <a:r>
              <a:rPr dirty="0" spc="130"/>
              <a:t>the</a:t>
            </a:r>
            <a:r>
              <a:rPr dirty="0" spc="40"/>
              <a:t> </a:t>
            </a:r>
            <a:r>
              <a:rPr dirty="0" spc="135"/>
              <a:t>content</a:t>
            </a:r>
            <a:r>
              <a:rPr dirty="0" spc="40"/>
              <a:t> </a:t>
            </a:r>
            <a:r>
              <a:rPr dirty="0" spc="100"/>
              <a:t>provided </a:t>
            </a:r>
            <a:r>
              <a:rPr dirty="0" spc="-280"/>
              <a:t> </a:t>
            </a:r>
            <a:r>
              <a:rPr dirty="0" spc="100"/>
              <a:t>with </a:t>
            </a:r>
            <a:r>
              <a:rPr dirty="0" spc="114"/>
              <a:t>your </a:t>
            </a:r>
            <a:r>
              <a:rPr dirty="0" spc="80"/>
              <a:t>information, </a:t>
            </a:r>
            <a:r>
              <a:rPr dirty="0" spc="145"/>
              <a:t>you </a:t>
            </a:r>
            <a:r>
              <a:rPr dirty="0" spc="125"/>
              <a:t>need to </a:t>
            </a:r>
            <a:r>
              <a:rPr dirty="0" spc="110"/>
              <a:t>give </a:t>
            </a:r>
            <a:r>
              <a:rPr dirty="0" spc="90"/>
              <a:t>it </a:t>
            </a:r>
            <a:r>
              <a:rPr dirty="0" spc="130"/>
              <a:t>the </a:t>
            </a:r>
            <a:r>
              <a:rPr dirty="0" spc="135"/>
              <a:t> </a:t>
            </a:r>
            <a:r>
              <a:rPr dirty="0" spc="100"/>
              <a:t>format </a:t>
            </a:r>
            <a:r>
              <a:rPr dirty="0" spc="105"/>
              <a:t>you’d </a:t>
            </a:r>
            <a:r>
              <a:rPr dirty="0" spc="45"/>
              <a:t>like, </a:t>
            </a:r>
            <a:r>
              <a:rPr dirty="0" spc="125"/>
              <a:t>that </a:t>
            </a:r>
            <a:r>
              <a:rPr dirty="0" spc="150"/>
              <a:t>best </a:t>
            </a:r>
            <a:r>
              <a:rPr dirty="0" spc="114"/>
              <a:t>represents </a:t>
            </a:r>
            <a:r>
              <a:rPr dirty="0" spc="130"/>
              <a:t>the </a:t>
            </a:r>
            <a:r>
              <a:rPr dirty="0" spc="135"/>
              <a:t> </a:t>
            </a:r>
            <a:r>
              <a:rPr dirty="0" spc="150"/>
              <a:t>essence</a:t>
            </a:r>
            <a:r>
              <a:rPr dirty="0" spc="35"/>
              <a:t> </a:t>
            </a:r>
            <a:r>
              <a:rPr dirty="0" spc="135"/>
              <a:t>of</a:t>
            </a:r>
            <a:r>
              <a:rPr dirty="0" spc="40"/>
              <a:t> </a:t>
            </a:r>
            <a:r>
              <a:rPr dirty="0" spc="114"/>
              <a:t>your</a:t>
            </a:r>
            <a:r>
              <a:rPr dirty="0" spc="40"/>
              <a:t> </a:t>
            </a:r>
            <a:r>
              <a:rPr dirty="0" spc="100"/>
              <a:t>venture</a:t>
            </a:r>
            <a:r>
              <a:rPr dirty="0" spc="40"/>
              <a:t> </a:t>
            </a:r>
            <a:r>
              <a:rPr dirty="0" spc="130"/>
              <a:t>and</a:t>
            </a:r>
            <a:r>
              <a:rPr dirty="0" spc="35"/>
              <a:t> </a:t>
            </a:r>
            <a:r>
              <a:rPr dirty="0" spc="114"/>
              <a:t>your</a:t>
            </a:r>
            <a:r>
              <a:rPr dirty="0" spc="40"/>
              <a:t> </a:t>
            </a:r>
            <a:r>
              <a:rPr dirty="0" spc="90"/>
              <a:t>team.</a:t>
            </a:r>
          </a:p>
          <a:p>
            <a:pPr marL="212090">
              <a:lnSpc>
                <a:spcPct val="100000"/>
              </a:lnSpc>
              <a:spcBef>
                <a:spcPts val="10"/>
              </a:spcBef>
            </a:pPr>
            <a:r>
              <a:rPr dirty="0" spc="135"/>
              <a:t>Be</a:t>
            </a:r>
            <a:r>
              <a:rPr dirty="0" spc="40"/>
              <a:t> </a:t>
            </a:r>
            <a:r>
              <a:rPr dirty="0" spc="90"/>
              <a:t>creative,</a:t>
            </a:r>
            <a:r>
              <a:rPr dirty="0" spc="-5"/>
              <a:t> </a:t>
            </a:r>
            <a:r>
              <a:rPr dirty="0" spc="135"/>
              <a:t>be</a:t>
            </a:r>
            <a:r>
              <a:rPr dirty="0" spc="45"/>
              <a:t> </a:t>
            </a:r>
            <a:r>
              <a:rPr dirty="0" spc="80"/>
              <a:t>simple,</a:t>
            </a:r>
            <a:r>
              <a:rPr dirty="0" spc="-5"/>
              <a:t> </a:t>
            </a:r>
            <a:r>
              <a:rPr dirty="0" spc="135"/>
              <a:t>be</a:t>
            </a:r>
            <a:r>
              <a:rPr dirty="0" spc="45"/>
              <a:t> </a:t>
            </a:r>
            <a:r>
              <a:rPr dirty="0" spc="95"/>
              <a:t>impactful,</a:t>
            </a:r>
            <a:r>
              <a:rPr dirty="0" spc="-5"/>
              <a:t> </a:t>
            </a:r>
            <a:r>
              <a:rPr dirty="0" spc="135"/>
              <a:t>be</a:t>
            </a:r>
            <a:r>
              <a:rPr dirty="0" spc="30"/>
              <a:t> </a:t>
            </a:r>
            <a:r>
              <a:rPr dirty="0" spc="100"/>
              <a:t>authentic!</a:t>
            </a:r>
          </a:p>
          <a:p>
            <a:pPr>
              <a:lnSpc>
                <a:spcPct val="100000"/>
              </a:lnSpc>
            </a:pPr>
            <a:endParaRPr sz="1600"/>
          </a:p>
          <a:p>
            <a:pPr>
              <a:lnSpc>
                <a:spcPct val="100000"/>
              </a:lnSpc>
              <a:spcBef>
                <a:spcPts val="60"/>
              </a:spcBef>
            </a:pPr>
          </a:p>
          <a:p>
            <a:pPr marL="12700" marR="662940">
              <a:lnSpc>
                <a:spcPct val="101000"/>
              </a:lnSpc>
            </a:pPr>
            <a:r>
              <a:rPr dirty="0" spc="65" b="1">
                <a:latin typeface="Calibri"/>
                <a:cs typeface="Calibri"/>
              </a:rPr>
              <a:t>Deliverable:</a:t>
            </a:r>
            <a:r>
              <a:rPr dirty="0" spc="25" b="1">
                <a:latin typeface="Calibri"/>
                <a:cs typeface="Calibri"/>
              </a:rPr>
              <a:t> </a:t>
            </a:r>
            <a:r>
              <a:rPr dirty="0" spc="120"/>
              <a:t>at</a:t>
            </a:r>
            <a:r>
              <a:rPr dirty="0" spc="40"/>
              <a:t> </a:t>
            </a:r>
            <a:r>
              <a:rPr dirty="0" spc="130"/>
              <a:t>the</a:t>
            </a:r>
            <a:r>
              <a:rPr dirty="0" spc="40"/>
              <a:t> </a:t>
            </a:r>
            <a:r>
              <a:rPr dirty="0" spc="130"/>
              <a:t>end</a:t>
            </a:r>
            <a:r>
              <a:rPr dirty="0" spc="35"/>
              <a:t> </a:t>
            </a:r>
            <a:r>
              <a:rPr dirty="0" spc="135"/>
              <a:t>of</a:t>
            </a:r>
            <a:r>
              <a:rPr dirty="0" spc="40"/>
              <a:t> </a:t>
            </a:r>
            <a:r>
              <a:rPr dirty="0" spc="130"/>
              <a:t>the</a:t>
            </a:r>
            <a:r>
              <a:rPr dirty="0" spc="40"/>
              <a:t> </a:t>
            </a:r>
            <a:r>
              <a:rPr dirty="0" spc="100"/>
              <a:t>guide,</a:t>
            </a:r>
            <a:r>
              <a:rPr dirty="0" spc="-5"/>
              <a:t> </a:t>
            </a:r>
            <a:r>
              <a:rPr dirty="0" spc="105"/>
              <a:t>we</a:t>
            </a:r>
            <a:r>
              <a:rPr dirty="0" spc="35"/>
              <a:t> </a:t>
            </a:r>
            <a:r>
              <a:rPr dirty="0" spc="40"/>
              <a:t>will </a:t>
            </a:r>
            <a:r>
              <a:rPr dirty="0" spc="45"/>
              <a:t> </a:t>
            </a:r>
            <a:r>
              <a:rPr dirty="0" spc="75"/>
              <a:t>tell</a:t>
            </a:r>
            <a:r>
              <a:rPr dirty="0" spc="30"/>
              <a:t> </a:t>
            </a:r>
            <a:r>
              <a:rPr dirty="0" spc="145"/>
              <a:t>you</a:t>
            </a:r>
            <a:r>
              <a:rPr dirty="0" spc="35"/>
              <a:t> </a:t>
            </a:r>
            <a:r>
              <a:rPr dirty="0" spc="114"/>
              <a:t>which</a:t>
            </a:r>
            <a:r>
              <a:rPr dirty="0" spc="35"/>
              <a:t> </a:t>
            </a:r>
            <a:r>
              <a:rPr dirty="0" spc="145"/>
              <a:t>asset</a:t>
            </a:r>
            <a:r>
              <a:rPr dirty="0" spc="35"/>
              <a:t> </a:t>
            </a:r>
            <a:r>
              <a:rPr dirty="0" spc="145"/>
              <a:t>you</a:t>
            </a:r>
            <a:r>
              <a:rPr dirty="0" spc="35"/>
              <a:t> </a:t>
            </a:r>
            <a:r>
              <a:rPr dirty="0" spc="125"/>
              <a:t>need</a:t>
            </a:r>
            <a:r>
              <a:rPr dirty="0" spc="35"/>
              <a:t> </a:t>
            </a:r>
            <a:r>
              <a:rPr dirty="0" spc="125"/>
              <a:t>to</a:t>
            </a:r>
            <a:r>
              <a:rPr dirty="0" spc="35"/>
              <a:t> </a:t>
            </a:r>
            <a:r>
              <a:rPr dirty="0" spc="114"/>
              <a:t>create</a:t>
            </a:r>
            <a:r>
              <a:rPr dirty="0" spc="35"/>
              <a:t> </a:t>
            </a:r>
            <a:r>
              <a:rPr dirty="0" spc="130"/>
              <a:t>and </a:t>
            </a:r>
            <a:r>
              <a:rPr dirty="0" spc="-280"/>
              <a:t> </a:t>
            </a:r>
            <a:r>
              <a:rPr dirty="0" spc="100"/>
              <a:t>submit.</a:t>
            </a:r>
          </a:p>
        </p:txBody>
      </p:sp>
      <p:sp>
        <p:nvSpPr>
          <p:cNvPr id="9" name="object 9"/>
          <p:cNvSpPr/>
          <p:nvPr/>
        </p:nvSpPr>
        <p:spPr>
          <a:xfrm>
            <a:off x="3442125" y="1399725"/>
            <a:ext cx="7620" cy="1999614"/>
          </a:xfrm>
          <a:custGeom>
            <a:avLst/>
            <a:gdLst/>
            <a:ahLst/>
            <a:cxnLst/>
            <a:rect l="l" t="t" r="r" b="b"/>
            <a:pathLst>
              <a:path w="7620" h="1999614">
                <a:moveTo>
                  <a:pt x="7499" y="0"/>
                </a:moveTo>
                <a:lnTo>
                  <a:pt x="0" y="1999199"/>
                </a:lnTo>
              </a:path>
            </a:pathLst>
          </a:custGeom>
          <a:ln w="9524">
            <a:solidFill>
              <a:srgbClr val="BE9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3554" y="1864445"/>
            <a:ext cx="2118449" cy="106975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15274" y="3405549"/>
            <a:ext cx="1696149" cy="1696149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672436" y="13327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6936" y="66722"/>
                </a:moveTo>
                <a:lnTo>
                  <a:pt x="56936" y="113880"/>
                </a:lnTo>
              </a:path>
              <a:path w="114300" h="114300">
                <a:moveTo>
                  <a:pt x="68501" y="56936"/>
                </a:moveTo>
                <a:lnTo>
                  <a:pt x="113866" y="56936"/>
                </a:lnTo>
              </a:path>
              <a:path w="114300" h="114300">
                <a:moveTo>
                  <a:pt x="0" y="56936"/>
                </a:moveTo>
                <a:lnTo>
                  <a:pt x="45364" y="56936"/>
                </a:lnTo>
              </a:path>
              <a:path w="114300" h="114300">
                <a:moveTo>
                  <a:pt x="56936" y="0"/>
                </a:moveTo>
                <a:lnTo>
                  <a:pt x="56936" y="47157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6" y="0"/>
            <a:ext cx="452755" cy="5143500"/>
            <a:chOff x="6" y="0"/>
            <a:chExt cx="452755" cy="514350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" y="0"/>
              <a:ext cx="452437" cy="514349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0349" y="1829652"/>
              <a:ext cx="320040" cy="1598295"/>
            </a:xfrm>
            <a:custGeom>
              <a:avLst/>
              <a:gdLst/>
              <a:ahLst/>
              <a:cxnLst/>
              <a:rect l="l" t="t" r="r" b="b"/>
              <a:pathLst>
                <a:path w="320040" h="1598295">
                  <a:moveTo>
                    <a:pt x="320040" y="0"/>
                  </a:moveTo>
                  <a:lnTo>
                    <a:pt x="320040" y="1598073"/>
                  </a:lnTo>
                  <a:lnTo>
                    <a:pt x="0" y="1598073"/>
                  </a:lnTo>
                  <a:lnTo>
                    <a:pt x="0" y="0"/>
                  </a:lnTo>
                  <a:lnTo>
                    <a:pt x="32004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21249" y="1816425"/>
            <a:ext cx="365760" cy="1624330"/>
          </a:xfrm>
          <a:prstGeom prst="rect">
            <a:avLst/>
          </a:prstGeom>
        </p:spPr>
        <p:txBody>
          <a:bodyPr wrap="square" lIns="0" tIns="825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2100" spc="100" b="1">
                <a:latin typeface="Calibri"/>
                <a:cs typeface="Calibri"/>
              </a:rPr>
              <a:t>MILESTONE</a:t>
            </a:r>
            <a:r>
              <a:rPr dirty="0" sz="2100" b="1">
                <a:latin typeface="Calibri"/>
                <a:cs typeface="Calibri"/>
              </a:rPr>
              <a:t> </a:t>
            </a:r>
            <a:r>
              <a:rPr dirty="0" sz="2100" spc="-120" b="1">
                <a:latin typeface="Calibri"/>
                <a:cs typeface="Calibri"/>
              </a:rPr>
              <a:t>1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" y="0"/>
            <a:ext cx="452437" cy="51434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7600" y="856712"/>
            <a:ext cx="4568799" cy="22522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48702" y="307037"/>
            <a:ext cx="215900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1224915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solidFill>
                  <a:srgbClr val="980000"/>
                </a:solidFill>
                <a:latin typeface="Arial"/>
                <a:cs typeface="Arial"/>
              </a:rPr>
              <a:t>Front</a:t>
            </a:r>
            <a:r>
              <a:rPr dirty="0" spc="-90" b="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pc="-5" b="0">
                <a:solidFill>
                  <a:srgbClr val="980000"/>
                </a:solidFill>
                <a:latin typeface="Arial"/>
                <a:cs typeface="Arial"/>
              </a:rPr>
              <a:t>page: </a:t>
            </a:r>
            <a:r>
              <a:rPr dirty="0" spc="-375" b="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pc="-5" b="0">
                <a:solidFill>
                  <a:srgbClr val="980000"/>
                </a:solidFill>
                <a:latin typeface="Arial"/>
                <a:cs typeface="Arial"/>
              </a:rPr>
              <a:t>Choose</a:t>
            </a:r>
            <a:r>
              <a:rPr dirty="0" spc="-30" b="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980000"/>
                </a:solidFill>
                <a:latin typeface="Arial"/>
                <a:cs typeface="Arial"/>
              </a:rPr>
              <a:t>your</a:t>
            </a:r>
            <a:r>
              <a:rPr dirty="0" spc="-25" b="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pc="-5" b="0">
                <a:solidFill>
                  <a:srgbClr val="980000"/>
                </a:solidFill>
                <a:latin typeface="Arial"/>
                <a:cs typeface="Arial"/>
              </a:rPr>
              <a:t>design</a:t>
            </a:r>
            <a:r>
              <a:rPr dirty="0" spc="-25" b="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980000"/>
                </a:solidFill>
                <a:latin typeface="Arial"/>
                <a:cs typeface="Arial"/>
              </a:rPr>
              <a:t>&amp;</a:t>
            </a:r>
            <a:r>
              <a:rPr dirty="0" spc="-30" b="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pc="-5" b="0">
                <a:solidFill>
                  <a:srgbClr val="980000"/>
                </a:solidFill>
                <a:latin typeface="Arial"/>
                <a:cs typeface="Arial"/>
              </a:rPr>
              <a:t>logo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82461" y="3592012"/>
            <a:ext cx="399669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54685" marR="5080" indent="-64262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“Slogan”: </a:t>
            </a:r>
            <a:r>
              <a:rPr dirty="0" sz="1400" spc="-35">
                <a:latin typeface="Arial"/>
                <a:cs typeface="Arial"/>
              </a:rPr>
              <a:t>Your </a:t>
            </a:r>
            <a:r>
              <a:rPr dirty="0" sz="1400">
                <a:latin typeface="Arial"/>
                <a:cs typeface="Arial"/>
              </a:rPr>
              <a:t>memorable motto </a:t>
            </a:r>
            <a:r>
              <a:rPr dirty="0" sz="1400" spc="-5">
                <a:latin typeface="Arial"/>
                <a:cs typeface="Arial"/>
              </a:rPr>
              <a:t>or phrase directly </a:t>
            </a:r>
            <a:r>
              <a:rPr dirty="0" sz="1400" spc="-3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related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to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your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-20" b="1">
                <a:latin typeface="Arial"/>
                <a:cs typeface="Arial"/>
              </a:rPr>
              <a:t>Value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Proposition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349" y="1829652"/>
            <a:ext cx="320040" cy="1598295"/>
          </a:xfrm>
          <a:custGeom>
            <a:avLst/>
            <a:gdLst/>
            <a:ahLst/>
            <a:cxnLst/>
            <a:rect l="l" t="t" r="r" b="b"/>
            <a:pathLst>
              <a:path w="320040" h="1598295">
                <a:moveTo>
                  <a:pt x="320040" y="0"/>
                </a:moveTo>
                <a:lnTo>
                  <a:pt x="320040" y="1598073"/>
                </a:lnTo>
                <a:lnTo>
                  <a:pt x="0" y="1598073"/>
                </a:lnTo>
                <a:lnTo>
                  <a:pt x="0" y="0"/>
                </a:lnTo>
                <a:lnTo>
                  <a:pt x="32004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1249" y="1816425"/>
            <a:ext cx="365760" cy="1624330"/>
          </a:xfrm>
          <a:prstGeom prst="rect">
            <a:avLst/>
          </a:prstGeom>
        </p:spPr>
        <p:txBody>
          <a:bodyPr wrap="square" lIns="0" tIns="825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2100" spc="100" b="1">
                <a:latin typeface="Calibri"/>
                <a:cs typeface="Calibri"/>
              </a:rPr>
              <a:t>MILESTONE</a:t>
            </a:r>
            <a:r>
              <a:rPr dirty="0" sz="2100" b="1">
                <a:latin typeface="Calibri"/>
                <a:cs typeface="Calibri"/>
              </a:rPr>
              <a:t> </a:t>
            </a:r>
            <a:r>
              <a:rPr dirty="0" sz="2100" spc="-120" b="1">
                <a:latin typeface="Calibri"/>
                <a:cs typeface="Calibri"/>
              </a:rPr>
              <a:t>1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10450" y="2027646"/>
            <a:ext cx="4664710" cy="1434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75" b="1">
                <a:solidFill>
                  <a:srgbClr val="999999"/>
                </a:solidFill>
                <a:latin typeface="Calibri"/>
                <a:cs typeface="Calibri"/>
              </a:rPr>
              <a:t>PROBLEM</a:t>
            </a:r>
            <a:r>
              <a:rPr dirty="0" sz="1300" spc="10" b="1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60" b="1">
                <a:solidFill>
                  <a:srgbClr val="999999"/>
                </a:solidFill>
                <a:latin typeface="Calibri"/>
                <a:cs typeface="Calibri"/>
              </a:rPr>
              <a:t>STATEMENT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dirty="0" sz="1300" spc="10" b="1">
                <a:solidFill>
                  <a:srgbClr val="999999"/>
                </a:solidFill>
                <a:latin typeface="Calibri"/>
                <a:cs typeface="Calibri"/>
              </a:rPr>
              <a:t>HOW:</a:t>
            </a:r>
            <a:r>
              <a:rPr dirty="0" sz="1300" spc="15" b="1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05">
                <a:solidFill>
                  <a:srgbClr val="999999"/>
                </a:solidFill>
                <a:latin typeface="Calibri"/>
                <a:cs typeface="Calibri"/>
              </a:rPr>
              <a:t>Explain</a:t>
            </a:r>
            <a:r>
              <a:rPr dirty="0" sz="1300" spc="2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10">
                <a:solidFill>
                  <a:srgbClr val="999999"/>
                </a:solidFill>
                <a:latin typeface="Calibri"/>
                <a:cs typeface="Calibri"/>
              </a:rPr>
              <a:t>concisely!</a:t>
            </a:r>
            <a:endParaRPr sz="1300">
              <a:latin typeface="Calibri"/>
              <a:cs typeface="Calibri"/>
            </a:endParaRPr>
          </a:p>
          <a:p>
            <a:pPr marL="469900" marR="5080">
              <a:lnSpc>
                <a:spcPct val="101000"/>
              </a:lnSpc>
            </a:pPr>
            <a:r>
              <a:rPr dirty="0" sz="1300" spc="70" b="1">
                <a:solidFill>
                  <a:srgbClr val="999999"/>
                </a:solidFill>
                <a:latin typeface="Calibri"/>
                <a:cs typeface="Calibri"/>
              </a:rPr>
              <a:t>What </a:t>
            </a:r>
            <a:r>
              <a:rPr dirty="0" sz="1300" spc="95">
                <a:solidFill>
                  <a:srgbClr val="999999"/>
                </a:solidFill>
                <a:latin typeface="Calibri"/>
                <a:cs typeface="Calibri"/>
              </a:rPr>
              <a:t>is </a:t>
            </a:r>
            <a:r>
              <a:rPr dirty="0" sz="1300" spc="110">
                <a:solidFill>
                  <a:srgbClr val="999999"/>
                </a:solidFill>
                <a:latin typeface="Calibri"/>
                <a:cs typeface="Calibri"/>
              </a:rPr>
              <a:t>happening, </a:t>
            </a:r>
            <a:r>
              <a:rPr dirty="0" sz="1300" spc="114">
                <a:solidFill>
                  <a:srgbClr val="999999"/>
                </a:solidFill>
                <a:latin typeface="Calibri"/>
                <a:cs typeface="Calibri"/>
              </a:rPr>
              <a:t>which </a:t>
            </a:r>
            <a:r>
              <a:rPr dirty="0" sz="1300" spc="100">
                <a:solidFill>
                  <a:srgbClr val="999999"/>
                </a:solidFill>
                <a:latin typeface="Calibri"/>
                <a:cs typeface="Calibri"/>
              </a:rPr>
              <a:t>hard </a:t>
            </a:r>
            <a:r>
              <a:rPr dirty="0" sz="1300" spc="110" b="1">
                <a:solidFill>
                  <a:srgbClr val="999999"/>
                </a:solidFill>
                <a:latin typeface="Calibri"/>
                <a:cs typeface="Calibri"/>
              </a:rPr>
              <a:t>data </a:t>
            </a:r>
            <a:r>
              <a:rPr dirty="0" sz="1300" spc="135">
                <a:solidFill>
                  <a:srgbClr val="999999"/>
                </a:solidFill>
                <a:latin typeface="Calibri"/>
                <a:cs typeface="Calibri"/>
              </a:rPr>
              <a:t>supports </a:t>
            </a:r>
            <a:r>
              <a:rPr dirty="0" sz="1300" spc="114">
                <a:solidFill>
                  <a:srgbClr val="999999"/>
                </a:solidFill>
                <a:latin typeface="Calibri"/>
                <a:cs typeface="Calibri"/>
              </a:rPr>
              <a:t>your </a:t>
            </a:r>
            <a:r>
              <a:rPr dirty="0" sz="1300" spc="12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10">
                <a:solidFill>
                  <a:srgbClr val="999999"/>
                </a:solidFill>
                <a:latin typeface="Calibri"/>
                <a:cs typeface="Calibri"/>
              </a:rPr>
              <a:t>statement,</a:t>
            </a:r>
            <a:r>
              <a:rPr dirty="0" sz="1300" spc="-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14">
                <a:solidFill>
                  <a:srgbClr val="999999"/>
                </a:solidFill>
                <a:latin typeface="Calibri"/>
                <a:cs typeface="Calibri"/>
              </a:rPr>
              <a:t>what</a:t>
            </a:r>
            <a:r>
              <a:rPr dirty="0" sz="1300" spc="4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95">
                <a:solidFill>
                  <a:srgbClr val="999999"/>
                </a:solidFill>
                <a:latin typeface="Calibri"/>
                <a:cs typeface="Calibri"/>
              </a:rPr>
              <a:t>is</a:t>
            </a:r>
            <a:r>
              <a:rPr dirty="0" sz="1300" spc="4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30">
                <a:solidFill>
                  <a:srgbClr val="999999"/>
                </a:solidFill>
                <a:latin typeface="Calibri"/>
                <a:cs typeface="Calibri"/>
              </a:rPr>
              <a:t>the</a:t>
            </a:r>
            <a:r>
              <a:rPr dirty="0" sz="1300" spc="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10" b="1">
                <a:solidFill>
                  <a:srgbClr val="999999"/>
                </a:solidFill>
                <a:latin typeface="Calibri"/>
                <a:cs typeface="Calibri"/>
              </a:rPr>
              <a:t>impact/consequences</a:t>
            </a:r>
            <a:r>
              <a:rPr dirty="0" sz="1300" spc="35" b="1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35">
                <a:solidFill>
                  <a:srgbClr val="999999"/>
                </a:solidFill>
                <a:latin typeface="Calibri"/>
                <a:cs typeface="Calibri"/>
              </a:rPr>
              <a:t>of</a:t>
            </a:r>
            <a:r>
              <a:rPr dirty="0" sz="1300" spc="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14">
                <a:solidFill>
                  <a:srgbClr val="999999"/>
                </a:solidFill>
                <a:latin typeface="Calibri"/>
                <a:cs typeface="Calibri"/>
              </a:rPr>
              <a:t>this </a:t>
            </a:r>
            <a:r>
              <a:rPr dirty="0" sz="1300" spc="-27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90">
                <a:solidFill>
                  <a:srgbClr val="999999"/>
                </a:solidFill>
                <a:latin typeface="Calibri"/>
                <a:cs typeface="Calibri"/>
              </a:rPr>
              <a:t>problem</a:t>
            </a:r>
            <a:r>
              <a:rPr dirty="0" sz="1300" spc="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30">
                <a:solidFill>
                  <a:srgbClr val="999999"/>
                </a:solidFill>
                <a:latin typeface="Calibri"/>
                <a:cs typeface="Calibri"/>
              </a:rPr>
              <a:t>and</a:t>
            </a:r>
            <a:r>
              <a:rPr dirty="0" sz="1300" spc="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95">
                <a:solidFill>
                  <a:srgbClr val="999999"/>
                </a:solidFill>
                <a:latin typeface="Calibri"/>
                <a:cs typeface="Calibri"/>
              </a:rPr>
              <a:t>for</a:t>
            </a:r>
            <a:r>
              <a:rPr dirty="0" sz="1300" spc="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95" b="1">
                <a:solidFill>
                  <a:srgbClr val="999999"/>
                </a:solidFill>
                <a:latin typeface="Calibri"/>
                <a:cs typeface="Calibri"/>
              </a:rPr>
              <a:t>who</a:t>
            </a:r>
            <a:r>
              <a:rPr dirty="0" sz="1300" spc="95">
                <a:solidFill>
                  <a:srgbClr val="999999"/>
                </a:solidFill>
                <a:latin typeface="Calibri"/>
                <a:cs typeface="Calibri"/>
              </a:rPr>
              <a:t>?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94525" y="1636074"/>
            <a:ext cx="7620" cy="1999614"/>
          </a:xfrm>
          <a:custGeom>
            <a:avLst/>
            <a:gdLst/>
            <a:ahLst/>
            <a:cxnLst/>
            <a:rect l="l" t="t" r="r" b="b"/>
            <a:pathLst>
              <a:path w="7620" h="1999614">
                <a:moveTo>
                  <a:pt x="7499" y="0"/>
                </a:moveTo>
                <a:lnTo>
                  <a:pt x="0" y="1999199"/>
                </a:lnTo>
              </a:path>
            </a:pathLst>
          </a:custGeom>
          <a:ln w="9524">
            <a:solidFill>
              <a:srgbClr val="B7B7B7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8129" y="2036870"/>
            <a:ext cx="2118449" cy="10697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427" y="467323"/>
            <a:ext cx="162560" cy="4365625"/>
          </a:xfrm>
          <a:prstGeom prst="rect">
            <a:avLst/>
          </a:prstGeom>
        </p:spPr>
        <p:txBody>
          <a:bodyPr wrap="square" lIns="0" tIns="1885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85"/>
              </a:spcBef>
            </a:pPr>
            <a:r>
              <a:rPr dirty="0" sz="1000" spc="114">
                <a:solidFill>
                  <a:srgbClr val="666666"/>
                </a:solidFill>
                <a:latin typeface="Calibri"/>
                <a:cs typeface="Calibri"/>
              </a:rPr>
              <a:t>2020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Calibri"/>
              <a:cs typeface="Calibri"/>
            </a:endParaRPr>
          </a:p>
          <a:p>
            <a:pPr marR="24130">
              <a:lnSpc>
                <a:spcPct val="34800"/>
              </a:lnSpc>
            </a:pPr>
            <a:r>
              <a:rPr dirty="0" sz="800" spc="35">
                <a:solidFill>
                  <a:srgbClr val="434343"/>
                </a:solidFill>
                <a:latin typeface="Calibri"/>
                <a:cs typeface="Calibri"/>
              </a:rPr>
              <a:t>olio </a:t>
            </a:r>
            <a:r>
              <a:rPr dirty="0" cap="small" sz="800" spc="55">
                <a:solidFill>
                  <a:srgbClr val="434343"/>
                </a:solidFill>
                <a:latin typeface="Calibri"/>
                <a:cs typeface="Calibri"/>
              </a:rPr>
              <a:t>f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">
              <a:latin typeface="Calibri"/>
              <a:cs typeface="Calibri"/>
            </a:endParaRPr>
          </a:p>
          <a:p>
            <a:pPr marR="24130">
              <a:lnSpc>
                <a:spcPct val="143900"/>
              </a:lnSpc>
              <a:spcBef>
                <a:spcPts val="5"/>
              </a:spcBef>
            </a:pPr>
            <a:r>
              <a:rPr dirty="0" sz="800" spc="65">
                <a:solidFill>
                  <a:srgbClr val="434343"/>
                </a:solidFill>
                <a:latin typeface="Calibri"/>
                <a:cs typeface="Calibri"/>
              </a:rPr>
              <a:t>port </a:t>
            </a:r>
            <a:r>
              <a:rPr dirty="0" sz="800" spc="60">
                <a:solidFill>
                  <a:srgbClr val="434343"/>
                </a:solidFill>
                <a:latin typeface="Calibri"/>
                <a:cs typeface="Calibri"/>
              </a:rPr>
              <a:t>My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R="24130">
              <a:lnSpc>
                <a:spcPct val="44100"/>
              </a:lnSpc>
            </a:pPr>
            <a:r>
              <a:rPr dirty="0" sz="800" spc="45">
                <a:solidFill>
                  <a:srgbClr val="434343"/>
                </a:solidFill>
                <a:latin typeface="Calibri"/>
                <a:cs typeface="Calibri"/>
              </a:rPr>
              <a:t>ÓPEZ </a:t>
            </a:r>
            <a:r>
              <a:rPr dirty="0" sz="800" spc="100">
                <a:solidFill>
                  <a:srgbClr val="434343"/>
                </a:solidFill>
                <a:latin typeface="Calibri"/>
                <a:cs typeface="Calibri"/>
              </a:rPr>
              <a:t>L</a:t>
            </a:r>
            <a:endParaRPr sz="800">
              <a:latin typeface="Calibri"/>
              <a:cs typeface="Calibri"/>
            </a:endParaRPr>
          </a:p>
          <a:p>
            <a:pPr>
              <a:lnSpc>
                <a:spcPts val="660"/>
              </a:lnSpc>
            </a:pPr>
            <a:r>
              <a:rPr dirty="0" sz="800" spc="80">
                <a:solidFill>
                  <a:srgbClr val="434343"/>
                </a:solidFill>
                <a:latin typeface="Calibri"/>
                <a:cs typeface="Calibri"/>
              </a:rPr>
              <a:t>T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5"/>
              </a:spcBef>
            </a:pPr>
            <a:r>
              <a:rPr dirty="0" sz="800" spc="50">
                <a:solidFill>
                  <a:srgbClr val="434343"/>
                </a:solidFill>
                <a:latin typeface="Calibri"/>
                <a:cs typeface="Calibri"/>
              </a:rPr>
              <a:t>ELLIO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52443" cy="51434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5052" y="484341"/>
            <a:ext cx="187960" cy="311785"/>
          </a:xfrm>
          <a:prstGeom prst="rect">
            <a:avLst/>
          </a:prstGeom>
        </p:spPr>
        <p:txBody>
          <a:bodyPr wrap="square" lIns="0" tIns="101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1000">
                <a:solidFill>
                  <a:srgbClr val="666666"/>
                </a:solidFill>
                <a:latin typeface="Calibri"/>
                <a:cs typeface="Calibri"/>
              </a:rPr>
              <a:t>2021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661" y="4249868"/>
            <a:ext cx="155575" cy="596265"/>
          </a:xfrm>
          <a:prstGeom prst="rect">
            <a:avLst/>
          </a:prstGeom>
        </p:spPr>
        <p:txBody>
          <a:bodyPr wrap="square" lIns="0" tIns="1079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800" spc="45">
                <a:solidFill>
                  <a:srgbClr val="434343"/>
                </a:solidFill>
                <a:latin typeface="Calibri"/>
                <a:cs typeface="Calibri"/>
              </a:rPr>
              <a:t>TEAM</a:t>
            </a:r>
            <a:r>
              <a:rPr dirty="0" sz="800" spc="-3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dirty="0" sz="800" spc="25">
                <a:solidFill>
                  <a:srgbClr val="434343"/>
                </a:solidFill>
                <a:latin typeface="Calibri"/>
                <a:cs typeface="Calibri"/>
              </a:rPr>
              <a:t>NAME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661" y="2413460"/>
            <a:ext cx="155575" cy="407670"/>
          </a:xfrm>
          <a:prstGeom prst="rect">
            <a:avLst/>
          </a:prstGeom>
        </p:spPr>
        <p:txBody>
          <a:bodyPr wrap="square" lIns="0" tIns="1079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800">
                <a:solidFill>
                  <a:srgbClr val="434343"/>
                </a:solidFill>
                <a:latin typeface="Calibri"/>
                <a:cs typeface="Calibri"/>
              </a:rPr>
              <a:t>S</a:t>
            </a:r>
            <a:r>
              <a:rPr dirty="0" sz="800" spc="-15">
                <a:solidFill>
                  <a:srgbClr val="434343"/>
                </a:solidFill>
                <a:latin typeface="Calibri"/>
                <a:cs typeface="Calibri"/>
              </a:rPr>
              <a:t>L</a:t>
            </a:r>
            <a:r>
              <a:rPr dirty="0" sz="800">
                <a:solidFill>
                  <a:srgbClr val="434343"/>
                </a:solidFill>
                <a:latin typeface="Calibri"/>
                <a:cs typeface="Calibri"/>
              </a:rPr>
              <a:t>OGAN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20048" y="4387187"/>
            <a:ext cx="254698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635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solidFill>
                  <a:srgbClr val="980000"/>
                </a:solidFill>
                <a:latin typeface="Arial"/>
                <a:cs typeface="Arial"/>
              </a:rPr>
              <a:t>Don’t</a:t>
            </a:r>
            <a:r>
              <a:rPr dirty="0" sz="1100" spc="-15" b="1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980000"/>
                </a:solidFill>
                <a:latin typeface="Arial"/>
                <a:cs typeface="Arial"/>
              </a:rPr>
              <a:t>forget</a:t>
            </a:r>
            <a:r>
              <a:rPr dirty="0" sz="1100" spc="-5">
                <a:solidFill>
                  <a:srgbClr val="980000"/>
                </a:solidFill>
                <a:latin typeface="Arial"/>
                <a:cs typeface="Arial"/>
              </a:rPr>
              <a:t>:</a:t>
            </a:r>
            <a:r>
              <a:rPr dirty="0" sz="1100" spc="-1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980000"/>
                </a:solidFill>
                <a:latin typeface="Arial"/>
                <a:cs typeface="Arial"/>
              </a:rPr>
              <a:t>Focus</a:t>
            </a:r>
            <a:r>
              <a:rPr dirty="0" sz="1100" spc="-1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980000"/>
                </a:solidFill>
                <a:latin typeface="Arial"/>
                <a:cs typeface="Arial"/>
              </a:rPr>
              <a:t>on</a:t>
            </a:r>
            <a:r>
              <a:rPr dirty="0" sz="1100" spc="-1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980000"/>
                </a:solidFill>
                <a:latin typeface="Arial"/>
                <a:cs typeface="Arial"/>
              </a:rPr>
              <a:t>the</a:t>
            </a:r>
            <a:r>
              <a:rPr dirty="0" sz="1100" spc="-1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980000"/>
                </a:solidFill>
                <a:latin typeface="Arial"/>
                <a:cs typeface="Arial"/>
              </a:rPr>
              <a:t>root</a:t>
            </a:r>
            <a:r>
              <a:rPr dirty="0" sz="1100" spc="-1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980000"/>
                </a:solidFill>
                <a:latin typeface="Arial"/>
                <a:cs typeface="Arial"/>
              </a:rPr>
              <a:t>cause</a:t>
            </a:r>
            <a:r>
              <a:rPr dirty="0" sz="1100" spc="-1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980000"/>
                </a:solidFill>
                <a:latin typeface="Arial"/>
                <a:cs typeface="Arial"/>
              </a:rPr>
              <a:t>of</a:t>
            </a:r>
            <a:endParaRPr sz="11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1100" spc="-5">
                <a:solidFill>
                  <a:srgbClr val="980000"/>
                </a:solidFill>
                <a:latin typeface="Arial"/>
                <a:cs typeface="Arial"/>
              </a:rPr>
              <a:t>the</a:t>
            </a:r>
            <a:r>
              <a:rPr dirty="0" sz="1100" spc="-3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980000"/>
                </a:solidFill>
                <a:latin typeface="Arial"/>
                <a:cs typeface="Arial"/>
              </a:rPr>
              <a:t>problem,</a:t>
            </a:r>
            <a:r>
              <a:rPr dirty="0" sz="1100" spc="-3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980000"/>
                </a:solidFill>
                <a:latin typeface="Arial"/>
                <a:cs typeface="Arial"/>
              </a:rPr>
              <a:t>not</a:t>
            </a:r>
            <a:r>
              <a:rPr dirty="0" sz="1100" spc="-3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980000"/>
                </a:solidFill>
                <a:latin typeface="Arial"/>
                <a:cs typeface="Arial"/>
              </a:rPr>
              <a:t>symptoms!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7875" y="481012"/>
            <a:ext cx="3255010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spc="-15" b="1">
                <a:solidFill>
                  <a:srgbClr val="980000"/>
                </a:solidFill>
                <a:latin typeface="Arial"/>
                <a:cs typeface="Arial"/>
              </a:rPr>
              <a:t>Let’s </a:t>
            </a:r>
            <a:r>
              <a:rPr dirty="0" sz="1100" spc="-5" b="1">
                <a:solidFill>
                  <a:srgbClr val="980000"/>
                </a:solidFill>
                <a:latin typeface="Arial"/>
                <a:cs typeface="Arial"/>
              </a:rPr>
              <a:t>get started! </a:t>
            </a:r>
            <a:r>
              <a:rPr dirty="0" sz="1100" spc="-40">
                <a:solidFill>
                  <a:srgbClr val="980000"/>
                </a:solidFill>
                <a:latin typeface="Arial"/>
                <a:cs typeface="Arial"/>
              </a:rPr>
              <a:t>You </a:t>
            </a:r>
            <a:r>
              <a:rPr dirty="0" sz="1100" spc="-5">
                <a:solidFill>
                  <a:srgbClr val="980000"/>
                </a:solidFill>
                <a:latin typeface="Arial"/>
                <a:cs typeface="Arial"/>
              </a:rPr>
              <a:t>have </a:t>
            </a:r>
            <a:r>
              <a:rPr dirty="0" sz="1100">
                <a:solidFill>
                  <a:srgbClr val="980000"/>
                </a:solidFill>
                <a:latin typeface="Arial"/>
                <a:cs typeface="Arial"/>
              </a:rPr>
              <a:t>come a </a:t>
            </a:r>
            <a:r>
              <a:rPr dirty="0" sz="1100" spc="-5">
                <a:solidFill>
                  <a:srgbClr val="980000"/>
                </a:solidFill>
                <a:latin typeface="Arial"/>
                <a:cs typeface="Arial"/>
              </a:rPr>
              <a:t>long way to this </a:t>
            </a:r>
            <a:r>
              <a:rPr dirty="0" sz="1100" spc="-29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980000"/>
                </a:solidFill>
                <a:latin typeface="Arial"/>
                <a:cs typeface="Arial"/>
              </a:rPr>
              <a:t>moment. </a:t>
            </a:r>
            <a:r>
              <a:rPr dirty="0" sz="1100" spc="-5">
                <a:solidFill>
                  <a:srgbClr val="980000"/>
                </a:solidFill>
                <a:latin typeface="Arial"/>
                <a:cs typeface="Arial"/>
              </a:rPr>
              <a:t>It is time now to </a:t>
            </a:r>
            <a:r>
              <a:rPr dirty="0" sz="1100">
                <a:solidFill>
                  <a:srgbClr val="980000"/>
                </a:solidFill>
                <a:latin typeface="Arial"/>
                <a:cs typeface="Arial"/>
              </a:rPr>
              <a:t>show you </a:t>
            </a:r>
            <a:r>
              <a:rPr dirty="0" sz="1100" spc="-5">
                <a:solidFill>
                  <a:srgbClr val="980000"/>
                </a:solidFill>
                <a:latin typeface="Arial"/>
                <a:cs typeface="Arial"/>
              </a:rPr>
              <a:t>have </a:t>
            </a:r>
            <a:r>
              <a:rPr dirty="0" sz="1100">
                <a:solidFill>
                  <a:srgbClr val="980000"/>
                </a:solidFill>
                <a:latin typeface="Arial"/>
                <a:cs typeface="Arial"/>
              </a:rPr>
              <a:t>a </a:t>
            </a:r>
            <a:r>
              <a:rPr dirty="0" sz="1100" spc="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980000"/>
                </a:solidFill>
                <a:latin typeface="Arial"/>
                <a:cs typeface="Arial"/>
              </a:rPr>
              <a:t>meaningful</a:t>
            </a:r>
            <a:r>
              <a:rPr dirty="0" sz="1100" spc="-1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980000"/>
                </a:solidFill>
                <a:latin typeface="Arial"/>
                <a:cs typeface="Arial"/>
              </a:rPr>
              <a:t>problem detected.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9141" y="1736352"/>
            <a:ext cx="4845685" cy="2373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50" b="1">
                <a:solidFill>
                  <a:srgbClr val="999999"/>
                </a:solidFill>
                <a:latin typeface="Calibri"/>
                <a:cs typeface="Calibri"/>
              </a:rPr>
              <a:t>COMPETITION</a:t>
            </a:r>
            <a:r>
              <a:rPr dirty="0" sz="1300" spc="5" b="1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65" b="1">
                <a:solidFill>
                  <a:srgbClr val="999999"/>
                </a:solidFill>
                <a:latin typeface="Calibri"/>
                <a:cs typeface="Calibri"/>
              </a:rPr>
              <a:t>ANALYSIS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300" spc="10" b="1">
                <a:solidFill>
                  <a:srgbClr val="999999"/>
                </a:solidFill>
                <a:latin typeface="Calibri"/>
                <a:cs typeface="Calibri"/>
              </a:rPr>
              <a:t>HOW:</a:t>
            </a:r>
            <a:r>
              <a:rPr dirty="0" sz="1300" spc="15" b="1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95">
                <a:solidFill>
                  <a:srgbClr val="999999"/>
                </a:solidFill>
                <a:latin typeface="Calibri"/>
                <a:cs typeface="Calibri"/>
              </a:rPr>
              <a:t>Map</a:t>
            </a:r>
            <a:r>
              <a:rPr dirty="0" sz="1300" spc="2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14">
                <a:solidFill>
                  <a:srgbClr val="999999"/>
                </a:solidFill>
                <a:latin typeface="Calibri"/>
                <a:cs typeface="Calibri"/>
              </a:rPr>
              <a:t>your</a:t>
            </a:r>
            <a:r>
              <a:rPr dirty="0" sz="1300" spc="2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45">
                <a:solidFill>
                  <a:srgbClr val="999999"/>
                </a:solidFill>
                <a:latin typeface="Calibri"/>
                <a:cs typeface="Calibri"/>
              </a:rPr>
              <a:t>system</a:t>
            </a:r>
            <a:r>
              <a:rPr dirty="0" sz="1300" spc="-1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90">
                <a:solidFill>
                  <a:srgbClr val="999999"/>
                </a:solidFill>
                <a:latin typeface="Calibri"/>
                <a:cs typeface="Calibri"/>
              </a:rPr>
              <a:t>-</a:t>
            </a:r>
            <a:endParaRPr sz="1300">
              <a:latin typeface="Calibri"/>
              <a:cs typeface="Calibri"/>
            </a:endParaRPr>
          </a:p>
          <a:p>
            <a:pPr marL="469900" marR="5080">
              <a:lnSpc>
                <a:spcPct val="101000"/>
              </a:lnSpc>
            </a:pPr>
            <a:r>
              <a:rPr dirty="0" sz="1300" spc="60" b="1">
                <a:solidFill>
                  <a:srgbClr val="999999"/>
                </a:solidFill>
                <a:latin typeface="Calibri"/>
                <a:cs typeface="Calibri"/>
              </a:rPr>
              <a:t>Who</a:t>
            </a:r>
            <a:r>
              <a:rPr dirty="0" sz="1300" spc="35" b="1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85">
                <a:solidFill>
                  <a:srgbClr val="999999"/>
                </a:solidFill>
                <a:latin typeface="Calibri"/>
                <a:cs typeface="Calibri"/>
              </a:rPr>
              <a:t>are</a:t>
            </a:r>
            <a:r>
              <a:rPr dirty="0" sz="1300" spc="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30">
                <a:solidFill>
                  <a:srgbClr val="999999"/>
                </a:solidFill>
                <a:latin typeface="Calibri"/>
                <a:cs typeface="Calibri"/>
              </a:rPr>
              <a:t>the</a:t>
            </a:r>
            <a:r>
              <a:rPr dirty="0" sz="1300" spc="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25">
                <a:solidFill>
                  <a:srgbClr val="999999"/>
                </a:solidFill>
                <a:latin typeface="Calibri"/>
                <a:cs typeface="Calibri"/>
              </a:rPr>
              <a:t>actors</a:t>
            </a:r>
            <a:r>
              <a:rPr dirty="0" sz="1300" spc="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25">
                <a:solidFill>
                  <a:srgbClr val="999999"/>
                </a:solidFill>
                <a:latin typeface="Calibri"/>
                <a:cs typeface="Calibri"/>
              </a:rPr>
              <a:t>that</a:t>
            </a:r>
            <a:r>
              <a:rPr dirty="0" sz="1300" spc="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85">
                <a:solidFill>
                  <a:srgbClr val="999999"/>
                </a:solidFill>
                <a:latin typeface="Calibri"/>
                <a:cs typeface="Calibri"/>
              </a:rPr>
              <a:t>are</a:t>
            </a:r>
            <a:r>
              <a:rPr dirty="0" sz="1300" spc="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10">
                <a:solidFill>
                  <a:srgbClr val="999999"/>
                </a:solidFill>
                <a:latin typeface="Calibri"/>
                <a:cs typeface="Calibri"/>
              </a:rPr>
              <a:t>currently</a:t>
            </a:r>
            <a:r>
              <a:rPr dirty="0" sz="1300" spc="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10">
                <a:solidFill>
                  <a:srgbClr val="999999"/>
                </a:solidFill>
                <a:latin typeface="Calibri"/>
                <a:cs typeface="Calibri"/>
              </a:rPr>
              <a:t>solving</a:t>
            </a:r>
            <a:r>
              <a:rPr dirty="0" sz="1300" spc="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30">
                <a:solidFill>
                  <a:srgbClr val="999999"/>
                </a:solidFill>
                <a:latin typeface="Calibri"/>
                <a:cs typeface="Calibri"/>
              </a:rPr>
              <a:t>the</a:t>
            </a:r>
            <a:r>
              <a:rPr dirty="0" sz="1300" spc="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20">
                <a:solidFill>
                  <a:srgbClr val="999999"/>
                </a:solidFill>
                <a:latin typeface="Calibri"/>
                <a:cs typeface="Calibri"/>
              </a:rPr>
              <a:t>same </a:t>
            </a:r>
            <a:r>
              <a:rPr dirty="0" sz="1300" spc="-28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80">
                <a:solidFill>
                  <a:srgbClr val="999999"/>
                </a:solidFill>
                <a:latin typeface="Calibri"/>
                <a:cs typeface="Calibri"/>
              </a:rPr>
              <a:t>problem, </a:t>
            </a:r>
            <a:r>
              <a:rPr dirty="0" sz="1300" spc="114">
                <a:solidFill>
                  <a:srgbClr val="999999"/>
                </a:solidFill>
                <a:latin typeface="Calibri"/>
                <a:cs typeface="Calibri"/>
              </a:rPr>
              <a:t>which </a:t>
            </a:r>
            <a:r>
              <a:rPr dirty="0" sz="1300" spc="105">
                <a:solidFill>
                  <a:srgbClr val="999999"/>
                </a:solidFill>
                <a:latin typeface="Calibri"/>
                <a:cs typeface="Calibri"/>
              </a:rPr>
              <a:t>other </a:t>
            </a:r>
            <a:r>
              <a:rPr dirty="0" sz="1300" spc="100" b="1">
                <a:solidFill>
                  <a:srgbClr val="999999"/>
                </a:solidFill>
                <a:latin typeface="Calibri"/>
                <a:cs typeface="Calibri"/>
              </a:rPr>
              <a:t>solutions </a:t>
            </a:r>
            <a:r>
              <a:rPr dirty="0" sz="1300" spc="100">
                <a:solidFill>
                  <a:srgbClr val="999999"/>
                </a:solidFill>
                <a:latin typeface="Calibri"/>
                <a:cs typeface="Calibri"/>
              </a:rPr>
              <a:t>have </a:t>
            </a:r>
            <a:r>
              <a:rPr dirty="0" sz="1300" spc="145">
                <a:solidFill>
                  <a:srgbClr val="999999"/>
                </a:solidFill>
                <a:latin typeface="Calibri"/>
                <a:cs typeface="Calibri"/>
              </a:rPr>
              <a:t>you </a:t>
            </a:r>
            <a:r>
              <a:rPr dirty="0" sz="1300" spc="125">
                <a:solidFill>
                  <a:srgbClr val="999999"/>
                </a:solidFill>
                <a:latin typeface="Calibri"/>
                <a:cs typeface="Calibri"/>
              </a:rPr>
              <a:t>found </a:t>
            </a:r>
            <a:r>
              <a:rPr dirty="0" sz="1300" spc="105">
                <a:solidFill>
                  <a:srgbClr val="999999"/>
                </a:solidFill>
                <a:latin typeface="Calibri"/>
                <a:cs typeface="Calibri"/>
              </a:rPr>
              <a:t>there </a:t>
            </a:r>
            <a:r>
              <a:rPr dirty="0" sz="1300" spc="11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05">
                <a:solidFill>
                  <a:srgbClr val="999999"/>
                </a:solidFill>
                <a:latin typeface="Calibri"/>
                <a:cs typeface="Calibri"/>
              </a:rPr>
              <a:t>exist, how </a:t>
            </a:r>
            <a:r>
              <a:rPr dirty="0" sz="1300" spc="85">
                <a:solidFill>
                  <a:srgbClr val="999999"/>
                </a:solidFill>
                <a:latin typeface="Calibri"/>
                <a:cs typeface="Calibri"/>
              </a:rPr>
              <a:t>are </a:t>
            </a:r>
            <a:r>
              <a:rPr dirty="0" sz="1300" spc="130">
                <a:solidFill>
                  <a:srgbClr val="999999"/>
                </a:solidFill>
                <a:latin typeface="Calibri"/>
                <a:cs typeface="Calibri"/>
              </a:rPr>
              <a:t>the </a:t>
            </a:r>
            <a:r>
              <a:rPr dirty="0" sz="1300" spc="110">
                <a:solidFill>
                  <a:srgbClr val="999999"/>
                </a:solidFill>
                <a:latin typeface="Calibri"/>
                <a:cs typeface="Calibri"/>
              </a:rPr>
              <a:t>direct </a:t>
            </a:r>
            <a:r>
              <a:rPr dirty="0" sz="1300" spc="105" b="1">
                <a:solidFill>
                  <a:srgbClr val="999999"/>
                </a:solidFill>
                <a:latin typeface="Calibri"/>
                <a:cs typeface="Calibri"/>
              </a:rPr>
              <a:t>affected </a:t>
            </a:r>
            <a:r>
              <a:rPr dirty="0" sz="1300" spc="105">
                <a:solidFill>
                  <a:srgbClr val="999999"/>
                </a:solidFill>
                <a:latin typeface="Calibri"/>
                <a:cs typeface="Calibri"/>
              </a:rPr>
              <a:t>people/actors </a:t>
            </a:r>
            <a:r>
              <a:rPr dirty="0" sz="1300" spc="11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14">
                <a:solidFill>
                  <a:srgbClr val="999999"/>
                </a:solidFill>
                <a:latin typeface="Calibri"/>
                <a:cs typeface="Calibri"/>
              </a:rPr>
              <a:t>(business,</a:t>
            </a:r>
            <a:r>
              <a:rPr dirty="0" sz="1300" spc="-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80">
                <a:solidFill>
                  <a:srgbClr val="999999"/>
                </a:solidFill>
                <a:latin typeface="Calibri"/>
                <a:cs typeface="Calibri"/>
              </a:rPr>
              <a:t>animals,</a:t>
            </a:r>
            <a:r>
              <a:rPr dirty="0" sz="130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95">
                <a:solidFill>
                  <a:srgbClr val="999999"/>
                </a:solidFill>
                <a:latin typeface="Calibri"/>
                <a:cs typeface="Calibri"/>
              </a:rPr>
              <a:t>entities,</a:t>
            </a:r>
            <a:r>
              <a:rPr dirty="0" sz="1300" spc="-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05">
                <a:solidFill>
                  <a:srgbClr val="999999"/>
                </a:solidFill>
                <a:latin typeface="Calibri"/>
                <a:cs typeface="Calibri"/>
              </a:rPr>
              <a:t>etc.)</a:t>
            </a:r>
            <a:r>
              <a:rPr dirty="0" sz="1300" spc="4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10">
                <a:solidFill>
                  <a:srgbClr val="999999"/>
                </a:solidFill>
                <a:latin typeface="Calibri"/>
                <a:cs typeface="Calibri"/>
              </a:rPr>
              <a:t>currently</a:t>
            </a:r>
            <a:r>
              <a:rPr dirty="0" sz="1300" spc="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10">
                <a:solidFill>
                  <a:srgbClr val="999999"/>
                </a:solidFill>
                <a:latin typeface="Calibri"/>
                <a:cs typeface="Calibri"/>
              </a:rPr>
              <a:t>solving</a:t>
            </a:r>
            <a:r>
              <a:rPr dirty="0" sz="1300" spc="4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25">
                <a:solidFill>
                  <a:srgbClr val="999999"/>
                </a:solidFill>
                <a:latin typeface="Calibri"/>
                <a:cs typeface="Calibri"/>
              </a:rPr>
              <a:t>that </a:t>
            </a:r>
            <a:r>
              <a:rPr dirty="0" sz="1300" spc="-28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00">
                <a:solidFill>
                  <a:srgbClr val="999999"/>
                </a:solidFill>
                <a:latin typeface="Calibri"/>
                <a:cs typeface="Calibri"/>
              </a:rPr>
              <a:t>problem?</a:t>
            </a:r>
            <a:r>
              <a:rPr dirty="0" sz="1300" spc="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25">
                <a:solidFill>
                  <a:srgbClr val="999999"/>
                </a:solidFill>
                <a:latin typeface="Calibri"/>
                <a:cs typeface="Calibri"/>
              </a:rPr>
              <a:t>Can</a:t>
            </a:r>
            <a:r>
              <a:rPr dirty="0" sz="1300" spc="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45">
                <a:solidFill>
                  <a:srgbClr val="999999"/>
                </a:solidFill>
                <a:latin typeface="Calibri"/>
                <a:cs typeface="Calibri"/>
              </a:rPr>
              <a:t>you</a:t>
            </a:r>
            <a:r>
              <a:rPr dirty="0" sz="1300" spc="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05">
                <a:solidFill>
                  <a:srgbClr val="999999"/>
                </a:solidFill>
                <a:latin typeface="Calibri"/>
                <a:cs typeface="Calibri"/>
              </a:rPr>
              <a:t>solve</a:t>
            </a:r>
            <a:r>
              <a:rPr dirty="0" sz="1300" spc="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90">
                <a:solidFill>
                  <a:srgbClr val="999999"/>
                </a:solidFill>
                <a:latin typeface="Calibri"/>
                <a:cs typeface="Calibri"/>
              </a:rPr>
              <a:t>it</a:t>
            </a:r>
            <a:r>
              <a:rPr dirty="0" sz="1300" spc="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65">
                <a:solidFill>
                  <a:srgbClr val="999999"/>
                </a:solidFill>
                <a:latin typeface="Calibri"/>
                <a:cs typeface="Calibri"/>
              </a:rPr>
              <a:t>in</a:t>
            </a:r>
            <a:r>
              <a:rPr dirty="0" sz="1300" spc="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20">
                <a:solidFill>
                  <a:srgbClr val="999999"/>
                </a:solidFill>
                <a:latin typeface="Calibri"/>
                <a:cs typeface="Calibri"/>
              </a:rPr>
              <a:t>a</a:t>
            </a:r>
            <a:r>
              <a:rPr dirty="0" sz="1300" spc="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95">
                <a:solidFill>
                  <a:srgbClr val="999999"/>
                </a:solidFill>
                <a:latin typeface="Calibri"/>
                <a:cs typeface="Calibri"/>
              </a:rPr>
              <a:t>better</a:t>
            </a:r>
            <a:r>
              <a:rPr dirty="0" sz="1300" spc="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40">
                <a:solidFill>
                  <a:srgbClr val="999999"/>
                </a:solidFill>
                <a:latin typeface="Calibri"/>
                <a:cs typeface="Calibri"/>
              </a:rPr>
              <a:t>way?</a:t>
            </a:r>
            <a:r>
              <a:rPr dirty="0" sz="1300" spc="2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05">
                <a:solidFill>
                  <a:srgbClr val="999999"/>
                </a:solidFill>
                <a:latin typeface="Calibri"/>
                <a:cs typeface="Calibri"/>
              </a:rPr>
              <a:t>Why?</a:t>
            </a:r>
            <a:r>
              <a:rPr dirty="0" sz="1300" spc="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00">
                <a:solidFill>
                  <a:srgbClr val="999999"/>
                </a:solidFill>
                <a:latin typeface="Calibri"/>
                <a:cs typeface="Calibri"/>
              </a:rPr>
              <a:t>How? </a:t>
            </a:r>
            <a:r>
              <a:rPr dirty="0" sz="1300" spc="-28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-170" i="1">
                <a:solidFill>
                  <a:srgbClr val="999999"/>
                </a:solidFill>
                <a:latin typeface="Verdana"/>
                <a:cs typeface="Verdana"/>
              </a:rPr>
              <a:t>W</a:t>
            </a:r>
            <a:r>
              <a:rPr dirty="0" sz="1300" spc="-10" i="1">
                <a:solidFill>
                  <a:srgbClr val="999999"/>
                </a:solidFill>
                <a:latin typeface="Verdana"/>
                <a:cs typeface="Verdana"/>
              </a:rPr>
              <a:t>ould</a:t>
            </a:r>
            <a:r>
              <a:rPr dirty="0" sz="1300" spc="-125" i="1">
                <a:solidFill>
                  <a:srgbClr val="999999"/>
                </a:solidFill>
                <a:latin typeface="Verdana"/>
                <a:cs typeface="Verdana"/>
              </a:rPr>
              <a:t> </a:t>
            </a:r>
            <a:r>
              <a:rPr dirty="0" sz="1300" spc="15" i="1">
                <a:solidFill>
                  <a:srgbClr val="999999"/>
                </a:solidFill>
                <a:latin typeface="Verdana"/>
                <a:cs typeface="Verdana"/>
              </a:rPr>
              <a:t>the</a:t>
            </a:r>
            <a:r>
              <a:rPr dirty="0" sz="1300" spc="-125" i="1">
                <a:solidFill>
                  <a:srgbClr val="999999"/>
                </a:solidFill>
                <a:latin typeface="Verdana"/>
                <a:cs typeface="Verdana"/>
              </a:rPr>
              <a:t> </a:t>
            </a:r>
            <a:r>
              <a:rPr dirty="0" sz="1300" spc="-5" i="1">
                <a:solidFill>
                  <a:srgbClr val="999999"/>
                </a:solidFill>
                <a:latin typeface="Verdana"/>
                <a:cs typeface="Verdana"/>
              </a:rPr>
              <a:t>solution</a:t>
            </a:r>
            <a:r>
              <a:rPr dirty="0" sz="1300" spc="-125" i="1">
                <a:solidFill>
                  <a:srgbClr val="999999"/>
                </a:solidFill>
                <a:latin typeface="Verdana"/>
                <a:cs typeface="Verdana"/>
              </a:rPr>
              <a:t> </a:t>
            </a:r>
            <a:r>
              <a:rPr dirty="0" sz="1300" spc="5" i="1">
                <a:solidFill>
                  <a:srgbClr val="999999"/>
                </a:solidFill>
                <a:latin typeface="Verdana"/>
                <a:cs typeface="Verdana"/>
              </a:rPr>
              <a:t>you</a:t>
            </a:r>
            <a:r>
              <a:rPr dirty="0" sz="1300" spc="-125" i="1">
                <a:solidFill>
                  <a:srgbClr val="999999"/>
                </a:solidFill>
                <a:latin typeface="Verdana"/>
                <a:cs typeface="Verdana"/>
              </a:rPr>
              <a:t> </a:t>
            </a:r>
            <a:r>
              <a:rPr dirty="0" sz="1300" spc="-15" i="1">
                <a:solidFill>
                  <a:srgbClr val="999999"/>
                </a:solidFill>
                <a:latin typeface="Verdana"/>
                <a:cs typeface="Verdana"/>
              </a:rPr>
              <a:t>bring</a:t>
            </a:r>
            <a:r>
              <a:rPr dirty="0" sz="1300" spc="-125" i="1">
                <a:solidFill>
                  <a:srgbClr val="999999"/>
                </a:solidFill>
                <a:latin typeface="Verdana"/>
                <a:cs typeface="Verdana"/>
              </a:rPr>
              <a:t> </a:t>
            </a:r>
            <a:r>
              <a:rPr dirty="0" sz="1300" spc="-5" i="1">
                <a:solidFill>
                  <a:srgbClr val="999999"/>
                </a:solidFill>
                <a:latin typeface="Verdana"/>
                <a:cs typeface="Verdana"/>
              </a:rPr>
              <a:t>upon</a:t>
            </a:r>
            <a:r>
              <a:rPr dirty="0" sz="1300" spc="-125" i="1">
                <a:solidFill>
                  <a:srgbClr val="999999"/>
                </a:solidFill>
                <a:latin typeface="Verdana"/>
                <a:cs typeface="Verdana"/>
              </a:rPr>
              <a:t> </a:t>
            </a:r>
            <a:r>
              <a:rPr dirty="0" sz="1300" spc="-35" i="1">
                <a:solidFill>
                  <a:srgbClr val="999999"/>
                </a:solidFill>
                <a:latin typeface="Verdana"/>
                <a:cs typeface="Verdana"/>
              </a:rPr>
              <a:t>will</a:t>
            </a:r>
            <a:r>
              <a:rPr dirty="0" sz="1300" spc="-125" i="1">
                <a:solidFill>
                  <a:srgbClr val="999999"/>
                </a:solidFill>
                <a:latin typeface="Verdana"/>
                <a:cs typeface="Verdana"/>
              </a:rPr>
              <a:t> </a:t>
            </a:r>
            <a:r>
              <a:rPr dirty="0" sz="1300" spc="-25" i="1">
                <a:solidFill>
                  <a:srgbClr val="999999"/>
                </a:solidFill>
                <a:latin typeface="Verdana"/>
                <a:cs typeface="Verdana"/>
              </a:rPr>
              <a:t>gi</a:t>
            </a:r>
            <a:r>
              <a:rPr dirty="0" sz="1300" spc="-60" i="1">
                <a:solidFill>
                  <a:srgbClr val="999999"/>
                </a:solidFill>
                <a:latin typeface="Verdana"/>
                <a:cs typeface="Verdana"/>
              </a:rPr>
              <a:t>v</a:t>
            </a:r>
            <a:r>
              <a:rPr dirty="0" sz="1300" spc="-5" i="1">
                <a:solidFill>
                  <a:srgbClr val="999999"/>
                </a:solidFill>
                <a:latin typeface="Verdana"/>
                <a:cs typeface="Verdana"/>
              </a:rPr>
              <a:t>e</a:t>
            </a:r>
            <a:r>
              <a:rPr dirty="0" sz="1300" spc="-125" i="1">
                <a:solidFill>
                  <a:srgbClr val="999999"/>
                </a:solidFill>
                <a:latin typeface="Verdana"/>
                <a:cs typeface="Verdana"/>
              </a:rPr>
              <a:t> </a:t>
            </a:r>
            <a:r>
              <a:rPr dirty="0" sz="1300" spc="-80" i="1">
                <a:solidFill>
                  <a:srgbClr val="999999"/>
                </a:solidFill>
                <a:latin typeface="Verdana"/>
                <a:cs typeface="Verdana"/>
              </a:rPr>
              <a:t>mo</a:t>
            </a:r>
            <a:r>
              <a:rPr dirty="0" sz="1300" spc="-70" i="1">
                <a:solidFill>
                  <a:srgbClr val="999999"/>
                </a:solidFill>
                <a:latin typeface="Verdana"/>
                <a:cs typeface="Verdana"/>
              </a:rPr>
              <a:t>r</a:t>
            </a:r>
            <a:r>
              <a:rPr dirty="0" sz="1300" spc="-5" i="1">
                <a:solidFill>
                  <a:srgbClr val="999999"/>
                </a:solidFill>
                <a:latin typeface="Verdana"/>
                <a:cs typeface="Verdana"/>
              </a:rPr>
              <a:t>e</a:t>
            </a:r>
            <a:r>
              <a:rPr dirty="0" sz="1300" spc="-125" i="1">
                <a:solidFill>
                  <a:srgbClr val="999999"/>
                </a:solidFill>
                <a:latin typeface="Verdana"/>
                <a:cs typeface="Verdana"/>
              </a:rPr>
              <a:t> </a:t>
            </a:r>
            <a:r>
              <a:rPr dirty="0" sz="1300" spc="-90" i="1">
                <a:solidFill>
                  <a:srgbClr val="999999"/>
                </a:solidFill>
                <a:latin typeface="Verdana"/>
                <a:cs typeface="Verdana"/>
              </a:rPr>
              <a:t>v</a:t>
            </a:r>
            <a:r>
              <a:rPr dirty="0" sz="1300" spc="-25" i="1">
                <a:solidFill>
                  <a:srgbClr val="999999"/>
                </a:solidFill>
                <a:latin typeface="Verdana"/>
                <a:cs typeface="Verdana"/>
              </a:rPr>
              <a:t>alue </a:t>
            </a:r>
            <a:r>
              <a:rPr dirty="0" sz="1300" spc="-20" i="1">
                <a:solidFill>
                  <a:srgbClr val="999999"/>
                </a:solidFill>
                <a:latin typeface="Verdana"/>
                <a:cs typeface="Verdana"/>
              </a:rPr>
              <a:t> </a:t>
            </a:r>
            <a:r>
              <a:rPr dirty="0" sz="1300" spc="60" i="1">
                <a:solidFill>
                  <a:srgbClr val="999999"/>
                </a:solidFill>
                <a:latin typeface="Verdana"/>
                <a:cs typeface="Verdana"/>
              </a:rPr>
              <a:t>t</a:t>
            </a:r>
            <a:r>
              <a:rPr dirty="0" sz="1300" spc="10" i="1">
                <a:solidFill>
                  <a:srgbClr val="999999"/>
                </a:solidFill>
                <a:latin typeface="Verdana"/>
                <a:cs typeface="Verdana"/>
              </a:rPr>
              <a:t>o</a:t>
            </a:r>
            <a:r>
              <a:rPr dirty="0" sz="1300" spc="-125" i="1">
                <a:solidFill>
                  <a:srgbClr val="999999"/>
                </a:solidFill>
                <a:latin typeface="Verdana"/>
                <a:cs typeface="Verdana"/>
              </a:rPr>
              <a:t> </a:t>
            </a:r>
            <a:r>
              <a:rPr dirty="0" sz="1300" spc="-10" i="1">
                <a:solidFill>
                  <a:srgbClr val="999999"/>
                </a:solidFill>
                <a:latin typeface="Verdana"/>
                <a:cs typeface="Verdana"/>
              </a:rPr>
              <a:t>their</a:t>
            </a:r>
            <a:r>
              <a:rPr dirty="0" sz="1300" spc="-125" i="1">
                <a:solidFill>
                  <a:srgbClr val="999999"/>
                </a:solidFill>
                <a:latin typeface="Verdana"/>
                <a:cs typeface="Verdana"/>
              </a:rPr>
              <a:t> </a:t>
            </a:r>
            <a:r>
              <a:rPr dirty="0" sz="1300" spc="-35" i="1">
                <a:solidFill>
                  <a:srgbClr val="999999"/>
                </a:solidFill>
                <a:latin typeface="Verdana"/>
                <a:cs typeface="Verdana"/>
              </a:rPr>
              <a:t>li</a:t>
            </a:r>
            <a:r>
              <a:rPr dirty="0" sz="1300" spc="-100" i="1">
                <a:solidFill>
                  <a:srgbClr val="999999"/>
                </a:solidFill>
                <a:latin typeface="Verdana"/>
                <a:cs typeface="Verdana"/>
              </a:rPr>
              <a:t>v</a:t>
            </a:r>
            <a:r>
              <a:rPr dirty="0" sz="1300" spc="-50" i="1">
                <a:solidFill>
                  <a:srgbClr val="999999"/>
                </a:solidFill>
                <a:latin typeface="Verdana"/>
                <a:cs typeface="Verdana"/>
              </a:rPr>
              <a:t>es,</a:t>
            </a:r>
            <a:r>
              <a:rPr dirty="0" sz="1300" spc="-170" i="1">
                <a:solidFill>
                  <a:srgbClr val="999999"/>
                </a:solidFill>
                <a:latin typeface="Verdana"/>
                <a:cs typeface="Verdana"/>
              </a:rPr>
              <a:t> </a:t>
            </a:r>
            <a:r>
              <a:rPr dirty="0" sz="1300" spc="-5" i="1">
                <a:solidFill>
                  <a:srgbClr val="999999"/>
                </a:solidFill>
                <a:latin typeface="Verdana"/>
                <a:cs typeface="Verdana"/>
              </a:rPr>
              <a:t>including</a:t>
            </a:r>
            <a:r>
              <a:rPr dirty="0" sz="1300" spc="-125" i="1">
                <a:solidFill>
                  <a:srgbClr val="999999"/>
                </a:solidFill>
                <a:latin typeface="Verdana"/>
                <a:cs typeface="Verdana"/>
              </a:rPr>
              <a:t> </a:t>
            </a:r>
            <a:r>
              <a:rPr dirty="0" sz="1300" spc="15" i="1">
                <a:solidFill>
                  <a:srgbClr val="999999"/>
                </a:solidFill>
                <a:latin typeface="Verdana"/>
                <a:cs typeface="Verdana"/>
              </a:rPr>
              <a:t>the</a:t>
            </a:r>
            <a:r>
              <a:rPr dirty="0" sz="1300" spc="-125" i="1">
                <a:solidFill>
                  <a:srgbClr val="999999"/>
                </a:solidFill>
                <a:latin typeface="Verdana"/>
                <a:cs typeface="Verdana"/>
              </a:rPr>
              <a:t> </a:t>
            </a:r>
            <a:r>
              <a:rPr dirty="0" sz="1300" spc="-20" i="1">
                <a:solidFill>
                  <a:srgbClr val="999999"/>
                </a:solidFill>
                <a:latin typeface="Verdana"/>
                <a:cs typeface="Verdana"/>
              </a:rPr>
              <a:t>whole</a:t>
            </a:r>
            <a:r>
              <a:rPr dirty="0" sz="1300" spc="-125" i="1">
                <a:solidFill>
                  <a:srgbClr val="999999"/>
                </a:solidFill>
                <a:latin typeface="Verdana"/>
                <a:cs typeface="Verdana"/>
              </a:rPr>
              <a:t> </a:t>
            </a:r>
            <a:r>
              <a:rPr dirty="0" sz="1300" spc="10" i="1">
                <a:solidFill>
                  <a:srgbClr val="999999"/>
                </a:solidFill>
                <a:latin typeface="Verdana"/>
                <a:cs typeface="Verdana"/>
              </a:rPr>
              <a:t>sy</a:t>
            </a:r>
            <a:r>
              <a:rPr dirty="0" sz="1300" spc="-5" i="1">
                <a:solidFill>
                  <a:srgbClr val="999999"/>
                </a:solidFill>
                <a:latin typeface="Verdana"/>
                <a:cs typeface="Verdana"/>
              </a:rPr>
              <a:t>s</a:t>
            </a:r>
            <a:r>
              <a:rPr dirty="0" sz="1300" spc="60" i="1">
                <a:solidFill>
                  <a:srgbClr val="999999"/>
                </a:solidFill>
                <a:latin typeface="Verdana"/>
                <a:cs typeface="Verdana"/>
              </a:rPr>
              <a:t>t</a:t>
            </a:r>
            <a:r>
              <a:rPr dirty="0" sz="1300" spc="-40" i="1">
                <a:solidFill>
                  <a:srgbClr val="999999"/>
                </a:solidFill>
                <a:latin typeface="Verdana"/>
                <a:cs typeface="Verdana"/>
              </a:rPr>
              <a:t>em?</a:t>
            </a:r>
            <a:r>
              <a:rPr dirty="0" sz="1300" spc="-125" i="1">
                <a:solidFill>
                  <a:srgbClr val="999999"/>
                </a:solidFill>
                <a:latin typeface="Verdana"/>
                <a:cs typeface="Verdana"/>
              </a:rPr>
              <a:t> </a:t>
            </a:r>
            <a:r>
              <a:rPr dirty="0" sz="1300" spc="-15" i="1">
                <a:solidFill>
                  <a:srgbClr val="999999"/>
                </a:solidFill>
                <a:latin typeface="Verdana"/>
                <a:cs typeface="Verdana"/>
              </a:rPr>
              <a:t>(peopl</a:t>
            </a:r>
            <a:r>
              <a:rPr dirty="0" sz="1300" spc="-25" i="1">
                <a:solidFill>
                  <a:srgbClr val="999999"/>
                </a:solidFill>
                <a:latin typeface="Verdana"/>
                <a:cs typeface="Verdana"/>
              </a:rPr>
              <a:t>e</a:t>
            </a:r>
            <a:r>
              <a:rPr dirty="0" sz="1300" spc="-145" i="1">
                <a:solidFill>
                  <a:srgbClr val="999999"/>
                </a:solidFill>
                <a:latin typeface="Verdana"/>
                <a:cs typeface="Verdana"/>
              </a:rPr>
              <a:t>,  </a:t>
            </a:r>
            <a:r>
              <a:rPr dirty="0" sz="1300" spc="-15" i="1">
                <a:solidFill>
                  <a:srgbClr val="999999"/>
                </a:solidFill>
                <a:latin typeface="Verdana"/>
                <a:cs typeface="Verdana"/>
              </a:rPr>
              <a:t>plan</a:t>
            </a:r>
            <a:r>
              <a:rPr dirty="0" sz="1300" spc="-45" i="1">
                <a:solidFill>
                  <a:srgbClr val="999999"/>
                </a:solidFill>
                <a:latin typeface="Verdana"/>
                <a:cs typeface="Verdana"/>
              </a:rPr>
              <a:t>e</a:t>
            </a:r>
            <a:r>
              <a:rPr dirty="0" sz="1300" spc="-35" i="1">
                <a:solidFill>
                  <a:srgbClr val="999999"/>
                </a:solidFill>
                <a:latin typeface="Verdana"/>
                <a:cs typeface="Verdana"/>
              </a:rPr>
              <a:t>t,</a:t>
            </a:r>
            <a:r>
              <a:rPr dirty="0" sz="1300" spc="-170" i="1">
                <a:solidFill>
                  <a:srgbClr val="999999"/>
                </a:solidFill>
                <a:latin typeface="Verdana"/>
                <a:cs typeface="Verdana"/>
              </a:rPr>
              <a:t> </a:t>
            </a:r>
            <a:r>
              <a:rPr dirty="0" sz="1300" spc="-25" i="1">
                <a:solidFill>
                  <a:srgbClr val="999999"/>
                </a:solidFill>
                <a:latin typeface="Verdana"/>
                <a:cs typeface="Verdana"/>
              </a:rPr>
              <a:t>p</a:t>
            </a:r>
            <a:r>
              <a:rPr dirty="0" sz="1300" spc="-45" i="1">
                <a:solidFill>
                  <a:srgbClr val="999999"/>
                </a:solidFill>
                <a:latin typeface="Verdana"/>
                <a:cs typeface="Verdana"/>
              </a:rPr>
              <a:t>r</a:t>
            </a:r>
            <a:r>
              <a:rPr dirty="0" sz="1300" spc="-5" i="1">
                <a:solidFill>
                  <a:srgbClr val="999999"/>
                </a:solidFill>
                <a:latin typeface="Verdana"/>
                <a:cs typeface="Verdana"/>
              </a:rPr>
              <a:t>osperity)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65898" y="1669937"/>
            <a:ext cx="8255" cy="1924685"/>
          </a:xfrm>
          <a:custGeom>
            <a:avLst/>
            <a:gdLst/>
            <a:ahLst/>
            <a:cxnLst/>
            <a:rect l="l" t="t" r="r" b="b"/>
            <a:pathLst>
              <a:path w="8254" h="1924685">
                <a:moveTo>
                  <a:pt x="7799" y="0"/>
                </a:moveTo>
                <a:lnTo>
                  <a:pt x="0" y="1924499"/>
                </a:lnTo>
              </a:path>
            </a:pathLst>
          </a:custGeom>
          <a:ln w="9524">
            <a:solidFill>
              <a:srgbClr val="B7B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9427" y="467323"/>
            <a:ext cx="162560" cy="4365625"/>
          </a:xfrm>
          <a:prstGeom prst="rect">
            <a:avLst/>
          </a:prstGeom>
        </p:spPr>
        <p:txBody>
          <a:bodyPr wrap="square" lIns="0" tIns="1885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85"/>
              </a:spcBef>
            </a:pPr>
            <a:r>
              <a:rPr dirty="0" sz="1000" spc="114">
                <a:solidFill>
                  <a:srgbClr val="666666"/>
                </a:solidFill>
                <a:latin typeface="Calibri"/>
                <a:cs typeface="Calibri"/>
              </a:rPr>
              <a:t>2020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Calibri"/>
              <a:cs typeface="Calibri"/>
            </a:endParaRPr>
          </a:p>
          <a:p>
            <a:pPr marR="24130">
              <a:lnSpc>
                <a:spcPct val="34800"/>
              </a:lnSpc>
            </a:pPr>
            <a:r>
              <a:rPr dirty="0" sz="800" spc="35">
                <a:solidFill>
                  <a:srgbClr val="434343"/>
                </a:solidFill>
                <a:latin typeface="Calibri"/>
                <a:cs typeface="Calibri"/>
              </a:rPr>
              <a:t>olio </a:t>
            </a:r>
            <a:r>
              <a:rPr dirty="0" cap="small" sz="800" spc="55">
                <a:solidFill>
                  <a:srgbClr val="434343"/>
                </a:solidFill>
                <a:latin typeface="Calibri"/>
                <a:cs typeface="Calibri"/>
              </a:rPr>
              <a:t>f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">
              <a:latin typeface="Calibri"/>
              <a:cs typeface="Calibri"/>
            </a:endParaRPr>
          </a:p>
          <a:p>
            <a:pPr marR="24130">
              <a:lnSpc>
                <a:spcPct val="143900"/>
              </a:lnSpc>
              <a:spcBef>
                <a:spcPts val="5"/>
              </a:spcBef>
            </a:pPr>
            <a:r>
              <a:rPr dirty="0" sz="800" spc="65">
                <a:solidFill>
                  <a:srgbClr val="434343"/>
                </a:solidFill>
                <a:latin typeface="Calibri"/>
                <a:cs typeface="Calibri"/>
              </a:rPr>
              <a:t>port </a:t>
            </a:r>
            <a:r>
              <a:rPr dirty="0" sz="800" spc="60">
                <a:solidFill>
                  <a:srgbClr val="434343"/>
                </a:solidFill>
                <a:latin typeface="Calibri"/>
                <a:cs typeface="Calibri"/>
              </a:rPr>
              <a:t>My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R="24130">
              <a:lnSpc>
                <a:spcPct val="44100"/>
              </a:lnSpc>
            </a:pPr>
            <a:r>
              <a:rPr dirty="0" sz="800" spc="45">
                <a:solidFill>
                  <a:srgbClr val="434343"/>
                </a:solidFill>
                <a:latin typeface="Calibri"/>
                <a:cs typeface="Calibri"/>
              </a:rPr>
              <a:t>ÓPEZ </a:t>
            </a:r>
            <a:r>
              <a:rPr dirty="0" sz="800" spc="100">
                <a:solidFill>
                  <a:srgbClr val="434343"/>
                </a:solidFill>
                <a:latin typeface="Calibri"/>
                <a:cs typeface="Calibri"/>
              </a:rPr>
              <a:t>L</a:t>
            </a:r>
            <a:endParaRPr sz="800">
              <a:latin typeface="Calibri"/>
              <a:cs typeface="Calibri"/>
            </a:endParaRPr>
          </a:p>
          <a:p>
            <a:pPr>
              <a:lnSpc>
                <a:spcPts val="660"/>
              </a:lnSpc>
            </a:pPr>
            <a:r>
              <a:rPr dirty="0" sz="800" spc="80">
                <a:solidFill>
                  <a:srgbClr val="434343"/>
                </a:solidFill>
                <a:latin typeface="Calibri"/>
                <a:cs typeface="Calibri"/>
              </a:rPr>
              <a:t>T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5"/>
              </a:spcBef>
            </a:pPr>
            <a:r>
              <a:rPr dirty="0" sz="800" spc="50">
                <a:solidFill>
                  <a:srgbClr val="434343"/>
                </a:solidFill>
                <a:latin typeface="Calibri"/>
                <a:cs typeface="Calibri"/>
              </a:rPr>
              <a:t>ELLIO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2443" cy="51434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5052" y="484341"/>
            <a:ext cx="187960" cy="311785"/>
          </a:xfrm>
          <a:prstGeom prst="rect">
            <a:avLst/>
          </a:prstGeom>
        </p:spPr>
        <p:txBody>
          <a:bodyPr wrap="square" lIns="0" tIns="101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1000">
                <a:solidFill>
                  <a:srgbClr val="666666"/>
                </a:solidFill>
                <a:latin typeface="Calibri"/>
                <a:cs typeface="Calibri"/>
              </a:rPr>
              <a:t>2021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661" y="4249868"/>
            <a:ext cx="155575" cy="596265"/>
          </a:xfrm>
          <a:prstGeom prst="rect">
            <a:avLst/>
          </a:prstGeom>
        </p:spPr>
        <p:txBody>
          <a:bodyPr wrap="square" lIns="0" tIns="1079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800" spc="45">
                <a:solidFill>
                  <a:srgbClr val="434343"/>
                </a:solidFill>
                <a:latin typeface="Calibri"/>
                <a:cs typeface="Calibri"/>
              </a:rPr>
              <a:t>TEAM</a:t>
            </a:r>
            <a:r>
              <a:rPr dirty="0" sz="800" spc="-3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dirty="0" sz="800" spc="25">
                <a:solidFill>
                  <a:srgbClr val="434343"/>
                </a:solidFill>
                <a:latin typeface="Calibri"/>
                <a:cs typeface="Calibri"/>
              </a:rPr>
              <a:t>NAME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661" y="2413460"/>
            <a:ext cx="155575" cy="407670"/>
          </a:xfrm>
          <a:prstGeom prst="rect">
            <a:avLst/>
          </a:prstGeom>
        </p:spPr>
        <p:txBody>
          <a:bodyPr wrap="square" lIns="0" tIns="1079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800">
                <a:solidFill>
                  <a:srgbClr val="434343"/>
                </a:solidFill>
                <a:latin typeface="Calibri"/>
                <a:cs typeface="Calibri"/>
              </a:rPr>
              <a:t>S</a:t>
            </a:r>
            <a:r>
              <a:rPr dirty="0" sz="800" spc="-15">
                <a:solidFill>
                  <a:srgbClr val="434343"/>
                </a:solidFill>
                <a:latin typeface="Calibri"/>
                <a:cs typeface="Calibri"/>
              </a:rPr>
              <a:t>L</a:t>
            </a:r>
            <a:r>
              <a:rPr dirty="0" sz="800">
                <a:solidFill>
                  <a:srgbClr val="434343"/>
                </a:solidFill>
                <a:latin typeface="Calibri"/>
                <a:cs typeface="Calibri"/>
              </a:rPr>
              <a:t>OGAN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4979" y="2050607"/>
            <a:ext cx="2118449" cy="106975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76250" y="238686"/>
            <a:ext cx="2397760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980000"/>
                </a:solidFill>
                <a:latin typeface="Arial"/>
                <a:cs typeface="Arial"/>
              </a:rPr>
              <a:t>Always go </a:t>
            </a:r>
            <a:r>
              <a:rPr dirty="0" sz="1100">
                <a:solidFill>
                  <a:srgbClr val="980000"/>
                </a:solidFill>
                <a:latin typeface="Arial"/>
                <a:cs typeface="Arial"/>
              </a:rPr>
              <a:t>visual! </a:t>
            </a:r>
            <a:r>
              <a:rPr dirty="0" sz="1100" spc="-5">
                <a:solidFill>
                  <a:srgbClr val="980000"/>
                </a:solidFill>
                <a:latin typeface="Arial"/>
                <a:cs typeface="Arial"/>
              </a:rPr>
              <a:t>Share </a:t>
            </a:r>
            <a:r>
              <a:rPr dirty="0" sz="1100">
                <a:solidFill>
                  <a:srgbClr val="980000"/>
                </a:solidFill>
                <a:latin typeface="Arial"/>
                <a:cs typeface="Arial"/>
              </a:rPr>
              <a:t>your </a:t>
            </a:r>
            <a:r>
              <a:rPr dirty="0" sz="1100" spc="-5">
                <a:solidFill>
                  <a:srgbClr val="980000"/>
                </a:solidFill>
                <a:latin typeface="Arial"/>
                <a:cs typeface="Arial"/>
              </a:rPr>
              <a:t>analysis, </a:t>
            </a:r>
            <a:r>
              <a:rPr dirty="0" sz="1100" spc="-30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980000"/>
                </a:solidFill>
                <a:latin typeface="Arial"/>
                <a:cs typeface="Arial"/>
              </a:rPr>
              <a:t>findings or data in an easy </a:t>
            </a:r>
            <a:r>
              <a:rPr dirty="0" sz="1100">
                <a:solidFill>
                  <a:srgbClr val="980000"/>
                </a:solidFill>
                <a:latin typeface="Arial"/>
                <a:cs typeface="Arial"/>
              </a:rPr>
              <a:t>visual </a:t>
            </a:r>
            <a:r>
              <a:rPr dirty="0" sz="1100" spc="-25">
                <a:solidFill>
                  <a:srgbClr val="980000"/>
                </a:solidFill>
                <a:latin typeface="Arial"/>
                <a:cs typeface="Arial"/>
              </a:rPr>
              <a:t>way, </a:t>
            </a:r>
            <a:r>
              <a:rPr dirty="0" sz="1100" spc="-2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980000"/>
                </a:solidFill>
                <a:latin typeface="Arial"/>
                <a:cs typeface="Arial"/>
              </a:rPr>
              <a:t>like</a:t>
            </a:r>
            <a:r>
              <a:rPr dirty="0" sz="1100" spc="-1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980000"/>
                </a:solidFill>
                <a:latin typeface="Arial"/>
                <a:cs typeface="Arial"/>
              </a:rPr>
              <a:t>diagrams,</a:t>
            </a:r>
            <a:r>
              <a:rPr dirty="0" sz="1100" spc="-1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980000"/>
                </a:solidFill>
                <a:latin typeface="Arial"/>
                <a:cs typeface="Arial"/>
              </a:rPr>
              <a:t>maps,</a:t>
            </a:r>
            <a:r>
              <a:rPr dirty="0" sz="1100" spc="-1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980000"/>
                </a:solidFill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67174" y="863949"/>
            <a:ext cx="653415" cy="974725"/>
          </a:xfrm>
          <a:custGeom>
            <a:avLst/>
            <a:gdLst/>
            <a:ahLst/>
            <a:cxnLst/>
            <a:rect l="l" t="t" r="r" b="b"/>
            <a:pathLst>
              <a:path w="653414" h="974725">
                <a:moveTo>
                  <a:pt x="0" y="0"/>
                </a:moveTo>
                <a:lnTo>
                  <a:pt x="2824" y="54092"/>
                </a:lnTo>
                <a:lnTo>
                  <a:pt x="10998" y="104193"/>
                </a:lnTo>
                <a:lnTo>
                  <a:pt x="24078" y="150637"/>
                </a:lnTo>
                <a:lnTo>
                  <a:pt x="41617" y="193755"/>
                </a:lnTo>
                <a:lnTo>
                  <a:pt x="63169" y="233881"/>
                </a:lnTo>
                <a:lnTo>
                  <a:pt x="88288" y="271346"/>
                </a:lnTo>
                <a:lnTo>
                  <a:pt x="116529" y="306484"/>
                </a:lnTo>
                <a:lnTo>
                  <a:pt x="147445" y="339627"/>
                </a:lnTo>
                <a:lnTo>
                  <a:pt x="180590" y="371106"/>
                </a:lnTo>
                <a:lnTo>
                  <a:pt x="215520" y="401256"/>
                </a:lnTo>
                <a:lnTo>
                  <a:pt x="251786" y="430408"/>
                </a:lnTo>
                <a:lnTo>
                  <a:pt x="288945" y="458895"/>
                </a:lnTo>
                <a:lnTo>
                  <a:pt x="326549" y="487049"/>
                </a:lnTo>
                <a:lnTo>
                  <a:pt x="364154" y="515204"/>
                </a:lnTo>
                <a:lnTo>
                  <a:pt x="401313" y="543691"/>
                </a:lnTo>
                <a:lnTo>
                  <a:pt x="437579" y="572843"/>
                </a:lnTo>
                <a:lnTo>
                  <a:pt x="472509" y="602993"/>
                </a:lnTo>
                <a:lnTo>
                  <a:pt x="505654" y="634472"/>
                </a:lnTo>
                <a:lnTo>
                  <a:pt x="536570" y="667615"/>
                </a:lnTo>
                <a:lnTo>
                  <a:pt x="564811" y="702753"/>
                </a:lnTo>
                <a:lnTo>
                  <a:pt x="589930" y="740218"/>
                </a:lnTo>
                <a:lnTo>
                  <a:pt x="611482" y="780344"/>
                </a:lnTo>
                <a:lnTo>
                  <a:pt x="629021" y="823462"/>
                </a:lnTo>
                <a:lnTo>
                  <a:pt x="642101" y="869906"/>
                </a:lnTo>
                <a:lnTo>
                  <a:pt x="650275" y="920007"/>
                </a:lnTo>
                <a:lnTo>
                  <a:pt x="653099" y="974099"/>
                </a:lnTo>
              </a:path>
            </a:pathLst>
          </a:custGeom>
          <a:ln w="9524">
            <a:solidFill>
              <a:srgbClr val="595959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688766" y="4564945"/>
            <a:ext cx="329819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16865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980000"/>
                </a:solidFill>
                <a:latin typeface="Arial"/>
                <a:cs typeface="Arial"/>
              </a:rPr>
              <a:t>TIP</a:t>
            </a:r>
            <a:r>
              <a:rPr dirty="0" sz="1000" spc="-5">
                <a:solidFill>
                  <a:srgbClr val="980000"/>
                </a:solidFill>
                <a:latin typeface="Arial"/>
                <a:cs typeface="Arial"/>
              </a:rPr>
              <a:t>: </a:t>
            </a:r>
            <a:r>
              <a:rPr dirty="0" sz="1000" spc="-35">
                <a:solidFill>
                  <a:srgbClr val="980000"/>
                </a:solidFill>
                <a:latin typeface="Arial"/>
                <a:cs typeface="Arial"/>
              </a:rPr>
              <a:t>You </a:t>
            </a:r>
            <a:r>
              <a:rPr dirty="0" sz="1000" spc="-5">
                <a:solidFill>
                  <a:srgbClr val="980000"/>
                </a:solidFill>
                <a:latin typeface="Arial"/>
                <a:cs typeface="Arial"/>
              </a:rPr>
              <a:t>have already </a:t>
            </a:r>
            <a:r>
              <a:rPr dirty="0" sz="1000">
                <a:solidFill>
                  <a:srgbClr val="980000"/>
                </a:solidFill>
                <a:latin typeface="Arial"/>
                <a:cs typeface="Arial"/>
              </a:rPr>
              <a:t>mapped </a:t>
            </a:r>
            <a:r>
              <a:rPr dirty="0" sz="1000" spc="-5">
                <a:solidFill>
                  <a:srgbClr val="980000"/>
                </a:solidFill>
                <a:latin typeface="Arial"/>
                <a:cs typeface="Arial"/>
              </a:rPr>
              <a:t>it all in </a:t>
            </a:r>
            <a:r>
              <a:rPr dirty="0" sz="1000">
                <a:solidFill>
                  <a:srgbClr val="980000"/>
                </a:solidFill>
                <a:latin typeface="Arial"/>
                <a:cs typeface="Arial"/>
              </a:rPr>
              <a:t>your </a:t>
            </a:r>
            <a:r>
              <a:rPr dirty="0" sz="1000" spc="-5" b="1" i="1">
                <a:solidFill>
                  <a:srgbClr val="980000"/>
                </a:solidFill>
                <a:latin typeface="Arial"/>
                <a:cs typeface="Arial"/>
              </a:rPr>
              <a:t>Problem </a:t>
            </a:r>
            <a:r>
              <a:rPr dirty="0" sz="1000" spc="-265" b="1" i="1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 spc="-5" b="1" i="1">
                <a:solidFill>
                  <a:srgbClr val="980000"/>
                </a:solidFill>
                <a:latin typeface="Arial"/>
                <a:cs typeface="Arial"/>
              </a:rPr>
              <a:t>Statement</a:t>
            </a:r>
            <a:r>
              <a:rPr dirty="0" sz="1000" spc="-15" b="1" i="1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 spc="-5" b="1" i="1">
                <a:solidFill>
                  <a:srgbClr val="980000"/>
                </a:solidFill>
                <a:latin typeface="Arial"/>
                <a:cs typeface="Arial"/>
              </a:rPr>
              <a:t>Canvas</a:t>
            </a:r>
            <a:r>
              <a:rPr dirty="0" sz="1000" spc="-5">
                <a:solidFill>
                  <a:srgbClr val="980000"/>
                </a:solidFill>
                <a:latin typeface="Arial"/>
                <a:cs typeface="Arial"/>
              </a:rPr>
              <a:t>.</a:t>
            </a:r>
            <a:r>
              <a:rPr dirty="0" sz="1000" spc="-1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980000"/>
                </a:solidFill>
                <a:latin typeface="Arial"/>
                <a:cs typeface="Arial"/>
              </a:rPr>
              <a:t>Here</a:t>
            </a:r>
            <a:r>
              <a:rPr dirty="0" sz="1000" spc="-1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980000"/>
                </a:solidFill>
                <a:latin typeface="Arial"/>
                <a:cs typeface="Arial"/>
              </a:rPr>
              <a:t>you</a:t>
            </a:r>
            <a:r>
              <a:rPr dirty="0" sz="1000" spc="-1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980000"/>
                </a:solidFill>
                <a:latin typeface="Arial"/>
                <a:cs typeface="Arial"/>
              </a:rPr>
              <a:t>just</a:t>
            </a:r>
            <a:r>
              <a:rPr dirty="0" sz="1000" spc="-1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980000"/>
                </a:solidFill>
                <a:latin typeface="Arial"/>
                <a:cs typeface="Arial"/>
              </a:rPr>
              <a:t>need</a:t>
            </a:r>
            <a:r>
              <a:rPr dirty="0" sz="1000" spc="-1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980000"/>
                </a:solidFill>
                <a:latin typeface="Arial"/>
                <a:cs typeface="Arial"/>
              </a:rPr>
              <a:t>to</a:t>
            </a:r>
            <a:r>
              <a:rPr dirty="0" sz="1000" spc="-1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980000"/>
                </a:solidFill>
                <a:latin typeface="Arial"/>
                <a:cs typeface="Arial"/>
              </a:rPr>
              <a:t>sum</a:t>
            </a:r>
            <a:r>
              <a:rPr dirty="0" sz="1000" spc="-1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980000"/>
                </a:solidFill>
                <a:latin typeface="Arial"/>
                <a:cs typeface="Arial"/>
              </a:rPr>
              <a:t>everything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87500" y="4210949"/>
            <a:ext cx="361950" cy="391795"/>
          </a:xfrm>
          <a:custGeom>
            <a:avLst/>
            <a:gdLst/>
            <a:ahLst/>
            <a:cxnLst/>
            <a:rect l="l" t="t" r="r" b="b"/>
            <a:pathLst>
              <a:path w="361950" h="391795">
                <a:moveTo>
                  <a:pt x="361499" y="391799"/>
                </a:moveTo>
                <a:lnTo>
                  <a:pt x="354387" y="345434"/>
                </a:lnTo>
                <a:lnTo>
                  <a:pt x="334722" y="305940"/>
                </a:lnTo>
                <a:lnTo>
                  <a:pt x="305015" y="272028"/>
                </a:lnTo>
                <a:lnTo>
                  <a:pt x="267777" y="242406"/>
                </a:lnTo>
                <a:lnTo>
                  <a:pt x="225519" y="215785"/>
                </a:lnTo>
                <a:lnTo>
                  <a:pt x="180749" y="190872"/>
                </a:lnTo>
                <a:lnTo>
                  <a:pt x="135980" y="166356"/>
                </a:lnTo>
                <a:lnTo>
                  <a:pt x="93722" y="140828"/>
                </a:lnTo>
                <a:lnTo>
                  <a:pt x="56484" y="112859"/>
                </a:lnTo>
                <a:lnTo>
                  <a:pt x="26777" y="81018"/>
                </a:lnTo>
                <a:lnTo>
                  <a:pt x="7112" y="43875"/>
                </a:lnTo>
                <a:lnTo>
                  <a:pt x="0" y="0"/>
                </a:lnTo>
              </a:path>
            </a:pathLst>
          </a:custGeom>
          <a:ln w="9524">
            <a:solidFill>
              <a:srgbClr val="595959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016174" y="289478"/>
            <a:ext cx="293497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635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solidFill>
                  <a:srgbClr val="980000"/>
                </a:solidFill>
                <a:latin typeface="Arial"/>
                <a:cs typeface="Arial"/>
              </a:rPr>
              <a:t>Remember</a:t>
            </a:r>
            <a:r>
              <a:rPr dirty="0" sz="900" spc="-5">
                <a:solidFill>
                  <a:srgbClr val="980000"/>
                </a:solidFill>
                <a:latin typeface="Arial"/>
                <a:cs typeface="Arial"/>
              </a:rPr>
              <a:t>:</a:t>
            </a:r>
            <a:r>
              <a:rPr dirty="0" sz="900" spc="-1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980000"/>
                </a:solidFill>
                <a:latin typeface="Arial"/>
                <a:cs typeface="Arial"/>
              </a:rPr>
              <a:t>Competition</a:t>
            </a:r>
            <a:r>
              <a:rPr dirty="0" sz="900" spc="-1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980000"/>
                </a:solidFill>
                <a:latin typeface="Arial"/>
                <a:cs typeface="Arial"/>
              </a:rPr>
              <a:t>not</a:t>
            </a:r>
            <a:r>
              <a:rPr dirty="0" sz="900" spc="-1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980000"/>
                </a:solidFill>
                <a:latin typeface="Arial"/>
                <a:cs typeface="Arial"/>
              </a:rPr>
              <a:t>always</a:t>
            </a:r>
            <a:r>
              <a:rPr dirty="0" sz="900" spc="-1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980000"/>
                </a:solidFill>
                <a:latin typeface="Arial"/>
                <a:cs typeface="Arial"/>
              </a:rPr>
              <a:t>comes</a:t>
            </a:r>
            <a:r>
              <a:rPr dirty="0" sz="900" spc="-1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980000"/>
                </a:solidFill>
                <a:latin typeface="Arial"/>
                <a:cs typeface="Arial"/>
              </a:rPr>
              <a:t>in</a:t>
            </a:r>
            <a:r>
              <a:rPr dirty="0" sz="900" spc="-1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980000"/>
                </a:solidFill>
                <a:latin typeface="Arial"/>
                <a:cs typeface="Arial"/>
              </a:rPr>
              <a:t>the</a:t>
            </a:r>
            <a:r>
              <a:rPr dirty="0" sz="900" spc="-1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980000"/>
                </a:solidFill>
                <a:latin typeface="Arial"/>
                <a:cs typeface="Arial"/>
              </a:rPr>
              <a:t>very</a:t>
            </a:r>
            <a:endParaRPr sz="900">
              <a:latin typeface="Arial"/>
              <a:cs typeface="Arial"/>
            </a:endParaRPr>
          </a:p>
          <a:p>
            <a:pPr algn="r" marL="349250" marR="5080" indent="1270000">
              <a:lnSpc>
                <a:spcPct val="100000"/>
              </a:lnSpc>
            </a:pPr>
            <a:r>
              <a:rPr dirty="0" sz="900">
                <a:solidFill>
                  <a:srgbClr val="980000"/>
                </a:solidFill>
                <a:latin typeface="Arial"/>
                <a:cs typeface="Arial"/>
              </a:rPr>
              <a:t>specific</a:t>
            </a:r>
            <a:r>
              <a:rPr dirty="0" sz="900" spc="-3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980000"/>
                </a:solidFill>
                <a:latin typeface="Arial"/>
                <a:cs typeface="Arial"/>
              </a:rPr>
              <a:t>way</a:t>
            </a:r>
            <a:r>
              <a:rPr dirty="0" sz="900" spc="-2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980000"/>
                </a:solidFill>
                <a:latin typeface="Arial"/>
                <a:cs typeface="Arial"/>
              </a:rPr>
              <a:t>as</a:t>
            </a:r>
            <a:r>
              <a:rPr dirty="0" sz="900" spc="-2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980000"/>
                </a:solidFill>
                <a:latin typeface="Arial"/>
                <a:cs typeface="Arial"/>
              </a:rPr>
              <a:t>your</a:t>
            </a:r>
            <a:r>
              <a:rPr dirty="0" sz="900" spc="-2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980000"/>
                </a:solidFill>
                <a:latin typeface="Arial"/>
                <a:cs typeface="Arial"/>
              </a:rPr>
              <a:t>idea. </a:t>
            </a:r>
            <a:r>
              <a:rPr dirty="0" sz="900" spc="-23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900" spc="-5" i="1">
                <a:solidFill>
                  <a:srgbClr val="980000"/>
                </a:solidFill>
                <a:latin typeface="Arial"/>
                <a:cs typeface="Arial"/>
              </a:rPr>
              <a:t>For example</a:t>
            </a:r>
            <a:r>
              <a:rPr dirty="0" sz="900" spc="-5">
                <a:solidFill>
                  <a:srgbClr val="980000"/>
                </a:solidFill>
                <a:latin typeface="Arial"/>
                <a:cs typeface="Arial"/>
              </a:rPr>
              <a:t>: Who are the direct </a:t>
            </a:r>
            <a:r>
              <a:rPr dirty="0" sz="900">
                <a:solidFill>
                  <a:srgbClr val="980000"/>
                </a:solidFill>
                <a:latin typeface="Arial"/>
                <a:cs typeface="Arial"/>
              </a:rPr>
              <a:t>competitors </a:t>
            </a:r>
            <a:r>
              <a:rPr dirty="0" sz="900" spc="-5">
                <a:solidFill>
                  <a:srgbClr val="980000"/>
                </a:solidFill>
                <a:latin typeface="Arial"/>
                <a:cs typeface="Arial"/>
              </a:rPr>
              <a:t>of the </a:t>
            </a:r>
            <a:r>
              <a:rPr dirty="0" sz="900" spc="-23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980000"/>
                </a:solidFill>
                <a:latin typeface="Arial"/>
                <a:cs typeface="Arial"/>
              </a:rPr>
              <a:t>Next-Gen Fellowship Program? Online </a:t>
            </a:r>
            <a:r>
              <a:rPr dirty="0" sz="900">
                <a:solidFill>
                  <a:srgbClr val="980000"/>
                </a:solidFill>
                <a:latin typeface="Arial"/>
                <a:cs typeface="Arial"/>
              </a:rPr>
              <a:t>courses, </a:t>
            </a:r>
            <a:r>
              <a:rPr dirty="0" sz="900" spc="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980000"/>
                </a:solidFill>
                <a:latin typeface="Arial"/>
                <a:cs typeface="Arial"/>
              </a:rPr>
              <a:t>accelerators,</a:t>
            </a:r>
            <a:r>
              <a:rPr dirty="0" sz="900" spc="-1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980000"/>
                </a:solidFill>
                <a:latin typeface="Arial"/>
                <a:cs typeface="Arial"/>
              </a:rPr>
              <a:t>schools,</a:t>
            </a:r>
            <a:r>
              <a:rPr dirty="0" sz="900" spc="-1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980000"/>
                </a:solidFill>
                <a:latin typeface="Arial"/>
                <a:cs typeface="Arial"/>
              </a:rPr>
              <a:t>right?</a:t>
            </a:r>
            <a:r>
              <a:rPr dirty="0" sz="900" spc="-1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980000"/>
                </a:solidFill>
                <a:latin typeface="Arial"/>
                <a:cs typeface="Arial"/>
              </a:rPr>
              <a:t>NOT</a:t>
            </a:r>
            <a:r>
              <a:rPr dirty="0" sz="900" spc="-3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900" spc="-15">
                <a:solidFill>
                  <a:srgbClr val="980000"/>
                </a:solidFill>
                <a:latin typeface="Arial"/>
                <a:cs typeface="Arial"/>
              </a:rPr>
              <a:t>NECESSARILY!</a:t>
            </a:r>
            <a:endParaRPr sz="900">
              <a:latin typeface="Arial"/>
              <a:cs typeface="Arial"/>
            </a:endParaRPr>
          </a:p>
          <a:p>
            <a:pPr algn="just" marL="12700" marR="5715" indent="38735">
              <a:lnSpc>
                <a:spcPct val="100000"/>
              </a:lnSpc>
            </a:pPr>
            <a:r>
              <a:rPr dirty="0" sz="900" spc="-5">
                <a:solidFill>
                  <a:srgbClr val="980000"/>
                </a:solidFill>
                <a:latin typeface="Arial"/>
                <a:cs typeface="Arial"/>
              </a:rPr>
              <a:t>Our</a:t>
            </a:r>
            <a:r>
              <a:rPr dirty="0" sz="900" spc="-2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980000"/>
                </a:solidFill>
                <a:latin typeface="Arial"/>
                <a:cs typeface="Arial"/>
              </a:rPr>
              <a:t>competitors</a:t>
            </a:r>
            <a:r>
              <a:rPr dirty="0" sz="900" spc="-2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980000"/>
                </a:solidFill>
                <a:latin typeface="Arial"/>
                <a:cs typeface="Arial"/>
              </a:rPr>
              <a:t>are</a:t>
            </a:r>
            <a:r>
              <a:rPr dirty="0" sz="900" spc="-2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980000"/>
                </a:solidFill>
                <a:latin typeface="Arial"/>
                <a:cs typeface="Arial"/>
              </a:rPr>
              <a:t>mostly</a:t>
            </a:r>
            <a:r>
              <a:rPr dirty="0" sz="900" spc="-1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980000"/>
                </a:solidFill>
                <a:latin typeface="Arial"/>
                <a:cs typeface="Arial"/>
              </a:rPr>
              <a:t>Netflix,</a:t>
            </a:r>
            <a:r>
              <a:rPr dirty="0" sz="900" spc="-2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980000"/>
                </a:solidFill>
                <a:latin typeface="Arial"/>
                <a:cs typeface="Arial"/>
              </a:rPr>
              <a:t>vacations,</a:t>
            </a:r>
            <a:r>
              <a:rPr dirty="0" sz="900" spc="-2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980000"/>
                </a:solidFill>
                <a:latin typeface="Arial"/>
                <a:cs typeface="Arial"/>
              </a:rPr>
              <a:t>cinemas… </a:t>
            </a:r>
            <a:r>
              <a:rPr dirty="0" sz="900" spc="-23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980000"/>
                </a:solidFill>
                <a:latin typeface="Arial"/>
                <a:cs typeface="Arial"/>
              </a:rPr>
              <a:t>Why? Because they provide </a:t>
            </a:r>
            <a:r>
              <a:rPr dirty="0" sz="900">
                <a:solidFill>
                  <a:srgbClr val="980000"/>
                </a:solidFill>
                <a:latin typeface="Arial"/>
                <a:cs typeface="Arial"/>
              </a:rPr>
              <a:t>a value </a:t>
            </a:r>
            <a:r>
              <a:rPr dirty="0" sz="900" spc="-5">
                <a:solidFill>
                  <a:srgbClr val="980000"/>
                </a:solidFill>
                <a:latin typeface="Arial"/>
                <a:cs typeface="Arial"/>
              </a:rPr>
              <a:t>for our beneficiaries: </a:t>
            </a:r>
            <a:r>
              <a:rPr dirty="0" sz="900">
                <a:solidFill>
                  <a:srgbClr val="980000"/>
                </a:solidFill>
                <a:latin typeface="Arial"/>
                <a:cs typeface="Arial"/>
              </a:rPr>
              <a:t> relax,</a:t>
            </a:r>
            <a:r>
              <a:rPr dirty="0" sz="900" spc="-1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980000"/>
                </a:solidFill>
                <a:latin typeface="Arial"/>
                <a:cs typeface="Arial"/>
              </a:rPr>
              <a:t>satisfaction,</a:t>
            </a:r>
            <a:r>
              <a:rPr dirty="0" sz="900" spc="-1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980000"/>
                </a:solidFill>
                <a:latin typeface="Arial"/>
                <a:cs typeface="Arial"/>
              </a:rPr>
              <a:t>etc.,</a:t>
            </a:r>
            <a:r>
              <a:rPr dirty="0" sz="900" spc="-1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980000"/>
                </a:solidFill>
                <a:latin typeface="Arial"/>
                <a:cs typeface="Arial"/>
              </a:rPr>
              <a:t>so</a:t>
            </a:r>
            <a:r>
              <a:rPr dirty="0" sz="900" spc="-1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980000"/>
                </a:solidFill>
                <a:latin typeface="Arial"/>
                <a:cs typeface="Arial"/>
              </a:rPr>
              <a:t>what</a:t>
            </a:r>
            <a:r>
              <a:rPr dirty="0" sz="900" spc="-1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980000"/>
                </a:solidFill>
                <a:latin typeface="Arial"/>
                <a:cs typeface="Arial"/>
              </a:rPr>
              <a:t>do</a:t>
            </a:r>
            <a:r>
              <a:rPr dirty="0" sz="900" spc="-1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980000"/>
                </a:solidFill>
                <a:latin typeface="Arial"/>
                <a:cs typeface="Arial"/>
              </a:rPr>
              <a:t>we</a:t>
            </a:r>
            <a:r>
              <a:rPr dirty="0" sz="900" spc="-1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980000"/>
                </a:solidFill>
                <a:latin typeface="Arial"/>
                <a:cs typeface="Arial"/>
              </a:rPr>
              <a:t>need</a:t>
            </a:r>
            <a:r>
              <a:rPr dirty="0" sz="900" spc="-1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980000"/>
                </a:solidFill>
                <a:latin typeface="Arial"/>
                <a:cs typeface="Arial"/>
              </a:rPr>
              <a:t>to</a:t>
            </a:r>
            <a:r>
              <a:rPr dirty="0" sz="900" spc="-1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980000"/>
                </a:solidFill>
                <a:latin typeface="Arial"/>
                <a:cs typeface="Arial"/>
              </a:rPr>
              <a:t>provide?</a:t>
            </a:r>
            <a:r>
              <a:rPr dirty="0" sz="900" spc="-1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980000"/>
                </a:solidFill>
                <a:latin typeface="Arial"/>
                <a:cs typeface="Arial"/>
              </a:rPr>
              <a:t>;)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66777" y="4881775"/>
            <a:ext cx="2120265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solidFill>
                  <a:srgbClr val="980000"/>
                </a:solidFill>
                <a:latin typeface="Arial"/>
                <a:cs typeface="Arial"/>
              </a:rPr>
              <a:t>up!</a:t>
            </a:r>
            <a:r>
              <a:rPr dirty="0" sz="1000" spc="-1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980000"/>
                </a:solidFill>
                <a:latin typeface="Arial"/>
                <a:cs typeface="Arial"/>
              </a:rPr>
              <a:t>In</a:t>
            </a:r>
            <a:r>
              <a:rPr dirty="0" sz="1000" spc="-1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980000"/>
                </a:solidFill>
                <a:latin typeface="Arial"/>
                <a:cs typeface="Arial"/>
              </a:rPr>
              <a:t>a</a:t>
            </a:r>
            <a:r>
              <a:rPr dirty="0" sz="1000" spc="-1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980000"/>
                </a:solidFill>
                <a:latin typeface="Arial"/>
                <a:cs typeface="Arial"/>
              </a:rPr>
              <a:t>concise</a:t>
            </a:r>
            <a:r>
              <a:rPr dirty="0" sz="1000" spc="-1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980000"/>
                </a:solidFill>
                <a:latin typeface="Arial"/>
                <a:cs typeface="Arial"/>
              </a:rPr>
              <a:t>and</a:t>
            </a:r>
            <a:r>
              <a:rPr dirty="0" sz="1000" spc="-1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980000"/>
                </a:solidFill>
                <a:latin typeface="Arial"/>
                <a:cs typeface="Arial"/>
              </a:rPr>
              <a:t>appealing</a:t>
            </a:r>
            <a:r>
              <a:rPr dirty="0" sz="1000" spc="-1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980000"/>
                </a:solidFill>
                <a:latin typeface="Arial"/>
                <a:cs typeface="Arial"/>
              </a:rPr>
              <a:t>way</a:t>
            </a:r>
            <a:r>
              <a:rPr dirty="0" sz="1000" spc="-1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980000"/>
                </a:solidFill>
                <a:latin typeface="Arial"/>
                <a:cs typeface="Arial"/>
              </a:rPr>
              <a:t>;)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29316" y="1494015"/>
            <a:ext cx="4914900" cy="2573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75" b="1">
                <a:solidFill>
                  <a:srgbClr val="999999"/>
                </a:solidFill>
                <a:latin typeface="Calibri"/>
                <a:cs typeface="Calibri"/>
              </a:rPr>
              <a:t>PROBLEM</a:t>
            </a:r>
            <a:r>
              <a:rPr dirty="0" sz="1300" spc="-5" b="1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25" b="1">
                <a:solidFill>
                  <a:srgbClr val="999999"/>
                </a:solidFill>
                <a:latin typeface="Calibri"/>
                <a:cs typeface="Calibri"/>
              </a:rPr>
              <a:t>VALIDATION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300" spc="10" b="1">
                <a:solidFill>
                  <a:srgbClr val="999999"/>
                </a:solidFill>
                <a:latin typeface="Calibri"/>
                <a:cs typeface="Calibri"/>
              </a:rPr>
              <a:t>HOW:</a:t>
            </a:r>
            <a:r>
              <a:rPr dirty="0" sz="1300" spc="20" b="1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30">
                <a:solidFill>
                  <a:srgbClr val="999999"/>
                </a:solidFill>
                <a:latin typeface="Calibri"/>
                <a:cs typeface="Calibri"/>
              </a:rPr>
              <a:t>Show</a:t>
            </a:r>
            <a:r>
              <a:rPr dirty="0" sz="1300" spc="2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14">
                <a:solidFill>
                  <a:srgbClr val="999999"/>
                </a:solidFill>
                <a:latin typeface="Calibri"/>
                <a:cs typeface="Calibri"/>
              </a:rPr>
              <a:t>your</a:t>
            </a:r>
            <a:r>
              <a:rPr dirty="0" sz="1300" spc="2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95">
                <a:solidFill>
                  <a:srgbClr val="999999"/>
                </a:solidFill>
                <a:latin typeface="Calibri"/>
                <a:cs typeface="Calibri"/>
              </a:rPr>
              <a:t>findings!</a:t>
            </a:r>
            <a:endParaRPr sz="1300">
              <a:latin typeface="Calibri"/>
              <a:cs typeface="Calibri"/>
            </a:endParaRPr>
          </a:p>
          <a:p>
            <a:pPr marL="469900" marR="5080">
              <a:lnSpc>
                <a:spcPct val="101000"/>
              </a:lnSpc>
            </a:pPr>
            <a:r>
              <a:rPr dirty="0" sz="1300" spc="60" b="1">
                <a:solidFill>
                  <a:srgbClr val="999999"/>
                </a:solidFill>
                <a:latin typeface="Calibri"/>
                <a:cs typeface="Calibri"/>
              </a:rPr>
              <a:t>Who </a:t>
            </a:r>
            <a:r>
              <a:rPr dirty="0" sz="1300" spc="85">
                <a:solidFill>
                  <a:srgbClr val="999999"/>
                </a:solidFill>
                <a:latin typeface="Calibri"/>
                <a:cs typeface="Calibri"/>
              </a:rPr>
              <a:t>are </a:t>
            </a:r>
            <a:r>
              <a:rPr dirty="0" sz="1300" spc="130">
                <a:solidFill>
                  <a:srgbClr val="999999"/>
                </a:solidFill>
                <a:latin typeface="Calibri"/>
                <a:cs typeface="Calibri"/>
              </a:rPr>
              <a:t>the </a:t>
            </a:r>
            <a:r>
              <a:rPr dirty="0" sz="1300" spc="114">
                <a:solidFill>
                  <a:srgbClr val="999999"/>
                </a:solidFill>
                <a:latin typeface="Calibri"/>
                <a:cs typeface="Calibri"/>
              </a:rPr>
              <a:t>people </a:t>
            </a:r>
            <a:r>
              <a:rPr dirty="0" sz="1300" spc="145">
                <a:solidFill>
                  <a:srgbClr val="999999"/>
                </a:solidFill>
                <a:latin typeface="Calibri"/>
                <a:cs typeface="Calibri"/>
              </a:rPr>
              <a:t>you </a:t>
            </a:r>
            <a:r>
              <a:rPr dirty="0" sz="1300" spc="85">
                <a:solidFill>
                  <a:srgbClr val="999999"/>
                </a:solidFill>
                <a:latin typeface="Calibri"/>
                <a:cs typeface="Calibri"/>
              </a:rPr>
              <a:t>are </a:t>
            </a:r>
            <a:r>
              <a:rPr dirty="0" sz="1300" spc="110">
                <a:solidFill>
                  <a:srgbClr val="999999"/>
                </a:solidFill>
                <a:latin typeface="Calibri"/>
                <a:cs typeface="Calibri"/>
              </a:rPr>
              <a:t>solving </a:t>
            </a:r>
            <a:r>
              <a:rPr dirty="0" sz="1300" spc="120">
                <a:solidFill>
                  <a:srgbClr val="999999"/>
                </a:solidFill>
                <a:latin typeface="Calibri"/>
                <a:cs typeface="Calibri"/>
              </a:rPr>
              <a:t>a </a:t>
            </a:r>
            <a:r>
              <a:rPr dirty="0" sz="1300" spc="90">
                <a:solidFill>
                  <a:srgbClr val="999999"/>
                </a:solidFill>
                <a:latin typeface="Calibri"/>
                <a:cs typeface="Calibri"/>
              </a:rPr>
              <a:t>problem </a:t>
            </a:r>
            <a:r>
              <a:rPr dirty="0" sz="1300" spc="125">
                <a:solidFill>
                  <a:srgbClr val="999999"/>
                </a:solidFill>
                <a:latin typeface="Calibri"/>
                <a:cs typeface="Calibri"/>
              </a:rPr>
              <a:t>to </a:t>
            </a:r>
            <a:r>
              <a:rPr dirty="0" sz="1300" spc="13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14">
                <a:solidFill>
                  <a:srgbClr val="999999"/>
                </a:solidFill>
                <a:latin typeface="Calibri"/>
                <a:cs typeface="Calibri"/>
              </a:rPr>
              <a:t>(customer segment), which </a:t>
            </a:r>
            <a:r>
              <a:rPr dirty="0" sz="1300" spc="110" b="1">
                <a:solidFill>
                  <a:srgbClr val="999999"/>
                </a:solidFill>
                <a:latin typeface="Calibri"/>
                <a:cs typeface="Calibri"/>
              </a:rPr>
              <a:t>data </a:t>
            </a:r>
            <a:r>
              <a:rPr dirty="0" sz="1300" spc="105">
                <a:solidFill>
                  <a:srgbClr val="999999"/>
                </a:solidFill>
                <a:latin typeface="Calibri"/>
                <a:cs typeface="Calibri"/>
              </a:rPr>
              <a:t>did </a:t>
            </a:r>
            <a:r>
              <a:rPr dirty="0" sz="1300" spc="145">
                <a:solidFill>
                  <a:srgbClr val="999999"/>
                </a:solidFill>
                <a:latin typeface="Calibri"/>
                <a:cs typeface="Calibri"/>
              </a:rPr>
              <a:t>you </a:t>
            </a:r>
            <a:r>
              <a:rPr dirty="0" sz="1300" spc="160">
                <a:solidFill>
                  <a:srgbClr val="999999"/>
                </a:solidFill>
                <a:latin typeface="Calibri"/>
                <a:cs typeface="Calibri"/>
              </a:rPr>
              <a:t>get </a:t>
            </a:r>
            <a:r>
              <a:rPr dirty="0" sz="1300" spc="65">
                <a:solidFill>
                  <a:srgbClr val="999999"/>
                </a:solidFill>
                <a:latin typeface="Calibri"/>
                <a:cs typeface="Calibri"/>
              </a:rPr>
              <a:t>in </a:t>
            </a:r>
            <a:r>
              <a:rPr dirty="0" sz="1300" spc="114">
                <a:solidFill>
                  <a:srgbClr val="999999"/>
                </a:solidFill>
                <a:latin typeface="Calibri"/>
                <a:cs typeface="Calibri"/>
              </a:rPr>
              <a:t>your </a:t>
            </a:r>
            <a:r>
              <a:rPr dirty="0" sz="1300" spc="12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90">
                <a:solidFill>
                  <a:srgbClr val="999999"/>
                </a:solidFill>
                <a:latin typeface="Calibri"/>
                <a:cs typeface="Calibri"/>
              </a:rPr>
              <a:t>interviews</a:t>
            </a:r>
            <a:r>
              <a:rPr dirty="0" sz="1300" spc="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95">
                <a:solidFill>
                  <a:srgbClr val="999999"/>
                </a:solidFill>
                <a:latin typeface="Calibri"/>
                <a:cs typeface="Calibri"/>
              </a:rPr>
              <a:t>for</a:t>
            </a:r>
            <a:r>
              <a:rPr dirty="0" sz="1300" spc="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10">
                <a:solidFill>
                  <a:srgbClr val="999999"/>
                </a:solidFill>
                <a:latin typeface="Calibri"/>
                <a:cs typeface="Calibri"/>
              </a:rPr>
              <a:t>having</a:t>
            </a:r>
            <a:r>
              <a:rPr dirty="0" sz="1300" spc="3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80" b="1">
                <a:solidFill>
                  <a:srgbClr val="999999"/>
                </a:solidFill>
                <a:latin typeface="Calibri"/>
                <a:cs typeface="Calibri"/>
              </a:rPr>
              <a:t>new</a:t>
            </a:r>
            <a:r>
              <a:rPr dirty="0" sz="1300" spc="35" b="1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00" b="1">
                <a:solidFill>
                  <a:srgbClr val="999999"/>
                </a:solidFill>
                <a:latin typeface="Calibri"/>
                <a:cs typeface="Calibri"/>
              </a:rPr>
              <a:t>insights</a:t>
            </a:r>
            <a:r>
              <a:rPr dirty="0" sz="1300" spc="100">
                <a:solidFill>
                  <a:srgbClr val="999999"/>
                </a:solidFill>
                <a:latin typeface="Calibri"/>
                <a:cs typeface="Calibri"/>
              </a:rPr>
              <a:t>,</a:t>
            </a:r>
            <a:r>
              <a:rPr dirty="0" sz="1300" spc="-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14">
                <a:solidFill>
                  <a:srgbClr val="999999"/>
                </a:solidFill>
                <a:latin typeface="Calibri"/>
                <a:cs typeface="Calibri"/>
              </a:rPr>
              <a:t>what</a:t>
            </a:r>
            <a:r>
              <a:rPr dirty="0" sz="1300" spc="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95">
                <a:solidFill>
                  <a:srgbClr val="999999"/>
                </a:solidFill>
                <a:latin typeface="Calibri"/>
                <a:cs typeface="Calibri"/>
              </a:rPr>
              <a:t>is</a:t>
            </a:r>
            <a:r>
              <a:rPr dirty="0" sz="1300" spc="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30">
                <a:solidFill>
                  <a:srgbClr val="999999"/>
                </a:solidFill>
                <a:latin typeface="Calibri"/>
                <a:cs typeface="Calibri"/>
              </a:rPr>
              <a:t>the</a:t>
            </a:r>
            <a:r>
              <a:rPr dirty="0" sz="1300" spc="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10" b="1">
                <a:solidFill>
                  <a:srgbClr val="999999"/>
                </a:solidFill>
                <a:latin typeface="Calibri"/>
                <a:cs typeface="Calibri"/>
              </a:rPr>
              <a:t>analysis </a:t>
            </a:r>
            <a:r>
              <a:rPr dirty="0" sz="1300" spc="114" b="1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45">
                <a:solidFill>
                  <a:srgbClr val="999999"/>
                </a:solidFill>
                <a:latin typeface="Calibri"/>
                <a:cs typeface="Calibri"/>
              </a:rPr>
              <a:t>you</a:t>
            </a:r>
            <a:r>
              <a:rPr dirty="0" sz="1300" spc="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35">
                <a:solidFill>
                  <a:srgbClr val="999999"/>
                </a:solidFill>
                <a:latin typeface="Calibri"/>
                <a:cs typeface="Calibri"/>
              </a:rPr>
              <a:t>came</a:t>
            </a:r>
            <a:r>
              <a:rPr dirty="0" sz="1300" spc="4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30">
                <a:solidFill>
                  <a:srgbClr val="999999"/>
                </a:solidFill>
                <a:latin typeface="Calibri"/>
                <a:cs typeface="Calibri"/>
              </a:rPr>
              <a:t>up</a:t>
            </a:r>
            <a:r>
              <a:rPr dirty="0" sz="1300" spc="4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00">
                <a:solidFill>
                  <a:srgbClr val="999999"/>
                </a:solidFill>
                <a:latin typeface="Calibri"/>
                <a:cs typeface="Calibri"/>
              </a:rPr>
              <a:t>with</a:t>
            </a:r>
            <a:r>
              <a:rPr dirty="0" sz="1300" spc="4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95">
                <a:solidFill>
                  <a:srgbClr val="999999"/>
                </a:solidFill>
                <a:latin typeface="Calibri"/>
                <a:cs typeface="Calibri"/>
              </a:rPr>
              <a:t>from</a:t>
            </a:r>
            <a:r>
              <a:rPr dirty="0" sz="1300" spc="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14">
                <a:solidFill>
                  <a:srgbClr val="999999"/>
                </a:solidFill>
                <a:latin typeface="Calibri"/>
                <a:cs typeface="Calibri"/>
              </a:rPr>
              <a:t>your</a:t>
            </a:r>
            <a:r>
              <a:rPr dirty="0" sz="1300" spc="4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90">
                <a:solidFill>
                  <a:srgbClr val="999999"/>
                </a:solidFill>
                <a:latin typeface="Calibri"/>
                <a:cs typeface="Calibri"/>
              </a:rPr>
              <a:t>interviewing</a:t>
            </a:r>
            <a:r>
              <a:rPr dirty="0" sz="1300" spc="4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90">
                <a:solidFill>
                  <a:srgbClr val="999999"/>
                </a:solidFill>
                <a:latin typeface="Calibri"/>
                <a:cs typeface="Calibri"/>
              </a:rPr>
              <a:t>model’s</a:t>
            </a:r>
            <a:r>
              <a:rPr dirty="0" sz="1300" spc="4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30">
                <a:solidFill>
                  <a:srgbClr val="999999"/>
                </a:solidFill>
                <a:latin typeface="Calibri"/>
                <a:cs typeface="Calibri"/>
              </a:rPr>
              <a:t>data? </a:t>
            </a:r>
            <a:r>
              <a:rPr dirty="0" sz="1300" spc="-28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-60" i="1">
                <a:solidFill>
                  <a:srgbClr val="999999"/>
                </a:solidFill>
                <a:latin typeface="Verdana"/>
                <a:cs typeface="Verdana"/>
              </a:rPr>
              <a:t>F</a:t>
            </a:r>
            <a:r>
              <a:rPr dirty="0" sz="1300" spc="-30" i="1">
                <a:solidFill>
                  <a:srgbClr val="999999"/>
                </a:solidFill>
                <a:latin typeface="Verdana"/>
                <a:cs typeface="Verdana"/>
              </a:rPr>
              <a:t>or</a:t>
            </a:r>
            <a:r>
              <a:rPr dirty="0" sz="1300" spc="-125" i="1">
                <a:solidFill>
                  <a:srgbClr val="999999"/>
                </a:solidFill>
                <a:latin typeface="Verdana"/>
                <a:cs typeface="Verdana"/>
              </a:rPr>
              <a:t> </a:t>
            </a:r>
            <a:r>
              <a:rPr dirty="0" sz="1300" spc="-50" i="1">
                <a:solidFill>
                  <a:srgbClr val="999999"/>
                </a:solidFill>
                <a:latin typeface="Verdana"/>
                <a:cs typeface="Verdana"/>
              </a:rPr>
              <a:t>e</a:t>
            </a:r>
            <a:r>
              <a:rPr dirty="0" sz="1300" spc="-15" i="1">
                <a:solidFill>
                  <a:srgbClr val="999999"/>
                </a:solidFill>
                <a:latin typeface="Verdana"/>
                <a:cs typeface="Verdana"/>
              </a:rPr>
              <a:t>x</a:t>
            </a:r>
            <a:r>
              <a:rPr dirty="0" sz="1300" spc="-80" i="1">
                <a:solidFill>
                  <a:srgbClr val="999999"/>
                </a:solidFill>
                <a:latin typeface="Verdana"/>
                <a:cs typeface="Verdana"/>
              </a:rPr>
              <a:t>ample:</a:t>
            </a:r>
            <a:endParaRPr sz="1300">
              <a:latin typeface="Verdana"/>
              <a:cs typeface="Verdana"/>
            </a:endParaRPr>
          </a:p>
          <a:p>
            <a:pPr marL="469900" marR="90170">
              <a:lnSpc>
                <a:spcPct val="101000"/>
              </a:lnSpc>
            </a:pPr>
            <a:r>
              <a:rPr dirty="0" sz="1300" spc="85">
                <a:solidFill>
                  <a:srgbClr val="999999"/>
                </a:solidFill>
                <a:latin typeface="Calibri"/>
                <a:cs typeface="Calibri"/>
              </a:rPr>
              <a:t>How</a:t>
            </a:r>
            <a:r>
              <a:rPr dirty="0" sz="1300" spc="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25">
                <a:solidFill>
                  <a:srgbClr val="999999"/>
                </a:solidFill>
                <a:latin typeface="Calibri"/>
                <a:cs typeface="Calibri"/>
              </a:rPr>
              <a:t>many</a:t>
            </a:r>
            <a:r>
              <a:rPr dirty="0" sz="1300" spc="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14">
                <a:solidFill>
                  <a:srgbClr val="999999"/>
                </a:solidFill>
                <a:latin typeface="Calibri"/>
                <a:cs typeface="Calibri"/>
              </a:rPr>
              <a:t>people</a:t>
            </a:r>
            <a:r>
              <a:rPr dirty="0" sz="1300" spc="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10">
                <a:solidFill>
                  <a:srgbClr val="999999"/>
                </a:solidFill>
                <a:latin typeface="Calibri"/>
                <a:cs typeface="Calibri"/>
              </a:rPr>
              <a:t>felt</a:t>
            </a:r>
            <a:r>
              <a:rPr dirty="0" sz="1300" spc="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00">
                <a:solidFill>
                  <a:srgbClr val="999999"/>
                </a:solidFill>
                <a:latin typeface="Calibri"/>
                <a:cs typeface="Calibri"/>
              </a:rPr>
              <a:t>identified</a:t>
            </a:r>
            <a:r>
              <a:rPr dirty="0" sz="1300" spc="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00">
                <a:solidFill>
                  <a:srgbClr val="999999"/>
                </a:solidFill>
                <a:latin typeface="Calibri"/>
                <a:cs typeface="Calibri"/>
              </a:rPr>
              <a:t>with</a:t>
            </a:r>
            <a:r>
              <a:rPr dirty="0" sz="1300" spc="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30">
                <a:solidFill>
                  <a:srgbClr val="999999"/>
                </a:solidFill>
                <a:latin typeface="Calibri"/>
                <a:cs typeface="Calibri"/>
              </a:rPr>
              <a:t>the</a:t>
            </a:r>
            <a:r>
              <a:rPr dirty="0" sz="1300" spc="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90">
                <a:solidFill>
                  <a:srgbClr val="999999"/>
                </a:solidFill>
                <a:latin typeface="Calibri"/>
                <a:cs typeface="Calibri"/>
              </a:rPr>
              <a:t>problem</a:t>
            </a:r>
            <a:r>
              <a:rPr dirty="0" sz="1300" spc="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45">
                <a:solidFill>
                  <a:srgbClr val="999999"/>
                </a:solidFill>
                <a:latin typeface="Calibri"/>
                <a:cs typeface="Calibri"/>
              </a:rPr>
              <a:t>you </a:t>
            </a:r>
            <a:r>
              <a:rPr dirty="0" sz="1300" spc="-28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00">
                <a:solidFill>
                  <a:srgbClr val="999999"/>
                </a:solidFill>
                <a:latin typeface="Calibri"/>
                <a:cs typeface="Calibri"/>
              </a:rPr>
              <a:t>have </a:t>
            </a:r>
            <a:r>
              <a:rPr dirty="0" sz="1300" spc="120">
                <a:solidFill>
                  <a:srgbClr val="999999"/>
                </a:solidFill>
                <a:latin typeface="Calibri"/>
                <a:cs typeface="Calibri"/>
              </a:rPr>
              <a:t>defined? </a:t>
            </a:r>
            <a:r>
              <a:rPr dirty="0" sz="1300" spc="85">
                <a:solidFill>
                  <a:srgbClr val="999999"/>
                </a:solidFill>
                <a:latin typeface="Calibri"/>
                <a:cs typeface="Calibri"/>
              </a:rPr>
              <a:t>How </a:t>
            </a:r>
            <a:r>
              <a:rPr dirty="0" sz="1300" spc="125">
                <a:solidFill>
                  <a:srgbClr val="999999"/>
                </a:solidFill>
                <a:latin typeface="Calibri"/>
                <a:cs typeface="Calibri"/>
              </a:rPr>
              <a:t>much </a:t>
            </a:r>
            <a:r>
              <a:rPr dirty="0" sz="1300" spc="120">
                <a:solidFill>
                  <a:srgbClr val="999999"/>
                </a:solidFill>
                <a:latin typeface="Calibri"/>
                <a:cs typeface="Calibri"/>
              </a:rPr>
              <a:t>impact </a:t>
            </a:r>
            <a:r>
              <a:rPr dirty="0" sz="1300" spc="95">
                <a:solidFill>
                  <a:srgbClr val="999999"/>
                </a:solidFill>
                <a:latin typeface="Calibri"/>
                <a:cs typeface="Calibri"/>
              </a:rPr>
              <a:t>is </a:t>
            </a:r>
            <a:r>
              <a:rPr dirty="0" sz="1300" spc="90">
                <a:solidFill>
                  <a:srgbClr val="999999"/>
                </a:solidFill>
                <a:latin typeface="Calibri"/>
                <a:cs typeface="Calibri"/>
              </a:rPr>
              <a:t>it </a:t>
            </a:r>
            <a:r>
              <a:rPr dirty="0" sz="1300" spc="110">
                <a:solidFill>
                  <a:srgbClr val="999999"/>
                </a:solidFill>
                <a:latin typeface="Calibri"/>
                <a:cs typeface="Calibri"/>
              </a:rPr>
              <a:t>having </a:t>
            </a:r>
            <a:r>
              <a:rPr dirty="0" sz="1300" spc="65">
                <a:solidFill>
                  <a:srgbClr val="999999"/>
                </a:solidFill>
                <a:latin typeface="Calibri"/>
                <a:cs typeface="Calibri"/>
              </a:rPr>
              <a:t>in </a:t>
            </a:r>
            <a:r>
              <a:rPr dirty="0" sz="1300" spc="90">
                <a:solidFill>
                  <a:srgbClr val="999999"/>
                </a:solidFill>
                <a:latin typeface="Calibri"/>
                <a:cs typeface="Calibri"/>
              </a:rPr>
              <a:t>their </a:t>
            </a:r>
            <a:r>
              <a:rPr dirty="0" sz="1300" spc="95">
                <a:solidFill>
                  <a:srgbClr val="999999"/>
                </a:solidFill>
                <a:latin typeface="Calibri"/>
                <a:cs typeface="Calibri"/>
              </a:rPr>
              <a:t> lives?</a:t>
            </a:r>
            <a:r>
              <a:rPr dirty="0" sz="1300" spc="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85">
                <a:solidFill>
                  <a:srgbClr val="999999"/>
                </a:solidFill>
                <a:latin typeface="Calibri"/>
                <a:cs typeface="Calibri"/>
              </a:rPr>
              <a:t>How</a:t>
            </a:r>
            <a:r>
              <a:rPr dirty="0" sz="1300" spc="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25">
                <a:solidFill>
                  <a:srgbClr val="999999"/>
                </a:solidFill>
                <a:latin typeface="Calibri"/>
                <a:cs typeface="Calibri"/>
              </a:rPr>
              <a:t>many</a:t>
            </a:r>
            <a:r>
              <a:rPr dirty="0" sz="1300" spc="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00">
                <a:solidFill>
                  <a:srgbClr val="999999"/>
                </a:solidFill>
                <a:latin typeface="Calibri"/>
                <a:cs typeface="Calibri"/>
              </a:rPr>
              <a:t>would</a:t>
            </a:r>
            <a:r>
              <a:rPr dirty="0" sz="1300" spc="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35">
                <a:solidFill>
                  <a:srgbClr val="999999"/>
                </a:solidFill>
                <a:latin typeface="Calibri"/>
                <a:cs typeface="Calibri"/>
              </a:rPr>
              <a:t>come</a:t>
            </a:r>
            <a:r>
              <a:rPr dirty="0" sz="1300" spc="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25">
                <a:solidFill>
                  <a:srgbClr val="999999"/>
                </a:solidFill>
                <a:latin typeface="Calibri"/>
                <a:cs typeface="Calibri"/>
              </a:rPr>
              <a:t>to</a:t>
            </a:r>
            <a:r>
              <a:rPr dirty="0" sz="1300" spc="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45">
                <a:solidFill>
                  <a:srgbClr val="999999"/>
                </a:solidFill>
                <a:latin typeface="Calibri"/>
                <a:cs typeface="Calibri"/>
              </a:rPr>
              <a:t>you</a:t>
            </a:r>
            <a:r>
              <a:rPr dirty="0" sz="1300" spc="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95">
                <a:solidFill>
                  <a:srgbClr val="999999"/>
                </a:solidFill>
                <a:latin typeface="Calibri"/>
                <a:cs typeface="Calibri"/>
              </a:rPr>
              <a:t>if</a:t>
            </a:r>
            <a:r>
              <a:rPr dirty="0" sz="1300" spc="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45">
                <a:solidFill>
                  <a:srgbClr val="999999"/>
                </a:solidFill>
                <a:latin typeface="Calibri"/>
                <a:cs typeface="Calibri"/>
              </a:rPr>
              <a:t>you</a:t>
            </a:r>
            <a:r>
              <a:rPr dirty="0" sz="1300" spc="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20">
                <a:solidFill>
                  <a:srgbClr val="999999"/>
                </a:solidFill>
                <a:latin typeface="Calibri"/>
                <a:cs typeface="Calibri"/>
              </a:rPr>
              <a:t>had</a:t>
            </a:r>
            <a:r>
              <a:rPr dirty="0" sz="1300" spc="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14">
                <a:solidFill>
                  <a:srgbClr val="999999"/>
                </a:solidFill>
                <a:latin typeface="Calibri"/>
                <a:cs typeface="Calibri"/>
              </a:rPr>
              <a:t>an</a:t>
            </a:r>
            <a:r>
              <a:rPr dirty="0" sz="1300" spc="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05">
                <a:solidFill>
                  <a:srgbClr val="999999"/>
                </a:solidFill>
                <a:latin typeface="Calibri"/>
                <a:cs typeface="Calibri"/>
              </a:rPr>
              <a:t>idea </a:t>
            </a:r>
            <a:r>
              <a:rPr dirty="0" sz="1300" spc="-28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25">
                <a:solidFill>
                  <a:srgbClr val="999999"/>
                </a:solidFill>
                <a:latin typeface="Calibri"/>
                <a:cs typeface="Calibri"/>
              </a:rPr>
              <a:t>to</a:t>
            </a:r>
            <a:r>
              <a:rPr dirty="0" sz="1300" spc="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05">
                <a:solidFill>
                  <a:srgbClr val="999999"/>
                </a:solidFill>
                <a:latin typeface="Calibri"/>
                <a:cs typeface="Calibri"/>
              </a:rPr>
              <a:t>solve</a:t>
            </a:r>
            <a:r>
              <a:rPr dirty="0" sz="1300" spc="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25">
                <a:solidFill>
                  <a:srgbClr val="999999"/>
                </a:solidFill>
                <a:latin typeface="Calibri"/>
                <a:cs typeface="Calibri"/>
              </a:rPr>
              <a:t>that</a:t>
            </a:r>
            <a:r>
              <a:rPr dirty="0" sz="1300" spc="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35">
                <a:solidFill>
                  <a:srgbClr val="999999"/>
                </a:solidFill>
                <a:latin typeface="Calibri"/>
                <a:cs typeface="Calibri"/>
              </a:rPr>
              <a:t>specific</a:t>
            </a:r>
            <a:r>
              <a:rPr dirty="0" sz="1300" spc="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90">
                <a:solidFill>
                  <a:srgbClr val="999999"/>
                </a:solidFill>
                <a:latin typeface="Calibri"/>
                <a:cs typeface="Calibri"/>
              </a:rPr>
              <a:t>problem</a:t>
            </a:r>
            <a:r>
              <a:rPr dirty="0" sz="1300" spc="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00">
                <a:solidFill>
                  <a:srgbClr val="999999"/>
                </a:solidFill>
                <a:latin typeface="Calibri"/>
                <a:cs typeface="Calibri"/>
              </a:rPr>
              <a:t>for</a:t>
            </a:r>
            <a:r>
              <a:rPr dirty="0" sz="1300" spc="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25">
                <a:solidFill>
                  <a:srgbClr val="999999"/>
                </a:solidFill>
                <a:latin typeface="Calibri"/>
                <a:cs typeface="Calibri"/>
              </a:rPr>
              <a:t>them?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06073" y="1427599"/>
            <a:ext cx="8255" cy="1924685"/>
          </a:xfrm>
          <a:custGeom>
            <a:avLst/>
            <a:gdLst/>
            <a:ahLst/>
            <a:cxnLst/>
            <a:rect l="l" t="t" r="r" b="b"/>
            <a:pathLst>
              <a:path w="8254" h="1924685">
                <a:moveTo>
                  <a:pt x="7799" y="0"/>
                </a:moveTo>
                <a:lnTo>
                  <a:pt x="0" y="1924499"/>
                </a:lnTo>
              </a:path>
            </a:pathLst>
          </a:custGeom>
          <a:ln w="9524">
            <a:solidFill>
              <a:srgbClr val="B7B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9427" y="467323"/>
            <a:ext cx="162560" cy="4365625"/>
          </a:xfrm>
          <a:prstGeom prst="rect">
            <a:avLst/>
          </a:prstGeom>
        </p:spPr>
        <p:txBody>
          <a:bodyPr wrap="square" lIns="0" tIns="1885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85"/>
              </a:spcBef>
            </a:pPr>
            <a:r>
              <a:rPr dirty="0" sz="1000" spc="114">
                <a:solidFill>
                  <a:srgbClr val="666666"/>
                </a:solidFill>
                <a:latin typeface="Calibri"/>
                <a:cs typeface="Calibri"/>
              </a:rPr>
              <a:t>2020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Calibri"/>
              <a:cs typeface="Calibri"/>
            </a:endParaRPr>
          </a:p>
          <a:p>
            <a:pPr marR="24130">
              <a:lnSpc>
                <a:spcPct val="34800"/>
              </a:lnSpc>
            </a:pPr>
            <a:r>
              <a:rPr dirty="0" sz="800" spc="35">
                <a:solidFill>
                  <a:srgbClr val="434343"/>
                </a:solidFill>
                <a:latin typeface="Calibri"/>
                <a:cs typeface="Calibri"/>
              </a:rPr>
              <a:t>olio </a:t>
            </a:r>
            <a:r>
              <a:rPr dirty="0" cap="small" sz="800" spc="55">
                <a:solidFill>
                  <a:srgbClr val="434343"/>
                </a:solidFill>
                <a:latin typeface="Calibri"/>
                <a:cs typeface="Calibri"/>
              </a:rPr>
              <a:t>f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">
              <a:latin typeface="Calibri"/>
              <a:cs typeface="Calibri"/>
            </a:endParaRPr>
          </a:p>
          <a:p>
            <a:pPr marR="24130">
              <a:lnSpc>
                <a:spcPct val="143900"/>
              </a:lnSpc>
              <a:spcBef>
                <a:spcPts val="5"/>
              </a:spcBef>
            </a:pPr>
            <a:r>
              <a:rPr dirty="0" sz="800" spc="65">
                <a:solidFill>
                  <a:srgbClr val="434343"/>
                </a:solidFill>
                <a:latin typeface="Calibri"/>
                <a:cs typeface="Calibri"/>
              </a:rPr>
              <a:t>port </a:t>
            </a:r>
            <a:r>
              <a:rPr dirty="0" sz="800" spc="60">
                <a:solidFill>
                  <a:srgbClr val="434343"/>
                </a:solidFill>
                <a:latin typeface="Calibri"/>
                <a:cs typeface="Calibri"/>
              </a:rPr>
              <a:t>My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R="24130">
              <a:lnSpc>
                <a:spcPct val="44100"/>
              </a:lnSpc>
            </a:pPr>
            <a:r>
              <a:rPr dirty="0" sz="800" spc="45">
                <a:solidFill>
                  <a:srgbClr val="434343"/>
                </a:solidFill>
                <a:latin typeface="Calibri"/>
                <a:cs typeface="Calibri"/>
              </a:rPr>
              <a:t>ÓPEZ </a:t>
            </a:r>
            <a:r>
              <a:rPr dirty="0" sz="800" spc="100">
                <a:solidFill>
                  <a:srgbClr val="434343"/>
                </a:solidFill>
                <a:latin typeface="Calibri"/>
                <a:cs typeface="Calibri"/>
              </a:rPr>
              <a:t>L</a:t>
            </a:r>
            <a:endParaRPr sz="800">
              <a:latin typeface="Calibri"/>
              <a:cs typeface="Calibri"/>
            </a:endParaRPr>
          </a:p>
          <a:p>
            <a:pPr>
              <a:lnSpc>
                <a:spcPts val="660"/>
              </a:lnSpc>
            </a:pPr>
            <a:r>
              <a:rPr dirty="0" sz="800" spc="80">
                <a:solidFill>
                  <a:srgbClr val="434343"/>
                </a:solidFill>
                <a:latin typeface="Calibri"/>
                <a:cs typeface="Calibri"/>
              </a:rPr>
              <a:t>T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5"/>
              </a:spcBef>
            </a:pPr>
            <a:r>
              <a:rPr dirty="0" sz="800" spc="50">
                <a:solidFill>
                  <a:srgbClr val="434343"/>
                </a:solidFill>
                <a:latin typeface="Calibri"/>
                <a:cs typeface="Calibri"/>
              </a:rPr>
              <a:t>ELLIO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2443" cy="51434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5052" y="484341"/>
            <a:ext cx="187960" cy="311785"/>
          </a:xfrm>
          <a:prstGeom prst="rect">
            <a:avLst/>
          </a:prstGeom>
        </p:spPr>
        <p:txBody>
          <a:bodyPr wrap="square" lIns="0" tIns="101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1000">
                <a:solidFill>
                  <a:srgbClr val="666666"/>
                </a:solidFill>
                <a:latin typeface="Calibri"/>
                <a:cs typeface="Calibri"/>
              </a:rPr>
              <a:t>2021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661" y="4249868"/>
            <a:ext cx="155575" cy="596265"/>
          </a:xfrm>
          <a:prstGeom prst="rect">
            <a:avLst/>
          </a:prstGeom>
        </p:spPr>
        <p:txBody>
          <a:bodyPr wrap="square" lIns="0" tIns="1079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800" spc="45">
                <a:solidFill>
                  <a:srgbClr val="434343"/>
                </a:solidFill>
                <a:latin typeface="Calibri"/>
                <a:cs typeface="Calibri"/>
              </a:rPr>
              <a:t>TEAM</a:t>
            </a:r>
            <a:r>
              <a:rPr dirty="0" sz="800" spc="-3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dirty="0" sz="800" spc="25">
                <a:solidFill>
                  <a:srgbClr val="434343"/>
                </a:solidFill>
                <a:latin typeface="Calibri"/>
                <a:cs typeface="Calibri"/>
              </a:rPr>
              <a:t>NAME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661" y="2413460"/>
            <a:ext cx="155575" cy="407670"/>
          </a:xfrm>
          <a:prstGeom prst="rect">
            <a:avLst/>
          </a:prstGeom>
        </p:spPr>
        <p:txBody>
          <a:bodyPr wrap="square" lIns="0" tIns="1079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800">
                <a:solidFill>
                  <a:srgbClr val="434343"/>
                </a:solidFill>
                <a:latin typeface="Calibri"/>
                <a:cs typeface="Calibri"/>
              </a:rPr>
              <a:t>S</a:t>
            </a:r>
            <a:r>
              <a:rPr dirty="0" sz="800" spc="-15">
                <a:solidFill>
                  <a:srgbClr val="434343"/>
                </a:solidFill>
                <a:latin typeface="Calibri"/>
                <a:cs typeface="Calibri"/>
              </a:rPr>
              <a:t>L</a:t>
            </a:r>
            <a:r>
              <a:rPr dirty="0" sz="800">
                <a:solidFill>
                  <a:srgbClr val="434343"/>
                </a:solidFill>
                <a:latin typeface="Calibri"/>
                <a:cs typeface="Calibri"/>
              </a:rPr>
              <a:t>OGAN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5154" y="1808270"/>
            <a:ext cx="2118449" cy="106975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58000" y="179987"/>
            <a:ext cx="234569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980000"/>
                </a:solidFill>
                <a:latin typeface="Arial"/>
                <a:cs typeface="Arial"/>
              </a:rPr>
              <a:t>Add</a:t>
            </a:r>
            <a:r>
              <a:rPr dirty="0" sz="1100" spc="-3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980000"/>
                </a:solidFill>
                <a:latin typeface="Arial"/>
                <a:cs typeface="Arial"/>
              </a:rPr>
              <a:t>charts,</a:t>
            </a:r>
            <a:r>
              <a:rPr dirty="0" sz="1100" spc="-2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980000"/>
                </a:solidFill>
                <a:latin typeface="Arial"/>
                <a:cs typeface="Arial"/>
              </a:rPr>
              <a:t>graphs,</a:t>
            </a:r>
            <a:r>
              <a:rPr dirty="0" sz="1100" spc="-2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980000"/>
                </a:solidFill>
                <a:latin typeface="Arial"/>
                <a:cs typeface="Arial"/>
              </a:rPr>
              <a:t>any</a:t>
            </a:r>
            <a:r>
              <a:rPr dirty="0" sz="1100" spc="-2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980000"/>
                </a:solidFill>
                <a:latin typeface="Arial"/>
                <a:cs typeface="Arial"/>
              </a:rPr>
              <a:t>resource/tool </a:t>
            </a:r>
            <a:r>
              <a:rPr dirty="0" sz="1100" spc="-29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980000"/>
                </a:solidFill>
                <a:latin typeface="Arial"/>
                <a:cs typeface="Arial"/>
              </a:rPr>
              <a:t>that</a:t>
            </a:r>
            <a:r>
              <a:rPr dirty="0" sz="1100" spc="-1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980000"/>
                </a:solidFill>
                <a:latin typeface="Arial"/>
                <a:cs typeface="Arial"/>
              </a:rPr>
              <a:t>shows</a:t>
            </a:r>
            <a:r>
              <a:rPr dirty="0" sz="1100" spc="-1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980000"/>
                </a:solidFill>
                <a:latin typeface="Arial"/>
                <a:cs typeface="Arial"/>
              </a:rPr>
              <a:t>your</a:t>
            </a:r>
            <a:r>
              <a:rPr dirty="0" sz="1100" spc="-1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980000"/>
                </a:solidFill>
                <a:latin typeface="Arial"/>
                <a:cs typeface="Arial"/>
              </a:rPr>
              <a:t>findings</a:t>
            </a:r>
            <a:r>
              <a:rPr dirty="0" sz="1100" spc="-1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980000"/>
                </a:solidFill>
                <a:latin typeface="Arial"/>
                <a:cs typeface="Arial"/>
              </a:rPr>
              <a:t>visually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05524" y="635750"/>
            <a:ext cx="653415" cy="974725"/>
          </a:xfrm>
          <a:custGeom>
            <a:avLst/>
            <a:gdLst/>
            <a:ahLst/>
            <a:cxnLst/>
            <a:rect l="l" t="t" r="r" b="b"/>
            <a:pathLst>
              <a:path w="653414" h="974725">
                <a:moveTo>
                  <a:pt x="0" y="0"/>
                </a:moveTo>
                <a:lnTo>
                  <a:pt x="2824" y="54092"/>
                </a:lnTo>
                <a:lnTo>
                  <a:pt x="10998" y="104193"/>
                </a:lnTo>
                <a:lnTo>
                  <a:pt x="24078" y="150637"/>
                </a:lnTo>
                <a:lnTo>
                  <a:pt x="41617" y="193755"/>
                </a:lnTo>
                <a:lnTo>
                  <a:pt x="63169" y="233881"/>
                </a:lnTo>
                <a:lnTo>
                  <a:pt x="88288" y="271346"/>
                </a:lnTo>
                <a:lnTo>
                  <a:pt x="116529" y="306484"/>
                </a:lnTo>
                <a:lnTo>
                  <a:pt x="147445" y="339627"/>
                </a:lnTo>
                <a:lnTo>
                  <a:pt x="180590" y="371106"/>
                </a:lnTo>
                <a:lnTo>
                  <a:pt x="215520" y="401256"/>
                </a:lnTo>
                <a:lnTo>
                  <a:pt x="251786" y="430408"/>
                </a:lnTo>
                <a:lnTo>
                  <a:pt x="288945" y="458895"/>
                </a:lnTo>
                <a:lnTo>
                  <a:pt x="326549" y="487049"/>
                </a:lnTo>
                <a:lnTo>
                  <a:pt x="364154" y="515204"/>
                </a:lnTo>
                <a:lnTo>
                  <a:pt x="401313" y="543691"/>
                </a:lnTo>
                <a:lnTo>
                  <a:pt x="437579" y="572843"/>
                </a:lnTo>
                <a:lnTo>
                  <a:pt x="472509" y="602993"/>
                </a:lnTo>
                <a:lnTo>
                  <a:pt x="505654" y="634472"/>
                </a:lnTo>
                <a:lnTo>
                  <a:pt x="536570" y="667615"/>
                </a:lnTo>
                <a:lnTo>
                  <a:pt x="564811" y="702753"/>
                </a:lnTo>
                <a:lnTo>
                  <a:pt x="589930" y="740218"/>
                </a:lnTo>
                <a:lnTo>
                  <a:pt x="611482" y="780344"/>
                </a:lnTo>
                <a:lnTo>
                  <a:pt x="629021" y="823462"/>
                </a:lnTo>
                <a:lnTo>
                  <a:pt x="642101" y="869906"/>
                </a:lnTo>
                <a:lnTo>
                  <a:pt x="650275" y="920007"/>
                </a:lnTo>
                <a:lnTo>
                  <a:pt x="653099" y="974099"/>
                </a:lnTo>
              </a:path>
            </a:pathLst>
          </a:custGeom>
          <a:ln w="9524">
            <a:solidFill>
              <a:srgbClr val="595959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469154" y="331994"/>
            <a:ext cx="3439160" cy="109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12700" marR="5080" indent="272161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980000"/>
                </a:solidFill>
                <a:latin typeface="Arial"/>
                <a:cs typeface="Arial"/>
              </a:rPr>
              <a:t>Remember</a:t>
            </a:r>
            <a:r>
              <a:rPr dirty="0" sz="1000">
                <a:solidFill>
                  <a:srgbClr val="980000"/>
                </a:solidFill>
                <a:latin typeface="Arial"/>
                <a:cs typeface="Arial"/>
              </a:rPr>
              <a:t>:  </a:t>
            </a:r>
            <a:r>
              <a:rPr dirty="0" sz="1000" spc="-5">
                <a:solidFill>
                  <a:srgbClr val="980000"/>
                </a:solidFill>
                <a:latin typeface="Arial"/>
                <a:cs typeface="Arial"/>
              </a:rPr>
              <a:t>For </a:t>
            </a:r>
            <a:r>
              <a:rPr dirty="0" sz="1000">
                <a:solidFill>
                  <a:srgbClr val="980000"/>
                </a:solidFill>
                <a:latin typeface="Arial"/>
                <a:cs typeface="Arial"/>
              </a:rPr>
              <a:t>your </a:t>
            </a:r>
            <a:r>
              <a:rPr dirty="0" sz="1000" spc="-5">
                <a:solidFill>
                  <a:srgbClr val="980000"/>
                </a:solidFill>
                <a:latin typeface="Arial"/>
                <a:cs typeface="Arial"/>
              </a:rPr>
              <a:t>analysis, take into account the impact for the </a:t>
            </a:r>
            <a:r>
              <a:rPr dirty="0" sz="1000" spc="-5" b="1">
                <a:solidFill>
                  <a:srgbClr val="980000"/>
                </a:solidFill>
                <a:latin typeface="Arial"/>
                <a:cs typeface="Arial"/>
              </a:rPr>
              <a:t>whole </a:t>
            </a:r>
            <a:r>
              <a:rPr dirty="0" sz="1000" spc="-265" b="1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980000"/>
                </a:solidFill>
                <a:latin typeface="Arial"/>
                <a:cs typeface="Arial"/>
              </a:rPr>
              <a:t>system</a:t>
            </a:r>
            <a:r>
              <a:rPr dirty="0" sz="1000" spc="-5">
                <a:solidFill>
                  <a:srgbClr val="980000"/>
                </a:solidFill>
                <a:latin typeface="Arial"/>
                <a:cs typeface="Arial"/>
              </a:rPr>
              <a:t>, not only people directly </a:t>
            </a:r>
            <a:r>
              <a:rPr dirty="0" sz="1000" spc="-10">
                <a:solidFill>
                  <a:srgbClr val="980000"/>
                </a:solidFill>
                <a:latin typeface="Arial"/>
                <a:cs typeface="Arial"/>
              </a:rPr>
              <a:t>affected </a:t>
            </a:r>
            <a:r>
              <a:rPr dirty="0" sz="1000" spc="-5">
                <a:solidFill>
                  <a:srgbClr val="980000"/>
                </a:solidFill>
                <a:latin typeface="Arial"/>
                <a:cs typeface="Arial"/>
              </a:rPr>
              <a:t>by the problem, but </a:t>
            </a:r>
            <a:r>
              <a:rPr dirty="0" sz="1000" spc="-26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980000"/>
                </a:solidFill>
                <a:latin typeface="Arial"/>
                <a:cs typeface="Arial"/>
              </a:rPr>
              <a:t>maybe</a:t>
            </a:r>
            <a:r>
              <a:rPr dirty="0" sz="1000" spc="-1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980000"/>
                </a:solidFill>
                <a:latin typeface="Arial"/>
                <a:cs typeface="Arial"/>
              </a:rPr>
              <a:t>actors</a:t>
            </a:r>
            <a:r>
              <a:rPr dirty="0" sz="1000" spc="-1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980000"/>
                </a:solidFill>
                <a:latin typeface="Arial"/>
                <a:cs typeface="Arial"/>
              </a:rPr>
              <a:t>causing</a:t>
            </a:r>
            <a:r>
              <a:rPr dirty="0" sz="1000" spc="-1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980000"/>
                </a:solidFill>
                <a:latin typeface="Arial"/>
                <a:cs typeface="Arial"/>
              </a:rPr>
              <a:t>or</a:t>
            </a:r>
            <a:r>
              <a:rPr dirty="0" sz="1000" spc="-1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980000"/>
                </a:solidFill>
                <a:latin typeface="Arial"/>
                <a:cs typeface="Arial"/>
              </a:rPr>
              <a:t>worsening</a:t>
            </a:r>
            <a:r>
              <a:rPr dirty="0" sz="1000" spc="-1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980000"/>
                </a:solidFill>
                <a:latin typeface="Arial"/>
                <a:cs typeface="Arial"/>
              </a:rPr>
              <a:t>it.</a:t>
            </a:r>
            <a:r>
              <a:rPr dirty="0" sz="1000" spc="-1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980000"/>
                </a:solidFill>
                <a:latin typeface="Arial"/>
                <a:cs typeface="Arial"/>
              </a:rPr>
              <a:t>Who</a:t>
            </a:r>
            <a:r>
              <a:rPr dirty="0" sz="1000" spc="-1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980000"/>
                </a:solidFill>
                <a:latin typeface="Arial"/>
                <a:cs typeface="Arial"/>
              </a:rPr>
              <a:t>is</a:t>
            </a:r>
            <a:r>
              <a:rPr dirty="0" sz="1000" spc="-1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980000"/>
                </a:solidFill>
                <a:latin typeface="Arial"/>
                <a:cs typeface="Arial"/>
              </a:rPr>
              <a:t>currently</a:t>
            </a:r>
            <a:r>
              <a:rPr dirty="0" sz="1000" spc="-1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980000"/>
                </a:solidFill>
                <a:latin typeface="Arial"/>
                <a:cs typeface="Arial"/>
              </a:rPr>
              <a:t>not</a:t>
            </a:r>
            <a:endParaRPr sz="1000">
              <a:latin typeface="Arial"/>
              <a:cs typeface="Arial"/>
            </a:endParaRPr>
          </a:p>
          <a:p>
            <a:pPr algn="r" marR="5715">
              <a:lnSpc>
                <a:spcPct val="100000"/>
              </a:lnSpc>
            </a:pPr>
            <a:r>
              <a:rPr dirty="0" sz="1000" spc="-5">
                <a:solidFill>
                  <a:srgbClr val="980000"/>
                </a:solidFill>
                <a:latin typeface="Arial"/>
                <a:cs typeface="Arial"/>
              </a:rPr>
              <a:t>involved</a:t>
            </a:r>
            <a:r>
              <a:rPr dirty="0" sz="1000" spc="-2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980000"/>
                </a:solidFill>
                <a:latin typeface="Arial"/>
                <a:cs typeface="Arial"/>
              </a:rPr>
              <a:t>in</a:t>
            </a:r>
            <a:r>
              <a:rPr dirty="0" sz="1000" spc="-2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980000"/>
                </a:solidFill>
                <a:latin typeface="Arial"/>
                <a:cs typeface="Arial"/>
              </a:rPr>
              <a:t>the</a:t>
            </a:r>
            <a:r>
              <a:rPr dirty="0" sz="1000" spc="-1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980000"/>
                </a:solidFill>
                <a:latin typeface="Arial"/>
                <a:cs typeface="Arial"/>
              </a:rPr>
              <a:t>solution</a:t>
            </a:r>
            <a:r>
              <a:rPr dirty="0" sz="1000" spc="-2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980000"/>
                </a:solidFill>
                <a:latin typeface="Arial"/>
                <a:cs typeface="Arial"/>
              </a:rPr>
              <a:t>but</a:t>
            </a:r>
            <a:r>
              <a:rPr dirty="0" sz="1000" spc="-2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980000"/>
                </a:solidFill>
                <a:latin typeface="Arial"/>
                <a:cs typeface="Arial"/>
              </a:rPr>
              <a:t>should</a:t>
            </a:r>
            <a:r>
              <a:rPr dirty="0" sz="1000" spc="-1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980000"/>
                </a:solidFill>
                <a:latin typeface="Arial"/>
                <a:cs typeface="Arial"/>
              </a:rPr>
              <a:t>be?</a:t>
            </a:r>
            <a:endParaRPr sz="1000">
              <a:latin typeface="Arial"/>
              <a:cs typeface="Arial"/>
            </a:endParaRPr>
          </a:p>
          <a:p>
            <a:pPr algn="r" marR="5715">
              <a:lnSpc>
                <a:spcPct val="100000"/>
              </a:lnSpc>
            </a:pPr>
            <a:r>
              <a:rPr dirty="0" sz="1000" spc="-5" i="1">
                <a:solidFill>
                  <a:srgbClr val="980000"/>
                </a:solidFill>
                <a:latin typeface="Arial"/>
                <a:cs typeface="Arial"/>
              </a:rPr>
              <a:t>Think</a:t>
            </a:r>
            <a:r>
              <a:rPr dirty="0" sz="1000" spc="-15" i="1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 spc="-5" i="1">
                <a:solidFill>
                  <a:srgbClr val="980000"/>
                </a:solidFill>
                <a:latin typeface="Arial"/>
                <a:cs typeface="Arial"/>
              </a:rPr>
              <a:t>and</a:t>
            </a:r>
            <a:r>
              <a:rPr dirty="0" sz="1000" spc="-10" i="1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 spc="-5" i="1">
                <a:solidFill>
                  <a:srgbClr val="980000"/>
                </a:solidFill>
                <a:latin typeface="Arial"/>
                <a:cs typeface="Arial"/>
              </a:rPr>
              <a:t>demonstrate</a:t>
            </a:r>
            <a:r>
              <a:rPr dirty="0" sz="1000" spc="-10" i="1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 spc="-5" i="1">
                <a:solidFill>
                  <a:srgbClr val="980000"/>
                </a:solidFill>
                <a:latin typeface="Arial"/>
                <a:cs typeface="Arial"/>
              </a:rPr>
              <a:t>with</a:t>
            </a:r>
            <a:r>
              <a:rPr dirty="0" sz="1000" spc="-10" i="1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 spc="-5" i="1">
                <a:solidFill>
                  <a:srgbClr val="980000"/>
                </a:solidFill>
                <a:latin typeface="Arial"/>
                <a:cs typeface="Arial"/>
              </a:rPr>
              <a:t>data</a:t>
            </a:r>
            <a:r>
              <a:rPr dirty="0" sz="1000" spc="-5">
                <a:solidFill>
                  <a:srgbClr val="980000"/>
                </a:solidFill>
                <a:latin typeface="Arial"/>
                <a:cs typeface="Arial"/>
              </a:rPr>
              <a:t>:</a:t>
            </a:r>
            <a:r>
              <a:rPr dirty="0" sz="1000" spc="-1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980000"/>
                </a:solidFill>
                <a:latin typeface="Arial"/>
                <a:cs typeface="Arial"/>
              </a:rPr>
              <a:t>what</a:t>
            </a:r>
            <a:r>
              <a:rPr dirty="0" sz="1000" spc="-1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980000"/>
                </a:solidFill>
                <a:latin typeface="Arial"/>
                <a:cs typeface="Arial"/>
              </a:rPr>
              <a:t>are</a:t>
            </a:r>
            <a:r>
              <a:rPr dirty="0" sz="1000" spc="-1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980000"/>
                </a:solidFill>
                <a:latin typeface="Arial"/>
                <a:cs typeface="Arial"/>
              </a:rPr>
              <a:t>the</a:t>
            </a:r>
            <a:r>
              <a:rPr dirty="0" sz="1000" spc="-1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980000"/>
                </a:solidFill>
                <a:latin typeface="Arial"/>
                <a:cs typeface="Arial"/>
              </a:rPr>
              <a:t>reasons</a:t>
            </a:r>
            <a:endParaRPr sz="1000">
              <a:latin typeface="Arial"/>
              <a:cs typeface="Arial"/>
            </a:endParaRPr>
          </a:p>
          <a:p>
            <a:pPr algn="r" marR="6350">
              <a:lnSpc>
                <a:spcPct val="100000"/>
              </a:lnSpc>
            </a:pPr>
            <a:r>
              <a:rPr dirty="0" sz="1000" spc="-5">
                <a:solidFill>
                  <a:srgbClr val="980000"/>
                </a:solidFill>
                <a:latin typeface="Arial"/>
                <a:cs typeface="Arial"/>
              </a:rPr>
              <a:t>underlying</a:t>
            </a:r>
            <a:r>
              <a:rPr dirty="0" sz="1000" spc="-2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980000"/>
                </a:solidFill>
                <a:latin typeface="Arial"/>
                <a:cs typeface="Arial"/>
              </a:rPr>
              <a:t>of</a:t>
            </a:r>
            <a:r>
              <a:rPr dirty="0" sz="1000" spc="-2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980000"/>
                </a:solidFill>
                <a:latin typeface="Arial"/>
                <a:cs typeface="Arial"/>
              </a:rPr>
              <a:t>this</a:t>
            </a:r>
            <a:r>
              <a:rPr dirty="0" sz="1000" spc="-2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980000"/>
                </a:solidFill>
                <a:latin typeface="Arial"/>
                <a:cs typeface="Arial"/>
              </a:rPr>
              <a:t>existing</a:t>
            </a:r>
            <a:r>
              <a:rPr dirty="0" sz="1000" spc="-2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980000"/>
                </a:solidFill>
                <a:latin typeface="Arial"/>
                <a:cs typeface="Arial"/>
              </a:rPr>
              <a:t>situation?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88766" y="4564945"/>
            <a:ext cx="329819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16865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980000"/>
                </a:solidFill>
                <a:latin typeface="Arial"/>
                <a:cs typeface="Arial"/>
              </a:rPr>
              <a:t>TIP</a:t>
            </a:r>
            <a:r>
              <a:rPr dirty="0" sz="1000" spc="-5">
                <a:solidFill>
                  <a:srgbClr val="980000"/>
                </a:solidFill>
                <a:latin typeface="Arial"/>
                <a:cs typeface="Arial"/>
              </a:rPr>
              <a:t>: </a:t>
            </a:r>
            <a:r>
              <a:rPr dirty="0" sz="1000" spc="-35">
                <a:solidFill>
                  <a:srgbClr val="980000"/>
                </a:solidFill>
                <a:latin typeface="Arial"/>
                <a:cs typeface="Arial"/>
              </a:rPr>
              <a:t>You </a:t>
            </a:r>
            <a:r>
              <a:rPr dirty="0" sz="1000" spc="-5">
                <a:solidFill>
                  <a:srgbClr val="980000"/>
                </a:solidFill>
                <a:latin typeface="Arial"/>
                <a:cs typeface="Arial"/>
              </a:rPr>
              <a:t>have already </a:t>
            </a:r>
            <a:r>
              <a:rPr dirty="0" sz="1000">
                <a:solidFill>
                  <a:srgbClr val="980000"/>
                </a:solidFill>
                <a:latin typeface="Arial"/>
                <a:cs typeface="Arial"/>
              </a:rPr>
              <a:t>mapped </a:t>
            </a:r>
            <a:r>
              <a:rPr dirty="0" sz="1000" spc="-5">
                <a:solidFill>
                  <a:srgbClr val="980000"/>
                </a:solidFill>
                <a:latin typeface="Arial"/>
                <a:cs typeface="Arial"/>
              </a:rPr>
              <a:t>it all in </a:t>
            </a:r>
            <a:r>
              <a:rPr dirty="0" sz="1000">
                <a:solidFill>
                  <a:srgbClr val="980000"/>
                </a:solidFill>
                <a:latin typeface="Arial"/>
                <a:cs typeface="Arial"/>
              </a:rPr>
              <a:t>your </a:t>
            </a:r>
            <a:r>
              <a:rPr dirty="0" sz="1000" spc="-5" b="1" i="1">
                <a:solidFill>
                  <a:srgbClr val="980000"/>
                </a:solidFill>
                <a:latin typeface="Arial"/>
                <a:cs typeface="Arial"/>
              </a:rPr>
              <a:t>Problem </a:t>
            </a:r>
            <a:r>
              <a:rPr dirty="0" sz="1000" spc="-265" b="1" i="1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 spc="-5" b="1" i="1">
                <a:solidFill>
                  <a:srgbClr val="980000"/>
                </a:solidFill>
                <a:latin typeface="Arial"/>
                <a:cs typeface="Arial"/>
              </a:rPr>
              <a:t>Statement</a:t>
            </a:r>
            <a:r>
              <a:rPr dirty="0" sz="1000" spc="-15" b="1" i="1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 spc="-5" b="1" i="1">
                <a:solidFill>
                  <a:srgbClr val="980000"/>
                </a:solidFill>
                <a:latin typeface="Arial"/>
                <a:cs typeface="Arial"/>
              </a:rPr>
              <a:t>Canvas</a:t>
            </a:r>
            <a:r>
              <a:rPr dirty="0" sz="1000" spc="-5">
                <a:solidFill>
                  <a:srgbClr val="980000"/>
                </a:solidFill>
                <a:latin typeface="Arial"/>
                <a:cs typeface="Arial"/>
              </a:rPr>
              <a:t>.</a:t>
            </a:r>
            <a:r>
              <a:rPr dirty="0" sz="1000" spc="-1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980000"/>
                </a:solidFill>
                <a:latin typeface="Arial"/>
                <a:cs typeface="Arial"/>
              </a:rPr>
              <a:t>Here</a:t>
            </a:r>
            <a:r>
              <a:rPr dirty="0" sz="1000" spc="-1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980000"/>
                </a:solidFill>
                <a:latin typeface="Arial"/>
                <a:cs typeface="Arial"/>
              </a:rPr>
              <a:t>you</a:t>
            </a:r>
            <a:r>
              <a:rPr dirty="0" sz="1000" spc="-1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980000"/>
                </a:solidFill>
                <a:latin typeface="Arial"/>
                <a:cs typeface="Arial"/>
              </a:rPr>
              <a:t>just</a:t>
            </a:r>
            <a:r>
              <a:rPr dirty="0" sz="1000" spc="-1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980000"/>
                </a:solidFill>
                <a:latin typeface="Arial"/>
                <a:cs typeface="Arial"/>
              </a:rPr>
              <a:t>need</a:t>
            </a:r>
            <a:r>
              <a:rPr dirty="0" sz="1000" spc="-1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980000"/>
                </a:solidFill>
                <a:latin typeface="Arial"/>
                <a:cs typeface="Arial"/>
              </a:rPr>
              <a:t>to</a:t>
            </a:r>
            <a:r>
              <a:rPr dirty="0" sz="1000" spc="-1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980000"/>
                </a:solidFill>
                <a:latin typeface="Arial"/>
                <a:cs typeface="Arial"/>
              </a:rPr>
              <a:t>sum</a:t>
            </a:r>
            <a:r>
              <a:rPr dirty="0" sz="1000" spc="-1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980000"/>
                </a:solidFill>
                <a:latin typeface="Arial"/>
                <a:cs typeface="Arial"/>
              </a:rPr>
              <a:t>everything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43699" y="4128849"/>
            <a:ext cx="361950" cy="391795"/>
          </a:xfrm>
          <a:custGeom>
            <a:avLst/>
            <a:gdLst/>
            <a:ahLst/>
            <a:cxnLst/>
            <a:rect l="l" t="t" r="r" b="b"/>
            <a:pathLst>
              <a:path w="361950" h="391795">
                <a:moveTo>
                  <a:pt x="361499" y="391799"/>
                </a:moveTo>
                <a:lnTo>
                  <a:pt x="354387" y="345434"/>
                </a:lnTo>
                <a:lnTo>
                  <a:pt x="334722" y="305940"/>
                </a:lnTo>
                <a:lnTo>
                  <a:pt x="305015" y="272028"/>
                </a:lnTo>
                <a:lnTo>
                  <a:pt x="267777" y="242406"/>
                </a:lnTo>
                <a:lnTo>
                  <a:pt x="225519" y="215785"/>
                </a:lnTo>
                <a:lnTo>
                  <a:pt x="180749" y="190872"/>
                </a:lnTo>
                <a:lnTo>
                  <a:pt x="135980" y="166356"/>
                </a:lnTo>
                <a:lnTo>
                  <a:pt x="93722" y="140828"/>
                </a:lnTo>
                <a:lnTo>
                  <a:pt x="56484" y="112859"/>
                </a:lnTo>
                <a:lnTo>
                  <a:pt x="26777" y="81018"/>
                </a:lnTo>
                <a:lnTo>
                  <a:pt x="7112" y="43875"/>
                </a:lnTo>
                <a:lnTo>
                  <a:pt x="0" y="0"/>
                </a:lnTo>
              </a:path>
            </a:pathLst>
          </a:custGeom>
          <a:ln w="9524">
            <a:solidFill>
              <a:srgbClr val="595959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866777" y="4881775"/>
            <a:ext cx="2120265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solidFill>
                  <a:srgbClr val="980000"/>
                </a:solidFill>
                <a:latin typeface="Arial"/>
                <a:cs typeface="Arial"/>
              </a:rPr>
              <a:t>up!</a:t>
            </a:r>
            <a:r>
              <a:rPr dirty="0" sz="1000" spc="-1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980000"/>
                </a:solidFill>
                <a:latin typeface="Arial"/>
                <a:cs typeface="Arial"/>
              </a:rPr>
              <a:t>In</a:t>
            </a:r>
            <a:r>
              <a:rPr dirty="0" sz="1000" spc="-1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980000"/>
                </a:solidFill>
                <a:latin typeface="Arial"/>
                <a:cs typeface="Arial"/>
              </a:rPr>
              <a:t>a</a:t>
            </a:r>
            <a:r>
              <a:rPr dirty="0" sz="1000" spc="-1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980000"/>
                </a:solidFill>
                <a:latin typeface="Arial"/>
                <a:cs typeface="Arial"/>
              </a:rPr>
              <a:t>concise</a:t>
            </a:r>
            <a:r>
              <a:rPr dirty="0" sz="1000" spc="-1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980000"/>
                </a:solidFill>
                <a:latin typeface="Arial"/>
                <a:cs typeface="Arial"/>
              </a:rPr>
              <a:t>and</a:t>
            </a:r>
            <a:r>
              <a:rPr dirty="0" sz="1000" spc="-1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980000"/>
                </a:solidFill>
                <a:latin typeface="Arial"/>
                <a:cs typeface="Arial"/>
              </a:rPr>
              <a:t>appealing</a:t>
            </a:r>
            <a:r>
              <a:rPr dirty="0" sz="1000" spc="-1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980000"/>
                </a:solidFill>
                <a:latin typeface="Arial"/>
                <a:cs typeface="Arial"/>
              </a:rPr>
              <a:t>way</a:t>
            </a:r>
            <a:r>
              <a:rPr dirty="0" sz="1000" spc="-1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980000"/>
                </a:solidFill>
                <a:latin typeface="Arial"/>
                <a:cs typeface="Arial"/>
              </a:rPr>
              <a:t>;)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0450" y="2027646"/>
            <a:ext cx="1154430" cy="223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50">
                <a:solidFill>
                  <a:srgbClr val="999999"/>
                </a:solidFill>
                <a:latin typeface="Calibri"/>
                <a:cs typeface="Calibri"/>
              </a:rPr>
              <a:t>YOUR</a:t>
            </a:r>
            <a:r>
              <a:rPr dirty="0" sz="1300" spc="-1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55">
                <a:solidFill>
                  <a:srgbClr val="999999"/>
                </a:solidFill>
                <a:latin typeface="Calibri"/>
                <a:cs typeface="Calibri"/>
              </a:rPr>
              <a:t>PASSION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10450" y="2638171"/>
            <a:ext cx="4668520" cy="1023619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411480">
              <a:lnSpc>
                <a:spcPct val="101000"/>
              </a:lnSpc>
              <a:spcBef>
                <a:spcPts val="85"/>
              </a:spcBef>
            </a:pPr>
            <a:r>
              <a:rPr dirty="0" sz="1300" spc="10" b="1">
                <a:solidFill>
                  <a:srgbClr val="999999"/>
                </a:solidFill>
                <a:latin typeface="Calibri"/>
                <a:cs typeface="Calibri"/>
              </a:rPr>
              <a:t>HOW:</a:t>
            </a:r>
            <a:r>
              <a:rPr dirty="0" sz="1300" spc="30" b="1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05">
                <a:solidFill>
                  <a:srgbClr val="999999"/>
                </a:solidFill>
                <a:latin typeface="Calibri"/>
                <a:cs typeface="Calibri"/>
              </a:rPr>
              <a:t>Explain</a:t>
            </a:r>
            <a:r>
              <a:rPr dirty="0" sz="1300" spc="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35">
                <a:solidFill>
                  <a:srgbClr val="999999"/>
                </a:solidFill>
                <a:latin typeface="Calibri"/>
                <a:cs typeface="Calibri"/>
              </a:rPr>
              <a:t>why</a:t>
            </a:r>
            <a:r>
              <a:rPr dirty="0" sz="1300" spc="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45">
                <a:solidFill>
                  <a:srgbClr val="999999"/>
                </a:solidFill>
                <a:latin typeface="Calibri"/>
                <a:cs typeface="Calibri"/>
              </a:rPr>
              <a:t>you</a:t>
            </a:r>
            <a:r>
              <a:rPr dirty="0" sz="1300" spc="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85">
                <a:solidFill>
                  <a:srgbClr val="999999"/>
                </a:solidFill>
                <a:latin typeface="Calibri"/>
                <a:cs typeface="Calibri"/>
              </a:rPr>
              <a:t>are</a:t>
            </a:r>
            <a:r>
              <a:rPr dirty="0" sz="1300" spc="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30">
                <a:solidFill>
                  <a:srgbClr val="999999"/>
                </a:solidFill>
                <a:latin typeface="Calibri"/>
                <a:cs typeface="Calibri"/>
              </a:rPr>
              <a:t>the</a:t>
            </a:r>
            <a:r>
              <a:rPr dirty="0" sz="1300" spc="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05">
                <a:solidFill>
                  <a:srgbClr val="999999"/>
                </a:solidFill>
                <a:latin typeface="Calibri"/>
                <a:cs typeface="Calibri"/>
              </a:rPr>
              <a:t>right</a:t>
            </a:r>
            <a:r>
              <a:rPr dirty="0" sz="130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80">
                <a:solidFill>
                  <a:srgbClr val="999999"/>
                </a:solidFill>
                <a:latin typeface="Calibri"/>
                <a:cs typeface="Calibri"/>
              </a:rPr>
              <a:t>Team</a:t>
            </a:r>
            <a:r>
              <a:rPr dirty="0" sz="1300" spc="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25">
                <a:solidFill>
                  <a:srgbClr val="999999"/>
                </a:solidFill>
                <a:latin typeface="Calibri"/>
                <a:cs typeface="Calibri"/>
              </a:rPr>
              <a:t>to</a:t>
            </a:r>
            <a:r>
              <a:rPr dirty="0" sz="1300" spc="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05">
                <a:solidFill>
                  <a:srgbClr val="999999"/>
                </a:solidFill>
                <a:latin typeface="Calibri"/>
                <a:cs typeface="Calibri"/>
              </a:rPr>
              <a:t>solve</a:t>
            </a:r>
            <a:r>
              <a:rPr dirty="0" sz="1300" spc="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30">
                <a:solidFill>
                  <a:srgbClr val="999999"/>
                </a:solidFill>
                <a:latin typeface="Calibri"/>
                <a:cs typeface="Calibri"/>
              </a:rPr>
              <a:t>the </a:t>
            </a:r>
            <a:r>
              <a:rPr dirty="0" sz="1300" spc="-28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90">
                <a:solidFill>
                  <a:srgbClr val="999999"/>
                </a:solidFill>
                <a:latin typeface="Calibri"/>
                <a:cs typeface="Calibri"/>
              </a:rPr>
              <a:t>problem</a:t>
            </a:r>
            <a:endParaRPr sz="1300">
              <a:latin typeface="Calibri"/>
              <a:cs typeface="Calibri"/>
            </a:endParaRPr>
          </a:p>
          <a:p>
            <a:pPr marL="469900" marR="5080">
              <a:lnSpc>
                <a:spcPct val="101000"/>
              </a:lnSpc>
            </a:pPr>
            <a:r>
              <a:rPr dirty="0" sz="1300" spc="60" b="1">
                <a:solidFill>
                  <a:srgbClr val="999999"/>
                </a:solidFill>
                <a:latin typeface="Calibri"/>
                <a:cs typeface="Calibri"/>
              </a:rPr>
              <a:t>Who</a:t>
            </a:r>
            <a:r>
              <a:rPr dirty="0" sz="1300" spc="35" b="1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85">
                <a:solidFill>
                  <a:srgbClr val="999999"/>
                </a:solidFill>
                <a:latin typeface="Calibri"/>
                <a:cs typeface="Calibri"/>
              </a:rPr>
              <a:t>are</a:t>
            </a:r>
            <a:r>
              <a:rPr dirty="0" sz="1300" spc="4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05">
                <a:solidFill>
                  <a:srgbClr val="999999"/>
                </a:solidFill>
                <a:latin typeface="Calibri"/>
                <a:cs typeface="Calibri"/>
              </a:rPr>
              <a:t>you,</a:t>
            </a:r>
            <a:r>
              <a:rPr dirty="0" sz="1300" spc="-1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05" b="1">
                <a:solidFill>
                  <a:srgbClr val="999999"/>
                </a:solidFill>
                <a:latin typeface="Calibri"/>
                <a:cs typeface="Calibri"/>
              </a:rPr>
              <a:t>why</a:t>
            </a:r>
            <a:r>
              <a:rPr dirty="0" sz="1300" spc="40" b="1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85">
                <a:solidFill>
                  <a:srgbClr val="999999"/>
                </a:solidFill>
                <a:latin typeface="Calibri"/>
                <a:cs typeface="Calibri"/>
              </a:rPr>
              <a:t>were</a:t>
            </a:r>
            <a:r>
              <a:rPr dirty="0" sz="1300" spc="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45">
                <a:solidFill>
                  <a:srgbClr val="999999"/>
                </a:solidFill>
                <a:latin typeface="Calibri"/>
                <a:cs typeface="Calibri"/>
              </a:rPr>
              <a:t>you</a:t>
            </a:r>
            <a:r>
              <a:rPr dirty="0" sz="1300" spc="4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05">
                <a:solidFill>
                  <a:srgbClr val="999999"/>
                </a:solidFill>
                <a:latin typeface="Calibri"/>
                <a:cs typeface="Calibri"/>
              </a:rPr>
              <a:t>interested</a:t>
            </a:r>
            <a:r>
              <a:rPr dirty="0" sz="1300" spc="4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65">
                <a:solidFill>
                  <a:srgbClr val="999999"/>
                </a:solidFill>
                <a:latin typeface="Calibri"/>
                <a:cs typeface="Calibri"/>
              </a:rPr>
              <a:t>in</a:t>
            </a:r>
            <a:r>
              <a:rPr dirty="0" sz="1300" spc="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10">
                <a:solidFill>
                  <a:srgbClr val="999999"/>
                </a:solidFill>
                <a:latin typeface="Calibri"/>
                <a:cs typeface="Calibri"/>
              </a:rPr>
              <a:t>solving</a:t>
            </a:r>
            <a:r>
              <a:rPr dirty="0" sz="1300" spc="3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14">
                <a:solidFill>
                  <a:srgbClr val="999999"/>
                </a:solidFill>
                <a:latin typeface="Calibri"/>
                <a:cs typeface="Calibri"/>
              </a:rPr>
              <a:t>this </a:t>
            </a:r>
            <a:r>
              <a:rPr dirty="0" sz="1300" spc="-28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35">
                <a:solidFill>
                  <a:srgbClr val="999999"/>
                </a:solidFill>
                <a:latin typeface="Calibri"/>
                <a:cs typeface="Calibri"/>
              </a:rPr>
              <a:t>specific </a:t>
            </a:r>
            <a:r>
              <a:rPr dirty="0" sz="1300" spc="80">
                <a:solidFill>
                  <a:srgbClr val="999999"/>
                </a:solidFill>
                <a:latin typeface="Calibri"/>
                <a:cs typeface="Calibri"/>
              </a:rPr>
              <a:t>problem, </a:t>
            </a:r>
            <a:r>
              <a:rPr dirty="0" sz="1300" spc="114">
                <a:solidFill>
                  <a:srgbClr val="999999"/>
                </a:solidFill>
                <a:latin typeface="Calibri"/>
                <a:cs typeface="Calibri"/>
              </a:rPr>
              <a:t>what makes </a:t>
            </a:r>
            <a:r>
              <a:rPr dirty="0" sz="1300" spc="145">
                <a:solidFill>
                  <a:srgbClr val="999999"/>
                </a:solidFill>
                <a:latin typeface="Calibri"/>
                <a:cs typeface="Calibri"/>
              </a:rPr>
              <a:t>you </a:t>
            </a:r>
            <a:r>
              <a:rPr dirty="0" sz="1300" spc="90" b="1">
                <a:solidFill>
                  <a:srgbClr val="999999"/>
                </a:solidFill>
                <a:latin typeface="Calibri"/>
                <a:cs typeface="Calibri"/>
              </a:rPr>
              <a:t>unique </a:t>
            </a:r>
            <a:r>
              <a:rPr dirty="0" sz="1300" spc="130">
                <a:solidFill>
                  <a:srgbClr val="999999"/>
                </a:solidFill>
                <a:latin typeface="Calibri"/>
                <a:cs typeface="Calibri"/>
              </a:rPr>
              <a:t>and </a:t>
            </a:r>
            <a:r>
              <a:rPr dirty="0" sz="1300" spc="1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14" b="1">
                <a:solidFill>
                  <a:srgbClr val="999999"/>
                </a:solidFill>
                <a:latin typeface="Calibri"/>
                <a:cs typeface="Calibri"/>
              </a:rPr>
              <a:t>capable</a:t>
            </a:r>
            <a:r>
              <a:rPr dirty="0" sz="1300" spc="25" b="1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25">
                <a:solidFill>
                  <a:srgbClr val="999999"/>
                </a:solidFill>
                <a:latin typeface="Calibri"/>
                <a:cs typeface="Calibri"/>
              </a:rPr>
              <a:t>to</a:t>
            </a:r>
            <a:r>
              <a:rPr dirty="0" sz="1300" spc="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25">
                <a:solidFill>
                  <a:srgbClr val="999999"/>
                </a:solidFill>
                <a:latin typeface="Calibri"/>
                <a:cs typeface="Calibri"/>
              </a:rPr>
              <a:t>doing</a:t>
            </a:r>
            <a:r>
              <a:rPr dirty="0" sz="1300" spc="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300" spc="145">
                <a:solidFill>
                  <a:srgbClr val="999999"/>
                </a:solidFill>
                <a:latin typeface="Calibri"/>
                <a:cs typeface="Calibri"/>
              </a:rPr>
              <a:t>so?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94525" y="1636074"/>
            <a:ext cx="7620" cy="1999614"/>
          </a:xfrm>
          <a:custGeom>
            <a:avLst/>
            <a:gdLst/>
            <a:ahLst/>
            <a:cxnLst/>
            <a:rect l="l" t="t" r="r" b="b"/>
            <a:pathLst>
              <a:path w="7620" h="1999614">
                <a:moveTo>
                  <a:pt x="7499" y="0"/>
                </a:moveTo>
                <a:lnTo>
                  <a:pt x="0" y="1999199"/>
                </a:lnTo>
              </a:path>
            </a:pathLst>
          </a:custGeom>
          <a:ln w="9524">
            <a:solidFill>
              <a:srgbClr val="B7B7B7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8129" y="2036870"/>
            <a:ext cx="2118449" cy="106975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9427" y="467323"/>
            <a:ext cx="162560" cy="4365625"/>
          </a:xfrm>
          <a:prstGeom prst="rect">
            <a:avLst/>
          </a:prstGeom>
        </p:spPr>
        <p:txBody>
          <a:bodyPr wrap="square" lIns="0" tIns="1885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85"/>
              </a:spcBef>
            </a:pPr>
            <a:r>
              <a:rPr dirty="0" sz="1000" spc="114">
                <a:solidFill>
                  <a:srgbClr val="666666"/>
                </a:solidFill>
                <a:latin typeface="Calibri"/>
                <a:cs typeface="Calibri"/>
              </a:rPr>
              <a:t>2020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Calibri"/>
              <a:cs typeface="Calibri"/>
            </a:endParaRPr>
          </a:p>
          <a:p>
            <a:pPr marR="24130">
              <a:lnSpc>
                <a:spcPct val="34800"/>
              </a:lnSpc>
            </a:pPr>
            <a:r>
              <a:rPr dirty="0" sz="800" spc="35">
                <a:solidFill>
                  <a:srgbClr val="434343"/>
                </a:solidFill>
                <a:latin typeface="Calibri"/>
                <a:cs typeface="Calibri"/>
              </a:rPr>
              <a:t>olio </a:t>
            </a:r>
            <a:r>
              <a:rPr dirty="0" cap="small" sz="800" spc="55">
                <a:solidFill>
                  <a:srgbClr val="434343"/>
                </a:solidFill>
                <a:latin typeface="Calibri"/>
                <a:cs typeface="Calibri"/>
              </a:rPr>
              <a:t>f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">
              <a:latin typeface="Calibri"/>
              <a:cs typeface="Calibri"/>
            </a:endParaRPr>
          </a:p>
          <a:p>
            <a:pPr marR="24130">
              <a:lnSpc>
                <a:spcPct val="143900"/>
              </a:lnSpc>
              <a:spcBef>
                <a:spcPts val="5"/>
              </a:spcBef>
            </a:pPr>
            <a:r>
              <a:rPr dirty="0" sz="800" spc="65">
                <a:solidFill>
                  <a:srgbClr val="434343"/>
                </a:solidFill>
                <a:latin typeface="Calibri"/>
                <a:cs typeface="Calibri"/>
              </a:rPr>
              <a:t>port </a:t>
            </a:r>
            <a:r>
              <a:rPr dirty="0" sz="800" spc="60">
                <a:solidFill>
                  <a:srgbClr val="434343"/>
                </a:solidFill>
                <a:latin typeface="Calibri"/>
                <a:cs typeface="Calibri"/>
              </a:rPr>
              <a:t>My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R="24130">
              <a:lnSpc>
                <a:spcPct val="44100"/>
              </a:lnSpc>
            </a:pPr>
            <a:r>
              <a:rPr dirty="0" sz="800" spc="45">
                <a:solidFill>
                  <a:srgbClr val="434343"/>
                </a:solidFill>
                <a:latin typeface="Calibri"/>
                <a:cs typeface="Calibri"/>
              </a:rPr>
              <a:t>ÓPEZ </a:t>
            </a:r>
            <a:r>
              <a:rPr dirty="0" sz="800" spc="100">
                <a:solidFill>
                  <a:srgbClr val="434343"/>
                </a:solidFill>
                <a:latin typeface="Calibri"/>
                <a:cs typeface="Calibri"/>
              </a:rPr>
              <a:t>L</a:t>
            </a:r>
            <a:endParaRPr sz="800">
              <a:latin typeface="Calibri"/>
              <a:cs typeface="Calibri"/>
            </a:endParaRPr>
          </a:p>
          <a:p>
            <a:pPr>
              <a:lnSpc>
                <a:spcPts val="660"/>
              </a:lnSpc>
            </a:pPr>
            <a:r>
              <a:rPr dirty="0" sz="800" spc="80">
                <a:solidFill>
                  <a:srgbClr val="434343"/>
                </a:solidFill>
                <a:latin typeface="Calibri"/>
                <a:cs typeface="Calibri"/>
              </a:rPr>
              <a:t>T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5"/>
              </a:spcBef>
            </a:pPr>
            <a:r>
              <a:rPr dirty="0" sz="800" spc="50">
                <a:solidFill>
                  <a:srgbClr val="434343"/>
                </a:solidFill>
                <a:latin typeface="Calibri"/>
                <a:cs typeface="Calibri"/>
              </a:rPr>
              <a:t>ELLIO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52443" cy="51434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5052" y="484341"/>
            <a:ext cx="187960" cy="311785"/>
          </a:xfrm>
          <a:prstGeom prst="rect">
            <a:avLst/>
          </a:prstGeom>
        </p:spPr>
        <p:txBody>
          <a:bodyPr wrap="square" lIns="0" tIns="101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1000">
                <a:solidFill>
                  <a:srgbClr val="666666"/>
                </a:solidFill>
                <a:latin typeface="Calibri"/>
                <a:cs typeface="Calibri"/>
              </a:rPr>
              <a:t>2021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661" y="4249868"/>
            <a:ext cx="155575" cy="596265"/>
          </a:xfrm>
          <a:prstGeom prst="rect">
            <a:avLst/>
          </a:prstGeom>
        </p:spPr>
        <p:txBody>
          <a:bodyPr wrap="square" lIns="0" tIns="1079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800" spc="45">
                <a:solidFill>
                  <a:srgbClr val="434343"/>
                </a:solidFill>
                <a:latin typeface="Calibri"/>
                <a:cs typeface="Calibri"/>
              </a:rPr>
              <a:t>TEAM</a:t>
            </a:r>
            <a:r>
              <a:rPr dirty="0" sz="800" spc="-3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dirty="0" sz="800" spc="25">
                <a:solidFill>
                  <a:srgbClr val="434343"/>
                </a:solidFill>
                <a:latin typeface="Calibri"/>
                <a:cs typeface="Calibri"/>
              </a:rPr>
              <a:t>NAME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661" y="2413460"/>
            <a:ext cx="155575" cy="407670"/>
          </a:xfrm>
          <a:prstGeom prst="rect">
            <a:avLst/>
          </a:prstGeom>
        </p:spPr>
        <p:txBody>
          <a:bodyPr wrap="square" lIns="0" tIns="1079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800">
                <a:solidFill>
                  <a:srgbClr val="434343"/>
                </a:solidFill>
                <a:latin typeface="Calibri"/>
                <a:cs typeface="Calibri"/>
              </a:rPr>
              <a:t>S</a:t>
            </a:r>
            <a:r>
              <a:rPr dirty="0" sz="800" spc="-15">
                <a:solidFill>
                  <a:srgbClr val="434343"/>
                </a:solidFill>
                <a:latin typeface="Calibri"/>
                <a:cs typeface="Calibri"/>
              </a:rPr>
              <a:t>L</a:t>
            </a:r>
            <a:r>
              <a:rPr dirty="0" sz="800">
                <a:solidFill>
                  <a:srgbClr val="434343"/>
                </a:solidFill>
                <a:latin typeface="Calibri"/>
                <a:cs typeface="Calibri"/>
              </a:rPr>
              <a:t>OGAN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23562" y="609911"/>
            <a:ext cx="270256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42265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solidFill>
                  <a:srgbClr val="980000"/>
                </a:solidFill>
                <a:latin typeface="Arial"/>
                <a:cs typeface="Arial"/>
              </a:rPr>
              <a:t>Don’t forget</a:t>
            </a:r>
            <a:r>
              <a:rPr dirty="0" sz="1100" spc="-5">
                <a:solidFill>
                  <a:srgbClr val="980000"/>
                </a:solidFill>
                <a:latin typeface="Arial"/>
                <a:cs typeface="Arial"/>
              </a:rPr>
              <a:t>: Stay </a:t>
            </a:r>
            <a:r>
              <a:rPr dirty="0" sz="1100">
                <a:solidFill>
                  <a:srgbClr val="980000"/>
                </a:solidFill>
                <a:latin typeface="Arial"/>
                <a:cs typeface="Arial"/>
              </a:rPr>
              <a:t>concise, </a:t>
            </a:r>
            <a:r>
              <a:rPr dirty="0" sz="1100" spc="-5">
                <a:solidFill>
                  <a:srgbClr val="980000"/>
                </a:solidFill>
                <a:latin typeface="Arial"/>
                <a:cs typeface="Arial"/>
              </a:rPr>
              <a:t>impactful, </a:t>
            </a:r>
            <a:r>
              <a:rPr dirty="0" sz="1100" spc="-29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980000"/>
                </a:solidFill>
                <a:latin typeface="Arial"/>
                <a:cs typeface="Arial"/>
              </a:rPr>
              <a:t>confident</a:t>
            </a:r>
            <a:r>
              <a:rPr dirty="0" sz="1100" spc="-1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980000"/>
                </a:solidFill>
                <a:latin typeface="Arial"/>
                <a:cs typeface="Arial"/>
              </a:rPr>
              <a:t>and</a:t>
            </a:r>
            <a:r>
              <a:rPr dirty="0" sz="1100" spc="-1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980000"/>
                </a:solidFill>
                <a:latin typeface="Arial"/>
                <a:cs typeface="Arial"/>
              </a:rPr>
              <a:t>show</a:t>
            </a:r>
            <a:r>
              <a:rPr dirty="0" sz="1100" spc="-1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980000"/>
                </a:solidFill>
                <a:latin typeface="Arial"/>
                <a:cs typeface="Arial"/>
              </a:rPr>
              <a:t>the</a:t>
            </a:r>
            <a:r>
              <a:rPr dirty="0" sz="1100" spc="-1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980000"/>
                </a:solidFill>
                <a:latin typeface="Arial"/>
                <a:cs typeface="Arial"/>
              </a:rPr>
              <a:t>world</a:t>
            </a:r>
            <a:r>
              <a:rPr dirty="0" sz="1100" spc="-1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980000"/>
                </a:solidFill>
                <a:latin typeface="Arial"/>
                <a:cs typeface="Arial"/>
              </a:rPr>
              <a:t>you</a:t>
            </a:r>
            <a:r>
              <a:rPr dirty="0" sz="1100" spc="-1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980000"/>
                </a:solidFill>
                <a:latin typeface="Arial"/>
                <a:cs typeface="Arial"/>
              </a:rPr>
              <a:t>can</a:t>
            </a:r>
            <a:r>
              <a:rPr dirty="0" sz="1100" spc="-1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980000"/>
                </a:solidFill>
                <a:latin typeface="Arial"/>
                <a:cs typeface="Arial"/>
              </a:rPr>
              <a:t>do</a:t>
            </a:r>
            <a:r>
              <a:rPr dirty="0" sz="1100" spc="-1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980000"/>
                </a:solidFill>
                <a:latin typeface="Arial"/>
                <a:cs typeface="Arial"/>
              </a:rPr>
              <a:t>it!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4850" y="4388861"/>
            <a:ext cx="303276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spc="-25" b="1">
                <a:solidFill>
                  <a:srgbClr val="980000"/>
                </a:solidFill>
                <a:latin typeface="Arial"/>
                <a:cs typeface="Arial"/>
              </a:rPr>
              <a:t>T</a:t>
            </a:r>
            <a:r>
              <a:rPr dirty="0" sz="1100" spc="-5" b="1">
                <a:solidFill>
                  <a:srgbClr val="980000"/>
                </a:solidFill>
                <a:latin typeface="Arial"/>
                <a:cs typeface="Arial"/>
              </a:rPr>
              <a:t>i</a:t>
            </a:r>
            <a:r>
              <a:rPr dirty="0" sz="1100" b="1">
                <a:solidFill>
                  <a:srgbClr val="980000"/>
                </a:solidFill>
                <a:latin typeface="Arial"/>
                <a:cs typeface="Arial"/>
              </a:rPr>
              <a:t>p</a:t>
            </a:r>
            <a:r>
              <a:rPr dirty="0" sz="1100">
                <a:solidFill>
                  <a:srgbClr val="980000"/>
                </a:solidFill>
                <a:latin typeface="Arial"/>
                <a:cs typeface="Arial"/>
              </a:rPr>
              <a:t>:</a:t>
            </a:r>
            <a:r>
              <a:rPr dirty="0" sz="1100" spc="-6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980000"/>
                </a:solidFill>
                <a:latin typeface="Arial"/>
                <a:cs typeface="Arial"/>
              </a:rPr>
              <a:t>Ad</a:t>
            </a:r>
            <a:r>
              <a:rPr dirty="0" sz="1100">
                <a:solidFill>
                  <a:srgbClr val="980000"/>
                </a:solidFill>
                <a:latin typeface="Arial"/>
                <a:cs typeface="Arial"/>
              </a:rPr>
              <a:t>d</a:t>
            </a:r>
            <a:r>
              <a:rPr dirty="0" sz="1100" spc="-5">
                <a:solidFill>
                  <a:srgbClr val="980000"/>
                </a:solidFill>
                <a:latin typeface="Arial"/>
                <a:cs typeface="Arial"/>
              </a:rPr>
              <a:t> picture</a:t>
            </a:r>
            <a:r>
              <a:rPr dirty="0" sz="1100">
                <a:solidFill>
                  <a:srgbClr val="980000"/>
                </a:solidFill>
                <a:latin typeface="Arial"/>
                <a:cs typeface="Arial"/>
              </a:rPr>
              <a:t>s</a:t>
            </a:r>
            <a:r>
              <a:rPr dirty="0" sz="1100" spc="-5">
                <a:solidFill>
                  <a:srgbClr val="980000"/>
                </a:solidFill>
                <a:latin typeface="Arial"/>
                <a:cs typeface="Arial"/>
              </a:rPr>
              <a:t> o</a:t>
            </a:r>
            <a:r>
              <a:rPr dirty="0" sz="1100">
                <a:solidFill>
                  <a:srgbClr val="980000"/>
                </a:solidFill>
                <a:latin typeface="Arial"/>
                <a:cs typeface="Arial"/>
              </a:rPr>
              <a:t>f</a:t>
            </a:r>
            <a:r>
              <a:rPr dirty="0" sz="1100" spc="-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980000"/>
                </a:solidFill>
                <a:latin typeface="Arial"/>
                <a:cs typeface="Arial"/>
              </a:rPr>
              <a:t>you,</a:t>
            </a:r>
            <a:r>
              <a:rPr dirty="0" sz="1100" spc="-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980000"/>
                </a:solidFill>
                <a:latin typeface="Arial"/>
                <a:cs typeface="Arial"/>
              </a:rPr>
              <a:t>mention</a:t>
            </a:r>
            <a:r>
              <a:rPr dirty="0" sz="1100" spc="-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980000"/>
                </a:solidFill>
                <a:latin typeface="Arial"/>
                <a:cs typeface="Arial"/>
              </a:rPr>
              <a:t>your</a:t>
            </a:r>
            <a:r>
              <a:rPr dirty="0" sz="1100" spc="-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980000"/>
                </a:solidFill>
                <a:latin typeface="Arial"/>
                <a:cs typeface="Arial"/>
              </a:rPr>
              <a:t>role</a:t>
            </a:r>
            <a:r>
              <a:rPr dirty="0" sz="1100" spc="-5">
                <a:solidFill>
                  <a:srgbClr val="980000"/>
                </a:solidFill>
                <a:latin typeface="Arial"/>
                <a:cs typeface="Arial"/>
              </a:rPr>
              <a:t> i</a:t>
            </a:r>
            <a:r>
              <a:rPr dirty="0" sz="1100">
                <a:solidFill>
                  <a:srgbClr val="980000"/>
                </a:solidFill>
                <a:latin typeface="Arial"/>
                <a:cs typeface="Arial"/>
              </a:rPr>
              <a:t>n</a:t>
            </a:r>
            <a:r>
              <a:rPr dirty="0" sz="1100" spc="-5">
                <a:solidFill>
                  <a:srgbClr val="980000"/>
                </a:solidFill>
                <a:latin typeface="Arial"/>
                <a:cs typeface="Arial"/>
              </a:rPr>
              <a:t> the  </a:t>
            </a:r>
            <a:r>
              <a:rPr dirty="0" sz="1100" spc="-5">
                <a:solidFill>
                  <a:srgbClr val="980000"/>
                </a:solidFill>
                <a:latin typeface="Arial"/>
                <a:cs typeface="Arial"/>
              </a:rPr>
              <a:t>team,</a:t>
            </a:r>
            <a:r>
              <a:rPr dirty="0" sz="1100" spc="-1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980000"/>
                </a:solidFill>
                <a:latin typeface="Arial"/>
                <a:cs typeface="Arial"/>
              </a:rPr>
              <a:t>and</a:t>
            </a:r>
            <a:r>
              <a:rPr dirty="0" sz="1100" spc="-1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980000"/>
                </a:solidFill>
                <a:latin typeface="Arial"/>
                <a:cs typeface="Arial"/>
              </a:rPr>
              <a:t>maybe</a:t>
            </a:r>
            <a:r>
              <a:rPr dirty="0" sz="1100" spc="-1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980000"/>
                </a:solidFill>
                <a:latin typeface="Arial"/>
                <a:cs typeface="Arial"/>
              </a:rPr>
              <a:t>your</a:t>
            </a:r>
            <a:r>
              <a:rPr dirty="0" sz="1100" spc="-1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980000"/>
                </a:solidFill>
                <a:latin typeface="Arial"/>
                <a:cs typeface="Arial"/>
              </a:rPr>
              <a:t>expertise</a:t>
            </a:r>
            <a:r>
              <a:rPr dirty="0" sz="1100" spc="-1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980000"/>
                </a:solidFill>
                <a:latin typeface="Arial"/>
                <a:cs typeface="Arial"/>
              </a:rPr>
              <a:t>or</a:t>
            </a:r>
            <a:r>
              <a:rPr dirty="0" sz="1100" spc="-1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980000"/>
                </a:solidFill>
                <a:latin typeface="Arial"/>
                <a:cs typeface="Arial"/>
              </a:rPr>
              <a:t>interests</a:t>
            </a:r>
            <a:r>
              <a:rPr dirty="0" sz="1100" spc="-1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980000"/>
                </a:solidFill>
                <a:latin typeface="Arial"/>
                <a:cs typeface="Arial"/>
              </a:rPr>
              <a:t>:)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28529" y="3204649"/>
            <a:ext cx="400050" cy="1055370"/>
          </a:xfrm>
          <a:custGeom>
            <a:avLst/>
            <a:gdLst/>
            <a:ahLst/>
            <a:cxnLst/>
            <a:rect l="l" t="t" r="r" b="b"/>
            <a:pathLst>
              <a:path w="400050" h="1055370">
                <a:moveTo>
                  <a:pt x="239089" y="0"/>
                </a:moveTo>
                <a:lnTo>
                  <a:pt x="199193" y="19911"/>
                </a:lnTo>
                <a:lnTo>
                  <a:pt x="155042" y="42941"/>
                </a:lnTo>
                <a:lnTo>
                  <a:pt x="110338" y="68811"/>
                </a:lnTo>
                <a:lnTo>
                  <a:pt x="68781" y="97243"/>
                </a:lnTo>
                <a:lnTo>
                  <a:pt x="34071" y="127961"/>
                </a:lnTo>
                <a:lnTo>
                  <a:pt x="9911" y="160687"/>
                </a:lnTo>
                <a:lnTo>
                  <a:pt x="0" y="195142"/>
                </a:lnTo>
                <a:lnTo>
                  <a:pt x="8039" y="231049"/>
                </a:lnTo>
                <a:lnTo>
                  <a:pt x="60104" y="274127"/>
                </a:lnTo>
                <a:lnTo>
                  <a:pt x="98738" y="287578"/>
                </a:lnTo>
                <a:lnTo>
                  <a:pt x="141271" y="297794"/>
                </a:lnTo>
                <a:lnTo>
                  <a:pt x="184328" y="306393"/>
                </a:lnTo>
                <a:lnTo>
                  <a:pt x="224533" y="314991"/>
                </a:lnTo>
                <a:lnTo>
                  <a:pt x="258510" y="325206"/>
                </a:lnTo>
                <a:lnTo>
                  <a:pt x="282883" y="338655"/>
                </a:lnTo>
                <a:lnTo>
                  <a:pt x="294276" y="356955"/>
                </a:lnTo>
                <a:lnTo>
                  <a:pt x="289314" y="381724"/>
                </a:lnTo>
                <a:lnTo>
                  <a:pt x="267094" y="414016"/>
                </a:lnTo>
                <a:lnTo>
                  <a:pt x="236375" y="445037"/>
                </a:lnTo>
                <a:lnTo>
                  <a:pt x="201530" y="475115"/>
                </a:lnTo>
                <a:lnTo>
                  <a:pt x="166935" y="504577"/>
                </a:lnTo>
                <a:lnTo>
                  <a:pt x="136963" y="533752"/>
                </a:lnTo>
                <a:lnTo>
                  <a:pt x="115990" y="562966"/>
                </a:lnTo>
                <a:lnTo>
                  <a:pt x="108391" y="592548"/>
                </a:lnTo>
                <a:lnTo>
                  <a:pt x="118539" y="622824"/>
                </a:lnTo>
                <a:lnTo>
                  <a:pt x="147105" y="648452"/>
                </a:lnTo>
                <a:lnTo>
                  <a:pt x="185644" y="662093"/>
                </a:lnTo>
                <a:lnTo>
                  <a:pt x="229921" y="668685"/>
                </a:lnTo>
                <a:lnTo>
                  <a:pt x="275701" y="673164"/>
                </a:lnTo>
                <a:lnTo>
                  <a:pt x="318750" y="680468"/>
                </a:lnTo>
                <a:lnTo>
                  <a:pt x="354832" y="695534"/>
                </a:lnTo>
                <a:lnTo>
                  <a:pt x="379714" y="723299"/>
                </a:lnTo>
                <a:lnTo>
                  <a:pt x="385121" y="748870"/>
                </a:lnTo>
                <a:lnTo>
                  <a:pt x="375565" y="770557"/>
                </a:lnTo>
                <a:lnTo>
                  <a:pt x="354092" y="789288"/>
                </a:lnTo>
                <a:lnTo>
                  <a:pt x="323744" y="805995"/>
                </a:lnTo>
                <a:lnTo>
                  <a:pt x="287566" y="821605"/>
                </a:lnTo>
                <a:lnTo>
                  <a:pt x="248603" y="837049"/>
                </a:lnTo>
                <a:lnTo>
                  <a:pt x="209897" y="853255"/>
                </a:lnTo>
                <a:lnTo>
                  <a:pt x="174494" y="871154"/>
                </a:lnTo>
                <a:lnTo>
                  <a:pt x="145437" y="891675"/>
                </a:lnTo>
                <a:lnTo>
                  <a:pt x="125771" y="915747"/>
                </a:lnTo>
                <a:lnTo>
                  <a:pt x="118539" y="944299"/>
                </a:lnTo>
                <a:lnTo>
                  <a:pt x="134052" y="965801"/>
                </a:lnTo>
                <a:lnTo>
                  <a:pt x="171625" y="967797"/>
                </a:lnTo>
                <a:lnTo>
                  <a:pt x="217812" y="963070"/>
                </a:lnTo>
                <a:lnTo>
                  <a:pt x="259164" y="964399"/>
                </a:lnTo>
                <a:lnTo>
                  <a:pt x="296936" y="980732"/>
                </a:lnTo>
                <a:lnTo>
                  <a:pt x="331061" y="1005343"/>
                </a:lnTo>
                <a:lnTo>
                  <a:pt x="364400" y="1032083"/>
                </a:lnTo>
                <a:lnTo>
                  <a:pt x="399814" y="1054799"/>
                </a:lnTo>
              </a:path>
            </a:pathLst>
          </a:custGeom>
          <a:ln w="9524">
            <a:solidFill>
              <a:srgbClr val="595959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" y="0"/>
            <a:ext cx="452437" cy="51434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052" y="484341"/>
            <a:ext cx="187960" cy="311785"/>
          </a:xfrm>
          <a:prstGeom prst="rect">
            <a:avLst/>
          </a:prstGeom>
        </p:spPr>
        <p:txBody>
          <a:bodyPr wrap="square" lIns="0" tIns="101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1000">
                <a:solidFill>
                  <a:srgbClr val="666666"/>
                </a:solidFill>
                <a:latin typeface="Calibri"/>
                <a:cs typeface="Calibri"/>
              </a:rPr>
              <a:t>2021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661" y="4249868"/>
            <a:ext cx="155575" cy="596265"/>
          </a:xfrm>
          <a:prstGeom prst="rect">
            <a:avLst/>
          </a:prstGeom>
        </p:spPr>
        <p:txBody>
          <a:bodyPr wrap="square" lIns="0" tIns="1079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800" spc="45">
                <a:solidFill>
                  <a:srgbClr val="434343"/>
                </a:solidFill>
                <a:latin typeface="Calibri"/>
                <a:cs typeface="Calibri"/>
              </a:rPr>
              <a:t>TEAM</a:t>
            </a:r>
            <a:r>
              <a:rPr dirty="0" sz="800" spc="-3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dirty="0" sz="800" spc="25">
                <a:solidFill>
                  <a:srgbClr val="434343"/>
                </a:solidFill>
                <a:latin typeface="Calibri"/>
                <a:cs typeface="Calibri"/>
              </a:rPr>
              <a:t>NAME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661" y="2413460"/>
            <a:ext cx="155575" cy="407670"/>
          </a:xfrm>
          <a:prstGeom prst="rect">
            <a:avLst/>
          </a:prstGeom>
        </p:spPr>
        <p:txBody>
          <a:bodyPr wrap="square" lIns="0" tIns="1079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800">
                <a:solidFill>
                  <a:srgbClr val="434343"/>
                </a:solidFill>
                <a:latin typeface="Calibri"/>
                <a:cs typeface="Calibri"/>
              </a:rPr>
              <a:t>S</a:t>
            </a:r>
            <a:r>
              <a:rPr dirty="0" sz="800" spc="-15">
                <a:solidFill>
                  <a:srgbClr val="434343"/>
                </a:solidFill>
                <a:latin typeface="Calibri"/>
                <a:cs typeface="Calibri"/>
              </a:rPr>
              <a:t>L</a:t>
            </a:r>
            <a:r>
              <a:rPr dirty="0" sz="800">
                <a:solidFill>
                  <a:srgbClr val="434343"/>
                </a:solidFill>
                <a:latin typeface="Calibri"/>
                <a:cs typeface="Calibri"/>
              </a:rPr>
              <a:t>OGAN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75"/>
              </a:lnSpc>
              <a:spcBef>
                <a:spcPts val="100"/>
              </a:spcBef>
            </a:pPr>
            <a:r>
              <a:rPr dirty="0" spc="-5"/>
              <a:t>YOU</a:t>
            </a:r>
            <a:r>
              <a:rPr dirty="0" spc="-15"/>
              <a:t> </a:t>
            </a:r>
            <a:r>
              <a:rPr dirty="0" spc="-5"/>
              <a:t>CAN</a:t>
            </a:r>
            <a:r>
              <a:rPr dirty="0" spc="-10"/>
              <a:t> </a:t>
            </a:r>
            <a:r>
              <a:rPr dirty="0" spc="-5"/>
              <a:t>NOW</a:t>
            </a:r>
            <a:r>
              <a:rPr dirty="0" spc="-10"/>
              <a:t> </a:t>
            </a:r>
            <a:r>
              <a:rPr dirty="0" spc="-5"/>
              <a:t>PUT</a:t>
            </a:r>
            <a:r>
              <a:rPr dirty="0" spc="-15"/>
              <a:t> </a:t>
            </a:r>
            <a:r>
              <a:rPr dirty="0" spc="-10"/>
              <a:t>EVERYTHING TOGETHER </a:t>
            </a:r>
            <a:r>
              <a:rPr dirty="0" spc="-5"/>
              <a:t>IN</a:t>
            </a:r>
            <a:r>
              <a:rPr dirty="0" spc="-35"/>
              <a:t> </a:t>
            </a:r>
            <a:r>
              <a:rPr dirty="0" spc="-5"/>
              <a:t>YOUR</a:t>
            </a:r>
          </a:p>
          <a:p>
            <a:pPr algn="ctr" marL="4445">
              <a:lnSpc>
                <a:spcPts val="1914"/>
              </a:lnSpc>
            </a:pPr>
            <a:r>
              <a:rPr dirty="0" sz="1600" spc="-5"/>
              <a:t>GOOGLE</a:t>
            </a:r>
            <a:r>
              <a:rPr dirty="0" sz="1600" spc="-50"/>
              <a:t> </a:t>
            </a:r>
            <a:r>
              <a:rPr dirty="0" sz="1600" spc="-5"/>
              <a:t>SITE!</a:t>
            </a:r>
            <a:endParaRPr sz="1600"/>
          </a:p>
        </p:txBody>
      </p:sp>
      <p:sp>
        <p:nvSpPr>
          <p:cNvPr id="8" name="object 8"/>
          <p:cNvSpPr txBox="1"/>
          <p:nvPr/>
        </p:nvSpPr>
        <p:spPr>
          <a:xfrm>
            <a:off x="2460314" y="2753363"/>
            <a:ext cx="422148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" i="1">
                <a:latin typeface="Arial"/>
                <a:cs typeface="Arial"/>
              </a:rPr>
              <a:t>Remember</a:t>
            </a:r>
            <a:r>
              <a:rPr dirty="0" sz="1400" spc="-5">
                <a:latin typeface="Arial"/>
                <a:cs typeface="Arial"/>
              </a:rPr>
              <a:t>: </a:t>
            </a:r>
            <a:r>
              <a:rPr dirty="0" sz="1400" spc="-45">
                <a:latin typeface="Arial"/>
                <a:cs typeface="Arial"/>
              </a:rPr>
              <a:t>You </a:t>
            </a:r>
            <a:r>
              <a:rPr dirty="0" sz="1400" spc="-5">
                <a:latin typeface="Arial"/>
                <a:cs typeface="Arial"/>
              </a:rPr>
              <a:t>want to </a:t>
            </a:r>
            <a:r>
              <a:rPr dirty="0" sz="1400">
                <a:latin typeface="Arial"/>
                <a:cs typeface="Arial"/>
              </a:rPr>
              <a:t>show </a:t>
            </a:r>
            <a:r>
              <a:rPr dirty="0" sz="1400" spc="-5">
                <a:latin typeface="Arial"/>
                <a:cs typeface="Arial"/>
              </a:rPr>
              <a:t>the world what </a:t>
            </a:r>
            <a:r>
              <a:rPr dirty="0" sz="1400">
                <a:latin typeface="Arial"/>
                <a:cs typeface="Arial"/>
              </a:rPr>
              <a:t>you </a:t>
            </a:r>
            <a:r>
              <a:rPr dirty="0" sz="1400" spc="-5">
                <a:latin typeface="Arial"/>
                <a:cs typeface="Arial"/>
              </a:rPr>
              <a:t>are </a:t>
            </a:r>
            <a:r>
              <a:rPr dirty="0" sz="1400" spc="-3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solving </a:t>
            </a:r>
            <a:r>
              <a:rPr dirty="0" sz="1400" spc="-5">
                <a:latin typeface="Arial"/>
                <a:cs typeface="Arial"/>
              </a:rPr>
              <a:t>is </a:t>
            </a:r>
            <a:r>
              <a:rPr dirty="0" sz="1400">
                <a:latin typeface="Arial"/>
                <a:cs typeface="Arial"/>
              </a:rPr>
              <a:t>meaningful - </a:t>
            </a:r>
            <a:r>
              <a:rPr dirty="0" sz="1400" spc="-5">
                <a:latin typeface="Arial"/>
                <a:cs typeface="Arial"/>
              </a:rPr>
              <a:t>be </a:t>
            </a:r>
            <a:r>
              <a:rPr dirty="0" sz="1400">
                <a:latin typeface="Arial"/>
                <a:cs typeface="Arial"/>
              </a:rPr>
              <a:t>concise - </a:t>
            </a:r>
            <a:r>
              <a:rPr dirty="0" sz="1400" spc="-5">
                <a:latin typeface="Arial"/>
                <a:cs typeface="Arial"/>
              </a:rPr>
              <a:t>be appealing </a:t>
            </a:r>
            <a:r>
              <a:rPr dirty="0" sz="1400">
                <a:latin typeface="Arial"/>
                <a:cs typeface="Arial"/>
              </a:rPr>
              <a:t>- </a:t>
            </a:r>
            <a:r>
              <a:rPr dirty="0" sz="1400" spc="-5">
                <a:latin typeface="Arial"/>
                <a:cs typeface="Arial"/>
              </a:rPr>
              <a:t>be </a:t>
            </a:r>
            <a:r>
              <a:rPr dirty="0" sz="1400" spc="-37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authentic!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76069" y="3812438"/>
            <a:ext cx="518604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Paste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link here and upload only this Slide of the presentation </a:t>
            </a:r>
            <a:r>
              <a:rPr dirty="0" sz="1400" spc="-3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LearnWISE</a:t>
            </a:r>
            <a:endParaRPr sz="1400">
              <a:latin typeface="Arial"/>
              <a:cs typeface="Arial"/>
            </a:endParaRPr>
          </a:p>
          <a:p>
            <a:pPr algn="ctr" marL="5715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MILESTONE</a:t>
            </a:r>
            <a:r>
              <a:rPr dirty="0" sz="14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13613" y="740526"/>
            <a:ext cx="1716774" cy="866925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710587" y="98717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6936" y="66722"/>
                </a:moveTo>
                <a:lnTo>
                  <a:pt x="56936" y="113880"/>
                </a:lnTo>
              </a:path>
              <a:path w="114300" h="114300">
                <a:moveTo>
                  <a:pt x="68501" y="56936"/>
                </a:moveTo>
                <a:lnTo>
                  <a:pt x="113866" y="56936"/>
                </a:lnTo>
              </a:path>
              <a:path w="114300" h="114300">
                <a:moveTo>
                  <a:pt x="0" y="56936"/>
                </a:moveTo>
                <a:lnTo>
                  <a:pt x="45364" y="56936"/>
                </a:lnTo>
              </a:path>
              <a:path w="114300" h="114300">
                <a:moveTo>
                  <a:pt x="56936" y="0"/>
                </a:moveTo>
                <a:lnTo>
                  <a:pt x="56936" y="47157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606686" y="197337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6936" y="66722"/>
                </a:moveTo>
                <a:lnTo>
                  <a:pt x="56936" y="113880"/>
                </a:lnTo>
              </a:path>
              <a:path w="114300" h="114300">
                <a:moveTo>
                  <a:pt x="68501" y="56936"/>
                </a:moveTo>
                <a:lnTo>
                  <a:pt x="113866" y="56936"/>
                </a:lnTo>
              </a:path>
              <a:path w="114300" h="114300">
                <a:moveTo>
                  <a:pt x="0" y="56936"/>
                </a:moveTo>
                <a:lnTo>
                  <a:pt x="45364" y="56936"/>
                </a:lnTo>
              </a:path>
              <a:path w="114300" h="114300">
                <a:moveTo>
                  <a:pt x="56936" y="0"/>
                </a:moveTo>
                <a:lnTo>
                  <a:pt x="56936" y="47157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67636" y="3632648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6936" y="66722"/>
                </a:moveTo>
                <a:lnTo>
                  <a:pt x="56936" y="113880"/>
                </a:lnTo>
              </a:path>
              <a:path w="114300" h="114300">
                <a:moveTo>
                  <a:pt x="68501" y="56936"/>
                </a:moveTo>
                <a:lnTo>
                  <a:pt x="113866" y="56936"/>
                </a:lnTo>
              </a:path>
              <a:path w="114300" h="114300">
                <a:moveTo>
                  <a:pt x="0" y="56936"/>
                </a:moveTo>
                <a:lnTo>
                  <a:pt x="45364" y="56936"/>
                </a:lnTo>
              </a:path>
              <a:path w="114300" h="114300">
                <a:moveTo>
                  <a:pt x="56936" y="0"/>
                </a:moveTo>
                <a:lnTo>
                  <a:pt x="56936" y="47157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606636" y="59047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6936" y="66722"/>
                </a:moveTo>
                <a:lnTo>
                  <a:pt x="56936" y="113880"/>
                </a:lnTo>
              </a:path>
              <a:path w="114300" h="114300">
                <a:moveTo>
                  <a:pt x="68502" y="56936"/>
                </a:moveTo>
                <a:lnTo>
                  <a:pt x="113866" y="56936"/>
                </a:lnTo>
              </a:path>
              <a:path w="114300" h="114300">
                <a:moveTo>
                  <a:pt x="0" y="56936"/>
                </a:moveTo>
                <a:lnTo>
                  <a:pt x="45364" y="56936"/>
                </a:lnTo>
              </a:path>
              <a:path w="114300" h="114300">
                <a:moveTo>
                  <a:pt x="56936" y="0"/>
                </a:moveTo>
                <a:lnTo>
                  <a:pt x="56936" y="47157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284036" y="4228798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6936" y="66722"/>
                </a:moveTo>
                <a:lnTo>
                  <a:pt x="56936" y="113880"/>
                </a:lnTo>
              </a:path>
              <a:path w="114300" h="114300">
                <a:moveTo>
                  <a:pt x="68502" y="56936"/>
                </a:moveTo>
                <a:lnTo>
                  <a:pt x="113866" y="56936"/>
                </a:lnTo>
              </a:path>
              <a:path w="114300" h="114300">
                <a:moveTo>
                  <a:pt x="0" y="56936"/>
                </a:moveTo>
                <a:lnTo>
                  <a:pt x="45364" y="56936"/>
                </a:lnTo>
              </a:path>
              <a:path w="114300" h="114300">
                <a:moveTo>
                  <a:pt x="56936" y="0"/>
                </a:moveTo>
                <a:lnTo>
                  <a:pt x="56936" y="47157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2021-11-24T09:37:45Z</dcterms:created>
  <dcterms:modified xsi:type="dcterms:W3CDTF">2021-11-24T09:37:45Z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