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6" r:id="rId2"/>
    <p:sldId id="380" r:id="rId3"/>
    <p:sldId id="315" r:id="rId4"/>
    <p:sldId id="377" r:id="rId5"/>
    <p:sldId id="313" r:id="rId6"/>
    <p:sldId id="361" r:id="rId7"/>
    <p:sldId id="316" r:id="rId8"/>
    <p:sldId id="317" r:id="rId9"/>
    <p:sldId id="296" r:id="rId10"/>
    <p:sldId id="320" r:id="rId11"/>
    <p:sldId id="297" r:id="rId12"/>
    <p:sldId id="378" r:id="rId13"/>
    <p:sldId id="379" r:id="rId14"/>
    <p:sldId id="340" r:id="rId15"/>
    <p:sldId id="381" r:id="rId16"/>
    <p:sldId id="319" r:id="rId17"/>
    <p:sldId id="335" r:id="rId18"/>
    <p:sldId id="369" r:id="rId19"/>
    <p:sldId id="336" r:id="rId20"/>
    <p:sldId id="372" r:id="rId21"/>
    <p:sldId id="337" r:id="rId22"/>
    <p:sldId id="375" r:id="rId23"/>
    <p:sldId id="382" r:id="rId24"/>
    <p:sldId id="328" r:id="rId25"/>
    <p:sldId id="345" r:id="rId26"/>
    <p:sldId id="329" r:id="rId27"/>
    <p:sldId id="330" r:id="rId28"/>
    <p:sldId id="349" r:id="rId29"/>
    <p:sldId id="350" r:id="rId30"/>
    <p:sldId id="358" r:id="rId31"/>
    <p:sldId id="370" r:id="rId32"/>
    <p:sldId id="371" r:id="rId33"/>
    <p:sldId id="352" r:id="rId34"/>
    <p:sldId id="354" r:id="rId35"/>
    <p:sldId id="363" r:id="rId36"/>
    <p:sldId id="357" r:id="rId37"/>
    <p:sldId id="303" r:id="rId38"/>
    <p:sldId id="346" r:id="rId39"/>
    <p:sldId id="288" r:id="rId40"/>
    <p:sldId id="311" r:id="rId41"/>
    <p:sldId id="269" r:id="rId42"/>
    <p:sldId id="277" r:id="rId43"/>
    <p:sldId id="270" r:id="rId44"/>
    <p:sldId id="283" r:id="rId45"/>
    <p:sldId id="268" r:id="rId46"/>
    <p:sldId id="271" r:id="rId47"/>
    <p:sldId id="285" r:id="rId48"/>
    <p:sldId id="257" r:id="rId49"/>
    <p:sldId id="284" r:id="rId50"/>
    <p:sldId id="281" r:id="rId51"/>
    <p:sldId id="279" r:id="rId52"/>
    <p:sldId id="280" r:id="rId53"/>
    <p:sldId id="287" r:id="rId54"/>
    <p:sldId id="27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2"/>
    <p:restoredTop sz="87019"/>
  </p:normalViewPr>
  <p:slideViewPr>
    <p:cSldViewPr snapToGrid="0" snapToObjects="1">
      <p:cViewPr varScale="1">
        <p:scale>
          <a:sx n="93" d="100"/>
          <a:sy n="93" d="100"/>
        </p:scale>
        <p:origin x="5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F841A-13FF-CA40-A20E-8FF508013BC6}" type="datetimeFigureOut">
              <a:rPr lang="en-US" smtClean="0"/>
              <a:t>3/15/18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3D4E8-5588-4B4F-ADB0-AF1BAE40D9AD}" type="slidenum">
              <a:rPr lang="en-US" smtClean="0"/>
              <a:t>‹#›</a:t>
            </a:fld>
            <a:endParaRPr lang="en-US"/>
          </a:p>
        </p:txBody>
      </p:sp>
    </p:spTree>
    <p:extLst>
      <p:ext uri="{BB962C8B-B14F-4D97-AF65-F5344CB8AC3E}">
        <p14:creationId xmlns:p14="http://schemas.microsoft.com/office/powerpoint/2010/main" val="1622999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It’s kind of a foundational talk. </a:t>
            </a:r>
            <a:r>
              <a:rPr lang="en-US" dirty="0"/>
              <a:t>The point of this workshop is to help you think about data, and about ‘indicators’,</a:t>
            </a:r>
            <a:r>
              <a:rPr lang="en-US" baseline="0" dirty="0"/>
              <a:t> in a slightly different way that you usually do.</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1</a:t>
            </a:fld>
            <a:endParaRPr lang="en-US"/>
          </a:p>
        </p:txBody>
      </p:sp>
    </p:spTree>
    <p:extLst>
      <p:ext uri="{BB962C8B-B14F-4D97-AF65-F5344CB8AC3E}">
        <p14:creationId xmlns:p14="http://schemas.microsoft.com/office/powerpoint/2010/main" val="883491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15</a:t>
            </a:fld>
            <a:endParaRPr lang="en-US"/>
          </a:p>
        </p:txBody>
      </p:sp>
    </p:spTree>
    <p:extLst>
      <p:ext uri="{BB962C8B-B14F-4D97-AF65-F5344CB8AC3E}">
        <p14:creationId xmlns:p14="http://schemas.microsoft.com/office/powerpoint/2010/main" val="4092973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DEE3D4E8-5588-4B4F-ADB0-AF1BAE40D9AD}" type="slidenum">
              <a:rPr lang="en-US" smtClean="0"/>
              <a:t>16</a:t>
            </a:fld>
            <a:endParaRPr lang="en-US"/>
          </a:p>
        </p:txBody>
      </p:sp>
    </p:spTree>
    <p:extLst>
      <p:ext uri="{BB962C8B-B14F-4D97-AF65-F5344CB8AC3E}">
        <p14:creationId xmlns:p14="http://schemas.microsoft.com/office/powerpoint/2010/main" val="199702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you’re missing data, or</a:t>
            </a:r>
            <a:r>
              <a:rPr lang="en-US" baseline="0" dirty="0"/>
              <a:t> the data is poorly versioned.</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20</a:t>
            </a:fld>
            <a:endParaRPr lang="en-US"/>
          </a:p>
        </p:txBody>
      </p:sp>
    </p:spTree>
    <p:extLst>
      <p:ext uri="{BB962C8B-B14F-4D97-AF65-F5344CB8AC3E}">
        <p14:creationId xmlns:p14="http://schemas.microsoft.com/office/powerpoint/2010/main" val="1305311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already problematic, however, since</a:t>
            </a:r>
            <a:r>
              <a:rPr lang="en-US" baseline="0" dirty="0"/>
              <a:t> “pairs” of indicators are no longer numeric!</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23</a:t>
            </a:fld>
            <a:endParaRPr lang="en-US"/>
          </a:p>
        </p:txBody>
      </p:sp>
    </p:spTree>
    <p:extLst>
      <p:ext uri="{BB962C8B-B14F-4D97-AF65-F5344CB8AC3E}">
        <p14:creationId xmlns:p14="http://schemas.microsoft.com/office/powerpoint/2010/main" val="461231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27</a:t>
            </a:fld>
            <a:endParaRPr lang="en-US"/>
          </a:p>
        </p:txBody>
      </p:sp>
    </p:spTree>
    <p:extLst>
      <p:ext uri="{BB962C8B-B14F-4D97-AF65-F5344CB8AC3E}">
        <p14:creationId xmlns:p14="http://schemas.microsoft.com/office/powerpoint/2010/main" val="1604902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28</a:t>
            </a:fld>
            <a:endParaRPr lang="en-US"/>
          </a:p>
        </p:txBody>
      </p:sp>
    </p:spTree>
    <p:extLst>
      <p:ext uri="{BB962C8B-B14F-4D97-AF65-F5344CB8AC3E}">
        <p14:creationId xmlns:p14="http://schemas.microsoft.com/office/powerpoint/2010/main" val="780412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29</a:t>
            </a:fld>
            <a:endParaRPr lang="en-US"/>
          </a:p>
        </p:txBody>
      </p:sp>
    </p:spTree>
    <p:extLst>
      <p:ext uri="{BB962C8B-B14F-4D97-AF65-F5344CB8AC3E}">
        <p14:creationId xmlns:p14="http://schemas.microsoft.com/office/powerpoint/2010/main" val="771118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30</a:t>
            </a:fld>
            <a:endParaRPr lang="en-US"/>
          </a:p>
        </p:txBody>
      </p:sp>
    </p:spTree>
    <p:extLst>
      <p:ext uri="{BB962C8B-B14F-4D97-AF65-F5344CB8AC3E}">
        <p14:creationId xmlns:p14="http://schemas.microsoft.com/office/powerpoint/2010/main" val="2013296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31</a:t>
            </a:fld>
            <a:endParaRPr lang="en-US"/>
          </a:p>
        </p:txBody>
      </p:sp>
    </p:spTree>
    <p:extLst>
      <p:ext uri="{BB962C8B-B14F-4D97-AF65-F5344CB8AC3E}">
        <p14:creationId xmlns:p14="http://schemas.microsoft.com/office/powerpoint/2010/main" val="309502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32</a:t>
            </a:fld>
            <a:endParaRPr lang="en-US"/>
          </a:p>
        </p:txBody>
      </p:sp>
    </p:spTree>
    <p:extLst>
      <p:ext uri="{BB962C8B-B14F-4D97-AF65-F5344CB8AC3E}">
        <p14:creationId xmlns:p14="http://schemas.microsoft.com/office/powerpoint/2010/main" val="164037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DEE3D4E8-5588-4B4F-ADB0-AF1BAE40D9AD}" type="slidenum">
              <a:rPr lang="en-US" smtClean="0"/>
              <a:t>3</a:t>
            </a:fld>
            <a:endParaRPr lang="en-US"/>
          </a:p>
        </p:txBody>
      </p:sp>
    </p:spTree>
    <p:extLst>
      <p:ext uri="{BB962C8B-B14F-4D97-AF65-F5344CB8AC3E}">
        <p14:creationId xmlns:p14="http://schemas.microsoft.com/office/powerpoint/2010/main" val="1396015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 causal diagram</a:t>
            </a:r>
          </a:p>
        </p:txBody>
      </p:sp>
      <p:sp>
        <p:nvSpPr>
          <p:cNvPr id="4" name="Slide Number Placeholder 3"/>
          <p:cNvSpPr>
            <a:spLocks noGrp="1"/>
          </p:cNvSpPr>
          <p:nvPr>
            <p:ph type="sldNum" sz="quarter" idx="10"/>
          </p:nvPr>
        </p:nvSpPr>
        <p:spPr/>
        <p:txBody>
          <a:bodyPr/>
          <a:lstStyle/>
          <a:p>
            <a:fld id="{DEE3D4E8-5588-4B4F-ADB0-AF1BAE40D9AD}" type="slidenum">
              <a:rPr lang="en-US" smtClean="0"/>
              <a:t>36</a:t>
            </a:fld>
            <a:endParaRPr lang="en-US"/>
          </a:p>
        </p:txBody>
      </p:sp>
    </p:spTree>
    <p:extLst>
      <p:ext uri="{BB962C8B-B14F-4D97-AF65-F5344CB8AC3E}">
        <p14:creationId xmlns:p14="http://schemas.microsoft.com/office/powerpoint/2010/main" val="738441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nerd,</a:t>
            </a:r>
            <a:r>
              <a:rPr lang="en-US" baseline="0" dirty="0"/>
              <a:t> or if you have a nerd working for you, you might already be using this thing called a BAYESIAN NETWORK. So Abhishek over here is an expert in Bayesian networks</a:t>
            </a:r>
            <a:r>
              <a:rPr lang="mr-IN" baseline="0" dirty="0"/>
              <a:t>…</a:t>
            </a:r>
            <a:endParaRPr lang="en-US" baseline="0" dirty="0"/>
          </a:p>
          <a:p>
            <a:r>
              <a:rPr lang="en-US" baseline="0" dirty="0"/>
              <a:t>What really usually happens is people make policy-oriented goals, not based on what data is actually available</a:t>
            </a:r>
            <a:r>
              <a:rPr lang="mr-IN" baseline="0" dirty="0"/>
              <a:t>…</a:t>
            </a:r>
            <a:r>
              <a:rPr lang="en-US" baseline="0" dirty="0"/>
              <a:t> data is hard to use in this way. Ask Santi.</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39</a:t>
            </a:fld>
            <a:endParaRPr lang="en-US"/>
          </a:p>
        </p:txBody>
      </p:sp>
    </p:spTree>
    <p:extLst>
      <p:ext uri="{BB962C8B-B14F-4D97-AF65-F5344CB8AC3E}">
        <p14:creationId xmlns:p14="http://schemas.microsoft.com/office/powerpoint/2010/main" val="258522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definitely a limited view of operational indicator</a:t>
            </a:r>
            <a:r>
              <a:rPr lang="en-US" baseline="0" dirty="0"/>
              <a:t> frameworks</a:t>
            </a:r>
            <a:r>
              <a:rPr lang="is-IS" dirty="0"/>
              <a:t>… more research</a:t>
            </a:r>
            <a:r>
              <a:rPr lang="is-IS" baseline="0" dirty="0"/>
              <a:t> pending.</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40</a:t>
            </a:fld>
            <a:endParaRPr lang="en-US"/>
          </a:p>
        </p:txBody>
      </p:sp>
    </p:spTree>
    <p:extLst>
      <p:ext uri="{BB962C8B-B14F-4D97-AF65-F5344CB8AC3E}">
        <p14:creationId xmlns:p14="http://schemas.microsoft.com/office/powerpoint/2010/main" val="774042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41</a:t>
            </a:fld>
            <a:endParaRPr lang="en-US"/>
          </a:p>
        </p:txBody>
      </p:sp>
    </p:spTree>
    <p:extLst>
      <p:ext uri="{BB962C8B-B14F-4D97-AF65-F5344CB8AC3E}">
        <p14:creationId xmlns:p14="http://schemas.microsoft.com/office/powerpoint/2010/main" val="1088333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42</a:t>
            </a:fld>
            <a:endParaRPr lang="en-US"/>
          </a:p>
        </p:txBody>
      </p:sp>
    </p:spTree>
    <p:extLst>
      <p:ext uri="{BB962C8B-B14F-4D97-AF65-F5344CB8AC3E}">
        <p14:creationId xmlns:p14="http://schemas.microsoft.com/office/powerpoint/2010/main" val="1969599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Bonus: monoidal categories have a convenient graphical representation: they essentially encode </a:t>
            </a:r>
            <a:r>
              <a:rPr lang="en-US" i="1" dirty="0"/>
              <a:t>process diagrams</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Upshot: this is part of a generic strategy</a:t>
            </a:r>
            <a:r>
              <a:rPr lang="en-US" baseline="0" dirty="0"/>
              <a:t> for capturing operational indicator frameworks:</a:t>
            </a:r>
            <a:r>
              <a:rPr lang="en-US" dirty="0"/>
              <a:t> formalize part of the structure.</a:t>
            </a:r>
          </a:p>
          <a:p>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44</a:t>
            </a:fld>
            <a:endParaRPr lang="en-US"/>
          </a:p>
        </p:txBody>
      </p:sp>
    </p:spTree>
    <p:extLst>
      <p:ext uri="{BB962C8B-B14F-4D97-AF65-F5344CB8AC3E}">
        <p14:creationId xmlns:p14="http://schemas.microsoft.com/office/powerpoint/2010/main" val="1407783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particular: </a:t>
            </a:r>
            <a:r>
              <a:rPr lang="en-US" dirty="0"/>
              <a:t>define</a:t>
            </a:r>
            <a:r>
              <a:rPr lang="en-US" baseline="0" dirty="0"/>
              <a:t> them as random variables.</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45</a:t>
            </a:fld>
            <a:endParaRPr lang="en-US"/>
          </a:p>
        </p:txBody>
      </p:sp>
    </p:spTree>
    <p:extLst>
      <p:ext uri="{BB962C8B-B14F-4D97-AF65-F5344CB8AC3E}">
        <p14:creationId xmlns:p14="http://schemas.microsoft.com/office/powerpoint/2010/main" val="654103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ignore the</a:t>
            </a:r>
            <a:r>
              <a:rPr lang="en-US" baseline="0" dirty="0"/>
              <a:t> details for now: in essence, this is a structure that encapsulates the typical things we want to do with data. It includes a language of constraints.</a:t>
            </a:r>
          </a:p>
          <a:p>
            <a:r>
              <a:rPr lang="en-US" baseline="0" dirty="0"/>
              <a:t>The strategy is to pass things into this category.</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46</a:t>
            </a:fld>
            <a:endParaRPr lang="en-US"/>
          </a:p>
        </p:txBody>
      </p:sp>
    </p:spTree>
    <p:extLst>
      <p:ext uri="{BB962C8B-B14F-4D97-AF65-F5344CB8AC3E}">
        <p14:creationId xmlns:p14="http://schemas.microsoft.com/office/powerpoint/2010/main" val="246510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Recall: \</a:t>
            </a:r>
            <a:r>
              <a:rPr lang="en-US" sz="1200" kern="1200" dirty="0" err="1">
                <a:solidFill>
                  <a:schemeClr val="tx1"/>
                </a:solidFill>
                <a:effectLst/>
                <a:latin typeface="+mn-lt"/>
                <a:ea typeface="+mn-ea"/>
                <a:cs typeface="+mn-cs"/>
              </a:rPr>
              <a:t>rho_Y</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eta_Y</a:t>
            </a:r>
            <a:r>
              <a:rPr lang="en-US" sz="1200" kern="1200" dirty="0">
                <a:solidFill>
                  <a:schemeClr val="tx1"/>
                </a:solidFill>
                <a:effectLst/>
                <a:latin typeface="+mn-lt"/>
                <a:ea typeface="+mn-ea"/>
                <a:cs typeface="+mn-cs"/>
              </a:rPr>
              <a:t> represent computing the residuals.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point: instead of constructing operational indicator frameworks expensively and internally, meaning indicator- by-indicator, we can specify them abstractly and externally, by means of their causal and statistical relationships to other, already- extant sets of indicators.</a:t>
            </a:r>
            <a:endParaRPr lang="en-US" dirty="0"/>
          </a:p>
          <a:p>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47</a:t>
            </a:fld>
            <a:endParaRPr lang="en-US"/>
          </a:p>
        </p:txBody>
      </p:sp>
    </p:spTree>
    <p:extLst>
      <p:ext uri="{BB962C8B-B14F-4D97-AF65-F5344CB8AC3E}">
        <p14:creationId xmlns:p14="http://schemas.microsoft.com/office/powerpoint/2010/main" val="34745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can construct a </a:t>
            </a:r>
            <a:r>
              <a:rPr lang="en-US" dirty="0" err="1"/>
              <a:t>functor</a:t>
            </a:r>
            <a:r>
              <a:rPr lang="en-US" dirty="0"/>
              <a:t> from a causal theory </a:t>
            </a:r>
            <a:r>
              <a:rPr lang="en-US" b="1" dirty="0"/>
              <a:t>C</a:t>
            </a:r>
            <a:r>
              <a:rPr lang="en-US" dirty="0"/>
              <a:t> to the category of random variables, </a:t>
            </a:r>
            <a:r>
              <a:rPr lang="en-US" b="1" dirty="0"/>
              <a:t>Rand</a:t>
            </a:r>
            <a:r>
              <a:rPr lang="en-US" dirty="0"/>
              <a:t>.</a:t>
            </a:r>
          </a:p>
        </p:txBody>
      </p:sp>
      <p:sp>
        <p:nvSpPr>
          <p:cNvPr id="4" name="Slide Number Placeholder 3"/>
          <p:cNvSpPr>
            <a:spLocks noGrp="1"/>
          </p:cNvSpPr>
          <p:nvPr>
            <p:ph type="sldNum" sz="quarter" idx="10"/>
          </p:nvPr>
        </p:nvSpPr>
        <p:spPr/>
        <p:txBody>
          <a:bodyPr/>
          <a:lstStyle/>
          <a:p>
            <a:fld id="{DEE3D4E8-5588-4B4F-ADB0-AF1BAE40D9AD}" type="slidenum">
              <a:rPr lang="en-US" smtClean="0"/>
              <a:t>48</a:t>
            </a:fld>
            <a:endParaRPr lang="en-US"/>
          </a:p>
        </p:txBody>
      </p:sp>
    </p:spTree>
    <p:extLst>
      <p:ext uri="{BB962C8B-B14F-4D97-AF65-F5344CB8AC3E}">
        <p14:creationId xmlns:p14="http://schemas.microsoft.com/office/powerpoint/2010/main" val="306694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a:t>
            </a:r>
            <a:r>
              <a:rPr lang="en-US" baseline="0" dirty="0"/>
              <a:t> people build dashboards?</a:t>
            </a:r>
          </a:p>
          <a:p>
            <a:r>
              <a:rPr lang="en-US" dirty="0"/>
              <a:t>Why</a:t>
            </a:r>
            <a:r>
              <a:rPr lang="en-US" baseline="0" dirty="0"/>
              <a:t> do you think Tableau exists?</a:t>
            </a:r>
          </a:p>
        </p:txBody>
      </p:sp>
      <p:sp>
        <p:nvSpPr>
          <p:cNvPr id="4" name="Slide Number Placeholder 3"/>
          <p:cNvSpPr>
            <a:spLocks noGrp="1"/>
          </p:cNvSpPr>
          <p:nvPr>
            <p:ph type="sldNum" sz="quarter" idx="10"/>
          </p:nvPr>
        </p:nvSpPr>
        <p:spPr/>
        <p:txBody>
          <a:bodyPr/>
          <a:lstStyle/>
          <a:p>
            <a:fld id="{DEE3D4E8-5588-4B4F-ADB0-AF1BAE40D9AD}" type="slidenum">
              <a:rPr lang="en-US" smtClean="0"/>
              <a:t>4</a:t>
            </a:fld>
            <a:endParaRPr lang="en-US"/>
          </a:p>
        </p:txBody>
      </p:sp>
    </p:spTree>
    <p:extLst>
      <p:ext uri="{BB962C8B-B14F-4D97-AF65-F5344CB8AC3E}">
        <p14:creationId xmlns:p14="http://schemas.microsoft.com/office/powerpoint/2010/main" val="1981717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putting</a:t>
            </a:r>
            <a:r>
              <a:rPr lang="en-US" baseline="0" dirty="0"/>
              <a:t> together a set of indicators, and populating them, is not an easy task!</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51</a:t>
            </a:fld>
            <a:endParaRPr lang="en-US"/>
          </a:p>
        </p:txBody>
      </p:sp>
    </p:spTree>
    <p:extLst>
      <p:ext uri="{BB962C8B-B14F-4D97-AF65-F5344CB8AC3E}">
        <p14:creationId xmlns:p14="http://schemas.microsoft.com/office/powerpoint/2010/main" val="455303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basically the</a:t>
            </a:r>
            <a:r>
              <a:rPr lang="en-US" baseline="0" dirty="0"/>
              <a:t> same as building a</a:t>
            </a:r>
            <a:r>
              <a:rPr lang="en-US" dirty="0"/>
              <a:t> standard. The point is, it’s expensive, it’s time-consuming, it’s expert-driven,</a:t>
            </a:r>
            <a:r>
              <a:rPr lang="en-US" baseline="0" dirty="0"/>
              <a:t> and the results don’t always line up in a way that lets you get easy comparisons. We need a SYSTEMIZATION.</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5</a:t>
            </a:fld>
            <a:endParaRPr lang="en-US"/>
          </a:p>
        </p:txBody>
      </p:sp>
    </p:spTree>
    <p:extLst>
      <p:ext uri="{BB962C8B-B14F-4D97-AF65-F5344CB8AC3E}">
        <p14:creationId xmlns:p14="http://schemas.microsoft.com/office/powerpoint/2010/main" val="1339955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desired output. From the KPI tool attached to</a:t>
            </a:r>
            <a:r>
              <a:rPr lang="en-US" baseline="0" dirty="0"/>
              <a:t> </a:t>
            </a:r>
            <a:r>
              <a:rPr lang="en-US" baseline="0" dirty="0" err="1"/>
              <a:t>CITYKeys</a:t>
            </a:r>
            <a:r>
              <a:rPr lang="en-US" baseline="0" dirty="0"/>
              <a:t>. Let’s put aside the question of what you do with this output. It’s nice to have when we can get it</a:t>
            </a:r>
            <a:r>
              <a:rPr lang="mr-IN" baseline="0" dirty="0"/>
              <a:t>…</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7</a:t>
            </a:fld>
            <a:endParaRPr lang="en-US"/>
          </a:p>
        </p:txBody>
      </p:sp>
    </p:spTree>
    <p:extLst>
      <p:ext uri="{BB962C8B-B14F-4D97-AF65-F5344CB8AC3E}">
        <p14:creationId xmlns:p14="http://schemas.microsoft.com/office/powerpoint/2010/main" val="1459697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basically a standard.</a:t>
            </a:r>
          </a:p>
        </p:txBody>
      </p:sp>
      <p:sp>
        <p:nvSpPr>
          <p:cNvPr id="4" name="Slide Number Placeholder 3"/>
          <p:cNvSpPr>
            <a:spLocks noGrp="1"/>
          </p:cNvSpPr>
          <p:nvPr>
            <p:ph type="sldNum" sz="quarter" idx="10"/>
          </p:nvPr>
        </p:nvSpPr>
        <p:spPr/>
        <p:txBody>
          <a:bodyPr/>
          <a:lstStyle/>
          <a:p>
            <a:fld id="{DEE3D4E8-5588-4B4F-ADB0-AF1BAE40D9AD}" type="slidenum">
              <a:rPr lang="en-US" smtClean="0"/>
              <a:t>8</a:t>
            </a:fld>
            <a:endParaRPr lang="en-US"/>
          </a:p>
        </p:txBody>
      </p:sp>
    </p:spTree>
    <p:extLst>
      <p:ext uri="{BB962C8B-B14F-4D97-AF65-F5344CB8AC3E}">
        <p14:creationId xmlns:p14="http://schemas.microsoft.com/office/powerpoint/2010/main" val="44522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EE3D4E8-5588-4B4F-ADB0-AF1BAE40D9AD}" type="slidenum">
              <a:rPr lang="en-US" smtClean="0"/>
              <a:t>9</a:t>
            </a:fld>
            <a:endParaRPr lang="en-US"/>
          </a:p>
        </p:txBody>
      </p:sp>
    </p:spTree>
    <p:extLst>
      <p:ext uri="{BB962C8B-B14F-4D97-AF65-F5344CB8AC3E}">
        <p14:creationId xmlns:p14="http://schemas.microsoft.com/office/powerpoint/2010/main" val="1196965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basically a standard.</a:t>
            </a:r>
          </a:p>
        </p:txBody>
      </p:sp>
      <p:sp>
        <p:nvSpPr>
          <p:cNvPr id="4" name="Slide Number Placeholder 3"/>
          <p:cNvSpPr>
            <a:spLocks noGrp="1"/>
          </p:cNvSpPr>
          <p:nvPr>
            <p:ph type="sldNum" sz="quarter" idx="10"/>
          </p:nvPr>
        </p:nvSpPr>
        <p:spPr/>
        <p:txBody>
          <a:bodyPr/>
          <a:lstStyle/>
          <a:p>
            <a:fld id="{DEE3D4E8-5588-4B4F-ADB0-AF1BAE40D9AD}" type="slidenum">
              <a:rPr lang="en-US" smtClean="0"/>
              <a:t>10</a:t>
            </a:fld>
            <a:endParaRPr lang="en-US"/>
          </a:p>
        </p:txBody>
      </p:sp>
    </p:spTree>
    <p:extLst>
      <p:ext uri="{BB962C8B-B14F-4D97-AF65-F5344CB8AC3E}">
        <p14:creationId xmlns:p14="http://schemas.microsoft.com/office/powerpoint/2010/main" val="722631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*Buzzword: “complex”. </a:t>
            </a:r>
            <a:endParaRPr lang="en-US" baseline="0" dirty="0"/>
          </a:p>
          <a:p>
            <a:r>
              <a:rPr lang="en-US" baseline="0" dirty="0"/>
              <a:t>If we had enough (good) data, we could build a giant correlation table between every indicator that we could imagine. Of course we don’t: that’s why we use models to infer these correlations (and other relations).</a:t>
            </a:r>
            <a:endParaRPr lang="en-US" dirty="0"/>
          </a:p>
        </p:txBody>
      </p:sp>
      <p:sp>
        <p:nvSpPr>
          <p:cNvPr id="4" name="Slide Number Placeholder 3"/>
          <p:cNvSpPr>
            <a:spLocks noGrp="1"/>
          </p:cNvSpPr>
          <p:nvPr>
            <p:ph type="sldNum" sz="quarter" idx="10"/>
          </p:nvPr>
        </p:nvSpPr>
        <p:spPr/>
        <p:txBody>
          <a:bodyPr/>
          <a:lstStyle/>
          <a:p>
            <a:fld id="{DEE3D4E8-5588-4B4F-ADB0-AF1BAE40D9AD}" type="slidenum">
              <a:rPr lang="en-US" smtClean="0"/>
              <a:t>11</a:t>
            </a:fld>
            <a:endParaRPr lang="en-US"/>
          </a:p>
        </p:txBody>
      </p:sp>
    </p:spTree>
    <p:extLst>
      <p:ext uri="{BB962C8B-B14F-4D97-AF65-F5344CB8AC3E}">
        <p14:creationId xmlns:p14="http://schemas.microsoft.com/office/powerpoint/2010/main" val="49719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4DF4CE6-8FEF-9044-830F-CB1BCD57F41A}"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1239064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DF4CE6-8FEF-9044-830F-CB1BCD57F41A}"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114559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DF4CE6-8FEF-9044-830F-CB1BCD57F41A}"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175248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DF4CE6-8FEF-9044-830F-CB1BCD57F41A}"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83997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DF4CE6-8FEF-9044-830F-CB1BCD57F41A}"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2063107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DF4CE6-8FEF-9044-830F-CB1BCD57F41A}" type="datetimeFigureOut">
              <a:rPr lang="en-US" smtClean="0"/>
              <a:t>3/15/18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137856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DF4CE6-8FEF-9044-830F-CB1BCD57F41A}" type="datetimeFigureOut">
              <a:rPr lang="en-US" smtClean="0"/>
              <a:t>3/15/18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417863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DF4CE6-8FEF-9044-830F-CB1BCD57F41A}" type="datetimeFigureOut">
              <a:rPr lang="en-US" smtClean="0"/>
              <a:t>3/15/18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76161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F4CE6-8FEF-9044-830F-CB1BCD57F41A}" type="datetimeFigureOut">
              <a:rPr lang="en-US" smtClean="0"/>
              <a:t>3/15/18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142629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DF4CE6-8FEF-9044-830F-CB1BCD57F41A}" type="datetimeFigureOut">
              <a:rPr lang="en-US" smtClean="0"/>
              <a:t>3/15/18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157336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DF4CE6-8FEF-9044-830F-CB1BCD57F41A}" type="datetimeFigureOut">
              <a:rPr lang="en-US" smtClean="0"/>
              <a:t>3/15/18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9F781-1BAD-E94E-9A7D-B53D9A1FA5FD}" type="slidenum">
              <a:rPr lang="en-US" smtClean="0"/>
              <a:t>‹#›</a:t>
            </a:fld>
            <a:endParaRPr lang="en-US"/>
          </a:p>
        </p:txBody>
      </p:sp>
    </p:spTree>
    <p:extLst>
      <p:ext uri="{BB962C8B-B14F-4D97-AF65-F5344CB8AC3E}">
        <p14:creationId xmlns:p14="http://schemas.microsoft.com/office/powerpoint/2010/main" val="1539862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F4CE6-8FEF-9044-830F-CB1BCD57F41A}" type="datetimeFigureOut">
              <a:rPr lang="en-US" smtClean="0"/>
              <a:t>3/15/18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9F781-1BAD-E94E-9A7D-B53D9A1FA5FD}" type="slidenum">
              <a:rPr lang="en-US" smtClean="0"/>
              <a:t>‹#›</a:t>
            </a:fld>
            <a:endParaRPr lang="en-US"/>
          </a:p>
        </p:txBody>
      </p:sp>
    </p:spTree>
    <p:extLst>
      <p:ext uri="{BB962C8B-B14F-4D97-AF65-F5344CB8AC3E}">
        <p14:creationId xmlns:p14="http://schemas.microsoft.com/office/powerpoint/2010/main" val="38237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indicator-frameworks.github.io/"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ctrTitle"/>
          </p:nvPr>
        </p:nvSpPr>
        <p:spPr>
          <a:xfrm>
            <a:off x="1524000" y="1290955"/>
            <a:ext cx="9144000" cy="2387600"/>
          </a:xfrm>
        </p:spPr>
        <p:txBody>
          <a:bodyPr>
            <a:normAutofit/>
          </a:bodyPr>
          <a:lstStyle/>
          <a:p>
            <a:r>
              <a:rPr lang="en-US" b="1" dirty="0">
                <a:solidFill>
                  <a:srgbClr val="00B0F0"/>
                </a:solidFill>
              </a:rPr>
              <a:t>Indicator</a:t>
            </a:r>
            <a:r>
              <a:rPr lang="en-US" dirty="0">
                <a:solidFill>
                  <a:srgbClr val="00B0F0"/>
                </a:solidFill>
              </a:rPr>
              <a:t> </a:t>
            </a:r>
            <a:r>
              <a:rPr lang="en-US" b="1" dirty="0">
                <a:solidFill>
                  <a:srgbClr val="C00000"/>
                </a:solidFill>
              </a:rPr>
              <a:t>Frameworks</a:t>
            </a:r>
            <a:endParaRPr lang="en-US" sz="4800" dirty="0">
              <a:solidFill>
                <a:srgbClr val="C00000"/>
              </a:solidFill>
            </a:endParaRPr>
          </a:p>
        </p:txBody>
      </p:sp>
      <p:sp>
        <p:nvSpPr>
          <p:cNvPr id="12" name="Subtitle 2"/>
          <p:cNvSpPr>
            <a:spLocks noGrp="1"/>
          </p:cNvSpPr>
          <p:nvPr>
            <p:ph type="subTitle" idx="1"/>
          </p:nvPr>
        </p:nvSpPr>
        <p:spPr>
          <a:xfrm>
            <a:off x="1524000" y="4253346"/>
            <a:ext cx="9144000" cy="1735665"/>
          </a:xfrm>
        </p:spPr>
        <p:txBody>
          <a:bodyPr>
            <a:normAutofit/>
          </a:bodyPr>
          <a:lstStyle/>
          <a:p>
            <a:r>
              <a:rPr lang="en-US" dirty="0"/>
              <a:t>Joshua Tan (University of Oxford), Christine Kendrick (City of Portland), </a:t>
            </a:r>
            <a:br>
              <a:rPr lang="en-US" dirty="0"/>
            </a:br>
            <a:r>
              <a:rPr lang="en-US" dirty="0"/>
              <a:t>Abhishek Dubey (Vanderbilt University), and </a:t>
            </a:r>
            <a:r>
              <a:rPr lang="en-US" dirty="0" err="1"/>
              <a:t>Sokwoo</a:t>
            </a:r>
            <a:r>
              <a:rPr lang="en-US" dirty="0"/>
              <a:t> Rhee (NIST)</a:t>
            </a:r>
          </a:p>
          <a:p>
            <a:r>
              <a:rPr lang="en-US" dirty="0"/>
              <a:t>Applied Category Theory @ NIST</a:t>
            </a:r>
          </a:p>
          <a:p>
            <a:r>
              <a:rPr lang="en-US" dirty="0"/>
              <a:t>March 15, 2018</a:t>
            </a:r>
          </a:p>
        </p:txBody>
      </p:sp>
      <p:grpSp>
        <p:nvGrpSpPr>
          <p:cNvPr id="35" name="Group 34"/>
          <p:cNvGrpSpPr/>
          <p:nvPr/>
        </p:nvGrpSpPr>
        <p:grpSpPr>
          <a:xfrm>
            <a:off x="5439368" y="1029714"/>
            <a:ext cx="1313264" cy="1160573"/>
            <a:chOff x="5434371" y="734618"/>
            <a:chExt cx="1313264" cy="1160573"/>
          </a:xfrm>
        </p:grpSpPr>
        <p:sp>
          <p:nvSpPr>
            <p:cNvPr id="4" name="Oval 3"/>
            <p:cNvSpPr/>
            <p:nvPr/>
          </p:nvSpPr>
          <p:spPr>
            <a:xfrm>
              <a:off x="5933059" y="734618"/>
              <a:ext cx="337571" cy="345373"/>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410064" y="1549818"/>
              <a:ext cx="337571" cy="345373"/>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34371" y="1549818"/>
              <a:ext cx="337571" cy="345373"/>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6" idx="6"/>
            </p:cNvCxnSpPr>
            <p:nvPr/>
          </p:nvCxnSpPr>
          <p:spPr>
            <a:xfrm flipV="1">
              <a:off x="5771942" y="1722504"/>
              <a:ext cx="8069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riangle 1"/>
            <p:cNvSpPr/>
            <p:nvPr/>
          </p:nvSpPr>
          <p:spPr>
            <a:xfrm>
              <a:off x="5799382" y="1120617"/>
              <a:ext cx="572124" cy="493210"/>
            </a:xfrm>
            <a:prstGeom prst="triangl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4" idx="3"/>
            </p:cNvCxnSpPr>
            <p:nvPr/>
          </p:nvCxnSpPr>
          <p:spPr>
            <a:xfrm flipH="1">
              <a:off x="5595843" y="1029412"/>
              <a:ext cx="386652" cy="693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1"/>
            </p:cNvCxnSpPr>
            <p:nvPr/>
          </p:nvCxnSpPr>
          <p:spPr>
            <a:xfrm flipH="1" flipV="1">
              <a:off x="6109514" y="924452"/>
              <a:ext cx="349986" cy="675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1219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the </a:t>
            </a:r>
            <a:r>
              <a:rPr lang="en-US" b="1" dirty="0">
                <a:solidFill>
                  <a:srgbClr val="C00000"/>
                </a:solidFill>
              </a:rPr>
              <a:t>systems</a:t>
            </a:r>
            <a:r>
              <a:rPr lang="en-US" dirty="0">
                <a:solidFill>
                  <a:srgbClr val="C00000"/>
                </a:solidFill>
              </a:rPr>
              <a:t> </a:t>
            </a:r>
            <a:r>
              <a:rPr lang="en-US" dirty="0"/>
              <a:t>approach</a:t>
            </a:r>
          </a:p>
        </p:txBody>
      </p:sp>
      <p:sp>
        <p:nvSpPr>
          <p:cNvPr id="3" name="Content Placeholder 2"/>
          <p:cNvSpPr>
            <a:spLocks noGrp="1"/>
          </p:cNvSpPr>
          <p:nvPr>
            <p:ph idx="1"/>
          </p:nvPr>
        </p:nvSpPr>
        <p:spPr/>
        <p:txBody>
          <a:bodyPr/>
          <a:lstStyle/>
          <a:p>
            <a:r>
              <a:rPr lang="en-US" dirty="0"/>
              <a:t>People end up building toy models</a:t>
            </a:r>
          </a:p>
          <a:p>
            <a:pPr lvl="1"/>
            <a:r>
              <a:rPr lang="en-US" dirty="0"/>
              <a:t>See 90% of academic studies</a:t>
            </a:r>
          </a:p>
          <a:p>
            <a:r>
              <a:rPr lang="en-US" dirty="0"/>
              <a:t>Or they build highly specific, technical models</a:t>
            </a:r>
            <a:r>
              <a:rPr lang="mr-IN" dirty="0"/>
              <a:t>…</a:t>
            </a:r>
            <a:r>
              <a:rPr lang="en-US" dirty="0"/>
              <a:t> thus not “systems”</a:t>
            </a:r>
          </a:p>
          <a:p>
            <a:r>
              <a:rPr lang="en-US" dirty="0"/>
              <a:t>Or they build giant, unwieldy models</a:t>
            </a:r>
          </a:p>
          <a:p>
            <a:pPr lvl="1"/>
            <a:r>
              <a:rPr lang="en-US" dirty="0"/>
              <a:t>175 indicators in </a:t>
            </a:r>
            <a:r>
              <a:rPr lang="en-US" dirty="0" err="1"/>
              <a:t>CITYKeys</a:t>
            </a:r>
            <a:r>
              <a:rPr lang="en-US" dirty="0"/>
              <a:t>, 212 in the Boston Indicators Project, etc.</a:t>
            </a:r>
          </a:p>
          <a:p>
            <a:pPr lvl="1"/>
            <a:r>
              <a:rPr lang="en-US" dirty="0"/>
              <a:t>More than 43 (!) indicator frameworks built for “smart and sustainable cities”</a:t>
            </a:r>
          </a:p>
          <a:p>
            <a:r>
              <a:rPr lang="en-US" dirty="0"/>
              <a:t>The point is: models are useful locally, but they’re hard to sustain on bigger systems</a:t>
            </a:r>
          </a:p>
          <a:p>
            <a:endParaRPr lang="en-US" dirty="0"/>
          </a:p>
        </p:txBody>
      </p:sp>
    </p:spTree>
    <p:extLst>
      <p:ext uri="{BB962C8B-B14F-4D97-AF65-F5344CB8AC3E}">
        <p14:creationId xmlns:p14="http://schemas.microsoft.com/office/powerpoint/2010/main" val="54154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 science of measuring </a:t>
            </a:r>
            <a:r>
              <a:rPr lang="en-US" b="1" dirty="0">
                <a:solidFill>
                  <a:srgbClr val="00B0F0"/>
                </a:solidFill>
              </a:rPr>
              <a:t>cities</a:t>
            </a:r>
            <a:endParaRPr lang="en-US" dirty="0"/>
          </a:p>
        </p:txBody>
      </p:sp>
      <p:sp>
        <p:nvSpPr>
          <p:cNvPr id="3" name="Content Placeholder 2"/>
          <p:cNvSpPr>
            <a:spLocks noGrp="1"/>
          </p:cNvSpPr>
          <p:nvPr>
            <p:ph idx="1"/>
          </p:nvPr>
        </p:nvSpPr>
        <p:spPr/>
        <p:txBody>
          <a:bodyPr>
            <a:normAutofit/>
          </a:bodyPr>
          <a:lstStyle/>
          <a:p>
            <a:r>
              <a:rPr lang="en-US" dirty="0"/>
              <a:t>Problem: the </a:t>
            </a:r>
            <a:r>
              <a:rPr lang="en-US" b="1" dirty="0">
                <a:solidFill>
                  <a:srgbClr val="C00000"/>
                </a:solidFill>
              </a:rPr>
              <a:t>models</a:t>
            </a:r>
            <a:r>
              <a:rPr lang="en-US" dirty="0">
                <a:solidFill>
                  <a:srgbClr val="C00000"/>
                </a:solidFill>
              </a:rPr>
              <a:t> </a:t>
            </a:r>
            <a:r>
              <a:rPr lang="en-US" dirty="0"/>
              <a:t>fail to describe the world perfectly. (Duh)</a:t>
            </a:r>
          </a:p>
          <a:p>
            <a:r>
              <a:rPr lang="en-US" dirty="0"/>
              <a:t>Problem: the </a:t>
            </a:r>
            <a:r>
              <a:rPr lang="en-US" b="1" dirty="0">
                <a:solidFill>
                  <a:srgbClr val="00B0F0"/>
                </a:solidFill>
              </a:rPr>
              <a:t>data</a:t>
            </a:r>
            <a:r>
              <a:rPr lang="en-US" dirty="0">
                <a:solidFill>
                  <a:srgbClr val="00B0F0"/>
                </a:solidFill>
              </a:rPr>
              <a:t> </a:t>
            </a:r>
            <a:r>
              <a:rPr lang="en-US" dirty="0"/>
              <a:t>doesn’t either.*</a:t>
            </a:r>
          </a:p>
          <a:p>
            <a:endParaRPr lang="en-US" dirty="0"/>
          </a:p>
          <a:p>
            <a:pPr marL="0" indent="0" algn="r">
              <a:buNone/>
            </a:pPr>
            <a:endParaRPr lang="en-US" dirty="0"/>
          </a:p>
          <a:p>
            <a:pPr marL="0" indent="0" algn="r">
              <a:buNone/>
            </a:pPr>
            <a:endParaRPr lang="en-US" dirty="0"/>
          </a:p>
          <a:p>
            <a:pPr marL="0" indent="0" algn="r">
              <a:buNone/>
            </a:pPr>
            <a:endParaRPr lang="en-US" dirty="0"/>
          </a:p>
          <a:p>
            <a:pPr marL="0" indent="0" algn="r">
              <a:buNone/>
            </a:pPr>
            <a:r>
              <a:rPr lang="en-US" dirty="0"/>
              <a:t>* cities are </a:t>
            </a:r>
            <a:r>
              <a:rPr lang="en-US" b="1" dirty="0">
                <a:solidFill>
                  <a:srgbClr val="00B0F0"/>
                </a:solidFill>
              </a:rPr>
              <a:t>complex</a:t>
            </a:r>
            <a:r>
              <a:rPr lang="en-US" dirty="0"/>
              <a:t>: there isn’t enough raw data </a:t>
            </a:r>
            <a:br>
              <a:rPr lang="en-US" dirty="0"/>
            </a:br>
            <a:r>
              <a:rPr lang="en-US" dirty="0"/>
              <a:t>to describe all the interactions</a:t>
            </a:r>
          </a:p>
        </p:txBody>
      </p:sp>
    </p:spTree>
    <p:extLst>
      <p:ext uri="{BB962C8B-B14F-4D97-AF65-F5344CB8AC3E}">
        <p14:creationId xmlns:p14="http://schemas.microsoft.com/office/powerpoint/2010/main" val="1915988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398090" y="2086037"/>
            <a:ext cx="3548142" cy="1744483"/>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3264" y="5771213"/>
            <a:ext cx="6362968" cy="646331"/>
          </a:xfrm>
          <a:prstGeom prst="rect">
            <a:avLst/>
          </a:prstGeom>
          <a:noFill/>
        </p:spPr>
        <p:txBody>
          <a:bodyPr wrap="square" rtlCol="0">
            <a:spAutoFit/>
          </a:bodyPr>
          <a:lstStyle/>
          <a:p>
            <a:r>
              <a:rPr lang="en-US" sz="3600" dirty="0"/>
              <a:t>Joined data</a:t>
            </a:r>
          </a:p>
        </p:txBody>
      </p:sp>
      <p:sp>
        <p:nvSpPr>
          <p:cNvPr id="14" name="TextBox 13"/>
          <p:cNvSpPr txBox="1"/>
          <p:nvPr/>
        </p:nvSpPr>
        <p:spPr>
          <a:xfrm>
            <a:off x="3764748" y="2727445"/>
            <a:ext cx="764889" cy="461665"/>
          </a:xfrm>
          <a:prstGeom prst="rect">
            <a:avLst/>
          </a:prstGeom>
          <a:noFill/>
        </p:spPr>
        <p:txBody>
          <a:bodyPr wrap="none" rtlCol="0">
            <a:spAutoFit/>
          </a:bodyPr>
          <a:lstStyle/>
          <a:p>
            <a:r>
              <a:rPr lang="en-US" sz="2400" dirty="0"/>
              <a:t>Data</a:t>
            </a:r>
          </a:p>
        </p:txBody>
      </p:sp>
      <p:sp>
        <p:nvSpPr>
          <p:cNvPr id="12" name="Oval 11"/>
          <p:cNvSpPr/>
          <p:nvPr/>
        </p:nvSpPr>
        <p:spPr>
          <a:xfrm>
            <a:off x="4930948" y="2094446"/>
            <a:ext cx="3548142" cy="1744483"/>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330216" y="2750019"/>
            <a:ext cx="764889" cy="461665"/>
          </a:xfrm>
          <a:prstGeom prst="rect">
            <a:avLst/>
          </a:prstGeom>
          <a:noFill/>
        </p:spPr>
        <p:txBody>
          <a:bodyPr wrap="none" rtlCol="0">
            <a:spAutoFit/>
          </a:bodyPr>
          <a:lstStyle/>
          <a:p>
            <a:r>
              <a:rPr lang="en-US" sz="2400" dirty="0"/>
              <a:t>Data</a:t>
            </a:r>
          </a:p>
        </p:txBody>
      </p:sp>
      <p:sp>
        <p:nvSpPr>
          <p:cNvPr id="19" name="TextBox 18"/>
          <p:cNvSpPr txBox="1"/>
          <p:nvPr/>
        </p:nvSpPr>
        <p:spPr>
          <a:xfrm>
            <a:off x="5419649" y="2561342"/>
            <a:ext cx="1061509" cy="830997"/>
          </a:xfrm>
          <a:prstGeom prst="rect">
            <a:avLst/>
          </a:prstGeom>
          <a:noFill/>
        </p:spPr>
        <p:txBody>
          <a:bodyPr wrap="none" rtlCol="0">
            <a:spAutoFit/>
          </a:bodyPr>
          <a:lstStyle/>
          <a:p>
            <a:pPr algn="ctr"/>
            <a:r>
              <a:rPr lang="en-US" sz="2400"/>
              <a:t>Joined </a:t>
            </a:r>
            <a:br>
              <a:rPr lang="en-US" sz="2400"/>
            </a:br>
            <a:r>
              <a:rPr lang="en-US" sz="2400"/>
              <a:t>data</a:t>
            </a:r>
            <a:endParaRPr lang="en-US" sz="2400" dirty="0"/>
          </a:p>
        </p:txBody>
      </p:sp>
    </p:spTree>
    <p:extLst>
      <p:ext uri="{BB962C8B-B14F-4D97-AF65-F5344CB8AC3E}">
        <p14:creationId xmlns:p14="http://schemas.microsoft.com/office/powerpoint/2010/main" val="105021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90677" y="2086037"/>
            <a:ext cx="3548142" cy="1744483"/>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3264" y="5771213"/>
            <a:ext cx="6362968" cy="646331"/>
          </a:xfrm>
          <a:prstGeom prst="rect">
            <a:avLst/>
          </a:prstGeom>
          <a:noFill/>
        </p:spPr>
        <p:txBody>
          <a:bodyPr wrap="square" rtlCol="0">
            <a:spAutoFit/>
          </a:bodyPr>
          <a:lstStyle/>
          <a:p>
            <a:r>
              <a:rPr lang="en-US" sz="3600" dirty="0"/>
              <a:t>How do we join this data?</a:t>
            </a:r>
          </a:p>
        </p:txBody>
      </p:sp>
      <p:sp>
        <p:nvSpPr>
          <p:cNvPr id="12" name="Oval 11"/>
          <p:cNvSpPr/>
          <p:nvPr/>
        </p:nvSpPr>
        <p:spPr>
          <a:xfrm>
            <a:off x="6503074" y="2094446"/>
            <a:ext cx="3548142" cy="1744483"/>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602987" y="2662990"/>
            <a:ext cx="964255" cy="584775"/>
          </a:xfrm>
          <a:prstGeom prst="rect">
            <a:avLst/>
          </a:prstGeom>
          <a:noFill/>
        </p:spPr>
        <p:txBody>
          <a:bodyPr wrap="square" rtlCol="0">
            <a:spAutoFit/>
          </a:bodyPr>
          <a:lstStyle/>
          <a:p>
            <a:r>
              <a:rPr lang="en-US" sz="3200"/>
              <a:t>GAP</a:t>
            </a:r>
          </a:p>
        </p:txBody>
      </p:sp>
    </p:spTree>
    <p:extLst>
      <p:ext uri="{BB962C8B-B14F-4D97-AF65-F5344CB8AC3E}">
        <p14:creationId xmlns:p14="http://schemas.microsoft.com/office/powerpoint/2010/main" val="3599372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goal</a:t>
            </a:r>
          </a:p>
        </p:txBody>
      </p:sp>
      <p:sp>
        <p:nvSpPr>
          <p:cNvPr id="3" name="Content Placeholder 2"/>
          <p:cNvSpPr>
            <a:spLocks noGrp="1"/>
          </p:cNvSpPr>
          <p:nvPr>
            <p:ph idx="1"/>
          </p:nvPr>
        </p:nvSpPr>
        <p:spPr>
          <a:xfrm>
            <a:off x="838200" y="1690689"/>
            <a:ext cx="10515600" cy="4486274"/>
          </a:xfrm>
        </p:spPr>
        <p:txBody>
          <a:bodyPr>
            <a:normAutofit/>
          </a:bodyPr>
          <a:lstStyle/>
          <a:p>
            <a:pPr marL="0" indent="0">
              <a:buNone/>
            </a:pPr>
            <a:r>
              <a:rPr lang="en-US" sz="3200" dirty="0"/>
              <a:t>Compute the correlation between two indicators even </a:t>
            </a:r>
            <a:r>
              <a:rPr lang="en-US" sz="3200" i="1" dirty="0"/>
              <a:t>without</a:t>
            </a:r>
            <a:r>
              <a:rPr lang="en-US" sz="3200" dirty="0"/>
              <a:t> data.</a:t>
            </a:r>
          </a:p>
          <a:p>
            <a:pPr marL="0" indent="0">
              <a:buNone/>
            </a:pPr>
            <a:endParaRPr lang="en-US" sz="3200" dirty="0"/>
          </a:p>
          <a:p>
            <a:pPr marL="0" indent="0">
              <a:buNone/>
            </a:pPr>
            <a:endParaRPr lang="en-US" sz="3200" dirty="0"/>
          </a:p>
          <a:p>
            <a:pPr marL="0" indent="0">
              <a:buNone/>
            </a:pPr>
            <a:endParaRPr lang="en-US" sz="3200" dirty="0"/>
          </a:p>
          <a:p>
            <a:r>
              <a:rPr lang="en-US" dirty="0"/>
              <a:t>Step 1: give a </a:t>
            </a:r>
            <a:r>
              <a:rPr lang="en-US" b="1" dirty="0"/>
              <a:t>mathematical semantics</a:t>
            </a:r>
            <a:r>
              <a:rPr lang="en-US" dirty="0"/>
              <a:t> for indicator sets.</a:t>
            </a:r>
          </a:p>
          <a:p>
            <a:r>
              <a:rPr lang="en-US" dirty="0"/>
              <a:t>Step 2: test whether indicator sets can be upgraded to synthesize “</a:t>
            </a:r>
            <a:r>
              <a:rPr lang="en-US" b="1" dirty="0">
                <a:solidFill>
                  <a:srgbClr val="C00000"/>
                </a:solidFill>
              </a:rPr>
              <a:t>models</a:t>
            </a:r>
            <a:r>
              <a:rPr lang="en-US" dirty="0">
                <a:solidFill>
                  <a:srgbClr val="C00000"/>
                </a:solidFill>
              </a:rPr>
              <a:t> </a:t>
            </a:r>
            <a:r>
              <a:rPr lang="en-US" dirty="0"/>
              <a:t>over </a:t>
            </a:r>
            <a:r>
              <a:rPr lang="en-US" b="1" dirty="0">
                <a:solidFill>
                  <a:srgbClr val="00B0F0"/>
                </a:solidFill>
              </a:rPr>
              <a:t>data</a:t>
            </a:r>
            <a:r>
              <a:rPr lang="en-US" dirty="0"/>
              <a:t>”.</a:t>
            </a:r>
          </a:p>
        </p:txBody>
      </p:sp>
    </p:spTree>
    <p:extLst>
      <p:ext uri="{BB962C8B-B14F-4D97-AF65-F5344CB8AC3E}">
        <p14:creationId xmlns:p14="http://schemas.microsoft.com/office/powerpoint/2010/main" val="1122388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indicator frameworks</a:t>
            </a:r>
          </a:p>
        </p:txBody>
      </p:sp>
      <p:sp>
        <p:nvSpPr>
          <p:cNvPr id="5" name="Content Placeholder 4"/>
          <p:cNvSpPr>
            <a:spLocks noGrp="1"/>
          </p:cNvSpPr>
          <p:nvPr>
            <p:ph idx="1"/>
          </p:nvPr>
        </p:nvSpPr>
        <p:spPr/>
        <p:txBody>
          <a:bodyPr/>
          <a:lstStyle/>
          <a:p>
            <a:r>
              <a:rPr lang="en-US" dirty="0"/>
              <a:t>Whiteboard!</a:t>
            </a:r>
          </a:p>
          <a:p>
            <a:endParaRPr lang="en-US" dirty="0"/>
          </a:p>
        </p:txBody>
      </p:sp>
    </p:spTree>
    <p:extLst>
      <p:ext uri="{BB962C8B-B14F-4D97-AF65-F5344CB8AC3E}">
        <p14:creationId xmlns:p14="http://schemas.microsoft.com/office/powerpoint/2010/main" val="1002676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B0F0"/>
                </a:solidFill>
              </a:rPr>
              <a:t>Data</a:t>
            </a:r>
            <a:r>
              <a:rPr lang="en-US" dirty="0">
                <a:solidFill>
                  <a:srgbClr val="00B0F0"/>
                </a:solidFill>
              </a:rPr>
              <a:t> </a:t>
            </a:r>
            <a:r>
              <a:rPr lang="en-US" dirty="0"/>
              <a:t>informs models, </a:t>
            </a:r>
            <a:br>
              <a:rPr lang="en-US" dirty="0"/>
            </a:br>
            <a:r>
              <a:rPr lang="en-US" dirty="0"/>
              <a:t>while </a:t>
            </a:r>
            <a:r>
              <a:rPr lang="en-US" b="1" dirty="0">
                <a:solidFill>
                  <a:srgbClr val="C00000"/>
                </a:solidFill>
              </a:rPr>
              <a:t>models</a:t>
            </a:r>
            <a:r>
              <a:rPr lang="en-US" dirty="0">
                <a:solidFill>
                  <a:srgbClr val="C00000"/>
                </a:solidFill>
              </a:rPr>
              <a:t> </a:t>
            </a:r>
            <a:r>
              <a:rPr lang="en-US" dirty="0"/>
              <a:t>constrain data.</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316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928480" y="1619845"/>
            <a:ext cx="6207260" cy="1832659"/>
          </a:xfrm>
          <a:prstGeom prst="ellipse">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455521" y="4446315"/>
            <a:ext cx="891958" cy="438541"/>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3264" y="5771213"/>
            <a:ext cx="4422689" cy="646331"/>
          </a:xfrm>
          <a:prstGeom prst="rect">
            <a:avLst/>
          </a:prstGeom>
          <a:noFill/>
        </p:spPr>
        <p:txBody>
          <a:bodyPr wrap="square" rtlCol="0">
            <a:spAutoFit/>
          </a:bodyPr>
          <a:lstStyle/>
          <a:p>
            <a:r>
              <a:rPr lang="en-US" sz="3600" dirty="0"/>
              <a:t>Model construction</a:t>
            </a:r>
          </a:p>
        </p:txBody>
      </p:sp>
      <p:sp>
        <p:nvSpPr>
          <p:cNvPr id="13" name="TextBox 12"/>
          <p:cNvSpPr txBox="1"/>
          <p:nvPr/>
        </p:nvSpPr>
        <p:spPr>
          <a:xfrm>
            <a:off x="2358404" y="1562730"/>
            <a:ext cx="995785" cy="461665"/>
          </a:xfrm>
          <a:prstGeom prst="rect">
            <a:avLst/>
          </a:prstGeom>
          <a:noFill/>
        </p:spPr>
        <p:txBody>
          <a:bodyPr wrap="none" rtlCol="0">
            <a:spAutoFit/>
          </a:bodyPr>
          <a:lstStyle/>
          <a:p>
            <a:r>
              <a:rPr lang="en-US" sz="2400" dirty="0"/>
              <a:t>Model</a:t>
            </a:r>
          </a:p>
        </p:txBody>
      </p:sp>
      <p:sp>
        <p:nvSpPr>
          <p:cNvPr id="14" name="TextBox 13"/>
          <p:cNvSpPr txBox="1"/>
          <p:nvPr/>
        </p:nvSpPr>
        <p:spPr>
          <a:xfrm>
            <a:off x="4390595" y="4450195"/>
            <a:ext cx="764889" cy="461665"/>
          </a:xfrm>
          <a:prstGeom prst="rect">
            <a:avLst/>
          </a:prstGeom>
          <a:noFill/>
        </p:spPr>
        <p:txBody>
          <a:bodyPr wrap="none" rtlCol="0">
            <a:spAutoFit/>
          </a:bodyPr>
          <a:lstStyle/>
          <a:p>
            <a:r>
              <a:rPr lang="en-US" sz="2400" dirty="0"/>
              <a:t>Data</a:t>
            </a:r>
          </a:p>
        </p:txBody>
      </p:sp>
      <p:cxnSp>
        <p:nvCxnSpPr>
          <p:cNvPr id="15" name="Straight Arrow Connector 14"/>
          <p:cNvCxnSpPr/>
          <p:nvPr/>
        </p:nvCxnSpPr>
        <p:spPr>
          <a:xfrm flipH="1" flipV="1">
            <a:off x="5164760" y="2823410"/>
            <a:ext cx="290761" cy="184217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347479" y="2823410"/>
            <a:ext cx="310752" cy="184217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164760" y="2261937"/>
            <a:ext cx="1493471" cy="561473"/>
          </a:xfrm>
          <a:prstGeom prst="rect">
            <a:avLst/>
          </a:prstGeom>
          <a:solidFill>
            <a:schemeClr val="bg1">
              <a:lumMod val="9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3365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1272821" y="-1473433"/>
            <a:ext cx="9518577" cy="4925937"/>
          </a:xfrm>
          <a:prstGeom prst="ellipse">
            <a:avLst/>
          </a:prstGeom>
          <a:solidFill>
            <a:srgbClr val="C0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761876" y="4446315"/>
            <a:ext cx="2309247" cy="3350148"/>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2928480" y="1619845"/>
            <a:ext cx="6207260" cy="1832659"/>
          </a:xfrm>
          <a:prstGeom prst="ellipse">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10" idx="2"/>
          </p:cNvCxnSpPr>
          <p:nvPr/>
        </p:nvCxnSpPr>
        <p:spPr>
          <a:xfrm flipH="1" flipV="1">
            <a:off x="5164760" y="2823410"/>
            <a:ext cx="290761" cy="184217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0" idx="6"/>
          </p:cNvCxnSpPr>
          <p:nvPr/>
        </p:nvCxnSpPr>
        <p:spPr>
          <a:xfrm flipV="1">
            <a:off x="6347479" y="2823410"/>
            <a:ext cx="310752" cy="184217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455521" y="4446315"/>
            <a:ext cx="891958" cy="438541"/>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2358404" y="1562730"/>
            <a:ext cx="995785" cy="461665"/>
          </a:xfrm>
          <a:prstGeom prst="rect">
            <a:avLst/>
          </a:prstGeom>
          <a:noFill/>
        </p:spPr>
        <p:txBody>
          <a:bodyPr wrap="none" rtlCol="0">
            <a:spAutoFit/>
          </a:bodyPr>
          <a:lstStyle/>
          <a:p>
            <a:r>
              <a:rPr lang="en-US" sz="2400" dirty="0"/>
              <a:t>Model</a:t>
            </a:r>
          </a:p>
        </p:txBody>
      </p:sp>
      <p:sp>
        <p:nvSpPr>
          <p:cNvPr id="44" name="TextBox 43"/>
          <p:cNvSpPr txBox="1"/>
          <p:nvPr/>
        </p:nvSpPr>
        <p:spPr>
          <a:xfrm>
            <a:off x="4390595" y="4450195"/>
            <a:ext cx="764889" cy="461665"/>
          </a:xfrm>
          <a:prstGeom prst="rect">
            <a:avLst/>
          </a:prstGeom>
          <a:noFill/>
        </p:spPr>
        <p:txBody>
          <a:bodyPr wrap="none" rtlCol="0">
            <a:spAutoFit/>
          </a:bodyPr>
          <a:lstStyle/>
          <a:p>
            <a:r>
              <a:rPr lang="en-US" sz="2400" dirty="0"/>
              <a:t>Data</a:t>
            </a:r>
          </a:p>
        </p:txBody>
      </p:sp>
      <p:sp>
        <p:nvSpPr>
          <p:cNvPr id="11" name="TextBox 10"/>
          <p:cNvSpPr txBox="1"/>
          <p:nvPr/>
        </p:nvSpPr>
        <p:spPr>
          <a:xfrm>
            <a:off x="583264" y="5771213"/>
            <a:ext cx="4422689" cy="646331"/>
          </a:xfrm>
          <a:prstGeom prst="rect">
            <a:avLst/>
          </a:prstGeom>
          <a:noFill/>
        </p:spPr>
        <p:txBody>
          <a:bodyPr wrap="square" rtlCol="0">
            <a:spAutoFit/>
          </a:bodyPr>
          <a:lstStyle/>
          <a:p>
            <a:r>
              <a:rPr lang="en-US" sz="3600" dirty="0"/>
              <a:t>Model application</a:t>
            </a:r>
          </a:p>
        </p:txBody>
      </p:sp>
      <p:sp>
        <p:nvSpPr>
          <p:cNvPr id="13" name="TextBox 12"/>
          <p:cNvSpPr txBox="1"/>
          <p:nvPr/>
        </p:nvSpPr>
        <p:spPr>
          <a:xfrm>
            <a:off x="5133612" y="5771213"/>
            <a:ext cx="1495794" cy="461665"/>
          </a:xfrm>
          <a:prstGeom prst="rect">
            <a:avLst/>
          </a:prstGeom>
          <a:noFill/>
        </p:spPr>
        <p:txBody>
          <a:bodyPr wrap="none" rtlCol="0">
            <a:spAutoFit/>
          </a:bodyPr>
          <a:lstStyle/>
          <a:p>
            <a:r>
              <a:rPr lang="en-US" sz="2400"/>
              <a:t>“Problem”</a:t>
            </a:r>
            <a:endParaRPr lang="en-US" sz="2400" dirty="0"/>
          </a:p>
        </p:txBody>
      </p:sp>
      <p:sp>
        <p:nvSpPr>
          <p:cNvPr id="14" name="TextBox 13"/>
          <p:cNvSpPr txBox="1"/>
          <p:nvPr/>
        </p:nvSpPr>
        <p:spPr>
          <a:xfrm>
            <a:off x="5164760" y="642392"/>
            <a:ext cx="1473480" cy="461665"/>
          </a:xfrm>
          <a:prstGeom prst="rect">
            <a:avLst/>
          </a:prstGeom>
          <a:noFill/>
        </p:spPr>
        <p:txBody>
          <a:bodyPr wrap="none" rtlCol="0">
            <a:spAutoFit/>
          </a:bodyPr>
          <a:lstStyle/>
          <a:p>
            <a:r>
              <a:rPr lang="en-US" sz="2400"/>
              <a:t>“Solution”</a:t>
            </a:r>
            <a:endParaRPr lang="en-US" sz="2400" dirty="0"/>
          </a:p>
        </p:txBody>
      </p:sp>
      <p:sp>
        <p:nvSpPr>
          <p:cNvPr id="4" name="Rectangle 3"/>
          <p:cNvSpPr/>
          <p:nvPr/>
        </p:nvSpPr>
        <p:spPr>
          <a:xfrm>
            <a:off x="5164760" y="2261937"/>
            <a:ext cx="1493471" cy="561473"/>
          </a:xfrm>
          <a:prstGeom prst="rect">
            <a:avLst/>
          </a:prstGeom>
          <a:solidFill>
            <a:schemeClr val="bg1">
              <a:lumMod val="9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230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928480" y="1619845"/>
            <a:ext cx="6207260" cy="1832659"/>
          </a:xfrm>
          <a:prstGeom prst="ellipse">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p:cNvCxnSpPr>
            <a:stCxn id="6" idx="2"/>
          </p:cNvCxnSpPr>
          <p:nvPr/>
        </p:nvCxnSpPr>
        <p:spPr>
          <a:xfrm flipV="1">
            <a:off x="4047580" y="2405400"/>
            <a:ext cx="596432" cy="190705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6" idx="6"/>
          </p:cNvCxnSpPr>
          <p:nvPr/>
        </p:nvCxnSpPr>
        <p:spPr>
          <a:xfrm flipV="1">
            <a:off x="4939538" y="2405400"/>
            <a:ext cx="1198211" cy="190705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047580" y="4093187"/>
            <a:ext cx="891958" cy="438541"/>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10" idx="2"/>
          </p:cNvCxnSpPr>
          <p:nvPr/>
        </p:nvCxnSpPr>
        <p:spPr>
          <a:xfrm flipH="1" flipV="1">
            <a:off x="5594473" y="2426540"/>
            <a:ext cx="1309870" cy="188591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0" idx="6"/>
          </p:cNvCxnSpPr>
          <p:nvPr/>
        </p:nvCxnSpPr>
        <p:spPr>
          <a:xfrm flipH="1" flipV="1">
            <a:off x="7107935" y="2426540"/>
            <a:ext cx="688366" cy="188591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904343" y="4093188"/>
            <a:ext cx="891958" cy="438541"/>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3296483" y="4347062"/>
            <a:ext cx="620683" cy="369332"/>
          </a:xfrm>
          <a:prstGeom prst="rect">
            <a:avLst/>
          </a:prstGeom>
          <a:noFill/>
        </p:spPr>
        <p:txBody>
          <a:bodyPr wrap="none" rtlCol="0">
            <a:spAutoFit/>
          </a:bodyPr>
          <a:lstStyle/>
          <a:p>
            <a:r>
              <a:rPr lang="en-US"/>
              <a:t>Data</a:t>
            </a:r>
            <a:endParaRPr lang="en-US" dirty="0"/>
          </a:p>
        </p:txBody>
      </p:sp>
      <p:sp>
        <p:nvSpPr>
          <p:cNvPr id="43" name="TextBox 42"/>
          <p:cNvSpPr txBox="1"/>
          <p:nvPr/>
        </p:nvSpPr>
        <p:spPr>
          <a:xfrm>
            <a:off x="2610790" y="1627231"/>
            <a:ext cx="793807" cy="369332"/>
          </a:xfrm>
          <a:prstGeom prst="rect">
            <a:avLst/>
          </a:prstGeom>
          <a:noFill/>
        </p:spPr>
        <p:txBody>
          <a:bodyPr wrap="none" rtlCol="0">
            <a:spAutoFit/>
          </a:bodyPr>
          <a:lstStyle/>
          <a:p>
            <a:r>
              <a:rPr lang="en-US" dirty="0"/>
              <a:t>Model</a:t>
            </a:r>
          </a:p>
        </p:txBody>
      </p:sp>
      <p:sp>
        <p:nvSpPr>
          <p:cNvPr id="44" name="TextBox 43"/>
          <p:cNvSpPr txBox="1"/>
          <p:nvPr/>
        </p:nvSpPr>
        <p:spPr>
          <a:xfrm>
            <a:off x="7831015" y="4381741"/>
            <a:ext cx="620683" cy="369332"/>
          </a:xfrm>
          <a:prstGeom prst="rect">
            <a:avLst/>
          </a:prstGeom>
          <a:noFill/>
        </p:spPr>
        <p:txBody>
          <a:bodyPr wrap="none" rtlCol="0">
            <a:spAutoFit/>
          </a:bodyPr>
          <a:lstStyle/>
          <a:p>
            <a:r>
              <a:rPr lang="en-US"/>
              <a:t>Data</a:t>
            </a:r>
            <a:endParaRPr lang="en-US" dirty="0"/>
          </a:p>
        </p:txBody>
      </p:sp>
      <p:sp>
        <p:nvSpPr>
          <p:cNvPr id="14" name="TextBox 13"/>
          <p:cNvSpPr txBox="1"/>
          <p:nvPr/>
        </p:nvSpPr>
        <p:spPr>
          <a:xfrm>
            <a:off x="583264" y="5771213"/>
            <a:ext cx="5907477" cy="646331"/>
          </a:xfrm>
          <a:prstGeom prst="rect">
            <a:avLst/>
          </a:prstGeom>
          <a:noFill/>
        </p:spPr>
        <p:txBody>
          <a:bodyPr wrap="square" rtlCol="0">
            <a:spAutoFit/>
          </a:bodyPr>
          <a:lstStyle/>
          <a:p>
            <a:r>
              <a:rPr lang="en-US" sz="3600" dirty="0"/>
              <a:t>Model validation</a:t>
            </a:r>
          </a:p>
        </p:txBody>
      </p:sp>
      <p:sp>
        <p:nvSpPr>
          <p:cNvPr id="17" name="Rectangle 16"/>
          <p:cNvSpPr/>
          <p:nvPr/>
        </p:nvSpPr>
        <p:spPr>
          <a:xfrm>
            <a:off x="4628580" y="2107332"/>
            <a:ext cx="1493471" cy="561473"/>
          </a:xfrm>
          <a:prstGeom prst="rect">
            <a:avLst/>
          </a:prstGeom>
          <a:solidFill>
            <a:schemeClr val="bg1">
              <a:lumMod val="9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14511" y="2095151"/>
            <a:ext cx="1493471" cy="561473"/>
          </a:xfrm>
          <a:prstGeom prst="rect">
            <a:avLst/>
          </a:prstGeom>
          <a:solidFill>
            <a:schemeClr val="bg1">
              <a:lumMod val="9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89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ideas</a:t>
            </a:r>
          </a:p>
        </p:txBody>
      </p:sp>
      <p:sp>
        <p:nvSpPr>
          <p:cNvPr id="3" name="Content Placeholder 2"/>
          <p:cNvSpPr>
            <a:spLocks noGrp="1"/>
          </p:cNvSpPr>
          <p:nvPr>
            <p:ph idx="1"/>
          </p:nvPr>
        </p:nvSpPr>
        <p:spPr>
          <a:xfrm>
            <a:off x="838200" y="1690689"/>
            <a:ext cx="10515600" cy="4486274"/>
          </a:xfrm>
        </p:spPr>
        <p:txBody>
          <a:bodyPr>
            <a:normAutofit/>
          </a:bodyPr>
          <a:lstStyle/>
          <a:p>
            <a:pPr>
              <a:buFont typeface="Wingdings" pitchFamily="2" charset="2"/>
              <a:buChar char="v"/>
            </a:pPr>
            <a:r>
              <a:rPr lang="en-US" sz="3200" dirty="0"/>
              <a:t> Use the </a:t>
            </a:r>
            <a:r>
              <a:rPr lang="en-US" sz="3200" b="1" dirty="0">
                <a:solidFill>
                  <a:srgbClr val="00B0F0"/>
                </a:solidFill>
              </a:rPr>
              <a:t>data</a:t>
            </a:r>
            <a:r>
              <a:rPr lang="en-US" sz="3200" dirty="0"/>
              <a:t> you have.</a:t>
            </a:r>
          </a:p>
          <a:p>
            <a:pPr>
              <a:buFont typeface="Wingdings" pitchFamily="2" charset="2"/>
              <a:buChar char="v"/>
            </a:pPr>
            <a:r>
              <a:rPr lang="en-US" sz="3200" dirty="0"/>
              <a:t> </a:t>
            </a:r>
            <a:r>
              <a:rPr lang="en-US" sz="3200" b="1" dirty="0">
                <a:solidFill>
                  <a:srgbClr val="C00000"/>
                </a:solidFill>
              </a:rPr>
              <a:t>Science</a:t>
            </a:r>
            <a:r>
              <a:rPr lang="en-US" sz="3200" dirty="0"/>
              <a:t> is a (natural) language.</a:t>
            </a:r>
          </a:p>
          <a:p>
            <a:pPr>
              <a:buFont typeface="Wingdings" pitchFamily="2" charset="2"/>
              <a:buChar char="v"/>
            </a:pPr>
            <a:r>
              <a:rPr lang="en-US" sz="3200" dirty="0"/>
              <a:t> </a:t>
            </a:r>
            <a:r>
              <a:rPr lang="en-US" sz="3200" b="1" dirty="0">
                <a:solidFill>
                  <a:srgbClr val="00B0F0"/>
                </a:solidFill>
              </a:rPr>
              <a:t>Correlation</a:t>
            </a:r>
            <a:r>
              <a:rPr lang="en-US" sz="3200" dirty="0"/>
              <a:t> “correlates” with </a:t>
            </a:r>
            <a:r>
              <a:rPr lang="en-US" sz="3200" b="1" dirty="0">
                <a:solidFill>
                  <a:srgbClr val="C00000"/>
                </a:solidFill>
              </a:rPr>
              <a:t>causation</a:t>
            </a:r>
            <a:r>
              <a:rPr lang="en-US" sz="3200" dirty="0"/>
              <a:t>.</a:t>
            </a:r>
          </a:p>
        </p:txBody>
      </p:sp>
    </p:spTree>
    <p:extLst>
      <p:ext uri="{BB962C8B-B14F-4D97-AF65-F5344CB8AC3E}">
        <p14:creationId xmlns:p14="http://schemas.microsoft.com/office/powerpoint/2010/main" val="2309690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928480" y="1619845"/>
            <a:ext cx="6207260" cy="1832659"/>
          </a:xfrm>
          <a:prstGeom prst="ellipse">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47580" y="4093187"/>
            <a:ext cx="891958" cy="438541"/>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904343" y="4093188"/>
            <a:ext cx="891958" cy="438541"/>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3296483" y="4347062"/>
            <a:ext cx="620683" cy="369332"/>
          </a:xfrm>
          <a:prstGeom prst="rect">
            <a:avLst/>
          </a:prstGeom>
          <a:noFill/>
        </p:spPr>
        <p:txBody>
          <a:bodyPr wrap="none" rtlCol="0">
            <a:spAutoFit/>
          </a:bodyPr>
          <a:lstStyle/>
          <a:p>
            <a:r>
              <a:rPr lang="en-US"/>
              <a:t>Data</a:t>
            </a:r>
            <a:endParaRPr lang="en-US" dirty="0"/>
          </a:p>
        </p:txBody>
      </p:sp>
      <p:sp>
        <p:nvSpPr>
          <p:cNvPr id="43" name="TextBox 42"/>
          <p:cNvSpPr txBox="1"/>
          <p:nvPr/>
        </p:nvSpPr>
        <p:spPr>
          <a:xfrm>
            <a:off x="2610790" y="1627231"/>
            <a:ext cx="793807" cy="369332"/>
          </a:xfrm>
          <a:prstGeom prst="rect">
            <a:avLst/>
          </a:prstGeom>
          <a:noFill/>
        </p:spPr>
        <p:txBody>
          <a:bodyPr wrap="none" rtlCol="0">
            <a:spAutoFit/>
          </a:bodyPr>
          <a:lstStyle/>
          <a:p>
            <a:r>
              <a:rPr lang="en-US" dirty="0"/>
              <a:t>Model</a:t>
            </a:r>
          </a:p>
        </p:txBody>
      </p:sp>
      <p:sp>
        <p:nvSpPr>
          <p:cNvPr id="44" name="TextBox 43"/>
          <p:cNvSpPr txBox="1"/>
          <p:nvPr/>
        </p:nvSpPr>
        <p:spPr>
          <a:xfrm>
            <a:off x="7831015" y="4381741"/>
            <a:ext cx="620683" cy="369332"/>
          </a:xfrm>
          <a:prstGeom prst="rect">
            <a:avLst/>
          </a:prstGeom>
          <a:noFill/>
        </p:spPr>
        <p:txBody>
          <a:bodyPr wrap="none" rtlCol="0">
            <a:spAutoFit/>
          </a:bodyPr>
          <a:lstStyle/>
          <a:p>
            <a:r>
              <a:rPr lang="en-US"/>
              <a:t>Data</a:t>
            </a:r>
            <a:endParaRPr lang="en-US" dirty="0"/>
          </a:p>
        </p:txBody>
      </p:sp>
      <p:sp>
        <p:nvSpPr>
          <p:cNvPr id="14" name="TextBox 13"/>
          <p:cNvSpPr txBox="1"/>
          <p:nvPr/>
        </p:nvSpPr>
        <p:spPr>
          <a:xfrm>
            <a:off x="583264" y="5771213"/>
            <a:ext cx="5907477" cy="646331"/>
          </a:xfrm>
          <a:prstGeom prst="rect">
            <a:avLst/>
          </a:prstGeom>
          <a:noFill/>
        </p:spPr>
        <p:txBody>
          <a:bodyPr wrap="square" rtlCol="0">
            <a:spAutoFit/>
          </a:bodyPr>
          <a:lstStyle/>
          <a:p>
            <a:r>
              <a:rPr lang="en-US" sz="3600" dirty="0"/>
              <a:t>“Integrating under a model”</a:t>
            </a:r>
          </a:p>
        </p:txBody>
      </p:sp>
      <p:sp>
        <p:nvSpPr>
          <p:cNvPr id="17" name="Rectangle 16"/>
          <p:cNvSpPr/>
          <p:nvPr/>
        </p:nvSpPr>
        <p:spPr>
          <a:xfrm>
            <a:off x="4628580" y="2107332"/>
            <a:ext cx="1493471" cy="561473"/>
          </a:xfrm>
          <a:prstGeom prst="rect">
            <a:avLst/>
          </a:prstGeom>
          <a:solidFill>
            <a:schemeClr val="bg1">
              <a:lumMod val="9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14511" y="2095151"/>
            <a:ext cx="1493471" cy="561473"/>
          </a:xfrm>
          <a:prstGeom prst="rect">
            <a:avLst/>
          </a:prstGeom>
          <a:solidFill>
            <a:schemeClr val="bg1">
              <a:lumMod val="9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8" idx="1"/>
            <a:endCxn id="6" idx="7"/>
          </p:cNvCxnSpPr>
          <p:nvPr/>
        </p:nvCxnSpPr>
        <p:spPr>
          <a:xfrm flipH="1">
            <a:off x="4808914" y="2375888"/>
            <a:ext cx="805597" cy="1781522"/>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122051" y="2375888"/>
            <a:ext cx="884088" cy="179369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717299" y="3954047"/>
            <a:ext cx="2390636" cy="689800"/>
          </a:xfrm>
          <a:prstGeom prst="ellipse">
            <a:avLst/>
          </a:prstGeom>
          <a:solidFill>
            <a:srgbClr val="00B0F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58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a:stCxn id="6" idx="2"/>
            <a:endCxn id="5" idx="2"/>
          </p:cNvCxnSpPr>
          <p:nvPr/>
        </p:nvCxnSpPr>
        <p:spPr>
          <a:xfrm>
            <a:off x="3155131" y="2138884"/>
            <a:ext cx="1518862" cy="2440090"/>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6" idx="6"/>
            <a:endCxn id="5" idx="6"/>
          </p:cNvCxnSpPr>
          <p:nvPr/>
        </p:nvCxnSpPr>
        <p:spPr>
          <a:xfrm>
            <a:off x="5420861" y="2138884"/>
            <a:ext cx="746869" cy="2440090"/>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4673993" y="4153279"/>
            <a:ext cx="1493737" cy="851390"/>
          </a:xfrm>
          <a:prstGeom prst="ellipse">
            <a:avLst/>
          </a:prstGeom>
          <a:solidFill>
            <a:srgbClr val="00B0F0">
              <a:alpha val="26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55131" y="1581898"/>
            <a:ext cx="2265730" cy="1113971"/>
          </a:xfrm>
          <a:prstGeom prst="ellipse">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10" idx="2"/>
            <a:endCxn id="9" idx="2"/>
          </p:cNvCxnSpPr>
          <p:nvPr/>
        </p:nvCxnSpPr>
        <p:spPr>
          <a:xfrm flipH="1">
            <a:off x="5624454" y="2091263"/>
            <a:ext cx="866287" cy="2508851"/>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0" idx="6"/>
            <a:endCxn id="9" idx="6"/>
          </p:cNvCxnSpPr>
          <p:nvPr/>
        </p:nvCxnSpPr>
        <p:spPr>
          <a:xfrm flipH="1">
            <a:off x="7137916" y="2091263"/>
            <a:ext cx="1812269" cy="2508851"/>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624454" y="4170137"/>
            <a:ext cx="1513462" cy="859953"/>
          </a:xfrm>
          <a:prstGeom prst="ellipse">
            <a:avLst/>
          </a:prstGeom>
          <a:solidFill>
            <a:srgbClr val="00B0F0">
              <a:alpha val="26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90741" y="1486656"/>
            <a:ext cx="2459444" cy="1209213"/>
          </a:xfrm>
          <a:prstGeom prst="ellipse">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628770" y="5338445"/>
            <a:ext cx="620683" cy="369332"/>
          </a:xfrm>
          <a:prstGeom prst="rect">
            <a:avLst/>
          </a:prstGeom>
          <a:noFill/>
        </p:spPr>
        <p:txBody>
          <a:bodyPr wrap="none" rtlCol="0">
            <a:spAutoFit/>
          </a:bodyPr>
          <a:lstStyle/>
          <a:p>
            <a:r>
              <a:rPr lang="en-US"/>
              <a:t>Data</a:t>
            </a:r>
            <a:endParaRPr lang="en-US" dirty="0"/>
          </a:p>
        </p:txBody>
      </p:sp>
      <p:sp>
        <p:nvSpPr>
          <p:cNvPr id="43" name="TextBox 42"/>
          <p:cNvSpPr txBox="1"/>
          <p:nvPr/>
        </p:nvSpPr>
        <p:spPr>
          <a:xfrm>
            <a:off x="2353530" y="1486656"/>
            <a:ext cx="793807" cy="369332"/>
          </a:xfrm>
          <a:prstGeom prst="rect">
            <a:avLst/>
          </a:prstGeom>
          <a:noFill/>
        </p:spPr>
        <p:txBody>
          <a:bodyPr wrap="none" rtlCol="0">
            <a:spAutoFit/>
          </a:bodyPr>
          <a:lstStyle/>
          <a:p>
            <a:r>
              <a:rPr lang="en-US" dirty="0"/>
              <a:t>Model</a:t>
            </a:r>
          </a:p>
        </p:txBody>
      </p:sp>
      <p:sp>
        <p:nvSpPr>
          <p:cNvPr id="30" name="TextBox 29"/>
          <p:cNvSpPr txBox="1"/>
          <p:nvPr/>
        </p:nvSpPr>
        <p:spPr>
          <a:xfrm>
            <a:off x="8950185" y="1476621"/>
            <a:ext cx="793807" cy="369332"/>
          </a:xfrm>
          <a:prstGeom prst="rect">
            <a:avLst/>
          </a:prstGeom>
          <a:noFill/>
        </p:spPr>
        <p:txBody>
          <a:bodyPr wrap="none" rtlCol="0">
            <a:spAutoFit/>
          </a:bodyPr>
          <a:lstStyle/>
          <a:p>
            <a:r>
              <a:rPr lang="en-US" dirty="0"/>
              <a:t>Model</a:t>
            </a:r>
          </a:p>
        </p:txBody>
      </p:sp>
      <p:sp>
        <p:nvSpPr>
          <p:cNvPr id="13" name="TextBox 12"/>
          <p:cNvSpPr txBox="1"/>
          <p:nvPr/>
        </p:nvSpPr>
        <p:spPr>
          <a:xfrm>
            <a:off x="583264" y="5771213"/>
            <a:ext cx="6057379" cy="646331"/>
          </a:xfrm>
          <a:prstGeom prst="rect">
            <a:avLst/>
          </a:prstGeom>
          <a:noFill/>
        </p:spPr>
        <p:txBody>
          <a:bodyPr wrap="square" rtlCol="0">
            <a:spAutoFit/>
          </a:bodyPr>
          <a:lstStyle/>
          <a:p>
            <a:r>
              <a:rPr lang="en-US" sz="3600" dirty="0"/>
              <a:t>Data simulation &amp; integration</a:t>
            </a:r>
          </a:p>
        </p:txBody>
      </p:sp>
    </p:spTree>
    <p:extLst>
      <p:ext uri="{BB962C8B-B14F-4D97-AF65-F5344CB8AC3E}">
        <p14:creationId xmlns:p14="http://schemas.microsoft.com/office/powerpoint/2010/main" val="1798129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a:stCxn id="6" idx="2"/>
            <a:endCxn id="5" idx="2"/>
          </p:cNvCxnSpPr>
          <p:nvPr/>
        </p:nvCxnSpPr>
        <p:spPr>
          <a:xfrm>
            <a:off x="3155131" y="2138884"/>
            <a:ext cx="385996" cy="245694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6" idx="6"/>
            <a:endCxn id="5" idx="6"/>
          </p:cNvCxnSpPr>
          <p:nvPr/>
        </p:nvCxnSpPr>
        <p:spPr>
          <a:xfrm flipH="1">
            <a:off x="5034864" y="2138884"/>
            <a:ext cx="385997" cy="245694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3541127" y="4170137"/>
            <a:ext cx="1493737" cy="851390"/>
          </a:xfrm>
          <a:prstGeom prst="ellipse">
            <a:avLst/>
          </a:prstGeom>
          <a:solidFill>
            <a:srgbClr val="00B0F0">
              <a:alpha val="26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55131" y="1581898"/>
            <a:ext cx="2265730" cy="1113971"/>
          </a:xfrm>
          <a:prstGeom prst="ellipse">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10" idx="2"/>
            <a:endCxn id="9" idx="2"/>
          </p:cNvCxnSpPr>
          <p:nvPr/>
        </p:nvCxnSpPr>
        <p:spPr>
          <a:xfrm>
            <a:off x="6490741" y="2091263"/>
            <a:ext cx="472991" cy="2508851"/>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0" idx="6"/>
            <a:endCxn id="9" idx="6"/>
          </p:cNvCxnSpPr>
          <p:nvPr/>
        </p:nvCxnSpPr>
        <p:spPr>
          <a:xfrm flipH="1">
            <a:off x="8477194" y="2091263"/>
            <a:ext cx="472991" cy="2508851"/>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963732" y="4170137"/>
            <a:ext cx="1513462" cy="859953"/>
          </a:xfrm>
          <a:prstGeom prst="ellipse">
            <a:avLst/>
          </a:prstGeom>
          <a:solidFill>
            <a:srgbClr val="00B0F0">
              <a:alpha val="26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90741" y="1486656"/>
            <a:ext cx="2459444" cy="1209213"/>
          </a:xfrm>
          <a:prstGeom prst="ellipse">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628770" y="5338445"/>
            <a:ext cx="620683" cy="369332"/>
          </a:xfrm>
          <a:prstGeom prst="rect">
            <a:avLst/>
          </a:prstGeom>
          <a:noFill/>
        </p:spPr>
        <p:txBody>
          <a:bodyPr wrap="none" rtlCol="0">
            <a:spAutoFit/>
          </a:bodyPr>
          <a:lstStyle/>
          <a:p>
            <a:r>
              <a:rPr lang="en-US"/>
              <a:t>Data</a:t>
            </a:r>
            <a:endParaRPr lang="en-US" dirty="0"/>
          </a:p>
        </p:txBody>
      </p:sp>
      <p:sp>
        <p:nvSpPr>
          <p:cNvPr id="43" name="TextBox 42"/>
          <p:cNvSpPr txBox="1"/>
          <p:nvPr/>
        </p:nvSpPr>
        <p:spPr>
          <a:xfrm>
            <a:off x="2353530" y="1486656"/>
            <a:ext cx="793807" cy="369332"/>
          </a:xfrm>
          <a:prstGeom prst="rect">
            <a:avLst/>
          </a:prstGeom>
          <a:noFill/>
        </p:spPr>
        <p:txBody>
          <a:bodyPr wrap="none" rtlCol="0">
            <a:spAutoFit/>
          </a:bodyPr>
          <a:lstStyle/>
          <a:p>
            <a:r>
              <a:rPr lang="en-US" dirty="0"/>
              <a:t>Model</a:t>
            </a:r>
          </a:p>
        </p:txBody>
      </p:sp>
      <p:sp>
        <p:nvSpPr>
          <p:cNvPr id="30" name="TextBox 29"/>
          <p:cNvSpPr txBox="1"/>
          <p:nvPr/>
        </p:nvSpPr>
        <p:spPr>
          <a:xfrm>
            <a:off x="8950185" y="1476621"/>
            <a:ext cx="793807" cy="369332"/>
          </a:xfrm>
          <a:prstGeom prst="rect">
            <a:avLst/>
          </a:prstGeom>
          <a:noFill/>
        </p:spPr>
        <p:txBody>
          <a:bodyPr wrap="none" rtlCol="0">
            <a:spAutoFit/>
          </a:bodyPr>
          <a:lstStyle/>
          <a:p>
            <a:r>
              <a:rPr lang="en-US" dirty="0"/>
              <a:t>Model</a:t>
            </a:r>
          </a:p>
        </p:txBody>
      </p:sp>
      <p:sp>
        <p:nvSpPr>
          <p:cNvPr id="13" name="TextBox 12"/>
          <p:cNvSpPr txBox="1"/>
          <p:nvPr/>
        </p:nvSpPr>
        <p:spPr>
          <a:xfrm>
            <a:off x="583264" y="5771213"/>
            <a:ext cx="6057379" cy="646331"/>
          </a:xfrm>
          <a:prstGeom prst="rect">
            <a:avLst/>
          </a:prstGeom>
          <a:noFill/>
        </p:spPr>
        <p:txBody>
          <a:bodyPr wrap="square" rtlCol="0">
            <a:spAutoFit/>
          </a:bodyPr>
          <a:lstStyle/>
          <a:p>
            <a:r>
              <a:rPr lang="en-US" sz="3600" dirty="0"/>
              <a:t>The general case?</a:t>
            </a:r>
          </a:p>
        </p:txBody>
      </p:sp>
      <p:sp>
        <p:nvSpPr>
          <p:cNvPr id="21" name="Oval 20"/>
          <p:cNvSpPr/>
          <p:nvPr/>
        </p:nvSpPr>
        <p:spPr>
          <a:xfrm>
            <a:off x="4784727" y="1486656"/>
            <a:ext cx="2342148" cy="1241297"/>
          </a:xfrm>
          <a:prstGeom prst="ellipse">
            <a:avLst/>
          </a:prstGeom>
          <a:solidFill>
            <a:schemeClr val="bg1">
              <a:lumMod val="9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803980" y="4250932"/>
            <a:ext cx="2390636" cy="689800"/>
          </a:xfrm>
          <a:prstGeom prst="ellipse">
            <a:avLst/>
          </a:prstGeom>
          <a:solidFill>
            <a:srgbClr val="00B0F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5801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construct operational indicator frameworks?</a:t>
            </a:r>
          </a:p>
        </p:txBody>
      </p:sp>
      <p:sp>
        <p:nvSpPr>
          <p:cNvPr id="3" name="Content Placeholder 2"/>
          <p:cNvSpPr>
            <a:spLocks noGrp="1"/>
          </p:cNvSpPr>
          <p:nvPr>
            <p:ph idx="1"/>
          </p:nvPr>
        </p:nvSpPr>
        <p:spPr/>
        <p:txBody>
          <a:bodyPr/>
          <a:lstStyle/>
          <a:p>
            <a:r>
              <a:rPr lang="en-US" dirty="0"/>
              <a:t>Expert input, Likert scales, but also</a:t>
            </a:r>
            <a:r>
              <a:rPr lang="is-IS" dirty="0"/>
              <a:t>…</a:t>
            </a:r>
          </a:p>
          <a:p>
            <a:r>
              <a:rPr lang="en-US" dirty="0"/>
              <a:t>We can refine old indicators by “cleaning” the data.</a:t>
            </a:r>
          </a:p>
          <a:p>
            <a:r>
              <a:rPr lang="en-US" dirty="0"/>
              <a:t>We can combine two indicators A, B into a new indicator by “joining them”, i.e. forming A x B.</a:t>
            </a:r>
          </a:p>
          <a:p>
            <a:r>
              <a:rPr lang="en-US" dirty="0"/>
              <a:t>We can compute or infer correlations between indicators, then describe proxies.</a:t>
            </a:r>
          </a:p>
          <a:p>
            <a:endParaRPr lang="en-US" dirty="0"/>
          </a:p>
        </p:txBody>
      </p:sp>
    </p:spTree>
    <p:extLst>
      <p:ext uri="{BB962C8B-B14F-4D97-AF65-F5344CB8AC3E}">
        <p14:creationId xmlns:p14="http://schemas.microsoft.com/office/powerpoint/2010/main" val="373399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alphaModFix amt="50000"/>
            <a:extLst>
              <a:ext uri="{28A0092B-C50C-407E-A947-70E740481C1C}">
                <a14:useLocalDpi xmlns:a14="http://schemas.microsoft.com/office/drawing/2010/main" val="0"/>
              </a:ext>
            </a:extLst>
          </a:blip>
          <a:srcRect t="14079" b="10921"/>
          <a:stretch/>
        </p:blipFill>
        <p:spPr>
          <a:xfrm>
            <a:off x="20" y="10"/>
            <a:ext cx="12191980" cy="685798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b="1" dirty="0">
                <a:solidFill>
                  <a:srgbClr val="FFFFFF"/>
                </a:solidFill>
              </a:rPr>
              <a:t>Example: </a:t>
            </a:r>
            <a:br>
              <a:rPr lang="en-US" b="1" dirty="0">
                <a:solidFill>
                  <a:srgbClr val="FFFFFF"/>
                </a:solidFill>
              </a:rPr>
            </a:br>
            <a:r>
              <a:rPr lang="en-US" b="1" dirty="0">
                <a:solidFill>
                  <a:srgbClr val="FFFFFF"/>
                </a:solidFill>
              </a:rPr>
              <a:t>Dynamics of the Transit System in Nashville, TN</a:t>
            </a:r>
          </a:p>
        </p:txBody>
      </p:sp>
      <p:sp>
        <p:nvSpPr>
          <p:cNvPr id="3" name="Subtitle 2"/>
          <p:cNvSpPr>
            <a:spLocks noGrp="1"/>
          </p:cNvSpPr>
          <p:nvPr>
            <p:ph type="subTitle" idx="1"/>
          </p:nvPr>
        </p:nvSpPr>
        <p:spPr>
          <a:xfrm>
            <a:off x="1524000" y="4159404"/>
            <a:ext cx="9144000" cy="1098395"/>
          </a:xfrm>
        </p:spPr>
        <p:txBody>
          <a:bodyPr>
            <a:normAutofit/>
          </a:bodyPr>
          <a:lstStyle/>
          <a:p>
            <a:r>
              <a:rPr lang="en-US">
                <a:solidFill>
                  <a:srgbClr val="FFFFFF"/>
                </a:solidFill>
              </a:rPr>
              <a:t>Abhishek Dubey</a:t>
            </a:r>
          </a:p>
        </p:txBody>
      </p:sp>
    </p:spTree>
    <p:extLst>
      <p:ext uri="{BB962C8B-B14F-4D97-AF65-F5344CB8AC3E}">
        <p14:creationId xmlns:p14="http://schemas.microsoft.com/office/powerpoint/2010/main" val="3975312351"/>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54013139"/>
              </p:ext>
            </p:extLst>
          </p:nvPr>
        </p:nvGraphicFramePr>
        <p:xfrm>
          <a:off x="588940" y="557939"/>
          <a:ext cx="10864308" cy="5873859"/>
        </p:xfrm>
        <a:graphic>
          <a:graphicData uri="http://schemas.openxmlformats.org/drawingml/2006/table">
            <a:tbl>
              <a:tblPr firstRow="1">
                <a:tableStyleId>{9D7B26C5-4107-4FEC-AEDC-1716B250A1EF}</a:tableStyleId>
              </a:tblPr>
              <a:tblGrid>
                <a:gridCol w="835716">
                  <a:extLst>
                    <a:ext uri="{9D8B030D-6E8A-4147-A177-3AD203B41FA5}">
                      <a16:colId xmlns:a16="http://schemas.microsoft.com/office/drawing/2014/main" val="20000"/>
                    </a:ext>
                  </a:extLst>
                </a:gridCol>
                <a:gridCol w="835716">
                  <a:extLst>
                    <a:ext uri="{9D8B030D-6E8A-4147-A177-3AD203B41FA5}">
                      <a16:colId xmlns:a16="http://schemas.microsoft.com/office/drawing/2014/main" val="20001"/>
                    </a:ext>
                  </a:extLst>
                </a:gridCol>
                <a:gridCol w="835716">
                  <a:extLst>
                    <a:ext uri="{9D8B030D-6E8A-4147-A177-3AD203B41FA5}">
                      <a16:colId xmlns:a16="http://schemas.microsoft.com/office/drawing/2014/main" val="20002"/>
                    </a:ext>
                  </a:extLst>
                </a:gridCol>
                <a:gridCol w="835716">
                  <a:extLst>
                    <a:ext uri="{9D8B030D-6E8A-4147-A177-3AD203B41FA5}">
                      <a16:colId xmlns:a16="http://schemas.microsoft.com/office/drawing/2014/main" val="20003"/>
                    </a:ext>
                  </a:extLst>
                </a:gridCol>
                <a:gridCol w="835716">
                  <a:extLst>
                    <a:ext uri="{9D8B030D-6E8A-4147-A177-3AD203B41FA5}">
                      <a16:colId xmlns:a16="http://schemas.microsoft.com/office/drawing/2014/main" val="20004"/>
                    </a:ext>
                  </a:extLst>
                </a:gridCol>
                <a:gridCol w="835716">
                  <a:extLst>
                    <a:ext uri="{9D8B030D-6E8A-4147-A177-3AD203B41FA5}">
                      <a16:colId xmlns:a16="http://schemas.microsoft.com/office/drawing/2014/main" val="20005"/>
                    </a:ext>
                  </a:extLst>
                </a:gridCol>
                <a:gridCol w="835716">
                  <a:extLst>
                    <a:ext uri="{9D8B030D-6E8A-4147-A177-3AD203B41FA5}">
                      <a16:colId xmlns:a16="http://schemas.microsoft.com/office/drawing/2014/main" val="20006"/>
                    </a:ext>
                  </a:extLst>
                </a:gridCol>
                <a:gridCol w="835716">
                  <a:extLst>
                    <a:ext uri="{9D8B030D-6E8A-4147-A177-3AD203B41FA5}">
                      <a16:colId xmlns:a16="http://schemas.microsoft.com/office/drawing/2014/main" val="20007"/>
                    </a:ext>
                  </a:extLst>
                </a:gridCol>
                <a:gridCol w="835716">
                  <a:extLst>
                    <a:ext uri="{9D8B030D-6E8A-4147-A177-3AD203B41FA5}">
                      <a16:colId xmlns:a16="http://schemas.microsoft.com/office/drawing/2014/main" val="20008"/>
                    </a:ext>
                  </a:extLst>
                </a:gridCol>
                <a:gridCol w="835716">
                  <a:extLst>
                    <a:ext uri="{9D8B030D-6E8A-4147-A177-3AD203B41FA5}">
                      <a16:colId xmlns:a16="http://schemas.microsoft.com/office/drawing/2014/main" val="20009"/>
                    </a:ext>
                  </a:extLst>
                </a:gridCol>
                <a:gridCol w="835716">
                  <a:extLst>
                    <a:ext uri="{9D8B030D-6E8A-4147-A177-3AD203B41FA5}">
                      <a16:colId xmlns:a16="http://schemas.microsoft.com/office/drawing/2014/main" val="20010"/>
                    </a:ext>
                  </a:extLst>
                </a:gridCol>
                <a:gridCol w="835716">
                  <a:extLst>
                    <a:ext uri="{9D8B030D-6E8A-4147-A177-3AD203B41FA5}">
                      <a16:colId xmlns:a16="http://schemas.microsoft.com/office/drawing/2014/main" val="20011"/>
                    </a:ext>
                  </a:extLst>
                </a:gridCol>
                <a:gridCol w="835716">
                  <a:extLst>
                    <a:ext uri="{9D8B030D-6E8A-4147-A177-3AD203B41FA5}">
                      <a16:colId xmlns:a16="http://schemas.microsoft.com/office/drawing/2014/main" val="20012"/>
                    </a:ext>
                  </a:extLst>
                </a:gridCol>
              </a:tblGrid>
              <a:tr h="652651">
                <a:tc>
                  <a:txBody>
                    <a:bodyPr/>
                    <a:lstStyle/>
                    <a:p>
                      <a:pPr algn="ctr" fontAlgn="b"/>
                      <a:r>
                        <a:rPr lang="en-US" sz="1000" u="none" strike="noStrike" dirty="0">
                          <a:effectLst/>
                        </a:rPr>
                        <a:t>Date</a:t>
                      </a:r>
                      <a:endParaRPr lang="en-US"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Weekday</a:t>
                      </a:r>
                      <a:br>
                        <a:rPr lang="en-US" sz="1000" u="none" strike="noStrike" dirty="0">
                          <a:effectLst/>
                        </a:rPr>
                      </a:br>
                      <a:r>
                        <a:rPr lang="en-US" sz="1000" u="none" strike="noStrike" dirty="0">
                          <a:effectLst/>
                        </a:rPr>
                        <a:t>(Mon=0)</a:t>
                      </a:r>
                      <a:endParaRPr lang="en-US"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u="none" strike="noStrike" dirty="0">
                          <a:effectLst/>
                        </a:rPr>
                        <a:t>Segment</a:t>
                      </a:r>
                      <a:endParaRPr lang="en-US"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Direction</a:t>
                      </a:r>
                      <a:endParaRPr lang="en-US"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Route</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Actual</a:t>
                      </a:r>
                      <a:r>
                        <a:rPr lang="en-US" sz="1000" u="none" strike="noStrike" baseline="0" dirty="0">
                          <a:effectLst/>
                        </a:rPr>
                        <a:t> </a:t>
                      </a:r>
                      <a:r>
                        <a:rPr lang="en-US" sz="1000" u="none" strike="noStrike" dirty="0">
                          <a:effectLst/>
                        </a:rPr>
                        <a:t>Travel</a:t>
                      </a:r>
                      <a:br>
                        <a:rPr lang="en-US" sz="1000" u="none" strike="noStrike" dirty="0">
                          <a:effectLst/>
                        </a:rPr>
                      </a:br>
                      <a:r>
                        <a:rPr lang="en-US" sz="1000" u="none" strike="noStrike" dirty="0">
                          <a:effectLst/>
                        </a:rPr>
                        <a:t>(Seconds)</a:t>
                      </a:r>
                      <a:endParaRPr lang="en-US"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u="none" strike="noStrike" dirty="0">
                          <a:effectLst/>
                        </a:rPr>
                        <a:t>Scheduled</a:t>
                      </a:r>
                      <a:br>
                        <a:rPr lang="en-US" sz="1000" u="none" strike="noStrike" dirty="0">
                          <a:effectLst/>
                        </a:rPr>
                      </a:br>
                      <a:r>
                        <a:rPr lang="en-US" sz="1000" u="none" strike="noStrike" dirty="0">
                          <a:effectLst/>
                        </a:rPr>
                        <a:t>Travel</a:t>
                      </a:r>
                      <a:br>
                        <a:rPr lang="en-US" sz="1000" u="none" strike="noStrike" dirty="0">
                          <a:effectLst/>
                        </a:rPr>
                      </a:br>
                      <a:r>
                        <a:rPr lang="en-US" sz="1000" u="none" strike="noStrike" dirty="0">
                          <a:effectLst/>
                        </a:rPr>
                        <a:t>(Seconds)</a:t>
                      </a:r>
                      <a:endParaRPr lang="en-US"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u="none" strike="noStrike" dirty="0">
                          <a:effectLst/>
                        </a:rPr>
                        <a:t>Actual</a:t>
                      </a:r>
                      <a:br>
                        <a:rPr lang="en-US" sz="1000" u="none" strike="noStrike" dirty="0">
                          <a:effectLst/>
                        </a:rPr>
                      </a:br>
                      <a:r>
                        <a:rPr lang="en-US" sz="1000" u="none" strike="noStrike" dirty="0" err="1">
                          <a:effectLst/>
                        </a:rPr>
                        <a:t>Arrivel</a:t>
                      </a:r>
                      <a:br>
                        <a:rPr lang="en-US" sz="1000" u="none" strike="noStrike" dirty="0">
                          <a:effectLst/>
                        </a:rPr>
                      </a:br>
                      <a:r>
                        <a:rPr lang="en-US" sz="1000" u="none" strike="noStrike" dirty="0">
                          <a:effectLst/>
                        </a:rPr>
                        <a:t>Time (24hr)</a:t>
                      </a:r>
                      <a:endParaRPr lang="en-US"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err="1">
                          <a:effectLst/>
                        </a:rPr>
                        <a:t>Trip_ID</a:t>
                      </a:r>
                      <a:endParaRPr lang="en-US"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Driver_ID</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mr-IN" sz="1000" u="none" strike="noStrike" dirty="0" err="1">
                          <a:effectLst/>
                        </a:rPr>
                        <a:t>J</a:t>
                      </a:r>
                      <a:r>
                        <a:rPr lang="en-US" sz="1000" u="none" strike="noStrike" dirty="0">
                          <a:effectLst/>
                        </a:rPr>
                        <a:t>am </a:t>
                      </a:r>
                      <a:r>
                        <a:rPr lang="mr-IN" sz="1000" u="none" strike="noStrike" dirty="0" err="1">
                          <a:effectLst/>
                        </a:rPr>
                        <a:t>F</a:t>
                      </a:r>
                      <a:r>
                        <a:rPr lang="en-US" sz="1000" u="none" strike="noStrike" dirty="0">
                          <a:effectLst/>
                        </a:rPr>
                        <a:t>actor</a:t>
                      </a:r>
                      <a:br>
                        <a:rPr lang="en-US" sz="1000" u="none" strike="noStrike" dirty="0">
                          <a:effectLst/>
                        </a:rPr>
                      </a:br>
                      <a:r>
                        <a:rPr lang="mr-IN" sz="1000" u="none" strike="noStrike" dirty="0">
                          <a:effectLst/>
                        </a:rPr>
                        <a:t>(0~10)</a:t>
                      </a:r>
                      <a:endParaRPr lang="mr-IN"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u="none" strike="noStrike" dirty="0">
                          <a:effectLst/>
                        </a:rPr>
                        <a:t>Actual</a:t>
                      </a:r>
                      <a:br>
                        <a:rPr lang="en-US" sz="1000" u="none" strike="noStrike" dirty="0">
                          <a:effectLst/>
                        </a:rPr>
                      </a:br>
                      <a:r>
                        <a:rPr lang="en-US" sz="1000" u="none" strike="noStrike" dirty="0">
                          <a:effectLst/>
                        </a:rPr>
                        <a:t>Traffic</a:t>
                      </a:r>
                      <a:br>
                        <a:rPr lang="en-US" sz="1000" u="none" strike="noStrike" dirty="0">
                          <a:effectLst/>
                        </a:rPr>
                      </a:br>
                      <a:r>
                        <a:rPr lang="en-US" sz="1000" u="none" strike="noStrike" dirty="0">
                          <a:effectLst/>
                        </a:rPr>
                        <a:t>Speed (mph)</a:t>
                      </a:r>
                      <a:endParaRPr lang="en-US"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u="none" strike="noStrike" dirty="0">
                          <a:effectLst/>
                        </a:rPr>
                        <a:t>Free Flow</a:t>
                      </a:r>
                      <a:br>
                        <a:rPr lang="en-US" sz="1000" u="none" strike="noStrike" dirty="0">
                          <a:effectLst/>
                        </a:rPr>
                      </a:br>
                      <a:r>
                        <a:rPr lang="en-US" sz="1000" u="none" strike="noStrike" dirty="0">
                          <a:effectLst/>
                        </a:rPr>
                        <a:t>Speed</a:t>
                      </a:r>
                      <a:br>
                        <a:rPr lang="en-US" sz="1000" u="none" strike="noStrike" dirty="0">
                          <a:effectLst/>
                        </a:rPr>
                      </a:br>
                      <a:r>
                        <a:rPr lang="en-US" sz="1000" u="none" strike="noStrike" dirty="0">
                          <a:effectLst/>
                        </a:rPr>
                        <a:t>Limit (mph)</a:t>
                      </a:r>
                      <a:endParaRPr lang="en-US"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652651">
                <a:tc>
                  <a:txBody>
                    <a:bodyPr/>
                    <a:lstStyle/>
                    <a:p>
                      <a:pPr algn="ctr" fontAlgn="b"/>
                      <a:r>
                        <a:rPr lang="fi-FI" sz="1000" u="none" strike="noStrike">
                          <a:effectLst/>
                        </a:rPr>
                        <a:t>20161011</a:t>
                      </a:r>
                      <a:endParaRPr lang="fi-FI"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MCC5_11 - HFOGG</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FROM DOWNTOWN</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1000" u="none" strike="noStrike">
                          <a:effectLst/>
                        </a:rPr>
                        <a:t>826.99998</a:t>
                      </a:r>
                      <a:endParaRPr lang="hr-HR"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cs-CZ" sz="1000" u="none" strike="noStrike">
                          <a:effectLst/>
                        </a:rPr>
                        <a:t>360</a:t>
                      </a:r>
                      <a:endParaRPr lang="cs-CZ"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dirty="0">
                          <a:effectLst/>
                        </a:rPr>
                        <a:t>15:35:39</a:t>
                      </a:r>
                      <a:endParaRPr lang="is-IS"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126346</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1683</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i-FI" sz="1000" u="none" strike="noStrike">
                          <a:effectLst/>
                        </a:rPr>
                        <a:t>3.487592973</a:t>
                      </a:r>
                      <a:endParaRPr lang="fi-FI"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13.24569763</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19.82003285</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652651">
                <a:tc>
                  <a:txBody>
                    <a:bodyPr/>
                    <a:lstStyle/>
                    <a:p>
                      <a:pPr algn="ctr" fontAlgn="b"/>
                      <a:r>
                        <a:rPr lang="fi-FI" sz="1000" u="none" strike="noStrike">
                          <a:effectLst/>
                        </a:rPr>
                        <a:t>20161011</a:t>
                      </a:r>
                      <a:endParaRPr lang="fi-FI"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HFOGG - MTWD</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FROM DOWNTOWN</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000" u="none" strike="noStrike">
                          <a:effectLst/>
                        </a:rPr>
                        <a:t>580.99998</a:t>
                      </a:r>
                      <a:endParaRPr lang="nb-NO"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600</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15:48:05</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126346</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1683</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fi-FI" sz="1000" u="none" strike="noStrike">
                          <a:effectLst/>
                        </a:rPr>
                        <a:t>3.937953674</a:t>
                      </a:r>
                      <a:endParaRPr lang="fi-FI"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11.96260066</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hr-HR" sz="1000" u="none" strike="noStrike">
                          <a:effectLst/>
                        </a:rPr>
                        <a:t>18.78503114</a:t>
                      </a:r>
                      <a:endParaRPr lang="hr-HR"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652651">
                <a:tc>
                  <a:txBody>
                    <a:bodyPr/>
                    <a:lstStyle/>
                    <a:p>
                      <a:pPr algn="ctr" fontAlgn="b"/>
                      <a:r>
                        <a:rPr lang="fi-FI" sz="1000" u="none" strike="noStrike">
                          <a:effectLst/>
                        </a:rPr>
                        <a:t>20161011</a:t>
                      </a:r>
                      <a:endParaRPr lang="fi-FI"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1</a:t>
                      </a:r>
                      <a:endParaRPr lang="en-US"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mr-IN" sz="1000" u="none" strike="noStrike">
                          <a:effectLst/>
                        </a:rPr>
                        <a:t>MTWD - 100O</a:t>
                      </a:r>
                      <a:endParaRPr lang="mr-IN"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FROM DOWNTOWN</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1000" u="none" strike="noStrike">
                          <a:effectLst/>
                        </a:rPr>
                        <a:t>805.99998</a:t>
                      </a:r>
                      <a:endParaRPr lang="hr-HR"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660</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16:01:31</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126346</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1683</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2.793803409</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17.05275554</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fi-FI" sz="1000" u="none" strike="noStrike">
                          <a:effectLst/>
                        </a:rPr>
                        <a:t>23.36003872</a:t>
                      </a:r>
                      <a:endParaRPr lang="fi-FI"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r h="652651">
                <a:tc>
                  <a:txBody>
                    <a:bodyPr/>
                    <a:lstStyle/>
                    <a:p>
                      <a:pPr algn="ctr" fontAlgn="b"/>
                      <a:r>
                        <a:rPr lang="fi-FI" sz="1000" u="none" strike="noStrike">
                          <a:effectLst/>
                        </a:rPr>
                        <a:t>20161011</a:t>
                      </a:r>
                      <a:endParaRPr lang="fi-FI"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MCC5_11 - HFOGG</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FROM DOWNTOWN</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000" u="none" strike="noStrike">
                          <a:effectLst/>
                        </a:rPr>
                        <a:t>802.99998</a:t>
                      </a:r>
                      <a:endParaRPr lang="nb-NO"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420</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16:38:47</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126347</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1683</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1000" u="none" strike="noStrike">
                          <a:effectLst/>
                        </a:rPr>
                        <a:t>5.28474093</a:t>
                      </a:r>
                      <a:endParaRPr lang="hr-HR"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10.79350626</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19.82003285</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652651">
                <a:tc>
                  <a:txBody>
                    <a:bodyPr/>
                    <a:lstStyle/>
                    <a:p>
                      <a:pPr algn="ctr" fontAlgn="b"/>
                      <a:r>
                        <a:rPr lang="fi-FI" sz="1000" u="none" strike="noStrike">
                          <a:effectLst/>
                        </a:rPr>
                        <a:t>20161011</a:t>
                      </a:r>
                      <a:endParaRPr lang="fi-FI"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HFOGG - MTWD</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FROM DOWNTOWN</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648</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600</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16:49:35</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126347</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1683</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4.822438899</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t-IT" sz="1000" u="none" strike="noStrike">
                          <a:effectLst/>
                        </a:rPr>
                        <a:t>10.89503857</a:t>
                      </a:r>
                      <a:endParaRPr lang="it-IT"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hr-HR" sz="1000" u="none" strike="noStrike">
                          <a:effectLst/>
                        </a:rPr>
                        <a:t>18.78503114</a:t>
                      </a:r>
                      <a:endParaRPr lang="hr-HR"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5"/>
                  </a:ext>
                </a:extLst>
              </a:tr>
              <a:tr h="652651">
                <a:tc>
                  <a:txBody>
                    <a:bodyPr/>
                    <a:lstStyle/>
                    <a:p>
                      <a:pPr algn="ctr" fontAlgn="b"/>
                      <a:r>
                        <a:rPr lang="fi-FI" sz="1000" u="none" strike="noStrike">
                          <a:effectLst/>
                        </a:rPr>
                        <a:t>20161011</a:t>
                      </a:r>
                      <a:endParaRPr lang="fi-FI"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mr-IN" sz="1000" u="none" strike="noStrike">
                          <a:effectLst/>
                        </a:rPr>
                        <a:t>MTWD - 100O</a:t>
                      </a:r>
                      <a:endParaRPr lang="mr-IN"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FROM DOWNTOWN</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1000" u="none" strike="noStrike">
                          <a:effectLst/>
                        </a:rPr>
                        <a:t>507.99996</a:t>
                      </a:r>
                      <a:endParaRPr lang="hr-HR"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600</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16:58:03</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126347</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1683</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0.024484444</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26.24559907</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fi-FI" sz="1000" u="none" strike="noStrike">
                          <a:effectLst/>
                        </a:rPr>
                        <a:t>23.36003872</a:t>
                      </a:r>
                      <a:endParaRPr lang="fi-FI"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r h="652651">
                <a:tc>
                  <a:txBody>
                    <a:bodyPr/>
                    <a:lstStyle/>
                    <a:p>
                      <a:pPr algn="ctr" fontAlgn="b"/>
                      <a:r>
                        <a:rPr lang="fi-FI" sz="1000" u="none" strike="noStrike">
                          <a:effectLst/>
                        </a:rPr>
                        <a:t>20161011</a:t>
                      </a:r>
                      <a:endParaRPr lang="fi-FI"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MCC5_11 - HFOGG</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FROM DOWNTOWN</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1000" u="none" strike="noStrike">
                          <a:effectLst/>
                        </a:rPr>
                        <a:t>900.99996</a:t>
                      </a:r>
                      <a:endParaRPr lang="nb-NO"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420</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17:37:25</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126348</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1683</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4.263709706</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nb-NO" sz="1000" u="none" strike="noStrike">
                          <a:effectLst/>
                        </a:rPr>
                        <a:t>12.1785496</a:t>
                      </a:r>
                      <a:endParaRPr lang="nb-NO"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19.82003285</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7"/>
                  </a:ext>
                </a:extLst>
              </a:tr>
              <a:tr h="652651">
                <a:tc>
                  <a:txBody>
                    <a:bodyPr/>
                    <a:lstStyle/>
                    <a:p>
                      <a:pPr algn="ctr" fontAlgn="b"/>
                      <a:r>
                        <a:rPr lang="fi-FI" sz="1000" u="none" strike="noStrike" dirty="0">
                          <a:effectLst/>
                        </a:rPr>
                        <a:t>20161011</a:t>
                      </a:r>
                      <a:endParaRPr lang="fi-FI"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1</a:t>
                      </a:r>
                      <a:endParaRPr lang="en-US"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rPr>
                        <a:t>HFOGG - MTWD</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FROM DOWNTOWN</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1</a:t>
                      </a:r>
                      <a:endParaRPr lang="en-U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1000" u="none" strike="noStrike" dirty="0">
                          <a:effectLst/>
                        </a:rPr>
                        <a:t>609.99996</a:t>
                      </a:r>
                      <a:endParaRPr lang="hr-HR"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u="none" strike="noStrike" dirty="0">
                          <a:effectLst/>
                        </a:rPr>
                        <a:t>540</a:t>
                      </a:r>
                      <a:endParaRPr lang="en-US"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is-IS" sz="1000" u="none" strike="noStrike">
                          <a:effectLst/>
                        </a:rPr>
                        <a:t>17:47:35</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126348</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a:effectLst/>
                        </a:rPr>
                        <a:t>1683</a:t>
                      </a:r>
                      <a:endParaRPr lang="is-IS" sz="1000" b="0" i="0" u="none" strike="noStrike">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1000" u="none" strike="noStrike" dirty="0">
                          <a:effectLst/>
                        </a:rPr>
                        <a:t>4.862932428</a:t>
                      </a:r>
                      <a:endParaRPr lang="is-IS"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nb-NO" sz="1000" u="none" strike="noStrike" dirty="0">
                          <a:effectLst/>
                        </a:rPr>
                        <a:t>10.63845745</a:t>
                      </a:r>
                      <a:endParaRPr lang="nb-NO"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hr-HR" sz="1000" u="none" strike="noStrike" dirty="0">
                          <a:effectLst/>
                        </a:rPr>
                        <a:t>18.78503114</a:t>
                      </a:r>
                      <a:endParaRPr lang="hr-HR" sz="1000" b="0" i="0" u="none" strike="noStrike" dirty="0">
                        <a:solidFill>
                          <a:srgbClr val="000000"/>
                        </a:solidFill>
                        <a:effectLst/>
                        <a:latin typeface="Calibri" charset="0"/>
                      </a:endParaRPr>
                    </a:p>
                  </a:txBody>
                  <a:tcPr marL="5532" marR="5532" marT="5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07027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968" y="0"/>
            <a:ext cx="7076815" cy="6758039"/>
          </a:xfrm>
          <a:prstGeom prst="rect">
            <a:avLst/>
          </a:prstGeom>
        </p:spPr>
      </p:pic>
    </p:spTree>
    <p:extLst>
      <p:ext uri="{BB962C8B-B14F-4D97-AF65-F5344CB8AC3E}">
        <p14:creationId xmlns:p14="http://schemas.microsoft.com/office/powerpoint/2010/main" val="103777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9546956" y="1186462"/>
            <a:ext cx="2169763" cy="50683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32755" y="2409553"/>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32755" y="1680351"/>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32755" y="3147797"/>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8" idx="6"/>
          </p:cNvCxnSpPr>
          <p:nvPr/>
        </p:nvCxnSpPr>
        <p:spPr>
          <a:xfrm flipV="1">
            <a:off x="10210652" y="3607489"/>
            <a:ext cx="806907"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0645549" y="3981274"/>
            <a:ext cx="0" cy="624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339113" y="2997317"/>
            <a:ext cx="1426354" cy="646331"/>
          </a:xfrm>
          <a:prstGeom prst="rect">
            <a:avLst/>
          </a:prstGeom>
          <a:noFill/>
        </p:spPr>
        <p:txBody>
          <a:bodyPr wrap="square" rtlCol="0">
            <a:spAutoFit/>
          </a:bodyPr>
          <a:lstStyle/>
          <a:p>
            <a:r>
              <a:rPr lang="en-US" dirty="0"/>
              <a:t>Actual Travel Time (Bus)</a:t>
            </a:r>
          </a:p>
        </p:txBody>
      </p:sp>
      <p:sp>
        <p:nvSpPr>
          <p:cNvPr id="15" name="TextBox 14"/>
          <p:cNvSpPr txBox="1"/>
          <p:nvPr/>
        </p:nvSpPr>
        <p:spPr>
          <a:xfrm>
            <a:off x="4339112" y="1529871"/>
            <a:ext cx="1426354" cy="646331"/>
          </a:xfrm>
          <a:prstGeom prst="rect">
            <a:avLst/>
          </a:prstGeom>
          <a:noFill/>
        </p:spPr>
        <p:txBody>
          <a:bodyPr wrap="square" rtlCol="0">
            <a:spAutoFit/>
          </a:bodyPr>
          <a:lstStyle/>
          <a:p>
            <a:r>
              <a:rPr lang="en-US" dirty="0"/>
              <a:t>Scheduled</a:t>
            </a:r>
          </a:p>
          <a:p>
            <a:r>
              <a:rPr lang="en-US" dirty="0"/>
              <a:t>Travel Time</a:t>
            </a:r>
          </a:p>
        </p:txBody>
      </p:sp>
      <p:sp>
        <p:nvSpPr>
          <p:cNvPr id="20" name="TextBox 19"/>
          <p:cNvSpPr txBox="1"/>
          <p:nvPr/>
        </p:nvSpPr>
        <p:spPr>
          <a:xfrm>
            <a:off x="4339113" y="2259075"/>
            <a:ext cx="1426354" cy="646331"/>
          </a:xfrm>
          <a:prstGeom prst="rect">
            <a:avLst/>
          </a:prstGeom>
          <a:noFill/>
        </p:spPr>
        <p:txBody>
          <a:bodyPr wrap="square" rtlCol="0">
            <a:spAutoFit/>
          </a:bodyPr>
          <a:lstStyle/>
          <a:p>
            <a:r>
              <a:rPr lang="en-US" dirty="0"/>
              <a:t>Predicted</a:t>
            </a:r>
          </a:p>
          <a:p>
            <a:r>
              <a:rPr lang="en-US" dirty="0"/>
              <a:t>Travel Time</a:t>
            </a:r>
          </a:p>
        </p:txBody>
      </p:sp>
      <p:sp>
        <p:nvSpPr>
          <p:cNvPr id="21" name="Triangle 20"/>
          <p:cNvSpPr/>
          <p:nvPr/>
        </p:nvSpPr>
        <p:spPr>
          <a:xfrm>
            <a:off x="10359487" y="1765865"/>
            <a:ext cx="572124" cy="493210"/>
          </a:xfrm>
          <a:prstGeom prst="triangl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832754" y="3865253"/>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339112" y="3853273"/>
            <a:ext cx="1426354" cy="369332"/>
          </a:xfrm>
          <a:prstGeom prst="rect">
            <a:avLst/>
          </a:prstGeom>
          <a:noFill/>
        </p:spPr>
        <p:txBody>
          <a:bodyPr wrap="square" rtlCol="0">
            <a:spAutoFit/>
          </a:bodyPr>
          <a:lstStyle/>
          <a:p>
            <a:r>
              <a:rPr lang="en-US" dirty="0"/>
              <a:t>Weather</a:t>
            </a:r>
          </a:p>
        </p:txBody>
      </p:sp>
      <p:sp>
        <p:nvSpPr>
          <p:cNvPr id="24" name="TextBox 23"/>
          <p:cNvSpPr txBox="1"/>
          <p:nvPr/>
        </p:nvSpPr>
        <p:spPr>
          <a:xfrm>
            <a:off x="4339112" y="4453017"/>
            <a:ext cx="1426354" cy="646331"/>
          </a:xfrm>
          <a:prstGeom prst="rect">
            <a:avLst/>
          </a:prstGeom>
          <a:noFill/>
        </p:spPr>
        <p:txBody>
          <a:bodyPr wrap="square" rtlCol="0">
            <a:spAutoFit/>
          </a:bodyPr>
          <a:lstStyle/>
          <a:p>
            <a:r>
              <a:rPr lang="en-US" dirty="0"/>
              <a:t>Actual Traffic Speed</a:t>
            </a:r>
          </a:p>
        </p:txBody>
      </p:sp>
      <p:sp>
        <p:nvSpPr>
          <p:cNvPr id="25" name="Oval 24"/>
          <p:cNvSpPr/>
          <p:nvPr/>
        </p:nvSpPr>
        <p:spPr>
          <a:xfrm>
            <a:off x="3832754" y="4603497"/>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546956" y="633391"/>
            <a:ext cx="2169763" cy="523220"/>
          </a:xfrm>
          <a:prstGeom prst="rect">
            <a:avLst/>
          </a:prstGeom>
          <a:noFill/>
        </p:spPr>
        <p:txBody>
          <a:bodyPr wrap="square" rtlCol="0">
            <a:spAutoFit/>
          </a:bodyPr>
          <a:lstStyle/>
          <a:p>
            <a:pPr algn="ctr"/>
            <a:r>
              <a:rPr lang="en-US" sz="2800" dirty="0"/>
              <a:t>Toolbox</a:t>
            </a:r>
          </a:p>
        </p:txBody>
      </p:sp>
      <p:cxnSp>
        <p:nvCxnSpPr>
          <p:cNvPr id="32" name="Straight Connector 31"/>
          <p:cNvCxnSpPr/>
          <p:nvPr/>
        </p:nvCxnSpPr>
        <p:spPr>
          <a:xfrm>
            <a:off x="10399840" y="2550049"/>
            <a:ext cx="372010" cy="7183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10476763" y="5176838"/>
            <a:ext cx="337571" cy="345373"/>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418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9546956" y="1186462"/>
            <a:ext cx="2169763" cy="50683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27895" y="1186462"/>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31703" y="2536271"/>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27895" y="3886079"/>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920932" y="2394622"/>
            <a:ext cx="1426354" cy="646331"/>
          </a:xfrm>
          <a:prstGeom prst="rect">
            <a:avLst/>
          </a:prstGeom>
          <a:noFill/>
        </p:spPr>
        <p:txBody>
          <a:bodyPr wrap="square" rtlCol="0">
            <a:spAutoFit/>
          </a:bodyPr>
          <a:lstStyle/>
          <a:p>
            <a:r>
              <a:rPr lang="en-US" dirty="0"/>
              <a:t>Scheduled</a:t>
            </a:r>
          </a:p>
          <a:p>
            <a:r>
              <a:rPr lang="en-US" dirty="0"/>
              <a:t>Travel Time</a:t>
            </a:r>
          </a:p>
        </p:txBody>
      </p:sp>
      <p:sp>
        <p:nvSpPr>
          <p:cNvPr id="20" name="TextBox 19"/>
          <p:cNvSpPr txBox="1"/>
          <p:nvPr/>
        </p:nvSpPr>
        <p:spPr>
          <a:xfrm>
            <a:off x="5934253" y="1035984"/>
            <a:ext cx="1426354" cy="646331"/>
          </a:xfrm>
          <a:prstGeom prst="rect">
            <a:avLst/>
          </a:prstGeom>
          <a:noFill/>
        </p:spPr>
        <p:txBody>
          <a:bodyPr wrap="square" rtlCol="0">
            <a:spAutoFit/>
          </a:bodyPr>
          <a:lstStyle/>
          <a:p>
            <a:r>
              <a:rPr lang="en-US"/>
              <a:t>Predicted</a:t>
            </a:r>
          </a:p>
          <a:p>
            <a:r>
              <a:rPr lang="en-US" dirty="0"/>
              <a:t>Travel Time</a:t>
            </a:r>
          </a:p>
        </p:txBody>
      </p:sp>
      <p:sp>
        <p:nvSpPr>
          <p:cNvPr id="21" name="Triangle 20"/>
          <p:cNvSpPr/>
          <p:nvPr/>
        </p:nvSpPr>
        <p:spPr>
          <a:xfrm>
            <a:off x="10359487" y="1765865"/>
            <a:ext cx="572124" cy="493210"/>
          </a:xfrm>
          <a:prstGeom prst="triangl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482499" y="5099349"/>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363386" y="5320953"/>
            <a:ext cx="1426354" cy="369332"/>
          </a:xfrm>
          <a:prstGeom prst="rect">
            <a:avLst/>
          </a:prstGeom>
          <a:noFill/>
        </p:spPr>
        <p:txBody>
          <a:bodyPr wrap="square" rtlCol="0">
            <a:spAutoFit/>
          </a:bodyPr>
          <a:lstStyle/>
          <a:p>
            <a:r>
              <a:rPr lang="en-US" dirty="0"/>
              <a:t>Weather</a:t>
            </a:r>
          </a:p>
        </p:txBody>
      </p:sp>
      <p:sp>
        <p:nvSpPr>
          <p:cNvPr id="24" name="TextBox 23"/>
          <p:cNvSpPr txBox="1"/>
          <p:nvPr/>
        </p:nvSpPr>
        <p:spPr>
          <a:xfrm>
            <a:off x="6920932" y="5320953"/>
            <a:ext cx="1426354" cy="646331"/>
          </a:xfrm>
          <a:prstGeom prst="rect">
            <a:avLst/>
          </a:prstGeom>
          <a:noFill/>
        </p:spPr>
        <p:txBody>
          <a:bodyPr wrap="square" rtlCol="0">
            <a:spAutoFit/>
          </a:bodyPr>
          <a:lstStyle/>
          <a:p>
            <a:r>
              <a:rPr lang="en-US" dirty="0"/>
              <a:t>Actual Traffic Speed</a:t>
            </a:r>
          </a:p>
        </p:txBody>
      </p:sp>
      <p:sp>
        <p:nvSpPr>
          <p:cNvPr id="25" name="Oval 24"/>
          <p:cNvSpPr/>
          <p:nvPr/>
        </p:nvSpPr>
        <p:spPr>
          <a:xfrm>
            <a:off x="6402849" y="5087370"/>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546956" y="633391"/>
            <a:ext cx="2169763" cy="523220"/>
          </a:xfrm>
          <a:prstGeom prst="rect">
            <a:avLst/>
          </a:prstGeom>
          <a:noFill/>
        </p:spPr>
        <p:txBody>
          <a:bodyPr wrap="square" rtlCol="0">
            <a:spAutoFit/>
          </a:bodyPr>
          <a:lstStyle/>
          <a:p>
            <a:pPr algn="ctr"/>
            <a:r>
              <a:rPr lang="en-US" sz="2800" dirty="0"/>
              <a:t>Toolbox</a:t>
            </a:r>
          </a:p>
        </p:txBody>
      </p:sp>
      <p:cxnSp>
        <p:nvCxnSpPr>
          <p:cNvPr id="32" name="Straight Connector 31"/>
          <p:cNvCxnSpPr/>
          <p:nvPr/>
        </p:nvCxnSpPr>
        <p:spPr>
          <a:xfrm>
            <a:off x="10399840" y="2550049"/>
            <a:ext cx="372010" cy="7183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820070" y="4293287"/>
            <a:ext cx="607825" cy="7790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803014" y="4308629"/>
            <a:ext cx="599835" cy="71725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5850116" y="1638303"/>
            <a:ext cx="552733" cy="75632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789740" y="1682315"/>
            <a:ext cx="737337" cy="32037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5680294" y="1682315"/>
            <a:ext cx="889471" cy="32655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10476763" y="5176838"/>
            <a:ext cx="337571" cy="345373"/>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956815" y="3735599"/>
            <a:ext cx="1426354" cy="646331"/>
          </a:xfrm>
          <a:prstGeom prst="rect">
            <a:avLst/>
          </a:prstGeom>
          <a:solidFill>
            <a:schemeClr val="bg1"/>
          </a:solidFill>
        </p:spPr>
        <p:txBody>
          <a:bodyPr wrap="square" rtlCol="0">
            <a:spAutoFit/>
          </a:bodyPr>
          <a:lstStyle/>
          <a:p>
            <a:r>
              <a:rPr lang="en-US" dirty="0"/>
              <a:t>Actual Travel Time (Bus)</a:t>
            </a:r>
          </a:p>
        </p:txBody>
      </p:sp>
    </p:spTree>
    <p:extLst>
      <p:ext uri="{BB962C8B-B14F-4D97-AF65-F5344CB8AC3E}">
        <p14:creationId xmlns:p14="http://schemas.microsoft.com/office/powerpoint/2010/main" val="147879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9546956" y="1186462"/>
            <a:ext cx="2169763" cy="50683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27895" y="1186462"/>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31703" y="2536271"/>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27895" y="3886079"/>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920932" y="2394622"/>
            <a:ext cx="1426354" cy="646331"/>
          </a:xfrm>
          <a:prstGeom prst="rect">
            <a:avLst/>
          </a:prstGeom>
          <a:noFill/>
        </p:spPr>
        <p:txBody>
          <a:bodyPr wrap="square" rtlCol="0">
            <a:spAutoFit/>
          </a:bodyPr>
          <a:lstStyle/>
          <a:p>
            <a:r>
              <a:rPr lang="en-US" dirty="0"/>
              <a:t>Scheduled</a:t>
            </a:r>
          </a:p>
          <a:p>
            <a:r>
              <a:rPr lang="en-US" dirty="0"/>
              <a:t>Travel Time</a:t>
            </a:r>
          </a:p>
        </p:txBody>
      </p:sp>
      <p:sp>
        <p:nvSpPr>
          <p:cNvPr id="20" name="TextBox 19"/>
          <p:cNvSpPr txBox="1"/>
          <p:nvPr/>
        </p:nvSpPr>
        <p:spPr>
          <a:xfrm>
            <a:off x="5934253" y="1035984"/>
            <a:ext cx="1426354" cy="646331"/>
          </a:xfrm>
          <a:prstGeom prst="rect">
            <a:avLst/>
          </a:prstGeom>
          <a:noFill/>
        </p:spPr>
        <p:txBody>
          <a:bodyPr wrap="square" rtlCol="0">
            <a:spAutoFit/>
          </a:bodyPr>
          <a:lstStyle/>
          <a:p>
            <a:r>
              <a:rPr lang="en-US"/>
              <a:t>Predicted</a:t>
            </a:r>
          </a:p>
          <a:p>
            <a:r>
              <a:rPr lang="en-US" dirty="0"/>
              <a:t>Travel Time</a:t>
            </a:r>
          </a:p>
        </p:txBody>
      </p:sp>
      <p:sp>
        <p:nvSpPr>
          <p:cNvPr id="21" name="Triangle 20"/>
          <p:cNvSpPr/>
          <p:nvPr/>
        </p:nvSpPr>
        <p:spPr>
          <a:xfrm>
            <a:off x="10359487" y="1765865"/>
            <a:ext cx="572124" cy="493210"/>
          </a:xfrm>
          <a:prstGeom prst="triangl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482499" y="5099349"/>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363386" y="5320953"/>
            <a:ext cx="1426354" cy="369332"/>
          </a:xfrm>
          <a:prstGeom prst="rect">
            <a:avLst/>
          </a:prstGeom>
          <a:noFill/>
        </p:spPr>
        <p:txBody>
          <a:bodyPr wrap="square" rtlCol="0">
            <a:spAutoFit/>
          </a:bodyPr>
          <a:lstStyle/>
          <a:p>
            <a:r>
              <a:rPr lang="en-US" dirty="0"/>
              <a:t>Weather</a:t>
            </a:r>
          </a:p>
        </p:txBody>
      </p:sp>
      <p:sp>
        <p:nvSpPr>
          <p:cNvPr id="24" name="TextBox 23"/>
          <p:cNvSpPr txBox="1"/>
          <p:nvPr/>
        </p:nvSpPr>
        <p:spPr>
          <a:xfrm>
            <a:off x="6920932" y="5320953"/>
            <a:ext cx="1426354" cy="646331"/>
          </a:xfrm>
          <a:prstGeom prst="rect">
            <a:avLst/>
          </a:prstGeom>
          <a:noFill/>
        </p:spPr>
        <p:txBody>
          <a:bodyPr wrap="square" rtlCol="0">
            <a:spAutoFit/>
          </a:bodyPr>
          <a:lstStyle/>
          <a:p>
            <a:r>
              <a:rPr lang="en-US" dirty="0"/>
              <a:t>Actual Traffic Speed</a:t>
            </a:r>
          </a:p>
        </p:txBody>
      </p:sp>
      <p:sp>
        <p:nvSpPr>
          <p:cNvPr id="25" name="Oval 24"/>
          <p:cNvSpPr/>
          <p:nvPr/>
        </p:nvSpPr>
        <p:spPr>
          <a:xfrm>
            <a:off x="6402849" y="5087370"/>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546956" y="633391"/>
            <a:ext cx="2169763" cy="523220"/>
          </a:xfrm>
          <a:prstGeom prst="rect">
            <a:avLst/>
          </a:prstGeom>
          <a:noFill/>
        </p:spPr>
        <p:txBody>
          <a:bodyPr wrap="square" rtlCol="0">
            <a:spAutoFit/>
          </a:bodyPr>
          <a:lstStyle/>
          <a:p>
            <a:pPr algn="ctr"/>
            <a:r>
              <a:rPr lang="en-US" sz="2800" dirty="0"/>
              <a:t>Toolbox</a:t>
            </a:r>
          </a:p>
        </p:txBody>
      </p:sp>
      <p:cxnSp>
        <p:nvCxnSpPr>
          <p:cNvPr id="19" name="Straight Arrow Connector 18"/>
          <p:cNvCxnSpPr/>
          <p:nvPr/>
        </p:nvCxnSpPr>
        <p:spPr>
          <a:xfrm flipV="1">
            <a:off x="4820070" y="4293287"/>
            <a:ext cx="607825" cy="7790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803014" y="4308629"/>
            <a:ext cx="599835" cy="71725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5850116" y="1638303"/>
            <a:ext cx="552733" cy="75632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789740" y="1682315"/>
            <a:ext cx="737337" cy="32037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5680294" y="1682315"/>
            <a:ext cx="889471" cy="32655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593471" y="1772789"/>
            <a:ext cx="3209" cy="194786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6763" y="5176838"/>
            <a:ext cx="337571" cy="345373"/>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956815" y="3735599"/>
            <a:ext cx="1426354" cy="646331"/>
          </a:xfrm>
          <a:prstGeom prst="rect">
            <a:avLst/>
          </a:prstGeom>
          <a:solidFill>
            <a:schemeClr val="bg1"/>
          </a:solidFill>
        </p:spPr>
        <p:txBody>
          <a:bodyPr wrap="square" rtlCol="0">
            <a:spAutoFit/>
          </a:bodyPr>
          <a:lstStyle/>
          <a:p>
            <a:r>
              <a:rPr lang="en-US" dirty="0"/>
              <a:t>Actual Travel Time (Bus)</a:t>
            </a:r>
          </a:p>
        </p:txBody>
      </p:sp>
    </p:spTree>
    <p:extLst>
      <p:ext uri="{BB962C8B-B14F-4D97-AF65-F5344CB8AC3E}">
        <p14:creationId xmlns:p14="http://schemas.microsoft.com/office/powerpoint/2010/main" val="157717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with the data you </a:t>
            </a:r>
            <a:r>
              <a:rPr lang="en-US" b="1" dirty="0">
                <a:solidFill>
                  <a:srgbClr val="00B0F0"/>
                </a:solidFill>
              </a:rPr>
              <a:t>have</a:t>
            </a:r>
            <a:r>
              <a:rPr lang="en-US" dirty="0"/>
              <a:t>,</a:t>
            </a:r>
            <a:r>
              <a:rPr lang="en-US" b="1" dirty="0">
                <a:solidFill>
                  <a:srgbClr val="C00000"/>
                </a:solidFill>
              </a:rPr>
              <a:t> </a:t>
            </a:r>
            <a:br>
              <a:rPr lang="en-US" b="1" dirty="0">
                <a:solidFill>
                  <a:srgbClr val="C00000"/>
                </a:solidFill>
              </a:rPr>
            </a:br>
            <a:r>
              <a:rPr lang="en-US" dirty="0"/>
              <a:t>not the data you </a:t>
            </a:r>
            <a:r>
              <a:rPr lang="en-US" b="1" dirty="0">
                <a:solidFill>
                  <a:srgbClr val="C00000"/>
                </a:solidFill>
              </a:rPr>
              <a:t>want</a:t>
            </a:r>
            <a:r>
              <a:rPr lang="en-US" dirty="0"/>
              <a: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0078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9546956" y="1186462"/>
            <a:ext cx="2169763" cy="50683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27895" y="1186462"/>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31703" y="2536271"/>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27895" y="3886079"/>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920932" y="2394622"/>
            <a:ext cx="1426354" cy="646331"/>
          </a:xfrm>
          <a:prstGeom prst="rect">
            <a:avLst/>
          </a:prstGeom>
          <a:noFill/>
        </p:spPr>
        <p:txBody>
          <a:bodyPr wrap="square" rtlCol="0">
            <a:spAutoFit/>
          </a:bodyPr>
          <a:lstStyle/>
          <a:p>
            <a:r>
              <a:rPr lang="en-US" dirty="0"/>
              <a:t>Scheduled</a:t>
            </a:r>
          </a:p>
          <a:p>
            <a:r>
              <a:rPr lang="en-US" dirty="0"/>
              <a:t>Travel Time</a:t>
            </a:r>
          </a:p>
        </p:txBody>
      </p:sp>
      <p:sp>
        <p:nvSpPr>
          <p:cNvPr id="20" name="TextBox 19"/>
          <p:cNvSpPr txBox="1"/>
          <p:nvPr/>
        </p:nvSpPr>
        <p:spPr>
          <a:xfrm>
            <a:off x="5934253" y="1035984"/>
            <a:ext cx="1426354" cy="646331"/>
          </a:xfrm>
          <a:prstGeom prst="rect">
            <a:avLst/>
          </a:prstGeom>
          <a:noFill/>
        </p:spPr>
        <p:txBody>
          <a:bodyPr wrap="square" rtlCol="0">
            <a:spAutoFit/>
          </a:bodyPr>
          <a:lstStyle/>
          <a:p>
            <a:r>
              <a:rPr lang="en-US"/>
              <a:t>Predicted</a:t>
            </a:r>
          </a:p>
          <a:p>
            <a:r>
              <a:rPr lang="en-US" dirty="0"/>
              <a:t>Travel Time</a:t>
            </a:r>
          </a:p>
        </p:txBody>
      </p:sp>
      <p:sp>
        <p:nvSpPr>
          <p:cNvPr id="21" name="Triangle 20"/>
          <p:cNvSpPr/>
          <p:nvPr/>
        </p:nvSpPr>
        <p:spPr>
          <a:xfrm>
            <a:off x="10359487" y="1765865"/>
            <a:ext cx="572124" cy="493210"/>
          </a:xfrm>
          <a:prstGeom prst="triangl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482499" y="5099349"/>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363386" y="5320953"/>
            <a:ext cx="1426354" cy="369332"/>
          </a:xfrm>
          <a:prstGeom prst="rect">
            <a:avLst/>
          </a:prstGeom>
          <a:noFill/>
        </p:spPr>
        <p:txBody>
          <a:bodyPr wrap="square" rtlCol="0">
            <a:spAutoFit/>
          </a:bodyPr>
          <a:lstStyle/>
          <a:p>
            <a:r>
              <a:rPr lang="en-US" dirty="0"/>
              <a:t>Weather</a:t>
            </a:r>
          </a:p>
        </p:txBody>
      </p:sp>
      <p:sp>
        <p:nvSpPr>
          <p:cNvPr id="24" name="TextBox 23"/>
          <p:cNvSpPr txBox="1"/>
          <p:nvPr/>
        </p:nvSpPr>
        <p:spPr>
          <a:xfrm>
            <a:off x="6920932" y="5320953"/>
            <a:ext cx="1426354" cy="646331"/>
          </a:xfrm>
          <a:prstGeom prst="rect">
            <a:avLst/>
          </a:prstGeom>
          <a:noFill/>
        </p:spPr>
        <p:txBody>
          <a:bodyPr wrap="square" rtlCol="0">
            <a:spAutoFit/>
          </a:bodyPr>
          <a:lstStyle/>
          <a:p>
            <a:r>
              <a:rPr lang="en-US" dirty="0"/>
              <a:t>Actual Traffic Speed</a:t>
            </a:r>
          </a:p>
        </p:txBody>
      </p:sp>
      <p:sp>
        <p:nvSpPr>
          <p:cNvPr id="25" name="Oval 24"/>
          <p:cNvSpPr/>
          <p:nvPr/>
        </p:nvSpPr>
        <p:spPr>
          <a:xfrm>
            <a:off x="6402849" y="5087370"/>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546956" y="633391"/>
            <a:ext cx="2169763" cy="523220"/>
          </a:xfrm>
          <a:prstGeom prst="rect">
            <a:avLst/>
          </a:prstGeom>
          <a:noFill/>
        </p:spPr>
        <p:txBody>
          <a:bodyPr wrap="square" rtlCol="0">
            <a:spAutoFit/>
          </a:bodyPr>
          <a:lstStyle/>
          <a:p>
            <a:pPr algn="ctr"/>
            <a:r>
              <a:rPr lang="en-US" sz="2800" dirty="0"/>
              <a:t>Toolbox</a:t>
            </a:r>
          </a:p>
        </p:txBody>
      </p:sp>
      <p:cxnSp>
        <p:nvCxnSpPr>
          <p:cNvPr id="19" name="Straight Arrow Connector 18"/>
          <p:cNvCxnSpPr/>
          <p:nvPr/>
        </p:nvCxnSpPr>
        <p:spPr>
          <a:xfrm flipV="1">
            <a:off x="4820070" y="4293287"/>
            <a:ext cx="607825" cy="7790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803014" y="4308629"/>
            <a:ext cx="599835" cy="71725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789740" y="1682315"/>
            <a:ext cx="737337" cy="32037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5680294" y="1682315"/>
            <a:ext cx="889471" cy="32655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6763" y="5176838"/>
            <a:ext cx="337571" cy="345373"/>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956815" y="3735599"/>
            <a:ext cx="1426354" cy="646331"/>
          </a:xfrm>
          <a:prstGeom prst="rect">
            <a:avLst/>
          </a:prstGeom>
          <a:solidFill>
            <a:schemeClr val="bg1"/>
          </a:solidFill>
        </p:spPr>
        <p:txBody>
          <a:bodyPr wrap="square" rtlCol="0">
            <a:spAutoFit/>
          </a:bodyPr>
          <a:lstStyle/>
          <a:p>
            <a:r>
              <a:rPr lang="en-US" dirty="0"/>
              <a:t>Actual Travel Time (Bus)</a:t>
            </a:r>
          </a:p>
        </p:txBody>
      </p:sp>
      <p:cxnSp>
        <p:nvCxnSpPr>
          <p:cNvPr id="30" name="Straight Connector 29"/>
          <p:cNvCxnSpPr/>
          <p:nvPr/>
        </p:nvCxnSpPr>
        <p:spPr>
          <a:xfrm flipH="1" flipV="1">
            <a:off x="5773518" y="1657968"/>
            <a:ext cx="658826" cy="897967"/>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5850116" y="1638303"/>
            <a:ext cx="552733" cy="75632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184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9546956" y="1186462"/>
            <a:ext cx="2169763" cy="50683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27895" y="1186462"/>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31703" y="2536271"/>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27895" y="3886079"/>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920932" y="2394622"/>
            <a:ext cx="1426354" cy="646331"/>
          </a:xfrm>
          <a:prstGeom prst="rect">
            <a:avLst/>
          </a:prstGeom>
          <a:noFill/>
        </p:spPr>
        <p:txBody>
          <a:bodyPr wrap="square" rtlCol="0">
            <a:spAutoFit/>
          </a:bodyPr>
          <a:lstStyle/>
          <a:p>
            <a:r>
              <a:rPr lang="en-US" dirty="0"/>
              <a:t>Scheduled</a:t>
            </a:r>
          </a:p>
          <a:p>
            <a:r>
              <a:rPr lang="en-US" dirty="0"/>
              <a:t>Travel Time</a:t>
            </a:r>
          </a:p>
        </p:txBody>
      </p:sp>
      <p:sp>
        <p:nvSpPr>
          <p:cNvPr id="20" name="TextBox 19"/>
          <p:cNvSpPr txBox="1"/>
          <p:nvPr/>
        </p:nvSpPr>
        <p:spPr>
          <a:xfrm>
            <a:off x="5934253" y="1035984"/>
            <a:ext cx="1426354" cy="646331"/>
          </a:xfrm>
          <a:prstGeom prst="rect">
            <a:avLst/>
          </a:prstGeom>
          <a:noFill/>
        </p:spPr>
        <p:txBody>
          <a:bodyPr wrap="square" rtlCol="0">
            <a:spAutoFit/>
          </a:bodyPr>
          <a:lstStyle/>
          <a:p>
            <a:r>
              <a:rPr lang="en-US"/>
              <a:t>Predicted</a:t>
            </a:r>
          </a:p>
          <a:p>
            <a:r>
              <a:rPr lang="en-US" dirty="0"/>
              <a:t>Travel Time</a:t>
            </a:r>
          </a:p>
        </p:txBody>
      </p:sp>
      <p:sp>
        <p:nvSpPr>
          <p:cNvPr id="21" name="Triangle 20"/>
          <p:cNvSpPr/>
          <p:nvPr/>
        </p:nvSpPr>
        <p:spPr>
          <a:xfrm>
            <a:off x="5200790" y="1941367"/>
            <a:ext cx="851409" cy="1748321"/>
          </a:xfrm>
          <a:prstGeom prst="triangl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482499" y="5099349"/>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363386" y="5320953"/>
            <a:ext cx="1426354" cy="369332"/>
          </a:xfrm>
          <a:prstGeom prst="rect">
            <a:avLst/>
          </a:prstGeom>
          <a:noFill/>
        </p:spPr>
        <p:txBody>
          <a:bodyPr wrap="square" rtlCol="0">
            <a:spAutoFit/>
          </a:bodyPr>
          <a:lstStyle/>
          <a:p>
            <a:r>
              <a:rPr lang="en-US" dirty="0"/>
              <a:t>Weather</a:t>
            </a:r>
          </a:p>
        </p:txBody>
      </p:sp>
      <p:sp>
        <p:nvSpPr>
          <p:cNvPr id="24" name="TextBox 23"/>
          <p:cNvSpPr txBox="1"/>
          <p:nvPr/>
        </p:nvSpPr>
        <p:spPr>
          <a:xfrm>
            <a:off x="6920932" y="5320953"/>
            <a:ext cx="1426354" cy="646331"/>
          </a:xfrm>
          <a:prstGeom prst="rect">
            <a:avLst/>
          </a:prstGeom>
          <a:noFill/>
        </p:spPr>
        <p:txBody>
          <a:bodyPr wrap="square" rtlCol="0">
            <a:spAutoFit/>
          </a:bodyPr>
          <a:lstStyle/>
          <a:p>
            <a:r>
              <a:rPr lang="en-US" dirty="0"/>
              <a:t>Actual Traffic Speed</a:t>
            </a:r>
          </a:p>
        </p:txBody>
      </p:sp>
      <p:sp>
        <p:nvSpPr>
          <p:cNvPr id="25" name="Oval 24"/>
          <p:cNvSpPr/>
          <p:nvPr/>
        </p:nvSpPr>
        <p:spPr>
          <a:xfrm>
            <a:off x="6402849" y="5087370"/>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546956" y="633391"/>
            <a:ext cx="2169763" cy="523220"/>
          </a:xfrm>
          <a:prstGeom prst="rect">
            <a:avLst/>
          </a:prstGeom>
          <a:noFill/>
        </p:spPr>
        <p:txBody>
          <a:bodyPr wrap="square" rtlCol="0">
            <a:spAutoFit/>
          </a:bodyPr>
          <a:lstStyle/>
          <a:p>
            <a:pPr algn="ctr"/>
            <a:r>
              <a:rPr lang="en-US" sz="2800" dirty="0"/>
              <a:t>Toolbox</a:t>
            </a:r>
          </a:p>
        </p:txBody>
      </p:sp>
      <p:cxnSp>
        <p:nvCxnSpPr>
          <p:cNvPr id="19" name="Straight Arrow Connector 18"/>
          <p:cNvCxnSpPr/>
          <p:nvPr/>
        </p:nvCxnSpPr>
        <p:spPr>
          <a:xfrm flipV="1">
            <a:off x="4820070" y="4293287"/>
            <a:ext cx="607825" cy="7790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803014" y="4308629"/>
            <a:ext cx="599835" cy="71725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789740" y="1682315"/>
            <a:ext cx="737337" cy="32037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5680294" y="1682315"/>
            <a:ext cx="889471" cy="32655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6763" y="5176838"/>
            <a:ext cx="337571" cy="345373"/>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956815" y="3735599"/>
            <a:ext cx="1426354" cy="646331"/>
          </a:xfrm>
          <a:prstGeom prst="rect">
            <a:avLst/>
          </a:prstGeom>
          <a:solidFill>
            <a:schemeClr val="bg1"/>
          </a:solidFill>
        </p:spPr>
        <p:txBody>
          <a:bodyPr wrap="square" rtlCol="0">
            <a:spAutoFit/>
          </a:bodyPr>
          <a:lstStyle/>
          <a:p>
            <a:r>
              <a:rPr lang="en-US" dirty="0"/>
              <a:t>Actual Travel Time (Bus)</a:t>
            </a:r>
          </a:p>
        </p:txBody>
      </p:sp>
      <p:cxnSp>
        <p:nvCxnSpPr>
          <p:cNvPr id="30" name="Straight Connector 29"/>
          <p:cNvCxnSpPr/>
          <p:nvPr/>
        </p:nvCxnSpPr>
        <p:spPr>
          <a:xfrm flipH="1" flipV="1">
            <a:off x="5773518" y="1657968"/>
            <a:ext cx="658826" cy="897967"/>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5850116" y="1638303"/>
            <a:ext cx="552733" cy="75632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101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9546956" y="1186462"/>
            <a:ext cx="2169763" cy="50683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27895" y="1186462"/>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31703" y="2536271"/>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27895" y="3886079"/>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920932" y="2394622"/>
            <a:ext cx="1426354" cy="646331"/>
          </a:xfrm>
          <a:prstGeom prst="rect">
            <a:avLst/>
          </a:prstGeom>
          <a:noFill/>
        </p:spPr>
        <p:txBody>
          <a:bodyPr wrap="square" rtlCol="0">
            <a:spAutoFit/>
          </a:bodyPr>
          <a:lstStyle/>
          <a:p>
            <a:r>
              <a:rPr lang="en-US" dirty="0"/>
              <a:t>Scheduled</a:t>
            </a:r>
          </a:p>
          <a:p>
            <a:r>
              <a:rPr lang="en-US" dirty="0"/>
              <a:t>Travel Time</a:t>
            </a:r>
          </a:p>
        </p:txBody>
      </p:sp>
      <p:sp>
        <p:nvSpPr>
          <p:cNvPr id="20" name="TextBox 19"/>
          <p:cNvSpPr txBox="1"/>
          <p:nvPr/>
        </p:nvSpPr>
        <p:spPr>
          <a:xfrm>
            <a:off x="5934253" y="1035984"/>
            <a:ext cx="1426354" cy="646331"/>
          </a:xfrm>
          <a:prstGeom prst="rect">
            <a:avLst/>
          </a:prstGeom>
          <a:noFill/>
        </p:spPr>
        <p:txBody>
          <a:bodyPr wrap="square" rtlCol="0">
            <a:spAutoFit/>
          </a:bodyPr>
          <a:lstStyle/>
          <a:p>
            <a:r>
              <a:rPr lang="en-US"/>
              <a:t>Predicted</a:t>
            </a:r>
          </a:p>
          <a:p>
            <a:r>
              <a:rPr lang="en-US" dirty="0"/>
              <a:t>Travel Time</a:t>
            </a:r>
          </a:p>
        </p:txBody>
      </p:sp>
      <p:sp>
        <p:nvSpPr>
          <p:cNvPr id="21" name="Triangle 20"/>
          <p:cNvSpPr/>
          <p:nvPr/>
        </p:nvSpPr>
        <p:spPr>
          <a:xfrm>
            <a:off x="5200790" y="1941367"/>
            <a:ext cx="851409" cy="1748321"/>
          </a:xfrm>
          <a:prstGeom prst="triangle">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482499" y="5099349"/>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363386" y="5320953"/>
            <a:ext cx="1426354" cy="369332"/>
          </a:xfrm>
          <a:prstGeom prst="rect">
            <a:avLst/>
          </a:prstGeom>
          <a:noFill/>
        </p:spPr>
        <p:txBody>
          <a:bodyPr wrap="square" rtlCol="0">
            <a:spAutoFit/>
          </a:bodyPr>
          <a:lstStyle/>
          <a:p>
            <a:r>
              <a:rPr lang="en-US" dirty="0"/>
              <a:t>Weather</a:t>
            </a:r>
          </a:p>
        </p:txBody>
      </p:sp>
      <p:sp>
        <p:nvSpPr>
          <p:cNvPr id="24" name="TextBox 23"/>
          <p:cNvSpPr txBox="1"/>
          <p:nvPr/>
        </p:nvSpPr>
        <p:spPr>
          <a:xfrm>
            <a:off x="6920932" y="5320953"/>
            <a:ext cx="1426354" cy="646331"/>
          </a:xfrm>
          <a:prstGeom prst="rect">
            <a:avLst/>
          </a:prstGeom>
          <a:noFill/>
        </p:spPr>
        <p:txBody>
          <a:bodyPr wrap="square" rtlCol="0">
            <a:spAutoFit/>
          </a:bodyPr>
          <a:lstStyle/>
          <a:p>
            <a:r>
              <a:rPr lang="en-US" dirty="0"/>
              <a:t>Actual Traffic Speed</a:t>
            </a:r>
          </a:p>
        </p:txBody>
      </p:sp>
      <p:sp>
        <p:nvSpPr>
          <p:cNvPr id="25" name="Oval 24"/>
          <p:cNvSpPr/>
          <p:nvPr/>
        </p:nvSpPr>
        <p:spPr>
          <a:xfrm>
            <a:off x="6402849" y="5087370"/>
            <a:ext cx="337571" cy="345373"/>
          </a:xfrm>
          <a:prstGeom prst="ellipse">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546956" y="633391"/>
            <a:ext cx="2169763" cy="523220"/>
          </a:xfrm>
          <a:prstGeom prst="rect">
            <a:avLst/>
          </a:prstGeom>
          <a:noFill/>
        </p:spPr>
        <p:txBody>
          <a:bodyPr wrap="square" rtlCol="0">
            <a:spAutoFit/>
          </a:bodyPr>
          <a:lstStyle/>
          <a:p>
            <a:pPr algn="ctr"/>
            <a:r>
              <a:rPr lang="en-US" sz="2800" dirty="0"/>
              <a:t>Toolbox</a:t>
            </a:r>
          </a:p>
        </p:txBody>
      </p:sp>
      <p:cxnSp>
        <p:nvCxnSpPr>
          <p:cNvPr id="19" name="Straight Arrow Connector 18"/>
          <p:cNvCxnSpPr/>
          <p:nvPr/>
        </p:nvCxnSpPr>
        <p:spPr>
          <a:xfrm flipV="1">
            <a:off x="4820070" y="4293287"/>
            <a:ext cx="607825" cy="7790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803014" y="4308629"/>
            <a:ext cx="599835" cy="71725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789740" y="1682315"/>
            <a:ext cx="737337" cy="32037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5680294" y="1682315"/>
            <a:ext cx="889471" cy="32655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831675" y="3060796"/>
            <a:ext cx="337571" cy="345373"/>
          </a:xfrm>
          <a:prstGeom prst="ellipse">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956815" y="3735599"/>
            <a:ext cx="1426354" cy="646331"/>
          </a:xfrm>
          <a:prstGeom prst="rect">
            <a:avLst/>
          </a:prstGeom>
          <a:solidFill>
            <a:schemeClr val="bg1"/>
          </a:solidFill>
        </p:spPr>
        <p:txBody>
          <a:bodyPr wrap="square" rtlCol="0">
            <a:spAutoFit/>
          </a:bodyPr>
          <a:lstStyle/>
          <a:p>
            <a:r>
              <a:rPr lang="en-US" dirty="0"/>
              <a:t>Actual Travel Time (Bus)</a:t>
            </a:r>
          </a:p>
        </p:txBody>
      </p:sp>
      <p:cxnSp>
        <p:nvCxnSpPr>
          <p:cNvPr id="30" name="Straight Connector 29"/>
          <p:cNvCxnSpPr/>
          <p:nvPr/>
        </p:nvCxnSpPr>
        <p:spPr>
          <a:xfrm flipH="1" flipV="1">
            <a:off x="5773518" y="1657968"/>
            <a:ext cx="658826" cy="897967"/>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5850116" y="1638303"/>
            <a:ext cx="552733" cy="75632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Triangle 1"/>
          <p:cNvSpPr/>
          <p:nvPr/>
        </p:nvSpPr>
        <p:spPr>
          <a:xfrm rot="16200000">
            <a:off x="1317298" y="499742"/>
            <a:ext cx="6042723" cy="5467481"/>
          </a:xfrm>
          <a:prstGeom prst="triangle">
            <a:avLst/>
          </a:prstGeom>
          <a:solidFill>
            <a:srgbClr val="00B0F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372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alphaModFix amt="50000"/>
            <a:extLst>
              <a:ext uri="{28A0092B-C50C-407E-A947-70E740481C1C}">
                <a14:useLocalDpi xmlns:a14="http://schemas.microsoft.com/office/drawing/2010/main" val="0"/>
              </a:ext>
            </a:extLst>
          </a:blip>
          <a:srcRect b="25000"/>
          <a:stretch/>
        </p:blipFill>
        <p:spPr>
          <a:xfrm>
            <a:off x="20" y="10"/>
            <a:ext cx="12191980" cy="685798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sz="5100" b="1">
                <a:solidFill>
                  <a:srgbClr val="FFFFFF"/>
                </a:solidFill>
              </a:rPr>
              <a:t>Understanding the </a:t>
            </a:r>
            <a:br>
              <a:rPr lang="en-US" sz="5100" b="1">
                <a:solidFill>
                  <a:srgbClr val="FFFFFF"/>
                </a:solidFill>
              </a:rPr>
            </a:br>
            <a:r>
              <a:rPr lang="en-US" sz="5100" b="1">
                <a:solidFill>
                  <a:srgbClr val="FFFFFF"/>
                </a:solidFill>
              </a:rPr>
              <a:t>Roadside Environment  through Integrating Air Quality &amp; Traffic-Related Data</a:t>
            </a:r>
          </a:p>
        </p:txBody>
      </p:sp>
      <p:sp>
        <p:nvSpPr>
          <p:cNvPr id="3" name="Subtitle 2"/>
          <p:cNvSpPr>
            <a:spLocks noGrp="1"/>
          </p:cNvSpPr>
          <p:nvPr>
            <p:ph type="subTitle" idx="1"/>
          </p:nvPr>
        </p:nvSpPr>
        <p:spPr>
          <a:xfrm>
            <a:off x="1524000" y="4159404"/>
            <a:ext cx="9144000" cy="1098395"/>
          </a:xfrm>
        </p:spPr>
        <p:txBody>
          <a:bodyPr>
            <a:normAutofit/>
          </a:bodyPr>
          <a:lstStyle/>
          <a:p>
            <a:r>
              <a:rPr lang="en-US">
                <a:solidFill>
                  <a:srgbClr val="FFFFFF"/>
                </a:solidFill>
              </a:rPr>
              <a:t>Christine Kendrick</a:t>
            </a:r>
          </a:p>
        </p:txBody>
      </p:sp>
    </p:spTree>
    <p:extLst>
      <p:ext uri="{BB962C8B-B14F-4D97-AF65-F5344CB8AC3E}">
        <p14:creationId xmlns:p14="http://schemas.microsoft.com/office/powerpoint/2010/main" val="390473647"/>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7202"/>
            <a:ext cx="10515600" cy="1325563"/>
          </a:xfrm>
        </p:spPr>
        <p:txBody>
          <a:bodyPr/>
          <a:lstStyle/>
          <a:p>
            <a:r>
              <a:rPr lang="en-US" dirty="0"/>
              <a:t>Findings</a:t>
            </a:r>
          </a:p>
        </p:txBody>
      </p:sp>
      <p:graphicFrame>
        <p:nvGraphicFramePr>
          <p:cNvPr id="5" name="Table 4"/>
          <p:cNvGraphicFramePr>
            <a:graphicFrameLocks noGrp="1"/>
          </p:cNvGraphicFramePr>
          <p:nvPr>
            <p:extLst/>
          </p:nvPr>
        </p:nvGraphicFramePr>
        <p:xfrm>
          <a:off x="1301261" y="1374531"/>
          <a:ext cx="9829800" cy="5060951"/>
        </p:xfrm>
        <a:graphic>
          <a:graphicData uri="http://schemas.openxmlformats.org/drawingml/2006/table">
            <a:tbl>
              <a:tblPr firstRow="1" firstCol="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676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tblGrid>
              <a:tr h="1066799">
                <a:tc>
                  <a:txBody>
                    <a:bodyPr/>
                    <a:lstStyle/>
                    <a:p>
                      <a:pPr marL="0" marR="0" algn="ctr">
                        <a:lnSpc>
                          <a:spcPct val="115000"/>
                        </a:lnSpc>
                        <a:spcBef>
                          <a:spcPts val="0"/>
                        </a:spcBef>
                        <a:spcAft>
                          <a:spcPts val="1000"/>
                        </a:spcAft>
                      </a:pPr>
                      <a:r>
                        <a:rPr lang="en-US" sz="1400" dirty="0">
                          <a:effectLst/>
                          <a:latin typeface="Arial" pitchFamily="34" charset="0"/>
                          <a:cs typeface="Arial" pitchFamily="34" charset="0"/>
                        </a:rPr>
                        <a:t>Season</a:t>
                      </a:r>
                      <a:endParaRPr lang="en-US" sz="1400" dirty="0">
                        <a:solidFill>
                          <a:srgbClr val="00000A"/>
                        </a:solidFill>
                        <a:effectLst/>
                        <a:latin typeface="Arial" pitchFamily="34" charset="0"/>
                        <a:ea typeface="DejaVu Sans" panose="020B0603030804020204" pitchFamily="34" charset="0"/>
                        <a:cs typeface="Arial" pitchFamily="34" charset="0"/>
                      </a:endParaRPr>
                    </a:p>
                  </a:txBody>
                  <a:tcPr marL="68580" marR="68580" marT="0" marB="0">
                    <a:solidFill>
                      <a:schemeClr val="bg1">
                        <a:lumMod val="50000"/>
                      </a:schemeClr>
                    </a:solidFill>
                  </a:tcPr>
                </a:tc>
                <a:tc>
                  <a:txBody>
                    <a:bodyPr/>
                    <a:lstStyle/>
                    <a:p>
                      <a:pPr marL="0" marR="0" algn="ctr">
                        <a:lnSpc>
                          <a:spcPct val="115000"/>
                        </a:lnSpc>
                        <a:spcBef>
                          <a:spcPts val="0"/>
                        </a:spcBef>
                        <a:spcAft>
                          <a:spcPts val="1000"/>
                        </a:spcAft>
                      </a:pPr>
                      <a:r>
                        <a:rPr lang="en-US" sz="1400" b="1" dirty="0">
                          <a:solidFill>
                            <a:schemeClr val="bg1"/>
                          </a:solidFill>
                          <a:effectLst/>
                          <a:latin typeface="Arial" pitchFamily="34" charset="0"/>
                          <a:cs typeface="Arial" pitchFamily="34" charset="0"/>
                        </a:rPr>
                        <a:t>Time Period</a:t>
                      </a:r>
                      <a:endParaRPr lang="en-US" sz="1400" b="1" dirty="0">
                        <a:solidFill>
                          <a:schemeClr val="bg1"/>
                        </a:solidFill>
                        <a:effectLst/>
                        <a:latin typeface="Arial" pitchFamily="34" charset="0"/>
                        <a:ea typeface="DejaVu Sans" panose="020B0603030804020204" pitchFamily="34" charset="0"/>
                        <a:cs typeface="Arial" pitchFamily="34" charset="0"/>
                      </a:endParaRPr>
                    </a:p>
                  </a:txBody>
                  <a:tcPr marL="68580" marR="68580" marT="0" marB="0">
                    <a:solidFill>
                      <a:schemeClr val="bg1">
                        <a:lumMod val="50000"/>
                      </a:schemeClr>
                    </a:solidFill>
                  </a:tcPr>
                </a:tc>
                <a:tc>
                  <a:txBody>
                    <a:bodyPr/>
                    <a:lstStyle/>
                    <a:p>
                      <a:pPr marL="0" marR="0" algn="ctr">
                        <a:lnSpc>
                          <a:spcPct val="115000"/>
                        </a:lnSpc>
                        <a:spcBef>
                          <a:spcPts val="0"/>
                        </a:spcBef>
                        <a:spcAft>
                          <a:spcPts val="1000"/>
                        </a:spcAft>
                      </a:pPr>
                      <a:r>
                        <a:rPr lang="en-US" sz="1400" b="1" dirty="0">
                          <a:solidFill>
                            <a:schemeClr val="bg1"/>
                          </a:solidFill>
                          <a:effectLst/>
                          <a:latin typeface="Arial" pitchFamily="34" charset="0"/>
                          <a:ea typeface="DejaVu Sans" panose="020B0603030804020204" pitchFamily="34" charset="0"/>
                          <a:cs typeface="Arial" pitchFamily="34" charset="0"/>
                        </a:rPr>
                        <a:t>Coefficient NO</a:t>
                      </a:r>
                      <a:r>
                        <a:rPr lang="en-US" sz="1400" b="1" baseline="0" dirty="0">
                          <a:solidFill>
                            <a:schemeClr val="bg1"/>
                          </a:solidFill>
                          <a:effectLst/>
                          <a:latin typeface="Arial" pitchFamily="34" charset="0"/>
                          <a:ea typeface="DejaVu Sans" panose="020B0603030804020204" pitchFamily="34" charset="0"/>
                          <a:cs typeface="Arial" pitchFamily="34" charset="0"/>
                        </a:rPr>
                        <a:t> per</a:t>
                      </a:r>
                      <a:r>
                        <a:rPr lang="en-US" sz="1400" b="1" dirty="0">
                          <a:solidFill>
                            <a:schemeClr val="bg1"/>
                          </a:solidFill>
                          <a:effectLst/>
                          <a:latin typeface="Arial" pitchFamily="34" charset="0"/>
                          <a:ea typeface="DejaVu Sans" panose="020B0603030804020204" pitchFamily="34" charset="0"/>
                          <a:cs typeface="Arial" pitchFamily="34" charset="0"/>
                        </a:rPr>
                        <a:t> 100 vehicles per 15 </a:t>
                      </a:r>
                      <a:r>
                        <a:rPr lang="en-US" sz="1400" b="1" dirty="0" err="1">
                          <a:solidFill>
                            <a:schemeClr val="bg1"/>
                          </a:solidFill>
                          <a:effectLst/>
                          <a:latin typeface="Arial" pitchFamily="34" charset="0"/>
                          <a:ea typeface="DejaVu Sans" panose="020B0603030804020204" pitchFamily="34" charset="0"/>
                          <a:cs typeface="Arial" pitchFamily="34" charset="0"/>
                        </a:rPr>
                        <a:t>mins</a:t>
                      </a:r>
                      <a:r>
                        <a:rPr lang="en-US" sz="1400" b="1" dirty="0">
                          <a:solidFill>
                            <a:schemeClr val="bg1"/>
                          </a:solidFill>
                          <a:effectLst/>
                          <a:latin typeface="Arial" pitchFamily="34" charset="0"/>
                          <a:ea typeface="DejaVu Sans" panose="020B0603030804020204" pitchFamily="34" charset="0"/>
                          <a:cs typeface="Arial" pitchFamily="34" charset="0"/>
                        </a:rPr>
                        <a:t> </a:t>
                      </a:r>
                    </a:p>
                  </a:txBody>
                  <a:tcPr marL="68580" marR="68580" marT="0" marB="0">
                    <a:solidFill>
                      <a:schemeClr val="bg1">
                        <a:lumMod val="50000"/>
                      </a:schemeClr>
                    </a:solidFill>
                  </a:tcPr>
                </a:tc>
                <a:tc>
                  <a:txBody>
                    <a:bodyPr/>
                    <a:lstStyle/>
                    <a:p>
                      <a:pPr marL="0" marR="0" algn="ctr">
                        <a:lnSpc>
                          <a:spcPct val="115000"/>
                        </a:lnSpc>
                        <a:spcBef>
                          <a:spcPts val="0"/>
                        </a:spcBef>
                        <a:spcAft>
                          <a:spcPts val="1000"/>
                        </a:spcAft>
                      </a:pPr>
                      <a:r>
                        <a:rPr lang="en-US" sz="1400" b="1" baseline="0" dirty="0">
                          <a:solidFill>
                            <a:schemeClr val="bg1"/>
                          </a:solidFill>
                          <a:effectLst/>
                          <a:latin typeface="Arial" pitchFamily="34" charset="0"/>
                          <a:cs typeface="Arial" pitchFamily="34" charset="0"/>
                        </a:rPr>
                        <a:t>Standard Error of Coefficient NO per 100 vehicles per 15 </a:t>
                      </a:r>
                      <a:r>
                        <a:rPr lang="en-US" sz="1400" b="1" baseline="0" dirty="0" err="1">
                          <a:solidFill>
                            <a:schemeClr val="bg1"/>
                          </a:solidFill>
                          <a:effectLst/>
                          <a:latin typeface="Arial" pitchFamily="34" charset="0"/>
                          <a:cs typeface="Arial" pitchFamily="34" charset="0"/>
                        </a:rPr>
                        <a:t>mins</a:t>
                      </a:r>
                      <a:endParaRPr lang="en-US" sz="1400" b="1" baseline="0" dirty="0">
                        <a:solidFill>
                          <a:schemeClr val="bg1"/>
                        </a:solidFill>
                        <a:effectLst/>
                        <a:latin typeface="Arial" pitchFamily="34" charset="0"/>
                        <a:cs typeface="Arial" pitchFamily="34" charset="0"/>
                      </a:endParaRPr>
                    </a:p>
                  </a:txBody>
                  <a:tcPr marL="68580" marR="68580" marT="0" marB="0">
                    <a:solidFill>
                      <a:schemeClr val="bg1">
                        <a:lumMod val="50000"/>
                      </a:schemeClr>
                    </a:solidFill>
                  </a:tcPr>
                </a:tc>
                <a:tc>
                  <a:txBody>
                    <a:bodyPr/>
                    <a:lstStyle/>
                    <a:p>
                      <a:pPr marL="0" marR="0" algn="ctr">
                        <a:lnSpc>
                          <a:spcPct val="115000"/>
                        </a:lnSpc>
                        <a:spcBef>
                          <a:spcPts val="0"/>
                        </a:spcBef>
                        <a:spcAft>
                          <a:spcPts val="1000"/>
                        </a:spcAft>
                      </a:pPr>
                      <a:r>
                        <a:rPr lang="en-US" sz="1400" b="1" dirty="0">
                          <a:solidFill>
                            <a:schemeClr val="bg1"/>
                          </a:solidFill>
                          <a:effectLst/>
                          <a:latin typeface="Arial" pitchFamily="34" charset="0"/>
                          <a:cs typeface="Arial" pitchFamily="34" charset="0"/>
                        </a:rPr>
                        <a:t>Adjusted r</a:t>
                      </a:r>
                      <a:r>
                        <a:rPr lang="en-US" sz="1400" b="1" baseline="30000" dirty="0">
                          <a:solidFill>
                            <a:schemeClr val="bg1"/>
                          </a:solidFill>
                          <a:effectLst/>
                          <a:latin typeface="Arial" pitchFamily="34" charset="0"/>
                          <a:cs typeface="Arial" pitchFamily="34" charset="0"/>
                        </a:rPr>
                        <a:t>2</a:t>
                      </a:r>
                    </a:p>
                  </a:txBody>
                  <a:tcPr marL="68580" marR="68580" marT="0" marB="0">
                    <a:solidFill>
                      <a:schemeClr val="bg1">
                        <a:lumMod val="50000"/>
                      </a:schemeClr>
                    </a:solidFill>
                  </a:tcPr>
                </a:tc>
                <a:tc>
                  <a:txBody>
                    <a:bodyPr/>
                    <a:lstStyle/>
                    <a:p>
                      <a:pPr marL="0" marR="0" indent="0" algn="ctr" defTabSz="914400" rtl="0" eaLnBrk="1" fontAlgn="auto" latinLnBrk="0" hangingPunct="1">
                        <a:lnSpc>
                          <a:spcPct val="115000"/>
                        </a:lnSpc>
                        <a:spcBef>
                          <a:spcPts val="0"/>
                        </a:spcBef>
                        <a:spcAft>
                          <a:spcPts val="1000"/>
                        </a:spcAft>
                        <a:buClrTx/>
                        <a:buSzTx/>
                        <a:buFontTx/>
                        <a:buNone/>
                        <a:tabLst/>
                        <a:defRPr/>
                      </a:pPr>
                      <a:r>
                        <a:rPr lang="en-US" sz="1400" b="1" dirty="0">
                          <a:solidFill>
                            <a:schemeClr val="bg1"/>
                          </a:solidFill>
                          <a:effectLst/>
                          <a:latin typeface="Arial" pitchFamily="34" charset="0"/>
                          <a:ea typeface="DejaVu Sans" panose="020B0603030804020204" pitchFamily="34" charset="0"/>
                          <a:cs typeface="Arial" pitchFamily="34" charset="0"/>
                        </a:rPr>
                        <a:t>Coefficient NO</a:t>
                      </a:r>
                      <a:r>
                        <a:rPr lang="en-US" sz="1400" b="1" baseline="-25000" dirty="0">
                          <a:solidFill>
                            <a:schemeClr val="bg1"/>
                          </a:solidFill>
                          <a:effectLst/>
                          <a:latin typeface="Arial" pitchFamily="34" charset="0"/>
                          <a:ea typeface="DejaVu Sans" panose="020B0603030804020204" pitchFamily="34" charset="0"/>
                          <a:cs typeface="Arial" pitchFamily="34" charset="0"/>
                        </a:rPr>
                        <a:t>2</a:t>
                      </a:r>
                      <a:r>
                        <a:rPr lang="en-US" sz="1400" b="1" baseline="0" dirty="0">
                          <a:solidFill>
                            <a:schemeClr val="bg1"/>
                          </a:solidFill>
                          <a:effectLst/>
                          <a:latin typeface="Arial" pitchFamily="34" charset="0"/>
                          <a:ea typeface="DejaVu Sans" panose="020B0603030804020204" pitchFamily="34" charset="0"/>
                          <a:cs typeface="Arial" pitchFamily="34" charset="0"/>
                        </a:rPr>
                        <a:t> per </a:t>
                      </a:r>
                      <a:r>
                        <a:rPr lang="en-US" sz="1400" b="1" dirty="0">
                          <a:solidFill>
                            <a:schemeClr val="bg1"/>
                          </a:solidFill>
                          <a:effectLst/>
                          <a:latin typeface="Arial" pitchFamily="34" charset="0"/>
                          <a:ea typeface="DejaVu Sans" panose="020B0603030804020204" pitchFamily="34" charset="0"/>
                          <a:cs typeface="Arial" pitchFamily="34" charset="0"/>
                        </a:rPr>
                        <a:t>100 vehicles per 15 </a:t>
                      </a:r>
                      <a:r>
                        <a:rPr lang="en-US" sz="1400" b="1" dirty="0" err="1">
                          <a:solidFill>
                            <a:schemeClr val="bg1"/>
                          </a:solidFill>
                          <a:effectLst/>
                          <a:latin typeface="Arial" pitchFamily="34" charset="0"/>
                          <a:ea typeface="DejaVu Sans" panose="020B0603030804020204" pitchFamily="34" charset="0"/>
                          <a:cs typeface="Arial" pitchFamily="34" charset="0"/>
                        </a:rPr>
                        <a:t>mins</a:t>
                      </a:r>
                      <a:endParaRPr lang="en-US" sz="1400" b="1" dirty="0">
                        <a:solidFill>
                          <a:schemeClr val="bg1"/>
                        </a:solidFill>
                        <a:effectLst/>
                        <a:latin typeface="Arial" pitchFamily="34" charset="0"/>
                        <a:ea typeface="DejaVu Sans" panose="020B0603030804020204" pitchFamily="34" charset="0"/>
                        <a:cs typeface="Arial" pitchFamily="34" charset="0"/>
                      </a:endParaRPr>
                    </a:p>
                  </a:txBody>
                  <a:tcPr marL="68580" marR="68580" marT="0" marB="0">
                    <a:solidFill>
                      <a:schemeClr val="bg1">
                        <a:lumMod val="50000"/>
                      </a:schemeClr>
                    </a:solidFill>
                  </a:tcPr>
                </a:tc>
                <a:tc>
                  <a:txBody>
                    <a:bodyPr/>
                    <a:lstStyle/>
                    <a:p>
                      <a:pPr marL="0" marR="0" algn="ctr">
                        <a:lnSpc>
                          <a:spcPct val="115000"/>
                        </a:lnSpc>
                        <a:spcBef>
                          <a:spcPts val="0"/>
                        </a:spcBef>
                        <a:spcAft>
                          <a:spcPts val="1000"/>
                        </a:spcAft>
                      </a:pPr>
                      <a:r>
                        <a:rPr lang="en-US" sz="1400" b="1" baseline="0" dirty="0">
                          <a:solidFill>
                            <a:schemeClr val="bg1"/>
                          </a:solidFill>
                          <a:effectLst/>
                          <a:latin typeface="Arial" pitchFamily="34" charset="0"/>
                          <a:cs typeface="Arial" pitchFamily="34" charset="0"/>
                        </a:rPr>
                        <a:t>Standard Error    of Coefficient NO</a:t>
                      </a:r>
                      <a:r>
                        <a:rPr lang="en-US" sz="1400" b="1" baseline="-25000" dirty="0">
                          <a:solidFill>
                            <a:schemeClr val="bg1"/>
                          </a:solidFill>
                          <a:effectLst/>
                          <a:latin typeface="Arial" pitchFamily="34" charset="0"/>
                          <a:cs typeface="Arial" pitchFamily="34" charset="0"/>
                        </a:rPr>
                        <a:t>2</a:t>
                      </a:r>
                      <a:r>
                        <a:rPr lang="en-US" sz="1400" b="1" baseline="0" dirty="0">
                          <a:solidFill>
                            <a:schemeClr val="bg1"/>
                          </a:solidFill>
                          <a:effectLst/>
                          <a:latin typeface="Arial" pitchFamily="34" charset="0"/>
                          <a:cs typeface="Arial" pitchFamily="34" charset="0"/>
                        </a:rPr>
                        <a:t> per 100 vehicle per 15 </a:t>
                      </a:r>
                      <a:r>
                        <a:rPr lang="en-US" sz="1400" b="1" baseline="0" dirty="0" err="1">
                          <a:solidFill>
                            <a:schemeClr val="bg1"/>
                          </a:solidFill>
                          <a:effectLst/>
                          <a:latin typeface="Arial" pitchFamily="34" charset="0"/>
                          <a:cs typeface="Arial" pitchFamily="34" charset="0"/>
                        </a:rPr>
                        <a:t>mins</a:t>
                      </a:r>
                      <a:endParaRPr lang="en-US" sz="1400" b="1" baseline="0" dirty="0">
                        <a:solidFill>
                          <a:schemeClr val="bg1"/>
                        </a:solidFill>
                        <a:effectLst/>
                        <a:latin typeface="Arial" pitchFamily="34" charset="0"/>
                        <a:cs typeface="Arial" pitchFamily="34" charset="0"/>
                      </a:endParaRPr>
                    </a:p>
                  </a:txBody>
                  <a:tcPr marL="68580" marR="68580" marT="0" marB="0">
                    <a:solidFill>
                      <a:schemeClr val="bg1">
                        <a:lumMod val="50000"/>
                      </a:schemeClr>
                    </a:solidFill>
                  </a:tcPr>
                </a:tc>
                <a:tc>
                  <a:txBody>
                    <a:bodyPr/>
                    <a:lstStyle/>
                    <a:p>
                      <a:pPr marL="0" marR="0" indent="0" algn="ctr" defTabSz="914400" rtl="0" eaLnBrk="1" fontAlgn="auto" latinLnBrk="0" hangingPunct="1">
                        <a:lnSpc>
                          <a:spcPct val="115000"/>
                        </a:lnSpc>
                        <a:spcBef>
                          <a:spcPts val="0"/>
                        </a:spcBef>
                        <a:spcAft>
                          <a:spcPts val="1000"/>
                        </a:spcAft>
                        <a:buClrTx/>
                        <a:buSzTx/>
                        <a:buFontTx/>
                        <a:buNone/>
                        <a:tabLst/>
                        <a:defRPr/>
                      </a:pPr>
                      <a:r>
                        <a:rPr lang="en-US" sz="1400" b="1" dirty="0">
                          <a:solidFill>
                            <a:schemeClr val="bg1"/>
                          </a:solidFill>
                          <a:effectLst/>
                          <a:latin typeface="Arial" pitchFamily="34" charset="0"/>
                          <a:cs typeface="Arial" pitchFamily="34" charset="0"/>
                        </a:rPr>
                        <a:t>Adjusted r</a:t>
                      </a:r>
                      <a:r>
                        <a:rPr lang="en-US" sz="1400" b="1" baseline="30000" dirty="0">
                          <a:solidFill>
                            <a:schemeClr val="bg1"/>
                          </a:solidFill>
                          <a:effectLst/>
                          <a:latin typeface="Arial" pitchFamily="34" charset="0"/>
                          <a:cs typeface="Arial" pitchFamily="34" charset="0"/>
                        </a:rPr>
                        <a:t>2</a:t>
                      </a:r>
                    </a:p>
                  </a:txBody>
                  <a:tcPr marL="68580" marR="68580" marT="0" marB="0">
                    <a:solidFill>
                      <a:schemeClr val="bg1">
                        <a:lumMod val="50000"/>
                      </a:schemeClr>
                    </a:solidFill>
                  </a:tcPr>
                </a:tc>
                <a:extLst>
                  <a:ext uri="{0D108BD9-81ED-4DB2-BD59-A6C34878D82A}">
                    <a16:rowId xmlns:a16="http://schemas.microsoft.com/office/drawing/2014/main" val="10000"/>
                  </a:ext>
                </a:extLst>
              </a:tr>
              <a:tr h="499269">
                <a:tc>
                  <a:txBody>
                    <a:bodyPr/>
                    <a:lstStyle/>
                    <a:p>
                      <a:pPr marL="0" marR="0" algn="ctr">
                        <a:lnSpc>
                          <a:spcPct val="115000"/>
                        </a:lnSpc>
                        <a:spcBef>
                          <a:spcPts val="0"/>
                        </a:spcBef>
                        <a:spcAft>
                          <a:spcPts val="1000"/>
                        </a:spcAft>
                      </a:pPr>
                      <a:r>
                        <a:rPr lang="en-US" sz="1400" b="0" dirty="0">
                          <a:solidFill>
                            <a:schemeClr val="tx1"/>
                          </a:solidFill>
                          <a:effectLst/>
                          <a:latin typeface="Arial" pitchFamily="34" charset="0"/>
                          <a:cs typeface="Arial" pitchFamily="34" charset="0"/>
                        </a:rPr>
                        <a:t>Fall</a:t>
                      </a:r>
                      <a:endParaRPr lang="en-US" sz="1400" b="0" dirty="0">
                        <a:solidFill>
                          <a:schemeClr val="tx1"/>
                        </a:solidFill>
                        <a:effectLst/>
                        <a:latin typeface="Arial" pitchFamily="34" charset="0"/>
                        <a:ea typeface="DejaVu Sans" panose="020B0603030804020204" pitchFamily="34" charset="0"/>
                        <a:cs typeface="Arial" pitchFamily="34" charset="0"/>
                      </a:endParaRPr>
                    </a:p>
                  </a:txBody>
                  <a:tcPr marL="68580" marR="68580" marT="0" marB="0" anchor="ctr">
                    <a:solidFill>
                      <a:schemeClr val="bg1">
                        <a:lumMod val="75000"/>
                      </a:schemeClr>
                    </a:solidFill>
                  </a:tcPr>
                </a:tc>
                <a:tc>
                  <a:txBody>
                    <a:bodyPr/>
                    <a:lstStyle/>
                    <a:p>
                      <a:pPr marL="0" marR="0" algn="ctr">
                        <a:lnSpc>
                          <a:spcPct val="115000"/>
                        </a:lnSpc>
                        <a:spcBef>
                          <a:spcPts val="0"/>
                        </a:spcBef>
                        <a:spcAft>
                          <a:spcPts val="1000"/>
                        </a:spcAft>
                      </a:pPr>
                      <a:r>
                        <a:rPr lang="en-US" sz="1400" dirty="0">
                          <a:effectLst/>
                          <a:latin typeface="Arial" pitchFamily="34" charset="0"/>
                          <a:cs typeface="Arial" pitchFamily="34" charset="0"/>
                        </a:rPr>
                        <a:t>Morning</a:t>
                      </a:r>
                      <a:endParaRPr lang="en-US" sz="1400" dirty="0">
                        <a:solidFill>
                          <a:srgbClr val="00000A"/>
                        </a:solidFill>
                        <a:effectLst/>
                        <a:latin typeface="Arial" pitchFamily="34" charset="0"/>
                        <a:ea typeface="DejaVu Sans" panose="020B0603030804020204" pitchFamily="34" charset="0"/>
                        <a:cs typeface="Arial" pitchFamily="34" charset="0"/>
                      </a:endParaRP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6.3 **</a:t>
                      </a:r>
                    </a:p>
                    <a:p>
                      <a:pPr algn="ctr"/>
                      <a:r>
                        <a:rPr lang="en-US" sz="1400" dirty="0">
                          <a:solidFill>
                            <a:schemeClr val="tx1">
                              <a:lumMod val="50000"/>
                              <a:lumOff val="50000"/>
                            </a:schemeClr>
                          </a:solidFill>
                          <a:latin typeface="Arial" pitchFamily="34" charset="0"/>
                          <a:cs typeface="Arial" pitchFamily="34" charset="0"/>
                        </a:rPr>
                        <a:t>(7.9)**</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1.4</a:t>
                      </a:r>
                    </a:p>
                    <a:p>
                      <a:pPr algn="ctr"/>
                      <a:r>
                        <a:rPr lang="en-US" sz="1400" dirty="0">
                          <a:solidFill>
                            <a:schemeClr val="tx1">
                              <a:lumMod val="50000"/>
                              <a:lumOff val="50000"/>
                            </a:schemeClr>
                          </a:solidFill>
                          <a:latin typeface="Arial" pitchFamily="34" charset="0"/>
                          <a:cs typeface="Arial" pitchFamily="34" charset="0"/>
                        </a:rPr>
                        <a:t>(0.4)</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0.1</a:t>
                      </a:r>
                    </a:p>
                    <a:p>
                      <a:pPr algn="ctr"/>
                      <a:r>
                        <a:rPr lang="en-US" sz="1400" dirty="0">
                          <a:solidFill>
                            <a:schemeClr val="tx1">
                              <a:lumMod val="50000"/>
                              <a:lumOff val="50000"/>
                            </a:schemeClr>
                          </a:solidFill>
                          <a:latin typeface="Arial" pitchFamily="34" charset="0"/>
                          <a:cs typeface="Arial" pitchFamily="34" charset="0"/>
                        </a:rPr>
                        <a:t>(0.16)</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1.2**</a:t>
                      </a:r>
                    </a:p>
                    <a:p>
                      <a:pPr algn="ctr"/>
                      <a:r>
                        <a:rPr lang="en-US" sz="1400" dirty="0">
                          <a:solidFill>
                            <a:schemeClr val="tx1">
                              <a:lumMod val="50000"/>
                              <a:lumOff val="50000"/>
                            </a:schemeClr>
                          </a:solidFill>
                          <a:latin typeface="Arial" pitchFamily="34" charset="0"/>
                          <a:cs typeface="Arial" pitchFamily="34" charset="0"/>
                        </a:rPr>
                        <a:t>(1.6)**</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2.3</a:t>
                      </a:r>
                    </a:p>
                    <a:p>
                      <a:pPr algn="ctr"/>
                      <a:r>
                        <a:rPr lang="en-US" sz="1400" dirty="0">
                          <a:solidFill>
                            <a:schemeClr val="tx1">
                              <a:lumMod val="50000"/>
                              <a:lumOff val="50000"/>
                            </a:schemeClr>
                          </a:solidFill>
                          <a:latin typeface="Arial" pitchFamily="34" charset="0"/>
                          <a:cs typeface="Arial" pitchFamily="34" charset="0"/>
                        </a:rPr>
                        <a:t>(0.1)</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0.14</a:t>
                      </a:r>
                    </a:p>
                    <a:p>
                      <a:pPr algn="ctr"/>
                      <a:r>
                        <a:rPr lang="en-US" sz="1400" dirty="0">
                          <a:solidFill>
                            <a:schemeClr val="tx1">
                              <a:lumMod val="50000"/>
                              <a:lumOff val="50000"/>
                            </a:schemeClr>
                          </a:solidFill>
                          <a:latin typeface="Arial" pitchFamily="34" charset="0"/>
                          <a:cs typeface="Arial" pitchFamily="34" charset="0"/>
                        </a:rPr>
                        <a:t>(0.24)</a:t>
                      </a:r>
                    </a:p>
                  </a:txBody>
                  <a:tcPr marL="68580" marR="68580" marT="0" marB="0" anchor="ctr">
                    <a:solidFill>
                      <a:schemeClr val="bg1">
                        <a:lumMod val="75000"/>
                      </a:schemeClr>
                    </a:solidFill>
                  </a:tcPr>
                </a:tc>
                <a:extLst>
                  <a:ext uri="{0D108BD9-81ED-4DB2-BD59-A6C34878D82A}">
                    <a16:rowId xmlns:a16="http://schemas.microsoft.com/office/drawing/2014/main" val="10001"/>
                  </a:ext>
                </a:extLst>
              </a:tr>
              <a:tr h="499269">
                <a:tc>
                  <a:txBody>
                    <a:bodyPr/>
                    <a:lstStyle/>
                    <a:p>
                      <a:pPr marL="0" marR="0" algn="ctr">
                        <a:lnSpc>
                          <a:spcPct val="115000"/>
                        </a:lnSpc>
                        <a:spcBef>
                          <a:spcPts val="0"/>
                        </a:spcBef>
                        <a:spcAft>
                          <a:spcPts val="1000"/>
                        </a:spcAft>
                      </a:pPr>
                      <a:r>
                        <a:rPr lang="en-US" sz="1400" b="0" dirty="0">
                          <a:solidFill>
                            <a:schemeClr val="tx1"/>
                          </a:solidFill>
                          <a:effectLst/>
                          <a:latin typeface="Arial" pitchFamily="34" charset="0"/>
                          <a:cs typeface="Arial" pitchFamily="34" charset="0"/>
                        </a:rPr>
                        <a:t>Winter</a:t>
                      </a:r>
                      <a:endParaRPr lang="en-US" sz="1400" b="0" dirty="0">
                        <a:solidFill>
                          <a:schemeClr val="tx1"/>
                        </a:solidFill>
                        <a:effectLst/>
                        <a:latin typeface="Arial" pitchFamily="34" charset="0"/>
                        <a:ea typeface="DejaVu Sans" panose="020B0603030804020204" pitchFamily="34" charset="0"/>
                        <a:cs typeface="Arial" pitchFamily="34" charset="0"/>
                      </a:endParaRPr>
                    </a:p>
                  </a:txBody>
                  <a:tcPr marL="68580" marR="68580" marT="0" marB="0" anchor="ctr">
                    <a:solidFill>
                      <a:schemeClr val="bg1">
                        <a:lumMod val="75000"/>
                      </a:schemeClr>
                    </a:solidFill>
                  </a:tcPr>
                </a:tc>
                <a:tc>
                  <a:txBody>
                    <a:bodyPr/>
                    <a:lstStyle/>
                    <a:p>
                      <a:pPr marL="0" marR="0" algn="ctr">
                        <a:lnSpc>
                          <a:spcPct val="115000"/>
                        </a:lnSpc>
                        <a:spcBef>
                          <a:spcPts val="0"/>
                        </a:spcBef>
                        <a:spcAft>
                          <a:spcPts val="1000"/>
                        </a:spcAft>
                      </a:pPr>
                      <a:r>
                        <a:rPr lang="en-US" sz="1400" dirty="0">
                          <a:effectLst/>
                          <a:latin typeface="Arial" pitchFamily="34" charset="0"/>
                          <a:cs typeface="Arial" pitchFamily="34" charset="0"/>
                        </a:rPr>
                        <a:t>Morning</a:t>
                      </a:r>
                      <a:endParaRPr lang="en-US" sz="1400" dirty="0">
                        <a:solidFill>
                          <a:srgbClr val="00000A"/>
                        </a:solidFill>
                        <a:effectLst/>
                        <a:latin typeface="Arial" pitchFamily="34" charset="0"/>
                        <a:ea typeface="DejaVu Sans" panose="020B0603030804020204" pitchFamily="34" charset="0"/>
                        <a:cs typeface="Arial" pitchFamily="34" charset="0"/>
                      </a:endParaRP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9.4**</a:t>
                      </a:r>
                    </a:p>
                    <a:p>
                      <a:pPr algn="ctr"/>
                      <a:r>
                        <a:rPr lang="en-US" sz="1400" dirty="0">
                          <a:solidFill>
                            <a:schemeClr val="tx1">
                              <a:lumMod val="50000"/>
                              <a:lumOff val="50000"/>
                            </a:schemeClr>
                          </a:solidFill>
                          <a:latin typeface="Arial" pitchFamily="34" charset="0"/>
                          <a:cs typeface="Arial" pitchFamily="34" charset="0"/>
                        </a:rPr>
                        <a:t>(11.2)**</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1.4</a:t>
                      </a:r>
                    </a:p>
                    <a:p>
                      <a:pPr algn="ctr"/>
                      <a:r>
                        <a:rPr lang="en-US" sz="1400" dirty="0">
                          <a:solidFill>
                            <a:schemeClr val="tx1">
                              <a:lumMod val="50000"/>
                              <a:lumOff val="50000"/>
                            </a:schemeClr>
                          </a:solidFill>
                          <a:latin typeface="Arial" pitchFamily="34" charset="0"/>
                          <a:cs typeface="Arial" pitchFamily="34" charset="0"/>
                        </a:rPr>
                        <a:t>(0.7)</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0.14</a:t>
                      </a:r>
                    </a:p>
                    <a:p>
                      <a:pPr algn="ctr"/>
                      <a:r>
                        <a:rPr lang="en-US" sz="1400" dirty="0">
                          <a:solidFill>
                            <a:schemeClr val="tx1">
                              <a:lumMod val="50000"/>
                              <a:lumOff val="50000"/>
                            </a:schemeClr>
                          </a:solidFill>
                          <a:latin typeface="Arial" pitchFamily="34" charset="0"/>
                          <a:cs typeface="Arial" pitchFamily="34" charset="0"/>
                        </a:rPr>
                        <a:t>(0.24)</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1.5**</a:t>
                      </a:r>
                    </a:p>
                    <a:p>
                      <a:pPr algn="ctr"/>
                      <a:r>
                        <a:rPr lang="en-US" sz="1400" dirty="0">
                          <a:solidFill>
                            <a:schemeClr val="tx1">
                              <a:lumMod val="50000"/>
                              <a:lumOff val="50000"/>
                            </a:schemeClr>
                          </a:solidFill>
                          <a:latin typeface="Arial" pitchFamily="34" charset="0"/>
                          <a:cs typeface="Arial" pitchFamily="34" charset="0"/>
                        </a:rPr>
                        <a:t>(1.9)**</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0.4</a:t>
                      </a:r>
                    </a:p>
                    <a:p>
                      <a:pPr algn="ctr"/>
                      <a:r>
                        <a:rPr lang="en-US" sz="1400" dirty="0">
                          <a:solidFill>
                            <a:schemeClr val="tx1">
                              <a:lumMod val="50000"/>
                              <a:lumOff val="50000"/>
                            </a:schemeClr>
                          </a:solidFill>
                          <a:latin typeface="Arial" pitchFamily="34" charset="0"/>
                          <a:cs typeface="Arial" pitchFamily="34" charset="0"/>
                        </a:rPr>
                        <a:t>(0.2)</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0.17</a:t>
                      </a:r>
                    </a:p>
                    <a:p>
                      <a:pPr algn="ctr"/>
                      <a:r>
                        <a:rPr lang="en-US" sz="1400" dirty="0">
                          <a:solidFill>
                            <a:schemeClr val="tx1">
                              <a:lumMod val="50000"/>
                              <a:lumOff val="50000"/>
                            </a:schemeClr>
                          </a:solidFill>
                          <a:latin typeface="Arial" pitchFamily="34" charset="0"/>
                          <a:cs typeface="Arial" pitchFamily="34" charset="0"/>
                        </a:rPr>
                        <a:t>(0.26)</a:t>
                      </a:r>
                    </a:p>
                  </a:txBody>
                  <a:tcPr marL="68580" marR="68580" marT="0" marB="0" anchor="ctr">
                    <a:solidFill>
                      <a:schemeClr val="bg1">
                        <a:lumMod val="75000"/>
                      </a:schemeClr>
                    </a:solidFill>
                  </a:tcPr>
                </a:tc>
                <a:extLst>
                  <a:ext uri="{0D108BD9-81ED-4DB2-BD59-A6C34878D82A}">
                    <a16:rowId xmlns:a16="http://schemas.microsoft.com/office/drawing/2014/main" val="10002"/>
                  </a:ext>
                </a:extLst>
              </a:tr>
              <a:tr h="499269">
                <a:tc>
                  <a:txBody>
                    <a:bodyPr/>
                    <a:lstStyle/>
                    <a:p>
                      <a:pPr marL="0" marR="0" algn="ctr">
                        <a:lnSpc>
                          <a:spcPct val="115000"/>
                        </a:lnSpc>
                        <a:spcBef>
                          <a:spcPts val="0"/>
                        </a:spcBef>
                        <a:spcAft>
                          <a:spcPts val="1000"/>
                        </a:spcAft>
                      </a:pPr>
                      <a:r>
                        <a:rPr lang="en-US" sz="1400" b="0" dirty="0">
                          <a:solidFill>
                            <a:schemeClr val="tx1"/>
                          </a:solidFill>
                          <a:effectLst/>
                          <a:latin typeface="Arial" pitchFamily="34" charset="0"/>
                          <a:ea typeface="+mn-ea"/>
                          <a:cs typeface="Arial" pitchFamily="34" charset="0"/>
                        </a:rPr>
                        <a:t>Spring</a:t>
                      </a:r>
                      <a:endParaRPr lang="en-US" sz="1400" b="0" dirty="0">
                        <a:solidFill>
                          <a:schemeClr val="tx1"/>
                        </a:solidFill>
                        <a:effectLst/>
                        <a:latin typeface="Arial" pitchFamily="34" charset="0"/>
                        <a:ea typeface="DejaVu Sans" panose="020B0603030804020204" pitchFamily="34" charset="0"/>
                        <a:cs typeface="Arial" pitchFamily="34" charset="0"/>
                      </a:endParaRPr>
                    </a:p>
                  </a:txBody>
                  <a:tcPr marL="68580" marR="68580" marT="0" marB="0" anchor="ctr">
                    <a:solidFill>
                      <a:schemeClr val="bg1">
                        <a:lumMod val="75000"/>
                      </a:schemeClr>
                    </a:solidFill>
                  </a:tcPr>
                </a:tc>
                <a:tc>
                  <a:txBody>
                    <a:bodyPr/>
                    <a:lstStyle/>
                    <a:p>
                      <a:pPr marL="0" marR="0" algn="ctr">
                        <a:lnSpc>
                          <a:spcPct val="115000"/>
                        </a:lnSpc>
                        <a:spcBef>
                          <a:spcPts val="0"/>
                        </a:spcBef>
                        <a:spcAft>
                          <a:spcPts val="1000"/>
                        </a:spcAft>
                      </a:pPr>
                      <a:r>
                        <a:rPr lang="en-US" sz="1400" dirty="0">
                          <a:effectLst/>
                          <a:latin typeface="Arial" pitchFamily="34" charset="0"/>
                          <a:cs typeface="Arial" pitchFamily="34" charset="0"/>
                        </a:rPr>
                        <a:t>Morning</a:t>
                      </a:r>
                      <a:endParaRPr lang="en-US" sz="1400" dirty="0">
                        <a:solidFill>
                          <a:srgbClr val="00000A"/>
                        </a:solidFill>
                        <a:effectLst/>
                        <a:latin typeface="Arial" pitchFamily="34" charset="0"/>
                        <a:ea typeface="DejaVu Sans" panose="020B0603030804020204" pitchFamily="34" charset="0"/>
                        <a:cs typeface="Arial" pitchFamily="34" charset="0"/>
                      </a:endParaRP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6.3**</a:t>
                      </a:r>
                    </a:p>
                    <a:p>
                      <a:pPr algn="ctr"/>
                      <a:r>
                        <a:rPr lang="en-US" sz="1400" dirty="0">
                          <a:solidFill>
                            <a:schemeClr val="tx1">
                              <a:lumMod val="50000"/>
                              <a:lumOff val="50000"/>
                            </a:schemeClr>
                          </a:solidFill>
                          <a:latin typeface="Arial" pitchFamily="34" charset="0"/>
                          <a:cs typeface="Arial" pitchFamily="34" charset="0"/>
                        </a:rPr>
                        <a:t>(6.7)**</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0.8</a:t>
                      </a:r>
                    </a:p>
                    <a:p>
                      <a:pPr algn="ctr"/>
                      <a:r>
                        <a:rPr lang="en-US" sz="1400" dirty="0">
                          <a:solidFill>
                            <a:schemeClr val="tx1">
                              <a:lumMod val="50000"/>
                              <a:lumOff val="50000"/>
                            </a:schemeClr>
                          </a:solidFill>
                          <a:latin typeface="Arial" pitchFamily="34" charset="0"/>
                          <a:cs typeface="Arial" pitchFamily="34" charset="0"/>
                        </a:rPr>
                        <a:t>(0.3)</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0.41</a:t>
                      </a:r>
                    </a:p>
                    <a:p>
                      <a:pPr algn="ctr"/>
                      <a:r>
                        <a:rPr lang="en-US" sz="1400" dirty="0">
                          <a:solidFill>
                            <a:schemeClr val="tx1">
                              <a:lumMod val="50000"/>
                              <a:lumOff val="50000"/>
                            </a:schemeClr>
                          </a:solidFill>
                          <a:latin typeface="Arial" pitchFamily="34" charset="0"/>
                          <a:cs typeface="Arial" pitchFamily="34" charset="0"/>
                        </a:rPr>
                        <a:t>(0.43)</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2.5**</a:t>
                      </a:r>
                    </a:p>
                    <a:p>
                      <a:pPr algn="ctr"/>
                      <a:r>
                        <a:rPr lang="en-US" sz="1400" dirty="0">
                          <a:solidFill>
                            <a:schemeClr val="tx1">
                              <a:lumMod val="50000"/>
                              <a:lumOff val="50000"/>
                            </a:schemeClr>
                          </a:solidFill>
                          <a:latin typeface="Arial" pitchFamily="34" charset="0"/>
                          <a:cs typeface="Arial" pitchFamily="34" charset="0"/>
                        </a:rPr>
                        <a:t>(2.3)**</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0.3</a:t>
                      </a:r>
                    </a:p>
                    <a:p>
                      <a:pPr algn="ctr"/>
                      <a:r>
                        <a:rPr lang="en-US" sz="1400" dirty="0">
                          <a:solidFill>
                            <a:schemeClr val="tx1">
                              <a:lumMod val="50000"/>
                              <a:lumOff val="50000"/>
                            </a:schemeClr>
                          </a:solidFill>
                          <a:latin typeface="Arial" pitchFamily="34" charset="0"/>
                          <a:cs typeface="Arial" pitchFamily="34" charset="0"/>
                        </a:rPr>
                        <a:t>(0.2)</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0.27</a:t>
                      </a:r>
                    </a:p>
                    <a:p>
                      <a:pPr algn="ctr"/>
                      <a:r>
                        <a:rPr lang="en-US" sz="1400" dirty="0">
                          <a:solidFill>
                            <a:schemeClr val="tx1">
                              <a:lumMod val="50000"/>
                              <a:lumOff val="50000"/>
                            </a:schemeClr>
                          </a:solidFill>
                          <a:latin typeface="Arial" pitchFamily="34" charset="0"/>
                          <a:cs typeface="Arial" pitchFamily="34" charset="0"/>
                        </a:rPr>
                        <a:t>(0.28)</a:t>
                      </a:r>
                    </a:p>
                  </a:txBody>
                  <a:tcPr marL="68580" marR="68580" marT="0" marB="0" anchor="ctr">
                    <a:solidFill>
                      <a:schemeClr val="bg1">
                        <a:lumMod val="75000"/>
                      </a:schemeClr>
                    </a:solidFill>
                  </a:tcPr>
                </a:tc>
                <a:extLst>
                  <a:ext uri="{0D108BD9-81ED-4DB2-BD59-A6C34878D82A}">
                    <a16:rowId xmlns:a16="http://schemas.microsoft.com/office/drawing/2014/main" val="10003"/>
                  </a:ext>
                </a:extLst>
              </a:tr>
              <a:tr h="499269">
                <a:tc>
                  <a:txBody>
                    <a:bodyPr/>
                    <a:lstStyle/>
                    <a:p>
                      <a:pPr marL="0" marR="0" algn="ctr">
                        <a:lnSpc>
                          <a:spcPct val="115000"/>
                        </a:lnSpc>
                        <a:spcBef>
                          <a:spcPts val="0"/>
                        </a:spcBef>
                        <a:spcAft>
                          <a:spcPts val="1000"/>
                        </a:spcAft>
                      </a:pPr>
                      <a:r>
                        <a:rPr lang="en-US" sz="1400" b="0" dirty="0">
                          <a:solidFill>
                            <a:schemeClr val="tx1"/>
                          </a:solidFill>
                          <a:effectLst/>
                          <a:latin typeface="Arial" pitchFamily="34" charset="0"/>
                          <a:ea typeface="+mn-ea"/>
                          <a:cs typeface="Arial" pitchFamily="34" charset="0"/>
                        </a:rPr>
                        <a:t>Summer</a:t>
                      </a:r>
                      <a:endParaRPr lang="en-US" sz="1400" b="0" dirty="0">
                        <a:solidFill>
                          <a:schemeClr val="tx1"/>
                        </a:solidFill>
                        <a:effectLst/>
                        <a:latin typeface="Arial" pitchFamily="34" charset="0"/>
                        <a:ea typeface="DejaVu Sans" panose="020B0603030804020204" pitchFamily="34" charset="0"/>
                        <a:cs typeface="Arial" pitchFamily="34" charset="0"/>
                      </a:endParaRPr>
                    </a:p>
                  </a:txBody>
                  <a:tcPr marL="68580" marR="68580" marT="0" marB="0" anchor="ctr">
                    <a:solidFill>
                      <a:schemeClr val="bg1">
                        <a:lumMod val="75000"/>
                      </a:schemeClr>
                    </a:solidFill>
                  </a:tcPr>
                </a:tc>
                <a:tc>
                  <a:txBody>
                    <a:bodyPr/>
                    <a:lstStyle/>
                    <a:p>
                      <a:pPr marL="0" marR="0" algn="ctr">
                        <a:lnSpc>
                          <a:spcPct val="115000"/>
                        </a:lnSpc>
                        <a:spcBef>
                          <a:spcPts val="0"/>
                        </a:spcBef>
                        <a:spcAft>
                          <a:spcPts val="1000"/>
                        </a:spcAft>
                      </a:pPr>
                      <a:r>
                        <a:rPr lang="en-US" sz="1400" dirty="0">
                          <a:effectLst/>
                          <a:latin typeface="Arial" pitchFamily="34" charset="0"/>
                          <a:cs typeface="Arial" pitchFamily="34" charset="0"/>
                        </a:rPr>
                        <a:t>Morning</a:t>
                      </a:r>
                      <a:endParaRPr lang="en-US" sz="1400" dirty="0">
                        <a:solidFill>
                          <a:srgbClr val="00000A"/>
                        </a:solidFill>
                        <a:effectLst/>
                        <a:latin typeface="Arial" pitchFamily="34" charset="0"/>
                        <a:ea typeface="DejaVu Sans" panose="020B0603030804020204" pitchFamily="34" charset="0"/>
                        <a:cs typeface="Arial" pitchFamily="34" charset="0"/>
                      </a:endParaRP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4.6**</a:t>
                      </a:r>
                    </a:p>
                    <a:p>
                      <a:pPr algn="ctr"/>
                      <a:r>
                        <a:rPr lang="en-US" sz="1400" dirty="0">
                          <a:solidFill>
                            <a:schemeClr val="tx1">
                              <a:lumMod val="50000"/>
                              <a:lumOff val="50000"/>
                            </a:schemeClr>
                          </a:solidFill>
                          <a:latin typeface="Arial" pitchFamily="34" charset="0"/>
                          <a:cs typeface="Arial" pitchFamily="34" charset="0"/>
                        </a:rPr>
                        <a:t>(4.4)**</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(0.4)</a:t>
                      </a:r>
                    </a:p>
                    <a:p>
                      <a:pPr algn="ctr"/>
                      <a:r>
                        <a:rPr lang="en-US" sz="1400" dirty="0">
                          <a:solidFill>
                            <a:schemeClr val="tx1">
                              <a:lumMod val="50000"/>
                              <a:lumOff val="50000"/>
                            </a:schemeClr>
                          </a:solidFill>
                          <a:latin typeface="Arial" pitchFamily="34" charset="0"/>
                          <a:cs typeface="Arial" pitchFamily="34" charset="0"/>
                        </a:rPr>
                        <a:t>(0.2)</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(0.45)</a:t>
                      </a:r>
                    </a:p>
                    <a:p>
                      <a:pPr algn="ctr"/>
                      <a:r>
                        <a:rPr lang="en-US" sz="1400" baseline="0" dirty="0">
                          <a:solidFill>
                            <a:schemeClr val="tx1">
                              <a:lumMod val="50000"/>
                              <a:lumOff val="50000"/>
                            </a:schemeClr>
                          </a:solidFill>
                          <a:latin typeface="Arial" pitchFamily="34" charset="0"/>
                          <a:cs typeface="Arial" pitchFamily="34" charset="0"/>
                        </a:rPr>
                        <a:t>(0.37)</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1.3**</a:t>
                      </a:r>
                    </a:p>
                    <a:p>
                      <a:pPr algn="ctr"/>
                      <a:r>
                        <a:rPr lang="en-US" sz="1400" baseline="0" dirty="0">
                          <a:solidFill>
                            <a:schemeClr val="tx1">
                              <a:lumMod val="50000"/>
                              <a:lumOff val="50000"/>
                            </a:schemeClr>
                          </a:solidFill>
                          <a:latin typeface="Arial" pitchFamily="34" charset="0"/>
                          <a:cs typeface="Arial" pitchFamily="34" charset="0"/>
                        </a:rPr>
                        <a:t>(1.6)**</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0.3</a:t>
                      </a:r>
                    </a:p>
                    <a:p>
                      <a:pPr algn="ctr"/>
                      <a:r>
                        <a:rPr lang="en-US" sz="1400" baseline="0" dirty="0">
                          <a:solidFill>
                            <a:schemeClr val="tx1">
                              <a:lumMod val="50000"/>
                              <a:lumOff val="50000"/>
                            </a:schemeClr>
                          </a:solidFill>
                          <a:latin typeface="Arial" pitchFamily="34" charset="0"/>
                          <a:cs typeface="Arial" pitchFamily="34" charset="0"/>
                        </a:rPr>
                        <a:t>(0.1)</a:t>
                      </a:r>
                    </a:p>
                  </a:txBody>
                  <a:tcPr marL="68580" marR="68580" marT="0" marB="0" anchor="ctr">
                    <a:solidFill>
                      <a:schemeClr val="bg1">
                        <a:lumMod val="75000"/>
                      </a:schemeClr>
                    </a:solidFill>
                  </a:tcPr>
                </a:tc>
                <a:tc>
                  <a:txBody>
                    <a:bodyPr/>
                    <a:lstStyle/>
                    <a:p>
                      <a:pPr algn="ctr"/>
                      <a:r>
                        <a:rPr lang="en-US" sz="1400" dirty="0">
                          <a:latin typeface="Arial" pitchFamily="34" charset="0"/>
                          <a:cs typeface="Arial" pitchFamily="34" charset="0"/>
                        </a:rPr>
                        <a:t>0.25</a:t>
                      </a:r>
                    </a:p>
                    <a:p>
                      <a:pPr algn="ctr"/>
                      <a:r>
                        <a:rPr lang="en-US" sz="1400" baseline="0" dirty="0">
                          <a:solidFill>
                            <a:schemeClr val="tx1">
                              <a:lumMod val="50000"/>
                              <a:lumOff val="50000"/>
                            </a:schemeClr>
                          </a:solidFill>
                          <a:latin typeface="Arial" pitchFamily="34" charset="0"/>
                          <a:cs typeface="Arial" pitchFamily="34" charset="0"/>
                        </a:rPr>
                        <a:t>(0.23)</a:t>
                      </a:r>
                    </a:p>
                  </a:txBody>
                  <a:tcPr marL="68580" marR="68580" marT="0" marB="0" anchor="ctr">
                    <a:solidFill>
                      <a:schemeClr val="bg1">
                        <a:lumMod val="75000"/>
                      </a:schemeClr>
                    </a:solidFill>
                  </a:tcPr>
                </a:tc>
                <a:extLst>
                  <a:ext uri="{0D108BD9-81ED-4DB2-BD59-A6C34878D82A}">
                    <a16:rowId xmlns:a16="http://schemas.microsoft.com/office/drawing/2014/main" val="10004"/>
                  </a:ext>
                </a:extLst>
              </a:tr>
              <a:tr h="499269">
                <a:tc>
                  <a:txBody>
                    <a:bodyPr/>
                    <a:lstStyle/>
                    <a:p>
                      <a:pPr marL="0" marR="0" algn="ctr">
                        <a:lnSpc>
                          <a:spcPct val="115000"/>
                        </a:lnSpc>
                        <a:spcBef>
                          <a:spcPts val="0"/>
                        </a:spcBef>
                        <a:spcAft>
                          <a:spcPts val="1000"/>
                        </a:spcAft>
                      </a:pPr>
                      <a:r>
                        <a:rPr lang="en-US" sz="1400" b="0" dirty="0">
                          <a:solidFill>
                            <a:schemeClr val="tx1"/>
                          </a:solidFill>
                          <a:effectLst/>
                          <a:latin typeface="Arial" pitchFamily="34" charset="0"/>
                          <a:cs typeface="Arial" pitchFamily="34" charset="0"/>
                        </a:rPr>
                        <a:t>Fall</a:t>
                      </a:r>
                      <a:endParaRPr lang="en-US" sz="1400" b="0" dirty="0">
                        <a:solidFill>
                          <a:schemeClr val="tx1"/>
                        </a:solidFill>
                        <a:effectLst/>
                        <a:latin typeface="Arial" pitchFamily="34" charset="0"/>
                        <a:ea typeface="DejaVu Sans" panose="020B0603030804020204" pitchFamily="34" charset="0"/>
                        <a:cs typeface="Arial" pitchFamily="34" charset="0"/>
                      </a:endParaRPr>
                    </a:p>
                  </a:txBody>
                  <a:tcPr marL="68580" marR="68580" marT="0" marB="0" anchor="ctr">
                    <a:solidFill>
                      <a:schemeClr val="bg1">
                        <a:lumMod val="85000"/>
                      </a:schemeClr>
                    </a:solidFill>
                  </a:tcPr>
                </a:tc>
                <a:tc>
                  <a:txBody>
                    <a:bodyPr/>
                    <a:lstStyle/>
                    <a:p>
                      <a:pPr marL="0" marR="0" algn="ctr">
                        <a:lnSpc>
                          <a:spcPct val="115000"/>
                        </a:lnSpc>
                        <a:spcBef>
                          <a:spcPts val="0"/>
                        </a:spcBef>
                        <a:spcAft>
                          <a:spcPts val="1000"/>
                        </a:spcAft>
                      </a:pPr>
                      <a:r>
                        <a:rPr lang="en-US" sz="1400" dirty="0">
                          <a:effectLst/>
                          <a:latin typeface="Arial" pitchFamily="34" charset="0"/>
                          <a:cs typeface="Arial" pitchFamily="34" charset="0"/>
                        </a:rPr>
                        <a:t>Evening</a:t>
                      </a:r>
                      <a:endParaRPr lang="en-US" sz="1400" dirty="0">
                        <a:solidFill>
                          <a:srgbClr val="00000A"/>
                        </a:solidFill>
                        <a:effectLst/>
                        <a:latin typeface="Arial" pitchFamily="34" charset="0"/>
                        <a:ea typeface="DejaVu Sans" panose="020B0603030804020204" pitchFamily="34" charset="0"/>
                        <a:cs typeface="Arial" pitchFamily="34" charset="0"/>
                      </a:endParaRP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-1.3</a:t>
                      </a:r>
                    </a:p>
                    <a:p>
                      <a:pPr algn="ctr"/>
                      <a:r>
                        <a:rPr lang="en-US" sz="1400" dirty="0">
                          <a:solidFill>
                            <a:schemeClr val="tx1">
                              <a:lumMod val="50000"/>
                              <a:lumOff val="50000"/>
                            </a:schemeClr>
                          </a:solidFill>
                          <a:latin typeface="Arial" pitchFamily="34" charset="0"/>
                          <a:cs typeface="Arial" pitchFamily="34" charset="0"/>
                        </a:rPr>
                        <a:t>(-1.6)</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2.5</a:t>
                      </a:r>
                    </a:p>
                    <a:p>
                      <a:pPr algn="ctr"/>
                      <a:r>
                        <a:rPr lang="en-US" sz="1400" dirty="0">
                          <a:solidFill>
                            <a:schemeClr val="tx1">
                              <a:lumMod val="50000"/>
                              <a:lumOff val="50000"/>
                            </a:schemeClr>
                          </a:solidFill>
                          <a:latin typeface="Arial" pitchFamily="34" charset="0"/>
                          <a:cs typeface="Arial" pitchFamily="34" charset="0"/>
                        </a:rPr>
                        <a:t>(1.1)</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&lt;0.001</a:t>
                      </a:r>
                    </a:p>
                    <a:p>
                      <a:pPr algn="ctr"/>
                      <a:r>
                        <a:rPr lang="en-US" sz="1400" dirty="0">
                          <a:solidFill>
                            <a:schemeClr val="tx1">
                              <a:lumMod val="50000"/>
                              <a:lumOff val="50000"/>
                            </a:schemeClr>
                          </a:solidFill>
                          <a:latin typeface="Arial" pitchFamily="34" charset="0"/>
                          <a:cs typeface="Arial" pitchFamily="34" charset="0"/>
                        </a:rPr>
                        <a:t>(0.005)</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1.2*</a:t>
                      </a:r>
                    </a:p>
                    <a:p>
                      <a:pPr algn="ctr"/>
                      <a:r>
                        <a:rPr lang="en-US" sz="1400" dirty="0">
                          <a:solidFill>
                            <a:schemeClr val="tx1">
                              <a:lumMod val="50000"/>
                              <a:lumOff val="50000"/>
                            </a:schemeClr>
                          </a:solidFill>
                          <a:latin typeface="Arial" pitchFamily="34" charset="0"/>
                          <a:cs typeface="Arial" pitchFamily="34" charset="0"/>
                        </a:rPr>
                        <a:t>(0.9)</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0.6</a:t>
                      </a:r>
                    </a:p>
                    <a:p>
                      <a:pPr algn="ctr"/>
                      <a:r>
                        <a:rPr lang="en-US" sz="1400" dirty="0">
                          <a:solidFill>
                            <a:schemeClr val="tx1">
                              <a:lumMod val="50000"/>
                              <a:lumOff val="50000"/>
                            </a:schemeClr>
                          </a:solidFill>
                          <a:latin typeface="Arial" pitchFamily="34" charset="0"/>
                          <a:cs typeface="Arial" pitchFamily="34" charset="0"/>
                        </a:rPr>
                        <a:t>(0.2)</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0.05</a:t>
                      </a:r>
                    </a:p>
                    <a:p>
                      <a:pPr algn="ctr"/>
                      <a:r>
                        <a:rPr lang="en-US" sz="1400" dirty="0">
                          <a:solidFill>
                            <a:schemeClr val="tx1">
                              <a:lumMod val="50000"/>
                              <a:lumOff val="50000"/>
                            </a:schemeClr>
                          </a:solidFill>
                          <a:latin typeface="Arial" pitchFamily="34" charset="0"/>
                          <a:cs typeface="Arial" pitchFamily="34" charset="0"/>
                        </a:rPr>
                        <a:t>(0.03)</a:t>
                      </a:r>
                    </a:p>
                  </a:txBody>
                  <a:tcPr marL="68580" marR="68580" marT="0" marB="0" anchor="ctr">
                    <a:solidFill>
                      <a:schemeClr val="bg1">
                        <a:lumMod val="85000"/>
                      </a:schemeClr>
                    </a:solidFill>
                  </a:tcPr>
                </a:tc>
                <a:extLst>
                  <a:ext uri="{0D108BD9-81ED-4DB2-BD59-A6C34878D82A}">
                    <a16:rowId xmlns:a16="http://schemas.microsoft.com/office/drawing/2014/main" val="10005"/>
                  </a:ext>
                </a:extLst>
              </a:tr>
              <a:tr h="499269">
                <a:tc>
                  <a:txBody>
                    <a:bodyPr/>
                    <a:lstStyle/>
                    <a:p>
                      <a:pPr marL="0" marR="0" algn="ctr">
                        <a:lnSpc>
                          <a:spcPct val="115000"/>
                        </a:lnSpc>
                        <a:spcBef>
                          <a:spcPts val="0"/>
                        </a:spcBef>
                        <a:spcAft>
                          <a:spcPts val="1000"/>
                        </a:spcAft>
                      </a:pPr>
                      <a:r>
                        <a:rPr lang="en-US" sz="1400" b="0" dirty="0">
                          <a:solidFill>
                            <a:schemeClr val="tx1"/>
                          </a:solidFill>
                          <a:effectLst/>
                          <a:latin typeface="Arial" pitchFamily="34" charset="0"/>
                          <a:cs typeface="Arial" pitchFamily="34" charset="0"/>
                        </a:rPr>
                        <a:t>Winter</a:t>
                      </a:r>
                      <a:endParaRPr lang="en-US" sz="1400" b="0" dirty="0">
                        <a:solidFill>
                          <a:schemeClr val="tx1"/>
                        </a:solidFill>
                        <a:effectLst/>
                        <a:latin typeface="Arial" pitchFamily="34" charset="0"/>
                        <a:ea typeface="DejaVu Sans" panose="020B0603030804020204" pitchFamily="34" charset="0"/>
                        <a:cs typeface="Arial" pitchFamily="34" charset="0"/>
                      </a:endParaRPr>
                    </a:p>
                  </a:txBody>
                  <a:tcPr marL="68580" marR="68580" marT="0" marB="0" anchor="ctr">
                    <a:solidFill>
                      <a:schemeClr val="bg1">
                        <a:lumMod val="85000"/>
                      </a:schemeClr>
                    </a:solidFill>
                  </a:tcPr>
                </a:tc>
                <a:tc>
                  <a:txBody>
                    <a:bodyPr/>
                    <a:lstStyle/>
                    <a:p>
                      <a:pPr marL="0" marR="0" algn="ctr">
                        <a:lnSpc>
                          <a:spcPct val="115000"/>
                        </a:lnSpc>
                        <a:spcBef>
                          <a:spcPts val="0"/>
                        </a:spcBef>
                        <a:spcAft>
                          <a:spcPts val="1000"/>
                        </a:spcAft>
                      </a:pPr>
                      <a:r>
                        <a:rPr lang="en-US" sz="1400" dirty="0">
                          <a:effectLst/>
                          <a:latin typeface="Arial" pitchFamily="34" charset="0"/>
                          <a:cs typeface="Arial" pitchFamily="34" charset="0"/>
                        </a:rPr>
                        <a:t>Evening</a:t>
                      </a:r>
                      <a:endParaRPr lang="en-US" sz="1400" dirty="0">
                        <a:solidFill>
                          <a:srgbClr val="00000A"/>
                        </a:solidFill>
                        <a:effectLst/>
                        <a:latin typeface="Arial" pitchFamily="34" charset="0"/>
                        <a:ea typeface="DejaVu Sans" panose="020B0603030804020204" pitchFamily="34" charset="0"/>
                        <a:cs typeface="Arial" pitchFamily="34" charset="0"/>
                      </a:endParaRP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-0.04</a:t>
                      </a:r>
                    </a:p>
                    <a:p>
                      <a:pPr algn="ctr"/>
                      <a:r>
                        <a:rPr lang="en-US" sz="1400" dirty="0">
                          <a:solidFill>
                            <a:schemeClr val="tx1">
                              <a:lumMod val="50000"/>
                              <a:lumOff val="50000"/>
                            </a:schemeClr>
                          </a:solidFill>
                          <a:latin typeface="Arial" pitchFamily="34" charset="0"/>
                          <a:cs typeface="Arial" pitchFamily="34" charset="0"/>
                        </a:rPr>
                        <a:t>(0.09)</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2.6</a:t>
                      </a:r>
                    </a:p>
                    <a:p>
                      <a:pPr algn="ctr"/>
                      <a:r>
                        <a:rPr lang="en-US" sz="1400" dirty="0">
                          <a:solidFill>
                            <a:schemeClr val="tx1">
                              <a:lumMod val="50000"/>
                              <a:lumOff val="50000"/>
                            </a:schemeClr>
                          </a:solidFill>
                          <a:latin typeface="Arial" pitchFamily="34" charset="0"/>
                          <a:cs typeface="Arial" pitchFamily="34" charset="0"/>
                        </a:rPr>
                        <a:t>(1.3)</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0.002</a:t>
                      </a:r>
                    </a:p>
                    <a:p>
                      <a:pPr algn="ctr"/>
                      <a:r>
                        <a:rPr lang="en-US" sz="1400" dirty="0">
                          <a:solidFill>
                            <a:schemeClr val="tx1">
                              <a:lumMod val="50000"/>
                              <a:lumOff val="50000"/>
                            </a:schemeClr>
                          </a:solidFill>
                          <a:latin typeface="Arial" pitchFamily="34" charset="0"/>
                          <a:cs typeface="Arial" pitchFamily="34" charset="0"/>
                        </a:rPr>
                        <a:t>(0.001)</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-0.4</a:t>
                      </a:r>
                    </a:p>
                    <a:p>
                      <a:pPr algn="ctr"/>
                      <a:r>
                        <a:rPr lang="en-US" sz="1400" dirty="0">
                          <a:solidFill>
                            <a:schemeClr val="tx1">
                              <a:lumMod val="50000"/>
                              <a:lumOff val="50000"/>
                            </a:schemeClr>
                          </a:solidFill>
                          <a:latin typeface="Arial" pitchFamily="34" charset="0"/>
                          <a:cs typeface="Arial" pitchFamily="34" charset="0"/>
                        </a:rPr>
                        <a:t>(-0.08)</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0.8</a:t>
                      </a:r>
                    </a:p>
                    <a:p>
                      <a:pPr algn="ctr"/>
                      <a:r>
                        <a:rPr lang="en-US" sz="1400" dirty="0">
                          <a:solidFill>
                            <a:schemeClr val="tx1">
                              <a:lumMod val="50000"/>
                              <a:lumOff val="50000"/>
                            </a:schemeClr>
                          </a:solidFill>
                          <a:latin typeface="Arial" pitchFamily="34" charset="0"/>
                          <a:cs typeface="Arial" pitchFamily="34" charset="0"/>
                        </a:rPr>
                        <a:t>(0.4)</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0.05</a:t>
                      </a:r>
                    </a:p>
                    <a:p>
                      <a:pPr algn="ctr"/>
                      <a:r>
                        <a:rPr lang="en-US" sz="1400" dirty="0">
                          <a:solidFill>
                            <a:schemeClr val="tx1">
                              <a:lumMod val="50000"/>
                              <a:lumOff val="50000"/>
                            </a:schemeClr>
                          </a:solidFill>
                          <a:latin typeface="Arial" pitchFamily="34" charset="0"/>
                          <a:cs typeface="Arial" pitchFamily="34" charset="0"/>
                        </a:rPr>
                        <a:t>(0.03)</a:t>
                      </a:r>
                    </a:p>
                  </a:txBody>
                  <a:tcPr marL="68580" marR="68580" marT="0" marB="0" anchor="ctr">
                    <a:solidFill>
                      <a:schemeClr val="bg1">
                        <a:lumMod val="85000"/>
                      </a:schemeClr>
                    </a:solidFill>
                  </a:tcPr>
                </a:tc>
                <a:extLst>
                  <a:ext uri="{0D108BD9-81ED-4DB2-BD59-A6C34878D82A}">
                    <a16:rowId xmlns:a16="http://schemas.microsoft.com/office/drawing/2014/main" val="10006"/>
                  </a:ext>
                </a:extLst>
              </a:tr>
              <a:tr h="499269">
                <a:tc>
                  <a:txBody>
                    <a:bodyPr/>
                    <a:lstStyle/>
                    <a:p>
                      <a:pPr marL="0" marR="0" algn="ctr">
                        <a:lnSpc>
                          <a:spcPct val="115000"/>
                        </a:lnSpc>
                        <a:spcBef>
                          <a:spcPts val="0"/>
                        </a:spcBef>
                        <a:spcAft>
                          <a:spcPts val="1000"/>
                        </a:spcAft>
                      </a:pPr>
                      <a:r>
                        <a:rPr lang="en-US" sz="1400" b="0" dirty="0">
                          <a:solidFill>
                            <a:schemeClr val="tx1"/>
                          </a:solidFill>
                          <a:effectLst/>
                          <a:latin typeface="Arial" pitchFamily="34" charset="0"/>
                          <a:ea typeface="+mn-ea"/>
                          <a:cs typeface="Arial" pitchFamily="34" charset="0"/>
                        </a:rPr>
                        <a:t>Spring</a:t>
                      </a:r>
                      <a:endParaRPr lang="en-US" sz="1400" b="0" dirty="0">
                        <a:solidFill>
                          <a:schemeClr val="tx1"/>
                        </a:solidFill>
                        <a:effectLst/>
                        <a:latin typeface="Arial" pitchFamily="34" charset="0"/>
                        <a:ea typeface="DejaVu Sans" panose="020B0603030804020204" pitchFamily="34" charset="0"/>
                        <a:cs typeface="Arial" pitchFamily="34" charset="0"/>
                      </a:endParaRPr>
                    </a:p>
                  </a:txBody>
                  <a:tcPr marL="68580" marR="68580" marT="0" marB="0" anchor="ctr">
                    <a:solidFill>
                      <a:schemeClr val="bg1">
                        <a:lumMod val="85000"/>
                      </a:schemeClr>
                    </a:solidFill>
                  </a:tcPr>
                </a:tc>
                <a:tc>
                  <a:txBody>
                    <a:bodyPr/>
                    <a:lstStyle/>
                    <a:p>
                      <a:pPr marL="0" marR="0" algn="ctr">
                        <a:lnSpc>
                          <a:spcPct val="115000"/>
                        </a:lnSpc>
                        <a:spcBef>
                          <a:spcPts val="0"/>
                        </a:spcBef>
                        <a:spcAft>
                          <a:spcPts val="1000"/>
                        </a:spcAft>
                      </a:pPr>
                      <a:r>
                        <a:rPr lang="en-US" sz="1400" dirty="0">
                          <a:effectLst/>
                          <a:latin typeface="Arial" pitchFamily="34" charset="0"/>
                          <a:cs typeface="Arial" pitchFamily="34" charset="0"/>
                        </a:rPr>
                        <a:t>Evening</a:t>
                      </a:r>
                      <a:endParaRPr lang="en-US" sz="1400" dirty="0">
                        <a:solidFill>
                          <a:srgbClr val="00000A"/>
                        </a:solidFill>
                        <a:effectLst/>
                        <a:latin typeface="Arial" pitchFamily="34" charset="0"/>
                        <a:ea typeface="DejaVu Sans" panose="020B0603030804020204" pitchFamily="34" charset="0"/>
                        <a:cs typeface="Arial" pitchFamily="34" charset="0"/>
                      </a:endParaRP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2.1</a:t>
                      </a:r>
                    </a:p>
                    <a:p>
                      <a:pPr algn="ctr"/>
                      <a:r>
                        <a:rPr lang="en-US" sz="1400" dirty="0">
                          <a:solidFill>
                            <a:schemeClr val="tx1">
                              <a:lumMod val="50000"/>
                              <a:lumOff val="50000"/>
                            </a:schemeClr>
                          </a:solidFill>
                          <a:latin typeface="Arial" pitchFamily="34" charset="0"/>
                          <a:cs typeface="Arial" pitchFamily="34" charset="0"/>
                        </a:rPr>
                        <a:t>(2.2)**</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1.1</a:t>
                      </a:r>
                    </a:p>
                    <a:p>
                      <a:pPr algn="ctr"/>
                      <a:r>
                        <a:rPr lang="en-US" sz="1400" dirty="0">
                          <a:solidFill>
                            <a:schemeClr val="tx1">
                              <a:lumMod val="50000"/>
                              <a:lumOff val="50000"/>
                            </a:schemeClr>
                          </a:solidFill>
                          <a:latin typeface="Arial" pitchFamily="34" charset="0"/>
                          <a:cs typeface="Arial" pitchFamily="34" charset="0"/>
                        </a:rPr>
                        <a:t>(0.5)</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0.03</a:t>
                      </a:r>
                    </a:p>
                    <a:p>
                      <a:pPr algn="ctr"/>
                      <a:r>
                        <a:rPr lang="en-US" sz="1400" dirty="0">
                          <a:solidFill>
                            <a:schemeClr val="tx1">
                              <a:lumMod val="50000"/>
                              <a:lumOff val="50000"/>
                            </a:schemeClr>
                          </a:solidFill>
                          <a:latin typeface="Arial" pitchFamily="34" charset="0"/>
                          <a:cs typeface="Arial" pitchFamily="34" charset="0"/>
                        </a:rPr>
                        <a:t>(0.04)</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0.9</a:t>
                      </a:r>
                    </a:p>
                    <a:p>
                      <a:pPr algn="ctr"/>
                      <a:r>
                        <a:rPr lang="en-US" sz="1400" dirty="0">
                          <a:solidFill>
                            <a:schemeClr val="tx1">
                              <a:lumMod val="50000"/>
                              <a:lumOff val="50000"/>
                            </a:schemeClr>
                          </a:solidFill>
                          <a:latin typeface="Arial" pitchFamily="34" charset="0"/>
                          <a:cs typeface="Arial" pitchFamily="34" charset="0"/>
                        </a:rPr>
                        <a:t>(0.9)**</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(0.8)</a:t>
                      </a:r>
                    </a:p>
                    <a:p>
                      <a:pPr algn="ctr"/>
                      <a:r>
                        <a:rPr lang="en-US" sz="1400" dirty="0">
                          <a:solidFill>
                            <a:schemeClr val="tx1">
                              <a:lumMod val="50000"/>
                              <a:lumOff val="50000"/>
                            </a:schemeClr>
                          </a:solidFill>
                          <a:latin typeface="Arial" pitchFamily="34" charset="0"/>
                          <a:cs typeface="Arial" pitchFamily="34" charset="0"/>
                        </a:rPr>
                        <a:t>(0.3)</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0.007</a:t>
                      </a:r>
                    </a:p>
                    <a:p>
                      <a:pPr algn="ctr"/>
                      <a:r>
                        <a:rPr lang="en-US" sz="1400" dirty="0">
                          <a:solidFill>
                            <a:schemeClr val="tx1">
                              <a:lumMod val="50000"/>
                              <a:lumOff val="50000"/>
                            </a:schemeClr>
                          </a:solidFill>
                          <a:latin typeface="Arial" pitchFamily="34" charset="0"/>
                          <a:cs typeface="Arial" pitchFamily="34" charset="0"/>
                        </a:rPr>
                        <a:t>(0.02)</a:t>
                      </a:r>
                    </a:p>
                  </a:txBody>
                  <a:tcPr marL="68580" marR="68580" marT="0" marB="0" anchor="ctr">
                    <a:solidFill>
                      <a:schemeClr val="bg1">
                        <a:lumMod val="85000"/>
                      </a:schemeClr>
                    </a:solidFill>
                  </a:tcPr>
                </a:tc>
                <a:extLst>
                  <a:ext uri="{0D108BD9-81ED-4DB2-BD59-A6C34878D82A}">
                    <a16:rowId xmlns:a16="http://schemas.microsoft.com/office/drawing/2014/main" val="10007"/>
                  </a:ext>
                </a:extLst>
              </a:tr>
              <a:tr h="499269">
                <a:tc>
                  <a:txBody>
                    <a:bodyPr/>
                    <a:lstStyle/>
                    <a:p>
                      <a:pPr marL="0" marR="0" algn="ctr">
                        <a:lnSpc>
                          <a:spcPct val="115000"/>
                        </a:lnSpc>
                        <a:spcBef>
                          <a:spcPts val="0"/>
                        </a:spcBef>
                        <a:spcAft>
                          <a:spcPts val="1000"/>
                        </a:spcAft>
                      </a:pPr>
                      <a:r>
                        <a:rPr lang="en-US" sz="1400" b="0" dirty="0">
                          <a:solidFill>
                            <a:schemeClr val="tx1"/>
                          </a:solidFill>
                          <a:effectLst/>
                          <a:latin typeface="Arial" pitchFamily="34" charset="0"/>
                          <a:ea typeface="+mn-ea"/>
                          <a:cs typeface="Arial" pitchFamily="34" charset="0"/>
                        </a:rPr>
                        <a:t>Summer</a:t>
                      </a:r>
                      <a:endParaRPr lang="en-US" sz="1400" b="0" dirty="0">
                        <a:solidFill>
                          <a:schemeClr val="tx1"/>
                        </a:solidFill>
                        <a:effectLst/>
                        <a:latin typeface="Arial" pitchFamily="34" charset="0"/>
                        <a:ea typeface="DejaVu Sans" panose="020B0603030804020204" pitchFamily="34" charset="0"/>
                        <a:cs typeface="Arial" pitchFamily="34" charset="0"/>
                      </a:endParaRPr>
                    </a:p>
                  </a:txBody>
                  <a:tcPr marL="68580" marR="68580" marT="0" marB="0" anchor="ctr">
                    <a:solidFill>
                      <a:schemeClr val="bg1">
                        <a:lumMod val="85000"/>
                      </a:schemeClr>
                    </a:solidFill>
                  </a:tcPr>
                </a:tc>
                <a:tc>
                  <a:txBody>
                    <a:bodyPr/>
                    <a:lstStyle/>
                    <a:p>
                      <a:pPr marL="0" marR="0" algn="ctr">
                        <a:lnSpc>
                          <a:spcPct val="115000"/>
                        </a:lnSpc>
                        <a:spcBef>
                          <a:spcPts val="0"/>
                        </a:spcBef>
                        <a:spcAft>
                          <a:spcPts val="1000"/>
                        </a:spcAft>
                      </a:pPr>
                      <a:r>
                        <a:rPr lang="en-US" sz="1400" dirty="0">
                          <a:effectLst/>
                          <a:latin typeface="Arial" pitchFamily="34" charset="0"/>
                          <a:cs typeface="Arial" pitchFamily="34" charset="0"/>
                        </a:rPr>
                        <a:t>Evening</a:t>
                      </a:r>
                      <a:endParaRPr lang="en-US" sz="1400" dirty="0">
                        <a:solidFill>
                          <a:srgbClr val="00000A"/>
                        </a:solidFill>
                        <a:effectLst/>
                        <a:latin typeface="Arial" pitchFamily="34" charset="0"/>
                        <a:ea typeface="DejaVu Sans" panose="020B0603030804020204" pitchFamily="34" charset="0"/>
                        <a:cs typeface="Arial" pitchFamily="34" charset="0"/>
                      </a:endParaRP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2.1*</a:t>
                      </a:r>
                    </a:p>
                    <a:p>
                      <a:pPr algn="ctr"/>
                      <a:r>
                        <a:rPr lang="en-US" sz="1400" dirty="0">
                          <a:solidFill>
                            <a:schemeClr val="tx1">
                              <a:lumMod val="50000"/>
                              <a:lumOff val="50000"/>
                            </a:schemeClr>
                          </a:solidFill>
                          <a:latin typeface="Arial" pitchFamily="34" charset="0"/>
                          <a:cs typeface="Arial" pitchFamily="34" charset="0"/>
                        </a:rPr>
                        <a:t>(2.9)**</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0.8</a:t>
                      </a:r>
                    </a:p>
                    <a:p>
                      <a:pPr algn="ctr"/>
                      <a:r>
                        <a:rPr lang="en-US" sz="1400" dirty="0">
                          <a:solidFill>
                            <a:schemeClr val="tx1">
                              <a:lumMod val="50000"/>
                              <a:lumOff val="50000"/>
                            </a:schemeClr>
                          </a:solidFill>
                          <a:latin typeface="Arial" pitchFamily="34" charset="0"/>
                          <a:cs typeface="Arial" pitchFamily="34" charset="0"/>
                        </a:rPr>
                        <a:t>(0.3)</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0.02</a:t>
                      </a:r>
                    </a:p>
                    <a:p>
                      <a:pPr algn="ctr"/>
                      <a:r>
                        <a:rPr lang="en-US" sz="1400" dirty="0">
                          <a:solidFill>
                            <a:schemeClr val="tx1">
                              <a:lumMod val="50000"/>
                              <a:lumOff val="50000"/>
                            </a:schemeClr>
                          </a:solidFill>
                          <a:latin typeface="Arial" pitchFamily="34" charset="0"/>
                          <a:cs typeface="Arial" pitchFamily="34" charset="0"/>
                        </a:rPr>
                        <a:t>(0.07)</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1.6*</a:t>
                      </a:r>
                    </a:p>
                    <a:p>
                      <a:pPr algn="ctr"/>
                      <a:r>
                        <a:rPr lang="en-US" sz="1400" dirty="0">
                          <a:solidFill>
                            <a:schemeClr val="tx1">
                              <a:lumMod val="50000"/>
                              <a:lumOff val="50000"/>
                            </a:schemeClr>
                          </a:solidFill>
                          <a:latin typeface="Arial" pitchFamily="34" charset="0"/>
                          <a:cs typeface="Arial" pitchFamily="34" charset="0"/>
                        </a:rPr>
                        <a:t>(1.9)**</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0.7</a:t>
                      </a:r>
                    </a:p>
                    <a:p>
                      <a:pPr algn="ctr"/>
                      <a:r>
                        <a:rPr lang="en-US" sz="1400" dirty="0">
                          <a:solidFill>
                            <a:schemeClr val="tx1">
                              <a:lumMod val="50000"/>
                              <a:lumOff val="50000"/>
                            </a:schemeClr>
                          </a:solidFill>
                          <a:latin typeface="Arial" pitchFamily="34" charset="0"/>
                          <a:cs typeface="Arial" pitchFamily="34" charset="0"/>
                        </a:rPr>
                        <a:t>(0.2)</a:t>
                      </a:r>
                    </a:p>
                  </a:txBody>
                  <a:tcPr marL="68580" marR="68580" marT="0" marB="0" anchor="ctr">
                    <a:solidFill>
                      <a:schemeClr val="bg1">
                        <a:lumMod val="85000"/>
                      </a:schemeClr>
                    </a:solidFill>
                  </a:tcPr>
                </a:tc>
                <a:tc>
                  <a:txBody>
                    <a:bodyPr/>
                    <a:lstStyle/>
                    <a:p>
                      <a:pPr algn="ctr"/>
                      <a:r>
                        <a:rPr lang="en-US" sz="1400" dirty="0">
                          <a:latin typeface="Arial" pitchFamily="34" charset="0"/>
                          <a:cs typeface="Arial" pitchFamily="34" charset="0"/>
                        </a:rPr>
                        <a:t>0.03</a:t>
                      </a:r>
                    </a:p>
                    <a:p>
                      <a:pPr algn="ctr"/>
                      <a:r>
                        <a:rPr lang="en-US" sz="1400" dirty="0">
                          <a:solidFill>
                            <a:schemeClr val="tx1">
                              <a:lumMod val="50000"/>
                              <a:lumOff val="50000"/>
                            </a:schemeClr>
                          </a:solidFill>
                          <a:latin typeface="Arial" pitchFamily="34" charset="0"/>
                          <a:cs typeface="Arial" pitchFamily="34" charset="0"/>
                        </a:rPr>
                        <a:t>(0.05)</a:t>
                      </a:r>
                    </a:p>
                  </a:txBody>
                  <a:tcPr marL="68580" marR="68580" marT="0" marB="0" anchor="ctr">
                    <a:solidFill>
                      <a:schemeClr val="bg1">
                        <a:lumMod val="85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1293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3" y="329256"/>
            <a:ext cx="10515600" cy="1325563"/>
          </a:xfrm>
        </p:spPr>
        <p:txBody>
          <a:bodyPr/>
          <a:lstStyle/>
          <a:p>
            <a:r>
              <a:rPr lang="en-US" dirty="0"/>
              <a:t>Seasonal </a:t>
            </a:r>
            <a:r>
              <a:rPr lang="en-US" dirty="0" err="1"/>
              <a:t>Dirunal</a:t>
            </a:r>
            <a:r>
              <a:rPr lang="en-US" dirty="0"/>
              <a:t> Patterns</a:t>
            </a:r>
          </a:p>
        </p:txBody>
      </p:sp>
      <p:grpSp>
        <p:nvGrpSpPr>
          <p:cNvPr id="9" name="Group 8"/>
          <p:cNvGrpSpPr/>
          <p:nvPr/>
        </p:nvGrpSpPr>
        <p:grpSpPr>
          <a:xfrm>
            <a:off x="3645834" y="188258"/>
            <a:ext cx="4900331" cy="5431160"/>
            <a:chOff x="3645835" y="178702"/>
            <a:chExt cx="4900331" cy="543116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b="77784"/>
            <a:stretch>
              <a:fillRect/>
            </a:stretch>
          </p:blipFill>
          <p:spPr>
            <a:xfrm>
              <a:off x="3645835" y="178702"/>
              <a:ext cx="4900331" cy="1483843"/>
            </a:xfrm>
            <a:prstGeom prst="rect">
              <a:avLst/>
            </a:prstGeom>
          </p:spPr>
        </p:pic>
        <p:sp>
          <p:nvSpPr>
            <p:cNvPr id="11" name="Rectangle 10"/>
            <p:cNvSpPr/>
            <p:nvPr/>
          </p:nvSpPr>
          <p:spPr>
            <a:xfrm>
              <a:off x="3865944" y="370390"/>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56299" y="1680258"/>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46653" y="2909103"/>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883306" y="4207397"/>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850511" y="5436242"/>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3621930" y="1156362"/>
            <a:ext cx="8345487" cy="5702605"/>
            <a:chOff x="-186087" y="1134375"/>
            <a:chExt cx="8345487" cy="5702605"/>
          </a:xfrm>
        </p:grpSpPr>
        <p:grpSp>
          <p:nvGrpSpPr>
            <p:cNvPr id="17" name="Group 16"/>
            <p:cNvGrpSpPr/>
            <p:nvPr/>
          </p:nvGrpSpPr>
          <p:grpSpPr>
            <a:xfrm>
              <a:off x="-178130" y="1134375"/>
              <a:ext cx="8337530" cy="5693942"/>
              <a:chOff x="-4269029" y="370390"/>
              <a:chExt cx="8337530" cy="5693942"/>
            </a:xfrm>
          </p:grpSpPr>
          <p:sp>
            <p:nvSpPr>
              <p:cNvPr id="25" name="Rectangle 24"/>
              <p:cNvSpPr/>
              <p:nvPr/>
            </p:nvSpPr>
            <p:spPr>
              <a:xfrm>
                <a:off x="3865944" y="370390"/>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56299" y="1680258"/>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46653" y="2909103"/>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883306" y="4207397"/>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50511" y="5436242"/>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rcRect t="95023" b="176"/>
              <a:stretch>
                <a:fillRect/>
              </a:stretch>
            </p:blipFill>
            <p:spPr>
              <a:xfrm>
                <a:off x="-4269029" y="5743698"/>
                <a:ext cx="4900331" cy="320634"/>
              </a:xfrm>
              <a:prstGeom prst="rect">
                <a:avLst/>
              </a:prstGeom>
            </p:spPr>
          </p:pic>
        </p:grpSp>
        <p:grpSp>
          <p:nvGrpSpPr>
            <p:cNvPr id="18" name="Group 17"/>
            <p:cNvGrpSpPr/>
            <p:nvPr/>
          </p:nvGrpSpPr>
          <p:grpSpPr>
            <a:xfrm>
              <a:off x="-186087" y="1597508"/>
              <a:ext cx="4900331" cy="5239472"/>
              <a:chOff x="3645835" y="370390"/>
              <a:chExt cx="4900331" cy="5239472"/>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rcRect t="58249" b="22904"/>
              <a:stretch>
                <a:fillRect/>
              </a:stretch>
            </p:blipFill>
            <p:spPr>
              <a:xfrm>
                <a:off x="3645835" y="4069277"/>
                <a:ext cx="4900331" cy="1258784"/>
              </a:xfrm>
              <a:prstGeom prst="rect">
                <a:avLst/>
              </a:prstGeom>
            </p:spPr>
          </p:pic>
          <p:sp>
            <p:nvSpPr>
              <p:cNvPr id="20" name="Rectangle 19"/>
              <p:cNvSpPr/>
              <p:nvPr/>
            </p:nvSpPr>
            <p:spPr>
              <a:xfrm>
                <a:off x="3865944" y="370390"/>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56299" y="1680258"/>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46653" y="2909103"/>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883306" y="4207397"/>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850511" y="5436242"/>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 name="Group 30"/>
          <p:cNvGrpSpPr/>
          <p:nvPr/>
        </p:nvGrpSpPr>
        <p:grpSpPr>
          <a:xfrm>
            <a:off x="2588842" y="1668629"/>
            <a:ext cx="7245984" cy="8083955"/>
            <a:chOff x="3645829" y="178702"/>
            <a:chExt cx="4900324" cy="5431160"/>
          </a:xfrm>
        </p:grpSpPr>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rcRect b="77784"/>
            <a:stretch>
              <a:fillRect/>
            </a:stretch>
          </p:blipFill>
          <p:spPr>
            <a:xfrm>
              <a:off x="3645829" y="178702"/>
              <a:ext cx="4900324" cy="1483842"/>
            </a:xfrm>
            <a:prstGeom prst="rect">
              <a:avLst/>
            </a:prstGeom>
          </p:spPr>
        </p:pic>
        <p:sp>
          <p:nvSpPr>
            <p:cNvPr id="33" name="Rectangle 32"/>
            <p:cNvSpPr/>
            <p:nvPr/>
          </p:nvSpPr>
          <p:spPr>
            <a:xfrm>
              <a:off x="3865938" y="370390"/>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856293" y="1680256"/>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846651" y="2909100"/>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83302" y="4207393"/>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850511" y="5436242"/>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3643699" y="365125"/>
            <a:ext cx="4900331" cy="5239472"/>
            <a:chOff x="3645835" y="370390"/>
            <a:chExt cx="4900331" cy="5239472"/>
          </a:xfrm>
        </p:grpSpPr>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rcRect t="21712" b="40062"/>
            <a:stretch>
              <a:fillRect/>
            </a:stretch>
          </p:blipFill>
          <p:spPr>
            <a:xfrm>
              <a:off x="3645835" y="1628899"/>
              <a:ext cx="4900331" cy="2553195"/>
            </a:xfrm>
            <a:prstGeom prst="rect">
              <a:avLst/>
            </a:prstGeom>
          </p:spPr>
        </p:pic>
        <p:sp>
          <p:nvSpPr>
            <p:cNvPr id="40" name="Rectangle 39"/>
            <p:cNvSpPr/>
            <p:nvPr/>
          </p:nvSpPr>
          <p:spPr>
            <a:xfrm>
              <a:off x="3865944" y="370390"/>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856299" y="1680258"/>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846653" y="2909103"/>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883306" y="4207397"/>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850511" y="5436242"/>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3640783" y="-718456"/>
            <a:ext cx="4900331" cy="6180835"/>
            <a:chOff x="3645835" y="370390"/>
            <a:chExt cx="4900331" cy="6180835"/>
          </a:xfrm>
        </p:grpSpPr>
        <p:pic>
          <p:nvPicPr>
            <p:cNvPr id="46" name="Picture 45"/>
            <p:cNvPicPr>
              <a:picLocks noChangeAspect="1"/>
            </p:cNvPicPr>
            <p:nvPr/>
          </p:nvPicPr>
          <p:blipFill>
            <a:blip r:embed="rId2" cstate="print">
              <a:extLst>
                <a:ext uri="{28A0092B-C50C-407E-A947-70E740481C1C}">
                  <a14:useLocalDpi xmlns:a14="http://schemas.microsoft.com/office/drawing/2010/main" val="0"/>
                </a:ext>
              </a:extLst>
            </a:blip>
            <a:srcRect t="78577" b="2280"/>
            <a:stretch>
              <a:fillRect/>
            </a:stretch>
          </p:blipFill>
          <p:spPr>
            <a:xfrm>
              <a:off x="3645835" y="5272649"/>
              <a:ext cx="4900331" cy="1278576"/>
            </a:xfrm>
            <a:prstGeom prst="rect">
              <a:avLst/>
            </a:prstGeom>
          </p:spPr>
        </p:pic>
        <p:sp>
          <p:nvSpPr>
            <p:cNvPr id="47" name="Rectangle 46"/>
            <p:cNvSpPr/>
            <p:nvPr/>
          </p:nvSpPr>
          <p:spPr>
            <a:xfrm>
              <a:off x="3865944" y="370390"/>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56299" y="1442758"/>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846653" y="2778478"/>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12053" y="4085114"/>
              <a:ext cx="189931" cy="141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50511" y="5281867"/>
              <a:ext cx="185195"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EEAC43D7-1EBF-46B9-A0D3-4DF84855CCA3}" type="slidenum">
              <a:rPr lang="en-US" smtClean="0"/>
              <a:t>35</a:t>
            </a:fld>
            <a:endParaRPr lang="en-US"/>
          </a:p>
        </p:txBody>
      </p:sp>
    </p:spTree>
    <p:extLst>
      <p:ext uri="{BB962C8B-B14F-4D97-AF65-F5344CB8AC3E}">
        <p14:creationId xmlns:p14="http://schemas.microsoft.com/office/powerpoint/2010/main" val="187482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482058"/>
            <a:ext cx="10058400" cy="4329312"/>
          </a:xfrm>
          <a:prstGeom prst="rect">
            <a:avLst/>
          </a:prstGeom>
        </p:spPr>
      </p:pic>
    </p:spTree>
    <p:extLst>
      <p:ext uri="{BB962C8B-B14F-4D97-AF65-F5344CB8AC3E}">
        <p14:creationId xmlns:p14="http://schemas.microsoft.com/office/powerpoint/2010/main" val="1804073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Text Placeholder 2"/>
          <p:cNvSpPr>
            <a:spLocks noGrp="1"/>
          </p:cNvSpPr>
          <p:nvPr>
            <p:ph type="body" idx="1"/>
          </p:nvPr>
        </p:nvSpPr>
        <p:spPr/>
        <p:txBody>
          <a:bodyPr/>
          <a:lstStyle/>
          <a:p>
            <a:r>
              <a:rPr lang="en-US" dirty="0">
                <a:hlinkClick r:id="rId2"/>
              </a:rPr>
              <a:t>https://indicator-frameworks.github.io</a:t>
            </a:r>
            <a:endParaRPr lang="en-US" dirty="0"/>
          </a:p>
          <a:p>
            <a:r>
              <a:rPr lang="en-US" dirty="0">
                <a:solidFill>
                  <a:schemeClr val="tx1"/>
                </a:solidFill>
              </a:rPr>
              <a:t>or</a:t>
            </a:r>
            <a:r>
              <a:rPr lang="en-US" b="1" dirty="0">
                <a:solidFill>
                  <a:schemeClr val="tx1"/>
                </a:solidFill>
              </a:rPr>
              <a:t> </a:t>
            </a:r>
            <a:r>
              <a:rPr lang="en-US" b="1" dirty="0" err="1">
                <a:solidFill>
                  <a:srgbClr val="C00000"/>
                </a:solidFill>
              </a:rPr>
              <a:t>joshua.tan@cs.ox.ac.uk</a:t>
            </a:r>
            <a:endParaRPr lang="en-US" b="1" dirty="0">
              <a:solidFill>
                <a:srgbClr val="C00000"/>
              </a:solidFill>
            </a:endParaRPr>
          </a:p>
        </p:txBody>
      </p:sp>
    </p:spTree>
    <p:extLst>
      <p:ext uri="{BB962C8B-B14F-4D97-AF65-F5344CB8AC3E}">
        <p14:creationId xmlns:p14="http://schemas.microsoft.com/office/powerpoint/2010/main" val="1050440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Activity</a:t>
            </a:r>
          </a:p>
        </p:txBody>
      </p:sp>
      <p:sp>
        <p:nvSpPr>
          <p:cNvPr id="3" name="Content Placeholder 2"/>
          <p:cNvSpPr>
            <a:spLocks noGrp="1"/>
          </p:cNvSpPr>
          <p:nvPr>
            <p:ph idx="1"/>
          </p:nvPr>
        </p:nvSpPr>
        <p:spPr/>
        <p:txBody>
          <a:bodyPr>
            <a:normAutofit fontScale="62500" lnSpcReduction="20000"/>
          </a:bodyPr>
          <a:lstStyle/>
          <a:p>
            <a:r>
              <a:rPr lang="en-US" dirty="0"/>
              <a:t>What are we trying to do by organizing this conference?</a:t>
            </a:r>
          </a:p>
          <a:p>
            <a:pPr lvl="1"/>
            <a:r>
              <a:rPr lang="en-US" dirty="0"/>
              <a:t>Recruit individuals, action clusters, and companies to participate in the working group.</a:t>
            </a:r>
          </a:p>
          <a:p>
            <a:pPr lvl="1"/>
            <a:r>
              <a:rPr lang="en-US" dirty="0"/>
              <a:t>Build an audience for future work related to indicator systems.</a:t>
            </a:r>
          </a:p>
          <a:p>
            <a:r>
              <a:rPr lang="en-US" dirty="0"/>
              <a:t>What is each workshop team (3-4 people) trying to accomplish?</a:t>
            </a:r>
          </a:p>
          <a:p>
            <a:pPr lvl="1"/>
            <a:r>
              <a:rPr lang="en-US" dirty="0"/>
              <a:t>Design an indicator framework and compare to other indicator frameworks</a:t>
            </a:r>
          </a:p>
          <a:p>
            <a:r>
              <a:rPr lang="en-US" dirty="0"/>
              <a:t>What is each workshop participant going to get out of the talk/activity?</a:t>
            </a:r>
          </a:p>
          <a:p>
            <a:pPr lvl="1"/>
            <a:r>
              <a:rPr lang="en-US" dirty="0"/>
              <a:t>Better understand how to measure and evaluate their project or action cluster</a:t>
            </a:r>
          </a:p>
          <a:p>
            <a:r>
              <a:rPr lang="en-US" dirty="0"/>
              <a:t>Preliminary work:</a:t>
            </a:r>
          </a:p>
          <a:p>
            <a:pPr lvl="1"/>
            <a:r>
              <a:rPr lang="en-US" dirty="0"/>
              <a:t>Build website beforehand, with online sign-up.</a:t>
            </a:r>
          </a:p>
          <a:p>
            <a:pPr lvl="1"/>
            <a:r>
              <a:rPr lang="en-US" dirty="0"/>
              <a:t>Pick 6-8 different subjects.</a:t>
            </a:r>
          </a:p>
          <a:p>
            <a:pPr lvl="1"/>
            <a:r>
              <a:rPr lang="en-US" dirty="0"/>
              <a:t>Hang sheets of flip chart paper for each subject. Use sticky notes for variables.</a:t>
            </a:r>
          </a:p>
          <a:p>
            <a:pPr lvl="1"/>
            <a:r>
              <a:rPr lang="en-US" dirty="0"/>
              <a:t>Build skeletal diagrams for each subject for them to start with.</a:t>
            </a:r>
          </a:p>
          <a:p>
            <a:r>
              <a:rPr lang="en-US" dirty="0"/>
              <a:t>During the activity:</a:t>
            </a:r>
          </a:p>
          <a:p>
            <a:pPr lvl="1"/>
            <a:r>
              <a:rPr lang="en-US" dirty="0"/>
              <a:t>15 minutes to create the diagram</a:t>
            </a:r>
          </a:p>
          <a:p>
            <a:pPr lvl="1"/>
            <a:r>
              <a:rPr lang="en-US" dirty="0"/>
              <a:t>15 minutes for questions, discussion, and presenting results</a:t>
            </a:r>
          </a:p>
          <a:p>
            <a:r>
              <a:rPr lang="en-US" dirty="0"/>
              <a:t>After:</a:t>
            </a:r>
          </a:p>
          <a:p>
            <a:pPr lvl="1"/>
            <a:r>
              <a:rPr lang="en-US" dirty="0"/>
              <a:t>Josh, Christine, Abhishek debrief</a:t>
            </a:r>
          </a:p>
        </p:txBody>
      </p:sp>
    </p:spTree>
    <p:extLst>
      <p:ext uri="{BB962C8B-B14F-4D97-AF65-F5344CB8AC3E}">
        <p14:creationId xmlns:p14="http://schemas.microsoft.com/office/powerpoint/2010/main" val="788453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Outline</a:t>
            </a:r>
          </a:p>
        </p:txBody>
      </p:sp>
      <p:sp>
        <p:nvSpPr>
          <p:cNvPr id="3" name="Content Placeholder 2"/>
          <p:cNvSpPr>
            <a:spLocks noGrp="1"/>
          </p:cNvSpPr>
          <p:nvPr>
            <p:ph idx="1"/>
          </p:nvPr>
        </p:nvSpPr>
        <p:spPr/>
        <p:txBody>
          <a:bodyPr>
            <a:normAutofit fontScale="55000" lnSpcReduction="20000"/>
          </a:bodyPr>
          <a:lstStyle/>
          <a:p>
            <a:r>
              <a:rPr lang="en-US" dirty="0"/>
              <a:t>Josh on “background” for 30 minutes.</a:t>
            </a:r>
          </a:p>
          <a:p>
            <a:pPr lvl="1"/>
            <a:r>
              <a:rPr lang="en-US" dirty="0"/>
              <a:t>Christine: make sure to run our own example first.</a:t>
            </a:r>
          </a:p>
          <a:p>
            <a:r>
              <a:rPr lang="en-US" dirty="0"/>
              <a:t>Activity for 30 minutes? Basically, do the on-boarding process. Get them to write down a diagram of the indicators that they can think of. Then have them trade diagrams.</a:t>
            </a:r>
          </a:p>
          <a:p>
            <a:r>
              <a:rPr lang="en-US" dirty="0"/>
              <a:t>“Call for volunteers”, set-up a working group.</a:t>
            </a:r>
          </a:p>
          <a:p>
            <a:r>
              <a:rPr lang="en-US" dirty="0"/>
              <a:t>Framing examples from South Bend, walking them through that. There’s a larger research question of how the methodology works, but if it’s inherently helpful to follow Christine’s example, visualizing how different things connect, and that would be interesting to connect.</a:t>
            </a:r>
          </a:p>
          <a:p>
            <a:r>
              <a:rPr lang="en-US" dirty="0"/>
              <a:t>I will run the activity first on some graduate students at Oxford.</a:t>
            </a:r>
          </a:p>
          <a:p>
            <a:r>
              <a:rPr lang="en-US" dirty="0"/>
              <a:t>If we have people who may be interested in modeling indicator systems, areas of interest. “Round-table in urban instrumentation. As you’re forced to draw complex systems in, you get a better sense of the types of problems that people are interested in solving. The kinds of data that people are interested in using. Just inventorying that would give us some interesting insights.”</a:t>
            </a:r>
          </a:p>
          <a:p>
            <a:r>
              <a:rPr lang="en-US" dirty="0"/>
              <a:t>In cities, counties, there’s such a lack of time to think about a question that you might want to measure ahead of time, that going through this process (matching what you want to achieve versus what data you have), would be really useful. What questions can you actually ask and answer with that data. That’s really valuable, and it doesn’t happen a lot.</a:t>
            </a:r>
          </a:p>
          <a:p>
            <a:r>
              <a:rPr lang="en-US" dirty="0"/>
              <a:t>For Santi, looking at Christine’s diagram, it wasn’t like I was starting from scratch. Santi felt like he could build on Christine’s stuff. What were external variables, what were variables you could control.</a:t>
            </a:r>
          </a:p>
          <a:p>
            <a:r>
              <a:rPr lang="en-US" dirty="0"/>
              <a:t>“Corpse game for indicator frameworks.”</a:t>
            </a:r>
          </a:p>
          <a:p>
            <a:r>
              <a:rPr lang="en-US" dirty="0"/>
              <a:t>Instead of a worksheet--- what about an online activity?</a:t>
            </a:r>
          </a:p>
        </p:txBody>
      </p:sp>
    </p:spTree>
    <p:extLst>
      <p:ext uri="{BB962C8B-B14F-4D97-AF65-F5344CB8AC3E}">
        <p14:creationId xmlns:p14="http://schemas.microsoft.com/office/powerpoint/2010/main" val="80580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indicator </a:t>
            </a:r>
            <a:r>
              <a:rPr lang="en-US" b="1" dirty="0">
                <a:solidFill>
                  <a:srgbClr val="C00000"/>
                </a:solidFill>
              </a:rPr>
              <a:t>frameworks</a:t>
            </a:r>
            <a:r>
              <a:rPr lang="en-US" dirty="0"/>
              <a:t>?</a:t>
            </a:r>
          </a:p>
        </p:txBody>
      </p:sp>
      <p:sp>
        <p:nvSpPr>
          <p:cNvPr id="3" name="Content Placeholder 2"/>
          <p:cNvSpPr>
            <a:spLocks noGrp="1"/>
          </p:cNvSpPr>
          <p:nvPr>
            <p:ph idx="1"/>
          </p:nvPr>
        </p:nvSpPr>
        <p:spPr/>
        <p:txBody>
          <a:bodyPr>
            <a:normAutofit/>
          </a:bodyPr>
          <a:lstStyle/>
          <a:p>
            <a:r>
              <a:rPr lang="en-US" dirty="0"/>
              <a:t>Sets the strategic </a:t>
            </a:r>
            <a:r>
              <a:rPr lang="en-US" b="1" dirty="0"/>
              <a:t>priorities</a:t>
            </a:r>
            <a:r>
              <a:rPr lang="en-US" dirty="0"/>
              <a:t> of your project, department, or city</a:t>
            </a:r>
          </a:p>
          <a:p>
            <a:r>
              <a:rPr lang="is-IS" dirty="0"/>
              <a:t>Communicate </a:t>
            </a:r>
            <a:r>
              <a:rPr lang="is-IS" b="1" dirty="0"/>
              <a:t>progress</a:t>
            </a:r>
            <a:r>
              <a:rPr lang="is-IS" dirty="0"/>
              <a:t> to stakeholders</a:t>
            </a:r>
          </a:p>
          <a:p>
            <a:r>
              <a:rPr lang="en-US" dirty="0"/>
              <a:t>Enable </a:t>
            </a:r>
            <a:r>
              <a:rPr lang="en-US" b="1" dirty="0"/>
              <a:t>policy reactions</a:t>
            </a:r>
            <a:r>
              <a:rPr lang="en-US" dirty="0"/>
              <a:t> to data, especially in the optimization of processes</a:t>
            </a:r>
          </a:p>
          <a:p>
            <a:r>
              <a:rPr lang="en-US" b="1" dirty="0"/>
              <a:t>Simplify </a:t>
            </a:r>
            <a:r>
              <a:rPr lang="en-US" dirty="0"/>
              <a:t>your situation</a:t>
            </a:r>
          </a:p>
          <a:p>
            <a:endParaRPr lang="en-US" dirty="0"/>
          </a:p>
          <a:p>
            <a:pPr marL="0" indent="0">
              <a:buNone/>
            </a:pPr>
            <a:endParaRPr lang="en-US" dirty="0"/>
          </a:p>
          <a:p>
            <a:pPr marL="0" indent="0" algn="r">
              <a:buNone/>
            </a:pPr>
            <a:r>
              <a:rPr lang="en-US" dirty="0"/>
              <a:t>* but mainly: they’re everywhere, and they’re simple</a:t>
            </a:r>
          </a:p>
          <a:p>
            <a:pPr marL="0" indent="0">
              <a:buNone/>
            </a:pPr>
            <a:endParaRPr lang="en-US" dirty="0"/>
          </a:p>
        </p:txBody>
      </p:sp>
    </p:spTree>
    <p:extLst>
      <p:ext uri="{BB962C8B-B14F-4D97-AF65-F5344CB8AC3E}">
        <p14:creationId xmlns:p14="http://schemas.microsoft.com/office/powerpoint/2010/main" val="4109321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indicator frameworks</a:t>
            </a:r>
          </a:p>
        </p:txBody>
      </p:sp>
      <p:sp>
        <p:nvSpPr>
          <p:cNvPr id="3" name="Content Placeholder 2"/>
          <p:cNvSpPr>
            <a:spLocks noGrp="1"/>
          </p:cNvSpPr>
          <p:nvPr>
            <p:ph idx="1"/>
          </p:nvPr>
        </p:nvSpPr>
        <p:spPr/>
        <p:txBody>
          <a:bodyPr>
            <a:normAutofit/>
          </a:bodyPr>
          <a:lstStyle/>
          <a:p>
            <a:r>
              <a:rPr lang="en-US" dirty="0"/>
              <a:t>An indicator is a column of numeric data values. They are typically to used to measure inputs, immediate outcomes, and long-term impacts of city projects. We assume that all indicators are time-varying.</a:t>
            </a:r>
          </a:p>
          <a:p>
            <a:endParaRPr lang="en-US" dirty="0"/>
          </a:p>
          <a:p>
            <a:endParaRPr lang="en-US" dirty="0"/>
          </a:p>
          <a:p>
            <a:endParaRPr lang="en-US" dirty="0"/>
          </a:p>
          <a:p>
            <a:endParaRPr lang="en-US" dirty="0"/>
          </a:p>
          <a:p>
            <a:r>
              <a:rPr lang="en-US" dirty="0"/>
              <a:t>An operational indicator framework is just a list of indicators, sometimes organized hierarchically.</a:t>
            </a:r>
          </a:p>
        </p:txBody>
      </p:sp>
      <p:sp>
        <p:nvSpPr>
          <p:cNvPr id="5" name="Rectangle 4"/>
          <p:cNvSpPr/>
          <p:nvPr/>
        </p:nvSpPr>
        <p:spPr>
          <a:xfrm>
            <a:off x="1625600" y="3053363"/>
            <a:ext cx="8940800" cy="2031325"/>
          </a:xfrm>
          <a:prstGeom prst="rect">
            <a:avLst/>
          </a:prstGeom>
        </p:spPr>
        <p:txBody>
          <a:bodyPr wrap="square">
            <a:spAutoFit/>
          </a:bodyPr>
          <a:lstStyle/>
          <a:p>
            <a:r>
              <a:rPr lang="en-US" dirty="0"/>
              <a:t>id,id_wasp,id_secret,frame_type,frame_number,sensor,</a:t>
            </a:r>
            <a:r>
              <a:rPr lang="en-US" b="1" dirty="0"/>
              <a:t>value</a:t>
            </a:r>
            <a:r>
              <a:rPr lang="en-US" dirty="0"/>
              <a:t>,timestamp,raw,parser_type 44637,city1,408414489,128,132,noise,</a:t>
            </a:r>
            <a:r>
              <a:rPr lang="en-US" b="1" dirty="0"/>
              <a:t>50</a:t>
            </a:r>
            <a:r>
              <a:rPr lang="en-US" dirty="0"/>
              <a:t>,"2016-08-10 06:00:29",noraw,0 44679,city1,408414489,128,138,noise,</a:t>
            </a:r>
            <a:r>
              <a:rPr lang="en-US" b="1" dirty="0"/>
              <a:t>52</a:t>
            </a:r>
            <a:r>
              <a:rPr lang="en-US" dirty="0"/>
              <a:t>,"2016-08-10 06:02:24",noraw,0 44742,city1,408414489,128,143,noise,</a:t>
            </a:r>
            <a:r>
              <a:rPr lang="en-US" b="1" dirty="0"/>
              <a:t>51</a:t>
            </a:r>
            <a:r>
              <a:rPr lang="en-US" dirty="0"/>
              <a:t>,"2016-08-10 06:04:00",noraw,0 44777,city1,408414489,128,149,noise,</a:t>
            </a:r>
            <a:r>
              <a:rPr lang="en-US" b="1" dirty="0"/>
              <a:t>55</a:t>
            </a:r>
            <a:r>
              <a:rPr lang="en-US" dirty="0"/>
              <a:t>,"2016-08-10 06:05:55",noraw,0 44819,city1,408414489,128,152,noise,</a:t>
            </a:r>
            <a:r>
              <a:rPr lang="en-US" b="1" dirty="0"/>
              <a:t>60</a:t>
            </a:r>
            <a:r>
              <a:rPr lang="en-US" dirty="0"/>
              <a:t>,"2016-08-10 06:06:53",noraw,0 44875,city1,408414489,128,160,noise,</a:t>
            </a:r>
            <a:r>
              <a:rPr lang="en-US" b="1" dirty="0"/>
              <a:t>62</a:t>
            </a:r>
            <a:r>
              <a:rPr lang="en-US" dirty="0"/>
              <a:t>,"2016-08-10 06:09:27",noraw,0</a:t>
            </a:r>
          </a:p>
        </p:txBody>
      </p:sp>
    </p:spTree>
    <p:extLst>
      <p:ext uri="{BB962C8B-B14F-4D97-AF65-F5344CB8AC3E}">
        <p14:creationId xmlns:p14="http://schemas.microsoft.com/office/powerpoint/2010/main" val="857404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indicator frameworks, v1</a:t>
            </a:r>
          </a:p>
        </p:txBody>
      </p:sp>
      <p:sp>
        <p:nvSpPr>
          <p:cNvPr id="5" name="Content Placeholder 4"/>
          <p:cNvSpPr>
            <a:spLocks noGrp="1"/>
          </p:cNvSpPr>
          <p:nvPr>
            <p:ph idx="1"/>
          </p:nvPr>
        </p:nvSpPr>
        <p:spPr/>
        <p:txBody>
          <a:bodyPr/>
          <a:lstStyle/>
          <a:p>
            <a:r>
              <a:rPr lang="en-US" dirty="0"/>
              <a:t>An abstract indicator framework is composed of: </a:t>
            </a:r>
          </a:p>
          <a:p>
            <a:pPr marL="914400" lvl="1" indent="-457200">
              <a:buFont typeface="+mj-lt"/>
              <a:buAutoNum type="arabicPeriod"/>
            </a:pPr>
            <a:r>
              <a:rPr lang="en-US" dirty="0"/>
              <a:t>A </a:t>
            </a:r>
            <a:r>
              <a:rPr lang="en-US" b="1" dirty="0"/>
              <a:t>R</a:t>
            </a:r>
            <a:r>
              <a:rPr lang="en-US" dirty="0"/>
              <a:t>-valued matrix whose columns represent indicators and rows represent </a:t>
            </a:r>
            <a:r>
              <a:rPr lang="en-US" b="1" dirty="0">
                <a:solidFill>
                  <a:srgbClr val="00B0F0"/>
                </a:solidFill>
              </a:rPr>
              <a:t>data</a:t>
            </a:r>
          </a:p>
          <a:p>
            <a:pPr marL="914400" lvl="1" indent="-457200">
              <a:buFont typeface="+mj-lt"/>
              <a:buAutoNum type="arabicPeriod"/>
            </a:pPr>
            <a:r>
              <a:rPr lang="en-US" dirty="0"/>
              <a:t>An inner product operation between indicators, understood as their sample </a:t>
            </a:r>
            <a:r>
              <a:rPr lang="en-US" b="1" dirty="0">
                <a:solidFill>
                  <a:srgbClr val="00B0F0"/>
                </a:solidFill>
              </a:rPr>
              <a:t>correlation</a:t>
            </a:r>
          </a:p>
          <a:p>
            <a:r>
              <a:rPr lang="en-US" dirty="0"/>
              <a:t>The set of all abstract indicator frameworks forms something called a </a:t>
            </a:r>
            <a:r>
              <a:rPr lang="en-US" b="1" dirty="0"/>
              <a:t>category</a:t>
            </a:r>
          </a:p>
          <a:p>
            <a:endParaRPr lang="en-US" dirty="0"/>
          </a:p>
          <a:p>
            <a:endParaRPr lang="en-US" dirty="0"/>
          </a:p>
        </p:txBody>
      </p:sp>
    </p:spTree>
    <p:extLst>
      <p:ext uri="{BB962C8B-B14F-4D97-AF65-F5344CB8AC3E}">
        <p14:creationId xmlns:p14="http://schemas.microsoft.com/office/powerpoint/2010/main" val="1183755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background: category theory</a:t>
            </a:r>
          </a:p>
        </p:txBody>
      </p:sp>
      <p:sp>
        <p:nvSpPr>
          <p:cNvPr id="3" name="Content Placeholder 2"/>
          <p:cNvSpPr>
            <a:spLocks noGrp="1"/>
          </p:cNvSpPr>
          <p:nvPr>
            <p:ph idx="1"/>
          </p:nvPr>
        </p:nvSpPr>
        <p:spPr/>
        <p:txBody>
          <a:bodyPr>
            <a:normAutofit lnSpcReduction="10000"/>
          </a:bodyPr>
          <a:lstStyle/>
          <a:p>
            <a:r>
              <a:rPr lang="en-US" dirty="0"/>
              <a:t>Category theory was originally invented in the 1960s to integrate different aspects of mathematics, especially topology and algebra. It is now being tested by a variety of different agencies, like NIST and DARPA, as a language for modeling and integrating large, heterogeneous </a:t>
            </a:r>
            <a:r>
              <a:rPr lang="en-US" b="1" dirty="0">
                <a:solidFill>
                  <a:srgbClr val="C00000"/>
                </a:solidFill>
              </a:rPr>
              <a:t>systems</a:t>
            </a:r>
            <a:r>
              <a:rPr lang="en-US" dirty="0"/>
              <a:t>, e.g. </a:t>
            </a:r>
            <a:r>
              <a:rPr lang="en-US" dirty="0" err="1"/>
              <a:t>Nextgen</a:t>
            </a:r>
            <a:r>
              <a:rPr lang="en-US" dirty="0"/>
              <a:t> or CASCADE.</a:t>
            </a:r>
          </a:p>
          <a:p>
            <a:r>
              <a:rPr lang="en-US" dirty="0"/>
              <a:t>A </a:t>
            </a:r>
            <a:r>
              <a:rPr lang="en-US" i="1" dirty="0"/>
              <a:t>category</a:t>
            </a:r>
            <a:r>
              <a:rPr lang="en-US" dirty="0"/>
              <a:t> </a:t>
            </a:r>
            <a:r>
              <a:rPr lang="en-US" b="1" dirty="0"/>
              <a:t>C</a:t>
            </a:r>
            <a:r>
              <a:rPr lang="en-US" dirty="0"/>
              <a:t> is a collection of objects, called the objects of C, along with a collection of maps, called the morphisms of C, satisfying certain properties.</a:t>
            </a:r>
          </a:p>
          <a:p>
            <a:r>
              <a:rPr lang="en-US" dirty="0"/>
              <a:t>A </a:t>
            </a:r>
            <a:r>
              <a:rPr lang="en-US" i="1" dirty="0" err="1"/>
              <a:t>functor</a:t>
            </a:r>
            <a:r>
              <a:rPr lang="en-US" dirty="0"/>
              <a:t> F : </a:t>
            </a:r>
            <a:r>
              <a:rPr lang="en-US" b="1" dirty="0"/>
              <a:t>C</a:t>
            </a:r>
            <a:r>
              <a:rPr lang="en-US" dirty="0"/>
              <a:t> -&gt; </a:t>
            </a:r>
            <a:r>
              <a:rPr lang="en-US" b="1" dirty="0"/>
              <a:t>D</a:t>
            </a:r>
            <a:r>
              <a:rPr lang="en-US" dirty="0"/>
              <a:t> between two categories is a map taking objects of C to objects of D, and morphisms of C to morphisms of D in a compatible way.</a:t>
            </a:r>
          </a:p>
        </p:txBody>
      </p:sp>
    </p:spTree>
    <p:extLst>
      <p:ext uri="{BB962C8B-B14F-4D97-AF65-F5344CB8AC3E}">
        <p14:creationId xmlns:p14="http://schemas.microsoft.com/office/powerpoint/2010/main" val="1417401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67" y="741363"/>
            <a:ext cx="9715500" cy="5435600"/>
          </a:xfrm>
          <a:prstGeom prst="rect">
            <a:avLst/>
          </a:prstGeom>
        </p:spPr>
      </p:pic>
    </p:spTree>
    <p:extLst>
      <p:ext uri="{BB962C8B-B14F-4D97-AF65-F5344CB8AC3E}">
        <p14:creationId xmlns:p14="http://schemas.microsoft.com/office/powerpoint/2010/main" val="20527816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background: monoidal categories</a:t>
            </a:r>
          </a:p>
        </p:txBody>
      </p:sp>
      <p:sp>
        <p:nvSpPr>
          <p:cNvPr id="3" name="Content Placeholder 2"/>
          <p:cNvSpPr>
            <a:spLocks noGrp="1"/>
          </p:cNvSpPr>
          <p:nvPr>
            <p:ph idx="1"/>
          </p:nvPr>
        </p:nvSpPr>
        <p:spPr/>
        <p:txBody>
          <a:bodyPr>
            <a:normAutofit/>
          </a:bodyPr>
          <a:lstStyle/>
          <a:p>
            <a:r>
              <a:rPr lang="en-US" dirty="0"/>
              <a:t>A category with a tensor operation ⊗ : </a:t>
            </a:r>
            <a:r>
              <a:rPr lang="en-US" b="1" dirty="0"/>
              <a:t>C</a:t>
            </a:r>
            <a:r>
              <a:rPr lang="en-US" dirty="0"/>
              <a:t> × </a:t>
            </a:r>
            <a:r>
              <a:rPr lang="en-US" b="1" dirty="0"/>
              <a:t>C </a:t>
            </a:r>
            <a:r>
              <a:rPr lang="en-US" dirty="0"/>
              <a:t>-&gt;</a:t>
            </a:r>
            <a:r>
              <a:rPr lang="en-US" b="1" dirty="0"/>
              <a:t> C</a:t>
            </a:r>
            <a:r>
              <a:rPr lang="en-US" dirty="0"/>
              <a:t>, satisfying certain properties, is called a </a:t>
            </a:r>
            <a:r>
              <a:rPr lang="en-US" i="1" dirty="0"/>
              <a:t>monoidal category</a:t>
            </a:r>
            <a:r>
              <a:rPr lang="en-US" dirty="0"/>
              <a:t>. </a:t>
            </a:r>
          </a:p>
          <a:p>
            <a:r>
              <a:rPr lang="en-US" dirty="0"/>
              <a:t>Essentially the tensor allows you to compare morphisms in parallel, while composition allows you to compare morphisms in series.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667" y="4001294"/>
            <a:ext cx="4597400" cy="2047582"/>
          </a:xfrm>
          <a:prstGeom prst="rect">
            <a:avLst/>
          </a:prstGeom>
        </p:spPr>
      </p:pic>
    </p:spTree>
    <p:extLst>
      <p:ext uri="{BB962C8B-B14F-4D97-AF65-F5344CB8AC3E}">
        <p14:creationId xmlns:p14="http://schemas.microsoft.com/office/powerpoint/2010/main" val="218108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indicator frameworks, v2</a:t>
            </a:r>
          </a:p>
        </p:txBody>
      </p:sp>
      <p:sp>
        <p:nvSpPr>
          <p:cNvPr id="3" name="Content Placeholder 2"/>
          <p:cNvSpPr>
            <a:spLocks noGrp="1"/>
          </p:cNvSpPr>
          <p:nvPr>
            <p:ph idx="1"/>
          </p:nvPr>
        </p:nvSpPr>
        <p:spPr/>
        <p:txBody>
          <a:bodyPr>
            <a:normAutofit/>
          </a:bodyPr>
          <a:lstStyle/>
          <a:p>
            <a:r>
              <a:rPr lang="en-US" dirty="0"/>
              <a:t>We want to abstract from the data management aspect. It’s the choice of the indicators that is important, not the individual rows of data underneath.</a:t>
            </a:r>
          </a:p>
          <a:p>
            <a:r>
              <a:rPr lang="en-US" dirty="0"/>
              <a:t>Many of operations on indicators are purely statistical, e.g. correlation, so we would like to define them in a general context.</a:t>
            </a:r>
          </a:p>
          <a:p>
            <a:r>
              <a:rPr lang="en-US" dirty="0"/>
              <a:t>We especially want to emphasize correlation, because it emphasizes relations </a:t>
            </a:r>
            <a:r>
              <a:rPr lang="en-US" i="1" dirty="0"/>
              <a:t>between</a:t>
            </a:r>
            <a:r>
              <a:rPr lang="en-US" dirty="0"/>
              <a:t> indicators rather than the indicators themselves.</a:t>
            </a:r>
          </a:p>
          <a:p>
            <a:r>
              <a:rPr lang="en-US" dirty="0"/>
              <a:t>We want to set the stage for linking </a:t>
            </a:r>
            <a:r>
              <a:rPr lang="en-US" b="1" dirty="0">
                <a:solidFill>
                  <a:srgbClr val="C00000"/>
                </a:solidFill>
              </a:rPr>
              <a:t>models</a:t>
            </a:r>
            <a:r>
              <a:rPr lang="en-US" dirty="0">
                <a:solidFill>
                  <a:srgbClr val="C00000"/>
                </a:solidFill>
              </a:rPr>
              <a:t> </a:t>
            </a:r>
            <a:r>
              <a:rPr lang="en-US" dirty="0"/>
              <a:t>to </a:t>
            </a:r>
            <a:r>
              <a:rPr lang="en-US" b="1" dirty="0">
                <a:solidFill>
                  <a:srgbClr val="00B0F0"/>
                </a:solidFill>
              </a:rPr>
              <a:t>data</a:t>
            </a:r>
            <a:r>
              <a:rPr lang="en-US" dirty="0"/>
              <a:t>.</a:t>
            </a:r>
          </a:p>
          <a:p>
            <a:r>
              <a:rPr lang="en-US" dirty="0"/>
              <a:t>This motivates the following definition</a:t>
            </a:r>
            <a:r>
              <a:rPr lang="is-IS" dirty="0"/>
              <a:t>:</a:t>
            </a:r>
            <a:endParaRPr lang="en-US" dirty="0"/>
          </a:p>
        </p:txBody>
      </p:sp>
    </p:spTree>
    <p:extLst>
      <p:ext uri="{BB962C8B-B14F-4D97-AF65-F5344CB8AC3E}">
        <p14:creationId xmlns:p14="http://schemas.microsoft.com/office/powerpoint/2010/main" val="245746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 t="-4104" r="-45" b="75594"/>
          <a:stretch/>
        </p:blipFill>
        <p:spPr>
          <a:xfrm>
            <a:off x="2045641" y="570704"/>
            <a:ext cx="7593459" cy="18288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5275" b="-2291"/>
          <a:stretch/>
        </p:blipFill>
        <p:spPr>
          <a:xfrm>
            <a:off x="2045639" y="2569501"/>
            <a:ext cx="7593459" cy="365760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9299" b="60722"/>
          <a:stretch/>
        </p:blipFill>
        <p:spPr>
          <a:xfrm>
            <a:off x="2045640" y="2160692"/>
            <a:ext cx="7593459" cy="640080"/>
          </a:xfrm>
          <a:prstGeom prst="rect">
            <a:avLst/>
          </a:prstGeom>
        </p:spPr>
      </p:pic>
    </p:spTree>
    <p:extLst>
      <p:ext uri="{BB962C8B-B14F-4D97-AF65-F5344CB8AC3E}">
        <p14:creationId xmlns:p14="http://schemas.microsoft.com/office/powerpoint/2010/main" val="13978280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new indicator frameworks in </a:t>
            </a:r>
            <a:r>
              <a:rPr lang="en-US" b="1" dirty="0"/>
              <a:t>Rand </a:t>
            </a:r>
          </a:p>
        </p:txBody>
      </p:sp>
      <p:sp>
        <p:nvSpPr>
          <p:cNvPr id="3" name="Content Placeholder 2"/>
          <p:cNvSpPr>
            <a:spLocks noGrp="1"/>
          </p:cNvSpPr>
          <p:nvPr>
            <p:ph idx="1"/>
          </p:nvPr>
        </p:nvSpPr>
        <p:spPr/>
        <p:txBody>
          <a:bodyPr>
            <a:normAutofit/>
          </a:bodyPr>
          <a:lstStyle/>
          <a:p>
            <a:r>
              <a:rPr lang="en-US" dirty="0"/>
              <a:t>Given two indicator frameworks </a:t>
            </a:r>
            <a:r>
              <a:rPr lang="en-US" b="1" dirty="0"/>
              <a:t>X</a:t>
            </a:r>
            <a:r>
              <a:rPr lang="en-US" dirty="0"/>
              <a:t> and </a:t>
            </a:r>
            <a:r>
              <a:rPr lang="en-US" b="1" dirty="0"/>
              <a:t>Z</a:t>
            </a:r>
            <a:r>
              <a:rPr lang="en-US" dirty="0"/>
              <a:t> in </a:t>
            </a:r>
            <a:r>
              <a:rPr lang="en-US" b="1" dirty="0"/>
              <a:t>Rand</a:t>
            </a:r>
            <a:r>
              <a:rPr lang="en-US" dirty="0"/>
              <a:t>, one can write “formulas” in </a:t>
            </a:r>
            <a:r>
              <a:rPr lang="en-US" b="1" dirty="0"/>
              <a:t>Rand</a:t>
            </a:r>
            <a:r>
              <a:rPr lang="en-US" dirty="0"/>
              <a:t> that describe new indicator frameworks, exactly analogous to how one defines mediating (or confounding) variables in statistics. In the diagrammatic calculus, these look something like this: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188" y="3589867"/>
            <a:ext cx="2726944" cy="3098800"/>
          </a:xfrm>
          <a:prstGeom prst="rect">
            <a:avLst/>
          </a:prstGeom>
        </p:spPr>
      </p:pic>
    </p:spTree>
    <p:extLst>
      <p:ext uri="{BB962C8B-B14F-4D97-AF65-F5344CB8AC3E}">
        <p14:creationId xmlns:p14="http://schemas.microsoft.com/office/powerpoint/2010/main" val="1408956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indicator frameworks, v3</a:t>
            </a:r>
          </a:p>
        </p:txBody>
      </p:sp>
      <p:sp>
        <p:nvSpPr>
          <p:cNvPr id="3" name="Content Placeholder 2"/>
          <p:cNvSpPr>
            <a:spLocks noGrp="1"/>
          </p:cNvSpPr>
          <p:nvPr>
            <p:ph idx="1"/>
          </p:nvPr>
        </p:nvSpPr>
        <p:spPr/>
        <p:txBody>
          <a:bodyPr/>
          <a:lstStyle/>
          <a:p>
            <a:r>
              <a:rPr lang="en-US" dirty="0"/>
              <a:t>The causal diagram serves as a primitive </a:t>
            </a:r>
            <a:r>
              <a:rPr lang="en-US" b="1" dirty="0">
                <a:solidFill>
                  <a:srgbClr val="C00000"/>
                </a:solidFill>
              </a:rPr>
              <a:t>model</a:t>
            </a:r>
            <a:r>
              <a:rPr lang="en-US" dirty="0">
                <a:solidFill>
                  <a:srgbClr val="C00000"/>
                </a:solidFill>
              </a:rPr>
              <a:t> </a:t>
            </a:r>
            <a:r>
              <a:rPr lang="en-US" dirty="0"/>
              <a:t>of a given context.</a:t>
            </a:r>
          </a:p>
          <a:p>
            <a:r>
              <a:rPr lang="en-US" dirty="0"/>
              <a:t>The category </a:t>
            </a:r>
            <a:r>
              <a:rPr lang="en-US" b="1" dirty="0"/>
              <a:t>Rand</a:t>
            </a:r>
            <a:r>
              <a:rPr lang="en-US" dirty="0"/>
              <a:t> of random variables serves as a (still primitive) </a:t>
            </a:r>
            <a:r>
              <a:rPr lang="en-US" b="1" dirty="0">
                <a:solidFill>
                  <a:srgbClr val="00B0F0"/>
                </a:solidFill>
              </a:rPr>
              <a:t>semantics of how we use data</a:t>
            </a:r>
            <a:r>
              <a:rPr lang="en-US" dirty="0"/>
              <a:t>.</a:t>
            </a:r>
          </a:p>
          <a:p>
            <a:r>
              <a:rPr lang="en-US" dirty="0"/>
              <a:t>The idea: define constraints in </a:t>
            </a:r>
            <a:r>
              <a:rPr lang="en-US" b="1" dirty="0"/>
              <a:t>Rand</a:t>
            </a:r>
            <a:r>
              <a:rPr lang="en-US" dirty="0"/>
              <a:t>, and thus indicator frameworks, by mapping the causal theory into </a:t>
            </a:r>
            <a:r>
              <a:rPr lang="en-US" b="1" dirty="0"/>
              <a:t>Rand</a:t>
            </a:r>
            <a:r>
              <a:rPr lang="en-US" dirty="0"/>
              <a:t>; this creates a </a:t>
            </a:r>
            <a:r>
              <a:rPr lang="en-US" b="1" dirty="0">
                <a:solidFill>
                  <a:srgbClr val="C00000"/>
                </a:solidFill>
              </a:rPr>
              <a:t>model</a:t>
            </a:r>
            <a:r>
              <a:rPr lang="en-US" dirty="0"/>
              <a:t> of the causal theory in </a:t>
            </a:r>
            <a:r>
              <a:rPr lang="en-US" b="1" dirty="0"/>
              <a:t>Rand</a:t>
            </a:r>
            <a:r>
              <a:rPr lang="en-US" dirty="0"/>
              <a:t>., i.e. an indicator framework based on the causal theory.</a:t>
            </a:r>
          </a:p>
        </p:txBody>
      </p:sp>
    </p:spTree>
    <p:extLst>
      <p:ext uri="{BB962C8B-B14F-4D97-AF65-F5344CB8AC3E}">
        <p14:creationId xmlns:p14="http://schemas.microsoft.com/office/powerpoint/2010/main" val="1052758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077" y="1638299"/>
            <a:ext cx="9223577" cy="3488267"/>
          </a:xfrm>
          <a:prstGeom prst="rect">
            <a:avLst/>
          </a:prstGeom>
        </p:spPr>
      </p:pic>
    </p:spTree>
    <p:extLst>
      <p:ext uri="{BB962C8B-B14F-4D97-AF65-F5344CB8AC3E}">
        <p14:creationId xmlns:p14="http://schemas.microsoft.com/office/powerpoint/2010/main" val="141132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t>
            </a:r>
            <a:r>
              <a:rPr lang="en-US" b="1" dirty="0">
                <a:solidFill>
                  <a:srgbClr val="00B0F0"/>
                </a:solidFill>
              </a:rPr>
              <a:t>indicators</a:t>
            </a:r>
            <a:r>
              <a:rPr lang="en-US" dirty="0"/>
              <a:t>?</a:t>
            </a:r>
          </a:p>
        </p:txBody>
      </p:sp>
      <p:sp>
        <p:nvSpPr>
          <p:cNvPr id="5" name="Content Placeholder 4"/>
          <p:cNvSpPr>
            <a:spLocks noGrp="1"/>
          </p:cNvSpPr>
          <p:nvPr>
            <p:ph idx="1"/>
          </p:nvPr>
        </p:nvSpPr>
        <p:spPr/>
        <p:txBody>
          <a:bodyPr/>
          <a:lstStyle/>
          <a:p>
            <a:r>
              <a:rPr lang="en-US" dirty="0"/>
              <a:t>Basically: a column of data, usually time-series.</a:t>
            </a:r>
          </a:p>
        </p:txBody>
      </p:sp>
    </p:spTree>
    <p:extLst>
      <p:ext uri="{BB962C8B-B14F-4D97-AF65-F5344CB8AC3E}">
        <p14:creationId xmlns:p14="http://schemas.microsoft.com/office/powerpoint/2010/main" val="1184986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More examples!</a:t>
            </a:r>
          </a:p>
          <a:p>
            <a:r>
              <a:rPr lang="en-US" dirty="0"/>
              <a:t>Constructions besides mediating frameworks</a:t>
            </a:r>
          </a:p>
          <a:p>
            <a:r>
              <a:rPr lang="en-US" dirty="0"/>
              <a:t>Improved semantics on </a:t>
            </a:r>
            <a:r>
              <a:rPr lang="en-US" b="1" dirty="0"/>
              <a:t>Rand</a:t>
            </a:r>
          </a:p>
          <a:p>
            <a:r>
              <a:rPr lang="en-US" dirty="0"/>
              <a:t>True “hybrid indicator frameworks” for CPS models</a:t>
            </a:r>
          </a:p>
        </p:txBody>
      </p:sp>
    </p:spTree>
    <p:extLst>
      <p:ext uri="{BB962C8B-B14F-4D97-AF65-F5344CB8AC3E}">
        <p14:creationId xmlns:p14="http://schemas.microsoft.com/office/powerpoint/2010/main" val="749931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Shot Spot in South Bend</a:t>
            </a:r>
          </a:p>
        </p:txBody>
      </p:sp>
      <p:sp>
        <p:nvSpPr>
          <p:cNvPr id="3" name="Content Placeholder 2"/>
          <p:cNvSpPr>
            <a:spLocks noGrp="1"/>
          </p:cNvSpPr>
          <p:nvPr>
            <p:ph idx="1"/>
          </p:nvPr>
        </p:nvSpPr>
        <p:spPr/>
        <p:txBody>
          <a:bodyPr>
            <a:normAutofit/>
          </a:bodyPr>
          <a:lstStyle/>
          <a:p>
            <a:r>
              <a:rPr lang="en-US" dirty="0"/>
              <a:t>Courtesy of Santiago </a:t>
            </a:r>
            <a:r>
              <a:rPr lang="en-US" dirty="0" err="1"/>
              <a:t>Garces</a:t>
            </a:r>
            <a:r>
              <a:rPr lang="en-US" dirty="0"/>
              <a:t>, CIO of South Bend, Indiana</a:t>
            </a:r>
          </a:p>
          <a:p>
            <a:r>
              <a:rPr lang="en-US" dirty="0"/>
              <a:t>Target indicator: reduce crime</a:t>
            </a:r>
          </a:p>
          <a:p>
            <a:r>
              <a:rPr lang="is-IS" dirty="0"/>
              <a:t>Target indicator: reduce gun crime and group-related activity</a:t>
            </a:r>
          </a:p>
          <a:p>
            <a:r>
              <a:rPr lang="en-US" dirty="0"/>
              <a:t>Target indicator: target interventions at specific group members </a:t>
            </a:r>
          </a:p>
          <a:p>
            <a:r>
              <a:rPr lang="en-US" dirty="0"/>
              <a:t>Means: Incorporate Shot Spot information with 911 dispatch calls. “Whenever, a shot incident is detected and a resident also calls 911 to inform of the incident, the dispatch is classified differently than when a signal is detected but not accompanied with a resident's call.”</a:t>
            </a:r>
          </a:p>
        </p:txBody>
      </p:sp>
    </p:spTree>
    <p:extLst>
      <p:ext uri="{BB962C8B-B14F-4D97-AF65-F5344CB8AC3E}">
        <p14:creationId xmlns:p14="http://schemas.microsoft.com/office/powerpoint/2010/main" val="135466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Shot Spot in South Bend</a:t>
            </a:r>
          </a:p>
        </p:txBody>
      </p:sp>
      <p:sp>
        <p:nvSpPr>
          <p:cNvPr id="3" name="Content Placeholder 2"/>
          <p:cNvSpPr>
            <a:spLocks noGrp="1"/>
          </p:cNvSpPr>
          <p:nvPr>
            <p:ph idx="1"/>
          </p:nvPr>
        </p:nvSpPr>
        <p:spPr/>
        <p:txBody>
          <a:bodyPr>
            <a:normAutofit fontScale="70000" lnSpcReduction="20000"/>
          </a:bodyPr>
          <a:lstStyle/>
          <a:p>
            <a:pPr marL="0" indent="0" fontAlgn="ctr">
              <a:buNone/>
            </a:pPr>
            <a:r>
              <a:rPr lang="en-US" dirty="0"/>
              <a:t>Indicators Used</a:t>
            </a:r>
          </a:p>
          <a:p>
            <a:pPr marL="514350" indent="-514350" fontAlgn="ctr">
              <a:buFont typeface="+mj-lt"/>
              <a:buAutoNum type="arabicPeriod"/>
            </a:pPr>
            <a:r>
              <a:rPr lang="en-US" b="1" dirty="0"/>
              <a:t>The total number of shootings involving a group member, compared to a 3 year rolling average;</a:t>
            </a:r>
          </a:p>
          <a:p>
            <a:pPr marL="514350" indent="-514350" fontAlgn="ctr">
              <a:buFont typeface="+mj-lt"/>
              <a:buAutoNum type="arabicPeriod"/>
            </a:pPr>
            <a:r>
              <a:rPr lang="en-US" dirty="0"/>
              <a:t>the ratio of group member involved shootings, compared to the total number of criminal assault shootings;</a:t>
            </a:r>
          </a:p>
          <a:p>
            <a:pPr marL="514350" indent="-514350" fontAlgn="ctr">
              <a:buFont typeface="+mj-lt"/>
              <a:buAutoNum type="arabicPeriod"/>
            </a:pPr>
            <a:r>
              <a:rPr lang="en-US" b="1" dirty="0"/>
              <a:t>Number of shooting incidents recorded both by Shot Spotter and residents</a:t>
            </a:r>
          </a:p>
          <a:p>
            <a:pPr marL="514350" indent="-514350" fontAlgn="ctr">
              <a:buFont typeface="+mj-lt"/>
              <a:buAutoNum type="arabicPeriod"/>
            </a:pPr>
            <a:r>
              <a:rPr lang="en-US" b="1" dirty="0"/>
              <a:t>Number of direct interventions with group members, or close social relatives</a:t>
            </a:r>
          </a:p>
          <a:p>
            <a:pPr marL="514350" indent="-514350" fontAlgn="ctr">
              <a:buFont typeface="+mj-lt"/>
              <a:buAutoNum type="arabicPeriod"/>
            </a:pPr>
            <a:r>
              <a:rPr lang="en-US" dirty="0"/>
              <a:t>Number of call-ins (large meetings where notorious group members are presented with the opportunity to get involved with social services, or communicated the enforcement action alternative)</a:t>
            </a:r>
          </a:p>
          <a:p>
            <a:pPr marL="514350" indent="-514350" fontAlgn="ctr">
              <a:buFont typeface="+mj-lt"/>
              <a:buAutoNum type="arabicPeriod"/>
            </a:pPr>
            <a:r>
              <a:rPr lang="en-US" dirty="0"/>
              <a:t>Number of enforcement actions, interventions directed at executing warrants and investigations against the most violent group</a:t>
            </a:r>
          </a:p>
          <a:p>
            <a:pPr marL="514350" indent="-514350" fontAlgn="ctr">
              <a:buFont typeface="+mj-lt"/>
              <a:buAutoNum type="arabicPeriod"/>
            </a:pPr>
            <a:r>
              <a:rPr lang="en-US" dirty="0"/>
              <a:t>Ratio of shots where a resident called as a shot is detected by Shot Spotter (proxy for community trust and collaboration with the Police Department)</a:t>
            </a:r>
          </a:p>
          <a:p>
            <a:pPr marL="514350" indent="-514350" fontAlgn="ctr">
              <a:buFont typeface="+mj-lt"/>
              <a:buAutoNum type="arabicPeriod"/>
            </a:pPr>
            <a:r>
              <a:rPr lang="en-US" dirty="0"/>
              <a:t>Percentage/ s-value of number of complaints relative to calls for service</a:t>
            </a:r>
          </a:p>
        </p:txBody>
      </p:sp>
    </p:spTree>
    <p:extLst>
      <p:ext uri="{BB962C8B-B14F-4D97-AF65-F5344CB8AC3E}">
        <p14:creationId xmlns:p14="http://schemas.microsoft.com/office/powerpoint/2010/main" val="8087996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Shot Spot in South Bend</a:t>
            </a:r>
          </a:p>
        </p:txBody>
      </p:sp>
      <p:sp>
        <p:nvSpPr>
          <p:cNvPr id="3" name="Content Placeholder 2"/>
          <p:cNvSpPr>
            <a:spLocks noGrp="1"/>
          </p:cNvSpPr>
          <p:nvPr>
            <p:ph idx="1"/>
          </p:nvPr>
        </p:nvSpPr>
        <p:spPr/>
        <p:txBody>
          <a:bodyPr>
            <a:normAutofit/>
          </a:bodyPr>
          <a:lstStyle/>
          <a:p>
            <a:pPr fontAlgn="ctr"/>
            <a:r>
              <a:rPr lang="en-US" dirty="0"/>
              <a:t>Things we need to model:</a:t>
            </a:r>
          </a:p>
          <a:p>
            <a:pPr lvl="1" fontAlgn="ctr"/>
            <a:r>
              <a:rPr lang="en-US" dirty="0"/>
              <a:t>Frameworks that draw on indicators from a number of different sources: </a:t>
            </a:r>
            <a:r>
              <a:rPr lang="pt-BR" dirty="0"/>
              <a:t>ISO 37120 for overview,</a:t>
            </a:r>
            <a:r>
              <a:rPr lang="en-US" dirty="0"/>
              <a:t> FBI uniform crime reporting program, 911 CAD system, Shot Spotter, internal databases for group activity and “interventions”</a:t>
            </a:r>
          </a:p>
          <a:p>
            <a:pPr lvl="1" fontAlgn="ctr"/>
            <a:r>
              <a:rPr lang="en-US" dirty="0"/>
              <a:t>Comparisons of indicators as indicators, e.g. the total # of shootings compared to a 3 year rolling average</a:t>
            </a:r>
          </a:p>
          <a:p>
            <a:pPr lvl="1" fontAlgn="ctr"/>
            <a:r>
              <a:rPr lang="en-US" dirty="0"/>
              <a:t>Logical operations on indicators, e.g. # of shootings recorded by Shot Spotter AND local residents, # of direct interventions with group members OR close relatives</a:t>
            </a:r>
          </a:p>
          <a:p>
            <a:pPr lvl="1" fontAlgn="ctr"/>
            <a:r>
              <a:rPr lang="en-US" dirty="0"/>
              <a:t>Relationship between indicator and `sub-indicators’</a:t>
            </a:r>
          </a:p>
          <a:p>
            <a:pPr lvl="1" fontAlgn="ctr"/>
            <a:r>
              <a:rPr lang="en-US" dirty="0"/>
              <a:t>Properties of indicators, like how difficult it is to supply that indicator</a:t>
            </a:r>
          </a:p>
          <a:p>
            <a:pPr lvl="1" fontAlgn="ctr"/>
            <a:endParaRPr lang="en-US" dirty="0"/>
          </a:p>
        </p:txBody>
      </p:sp>
    </p:spTree>
    <p:extLst>
      <p:ext uri="{BB962C8B-B14F-4D97-AF65-F5344CB8AC3E}">
        <p14:creationId xmlns:p14="http://schemas.microsoft.com/office/powerpoint/2010/main" val="6589108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Non-temporal indicators</a:t>
            </a:r>
          </a:p>
        </p:txBody>
      </p:sp>
      <p:sp>
        <p:nvSpPr>
          <p:cNvPr id="3" name="Content Placeholder 2"/>
          <p:cNvSpPr>
            <a:spLocks noGrp="1"/>
          </p:cNvSpPr>
          <p:nvPr>
            <p:ph idx="1"/>
          </p:nvPr>
        </p:nvSpPr>
        <p:spPr/>
        <p:txBody>
          <a:bodyPr/>
          <a:lstStyle/>
          <a:p>
            <a:r>
              <a:rPr lang="en-US" dirty="0"/>
              <a:t>E.g., location-varying indicators like energy use per building:</a:t>
            </a:r>
          </a:p>
        </p:txBody>
      </p:sp>
      <p:graphicFrame>
        <p:nvGraphicFramePr>
          <p:cNvPr id="5" name="Table 4"/>
          <p:cNvGraphicFramePr>
            <a:graphicFrameLocks noGrp="1"/>
          </p:cNvGraphicFramePr>
          <p:nvPr>
            <p:extLst>
              <p:ext uri="{D42A27DB-BD31-4B8C-83A1-F6EECF244321}">
                <p14:modId xmlns:p14="http://schemas.microsoft.com/office/powerpoint/2010/main" val="1552556224"/>
              </p:ext>
            </p:extLst>
          </p:nvPr>
        </p:nvGraphicFramePr>
        <p:xfrm>
          <a:off x="838200" y="2435225"/>
          <a:ext cx="10515600" cy="669072"/>
        </p:xfrm>
        <a:graphic>
          <a:graphicData uri="http://schemas.openxmlformats.org/drawingml/2006/table">
            <a:tbl>
              <a:tblPr>
                <a:tableStyleId>{5C22544A-7EE6-4342-B048-85BDC9FD1C3A}</a:tableStyleId>
              </a:tblPr>
              <a:tblGrid>
                <a:gridCol w="2635175">
                  <a:extLst>
                    <a:ext uri="{9D8B030D-6E8A-4147-A177-3AD203B41FA5}">
                      <a16:colId xmlns:a16="http://schemas.microsoft.com/office/drawing/2014/main" val="20000"/>
                    </a:ext>
                  </a:extLst>
                </a:gridCol>
                <a:gridCol w="903488">
                  <a:extLst>
                    <a:ext uri="{9D8B030D-6E8A-4147-A177-3AD203B41FA5}">
                      <a16:colId xmlns:a16="http://schemas.microsoft.com/office/drawing/2014/main" val="20001"/>
                    </a:ext>
                  </a:extLst>
                </a:gridCol>
                <a:gridCol w="1438888">
                  <a:extLst>
                    <a:ext uri="{9D8B030D-6E8A-4147-A177-3AD203B41FA5}">
                      <a16:colId xmlns:a16="http://schemas.microsoft.com/office/drawing/2014/main" val="20002"/>
                    </a:ext>
                  </a:extLst>
                </a:gridCol>
                <a:gridCol w="1848805">
                  <a:extLst>
                    <a:ext uri="{9D8B030D-6E8A-4147-A177-3AD203B41FA5}">
                      <a16:colId xmlns:a16="http://schemas.microsoft.com/office/drawing/2014/main" val="20003"/>
                    </a:ext>
                  </a:extLst>
                </a:gridCol>
                <a:gridCol w="1246479">
                  <a:extLst>
                    <a:ext uri="{9D8B030D-6E8A-4147-A177-3AD203B41FA5}">
                      <a16:colId xmlns:a16="http://schemas.microsoft.com/office/drawing/2014/main" val="20004"/>
                    </a:ext>
                  </a:extLst>
                </a:gridCol>
                <a:gridCol w="1146092">
                  <a:extLst>
                    <a:ext uri="{9D8B030D-6E8A-4147-A177-3AD203B41FA5}">
                      <a16:colId xmlns:a16="http://schemas.microsoft.com/office/drawing/2014/main" val="20005"/>
                    </a:ext>
                  </a:extLst>
                </a:gridCol>
                <a:gridCol w="1296673">
                  <a:extLst>
                    <a:ext uri="{9D8B030D-6E8A-4147-A177-3AD203B41FA5}">
                      <a16:colId xmlns:a16="http://schemas.microsoft.com/office/drawing/2014/main" val="20006"/>
                    </a:ext>
                  </a:extLst>
                </a:gridCol>
              </a:tblGrid>
              <a:tr h="167268">
                <a:tc>
                  <a:txBody>
                    <a:bodyPr/>
                    <a:lstStyle/>
                    <a:p>
                      <a:pPr algn="l" fontAlgn="b"/>
                      <a:r>
                        <a:rPr lang="en-US" sz="1000" u="none" strike="noStrike">
                          <a:effectLst/>
                        </a:rPr>
                        <a:t>Property Name</a:t>
                      </a:r>
                      <a:endParaRPr lang="en-US" sz="1000" b="1"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Reported</a:t>
                      </a:r>
                      <a:endParaRPr lang="en-US" sz="1000" b="1"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Property Type</a:t>
                      </a:r>
                      <a:endParaRPr lang="en-US" sz="1000" b="1"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Address</a:t>
                      </a:r>
                      <a:endParaRPr lang="en-US" sz="1000" b="1"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dirty="0">
                          <a:effectLst/>
                        </a:rPr>
                        <a:t>ZIP</a:t>
                      </a:r>
                      <a:endParaRPr lang="en-US" sz="1000" b="1" i="0" u="none" strike="noStrike" dirty="0">
                        <a:solidFill>
                          <a:srgbClr val="000000"/>
                        </a:solidFill>
                        <a:effectLst/>
                        <a:latin typeface="Calibri" charset="0"/>
                      </a:endParaRPr>
                    </a:p>
                  </a:txBody>
                  <a:tcPr marL="11151" marR="11151" marT="11151" marB="0" anchor="b"/>
                </a:tc>
                <a:tc>
                  <a:txBody>
                    <a:bodyPr/>
                    <a:lstStyle/>
                    <a:p>
                      <a:pPr algn="l" fontAlgn="b"/>
                      <a:r>
                        <a:rPr lang="en-US" sz="1000" u="none" strike="noStrike">
                          <a:effectLst/>
                        </a:rPr>
                        <a:t>Gross Area (sq ft)</a:t>
                      </a:r>
                      <a:endParaRPr lang="en-US" sz="1000" b="1"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Site EUI (kBTU/sf)</a:t>
                      </a:r>
                      <a:endParaRPr lang="en-US" sz="1000" b="1" i="0" u="none" strike="noStrike">
                        <a:solidFill>
                          <a:srgbClr val="000000"/>
                        </a:solidFill>
                        <a:effectLst/>
                        <a:latin typeface="Calibri" charset="0"/>
                      </a:endParaRPr>
                    </a:p>
                  </a:txBody>
                  <a:tcPr marL="11151" marR="11151" marT="11151" marB="0" anchor="b"/>
                </a:tc>
                <a:extLst>
                  <a:ext uri="{0D108BD9-81ED-4DB2-BD59-A6C34878D82A}">
                    <a16:rowId xmlns:a16="http://schemas.microsoft.com/office/drawing/2014/main" val="10000"/>
                  </a:ext>
                </a:extLst>
              </a:tr>
              <a:tr h="167268">
                <a:tc>
                  <a:txBody>
                    <a:bodyPr/>
                    <a:lstStyle/>
                    <a:p>
                      <a:pPr algn="l" fontAlgn="b"/>
                      <a:r>
                        <a:rPr lang="en-US" sz="1000" u="none" strike="noStrike">
                          <a:effectLst/>
                        </a:rPr>
                        <a:t>MEEI -Longwood</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Yes</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Ambulatory Surgical Center</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800 Huntington Ave</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02115</a:t>
                      </a:r>
                      <a:endParaRPr lang="en-US" sz="1000" b="0" i="0" u="none" strike="noStrike">
                        <a:solidFill>
                          <a:srgbClr val="000000"/>
                        </a:solidFill>
                        <a:effectLst/>
                        <a:latin typeface="Calibri" charset="0"/>
                      </a:endParaRPr>
                    </a:p>
                  </a:txBody>
                  <a:tcPr marL="11151" marR="11151" marT="11151" marB="0" anchor="b"/>
                </a:tc>
                <a:tc>
                  <a:txBody>
                    <a:bodyPr/>
                    <a:lstStyle/>
                    <a:p>
                      <a:pPr algn="r" fontAlgn="b"/>
                      <a:r>
                        <a:rPr lang="it-IT" sz="1000" u="none" strike="noStrike">
                          <a:effectLst/>
                        </a:rPr>
                        <a:t> 76,300 </a:t>
                      </a:r>
                      <a:endParaRPr lang="it-IT" sz="1000" b="0" i="0" u="none" strike="noStrike">
                        <a:solidFill>
                          <a:srgbClr val="000000"/>
                        </a:solidFill>
                        <a:effectLst/>
                        <a:latin typeface="Calibri" charset="0"/>
                      </a:endParaRPr>
                    </a:p>
                  </a:txBody>
                  <a:tcPr marL="11151" marR="11151" marT="11151" marB="0" anchor="b"/>
                </a:tc>
                <a:tc>
                  <a:txBody>
                    <a:bodyPr/>
                    <a:lstStyle/>
                    <a:p>
                      <a:pPr algn="r" fontAlgn="b"/>
                      <a:r>
                        <a:rPr lang="hr-HR" sz="1000" u="none" strike="noStrike">
                          <a:effectLst/>
                        </a:rPr>
                        <a:t>173.1</a:t>
                      </a:r>
                      <a:endParaRPr lang="hr-HR" sz="1000" b="0" i="0" u="none" strike="noStrike">
                        <a:solidFill>
                          <a:srgbClr val="000000"/>
                        </a:solidFill>
                        <a:effectLst/>
                        <a:latin typeface="Calibri" charset="0"/>
                      </a:endParaRPr>
                    </a:p>
                  </a:txBody>
                  <a:tcPr marL="11151" marR="11151" marT="11151" marB="0" anchor="b"/>
                </a:tc>
                <a:extLst>
                  <a:ext uri="{0D108BD9-81ED-4DB2-BD59-A6C34878D82A}">
                    <a16:rowId xmlns:a16="http://schemas.microsoft.com/office/drawing/2014/main" val="10001"/>
                  </a:ext>
                </a:extLst>
              </a:tr>
              <a:tr h="167268">
                <a:tc>
                  <a:txBody>
                    <a:bodyPr/>
                    <a:lstStyle/>
                    <a:p>
                      <a:pPr algn="l" fontAlgn="b"/>
                      <a:r>
                        <a:rPr lang="en-US" sz="1000" u="none" strike="noStrike">
                          <a:effectLst/>
                        </a:rPr>
                        <a:t>Prime Motor Group</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Yes</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Automobile Dealership</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1525-1607 VFW Parkway</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is-IS" sz="1000" u="none" strike="noStrike">
                          <a:effectLst/>
                        </a:rPr>
                        <a:t>02132</a:t>
                      </a:r>
                      <a:endParaRPr lang="is-IS" sz="1000" b="0" i="0" u="none" strike="noStrike">
                        <a:solidFill>
                          <a:srgbClr val="000000"/>
                        </a:solidFill>
                        <a:effectLst/>
                        <a:latin typeface="Calibri" charset="0"/>
                      </a:endParaRPr>
                    </a:p>
                  </a:txBody>
                  <a:tcPr marL="11151" marR="11151" marT="11151" marB="0" anchor="b"/>
                </a:tc>
                <a:tc>
                  <a:txBody>
                    <a:bodyPr/>
                    <a:lstStyle/>
                    <a:p>
                      <a:pPr algn="r" fontAlgn="b"/>
                      <a:r>
                        <a:rPr lang="en-US" sz="1000" u="none" strike="noStrike">
                          <a:effectLst/>
                        </a:rPr>
                        <a:t> 150,000 </a:t>
                      </a:r>
                      <a:endParaRPr lang="en-US" sz="1000" b="0" i="0" u="none" strike="noStrike">
                        <a:solidFill>
                          <a:srgbClr val="000000"/>
                        </a:solidFill>
                        <a:effectLst/>
                        <a:latin typeface="Calibri" charset="0"/>
                      </a:endParaRPr>
                    </a:p>
                  </a:txBody>
                  <a:tcPr marL="11151" marR="11151" marT="11151" marB="0" anchor="b"/>
                </a:tc>
                <a:tc>
                  <a:txBody>
                    <a:bodyPr/>
                    <a:lstStyle/>
                    <a:p>
                      <a:pPr algn="r" fontAlgn="b"/>
                      <a:r>
                        <a:rPr lang="hr-HR" sz="1000" u="none" strike="noStrike">
                          <a:effectLst/>
                        </a:rPr>
                        <a:t>28.7</a:t>
                      </a:r>
                      <a:endParaRPr lang="hr-HR" sz="1000" b="0" i="0" u="none" strike="noStrike">
                        <a:solidFill>
                          <a:srgbClr val="000000"/>
                        </a:solidFill>
                        <a:effectLst/>
                        <a:latin typeface="Calibri" charset="0"/>
                      </a:endParaRPr>
                    </a:p>
                  </a:txBody>
                  <a:tcPr marL="11151" marR="11151" marT="11151" marB="0" anchor="b"/>
                </a:tc>
                <a:extLst>
                  <a:ext uri="{0D108BD9-81ED-4DB2-BD59-A6C34878D82A}">
                    <a16:rowId xmlns:a16="http://schemas.microsoft.com/office/drawing/2014/main" val="10002"/>
                  </a:ext>
                </a:extLst>
              </a:tr>
              <a:tr h="167268">
                <a:tc>
                  <a:txBody>
                    <a:bodyPr/>
                    <a:lstStyle/>
                    <a:p>
                      <a:pPr algn="l" fontAlgn="b"/>
                      <a:r>
                        <a:rPr lang="en-US" sz="1000" u="none" strike="noStrike">
                          <a:effectLst/>
                        </a:rPr>
                        <a:t>New England Center for Homeless Veterans</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Yes</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a:effectLst/>
                        </a:rPr>
                        <a:t>Barracks</a:t>
                      </a:r>
                      <a:endParaRPr lang="en-US" sz="1000" b="0" i="0" u="none" strike="noStrike">
                        <a:solidFill>
                          <a:srgbClr val="000000"/>
                        </a:solidFill>
                        <a:effectLst/>
                        <a:latin typeface="Calibri" charset="0"/>
                      </a:endParaRPr>
                    </a:p>
                  </a:txBody>
                  <a:tcPr marL="11151" marR="11151" marT="11151" marB="0" anchor="b"/>
                </a:tc>
                <a:tc>
                  <a:txBody>
                    <a:bodyPr/>
                    <a:lstStyle/>
                    <a:p>
                      <a:pPr algn="l" fontAlgn="b"/>
                      <a:r>
                        <a:rPr lang="en-US" sz="1000" u="none" strike="noStrike" dirty="0">
                          <a:effectLst/>
                        </a:rPr>
                        <a:t>17 Court St.</a:t>
                      </a:r>
                      <a:endParaRPr lang="en-US" sz="1000" b="0" i="0" u="none" strike="noStrike" dirty="0">
                        <a:solidFill>
                          <a:srgbClr val="000000"/>
                        </a:solidFill>
                        <a:effectLst/>
                        <a:latin typeface="Calibri" charset="0"/>
                      </a:endParaRPr>
                    </a:p>
                  </a:txBody>
                  <a:tcPr marL="11151" marR="11151" marT="11151" marB="0" anchor="b"/>
                </a:tc>
                <a:tc>
                  <a:txBody>
                    <a:bodyPr/>
                    <a:lstStyle/>
                    <a:p>
                      <a:pPr algn="l" fontAlgn="b"/>
                      <a:r>
                        <a:rPr lang="is-IS" sz="1000" u="none" strike="noStrike">
                          <a:effectLst/>
                        </a:rPr>
                        <a:t>02108</a:t>
                      </a:r>
                      <a:endParaRPr lang="is-IS" sz="1000" b="0" i="0" u="none" strike="noStrike">
                        <a:solidFill>
                          <a:srgbClr val="000000"/>
                        </a:solidFill>
                        <a:effectLst/>
                        <a:latin typeface="Calibri" charset="0"/>
                      </a:endParaRPr>
                    </a:p>
                  </a:txBody>
                  <a:tcPr marL="11151" marR="11151" marT="11151" marB="0" anchor="b"/>
                </a:tc>
                <a:tc>
                  <a:txBody>
                    <a:bodyPr/>
                    <a:lstStyle/>
                    <a:p>
                      <a:pPr algn="r" fontAlgn="b"/>
                      <a:r>
                        <a:rPr lang="en-US" sz="1000" u="none" strike="noStrike">
                          <a:effectLst/>
                        </a:rPr>
                        <a:t> 130,000 </a:t>
                      </a:r>
                      <a:endParaRPr lang="en-US" sz="1000" b="0" i="0" u="none" strike="noStrike">
                        <a:solidFill>
                          <a:srgbClr val="000000"/>
                        </a:solidFill>
                        <a:effectLst/>
                        <a:latin typeface="Calibri" charset="0"/>
                      </a:endParaRPr>
                    </a:p>
                  </a:txBody>
                  <a:tcPr marL="11151" marR="11151" marT="11151" marB="0" anchor="b"/>
                </a:tc>
                <a:tc>
                  <a:txBody>
                    <a:bodyPr/>
                    <a:lstStyle/>
                    <a:p>
                      <a:pPr algn="r" fontAlgn="b"/>
                      <a:r>
                        <a:rPr lang="hr-HR" sz="1000" u="none" strike="noStrike" dirty="0">
                          <a:effectLst/>
                        </a:rPr>
                        <a:t>49.8</a:t>
                      </a:r>
                      <a:endParaRPr lang="hr-HR" sz="1000" b="0" i="0" u="none" strike="noStrike" dirty="0">
                        <a:solidFill>
                          <a:srgbClr val="000000"/>
                        </a:solidFill>
                        <a:effectLst/>
                        <a:latin typeface="Calibri" charset="0"/>
                      </a:endParaRPr>
                    </a:p>
                  </a:txBody>
                  <a:tcPr marL="11151" marR="11151" marT="11151"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6887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1877843475"/>
              </p:ext>
            </p:extLst>
          </p:nvPr>
        </p:nvGraphicFramePr>
        <p:xfrm>
          <a:off x="774032" y="141204"/>
          <a:ext cx="10515600" cy="660400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370840">
                <a:tc>
                  <a:txBody>
                    <a:bodyPr/>
                    <a:lstStyle/>
                    <a:p>
                      <a:r>
                        <a:rPr lang="en-US" dirty="0"/>
                        <a:t>Indicator: “Access to public amenities”</a:t>
                      </a:r>
                    </a:p>
                  </a:txBody>
                  <a:tcPr/>
                </a:tc>
                <a:extLst>
                  <a:ext uri="{0D108BD9-81ED-4DB2-BD59-A6C34878D82A}">
                    <a16:rowId xmlns:a16="http://schemas.microsoft.com/office/drawing/2014/main" val="10000"/>
                  </a:ext>
                </a:extLst>
              </a:tr>
              <a:tr h="370840">
                <a:tc>
                  <a:txBody>
                    <a:bodyPr/>
                    <a:lstStyle/>
                    <a:p>
                      <a:r>
                        <a:rPr lang="en-US" b="1" dirty="0"/>
                        <a:t>Description</a:t>
                      </a:r>
                      <a:r>
                        <a:rPr lang="en-US" b="0" dirty="0"/>
                        <a:t>:</a:t>
                      </a:r>
                      <a:r>
                        <a:rPr lang="en-US" b="0" baseline="0" dirty="0"/>
                        <a:t> </a:t>
                      </a:r>
                      <a:r>
                        <a:rPr lang="en-US" dirty="0"/>
                        <a:t>It is presumed that nearby availability of amenities leads to a lively </a:t>
                      </a:r>
                      <a:r>
                        <a:rPr lang="en-US" dirty="0" err="1"/>
                        <a:t>neighbourhood</a:t>
                      </a:r>
                      <a:r>
                        <a:rPr lang="en-US" dirty="0"/>
                        <a:t> and less car use. Amenities in the urban environment make an area more enjoyable and contribute to its desirability. It is assumed that these factors contribute to the success of smart city projects. </a:t>
                      </a:r>
                      <a:endParaRPr lang="en-US" b="0" dirty="0"/>
                    </a:p>
                  </a:txBody>
                  <a:tcPr/>
                </a:tc>
                <a:extLst>
                  <a:ext uri="{0D108BD9-81ED-4DB2-BD59-A6C34878D82A}">
                    <a16:rowId xmlns:a16="http://schemas.microsoft.com/office/drawing/2014/main" val="10001"/>
                  </a:ext>
                </a:extLst>
              </a:tr>
              <a:tr h="370840">
                <a:tc>
                  <a:txBody>
                    <a:bodyPr/>
                    <a:lstStyle/>
                    <a:p>
                      <a:r>
                        <a:rPr lang="en-US" b="1" dirty="0"/>
                        <a:t>Definition</a:t>
                      </a:r>
                      <a:r>
                        <a:rPr lang="en-US" dirty="0"/>
                        <a:t>:</a:t>
                      </a:r>
                      <a:r>
                        <a:rPr lang="en-US" baseline="0" dirty="0"/>
                        <a:t> </a:t>
                      </a:r>
                      <a:r>
                        <a:rPr lang="en-US" dirty="0"/>
                        <a:t>The extent to which public amenities are available within 500m</a:t>
                      </a:r>
                    </a:p>
                  </a:txBody>
                  <a:tcPr/>
                </a:tc>
                <a:extLst>
                  <a:ext uri="{0D108BD9-81ED-4DB2-BD59-A6C34878D82A}">
                    <a16:rowId xmlns:a16="http://schemas.microsoft.com/office/drawing/2014/main" val="10002"/>
                  </a:ext>
                </a:extLst>
              </a:tr>
              <a:tr h="370840">
                <a:tc>
                  <a:txBody>
                    <a:bodyPr/>
                    <a:lstStyle/>
                    <a:p>
                      <a:r>
                        <a:rPr lang="en-US" b="1" dirty="0"/>
                        <a:t>Calculation</a:t>
                      </a:r>
                      <a:r>
                        <a:rPr lang="en-US" dirty="0"/>
                        <a:t>: Likert scale</a:t>
                      </a:r>
                      <a:r>
                        <a:rPr lang="en-US" baseline="0" dirty="0"/>
                        <a:t> (1-5)</a:t>
                      </a:r>
                      <a:endParaRPr lang="en-US" dirty="0"/>
                    </a:p>
                    <a:p>
                      <a:pPr marL="342900" indent="-342900">
                        <a:buAutoNum type="arabicPeriod"/>
                      </a:pPr>
                      <a:r>
                        <a:rPr lang="en-US" dirty="0"/>
                        <a:t>No amenities: no public amenities whatsoever are available (e.g. no basic nor additional). </a:t>
                      </a:r>
                    </a:p>
                    <a:p>
                      <a:pPr marL="342900" indent="-342900">
                        <a:buAutoNum type="arabicPeriod"/>
                      </a:pPr>
                      <a:r>
                        <a:rPr lang="en-US" dirty="0"/>
                        <a:t>Relatively few amenities: only few basic public amenities are available (e.g. a small park). </a:t>
                      </a:r>
                    </a:p>
                    <a:p>
                      <a:pPr marL="342900" indent="-342900">
                        <a:buAutoNum type="arabicPeriod"/>
                      </a:pPr>
                      <a:r>
                        <a:rPr lang="en-US" dirty="0"/>
                        <a:t>A reasonable number of amenities: basic public amenities are available including a few important amenities such as a park and a community center. </a:t>
                      </a:r>
                    </a:p>
                    <a:p>
                      <a:pPr marL="342900" indent="-342900">
                        <a:buAutoNum type="arabicPeriod"/>
                      </a:pPr>
                      <a:r>
                        <a:rPr lang="en-US" dirty="0"/>
                        <a:t>A sufficient number of amenities: basic public amenities are widely available (e.g. open green spaces, public recreation) as well as many important public amenities (theatres). </a:t>
                      </a:r>
                    </a:p>
                    <a:p>
                      <a:pPr marL="342900" indent="-342900">
                        <a:buAutoNum type="arabicPeriod"/>
                      </a:pPr>
                      <a:r>
                        <a:rPr lang="en-US" dirty="0"/>
                        <a:t>Relatively many amenities.</a:t>
                      </a:r>
                    </a:p>
                  </a:txBody>
                  <a:tcPr/>
                </a:tc>
                <a:extLst>
                  <a:ext uri="{0D108BD9-81ED-4DB2-BD59-A6C34878D82A}">
                    <a16:rowId xmlns:a16="http://schemas.microsoft.com/office/drawing/2014/main" val="10003"/>
                  </a:ext>
                </a:extLst>
              </a:tr>
              <a:tr h="370840">
                <a:tc>
                  <a:txBody>
                    <a:bodyPr/>
                    <a:lstStyle/>
                    <a:p>
                      <a:r>
                        <a:rPr lang="en-US" dirty="0"/>
                        <a:t>Expected</a:t>
                      </a:r>
                      <a:r>
                        <a:rPr lang="en-US" baseline="0" dirty="0"/>
                        <a:t> data source: </a:t>
                      </a:r>
                      <a:r>
                        <a:rPr lang="en-US" dirty="0"/>
                        <a:t>Google maps; project documentation and/or interviews with project leader, planning documents</a:t>
                      </a:r>
                    </a:p>
                  </a:txBody>
                  <a:tcPr/>
                </a:tc>
                <a:extLst>
                  <a:ext uri="{0D108BD9-81ED-4DB2-BD59-A6C34878D82A}">
                    <a16:rowId xmlns:a16="http://schemas.microsoft.com/office/drawing/2014/main" val="10004"/>
                  </a:ext>
                </a:extLst>
              </a:tr>
              <a:tr h="370840">
                <a:tc>
                  <a:txBody>
                    <a:bodyPr/>
                    <a:lstStyle/>
                    <a:p>
                      <a:r>
                        <a:rPr lang="en-US" dirty="0"/>
                        <a:t>Expected availability: High (everyone can access google maps); other relevant information should be available at the city planning office</a:t>
                      </a:r>
                    </a:p>
                  </a:txBody>
                  <a:tcPr/>
                </a:tc>
                <a:extLst>
                  <a:ext uri="{0D108BD9-81ED-4DB2-BD59-A6C34878D82A}">
                    <a16:rowId xmlns:a16="http://schemas.microsoft.com/office/drawing/2014/main" val="10005"/>
                  </a:ext>
                </a:extLst>
              </a:tr>
              <a:tr h="370840">
                <a:tc>
                  <a:txBody>
                    <a:bodyPr/>
                    <a:lstStyle/>
                    <a:p>
                      <a:r>
                        <a:rPr lang="en-US" dirty="0"/>
                        <a:t>Collection interval: After the project, but can also be used ex-ante to evaluate plans</a:t>
                      </a:r>
                    </a:p>
                  </a:txBody>
                  <a:tcPr/>
                </a:tc>
                <a:extLst>
                  <a:ext uri="{0D108BD9-81ED-4DB2-BD59-A6C34878D82A}">
                    <a16:rowId xmlns:a16="http://schemas.microsoft.com/office/drawing/2014/main" val="10006"/>
                  </a:ext>
                </a:extLst>
              </a:tr>
              <a:tr h="370840">
                <a:tc>
                  <a:txBody>
                    <a:bodyPr/>
                    <a:lstStyle/>
                    <a:p>
                      <a:r>
                        <a:rPr lang="en-US" dirty="0"/>
                        <a:t>Expected reliability: Because of the subjectivity that cannot be excluded, this indicator is not 100% reliable.</a:t>
                      </a:r>
                    </a:p>
                  </a:txBody>
                  <a:tcPr/>
                </a:tc>
                <a:extLst>
                  <a:ext uri="{0D108BD9-81ED-4DB2-BD59-A6C34878D82A}">
                    <a16:rowId xmlns:a16="http://schemas.microsoft.com/office/drawing/2014/main" val="10007"/>
                  </a:ext>
                </a:extLst>
              </a:tr>
              <a:tr h="370840">
                <a:tc>
                  <a:txBody>
                    <a:bodyPr/>
                    <a:lstStyle/>
                    <a:p>
                      <a:r>
                        <a:rPr lang="en-US" dirty="0"/>
                        <a:t>Expected accessibility: As a component of a successful project and selling point in a marketing sense, it is expected that this information will be accessible. No sensitivities expected. </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8224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316" y="1123527"/>
            <a:ext cx="8941362" cy="4604800"/>
          </a:xfrm>
          <a:prstGeom prst="rect">
            <a:avLst/>
          </a:prstGeom>
        </p:spPr>
      </p:pic>
    </p:spTree>
    <p:extLst>
      <p:ext uri="{BB962C8B-B14F-4D97-AF65-F5344CB8AC3E}">
        <p14:creationId xmlns:p14="http://schemas.microsoft.com/office/powerpoint/2010/main" val="260406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the </a:t>
            </a:r>
            <a:r>
              <a:rPr lang="en-US" b="1" dirty="0">
                <a:solidFill>
                  <a:srgbClr val="00B0F0"/>
                </a:solidFill>
              </a:rPr>
              <a:t>one-by-one</a:t>
            </a:r>
            <a:r>
              <a:rPr lang="en-US" dirty="0"/>
              <a:t> approach</a:t>
            </a:r>
          </a:p>
        </p:txBody>
      </p:sp>
      <p:sp>
        <p:nvSpPr>
          <p:cNvPr id="3" name="Content Placeholder 2"/>
          <p:cNvSpPr>
            <a:spLocks noGrp="1"/>
          </p:cNvSpPr>
          <p:nvPr>
            <p:ph idx="1"/>
          </p:nvPr>
        </p:nvSpPr>
        <p:spPr/>
        <p:txBody>
          <a:bodyPr>
            <a:normAutofit lnSpcReduction="10000"/>
          </a:bodyPr>
          <a:lstStyle/>
          <a:p>
            <a:r>
              <a:rPr lang="en-US" dirty="0"/>
              <a:t>It’s expensive.</a:t>
            </a:r>
          </a:p>
          <a:p>
            <a:r>
              <a:rPr lang="en-US" dirty="0"/>
              <a:t>It’s subjective.</a:t>
            </a:r>
          </a:p>
          <a:p>
            <a:r>
              <a:rPr lang="en-US" dirty="0"/>
              <a:t>It’s ad hoc.</a:t>
            </a:r>
          </a:p>
          <a:p>
            <a:r>
              <a:rPr lang="en-US" strike="sngStrike" dirty="0"/>
              <a:t>Is it worth it?</a:t>
            </a:r>
          </a:p>
          <a:p>
            <a:r>
              <a:rPr lang="en-US" dirty="0"/>
              <a:t>There’s just not enough data.*</a:t>
            </a:r>
          </a:p>
          <a:p>
            <a:endParaRPr lang="en-US" dirty="0"/>
          </a:p>
          <a:p>
            <a:endParaRPr lang="en-US" dirty="0"/>
          </a:p>
          <a:p>
            <a:endParaRPr lang="en-US" dirty="0"/>
          </a:p>
          <a:p>
            <a:pPr marL="0" indent="0" algn="r">
              <a:buNone/>
            </a:pPr>
            <a:r>
              <a:rPr lang="en-US" dirty="0"/>
              <a:t>* data that you </a:t>
            </a:r>
            <a:r>
              <a:rPr lang="en-US" b="1" dirty="0">
                <a:solidFill>
                  <a:srgbClr val="C00000"/>
                </a:solidFill>
              </a:rPr>
              <a:t>want</a:t>
            </a:r>
            <a:r>
              <a:rPr lang="en-US" dirty="0"/>
              <a:t> vs data that you </a:t>
            </a:r>
            <a:r>
              <a:rPr lang="en-US" b="1" dirty="0">
                <a:solidFill>
                  <a:srgbClr val="00B0F0"/>
                </a:solidFill>
              </a:rPr>
              <a:t>have</a:t>
            </a:r>
          </a:p>
        </p:txBody>
      </p:sp>
    </p:spTree>
    <p:extLst>
      <p:ext uri="{BB962C8B-B14F-4D97-AF65-F5344CB8AC3E}">
        <p14:creationId xmlns:p14="http://schemas.microsoft.com/office/powerpoint/2010/main" val="174655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a science of measuring </a:t>
            </a:r>
            <a:r>
              <a:rPr lang="en-US" b="1" dirty="0">
                <a:solidFill>
                  <a:srgbClr val="C00000"/>
                </a:solidFill>
              </a:rPr>
              <a:t>systems</a:t>
            </a:r>
          </a:p>
        </p:txBody>
      </p:sp>
      <p:sp>
        <p:nvSpPr>
          <p:cNvPr id="3" name="Content Placeholder 2"/>
          <p:cNvSpPr>
            <a:spLocks noGrp="1"/>
          </p:cNvSpPr>
          <p:nvPr>
            <p:ph idx="1"/>
          </p:nvPr>
        </p:nvSpPr>
        <p:spPr/>
        <p:txBody>
          <a:bodyPr>
            <a:normAutofit/>
          </a:bodyPr>
          <a:lstStyle/>
          <a:p>
            <a:r>
              <a:rPr lang="en-US" dirty="0"/>
              <a:t>Cities are </a:t>
            </a:r>
            <a:r>
              <a:rPr lang="en-US" b="1" dirty="0">
                <a:solidFill>
                  <a:srgbClr val="C00000"/>
                </a:solidFill>
              </a:rPr>
              <a:t>cyber-physical systems</a:t>
            </a:r>
            <a:endParaRPr lang="is-IS" dirty="0">
              <a:solidFill>
                <a:srgbClr val="C00000"/>
              </a:solidFill>
            </a:endParaRPr>
          </a:p>
          <a:p>
            <a:r>
              <a:rPr lang="en-US" dirty="0"/>
              <a:t>Cities are </a:t>
            </a:r>
            <a:r>
              <a:rPr lang="en-US" b="1" dirty="0">
                <a:solidFill>
                  <a:srgbClr val="C00000"/>
                </a:solidFill>
              </a:rPr>
              <a:t>systems of systems</a:t>
            </a:r>
            <a:endParaRPr lang="en-US" dirty="0">
              <a:solidFill>
                <a:srgbClr val="C00000"/>
              </a:solidFill>
            </a:endParaRPr>
          </a:p>
          <a:p>
            <a:r>
              <a:rPr lang="en-US" dirty="0"/>
              <a:t>These models are </a:t>
            </a:r>
            <a:r>
              <a:rPr lang="en-US" i="1" dirty="0"/>
              <a:t>mathematical descriptions</a:t>
            </a:r>
            <a:r>
              <a:rPr lang="en-US" dirty="0"/>
              <a:t>. They do not measure anything, per se.</a:t>
            </a:r>
          </a:p>
          <a:p>
            <a:r>
              <a:rPr lang="en-US" dirty="0"/>
              <a:t>Other mathematical descriptions:</a:t>
            </a:r>
          </a:p>
          <a:p>
            <a:pPr lvl="1"/>
            <a:r>
              <a:rPr lang="en-US" dirty="0"/>
              <a:t>Network approaches</a:t>
            </a:r>
          </a:p>
          <a:p>
            <a:pPr lvl="1"/>
            <a:r>
              <a:rPr lang="en-US" dirty="0"/>
              <a:t>Economic models</a:t>
            </a:r>
          </a:p>
          <a:p>
            <a:pPr lvl="1"/>
            <a:r>
              <a:rPr lang="en-US" dirty="0"/>
              <a:t>Game theory</a:t>
            </a:r>
          </a:p>
        </p:txBody>
      </p:sp>
    </p:spTree>
    <p:extLst>
      <p:ext uri="{BB962C8B-B14F-4D97-AF65-F5344CB8AC3E}">
        <p14:creationId xmlns:p14="http://schemas.microsoft.com/office/powerpoint/2010/main" val="323209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15725</TotalTime>
  <Words>3429</Words>
  <Application>Microsoft Macintosh PowerPoint</Application>
  <PresentationFormat>Widescreen</PresentationFormat>
  <Paragraphs>581</Paragraphs>
  <Slides>54</Slides>
  <Notes>30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DejaVu Sans</vt:lpstr>
      <vt:lpstr>Arial</vt:lpstr>
      <vt:lpstr>Calibri</vt:lpstr>
      <vt:lpstr>Calibri Light</vt:lpstr>
      <vt:lpstr>Mangal</vt:lpstr>
      <vt:lpstr>Wingdings</vt:lpstr>
      <vt:lpstr>Office Theme</vt:lpstr>
      <vt:lpstr>Indicator Frameworks</vt:lpstr>
      <vt:lpstr>Three ideas</vt:lpstr>
      <vt:lpstr>Start with the data you have,  not the data you want.</vt:lpstr>
      <vt:lpstr>Why indicator frameworks?</vt:lpstr>
      <vt:lpstr>What are indicators?</vt:lpstr>
      <vt:lpstr>PowerPoint Presentation</vt:lpstr>
      <vt:lpstr>PowerPoint Presentation</vt:lpstr>
      <vt:lpstr>Problems with the one-by-one approach</vt:lpstr>
      <vt:lpstr>Towards a science of measuring systems</vt:lpstr>
      <vt:lpstr>Problems with the systems approach</vt:lpstr>
      <vt:lpstr>Towards a science of measuring cities</vt:lpstr>
      <vt:lpstr>PowerPoint Presentation</vt:lpstr>
      <vt:lpstr>PowerPoint Presentation</vt:lpstr>
      <vt:lpstr>The goal</vt:lpstr>
      <vt:lpstr>Abstract indicator frameworks</vt:lpstr>
      <vt:lpstr>Data informs models,  while models constrain data.</vt:lpstr>
      <vt:lpstr>PowerPoint Presentation</vt:lpstr>
      <vt:lpstr>PowerPoint Presentation</vt:lpstr>
      <vt:lpstr>PowerPoint Presentation</vt:lpstr>
      <vt:lpstr>PowerPoint Presentation</vt:lpstr>
      <vt:lpstr>PowerPoint Presentation</vt:lpstr>
      <vt:lpstr>PowerPoint Presentation</vt:lpstr>
      <vt:lpstr>How do we construct operational indicator frameworks?</vt:lpstr>
      <vt:lpstr>Example:  Dynamics of the Transit System in Nashville, TN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Understanding the  Roadside Environment  through Integrating Air Quality &amp; Traffic-Related Data</vt:lpstr>
      <vt:lpstr>Findings</vt:lpstr>
      <vt:lpstr>Seasonal Dirunal Patterns</vt:lpstr>
      <vt:lpstr>PowerPoint Presentation</vt:lpstr>
      <vt:lpstr>Thank you.</vt:lpstr>
      <vt:lpstr>Run Activity</vt:lpstr>
      <vt:lpstr>Basic Outline</vt:lpstr>
      <vt:lpstr>Operational indicator frameworks</vt:lpstr>
      <vt:lpstr>Abstract indicator frameworks, v1</vt:lpstr>
      <vt:lpstr>Mathematical background: category theory</vt:lpstr>
      <vt:lpstr>PowerPoint Presentation</vt:lpstr>
      <vt:lpstr>Mathematical background: monoidal categories</vt:lpstr>
      <vt:lpstr>Abstract indicator frameworks, v2</vt:lpstr>
      <vt:lpstr>PowerPoint Presentation</vt:lpstr>
      <vt:lpstr>Defining new indicator frameworks in Rand </vt:lpstr>
      <vt:lpstr>Abstract indicator frameworks, v3</vt:lpstr>
      <vt:lpstr>PowerPoint Presentation</vt:lpstr>
      <vt:lpstr>Future Work</vt:lpstr>
      <vt:lpstr>Example: Shot Spot in South Bend</vt:lpstr>
      <vt:lpstr>Example: Shot Spot in South Bend</vt:lpstr>
      <vt:lpstr>Example: Shot Spot in South Bend</vt:lpstr>
      <vt:lpstr>Non-temporal indicators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Indicator Frameworks</dc:title>
  <dc:creator>Joshua Tan</dc:creator>
  <cp:lastModifiedBy>Joshua Tan</cp:lastModifiedBy>
  <cp:revision>173</cp:revision>
  <dcterms:created xsi:type="dcterms:W3CDTF">2017-04-18T11:33:39Z</dcterms:created>
  <dcterms:modified xsi:type="dcterms:W3CDTF">2018-03-15T15:51:32Z</dcterms:modified>
</cp:coreProperties>
</file>