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6" r:id="rId3"/>
    <p:sldId id="257" r:id="rId4"/>
    <p:sldId id="259" r:id="rId5"/>
    <p:sldId id="260" r:id="rId6"/>
    <p:sldId id="263" r:id="rId7"/>
    <p:sldId id="266" r:id="rId8"/>
    <p:sldId id="267" r:id="rId9"/>
    <p:sldId id="269" r:id="rId10"/>
    <p:sldId id="268" r:id="rId11"/>
    <p:sldId id="271" r:id="rId12"/>
    <p:sldId id="265" r:id="rId13"/>
    <p:sldId id="264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0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A4F6E-01AC-4B78-B5BD-558A81460B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93BD-C432-4974-B00F-57822A698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random sampling method to deal with temporal autocorrelation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E3DD-6D27-495B-80BA-A4B21888A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7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FA8F-7E9E-4BD8-90D8-256E2C1AC068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E4D3-6BF3-4F1E-9A26-38B14C97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FA8F-7E9E-4BD8-90D8-256E2C1AC068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E4D3-6BF3-4F1E-9A26-38B14C97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6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FA8F-7E9E-4BD8-90D8-256E2C1AC068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E4D3-6BF3-4F1E-9A26-38B14C97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1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FA8F-7E9E-4BD8-90D8-256E2C1AC068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E4D3-6BF3-4F1E-9A26-38B14C97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FA8F-7E9E-4BD8-90D8-256E2C1AC068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E4D3-6BF3-4F1E-9A26-38B14C97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FA8F-7E9E-4BD8-90D8-256E2C1AC068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E4D3-6BF3-4F1E-9A26-38B14C97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FA8F-7E9E-4BD8-90D8-256E2C1AC068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E4D3-6BF3-4F1E-9A26-38B14C97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FA8F-7E9E-4BD8-90D8-256E2C1AC068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E4D3-6BF3-4F1E-9A26-38B14C97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FA8F-7E9E-4BD8-90D8-256E2C1AC068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E4D3-6BF3-4F1E-9A26-38B14C97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8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FA8F-7E9E-4BD8-90D8-256E2C1AC068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E4D3-6BF3-4F1E-9A26-38B14C97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9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FA8F-7E9E-4BD8-90D8-256E2C1AC068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E4D3-6BF3-4F1E-9A26-38B14C97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0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4FA8F-7E9E-4BD8-90D8-256E2C1AC068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E4D3-6BF3-4F1E-9A26-38B14C97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569" y="708328"/>
            <a:ext cx="5538651" cy="2387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Understanding the </a:t>
            </a:r>
            <a:br>
              <a:rPr lang="en-US" sz="3600" b="1" dirty="0"/>
            </a:br>
            <a:r>
              <a:rPr lang="en-US" sz="3600" b="1" dirty="0"/>
              <a:t>Roadside Environment  through Integrating Air Quality &amp; Traffic-Related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7569" y="3095928"/>
            <a:ext cx="4572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Christine Kendrick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9" t="247" r="2130" b="-247"/>
          <a:stretch/>
        </p:blipFill>
        <p:spPr>
          <a:xfrm>
            <a:off x="6664597" y="1052695"/>
            <a:ext cx="4316349" cy="45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Findings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912460"/>
            <a:ext cx="10515600" cy="894426"/>
          </a:xfrm>
        </p:spPr>
        <p:txBody>
          <a:bodyPr>
            <a:normAutofit/>
          </a:bodyPr>
          <a:lstStyle/>
          <a:p>
            <a:r>
              <a:rPr lang="en-US" dirty="0"/>
              <a:t>Morning time periods are more consistent input throughout the year for modeling transportation and air quality impacts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244035"/>
            <a:ext cx="10515600" cy="1657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measures besides PM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2.5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mass may be needed at certain locations to capture the increased particulate exposure from traffic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979951"/>
            <a:ext cx="11005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As exposure assessment moves toward predicting exposures on shorter time scales, traffic volumes as a proxy is not a reliable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43D7-1EBF-46B9-A0D3-4DF84855CCA3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52500" y="2506414"/>
            <a:ext cx="10515600" cy="1110096"/>
            <a:chOff x="952500" y="2506414"/>
            <a:chExt cx="10515600" cy="1110096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952500" y="2722084"/>
              <a:ext cx="10515600" cy="8944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r>
                <a:rPr lang="en-US" dirty="0"/>
                <a:t>Modeling based on evening periods when traffic volumes are higher could be overestimating or underestimating exposure concentrations</a:t>
              </a:r>
            </a:p>
            <a:p>
              <a:pPr>
                <a:buFont typeface="Arial" panose="020B0604020202020204" pitchFamily="34" charset="0"/>
                <a:buNone/>
              </a:pPr>
              <a:endParaRPr lang="en-US" dirty="0"/>
            </a:p>
            <a:p>
              <a:pPr>
                <a:buFont typeface="Arial" panose="020B0604020202020204" pitchFamily="34" charset="0"/>
                <a:buNone/>
              </a:pP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10600" y="2506414"/>
              <a:ext cx="418642" cy="9049"/>
            </a:xfrm>
            <a:prstGeom prst="straightConnector1">
              <a:avLst/>
            </a:prstGeom>
            <a:ln w="698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36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255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Christine.Kendrick@portlandoregon.gov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A3A-4F98-48C3-8212-1935C4D272B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37" y="2170112"/>
            <a:ext cx="7189301" cy="40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8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100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Findings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77" y="1635604"/>
            <a:ext cx="7182080" cy="43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36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9355" y="5184009"/>
            <a:ext cx="4821716" cy="1494093"/>
            <a:chOff x="123254" y="5060443"/>
            <a:chExt cx="4821716" cy="14940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1267" r="1121" b="56209"/>
            <a:stretch/>
          </p:blipFill>
          <p:spPr>
            <a:xfrm>
              <a:off x="123254" y="5060443"/>
              <a:ext cx="4821716" cy="92171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55566" r="1121" b="18026"/>
            <a:stretch/>
          </p:blipFill>
          <p:spPr>
            <a:xfrm>
              <a:off x="123254" y="5982159"/>
              <a:ext cx="4821716" cy="572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590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82058"/>
            <a:ext cx="10058400" cy="43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6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Roadside Data Collection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3" r="14176"/>
          <a:stretch/>
        </p:blipFill>
        <p:spPr>
          <a:xfrm>
            <a:off x="7162800" y="1690688"/>
            <a:ext cx="3898900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5" t="5090" r="2656"/>
          <a:stretch/>
        </p:blipFill>
        <p:spPr>
          <a:xfrm>
            <a:off x="838200" y="1690688"/>
            <a:ext cx="5689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1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Roadside Data Collection</a:t>
            </a: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838200" y="1608667"/>
            <a:ext cx="5181600" cy="4820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Continuous monitoring:</a:t>
            </a:r>
          </a:p>
          <a:p>
            <a:pPr lvl="1"/>
            <a:r>
              <a:rPr lang="en-US" dirty="0"/>
              <a:t>Teledyne T200 NO, NO</a:t>
            </a:r>
            <a:r>
              <a:rPr lang="en-US" baseline="-25000" dirty="0"/>
              <a:t>2</a:t>
            </a:r>
            <a:r>
              <a:rPr lang="en-US" dirty="0"/>
              <a:t>, NOx </a:t>
            </a:r>
            <a:r>
              <a:rPr lang="en-US" dirty="0" err="1"/>
              <a:t>chemiluminescence</a:t>
            </a:r>
            <a:r>
              <a:rPr lang="en-US" dirty="0"/>
              <a:t> analyzer</a:t>
            </a:r>
          </a:p>
          <a:p>
            <a:pPr lvl="1"/>
            <a:r>
              <a:rPr lang="en-US" dirty="0"/>
              <a:t>TSI </a:t>
            </a:r>
            <a:r>
              <a:rPr lang="en-US" dirty="0" err="1"/>
              <a:t>DustTrak</a:t>
            </a:r>
            <a:r>
              <a:rPr lang="en-US" dirty="0"/>
              <a:t> DRX PM</a:t>
            </a:r>
            <a:r>
              <a:rPr lang="en-US" baseline="-25000" dirty="0"/>
              <a:t>2.5</a:t>
            </a:r>
          </a:p>
          <a:p>
            <a:pPr lvl="1"/>
            <a:r>
              <a:rPr lang="en-US" dirty="0"/>
              <a:t>Wind speed &amp; direction</a:t>
            </a:r>
          </a:p>
          <a:p>
            <a:pPr lvl="1"/>
            <a:r>
              <a:rPr lang="en-US" dirty="0"/>
              <a:t>Temperature &amp; relative humidity</a:t>
            </a:r>
          </a:p>
          <a:p>
            <a:r>
              <a:rPr lang="en-US" dirty="0"/>
              <a:t>Urban background data:</a:t>
            </a:r>
          </a:p>
          <a:p>
            <a:pPr lvl="1"/>
            <a:r>
              <a:rPr lang="en-US" dirty="0"/>
              <a:t>NO, NO</a:t>
            </a:r>
            <a:r>
              <a:rPr lang="en-US" baseline="-25000" dirty="0"/>
              <a:t>2</a:t>
            </a:r>
            <a:r>
              <a:rPr lang="en-US" dirty="0"/>
              <a:t>, aerosols, meteorology </a:t>
            </a:r>
          </a:p>
          <a:p>
            <a:r>
              <a:rPr lang="en-US" dirty="0"/>
              <a:t>Sydney Coordinated Adaptive Traffic Signal System (SCATS)</a:t>
            </a:r>
          </a:p>
          <a:p>
            <a:pPr lvl="1"/>
            <a:r>
              <a:rPr lang="en-US" dirty="0"/>
              <a:t>traffic volumes </a:t>
            </a:r>
          </a:p>
          <a:p>
            <a:pPr lvl="1"/>
            <a:r>
              <a:rPr lang="en-US" dirty="0"/>
              <a:t>cycle lengths</a:t>
            </a:r>
          </a:p>
          <a:p>
            <a:pPr lvl="1"/>
            <a:r>
              <a:rPr lang="en-US" dirty="0"/>
              <a:t>green time, red time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7" t="-1698" r="-1483" b="26"/>
          <a:stretch/>
        </p:blipFill>
        <p:spPr>
          <a:xfrm>
            <a:off x="6456865" y="1352457"/>
            <a:ext cx="5222945" cy="50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0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Pollutants vs Traffic Volumes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66801" y="1690688"/>
            <a:ext cx="10058398" cy="3969220"/>
            <a:chOff x="1057275" y="1524000"/>
            <a:chExt cx="10058400" cy="396922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1524000"/>
              <a:ext cx="10058400" cy="380279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527893" y="3225343"/>
              <a:ext cx="145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NOx (ppb)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9956675" y="3081322"/>
              <a:ext cx="1759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PM</a:t>
              </a:r>
              <a:r>
                <a:rPr lang="en-US" sz="2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2.5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(µg/m</a:t>
              </a:r>
              <a:r>
                <a:rPr lang="en-US" sz="2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1897" y="5093110"/>
              <a:ext cx="35998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Traffic Volumes (</a:t>
              </a:r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veh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/15 </a:t>
              </a:r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mins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17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329256"/>
            <a:ext cx="10515600" cy="1325563"/>
          </a:xfrm>
        </p:spPr>
        <p:txBody>
          <a:bodyPr/>
          <a:lstStyle/>
          <a:p>
            <a:r>
              <a:rPr lang="en-US" dirty="0"/>
              <a:t>Seasonal </a:t>
            </a:r>
            <a:r>
              <a:rPr lang="en-US" dirty="0" err="1"/>
              <a:t>Dirunal</a:t>
            </a:r>
            <a:r>
              <a:rPr lang="en-US" dirty="0"/>
              <a:t> Patterns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45834" y="188258"/>
            <a:ext cx="4900331" cy="5431160"/>
            <a:chOff x="3645835" y="178702"/>
            <a:chExt cx="4900331" cy="543116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784"/>
            <a:stretch>
              <a:fillRect/>
            </a:stretch>
          </p:blipFill>
          <p:spPr>
            <a:xfrm>
              <a:off x="3645835" y="178702"/>
              <a:ext cx="4900331" cy="14838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865944" y="370390"/>
              <a:ext cx="185195" cy="17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56299" y="1680258"/>
              <a:ext cx="185195" cy="17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46653" y="2909103"/>
              <a:ext cx="185195" cy="17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3306" y="4207397"/>
              <a:ext cx="185195" cy="17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50511" y="5436242"/>
              <a:ext cx="185195" cy="17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21930" y="1156362"/>
            <a:ext cx="8345487" cy="5702605"/>
            <a:chOff x="-186087" y="1134375"/>
            <a:chExt cx="8345487" cy="5702605"/>
          </a:xfrm>
        </p:grpSpPr>
        <p:grpSp>
          <p:nvGrpSpPr>
            <p:cNvPr id="17" name="Group 16"/>
            <p:cNvGrpSpPr/>
            <p:nvPr/>
          </p:nvGrpSpPr>
          <p:grpSpPr>
            <a:xfrm>
              <a:off x="-178130" y="1134375"/>
              <a:ext cx="8337530" cy="5693942"/>
              <a:chOff x="-4269029" y="370390"/>
              <a:chExt cx="8337530" cy="569394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865944" y="370390"/>
                <a:ext cx="185195" cy="1736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856299" y="1680258"/>
                <a:ext cx="185195" cy="1736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46653" y="2909103"/>
                <a:ext cx="185195" cy="1736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883306" y="4207397"/>
                <a:ext cx="185195" cy="1736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850511" y="5436242"/>
                <a:ext cx="185195" cy="1736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5023" b="176"/>
              <a:stretch>
                <a:fillRect/>
              </a:stretch>
            </p:blipFill>
            <p:spPr>
              <a:xfrm>
                <a:off x="-4269029" y="5743698"/>
                <a:ext cx="4900331" cy="320634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-186087" y="1597508"/>
              <a:ext cx="4900331" cy="5239472"/>
              <a:chOff x="3645835" y="370390"/>
              <a:chExt cx="4900331" cy="5239472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8249" b="22904"/>
              <a:stretch>
                <a:fillRect/>
              </a:stretch>
            </p:blipFill>
            <p:spPr>
              <a:xfrm>
                <a:off x="3645835" y="4069277"/>
                <a:ext cx="4900331" cy="1258784"/>
              </a:xfrm>
              <a:prstGeom prst="rect">
                <a:avLst/>
              </a:prstGeom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3865944" y="370390"/>
                <a:ext cx="185195" cy="1736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856299" y="1680258"/>
                <a:ext cx="185195" cy="1736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846653" y="2909103"/>
                <a:ext cx="185195" cy="1736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883306" y="4207397"/>
                <a:ext cx="185195" cy="1736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850511" y="5436242"/>
                <a:ext cx="185195" cy="1736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2588842" y="1668629"/>
            <a:ext cx="7245984" cy="8083955"/>
            <a:chOff x="3645829" y="178702"/>
            <a:chExt cx="4900324" cy="543116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784"/>
            <a:stretch>
              <a:fillRect/>
            </a:stretch>
          </p:blipFill>
          <p:spPr>
            <a:xfrm>
              <a:off x="3645829" y="178702"/>
              <a:ext cx="4900324" cy="1483842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3865938" y="370390"/>
              <a:ext cx="185195" cy="17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56293" y="1680256"/>
              <a:ext cx="185195" cy="17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46651" y="2909100"/>
              <a:ext cx="185195" cy="17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83302" y="4207393"/>
              <a:ext cx="185195" cy="17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850511" y="5436242"/>
              <a:ext cx="185195" cy="17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643699" y="365125"/>
            <a:ext cx="4900331" cy="5239472"/>
            <a:chOff x="3645835" y="370390"/>
            <a:chExt cx="4900331" cy="5239472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12" b="40062"/>
            <a:stretch>
              <a:fillRect/>
            </a:stretch>
          </p:blipFill>
          <p:spPr>
            <a:xfrm>
              <a:off x="3645835" y="1628899"/>
              <a:ext cx="4900331" cy="2553195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3865944" y="370390"/>
              <a:ext cx="185195" cy="17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56299" y="1680258"/>
              <a:ext cx="185195" cy="17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46653" y="2909103"/>
              <a:ext cx="185195" cy="17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83306" y="4207397"/>
              <a:ext cx="185195" cy="17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50511" y="5436242"/>
              <a:ext cx="185195" cy="17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640783" y="-718456"/>
            <a:ext cx="4900331" cy="6180835"/>
            <a:chOff x="3645835" y="370390"/>
            <a:chExt cx="4900331" cy="6180835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577" b="2280"/>
            <a:stretch>
              <a:fillRect/>
            </a:stretch>
          </p:blipFill>
          <p:spPr>
            <a:xfrm>
              <a:off x="3645835" y="5272649"/>
              <a:ext cx="4900331" cy="1278576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/>
          </p:nvSpPr>
          <p:spPr>
            <a:xfrm>
              <a:off x="3865944" y="370390"/>
              <a:ext cx="185195" cy="17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56299" y="1442758"/>
              <a:ext cx="185195" cy="17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846653" y="2778478"/>
              <a:ext cx="185195" cy="17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12053" y="4085114"/>
              <a:ext cx="189931" cy="141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50511" y="5281867"/>
              <a:ext cx="185195" cy="17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43D7-1EBF-46B9-A0D3-4DF84855CC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Findings- Annual Scale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48" y="1305783"/>
            <a:ext cx="6855643" cy="33963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43D7-1EBF-46B9-A0D3-4DF84855CCA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241" y="4772699"/>
            <a:ext cx="7405541" cy="198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3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578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Morning periods across all seasons show significant linear relationship while evening periods do not</a:t>
            </a:r>
          </a:p>
          <a:p>
            <a:endParaRPr lang="en-US" dirty="0"/>
          </a:p>
          <a:p>
            <a:r>
              <a:rPr lang="en-US" dirty="0"/>
              <a:t>However, variability is high</a:t>
            </a:r>
          </a:p>
          <a:p>
            <a:endParaRPr lang="en-US" dirty="0"/>
          </a:p>
          <a:p>
            <a:r>
              <a:rPr lang="en-US" dirty="0"/>
              <a:t>Traffic volumes are not a good proxy at short-term time aggregations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54303" y="211702"/>
            <a:ext cx="3133705" cy="6478957"/>
            <a:chOff x="5954303" y="211702"/>
            <a:chExt cx="3133705" cy="6478957"/>
          </a:xfrm>
        </p:grpSpPr>
        <p:grpSp>
          <p:nvGrpSpPr>
            <p:cNvPr id="5" name="Group 4"/>
            <p:cNvGrpSpPr/>
            <p:nvPr/>
          </p:nvGrpSpPr>
          <p:grpSpPr>
            <a:xfrm>
              <a:off x="5954303" y="211702"/>
              <a:ext cx="3133705" cy="6478957"/>
              <a:chOff x="2789994" y="335759"/>
              <a:chExt cx="3133705" cy="6478957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50" r="50523" b="5242"/>
              <a:stretch/>
            </p:blipFill>
            <p:spPr>
              <a:xfrm>
                <a:off x="2789994" y="335759"/>
                <a:ext cx="3078146" cy="618648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97" t="94326" r="28036" b="1014"/>
              <a:stretch/>
            </p:blipFill>
            <p:spPr>
              <a:xfrm>
                <a:off x="3331419" y="6495120"/>
                <a:ext cx="2592280" cy="319596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864824" y="1910687"/>
              <a:ext cx="245660" cy="191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9803" y="411708"/>
              <a:ext cx="245660" cy="191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48901" y="3396020"/>
              <a:ext cx="245660" cy="191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37528" y="4844957"/>
              <a:ext cx="245660" cy="191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83837" y="208775"/>
            <a:ext cx="3103992" cy="6473675"/>
            <a:chOff x="9088008" y="231925"/>
            <a:chExt cx="3103992" cy="6473675"/>
          </a:xfrm>
        </p:grpSpPr>
        <p:grpSp>
          <p:nvGrpSpPr>
            <p:cNvPr id="13" name="Group 12"/>
            <p:cNvGrpSpPr/>
            <p:nvPr/>
          </p:nvGrpSpPr>
          <p:grpSpPr>
            <a:xfrm>
              <a:off x="9088008" y="231925"/>
              <a:ext cx="3103992" cy="6473675"/>
              <a:chOff x="5956916" y="335759"/>
              <a:chExt cx="3103992" cy="6473675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108" t="4550" b="5307"/>
              <a:stretch/>
            </p:blipFill>
            <p:spPr>
              <a:xfrm>
                <a:off x="5956916" y="335759"/>
                <a:ext cx="3103992" cy="618206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97" t="94326" r="28036" b="1014"/>
              <a:stretch/>
            </p:blipFill>
            <p:spPr>
              <a:xfrm>
                <a:off x="5956916" y="6489838"/>
                <a:ext cx="2592280" cy="319596"/>
              </a:xfrm>
              <a:prstGeom prst="rect">
                <a:avLst/>
              </a:prstGeom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9448800" y="413983"/>
              <a:ext cx="245660" cy="191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369188" y="1903864"/>
              <a:ext cx="245660" cy="191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71462" y="3380097"/>
              <a:ext cx="245660" cy="191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91934" y="4860879"/>
              <a:ext cx="245660" cy="191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43D7-1EBF-46B9-A0D3-4DF84855CC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8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202"/>
            <a:ext cx="10515600" cy="1325563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74948"/>
              </p:ext>
            </p:extLst>
          </p:nvPr>
        </p:nvGraphicFramePr>
        <p:xfrm>
          <a:off x="1301261" y="1374531"/>
          <a:ext cx="9829800" cy="50609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66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Season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Arial" pitchFamily="34" charset="0"/>
                        <a:ea typeface="DejaVu Sans" panose="020B0603030804020204" pitchFamily="34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Period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DejaVu Sans" panose="020B0603030804020204" pitchFamily="34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DejaVu Sans" panose="020B0603030804020204" pitchFamily="34" charset="0"/>
                          <a:cs typeface="Arial" pitchFamily="34" charset="0"/>
                        </a:rPr>
                        <a:t>Coefficient NO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DejaVu Sans" panose="020B0603030804020204" pitchFamily="34" charset="0"/>
                          <a:cs typeface="Arial" pitchFamily="34" charset="0"/>
                        </a:rPr>
                        <a:t> per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DejaVu Sans" panose="020B0603030804020204" pitchFamily="34" charset="0"/>
                          <a:cs typeface="Arial" pitchFamily="34" charset="0"/>
                        </a:rPr>
                        <a:t> 100 vehicles per 15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DejaVu Sans" panose="020B0603030804020204" pitchFamily="34" charset="0"/>
                          <a:cs typeface="Arial" pitchFamily="34" charset="0"/>
                        </a:rPr>
                        <a:t>mins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DejaVu Sans" panose="020B0603030804020204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 of Coefficient NO per 100 vehicles per 15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mins</a:t>
                      </a:r>
                      <a:endParaRPr lang="en-US" sz="1400" b="1" baseline="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Adjusted r</a:t>
                      </a:r>
                      <a:r>
                        <a:rPr lang="en-US" sz="1400" b="1" baseline="300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DejaVu Sans" panose="020B0603030804020204" pitchFamily="34" charset="0"/>
                          <a:cs typeface="Arial" pitchFamily="34" charset="0"/>
                        </a:rPr>
                        <a:t>Coefficient NO</a:t>
                      </a:r>
                      <a:r>
                        <a:rPr lang="en-US" sz="1400" b="1" baseline="-250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DejaVu Sans" panose="020B0603030804020204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DejaVu Sans" panose="020B0603030804020204" pitchFamily="34" charset="0"/>
                          <a:cs typeface="Arial" pitchFamily="34" charset="0"/>
                        </a:rPr>
                        <a:t> per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DejaVu Sans" panose="020B0603030804020204" pitchFamily="34" charset="0"/>
                          <a:cs typeface="Arial" pitchFamily="34" charset="0"/>
                        </a:rPr>
                        <a:t>100 vehicles per 15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DejaVu Sans" panose="020B0603030804020204" pitchFamily="34" charset="0"/>
                          <a:cs typeface="Arial" pitchFamily="34" charset="0"/>
                        </a:rPr>
                        <a:t>mins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DejaVu Sans" panose="020B0603030804020204" pitchFamily="34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    of Coefficient NO</a:t>
                      </a:r>
                      <a:r>
                        <a:rPr lang="en-US" sz="1400" b="1" baseline="-250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per 100 vehicle per 15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mins</a:t>
                      </a:r>
                      <a:endParaRPr lang="en-US" sz="1400" b="1" baseline="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Adjusted r</a:t>
                      </a:r>
                      <a:r>
                        <a:rPr lang="en-US" sz="1400" b="1" baseline="300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2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Fall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DejaVu Sans" panose="020B0603030804020204" pitchFamily="34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Morning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Arial" pitchFamily="34" charset="0"/>
                        <a:ea typeface="DejaVu Sans" panose="020B0603030804020204" pitchFamily="34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6.3 **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(7.9)**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1.4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(0.4)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0.1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(0.16)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1.2**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(1.6)**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2.3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(0.1)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0.14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(0.24)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2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Winter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DejaVu Sans" panose="020B0603030804020204" pitchFamily="34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Morning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Arial" pitchFamily="34" charset="0"/>
                        <a:ea typeface="DejaVu Sans" panose="020B0603030804020204" pitchFamily="34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9.4**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(11.2)**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1.4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(0.7)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0.14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(0.24)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1.5**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(1.9)**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0.4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(0.2)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0.17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(0.26)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2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Spring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DejaVu Sans" panose="020B0603030804020204" pitchFamily="34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Morning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Arial" pitchFamily="34" charset="0"/>
                        <a:ea typeface="DejaVu Sans" panose="020B0603030804020204" pitchFamily="34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6.3**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(6.7)**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0.8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(0.3)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0.41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(0.43)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2.5**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(2.3)**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0.3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(0.2)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0.27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(0.28)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2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Summer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DejaVu Sans" panose="020B0603030804020204" pitchFamily="34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Morning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Arial" pitchFamily="34" charset="0"/>
                        <a:ea typeface="DejaVu Sans" panose="020B0603030804020204" pitchFamily="34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4.6**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(4.4)**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(0.4)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(0.2)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(0.45)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(0.37)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1.3**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(1.6)**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0.3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(0.1)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0.25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(0.23)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2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Fall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DejaVu Sans" panose="020B0603030804020204" pitchFamily="34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Evening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Arial" pitchFamily="34" charset="0"/>
                        <a:ea typeface="DejaVu Sans" panose="020B0603030804020204" pitchFamily="34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-1.3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(-1.6)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2.5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(1.1)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&lt;0.001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(0.005)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1.2*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(0.9)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0.6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(0.2)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0.05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(0.03)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2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Winter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DejaVu Sans" panose="020B0603030804020204" pitchFamily="34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Evening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Arial" pitchFamily="34" charset="0"/>
                        <a:ea typeface="DejaVu Sans" panose="020B0603030804020204" pitchFamily="34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-0.04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(0.09)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2.6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(1.3)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0.002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(0.001)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-0.4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(-0.08)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0.8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(0.4)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0.05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(0.03)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2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Spring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DejaVu Sans" panose="020B0603030804020204" pitchFamily="34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Evening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Arial" pitchFamily="34" charset="0"/>
                        <a:ea typeface="DejaVu Sans" panose="020B0603030804020204" pitchFamily="34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2.1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(2.2)**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1.1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(0.5)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0.03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(0.04)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0.9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(0.9)**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(0.8)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(0.3)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0.007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(0.02)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2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Summer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DejaVu Sans" panose="020B0603030804020204" pitchFamily="34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Evening</a:t>
                      </a:r>
                      <a:endParaRPr lang="en-US" sz="1400" dirty="0">
                        <a:solidFill>
                          <a:srgbClr val="00000A"/>
                        </a:solidFill>
                        <a:effectLst/>
                        <a:latin typeface="Arial" pitchFamily="34" charset="0"/>
                        <a:ea typeface="DejaVu Sans" panose="020B0603030804020204" pitchFamily="34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2.1*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(2.9)**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0.8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(0.3)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0.02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(0.07)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1.6*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(1.9)**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0.7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(0.2)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0.03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(0.05)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57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493</Words>
  <Application>Microsoft Office PowerPoint</Application>
  <PresentationFormat>Widescreen</PresentationFormat>
  <Paragraphs>166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DejaVu Sans</vt:lpstr>
      <vt:lpstr>Office Theme</vt:lpstr>
      <vt:lpstr>Understanding the  Roadside Environment  through Integrating Air Quality &amp; Traffic-Related Data</vt:lpstr>
      <vt:lpstr>PowerPoint Presentation</vt:lpstr>
      <vt:lpstr>Roadside Data Collection</vt:lpstr>
      <vt:lpstr>Roadside Data Collection</vt:lpstr>
      <vt:lpstr>Pollutants vs Traffic Volumes</vt:lpstr>
      <vt:lpstr>Seasonal Dirunal Patterns</vt:lpstr>
      <vt:lpstr>Findings- Annual Scale</vt:lpstr>
      <vt:lpstr>Findings</vt:lpstr>
      <vt:lpstr>Findings</vt:lpstr>
      <vt:lpstr>Implications of Findings</vt:lpstr>
      <vt:lpstr>Questions?</vt:lpstr>
      <vt:lpstr>Extra slides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 Roadside Environment  through Integrating Air Quality &amp; Traffic-Related Data</dc:title>
  <dc:creator>Kendrick, Christine</dc:creator>
  <cp:lastModifiedBy>Kendrick, Christine</cp:lastModifiedBy>
  <cp:revision>5</cp:revision>
  <dcterms:created xsi:type="dcterms:W3CDTF">2017-08-20T18:39:51Z</dcterms:created>
  <dcterms:modified xsi:type="dcterms:W3CDTF">2017-08-20T19:46:08Z</dcterms:modified>
</cp:coreProperties>
</file>