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67" r:id="rId3"/>
    <p:sldId id="261" r:id="rId4"/>
    <p:sldId id="263" r:id="rId5"/>
    <p:sldId id="266" r:id="rId6"/>
    <p:sldId id="260" r:id="rId7"/>
    <p:sldId id="265" r:id="rId8"/>
    <p:sldId id="272" r:id="rId9"/>
    <p:sldId id="278" r:id="rId10"/>
    <p:sldId id="273" r:id="rId11"/>
    <p:sldId id="286" r:id="rId12"/>
    <p:sldId id="269" r:id="rId13"/>
    <p:sldId id="277" r:id="rId14"/>
    <p:sldId id="270" r:id="rId15"/>
    <p:sldId id="283" r:id="rId16"/>
    <p:sldId id="268" r:id="rId17"/>
    <p:sldId id="271" r:id="rId18"/>
    <p:sldId id="285" r:id="rId19"/>
    <p:sldId id="282" r:id="rId20"/>
    <p:sldId id="257" r:id="rId21"/>
    <p:sldId id="284" r:id="rId22"/>
    <p:sldId id="281" r:id="rId23"/>
    <p:sldId id="275" r:id="rId24"/>
    <p:sldId id="279" r:id="rId25"/>
    <p:sldId id="280" r:id="rId26"/>
    <p:sldId id="287" r:id="rId27"/>
    <p:sldId id="264" r:id="rId28"/>
    <p:sldId id="27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87099"/>
  </p:normalViewPr>
  <p:slideViewPr>
    <p:cSldViewPr snapToGrid="0" snapToObjects="1">
      <p:cViewPr varScale="1">
        <p:scale>
          <a:sx n="93" d="100"/>
          <a:sy n="93" d="100"/>
        </p:scale>
        <p:origin x="5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F841A-13FF-CA40-A20E-8FF508013BC6}" type="datetimeFigureOut">
              <a:rPr lang="en-US" smtClean="0"/>
              <a:t>4/26/17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3D4E8-5588-4B4F-ADB0-AF1BAE40D9AD}" type="slidenum">
              <a:rPr lang="en-US" smtClean="0"/>
              <a:t>‹#›</a:t>
            </a:fld>
            <a:endParaRPr lang="en-US"/>
          </a:p>
        </p:txBody>
      </p:sp>
    </p:spTree>
    <p:extLst>
      <p:ext uri="{BB962C8B-B14F-4D97-AF65-F5344CB8AC3E}">
        <p14:creationId xmlns:p14="http://schemas.microsoft.com/office/powerpoint/2010/main" val="1622999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work that </a:t>
            </a:r>
            <a:r>
              <a:rPr lang="en-US" dirty="0" err="1" smtClean="0"/>
              <a:t>Sokwoo</a:t>
            </a:r>
            <a:r>
              <a:rPr lang="en-US" dirty="0" smtClean="0"/>
              <a:t> originally initiated.</a:t>
            </a:r>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1</a:t>
            </a:fld>
            <a:endParaRPr lang="en-US"/>
          </a:p>
        </p:txBody>
      </p:sp>
    </p:spTree>
    <p:extLst>
      <p:ext uri="{BB962C8B-B14F-4D97-AF65-F5344CB8AC3E}">
        <p14:creationId xmlns:p14="http://schemas.microsoft.com/office/powerpoint/2010/main" val="883491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Bonus: monoidal categories have a convenient graphical representation: they essentially encode </a:t>
            </a:r>
            <a:r>
              <a:rPr lang="en-US" i="1" dirty="0" smtClean="0"/>
              <a:t>process diagrams</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Upshot: this is part of a generic strategy</a:t>
            </a:r>
            <a:r>
              <a:rPr lang="en-US" baseline="0" dirty="0" smtClean="0"/>
              <a:t> for capturing operational indicator frameworks:</a:t>
            </a:r>
            <a:r>
              <a:rPr lang="en-US" dirty="0" smtClean="0"/>
              <a:t> formalize part of the structure.</a:t>
            </a:r>
          </a:p>
          <a:p>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15</a:t>
            </a:fld>
            <a:endParaRPr lang="en-US"/>
          </a:p>
        </p:txBody>
      </p:sp>
    </p:spTree>
    <p:extLst>
      <p:ext uri="{BB962C8B-B14F-4D97-AF65-F5344CB8AC3E}">
        <p14:creationId xmlns:p14="http://schemas.microsoft.com/office/powerpoint/2010/main" val="1407783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particular: </a:t>
            </a:r>
            <a:r>
              <a:rPr lang="en-US" dirty="0" smtClean="0"/>
              <a:t>define</a:t>
            </a:r>
            <a:r>
              <a:rPr lang="en-US" baseline="0" dirty="0" smtClean="0"/>
              <a:t> them as random variables.</a:t>
            </a:r>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16</a:t>
            </a:fld>
            <a:endParaRPr lang="en-US"/>
          </a:p>
        </p:txBody>
      </p:sp>
    </p:spTree>
    <p:extLst>
      <p:ext uri="{BB962C8B-B14F-4D97-AF65-F5344CB8AC3E}">
        <p14:creationId xmlns:p14="http://schemas.microsoft.com/office/powerpoint/2010/main" val="654103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ignore the</a:t>
            </a:r>
            <a:r>
              <a:rPr lang="en-US" baseline="0" dirty="0" smtClean="0"/>
              <a:t> details for now: in essence, this is a structure that encapsulates the typical things we want to do with data. It includes a language of constraints.</a:t>
            </a:r>
          </a:p>
          <a:p>
            <a:r>
              <a:rPr lang="en-US" baseline="0" dirty="0" smtClean="0"/>
              <a:t>The strategy is to pass things into this category.</a:t>
            </a:r>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17</a:t>
            </a:fld>
            <a:endParaRPr lang="en-US"/>
          </a:p>
        </p:txBody>
      </p:sp>
    </p:spTree>
    <p:extLst>
      <p:ext uri="{BB962C8B-B14F-4D97-AF65-F5344CB8AC3E}">
        <p14:creationId xmlns:p14="http://schemas.microsoft.com/office/powerpoint/2010/main" val="246510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Recall: \</a:t>
            </a:r>
            <a:r>
              <a:rPr lang="en-US" sz="1200" kern="1200" dirty="0" err="1" smtClean="0">
                <a:solidFill>
                  <a:schemeClr val="tx1"/>
                </a:solidFill>
                <a:effectLst/>
                <a:latin typeface="+mn-lt"/>
                <a:ea typeface="+mn-ea"/>
                <a:cs typeface="+mn-cs"/>
              </a:rPr>
              <a:t>rho_Y</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eta_Y</a:t>
            </a:r>
            <a:r>
              <a:rPr lang="en-US" sz="1200" kern="1200" dirty="0" smtClean="0">
                <a:solidFill>
                  <a:schemeClr val="tx1"/>
                </a:solidFill>
                <a:effectLst/>
                <a:latin typeface="+mn-lt"/>
                <a:ea typeface="+mn-ea"/>
                <a:cs typeface="+mn-cs"/>
              </a:rPr>
              <a:t> represent computing the residuals.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point: instead of constructing operational indicator frameworks expensively and internally, meaning indicator- by-indicator, we can specify them abstractly and externally, by means of their causal and statistical relationships to other, already- extant sets of indicators.</a:t>
            </a:r>
            <a:endParaRPr lang="en-US" dirty="0" smtClean="0"/>
          </a:p>
          <a:p>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18</a:t>
            </a:fld>
            <a:endParaRPr lang="en-US"/>
          </a:p>
        </p:txBody>
      </p:sp>
    </p:spTree>
    <p:extLst>
      <p:ext uri="{BB962C8B-B14F-4D97-AF65-F5344CB8AC3E}">
        <p14:creationId xmlns:p14="http://schemas.microsoft.com/office/powerpoint/2010/main" val="34745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can construct a </a:t>
            </a:r>
            <a:r>
              <a:rPr lang="en-US" dirty="0" err="1" smtClean="0"/>
              <a:t>functor</a:t>
            </a:r>
            <a:r>
              <a:rPr lang="en-US" dirty="0" smtClean="0"/>
              <a:t> from a causal theory </a:t>
            </a:r>
            <a:r>
              <a:rPr lang="en-US" b="1" dirty="0" smtClean="0"/>
              <a:t>C</a:t>
            </a:r>
            <a:r>
              <a:rPr lang="en-US" dirty="0" smtClean="0"/>
              <a:t> to the category of random variables, </a:t>
            </a:r>
            <a:r>
              <a:rPr lang="en-US" b="1" dirty="0" smtClean="0"/>
              <a:t>Rand</a:t>
            </a:r>
            <a:r>
              <a:rPr lang="en-US" dirty="0" smtClean="0"/>
              <a:t>.</a:t>
            </a:r>
          </a:p>
        </p:txBody>
      </p:sp>
      <p:sp>
        <p:nvSpPr>
          <p:cNvPr id="4" name="Slide Number Placeholder 3"/>
          <p:cNvSpPr>
            <a:spLocks noGrp="1"/>
          </p:cNvSpPr>
          <p:nvPr>
            <p:ph type="sldNum" sz="quarter" idx="10"/>
          </p:nvPr>
        </p:nvSpPr>
        <p:spPr/>
        <p:txBody>
          <a:bodyPr/>
          <a:lstStyle/>
          <a:p>
            <a:fld id="{DEE3D4E8-5588-4B4F-ADB0-AF1BAE40D9AD}" type="slidenum">
              <a:rPr lang="en-US" smtClean="0"/>
              <a:t>20</a:t>
            </a:fld>
            <a:endParaRPr lang="en-US"/>
          </a:p>
        </p:txBody>
      </p:sp>
    </p:spTree>
    <p:extLst>
      <p:ext uri="{BB962C8B-B14F-4D97-AF65-F5344CB8AC3E}">
        <p14:creationId xmlns:p14="http://schemas.microsoft.com/office/powerpoint/2010/main" val="306694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point: putting</a:t>
            </a:r>
            <a:r>
              <a:rPr lang="en-US" baseline="0" dirty="0" smtClean="0"/>
              <a:t> together a set of indicators, and populating them, is not an easy task!</a:t>
            </a:r>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24</a:t>
            </a:fld>
            <a:endParaRPr lang="en-US"/>
          </a:p>
        </p:txBody>
      </p:sp>
    </p:spTree>
    <p:extLst>
      <p:ext uri="{BB962C8B-B14F-4D97-AF65-F5344CB8AC3E}">
        <p14:creationId xmlns:p14="http://schemas.microsoft.com/office/powerpoint/2010/main" val="45530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dirty="0" smtClean="0"/>
              <a:t>… in a way that preserves their usefulness. One idea: we</a:t>
            </a:r>
            <a:r>
              <a:rPr lang="is-IS" baseline="0" dirty="0" smtClean="0"/>
              <a:t> could use models to address </a:t>
            </a:r>
            <a:endParaRPr lang="en-US" dirty="0" smtClean="0"/>
          </a:p>
          <a:p>
            <a:r>
              <a:rPr lang="en-US" dirty="0" smtClean="0"/>
              <a:t>Models are things like PDEs, dynamical</a:t>
            </a:r>
            <a:r>
              <a:rPr lang="en-US" baseline="0" dirty="0" smtClean="0"/>
              <a:t> systems, and even CPS. All the way to UML diagrams.</a:t>
            </a:r>
          </a:p>
          <a:p>
            <a:r>
              <a:rPr lang="en-US" baseline="0" dirty="0" smtClean="0"/>
              <a:t>Typically, I mean this in the sense that models are typically not </a:t>
            </a:r>
            <a:r>
              <a:rPr lang="en-US" baseline="0" dirty="0" err="1" smtClean="0"/>
              <a:t>htat</a:t>
            </a:r>
            <a:r>
              <a:rPr lang="en-US" baseline="0" dirty="0" smtClean="0"/>
              <a:t> useful, unless you have </a:t>
            </a:r>
          </a:p>
        </p:txBody>
      </p:sp>
      <p:sp>
        <p:nvSpPr>
          <p:cNvPr id="4" name="Slide Number Placeholder 3"/>
          <p:cNvSpPr>
            <a:spLocks noGrp="1"/>
          </p:cNvSpPr>
          <p:nvPr>
            <p:ph type="sldNum" sz="quarter" idx="10"/>
          </p:nvPr>
        </p:nvSpPr>
        <p:spPr/>
        <p:txBody>
          <a:bodyPr/>
          <a:lstStyle/>
          <a:p>
            <a:fld id="{DEE3D4E8-5588-4B4F-ADB0-AF1BAE40D9AD}" type="slidenum">
              <a:rPr lang="en-US" smtClean="0"/>
              <a:t>2</a:t>
            </a:fld>
            <a:endParaRPr lang="en-US"/>
          </a:p>
        </p:txBody>
      </p:sp>
    </p:spTree>
    <p:extLst>
      <p:ext uri="{BB962C8B-B14F-4D97-AF65-F5344CB8AC3E}">
        <p14:creationId xmlns:p14="http://schemas.microsoft.com/office/powerpoint/2010/main" val="66458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part of CPS week, so we ought</a:t>
            </a:r>
            <a:r>
              <a:rPr lang="en-US" baseline="0" dirty="0" smtClean="0"/>
              <a:t> to reflect on CPS as a discipline</a:t>
            </a:r>
            <a:r>
              <a:rPr lang="is-IS" baseline="0" dirty="0" smtClean="0"/>
              <a:t>…</a:t>
            </a:r>
            <a:endParaRPr lang="en-US" baseline="0" dirty="0" smtClean="0"/>
          </a:p>
          <a:p>
            <a:r>
              <a:rPr lang="en-US" baseline="0" dirty="0" smtClean="0"/>
              <a:t>When someone brings up the CPS aspects, it’s typically focused on the cyber part, largely because that’s where the “control” side of it lies. From this perspective, the physical side is just an abstraction: it’s what makes CPS a “bad” information-processing unit.</a:t>
            </a:r>
          </a:p>
          <a:p>
            <a:r>
              <a:rPr lang="en-US" baseline="0" dirty="0" smtClean="0"/>
              <a:t>These are things are literally descriptions of computers. As computer scientists and engineers, no wonder we like these descriptions! Practically,</a:t>
            </a:r>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3</a:t>
            </a:fld>
            <a:endParaRPr lang="en-US"/>
          </a:p>
        </p:txBody>
      </p:sp>
    </p:spTree>
    <p:extLst>
      <p:ext uri="{BB962C8B-B14F-4D97-AF65-F5344CB8AC3E}">
        <p14:creationId xmlns:p14="http://schemas.microsoft.com/office/powerpoint/2010/main" val="419362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*Buzzword: “complex”. Sociologists used to call this “embeddedness”.</a:t>
            </a:r>
          </a:p>
          <a:p>
            <a:r>
              <a:rPr lang="en-US" dirty="0" smtClean="0"/>
              <a:t>Cities are run by</a:t>
            </a:r>
            <a:r>
              <a:rPr lang="en-US" baseline="0" dirty="0" smtClean="0"/>
              <a:t> people, in particular by decision-makers across the board.</a:t>
            </a:r>
          </a:p>
          <a:p>
            <a:r>
              <a:rPr lang="en-US" baseline="0" dirty="0" smtClean="0"/>
              <a:t>If we had enough (good) data, we could build a giant correlation table between every indicator that we could imagine. Of course we don’t: that’s why we use models to infer these correlations (and other relations).</a:t>
            </a:r>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4</a:t>
            </a:fld>
            <a:endParaRPr lang="en-US"/>
          </a:p>
        </p:txBody>
      </p:sp>
    </p:spTree>
    <p:extLst>
      <p:ext uri="{BB962C8B-B14F-4D97-AF65-F5344CB8AC3E}">
        <p14:creationId xmlns:p14="http://schemas.microsoft.com/office/powerpoint/2010/main" val="258914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by understanding what makes valuable data valuable</a:t>
            </a:r>
            <a:r>
              <a:rPr lang="is-IS" dirty="0" smtClean="0"/>
              <a:t>… what do people do with it?</a:t>
            </a:r>
            <a:endParaRPr lang="en-US" dirty="0" smtClean="0"/>
          </a:p>
          <a:p>
            <a:r>
              <a:rPr lang="en-US" dirty="0" smtClean="0"/>
              <a:t>Instead of creating a solution out of thin air, we</a:t>
            </a:r>
            <a:r>
              <a:rPr lang="en-US" baseline="0" dirty="0" smtClean="0"/>
              <a:t> want to build on what people are already using to solve their problems.</a:t>
            </a:r>
          </a:p>
          <a:p>
            <a:r>
              <a:rPr lang="en-US" baseline="0" dirty="0" smtClean="0"/>
              <a:t>Tradition: database management and BI tools. There are not your usual schema models.</a:t>
            </a:r>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5</a:t>
            </a:fld>
            <a:endParaRPr lang="en-US"/>
          </a:p>
        </p:txBody>
      </p:sp>
    </p:spTree>
    <p:extLst>
      <p:ext uri="{BB962C8B-B14F-4D97-AF65-F5344CB8AC3E}">
        <p14:creationId xmlns:p14="http://schemas.microsoft.com/office/powerpoint/2010/main" val="590712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definitely a limited view of operational indicator</a:t>
            </a:r>
            <a:r>
              <a:rPr lang="en-US" baseline="0" dirty="0" smtClean="0"/>
              <a:t> frameworks</a:t>
            </a:r>
            <a:r>
              <a:rPr lang="is-IS" dirty="0" smtClean="0"/>
              <a:t>… more research</a:t>
            </a:r>
            <a:r>
              <a:rPr lang="is-IS" baseline="0" dirty="0" smtClean="0"/>
              <a:t> pending.</a:t>
            </a:r>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7</a:t>
            </a:fld>
            <a:endParaRPr lang="en-US"/>
          </a:p>
        </p:txBody>
      </p:sp>
    </p:spTree>
    <p:extLst>
      <p:ext uri="{BB962C8B-B14F-4D97-AF65-F5344CB8AC3E}">
        <p14:creationId xmlns:p14="http://schemas.microsoft.com/office/powerpoint/2010/main" val="224119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already problematic, however, since</a:t>
            </a:r>
            <a:r>
              <a:rPr lang="en-US" baseline="0" dirty="0" smtClean="0"/>
              <a:t> “pairs” of indicators are no longer numeric!</a:t>
            </a:r>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10</a:t>
            </a:fld>
            <a:endParaRPr lang="en-US"/>
          </a:p>
        </p:txBody>
      </p:sp>
    </p:spTree>
    <p:extLst>
      <p:ext uri="{BB962C8B-B14F-4D97-AF65-F5344CB8AC3E}">
        <p14:creationId xmlns:p14="http://schemas.microsoft.com/office/powerpoint/2010/main" val="1080601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12</a:t>
            </a:fld>
            <a:endParaRPr lang="en-US"/>
          </a:p>
        </p:txBody>
      </p:sp>
    </p:spTree>
    <p:extLst>
      <p:ext uri="{BB962C8B-B14F-4D97-AF65-F5344CB8AC3E}">
        <p14:creationId xmlns:p14="http://schemas.microsoft.com/office/powerpoint/2010/main" val="1088333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13</a:t>
            </a:fld>
            <a:endParaRPr lang="en-US"/>
          </a:p>
        </p:txBody>
      </p:sp>
    </p:spTree>
    <p:extLst>
      <p:ext uri="{BB962C8B-B14F-4D97-AF65-F5344CB8AC3E}">
        <p14:creationId xmlns:p14="http://schemas.microsoft.com/office/powerpoint/2010/main" val="1969599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DF4CE6-8FEF-9044-830F-CB1BCD57F41A}" type="datetimeFigureOut">
              <a:rPr lang="en-US" smtClean="0"/>
              <a:t>4/26/17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9F781-1BAD-E94E-9A7D-B53D9A1FA5FD}" type="slidenum">
              <a:rPr lang="en-US" smtClean="0"/>
              <a:t>‹#›</a:t>
            </a:fld>
            <a:endParaRPr lang="en-US"/>
          </a:p>
        </p:txBody>
      </p:sp>
    </p:spTree>
    <p:extLst>
      <p:ext uri="{BB962C8B-B14F-4D97-AF65-F5344CB8AC3E}">
        <p14:creationId xmlns:p14="http://schemas.microsoft.com/office/powerpoint/2010/main" val="1239064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DF4CE6-8FEF-9044-830F-CB1BCD57F41A}" type="datetimeFigureOut">
              <a:rPr lang="en-US" smtClean="0"/>
              <a:t>4/26/17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9F781-1BAD-E94E-9A7D-B53D9A1FA5FD}" type="slidenum">
              <a:rPr lang="en-US" smtClean="0"/>
              <a:t>‹#›</a:t>
            </a:fld>
            <a:endParaRPr lang="en-US"/>
          </a:p>
        </p:txBody>
      </p:sp>
    </p:spTree>
    <p:extLst>
      <p:ext uri="{BB962C8B-B14F-4D97-AF65-F5344CB8AC3E}">
        <p14:creationId xmlns:p14="http://schemas.microsoft.com/office/powerpoint/2010/main" val="114559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DF4CE6-8FEF-9044-830F-CB1BCD57F41A}" type="datetimeFigureOut">
              <a:rPr lang="en-US" smtClean="0"/>
              <a:t>4/26/17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9F781-1BAD-E94E-9A7D-B53D9A1FA5FD}" type="slidenum">
              <a:rPr lang="en-US" smtClean="0"/>
              <a:t>‹#›</a:t>
            </a:fld>
            <a:endParaRPr lang="en-US"/>
          </a:p>
        </p:txBody>
      </p:sp>
    </p:spTree>
    <p:extLst>
      <p:ext uri="{BB962C8B-B14F-4D97-AF65-F5344CB8AC3E}">
        <p14:creationId xmlns:p14="http://schemas.microsoft.com/office/powerpoint/2010/main" val="1752486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DF4CE6-8FEF-9044-830F-CB1BCD57F41A}" type="datetimeFigureOut">
              <a:rPr lang="en-US" smtClean="0"/>
              <a:t>4/26/17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9F781-1BAD-E94E-9A7D-B53D9A1FA5FD}" type="slidenum">
              <a:rPr lang="en-US" smtClean="0"/>
              <a:t>‹#›</a:t>
            </a:fld>
            <a:endParaRPr lang="en-US"/>
          </a:p>
        </p:txBody>
      </p:sp>
    </p:spTree>
    <p:extLst>
      <p:ext uri="{BB962C8B-B14F-4D97-AF65-F5344CB8AC3E}">
        <p14:creationId xmlns:p14="http://schemas.microsoft.com/office/powerpoint/2010/main" val="839975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DF4CE6-8FEF-9044-830F-CB1BCD57F41A}" type="datetimeFigureOut">
              <a:rPr lang="en-US" smtClean="0"/>
              <a:t>4/26/17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9F781-1BAD-E94E-9A7D-B53D9A1FA5FD}" type="slidenum">
              <a:rPr lang="en-US" smtClean="0"/>
              <a:t>‹#›</a:t>
            </a:fld>
            <a:endParaRPr lang="en-US"/>
          </a:p>
        </p:txBody>
      </p:sp>
    </p:spTree>
    <p:extLst>
      <p:ext uri="{BB962C8B-B14F-4D97-AF65-F5344CB8AC3E}">
        <p14:creationId xmlns:p14="http://schemas.microsoft.com/office/powerpoint/2010/main" val="2063107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DF4CE6-8FEF-9044-830F-CB1BCD57F41A}" type="datetimeFigureOut">
              <a:rPr lang="en-US" smtClean="0"/>
              <a:t>4/26/17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9F781-1BAD-E94E-9A7D-B53D9A1FA5FD}" type="slidenum">
              <a:rPr lang="en-US" smtClean="0"/>
              <a:t>‹#›</a:t>
            </a:fld>
            <a:endParaRPr lang="en-US"/>
          </a:p>
        </p:txBody>
      </p:sp>
    </p:spTree>
    <p:extLst>
      <p:ext uri="{BB962C8B-B14F-4D97-AF65-F5344CB8AC3E}">
        <p14:creationId xmlns:p14="http://schemas.microsoft.com/office/powerpoint/2010/main" val="137856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DF4CE6-8FEF-9044-830F-CB1BCD57F41A}" type="datetimeFigureOut">
              <a:rPr lang="en-US" smtClean="0"/>
              <a:t>4/26/17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9F781-1BAD-E94E-9A7D-B53D9A1FA5FD}" type="slidenum">
              <a:rPr lang="en-US" smtClean="0"/>
              <a:t>‹#›</a:t>
            </a:fld>
            <a:endParaRPr lang="en-US"/>
          </a:p>
        </p:txBody>
      </p:sp>
    </p:spTree>
    <p:extLst>
      <p:ext uri="{BB962C8B-B14F-4D97-AF65-F5344CB8AC3E}">
        <p14:creationId xmlns:p14="http://schemas.microsoft.com/office/powerpoint/2010/main" val="417863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DF4CE6-8FEF-9044-830F-CB1BCD57F41A}" type="datetimeFigureOut">
              <a:rPr lang="en-US" smtClean="0"/>
              <a:t>4/26/17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9F781-1BAD-E94E-9A7D-B53D9A1FA5FD}" type="slidenum">
              <a:rPr lang="en-US" smtClean="0"/>
              <a:t>‹#›</a:t>
            </a:fld>
            <a:endParaRPr lang="en-US"/>
          </a:p>
        </p:txBody>
      </p:sp>
    </p:spTree>
    <p:extLst>
      <p:ext uri="{BB962C8B-B14F-4D97-AF65-F5344CB8AC3E}">
        <p14:creationId xmlns:p14="http://schemas.microsoft.com/office/powerpoint/2010/main" val="76161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F4CE6-8FEF-9044-830F-CB1BCD57F41A}" type="datetimeFigureOut">
              <a:rPr lang="en-US" smtClean="0"/>
              <a:t>4/26/17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9F781-1BAD-E94E-9A7D-B53D9A1FA5FD}" type="slidenum">
              <a:rPr lang="en-US" smtClean="0"/>
              <a:t>‹#›</a:t>
            </a:fld>
            <a:endParaRPr lang="en-US"/>
          </a:p>
        </p:txBody>
      </p:sp>
    </p:spTree>
    <p:extLst>
      <p:ext uri="{BB962C8B-B14F-4D97-AF65-F5344CB8AC3E}">
        <p14:creationId xmlns:p14="http://schemas.microsoft.com/office/powerpoint/2010/main" val="142629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DF4CE6-8FEF-9044-830F-CB1BCD57F41A}" type="datetimeFigureOut">
              <a:rPr lang="en-US" smtClean="0"/>
              <a:t>4/26/17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9F781-1BAD-E94E-9A7D-B53D9A1FA5FD}" type="slidenum">
              <a:rPr lang="en-US" smtClean="0"/>
              <a:t>‹#›</a:t>
            </a:fld>
            <a:endParaRPr lang="en-US"/>
          </a:p>
        </p:txBody>
      </p:sp>
    </p:spTree>
    <p:extLst>
      <p:ext uri="{BB962C8B-B14F-4D97-AF65-F5344CB8AC3E}">
        <p14:creationId xmlns:p14="http://schemas.microsoft.com/office/powerpoint/2010/main" val="1573362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DF4CE6-8FEF-9044-830F-CB1BCD57F41A}" type="datetimeFigureOut">
              <a:rPr lang="en-US" smtClean="0"/>
              <a:t>4/26/17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9F781-1BAD-E94E-9A7D-B53D9A1FA5FD}" type="slidenum">
              <a:rPr lang="en-US" smtClean="0"/>
              <a:t>‹#›</a:t>
            </a:fld>
            <a:endParaRPr lang="en-US"/>
          </a:p>
        </p:txBody>
      </p:sp>
    </p:spTree>
    <p:extLst>
      <p:ext uri="{BB962C8B-B14F-4D97-AF65-F5344CB8AC3E}">
        <p14:creationId xmlns:p14="http://schemas.microsoft.com/office/powerpoint/2010/main" val="15398626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DF4CE6-8FEF-9044-830F-CB1BCD57F41A}" type="datetimeFigureOut">
              <a:rPr lang="en-US" smtClean="0"/>
              <a:t>4/26/17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9F781-1BAD-E94E-9A7D-B53D9A1FA5FD}" type="slidenum">
              <a:rPr lang="en-US" smtClean="0"/>
              <a:t>‹#›</a:t>
            </a:fld>
            <a:endParaRPr lang="en-US"/>
          </a:p>
        </p:txBody>
      </p:sp>
    </p:spTree>
    <p:extLst>
      <p:ext uri="{BB962C8B-B14F-4D97-AF65-F5344CB8AC3E}">
        <p14:creationId xmlns:p14="http://schemas.microsoft.com/office/powerpoint/2010/main" val="382371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ctrTitle"/>
          </p:nvPr>
        </p:nvSpPr>
        <p:spPr>
          <a:xfrm>
            <a:off x="1524000" y="1867429"/>
            <a:ext cx="9144000" cy="2387600"/>
          </a:xfrm>
        </p:spPr>
        <p:txBody>
          <a:bodyPr>
            <a:normAutofit/>
          </a:bodyPr>
          <a:lstStyle/>
          <a:p>
            <a:r>
              <a:rPr lang="en-US" sz="4800" b="1" dirty="0" smtClean="0">
                <a:solidFill>
                  <a:srgbClr val="00B0F0"/>
                </a:solidFill>
              </a:rPr>
              <a:t>Indicator</a:t>
            </a:r>
            <a:r>
              <a:rPr lang="en-US" sz="4800" dirty="0" smtClean="0">
                <a:solidFill>
                  <a:srgbClr val="00B0F0"/>
                </a:solidFill>
              </a:rPr>
              <a:t> </a:t>
            </a:r>
            <a:r>
              <a:rPr lang="en-US" sz="4800" dirty="0" smtClean="0"/>
              <a:t>Frameworks</a:t>
            </a:r>
            <a:endParaRPr lang="en-US" sz="4800" dirty="0"/>
          </a:p>
        </p:txBody>
      </p:sp>
      <p:sp>
        <p:nvSpPr>
          <p:cNvPr id="12" name="Subtitle 2"/>
          <p:cNvSpPr>
            <a:spLocks noGrp="1"/>
          </p:cNvSpPr>
          <p:nvPr>
            <p:ph type="subTitle" idx="1"/>
          </p:nvPr>
        </p:nvSpPr>
        <p:spPr>
          <a:xfrm>
            <a:off x="1524000" y="4347104"/>
            <a:ext cx="9144000" cy="1655762"/>
          </a:xfrm>
        </p:spPr>
        <p:txBody>
          <a:bodyPr>
            <a:normAutofit lnSpcReduction="10000"/>
          </a:bodyPr>
          <a:lstStyle/>
          <a:p>
            <a:r>
              <a:rPr lang="en-US" dirty="0" smtClean="0"/>
              <a:t>Joshua Tan (Oxford), Christine Kendrick (City of Portland), </a:t>
            </a:r>
            <a:br>
              <a:rPr lang="en-US" dirty="0" smtClean="0"/>
            </a:br>
            <a:r>
              <a:rPr lang="en-US" dirty="0" smtClean="0"/>
              <a:t>Abhishek Dubey (Vanderbilt), and </a:t>
            </a:r>
            <a:r>
              <a:rPr lang="en-US" dirty="0" err="1" smtClean="0"/>
              <a:t>Sokwoo</a:t>
            </a:r>
            <a:r>
              <a:rPr lang="en-US" dirty="0" smtClean="0"/>
              <a:t> Rhee (NIST)</a:t>
            </a:r>
          </a:p>
          <a:p>
            <a:r>
              <a:rPr lang="en-US" dirty="0" smtClean="0"/>
              <a:t>SCOPE 2017, Carnegie Mellon University</a:t>
            </a:r>
          </a:p>
          <a:p>
            <a:r>
              <a:rPr lang="en-US" dirty="0" smtClean="0"/>
              <a:t>April 21, 2017</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3696" y="795867"/>
            <a:ext cx="2324608" cy="2641600"/>
          </a:xfrm>
          <a:prstGeom prst="rect">
            <a:avLst/>
          </a:prstGeom>
        </p:spPr>
      </p:pic>
    </p:spTree>
    <p:extLst>
      <p:ext uri="{BB962C8B-B14F-4D97-AF65-F5344CB8AC3E}">
        <p14:creationId xmlns:p14="http://schemas.microsoft.com/office/powerpoint/2010/main" val="811219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construct operational indicator frameworks?</a:t>
            </a:r>
            <a:endParaRPr lang="en-US" dirty="0"/>
          </a:p>
        </p:txBody>
      </p:sp>
      <p:sp>
        <p:nvSpPr>
          <p:cNvPr id="3" name="Content Placeholder 2"/>
          <p:cNvSpPr>
            <a:spLocks noGrp="1"/>
          </p:cNvSpPr>
          <p:nvPr>
            <p:ph idx="1"/>
          </p:nvPr>
        </p:nvSpPr>
        <p:spPr/>
        <p:txBody>
          <a:bodyPr/>
          <a:lstStyle/>
          <a:p>
            <a:r>
              <a:rPr lang="en-US" dirty="0" smtClean="0"/>
              <a:t>Expert input, Likert scales, but also</a:t>
            </a:r>
            <a:r>
              <a:rPr lang="is-IS" dirty="0" smtClean="0"/>
              <a:t>…</a:t>
            </a:r>
          </a:p>
          <a:p>
            <a:r>
              <a:rPr lang="en-US" dirty="0" smtClean="0"/>
              <a:t>We can refine old indicators by “cleaning” the data.</a:t>
            </a:r>
          </a:p>
          <a:p>
            <a:r>
              <a:rPr lang="en-US" dirty="0" smtClean="0"/>
              <a:t>We can form combine sets of indicators into new indicators.</a:t>
            </a:r>
          </a:p>
          <a:p>
            <a:r>
              <a:rPr lang="en-US" dirty="0" smtClean="0"/>
              <a:t>We can compute or infer correlations between indicators, then describe proxies.</a:t>
            </a:r>
          </a:p>
          <a:p>
            <a:endParaRPr lang="en-US" dirty="0"/>
          </a:p>
        </p:txBody>
      </p:sp>
    </p:spTree>
    <p:extLst>
      <p:ext uri="{BB962C8B-B14F-4D97-AF65-F5344CB8AC3E}">
        <p14:creationId xmlns:p14="http://schemas.microsoft.com/office/powerpoint/2010/main" val="1871633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43" y="1690688"/>
            <a:ext cx="11084513" cy="4770968"/>
          </a:xfrm>
          <a:prstGeom prst="rect">
            <a:avLst/>
          </a:prstGeom>
        </p:spPr>
      </p:pic>
      <p:sp>
        <p:nvSpPr>
          <p:cNvPr id="3" name="Title 2"/>
          <p:cNvSpPr>
            <a:spLocks noGrp="1"/>
          </p:cNvSpPr>
          <p:nvPr>
            <p:ph type="title"/>
          </p:nvPr>
        </p:nvSpPr>
        <p:spPr/>
        <p:txBody>
          <a:bodyPr/>
          <a:lstStyle/>
          <a:p>
            <a:r>
              <a:rPr lang="en-US" dirty="0" smtClean="0"/>
              <a:t>Adding </a:t>
            </a:r>
            <a:r>
              <a:rPr lang="en-US" b="1" dirty="0" smtClean="0">
                <a:solidFill>
                  <a:srgbClr val="C00000"/>
                </a:solidFill>
              </a:rPr>
              <a:t>structure</a:t>
            </a:r>
            <a:endParaRPr lang="en-US" b="1" dirty="0">
              <a:solidFill>
                <a:srgbClr val="C00000"/>
              </a:solidFill>
            </a:endParaRPr>
          </a:p>
        </p:txBody>
      </p:sp>
    </p:spTree>
    <p:extLst>
      <p:ext uri="{BB962C8B-B14F-4D97-AF65-F5344CB8AC3E}">
        <p14:creationId xmlns:p14="http://schemas.microsoft.com/office/powerpoint/2010/main" val="1793289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indicator frameworks, v1</a:t>
            </a:r>
            <a:endParaRPr lang="en-US" dirty="0"/>
          </a:p>
        </p:txBody>
      </p:sp>
      <p:sp>
        <p:nvSpPr>
          <p:cNvPr id="5" name="Content Placeholder 4"/>
          <p:cNvSpPr>
            <a:spLocks noGrp="1"/>
          </p:cNvSpPr>
          <p:nvPr>
            <p:ph idx="1"/>
          </p:nvPr>
        </p:nvSpPr>
        <p:spPr/>
        <p:txBody>
          <a:bodyPr/>
          <a:lstStyle/>
          <a:p>
            <a:r>
              <a:rPr lang="en-US" dirty="0" smtClean="0"/>
              <a:t>An abstract indicator framework is composed of: </a:t>
            </a:r>
          </a:p>
          <a:p>
            <a:pPr marL="914400" lvl="1" indent="-457200">
              <a:buFont typeface="+mj-lt"/>
              <a:buAutoNum type="arabicPeriod"/>
            </a:pPr>
            <a:r>
              <a:rPr lang="en-US" dirty="0" smtClean="0"/>
              <a:t>A </a:t>
            </a:r>
            <a:r>
              <a:rPr lang="en-US" b="1" dirty="0" smtClean="0"/>
              <a:t>R</a:t>
            </a:r>
            <a:r>
              <a:rPr lang="en-US" dirty="0" smtClean="0"/>
              <a:t>-valued matrix whose columns represent indicators and rows represent </a:t>
            </a:r>
            <a:r>
              <a:rPr lang="en-US" b="1" dirty="0" smtClean="0">
                <a:solidFill>
                  <a:srgbClr val="00B0F0"/>
                </a:solidFill>
              </a:rPr>
              <a:t>data</a:t>
            </a:r>
          </a:p>
          <a:p>
            <a:pPr marL="914400" lvl="1" indent="-457200">
              <a:buFont typeface="+mj-lt"/>
              <a:buAutoNum type="arabicPeriod"/>
            </a:pPr>
            <a:r>
              <a:rPr lang="en-US" dirty="0" smtClean="0"/>
              <a:t>An inner product operation between indicators, understood as their sample </a:t>
            </a:r>
            <a:r>
              <a:rPr lang="en-US" b="1" dirty="0" smtClean="0">
                <a:solidFill>
                  <a:srgbClr val="00B0F0"/>
                </a:solidFill>
              </a:rPr>
              <a:t>correlation</a:t>
            </a:r>
          </a:p>
          <a:p>
            <a:r>
              <a:rPr lang="en-US" dirty="0" smtClean="0"/>
              <a:t>The set of all abstract indicator frameworks forms something called a </a:t>
            </a:r>
            <a:r>
              <a:rPr lang="en-US" b="1" dirty="0" smtClean="0"/>
              <a:t>category</a:t>
            </a:r>
          </a:p>
          <a:p>
            <a:endParaRPr lang="en-US" dirty="0" smtClean="0"/>
          </a:p>
          <a:p>
            <a:endParaRPr lang="en-US" dirty="0"/>
          </a:p>
        </p:txBody>
      </p:sp>
    </p:spTree>
    <p:extLst>
      <p:ext uri="{BB962C8B-B14F-4D97-AF65-F5344CB8AC3E}">
        <p14:creationId xmlns:p14="http://schemas.microsoft.com/office/powerpoint/2010/main" val="1183755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background: category theory</a:t>
            </a:r>
            <a:endParaRPr lang="en-US" dirty="0"/>
          </a:p>
        </p:txBody>
      </p:sp>
      <p:sp>
        <p:nvSpPr>
          <p:cNvPr id="3" name="Content Placeholder 2"/>
          <p:cNvSpPr>
            <a:spLocks noGrp="1"/>
          </p:cNvSpPr>
          <p:nvPr>
            <p:ph idx="1"/>
          </p:nvPr>
        </p:nvSpPr>
        <p:spPr/>
        <p:txBody>
          <a:bodyPr>
            <a:normAutofit lnSpcReduction="10000"/>
          </a:bodyPr>
          <a:lstStyle/>
          <a:p>
            <a:r>
              <a:rPr lang="en-US" dirty="0" smtClean="0"/>
              <a:t>Category theory was originally invented in the 1960s to integrate different aspects of mathematics, especially topology and algebra. It is now being tested by a variety of different agencies, like NIST and DARPA, as a language for modeling and integrating large, heterogeneous </a:t>
            </a:r>
            <a:r>
              <a:rPr lang="en-US" b="1" dirty="0" smtClean="0">
                <a:solidFill>
                  <a:srgbClr val="C00000"/>
                </a:solidFill>
              </a:rPr>
              <a:t>systems</a:t>
            </a:r>
            <a:r>
              <a:rPr lang="en-US" dirty="0" smtClean="0"/>
              <a:t>, e.g. </a:t>
            </a:r>
            <a:r>
              <a:rPr lang="en-US" dirty="0" err="1" smtClean="0"/>
              <a:t>Nextgen</a:t>
            </a:r>
            <a:r>
              <a:rPr lang="en-US" dirty="0" smtClean="0"/>
              <a:t> or CASCADE.</a:t>
            </a:r>
          </a:p>
          <a:p>
            <a:r>
              <a:rPr lang="en-US" dirty="0" smtClean="0"/>
              <a:t>A </a:t>
            </a:r>
            <a:r>
              <a:rPr lang="en-US" i="1" dirty="0" smtClean="0"/>
              <a:t>category</a:t>
            </a:r>
            <a:r>
              <a:rPr lang="en-US" dirty="0" smtClean="0"/>
              <a:t> </a:t>
            </a:r>
            <a:r>
              <a:rPr lang="en-US" b="1" dirty="0" smtClean="0"/>
              <a:t>C</a:t>
            </a:r>
            <a:r>
              <a:rPr lang="en-US" dirty="0" smtClean="0"/>
              <a:t> is a collection of objects, called the objects of C, along with a collection of maps, called the morphisms of C, satisfying certain properties.</a:t>
            </a:r>
          </a:p>
          <a:p>
            <a:r>
              <a:rPr lang="en-US" dirty="0" smtClean="0"/>
              <a:t>A </a:t>
            </a:r>
            <a:r>
              <a:rPr lang="en-US" i="1" dirty="0" err="1" smtClean="0"/>
              <a:t>functor</a:t>
            </a:r>
            <a:r>
              <a:rPr lang="en-US" dirty="0" smtClean="0"/>
              <a:t> F : </a:t>
            </a:r>
            <a:r>
              <a:rPr lang="en-US" b="1" dirty="0" smtClean="0"/>
              <a:t>C</a:t>
            </a:r>
            <a:r>
              <a:rPr lang="en-US" dirty="0" smtClean="0"/>
              <a:t> -&gt; </a:t>
            </a:r>
            <a:r>
              <a:rPr lang="en-US" b="1" dirty="0" smtClean="0"/>
              <a:t>D</a:t>
            </a:r>
            <a:r>
              <a:rPr lang="en-US" dirty="0" smtClean="0"/>
              <a:t> between two categories is a map taking objects of C to objects of D, and morphisms of C to morphisms of D in a compatible way.</a:t>
            </a:r>
            <a:endParaRPr lang="en-US" dirty="0"/>
          </a:p>
        </p:txBody>
      </p:sp>
    </p:spTree>
    <p:extLst>
      <p:ext uri="{BB962C8B-B14F-4D97-AF65-F5344CB8AC3E}">
        <p14:creationId xmlns:p14="http://schemas.microsoft.com/office/powerpoint/2010/main" val="1417401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667" y="741363"/>
            <a:ext cx="9715500" cy="5435600"/>
          </a:xfrm>
          <a:prstGeom prst="rect">
            <a:avLst/>
          </a:prstGeom>
        </p:spPr>
      </p:pic>
    </p:spTree>
    <p:extLst>
      <p:ext uri="{BB962C8B-B14F-4D97-AF65-F5344CB8AC3E}">
        <p14:creationId xmlns:p14="http://schemas.microsoft.com/office/powerpoint/2010/main" val="2052781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background: monoidal categories</a:t>
            </a:r>
            <a:endParaRPr lang="en-US" dirty="0"/>
          </a:p>
        </p:txBody>
      </p:sp>
      <p:sp>
        <p:nvSpPr>
          <p:cNvPr id="3" name="Content Placeholder 2"/>
          <p:cNvSpPr>
            <a:spLocks noGrp="1"/>
          </p:cNvSpPr>
          <p:nvPr>
            <p:ph idx="1"/>
          </p:nvPr>
        </p:nvSpPr>
        <p:spPr/>
        <p:txBody>
          <a:bodyPr>
            <a:normAutofit/>
          </a:bodyPr>
          <a:lstStyle/>
          <a:p>
            <a:r>
              <a:rPr lang="en-US" dirty="0" smtClean="0"/>
              <a:t>A category with a tensor operation ⊗ : </a:t>
            </a:r>
            <a:r>
              <a:rPr lang="en-US" b="1" dirty="0" smtClean="0"/>
              <a:t>C</a:t>
            </a:r>
            <a:r>
              <a:rPr lang="en-US" dirty="0" smtClean="0"/>
              <a:t> × </a:t>
            </a:r>
            <a:r>
              <a:rPr lang="en-US" b="1" dirty="0" smtClean="0"/>
              <a:t>C </a:t>
            </a:r>
            <a:r>
              <a:rPr lang="en-US" dirty="0" smtClean="0"/>
              <a:t>-&gt;</a:t>
            </a:r>
            <a:r>
              <a:rPr lang="en-US" b="1" dirty="0" smtClean="0"/>
              <a:t> C</a:t>
            </a:r>
            <a:r>
              <a:rPr lang="en-US" dirty="0" smtClean="0"/>
              <a:t>, satisfying certain properties, is called a </a:t>
            </a:r>
            <a:r>
              <a:rPr lang="en-US" i="1" dirty="0" smtClean="0"/>
              <a:t>monoidal category</a:t>
            </a:r>
            <a:r>
              <a:rPr lang="en-US" dirty="0" smtClean="0"/>
              <a:t>. </a:t>
            </a:r>
          </a:p>
          <a:p>
            <a:r>
              <a:rPr lang="en-US" dirty="0" smtClean="0"/>
              <a:t>Essentially the tensor allows you to compare morphisms in parallel, while composition allows you to compare morphisms in series.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667" y="4001294"/>
            <a:ext cx="4597400" cy="2047582"/>
          </a:xfrm>
          <a:prstGeom prst="rect">
            <a:avLst/>
          </a:prstGeom>
        </p:spPr>
      </p:pic>
    </p:spTree>
    <p:extLst>
      <p:ext uri="{BB962C8B-B14F-4D97-AF65-F5344CB8AC3E}">
        <p14:creationId xmlns:p14="http://schemas.microsoft.com/office/powerpoint/2010/main" val="218108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indicator frameworks, v2</a:t>
            </a:r>
            <a:endParaRPr lang="en-US" dirty="0"/>
          </a:p>
        </p:txBody>
      </p:sp>
      <p:sp>
        <p:nvSpPr>
          <p:cNvPr id="3" name="Content Placeholder 2"/>
          <p:cNvSpPr>
            <a:spLocks noGrp="1"/>
          </p:cNvSpPr>
          <p:nvPr>
            <p:ph idx="1"/>
          </p:nvPr>
        </p:nvSpPr>
        <p:spPr/>
        <p:txBody>
          <a:bodyPr>
            <a:normAutofit/>
          </a:bodyPr>
          <a:lstStyle/>
          <a:p>
            <a:r>
              <a:rPr lang="en-US" dirty="0" smtClean="0"/>
              <a:t>We want to abstract from the data management aspect. It’s the choice of the indicators that is important, not the individual rows of data underneath.</a:t>
            </a:r>
          </a:p>
          <a:p>
            <a:r>
              <a:rPr lang="en-US" dirty="0" smtClean="0"/>
              <a:t>Many of operations on indicators are purely statistical, e.g. correlation, so we would like to define them in a general context.</a:t>
            </a:r>
          </a:p>
          <a:p>
            <a:r>
              <a:rPr lang="en-US" dirty="0" smtClean="0"/>
              <a:t>We especially want to emphasize correlation, because it emphasizes relations </a:t>
            </a:r>
            <a:r>
              <a:rPr lang="en-US" i="1" dirty="0" smtClean="0"/>
              <a:t>between</a:t>
            </a:r>
            <a:r>
              <a:rPr lang="en-US" dirty="0" smtClean="0"/>
              <a:t> indicators rather than the indicators themselves.</a:t>
            </a:r>
          </a:p>
          <a:p>
            <a:r>
              <a:rPr lang="en-US" dirty="0" smtClean="0"/>
              <a:t>We want to set the stage for linking </a:t>
            </a:r>
            <a:r>
              <a:rPr lang="en-US" b="1" dirty="0" smtClean="0">
                <a:solidFill>
                  <a:srgbClr val="C00000"/>
                </a:solidFill>
              </a:rPr>
              <a:t>models</a:t>
            </a:r>
            <a:r>
              <a:rPr lang="en-US" dirty="0" smtClean="0">
                <a:solidFill>
                  <a:srgbClr val="C00000"/>
                </a:solidFill>
              </a:rPr>
              <a:t> </a:t>
            </a:r>
            <a:r>
              <a:rPr lang="en-US" dirty="0" smtClean="0"/>
              <a:t>to </a:t>
            </a:r>
            <a:r>
              <a:rPr lang="en-US" b="1" dirty="0" smtClean="0">
                <a:solidFill>
                  <a:srgbClr val="00B0F0"/>
                </a:solidFill>
              </a:rPr>
              <a:t>data</a:t>
            </a:r>
            <a:r>
              <a:rPr lang="en-US" dirty="0" smtClean="0"/>
              <a:t>.</a:t>
            </a:r>
          </a:p>
          <a:p>
            <a:r>
              <a:rPr lang="en-US" dirty="0" smtClean="0"/>
              <a:t>This motivates the following definition</a:t>
            </a:r>
            <a:r>
              <a:rPr lang="is-IS" dirty="0" smtClean="0"/>
              <a:t>:</a:t>
            </a:r>
            <a:endParaRPr lang="en-US" dirty="0" smtClean="0"/>
          </a:p>
        </p:txBody>
      </p:sp>
    </p:spTree>
    <p:extLst>
      <p:ext uri="{BB962C8B-B14F-4D97-AF65-F5344CB8AC3E}">
        <p14:creationId xmlns:p14="http://schemas.microsoft.com/office/powerpoint/2010/main" val="245746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5" t="-4104" r="-45" b="75594"/>
          <a:stretch/>
        </p:blipFill>
        <p:spPr>
          <a:xfrm>
            <a:off x="2045641" y="570704"/>
            <a:ext cx="7593459" cy="182880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45275" b="-2291"/>
          <a:stretch/>
        </p:blipFill>
        <p:spPr>
          <a:xfrm>
            <a:off x="2045639" y="2569501"/>
            <a:ext cx="7593459" cy="365760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9299" b="60722"/>
          <a:stretch/>
        </p:blipFill>
        <p:spPr>
          <a:xfrm>
            <a:off x="2045640" y="2160692"/>
            <a:ext cx="7593459" cy="640080"/>
          </a:xfrm>
          <a:prstGeom prst="rect">
            <a:avLst/>
          </a:prstGeom>
        </p:spPr>
      </p:pic>
    </p:spTree>
    <p:extLst>
      <p:ext uri="{BB962C8B-B14F-4D97-AF65-F5344CB8AC3E}">
        <p14:creationId xmlns:p14="http://schemas.microsoft.com/office/powerpoint/2010/main" val="1397828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new indicator frameworks in </a:t>
            </a:r>
            <a:r>
              <a:rPr lang="en-US" b="1" dirty="0" smtClean="0"/>
              <a:t>Rand </a:t>
            </a:r>
            <a:endParaRPr lang="en-US" b="1" dirty="0"/>
          </a:p>
        </p:txBody>
      </p:sp>
      <p:sp>
        <p:nvSpPr>
          <p:cNvPr id="3" name="Content Placeholder 2"/>
          <p:cNvSpPr>
            <a:spLocks noGrp="1"/>
          </p:cNvSpPr>
          <p:nvPr>
            <p:ph idx="1"/>
          </p:nvPr>
        </p:nvSpPr>
        <p:spPr/>
        <p:txBody>
          <a:bodyPr>
            <a:normAutofit/>
          </a:bodyPr>
          <a:lstStyle/>
          <a:p>
            <a:r>
              <a:rPr lang="en-US" dirty="0" smtClean="0"/>
              <a:t>Given two indicator frameworks </a:t>
            </a:r>
            <a:r>
              <a:rPr lang="en-US" b="1" dirty="0" smtClean="0"/>
              <a:t>X</a:t>
            </a:r>
            <a:r>
              <a:rPr lang="en-US" dirty="0" smtClean="0"/>
              <a:t> and </a:t>
            </a:r>
            <a:r>
              <a:rPr lang="en-US" b="1" dirty="0" smtClean="0"/>
              <a:t>Z</a:t>
            </a:r>
            <a:r>
              <a:rPr lang="en-US" dirty="0" smtClean="0"/>
              <a:t> in </a:t>
            </a:r>
            <a:r>
              <a:rPr lang="en-US" b="1" dirty="0" smtClean="0"/>
              <a:t>Rand</a:t>
            </a:r>
            <a:r>
              <a:rPr lang="en-US" dirty="0" smtClean="0"/>
              <a:t>, one can write “formulas” in </a:t>
            </a:r>
            <a:r>
              <a:rPr lang="en-US" b="1" dirty="0" smtClean="0"/>
              <a:t>Rand</a:t>
            </a:r>
            <a:r>
              <a:rPr lang="en-US" dirty="0" smtClean="0"/>
              <a:t> that describe new indicator frameworks, exactly analogous to how one defines mediating (or confounding) variables in statistics. In the diagrammatic calculus, these look something like this: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5188" y="3589867"/>
            <a:ext cx="2726944" cy="3098800"/>
          </a:xfrm>
          <a:prstGeom prst="rect">
            <a:avLst/>
          </a:prstGeom>
        </p:spPr>
      </p:pic>
    </p:spTree>
    <p:extLst>
      <p:ext uri="{BB962C8B-B14F-4D97-AF65-F5344CB8AC3E}">
        <p14:creationId xmlns:p14="http://schemas.microsoft.com/office/powerpoint/2010/main" val="1408956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a:t>
            </a:r>
            <a:r>
              <a:rPr lang="en-US" b="1" dirty="0" smtClean="0">
                <a:solidFill>
                  <a:srgbClr val="C00000"/>
                </a:solidFill>
              </a:rPr>
              <a:t>model</a:t>
            </a:r>
            <a:r>
              <a:rPr lang="en-US" dirty="0" smtClean="0"/>
              <a:t>: causal diagrams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Causal diagrams are directed acyclic graphs, e.g.</a:t>
            </a:r>
          </a:p>
          <a:p>
            <a:endParaRPr lang="is-IS" dirty="0" smtClean="0"/>
          </a:p>
          <a:p>
            <a:endParaRPr lang="is-IS" dirty="0"/>
          </a:p>
          <a:p>
            <a:endParaRPr lang="is-IS" dirty="0" smtClean="0"/>
          </a:p>
          <a:p>
            <a:endParaRPr lang="is-IS" dirty="0" smtClean="0"/>
          </a:p>
          <a:p>
            <a:endParaRPr lang="is-IS" dirty="0"/>
          </a:p>
          <a:p>
            <a:endParaRPr lang="is-IS" dirty="0"/>
          </a:p>
          <a:p>
            <a:endParaRPr lang="is-IS" dirty="0" smtClean="0"/>
          </a:p>
          <a:p>
            <a:r>
              <a:rPr lang="is-IS" dirty="0" smtClean="0"/>
              <a:t>Each causal diagram can be used to construct a monoidal category, called a </a:t>
            </a:r>
            <a:r>
              <a:rPr lang="is-IS" i="1" dirty="0" smtClean="0"/>
              <a:t>causal theory</a:t>
            </a:r>
            <a:r>
              <a:rPr lang="is-IS" dirty="0" smtClean="0"/>
              <a:t> [Fong ‘13].</a:t>
            </a:r>
          </a:p>
          <a:p>
            <a:r>
              <a:rPr lang="is-IS" dirty="0" smtClean="0"/>
              <a:t>Each graph, essentially, defines a procedure for computing mediating variables.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05" y="2285999"/>
            <a:ext cx="1966775" cy="2438400"/>
          </a:xfrm>
          <a:prstGeom prst="rect">
            <a:avLst/>
          </a:prstGeom>
        </p:spPr>
      </p:pic>
    </p:spTree>
    <p:extLst>
      <p:ext uri="{BB962C8B-B14F-4D97-AF65-F5344CB8AC3E}">
        <p14:creationId xmlns:p14="http://schemas.microsoft.com/office/powerpoint/2010/main" val="1156304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Overarching question: how do we synthesize </a:t>
            </a:r>
            <a:r>
              <a:rPr lang="en-US" b="1" dirty="0" smtClean="0">
                <a:solidFill>
                  <a:srgbClr val="C00000"/>
                </a:solidFill>
              </a:rPr>
              <a:t>models</a:t>
            </a:r>
            <a:r>
              <a:rPr lang="en-US" dirty="0" smtClean="0"/>
              <a:t> with </a:t>
            </a:r>
            <a:r>
              <a:rPr lang="en-US" b="1" dirty="0" smtClean="0">
                <a:solidFill>
                  <a:srgbClr val="00B0F0"/>
                </a:solidFill>
              </a:rPr>
              <a:t>data</a:t>
            </a:r>
            <a:r>
              <a:rPr lang="en-US" dirty="0" smtClean="0"/>
              <a: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90706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indicator frameworks, v3</a:t>
            </a:r>
            <a:endParaRPr lang="en-US" dirty="0"/>
          </a:p>
        </p:txBody>
      </p:sp>
      <p:sp>
        <p:nvSpPr>
          <p:cNvPr id="3" name="Content Placeholder 2"/>
          <p:cNvSpPr>
            <a:spLocks noGrp="1"/>
          </p:cNvSpPr>
          <p:nvPr>
            <p:ph idx="1"/>
          </p:nvPr>
        </p:nvSpPr>
        <p:spPr/>
        <p:txBody>
          <a:bodyPr/>
          <a:lstStyle/>
          <a:p>
            <a:r>
              <a:rPr lang="en-US" dirty="0" smtClean="0"/>
              <a:t>The causal diagram serves as a primitive </a:t>
            </a:r>
            <a:r>
              <a:rPr lang="en-US" b="1" dirty="0" smtClean="0">
                <a:solidFill>
                  <a:srgbClr val="C00000"/>
                </a:solidFill>
              </a:rPr>
              <a:t>model</a:t>
            </a:r>
            <a:r>
              <a:rPr lang="en-US" dirty="0" smtClean="0">
                <a:solidFill>
                  <a:srgbClr val="C00000"/>
                </a:solidFill>
              </a:rPr>
              <a:t> </a:t>
            </a:r>
            <a:r>
              <a:rPr lang="en-US" dirty="0" smtClean="0"/>
              <a:t>of a given context.</a:t>
            </a:r>
          </a:p>
          <a:p>
            <a:r>
              <a:rPr lang="en-US" dirty="0" smtClean="0"/>
              <a:t>The category </a:t>
            </a:r>
            <a:r>
              <a:rPr lang="en-US" b="1" dirty="0" smtClean="0"/>
              <a:t>Rand</a:t>
            </a:r>
            <a:r>
              <a:rPr lang="en-US" dirty="0" smtClean="0"/>
              <a:t> of random variables serves as a (still primitive) </a:t>
            </a:r>
            <a:r>
              <a:rPr lang="en-US" b="1" dirty="0" smtClean="0">
                <a:solidFill>
                  <a:srgbClr val="00B0F0"/>
                </a:solidFill>
              </a:rPr>
              <a:t>semantics of how we use data</a:t>
            </a:r>
            <a:r>
              <a:rPr lang="en-US" dirty="0" smtClean="0"/>
              <a:t>.</a:t>
            </a:r>
          </a:p>
          <a:p>
            <a:r>
              <a:rPr lang="en-US" dirty="0" smtClean="0"/>
              <a:t>The idea: define constraints in </a:t>
            </a:r>
            <a:r>
              <a:rPr lang="en-US" b="1" dirty="0" smtClean="0"/>
              <a:t>Rand</a:t>
            </a:r>
            <a:r>
              <a:rPr lang="en-US" dirty="0" smtClean="0"/>
              <a:t>, and thus indicator frameworks, by mapping the causal theory into </a:t>
            </a:r>
            <a:r>
              <a:rPr lang="en-US" b="1" dirty="0" smtClean="0"/>
              <a:t>Rand</a:t>
            </a:r>
            <a:r>
              <a:rPr lang="en-US" dirty="0" smtClean="0"/>
              <a:t>; this creates a </a:t>
            </a:r>
            <a:r>
              <a:rPr lang="en-US" b="1" dirty="0" smtClean="0">
                <a:solidFill>
                  <a:srgbClr val="C00000"/>
                </a:solidFill>
              </a:rPr>
              <a:t>model</a:t>
            </a:r>
            <a:r>
              <a:rPr lang="en-US" dirty="0" smtClean="0"/>
              <a:t> of the causal theory in </a:t>
            </a:r>
            <a:r>
              <a:rPr lang="en-US" b="1" dirty="0" smtClean="0"/>
              <a:t>Rand</a:t>
            </a:r>
            <a:r>
              <a:rPr lang="en-US" dirty="0" smtClean="0"/>
              <a:t>., i.e. an indicator framework based on the causal theory.</a:t>
            </a:r>
            <a:endParaRPr lang="en-US" dirty="0"/>
          </a:p>
        </p:txBody>
      </p:sp>
    </p:spTree>
    <p:extLst>
      <p:ext uri="{BB962C8B-B14F-4D97-AF65-F5344CB8AC3E}">
        <p14:creationId xmlns:p14="http://schemas.microsoft.com/office/powerpoint/2010/main" val="1052758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077" y="1638299"/>
            <a:ext cx="9223577" cy="3488267"/>
          </a:xfrm>
          <a:prstGeom prst="rect">
            <a:avLst/>
          </a:prstGeom>
        </p:spPr>
      </p:pic>
    </p:spTree>
    <p:extLst>
      <p:ext uri="{BB962C8B-B14F-4D97-AF65-F5344CB8AC3E}">
        <p14:creationId xmlns:p14="http://schemas.microsoft.com/office/powerpoint/2010/main" val="141132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More examples!</a:t>
            </a:r>
          </a:p>
          <a:p>
            <a:r>
              <a:rPr lang="en-US" dirty="0" smtClean="0"/>
              <a:t>Constructions besides mediating frameworks</a:t>
            </a:r>
          </a:p>
          <a:p>
            <a:r>
              <a:rPr lang="en-US" dirty="0" smtClean="0"/>
              <a:t>Improved semantics on </a:t>
            </a:r>
            <a:r>
              <a:rPr lang="en-US" b="1" dirty="0" smtClean="0"/>
              <a:t>Rand</a:t>
            </a:r>
          </a:p>
          <a:p>
            <a:r>
              <a:rPr lang="en-US" dirty="0" smtClean="0"/>
              <a:t>True “hybrid indicator frameworks”</a:t>
            </a:r>
            <a:r>
              <a:rPr lang="en-US" dirty="0"/>
              <a:t> </a:t>
            </a:r>
            <a:r>
              <a:rPr lang="en-US" dirty="0" smtClean="0"/>
              <a:t>for CPS models</a:t>
            </a:r>
          </a:p>
        </p:txBody>
      </p:sp>
    </p:spTree>
    <p:extLst>
      <p:ext uri="{BB962C8B-B14F-4D97-AF65-F5344CB8AC3E}">
        <p14:creationId xmlns:p14="http://schemas.microsoft.com/office/powerpoint/2010/main" val="749931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9730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Shot Spot in South Bend</a:t>
            </a:r>
            <a:endParaRPr lang="en-US" dirty="0"/>
          </a:p>
        </p:txBody>
      </p:sp>
      <p:sp>
        <p:nvSpPr>
          <p:cNvPr id="3" name="Content Placeholder 2"/>
          <p:cNvSpPr>
            <a:spLocks noGrp="1"/>
          </p:cNvSpPr>
          <p:nvPr>
            <p:ph idx="1"/>
          </p:nvPr>
        </p:nvSpPr>
        <p:spPr/>
        <p:txBody>
          <a:bodyPr>
            <a:normAutofit/>
          </a:bodyPr>
          <a:lstStyle/>
          <a:p>
            <a:r>
              <a:rPr lang="en-US" dirty="0" smtClean="0"/>
              <a:t>Courtesy of Santiago </a:t>
            </a:r>
            <a:r>
              <a:rPr lang="en-US" dirty="0" err="1" smtClean="0"/>
              <a:t>Garces</a:t>
            </a:r>
            <a:r>
              <a:rPr lang="en-US" dirty="0" smtClean="0"/>
              <a:t>, CIO of South Bend, </a:t>
            </a:r>
            <a:r>
              <a:rPr lang="en-US" dirty="0" smtClean="0"/>
              <a:t>Indiana</a:t>
            </a:r>
          </a:p>
          <a:p>
            <a:r>
              <a:rPr lang="en-US" dirty="0" smtClean="0"/>
              <a:t>Target indicator: reduce crime</a:t>
            </a:r>
          </a:p>
          <a:p>
            <a:r>
              <a:rPr lang="is-IS" dirty="0" smtClean="0"/>
              <a:t>Target indicator: reduce gun crime and group-related activity</a:t>
            </a:r>
            <a:endParaRPr lang="is-IS" dirty="0" smtClean="0"/>
          </a:p>
          <a:p>
            <a:r>
              <a:rPr lang="en-US" dirty="0" smtClean="0"/>
              <a:t>Target indicator: target interventions at </a:t>
            </a:r>
            <a:r>
              <a:rPr lang="en-US" dirty="0" smtClean="0"/>
              <a:t>specific group members </a:t>
            </a:r>
          </a:p>
          <a:p>
            <a:r>
              <a:rPr lang="en-US" dirty="0" smtClean="0"/>
              <a:t>Means: </a:t>
            </a:r>
            <a:r>
              <a:rPr lang="en-US" dirty="0" smtClean="0"/>
              <a:t>Incorporate Shot Spot information with 911 dispatch calls. “Whenever, a shot incident is detected and a resident also calls 911 to inform of the incident, the dispatch is classified differently than when a signal is detected but not accompanied with a resident's call</a:t>
            </a:r>
            <a:r>
              <a:rPr lang="en-US" dirty="0" smtClean="0"/>
              <a:t>.”</a:t>
            </a:r>
            <a:endParaRPr lang="en-US" dirty="0" smtClean="0"/>
          </a:p>
        </p:txBody>
      </p:sp>
    </p:spTree>
    <p:extLst>
      <p:ext uri="{BB962C8B-B14F-4D97-AF65-F5344CB8AC3E}">
        <p14:creationId xmlns:p14="http://schemas.microsoft.com/office/powerpoint/2010/main" val="135466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Shot Spot in South Bend</a:t>
            </a:r>
            <a:endParaRPr lang="en-US" dirty="0"/>
          </a:p>
        </p:txBody>
      </p:sp>
      <p:sp>
        <p:nvSpPr>
          <p:cNvPr id="3" name="Content Placeholder 2"/>
          <p:cNvSpPr>
            <a:spLocks noGrp="1"/>
          </p:cNvSpPr>
          <p:nvPr>
            <p:ph idx="1"/>
          </p:nvPr>
        </p:nvSpPr>
        <p:spPr/>
        <p:txBody>
          <a:bodyPr>
            <a:normAutofit fontScale="70000" lnSpcReduction="20000"/>
          </a:bodyPr>
          <a:lstStyle/>
          <a:p>
            <a:pPr marL="0" indent="0" fontAlgn="ctr">
              <a:buNone/>
            </a:pPr>
            <a:r>
              <a:rPr lang="en-US" dirty="0" smtClean="0"/>
              <a:t>Indicators Used</a:t>
            </a:r>
          </a:p>
          <a:p>
            <a:pPr marL="514350" indent="-514350" fontAlgn="ctr">
              <a:buFont typeface="+mj-lt"/>
              <a:buAutoNum type="arabicPeriod"/>
            </a:pPr>
            <a:r>
              <a:rPr lang="en-US" b="1" dirty="0" smtClean="0"/>
              <a:t>The total number of shootings involving a group member, compared to a 3 year rolling average;</a:t>
            </a:r>
          </a:p>
          <a:p>
            <a:pPr marL="514350" indent="-514350" fontAlgn="ctr">
              <a:buFont typeface="+mj-lt"/>
              <a:buAutoNum type="arabicPeriod"/>
            </a:pPr>
            <a:r>
              <a:rPr lang="en-US" dirty="0" smtClean="0"/>
              <a:t>the ratio of group member involved shootings, compared to the total number of criminal assault shootings;</a:t>
            </a:r>
          </a:p>
          <a:p>
            <a:pPr marL="514350" indent="-514350" fontAlgn="ctr">
              <a:buFont typeface="+mj-lt"/>
              <a:buAutoNum type="arabicPeriod"/>
            </a:pPr>
            <a:r>
              <a:rPr lang="en-US" b="1" dirty="0" smtClean="0"/>
              <a:t>Number </a:t>
            </a:r>
            <a:r>
              <a:rPr lang="en-US" b="1" dirty="0"/>
              <a:t>of shooting incidents recorded both by Shot Spotter and </a:t>
            </a:r>
            <a:r>
              <a:rPr lang="en-US" b="1" dirty="0" smtClean="0"/>
              <a:t>residents</a:t>
            </a:r>
          </a:p>
          <a:p>
            <a:pPr marL="514350" indent="-514350" fontAlgn="ctr">
              <a:buFont typeface="+mj-lt"/>
              <a:buAutoNum type="arabicPeriod"/>
            </a:pPr>
            <a:r>
              <a:rPr lang="en-US" b="1" dirty="0" smtClean="0"/>
              <a:t>Number </a:t>
            </a:r>
            <a:r>
              <a:rPr lang="en-US" b="1" dirty="0"/>
              <a:t>of direct interventions with group members, or close social </a:t>
            </a:r>
            <a:r>
              <a:rPr lang="en-US" b="1" dirty="0" smtClean="0"/>
              <a:t>relatives</a:t>
            </a:r>
          </a:p>
          <a:p>
            <a:pPr marL="514350" indent="-514350" fontAlgn="ctr">
              <a:buFont typeface="+mj-lt"/>
              <a:buAutoNum type="arabicPeriod"/>
            </a:pPr>
            <a:r>
              <a:rPr lang="en-US" dirty="0" smtClean="0"/>
              <a:t>Number </a:t>
            </a:r>
            <a:r>
              <a:rPr lang="en-US" dirty="0"/>
              <a:t>of call-ins (large meetings where notorious group members are presented with the opportunity to get involved with social services, or communicated the enforcement action alternative</a:t>
            </a:r>
            <a:r>
              <a:rPr lang="en-US" dirty="0" smtClean="0"/>
              <a:t>)</a:t>
            </a:r>
          </a:p>
          <a:p>
            <a:pPr marL="514350" indent="-514350" fontAlgn="ctr">
              <a:buFont typeface="+mj-lt"/>
              <a:buAutoNum type="arabicPeriod"/>
            </a:pPr>
            <a:r>
              <a:rPr lang="en-US" dirty="0" smtClean="0"/>
              <a:t>Number </a:t>
            </a:r>
            <a:r>
              <a:rPr lang="en-US" dirty="0"/>
              <a:t>of enforcement actions, interventions directed at executing warrants and investigations against the most violent </a:t>
            </a:r>
            <a:r>
              <a:rPr lang="en-US" dirty="0" smtClean="0"/>
              <a:t>group</a:t>
            </a:r>
          </a:p>
          <a:p>
            <a:pPr marL="514350" indent="-514350" fontAlgn="ctr">
              <a:buFont typeface="+mj-lt"/>
              <a:buAutoNum type="arabicPeriod"/>
            </a:pPr>
            <a:r>
              <a:rPr lang="en-US" dirty="0" smtClean="0"/>
              <a:t>Ratio </a:t>
            </a:r>
            <a:r>
              <a:rPr lang="en-US" dirty="0"/>
              <a:t>of shots where a resident called as a shot is detected by Shot Spotter (proxy for community trust and collaboration with the Police Department</a:t>
            </a:r>
            <a:r>
              <a:rPr lang="en-US" dirty="0" smtClean="0"/>
              <a:t>)</a:t>
            </a:r>
          </a:p>
          <a:p>
            <a:pPr marL="514350" indent="-514350" fontAlgn="ctr">
              <a:buFont typeface="+mj-lt"/>
              <a:buAutoNum type="arabicPeriod"/>
            </a:pPr>
            <a:r>
              <a:rPr lang="en-US" dirty="0" smtClean="0"/>
              <a:t>Percentage</a:t>
            </a:r>
            <a:r>
              <a:rPr lang="en-US" dirty="0"/>
              <a:t>/ s-value of number of complaints relative to calls for </a:t>
            </a:r>
            <a:r>
              <a:rPr lang="en-US" dirty="0" smtClean="0"/>
              <a:t>service</a:t>
            </a:r>
            <a:endParaRPr lang="en-US" dirty="0"/>
          </a:p>
        </p:txBody>
      </p:sp>
    </p:spTree>
    <p:extLst>
      <p:ext uri="{BB962C8B-B14F-4D97-AF65-F5344CB8AC3E}">
        <p14:creationId xmlns:p14="http://schemas.microsoft.com/office/powerpoint/2010/main" val="808799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Shot Spot in South Bend</a:t>
            </a:r>
            <a:endParaRPr lang="en-US" dirty="0"/>
          </a:p>
        </p:txBody>
      </p:sp>
      <p:sp>
        <p:nvSpPr>
          <p:cNvPr id="3" name="Content Placeholder 2"/>
          <p:cNvSpPr>
            <a:spLocks noGrp="1"/>
          </p:cNvSpPr>
          <p:nvPr>
            <p:ph idx="1"/>
          </p:nvPr>
        </p:nvSpPr>
        <p:spPr/>
        <p:txBody>
          <a:bodyPr>
            <a:normAutofit/>
          </a:bodyPr>
          <a:lstStyle/>
          <a:p>
            <a:pPr fontAlgn="ctr"/>
            <a:r>
              <a:rPr lang="en-US" dirty="0" smtClean="0"/>
              <a:t>Things we need to model:</a:t>
            </a:r>
          </a:p>
          <a:p>
            <a:pPr lvl="1" fontAlgn="ctr"/>
            <a:r>
              <a:rPr lang="en-US" dirty="0" smtClean="0"/>
              <a:t>Frameworks that draw on indicators from a number of different sources: </a:t>
            </a:r>
            <a:r>
              <a:rPr lang="pt-BR" dirty="0" smtClean="0"/>
              <a:t>ISO 37120 for overview,</a:t>
            </a:r>
            <a:r>
              <a:rPr lang="en-US" dirty="0" smtClean="0"/>
              <a:t> FBI uniform crime reporting program, 911 CAD system, Shot Spotter, internal databases for group activity and “interventions”</a:t>
            </a:r>
          </a:p>
          <a:p>
            <a:pPr lvl="1" fontAlgn="ctr"/>
            <a:r>
              <a:rPr lang="en-US" dirty="0" smtClean="0"/>
              <a:t>Comparisons of indicators as indicators, e.g. the total # of shootings compared to a 3 year rolling average</a:t>
            </a:r>
          </a:p>
          <a:p>
            <a:pPr lvl="1" fontAlgn="ctr"/>
            <a:r>
              <a:rPr lang="en-US" dirty="0" smtClean="0"/>
              <a:t>Logical operations on indicators, e.g. # of shootings recorded by Shot Spotter AND local residents, # of direct interventions with group members OR close relatives</a:t>
            </a:r>
          </a:p>
          <a:p>
            <a:pPr lvl="1" fontAlgn="ctr"/>
            <a:r>
              <a:rPr lang="en-US" dirty="0" smtClean="0"/>
              <a:t>Relationship between indicator and `sub-indicators’</a:t>
            </a:r>
          </a:p>
          <a:p>
            <a:pPr lvl="1" fontAlgn="ctr"/>
            <a:r>
              <a:rPr lang="en-US" dirty="0" smtClean="0"/>
              <a:t>Properties of indicators, like how difficult it is to supply that indicator</a:t>
            </a:r>
            <a:endParaRPr lang="en-US" dirty="0" smtClean="0"/>
          </a:p>
          <a:p>
            <a:pPr lvl="1" fontAlgn="ctr"/>
            <a:endParaRPr lang="en-US" dirty="0"/>
          </a:p>
        </p:txBody>
      </p:sp>
    </p:spTree>
    <p:extLst>
      <p:ext uri="{BB962C8B-B14F-4D97-AF65-F5344CB8AC3E}">
        <p14:creationId xmlns:p14="http://schemas.microsoft.com/office/powerpoint/2010/main" val="658910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Nextgen</a:t>
            </a:r>
            <a:endParaRPr lang="en-US" dirty="0"/>
          </a:p>
        </p:txBody>
      </p:sp>
      <p:sp>
        <p:nvSpPr>
          <p:cNvPr id="3" name="Content Placeholder 2"/>
          <p:cNvSpPr>
            <a:spLocks noGrp="1"/>
          </p:cNvSpPr>
          <p:nvPr>
            <p:ph idx="1"/>
          </p:nvPr>
        </p:nvSpPr>
        <p:spPr/>
        <p:txBody>
          <a:bodyPr>
            <a:normAutofit fontScale="92500"/>
          </a:bodyPr>
          <a:lstStyle/>
          <a:p>
            <a:r>
              <a:rPr lang="en-US" dirty="0" smtClean="0"/>
              <a:t>Courtesy of John Baez and </a:t>
            </a:r>
            <a:r>
              <a:rPr lang="en-US" dirty="0" err="1" smtClean="0"/>
              <a:t>Metron</a:t>
            </a:r>
            <a:endParaRPr lang="en-US" dirty="0" smtClean="0"/>
          </a:p>
          <a:p>
            <a:r>
              <a:rPr lang="en-US" dirty="0" err="1" smtClean="0"/>
              <a:t>Nextgen</a:t>
            </a:r>
            <a:r>
              <a:rPr lang="en-US" dirty="0" smtClean="0"/>
              <a:t>: “Next Generation Air Transportation System”</a:t>
            </a:r>
          </a:p>
          <a:p>
            <a:r>
              <a:rPr lang="en-US" dirty="0" smtClean="0"/>
              <a:t>From DARPA: “</a:t>
            </a:r>
            <a:r>
              <a:rPr lang="en-US" dirty="0"/>
              <a:t>The DoD and urban infrastructure capabilities are increasingly based on the integration and coordination of heterogeneous systems using System-of-Systems (</a:t>
            </a:r>
            <a:r>
              <a:rPr lang="en-US" dirty="0" err="1"/>
              <a:t>SoS</a:t>
            </a:r>
            <a:r>
              <a:rPr lang="en-US" dirty="0"/>
              <a:t>) architectures. However, it is difficult to model and currently impossible to systematically design such complex systems using state-of-the-art tools, leading to inferior performance, unexpected problems, and weak resilience. This inadequacy in design capability results from the complexity of interactions between system structures and behaviors across multiple time and length scales that cannot be adequately modeled using conventional approaches</a:t>
            </a:r>
            <a:r>
              <a:rPr lang="en-US" dirty="0" smtClean="0"/>
              <a:t>.”</a:t>
            </a:r>
          </a:p>
        </p:txBody>
      </p:sp>
    </p:spTree>
    <p:extLst>
      <p:ext uri="{BB962C8B-B14F-4D97-AF65-F5344CB8AC3E}">
        <p14:creationId xmlns:p14="http://schemas.microsoft.com/office/powerpoint/2010/main" val="821086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Non-temporal indicators</a:t>
            </a:r>
            <a:endParaRPr lang="en-US" dirty="0"/>
          </a:p>
        </p:txBody>
      </p:sp>
      <p:sp>
        <p:nvSpPr>
          <p:cNvPr id="3" name="Content Placeholder 2"/>
          <p:cNvSpPr>
            <a:spLocks noGrp="1"/>
          </p:cNvSpPr>
          <p:nvPr>
            <p:ph idx="1"/>
          </p:nvPr>
        </p:nvSpPr>
        <p:spPr/>
        <p:txBody>
          <a:bodyPr/>
          <a:lstStyle/>
          <a:p>
            <a:r>
              <a:rPr lang="en-US" dirty="0" smtClean="0"/>
              <a:t>E.g., location-varying indicators like energy use per building: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52556224"/>
              </p:ext>
            </p:extLst>
          </p:nvPr>
        </p:nvGraphicFramePr>
        <p:xfrm>
          <a:off x="838200" y="2435225"/>
          <a:ext cx="10515600" cy="669072"/>
        </p:xfrm>
        <a:graphic>
          <a:graphicData uri="http://schemas.openxmlformats.org/drawingml/2006/table">
            <a:tbl>
              <a:tblPr>
                <a:tableStyleId>{5C22544A-7EE6-4342-B048-85BDC9FD1C3A}</a:tableStyleId>
              </a:tblPr>
              <a:tblGrid>
                <a:gridCol w="2635175"/>
                <a:gridCol w="903488"/>
                <a:gridCol w="1438888"/>
                <a:gridCol w="1848805"/>
                <a:gridCol w="1246479"/>
                <a:gridCol w="1146092"/>
                <a:gridCol w="1296673"/>
              </a:tblGrid>
              <a:tr h="167268">
                <a:tc>
                  <a:txBody>
                    <a:bodyPr/>
                    <a:lstStyle/>
                    <a:p>
                      <a:pPr algn="l" fontAlgn="b"/>
                      <a:r>
                        <a:rPr lang="en-US" sz="1000" u="none" strike="noStrike">
                          <a:effectLst/>
                        </a:rPr>
                        <a:t>Property Name</a:t>
                      </a:r>
                      <a:endParaRPr lang="en-US" sz="1000" b="1"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Reported</a:t>
                      </a:r>
                      <a:endParaRPr lang="en-US" sz="1000" b="1"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Property Type</a:t>
                      </a:r>
                      <a:endParaRPr lang="en-US" sz="1000" b="1"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Address</a:t>
                      </a:r>
                      <a:endParaRPr lang="en-US" sz="1000" b="1"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dirty="0">
                          <a:effectLst/>
                        </a:rPr>
                        <a:t>ZIP</a:t>
                      </a:r>
                      <a:endParaRPr lang="en-US" sz="1000" b="1" i="0" u="none" strike="noStrike" dirty="0">
                        <a:solidFill>
                          <a:srgbClr val="000000"/>
                        </a:solidFill>
                        <a:effectLst/>
                        <a:latin typeface="Calibri" charset="0"/>
                      </a:endParaRPr>
                    </a:p>
                  </a:txBody>
                  <a:tcPr marL="11151" marR="11151" marT="11151" marB="0" anchor="b"/>
                </a:tc>
                <a:tc>
                  <a:txBody>
                    <a:bodyPr/>
                    <a:lstStyle/>
                    <a:p>
                      <a:pPr algn="l" fontAlgn="b"/>
                      <a:r>
                        <a:rPr lang="en-US" sz="1000" u="none" strike="noStrike">
                          <a:effectLst/>
                        </a:rPr>
                        <a:t>Gross Area (sq ft)</a:t>
                      </a:r>
                      <a:endParaRPr lang="en-US" sz="1000" b="1"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Site EUI (kBTU/sf)</a:t>
                      </a:r>
                      <a:endParaRPr lang="en-US" sz="1000" b="1" i="0" u="none" strike="noStrike">
                        <a:solidFill>
                          <a:srgbClr val="000000"/>
                        </a:solidFill>
                        <a:effectLst/>
                        <a:latin typeface="Calibri" charset="0"/>
                      </a:endParaRPr>
                    </a:p>
                  </a:txBody>
                  <a:tcPr marL="11151" marR="11151" marT="11151" marB="0" anchor="b"/>
                </a:tc>
              </a:tr>
              <a:tr h="167268">
                <a:tc>
                  <a:txBody>
                    <a:bodyPr/>
                    <a:lstStyle/>
                    <a:p>
                      <a:pPr algn="l" fontAlgn="b"/>
                      <a:r>
                        <a:rPr lang="en-US" sz="1000" u="none" strike="noStrike">
                          <a:effectLst/>
                        </a:rPr>
                        <a:t>MEEI -Longwood</a:t>
                      </a:r>
                      <a:endParaRPr lang="en-US" sz="1000" b="0"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Yes</a:t>
                      </a:r>
                      <a:endParaRPr lang="en-US" sz="1000" b="0"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Ambulatory Surgical Center</a:t>
                      </a:r>
                      <a:endParaRPr lang="en-US" sz="1000" b="0"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800 Huntington Ave</a:t>
                      </a:r>
                      <a:endParaRPr lang="en-US" sz="1000" b="0"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02115</a:t>
                      </a:r>
                      <a:endParaRPr lang="en-US" sz="1000" b="0" i="0" u="none" strike="noStrike">
                        <a:solidFill>
                          <a:srgbClr val="000000"/>
                        </a:solidFill>
                        <a:effectLst/>
                        <a:latin typeface="Calibri" charset="0"/>
                      </a:endParaRPr>
                    </a:p>
                  </a:txBody>
                  <a:tcPr marL="11151" marR="11151" marT="11151" marB="0" anchor="b"/>
                </a:tc>
                <a:tc>
                  <a:txBody>
                    <a:bodyPr/>
                    <a:lstStyle/>
                    <a:p>
                      <a:pPr algn="r" fontAlgn="b"/>
                      <a:r>
                        <a:rPr lang="it-IT" sz="1000" u="none" strike="noStrike">
                          <a:effectLst/>
                        </a:rPr>
                        <a:t> 76,300 </a:t>
                      </a:r>
                      <a:endParaRPr lang="it-IT" sz="1000" b="0" i="0" u="none" strike="noStrike">
                        <a:solidFill>
                          <a:srgbClr val="000000"/>
                        </a:solidFill>
                        <a:effectLst/>
                        <a:latin typeface="Calibri" charset="0"/>
                      </a:endParaRPr>
                    </a:p>
                  </a:txBody>
                  <a:tcPr marL="11151" marR="11151" marT="11151" marB="0" anchor="b"/>
                </a:tc>
                <a:tc>
                  <a:txBody>
                    <a:bodyPr/>
                    <a:lstStyle/>
                    <a:p>
                      <a:pPr algn="r" fontAlgn="b"/>
                      <a:r>
                        <a:rPr lang="hr-HR" sz="1000" u="none" strike="noStrike">
                          <a:effectLst/>
                        </a:rPr>
                        <a:t>173.1</a:t>
                      </a:r>
                      <a:endParaRPr lang="hr-HR" sz="1000" b="0" i="0" u="none" strike="noStrike">
                        <a:solidFill>
                          <a:srgbClr val="000000"/>
                        </a:solidFill>
                        <a:effectLst/>
                        <a:latin typeface="Calibri" charset="0"/>
                      </a:endParaRPr>
                    </a:p>
                  </a:txBody>
                  <a:tcPr marL="11151" marR="11151" marT="11151" marB="0" anchor="b"/>
                </a:tc>
              </a:tr>
              <a:tr h="167268">
                <a:tc>
                  <a:txBody>
                    <a:bodyPr/>
                    <a:lstStyle/>
                    <a:p>
                      <a:pPr algn="l" fontAlgn="b"/>
                      <a:r>
                        <a:rPr lang="en-US" sz="1000" u="none" strike="noStrike">
                          <a:effectLst/>
                        </a:rPr>
                        <a:t>Prime Motor Group</a:t>
                      </a:r>
                      <a:endParaRPr lang="en-US" sz="1000" b="0"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Yes</a:t>
                      </a:r>
                      <a:endParaRPr lang="en-US" sz="1000" b="0"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Automobile Dealership</a:t>
                      </a:r>
                      <a:endParaRPr lang="en-US" sz="1000" b="0"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1525-1607 VFW Parkway</a:t>
                      </a:r>
                      <a:endParaRPr lang="en-US" sz="1000" b="0" i="0" u="none" strike="noStrike">
                        <a:solidFill>
                          <a:srgbClr val="000000"/>
                        </a:solidFill>
                        <a:effectLst/>
                        <a:latin typeface="Calibri" charset="0"/>
                      </a:endParaRPr>
                    </a:p>
                  </a:txBody>
                  <a:tcPr marL="11151" marR="11151" marT="11151" marB="0" anchor="b"/>
                </a:tc>
                <a:tc>
                  <a:txBody>
                    <a:bodyPr/>
                    <a:lstStyle/>
                    <a:p>
                      <a:pPr algn="l" fontAlgn="b"/>
                      <a:r>
                        <a:rPr lang="is-IS" sz="1000" u="none" strike="noStrike">
                          <a:effectLst/>
                        </a:rPr>
                        <a:t>02132</a:t>
                      </a:r>
                      <a:endParaRPr lang="is-IS" sz="1000" b="0" i="0" u="none" strike="noStrike">
                        <a:solidFill>
                          <a:srgbClr val="000000"/>
                        </a:solidFill>
                        <a:effectLst/>
                        <a:latin typeface="Calibri" charset="0"/>
                      </a:endParaRPr>
                    </a:p>
                  </a:txBody>
                  <a:tcPr marL="11151" marR="11151" marT="11151" marB="0" anchor="b"/>
                </a:tc>
                <a:tc>
                  <a:txBody>
                    <a:bodyPr/>
                    <a:lstStyle/>
                    <a:p>
                      <a:pPr algn="r" fontAlgn="b"/>
                      <a:r>
                        <a:rPr lang="en-US" sz="1000" u="none" strike="noStrike">
                          <a:effectLst/>
                        </a:rPr>
                        <a:t> 150,000 </a:t>
                      </a:r>
                      <a:endParaRPr lang="en-US" sz="1000" b="0" i="0" u="none" strike="noStrike">
                        <a:solidFill>
                          <a:srgbClr val="000000"/>
                        </a:solidFill>
                        <a:effectLst/>
                        <a:latin typeface="Calibri" charset="0"/>
                      </a:endParaRPr>
                    </a:p>
                  </a:txBody>
                  <a:tcPr marL="11151" marR="11151" marT="11151" marB="0" anchor="b"/>
                </a:tc>
                <a:tc>
                  <a:txBody>
                    <a:bodyPr/>
                    <a:lstStyle/>
                    <a:p>
                      <a:pPr algn="r" fontAlgn="b"/>
                      <a:r>
                        <a:rPr lang="hr-HR" sz="1000" u="none" strike="noStrike">
                          <a:effectLst/>
                        </a:rPr>
                        <a:t>28.7</a:t>
                      </a:r>
                      <a:endParaRPr lang="hr-HR" sz="1000" b="0" i="0" u="none" strike="noStrike">
                        <a:solidFill>
                          <a:srgbClr val="000000"/>
                        </a:solidFill>
                        <a:effectLst/>
                        <a:latin typeface="Calibri" charset="0"/>
                      </a:endParaRPr>
                    </a:p>
                  </a:txBody>
                  <a:tcPr marL="11151" marR="11151" marT="11151" marB="0" anchor="b"/>
                </a:tc>
              </a:tr>
              <a:tr h="167268">
                <a:tc>
                  <a:txBody>
                    <a:bodyPr/>
                    <a:lstStyle/>
                    <a:p>
                      <a:pPr algn="l" fontAlgn="b"/>
                      <a:r>
                        <a:rPr lang="en-US" sz="1000" u="none" strike="noStrike">
                          <a:effectLst/>
                        </a:rPr>
                        <a:t>New England Center for Homeless Veterans</a:t>
                      </a:r>
                      <a:endParaRPr lang="en-US" sz="1000" b="0"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Yes</a:t>
                      </a:r>
                      <a:endParaRPr lang="en-US" sz="1000" b="0"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Barracks</a:t>
                      </a:r>
                      <a:endParaRPr lang="en-US" sz="1000" b="0"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dirty="0">
                          <a:effectLst/>
                        </a:rPr>
                        <a:t>17 Court St.</a:t>
                      </a:r>
                      <a:endParaRPr lang="en-US" sz="1000" b="0" i="0" u="none" strike="noStrike" dirty="0">
                        <a:solidFill>
                          <a:srgbClr val="000000"/>
                        </a:solidFill>
                        <a:effectLst/>
                        <a:latin typeface="Calibri" charset="0"/>
                      </a:endParaRPr>
                    </a:p>
                  </a:txBody>
                  <a:tcPr marL="11151" marR="11151" marT="11151" marB="0" anchor="b"/>
                </a:tc>
                <a:tc>
                  <a:txBody>
                    <a:bodyPr/>
                    <a:lstStyle/>
                    <a:p>
                      <a:pPr algn="l" fontAlgn="b"/>
                      <a:r>
                        <a:rPr lang="is-IS" sz="1000" u="none" strike="noStrike">
                          <a:effectLst/>
                        </a:rPr>
                        <a:t>02108</a:t>
                      </a:r>
                      <a:endParaRPr lang="is-IS" sz="1000" b="0" i="0" u="none" strike="noStrike">
                        <a:solidFill>
                          <a:srgbClr val="000000"/>
                        </a:solidFill>
                        <a:effectLst/>
                        <a:latin typeface="Calibri" charset="0"/>
                      </a:endParaRPr>
                    </a:p>
                  </a:txBody>
                  <a:tcPr marL="11151" marR="11151" marT="11151" marB="0" anchor="b"/>
                </a:tc>
                <a:tc>
                  <a:txBody>
                    <a:bodyPr/>
                    <a:lstStyle/>
                    <a:p>
                      <a:pPr algn="r" fontAlgn="b"/>
                      <a:r>
                        <a:rPr lang="en-US" sz="1000" u="none" strike="noStrike">
                          <a:effectLst/>
                        </a:rPr>
                        <a:t> 130,000 </a:t>
                      </a:r>
                      <a:endParaRPr lang="en-US" sz="1000" b="0" i="0" u="none" strike="noStrike">
                        <a:solidFill>
                          <a:srgbClr val="000000"/>
                        </a:solidFill>
                        <a:effectLst/>
                        <a:latin typeface="Calibri" charset="0"/>
                      </a:endParaRPr>
                    </a:p>
                  </a:txBody>
                  <a:tcPr marL="11151" marR="11151" marT="11151" marB="0" anchor="b"/>
                </a:tc>
                <a:tc>
                  <a:txBody>
                    <a:bodyPr/>
                    <a:lstStyle/>
                    <a:p>
                      <a:pPr algn="r" fontAlgn="b"/>
                      <a:r>
                        <a:rPr lang="hr-HR" sz="1000" u="none" strike="noStrike" dirty="0">
                          <a:effectLst/>
                        </a:rPr>
                        <a:t>49.8</a:t>
                      </a:r>
                      <a:endParaRPr lang="hr-HR" sz="1000" b="0" i="0" u="none" strike="noStrike" dirty="0">
                        <a:solidFill>
                          <a:srgbClr val="000000"/>
                        </a:solidFill>
                        <a:effectLst/>
                        <a:latin typeface="Calibri" charset="0"/>
                      </a:endParaRPr>
                    </a:p>
                  </a:txBody>
                  <a:tcPr marL="11151" marR="11151" marT="11151" marB="0" anchor="b"/>
                </a:tc>
              </a:tr>
            </a:tbl>
          </a:graphicData>
        </a:graphic>
      </p:graphicFrame>
    </p:spTree>
    <p:extLst>
      <p:ext uri="{BB962C8B-B14F-4D97-AF65-F5344CB8AC3E}">
        <p14:creationId xmlns:p14="http://schemas.microsoft.com/office/powerpoint/2010/main" val="1968879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Towards a science of measuring </a:t>
            </a:r>
            <a:r>
              <a:rPr lang="en-US" b="1" dirty="0" smtClean="0">
                <a:solidFill>
                  <a:srgbClr val="C00000"/>
                </a:solidFill>
              </a:rPr>
              <a:t>systems</a:t>
            </a:r>
            <a:endParaRPr lang="en-US" b="1" dirty="0">
              <a:solidFill>
                <a:srgbClr val="C00000"/>
              </a:solidFill>
            </a:endParaRPr>
          </a:p>
        </p:txBody>
      </p:sp>
      <p:sp>
        <p:nvSpPr>
          <p:cNvPr id="3" name="Content Placeholder 2"/>
          <p:cNvSpPr>
            <a:spLocks noGrp="1"/>
          </p:cNvSpPr>
          <p:nvPr>
            <p:ph idx="1"/>
          </p:nvPr>
        </p:nvSpPr>
        <p:spPr/>
        <p:txBody>
          <a:bodyPr>
            <a:normAutofit/>
          </a:bodyPr>
          <a:lstStyle/>
          <a:p>
            <a:r>
              <a:rPr lang="en-US" dirty="0" smtClean="0"/>
              <a:t>Cities are </a:t>
            </a:r>
            <a:r>
              <a:rPr lang="en-US" b="1" dirty="0" smtClean="0"/>
              <a:t>cyber-physical systems</a:t>
            </a:r>
            <a:endParaRPr lang="is-IS" dirty="0" smtClean="0"/>
          </a:p>
          <a:p>
            <a:r>
              <a:rPr lang="en-US" dirty="0" smtClean="0"/>
              <a:t>Cities are </a:t>
            </a:r>
            <a:r>
              <a:rPr lang="en-US" b="1" dirty="0" smtClean="0"/>
              <a:t>systems of systems</a:t>
            </a:r>
            <a:endParaRPr lang="en-US" dirty="0" smtClean="0"/>
          </a:p>
          <a:p>
            <a:r>
              <a:rPr lang="en-US" dirty="0" smtClean="0"/>
              <a:t>These are </a:t>
            </a:r>
            <a:r>
              <a:rPr lang="en-US" i="1" dirty="0" smtClean="0"/>
              <a:t>mathematical descriptions</a:t>
            </a:r>
            <a:r>
              <a:rPr lang="en-US" dirty="0" smtClean="0"/>
              <a:t>. They do not measure anything, per se.</a:t>
            </a:r>
          </a:p>
          <a:p>
            <a:r>
              <a:rPr lang="en-US" dirty="0" smtClean="0"/>
              <a:t>Other mathematical descriptions:</a:t>
            </a:r>
          </a:p>
          <a:p>
            <a:pPr lvl="1"/>
            <a:r>
              <a:rPr lang="en-US" dirty="0" smtClean="0"/>
              <a:t>Network approaches</a:t>
            </a:r>
          </a:p>
          <a:p>
            <a:pPr lvl="1"/>
            <a:r>
              <a:rPr lang="en-US" dirty="0" smtClean="0"/>
              <a:t>Economic models</a:t>
            </a:r>
          </a:p>
          <a:p>
            <a:pPr lvl="1"/>
            <a:r>
              <a:rPr lang="en-US" dirty="0" smtClean="0"/>
              <a:t>Game theory</a:t>
            </a:r>
          </a:p>
        </p:txBody>
      </p:sp>
    </p:spTree>
    <p:extLst>
      <p:ext uri="{BB962C8B-B14F-4D97-AF65-F5344CB8AC3E}">
        <p14:creationId xmlns:p14="http://schemas.microsoft.com/office/powerpoint/2010/main" val="934974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Towards a science of measuring </a:t>
            </a:r>
            <a:r>
              <a:rPr lang="en-US" b="1" dirty="0" smtClean="0">
                <a:solidFill>
                  <a:srgbClr val="00B0F0"/>
                </a:solidFill>
              </a:rPr>
              <a:t>cities</a:t>
            </a:r>
            <a:endParaRPr lang="en-US" dirty="0"/>
          </a:p>
        </p:txBody>
      </p:sp>
      <p:sp>
        <p:nvSpPr>
          <p:cNvPr id="3" name="Content Placeholder 2"/>
          <p:cNvSpPr>
            <a:spLocks noGrp="1"/>
          </p:cNvSpPr>
          <p:nvPr>
            <p:ph idx="1"/>
          </p:nvPr>
        </p:nvSpPr>
        <p:spPr/>
        <p:txBody>
          <a:bodyPr>
            <a:normAutofit/>
          </a:bodyPr>
          <a:lstStyle/>
          <a:p>
            <a:r>
              <a:rPr lang="en-US" dirty="0" smtClean="0"/>
              <a:t>Problem: the </a:t>
            </a:r>
            <a:r>
              <a:rPr lang="en-US" b="1" dirty="0" smtClean="0">
                <a:solidFill>
                  <a:srgbClr val="C00000"/>
                </a:solidFill>
              </a:rPr>
              <a:t>models</a:t>
            </a:r>
            <a:r>
              <a:rPr lang="en-US" dirty="0" smtClean="0">
                <a:solidFill>
                  <a:srgbClr val="C00000"/>
                </a:solidFill>
              </a:rPr>
              <a:t> </a:t>
            </a:r>
            <a:r>
              <a:rPr lang="en-US" dirty="0" smtClean="0"/>
              <a:t>fail to describe the world perfectly.</a:t>
            </a:r>
          </a:p>
          <a:p>
            <a:r>
              <a:rPr lang="en-US" dirty="0" smtClean="0"/>
              <a:t>Problem: the </a:t>
            </a:r>
            <a:r>
              <a:rPr lang="en-US" b="1" dirty="0" smtClean="0">
                <a:solidFill>
                  <a:srgbClr val="00B0F0"/>
                </a:solidFill>
              </a:rPr>
              <a:t>data</a:t>
            </a:r>
            <a:r>
              <a:rPr lang="en-US" dirty="0" smtClean="0">
                <a:solidFill>
                  <a:srgbClr val="00B0F0"/>
                </a:solidFill>
              </a:rPr>
              <a:t> </a:t>
            </a:r>
            <a:r>
              <a:rPr lang="en-US" dirty="0" smtClean="0"/>
              <a:t>doesn’t either.*</a:t>
            </a:r>
          </a:p>
          <a:p>
            <a:endParaRPr lang="en-US" dirty="0" smtClean="0"/>
          </a:p>
          <a:p>
            <a:pPr marL="0" indent="0" algn="r">
              <a:buNone/>
            </a:pPr>
            <a:endParaRPr lang="en-US" dirty="0" smtClean="0"/>
          </a:p>
          <a:p>
            <a:pPr marL="0" indent="0" algn="r">
              <a:buNone/>
            </a:pPr>
            <a:endParaRPr lang="en-US" dirty="0" smtClean="0"/>
          </a:p>
          <a:p>
            <a:pPr marL="0" indent="0" algn="r">
              <a:buNone/>
            </a:pPr>
            <a:endParaRPr lang="en-US" dirty="0"/>
          </a:p>
          <a:p>
            <a:pPr marL="0" indent="0" algn="r">
              <a:buNone/>
            </a:pPr>
            <a:r>
              <a:rPr lang="en-US" dirty="0" smtClean="0"/>
              <a:t>* cities are </a:t>
            </a:r>
            <a:r>
              <a:rPr lang="en-US" b="1" dirty="0" smtClean="0">
                <a:solidFill>
                  <a:srgbClr val="00B0F0"/>
                </a:solidFill>
              </a:rPr>
              <a:t>complex</a:t>
            </a:r>
            <a:r>
              <a:rPr lang="en-US" dirty="0" smtClean="0"/>
              <a:t>: there isn’t enough raw data </a:t>
            </a:r>
            <a:br>
              <a:rPr lang="en-US" dirty="0" smtClean="0"/>
            </a:br>
            <a:r>
              <a:rPr lang="en-US" dirty="0" smtClean="0"/>
              <a:t>to describe all the interactions</a:t>
            </a:r>
          </a:p>
        </p:txBody>
      </p:sp>
    </p:spTree>
    <p:extLst>
      <p:ext uri="{BB962C8B-B14F-4D97-AF65-F5344CB8AC3E}">
        <p14:creationId xmlns:p14="http://schemas.microsoft.com/office/powerpoint/2010/main" val="1528335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Indicator frameworks</a:t>
            </a:r>
            <a:endParaRPr lang="en-US" dirty="0"/>
          </a:p>
        </p:txBody>
      </p:sp>
      <p:sp>
        <p:nvSpPr>
          <p:cNvPr id="3" name="Content Placeholder 2"/>
          <p:cNvSpPr>
            <a:spLocks noGrp="1"/>
          </p:cNvSpPr>
          <p:nvPr>
            <p:ph idx="1"/>
          </p:nvPr>
        </p:nvSpPr>
        <p:spPr/>
        <p:txBody>
          <a:bodyPr>
            <a:normAutofit/>
          </a:bodyPr>
          <a:lstStyle/>
          <a:p>
            <a:r>
              <a:rPr lang="en-US" dirty="0" smtClean="0"/>
              <a:t>They are simple.</a:t>
            </a:r>
          </a:p>
          <a:p>
            <a:r>
              <a:rPr lang="en-US" dirty="0" smtClean="0"/>
              <a:t>They are concrete.</a:t>
            </a:r>
          </a:p>
          <a:p>
            <a:r>
              <a:rPr lang="en-US" dirty="0" smtClean="0"/>
              <a:t>They are already being used.</a:t>
            </a:r>
          </a:p>
          <a:p>
            <a:r>
              <a:rPr lang="en-US" dirty="0" smtClean="0"/>
              <a:t>Step 1: give a </a:t>
            </a:r>
            <a:r>
              <a:rPr lang="en-US" b="1" dirty="0" smtClean="0"/>
              <a:t>mathematical semantics</a:t>
            </a:r>
            <a:r>
              <a:rPr lang="en-US" dirty="0" smtClean="0"/>
              <a:t> for indicator frameworks.</a:t>
            </a:r>
          </a:p>
          <a:p>
            <a:r>
              <a:rPr lang="en-US" dirty="0" smtClean="0"/>
              <a:t>Step 2: test whether indicator frameworks can be upgraded to synthesize </a:t>
            </a:r>
            <a:r>
              <a:rPr lang="en-US" b="1" dirty="0" smtClean="0">
                <a:solidFill>
                  <a:srgbClr val="C00000"/>
                </a:solidFill>
              </a:rPr>
              <a:t>models</a:t>
            </a:r>
            <a:r>
              <a:rPr lang="en-US" dirty="0" smtClean="0">
                <a:solidFill>
                  <a:srgbClr val="C00000"/>
                </a:solidFill>
              </a:rPr>
              <a:t> </a:t>
            </a:r>
            <a:r>
              <a:rPr lang="en-US" dirty="0" smtClean="0"/>
              <a:t>with </a:t>
            </a:r>
            <a:r>
              <a:rPr lang="en-US" b="1" dirty="0" smtClean="0">
                <a:solidFill>
                  <a:srgbClr val="00B0F0"/>
                </a:solidFill>
              </a:rPr>
              <a:t>data</a:t>
            </a:r>
            <a:r>
              <a:rPr lang="en-US" dirty="0" smtClean="0"/>
              <a:t>.</a:t>
            </a:r>
          </a:p>
        </p:txBody>
      </p:sp>
    </p:spTree>
    <p:extLst>
      <p:ext uri="{BB962C8B-B14F-4D97-AF65-F5344CB8AC3E}">
        <p14:creationId xmlns:p14="http://schemas.microsoft.com/office/powerpoint/2010/main" val="1820547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Talk</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Operational Indicator Frameworks</a:t>
            </a:r>
          </a:p>
          <a:p>
            <a:r>
              <a:rPr lang="en-US" dirty="0" smtClean="0"/>
              <a:t>Abstract Indicator Frameworks</a:t>
            </a:r>
          </a:p>
          <a:p>
            <a:r>
              <a:rPr lang="en-US" dirty="0" smtClean="0"/>
              <a:t>Causal Diagrams</a:t>
            </a:r>
          </a:p>
          <a:p>
            <a:r>
              <a:rPr lang="en-US" dirty="0" smtClean="0"/>
              <a:t>Future Work</a:t>
            </a:r>
            <a:endParaRPr lang="en-US" dirty="0"/>
          </a:p>
        </p:txBody>
      </p:sp>
    </p:spTree>
    <p:extLst>
      <p:ext uri="{BB962C8B-B14F-4D97-AF65-F5344CB8AC3E}">
        <p14:creationId xmlns:p14="http://schemas.microsoft.com/office/powerpoint/2010/main" val="352404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indicator frameworks</a:t>
            </a:r>
            <a:endParaRPr lang="en-US" dirty="0"/>
          </a:p>
        </p:txBody>
      </p:sp>
      <p:sp>
        <p:nvSpPr>
          <p:cNvPr id="3" name="Content Placeholder 2"/>
          <p:cNvSpPr>
            <a:spLocks noGrp="1"/>
          </p:cNvSpPr>
          <p:nvPr>
            <p:ph idx="1"/>
          </p:nvPr>
        </p:nvSpPr>
        <p:spPr/>
        <p:txBody>
          <a:bodyPr>
            <a:normAutofit/>
          </a:bodyPr>
          <a:lstStyle/>
          <a:p>
            <a:r>
              <a:rPr lang="en-US" dirty="0" smtClean="0"/>
              <a:t>An indicator is a column of numeric data values. They are typically to used to measure inputs, immediate outcomes, and long-term impacts of city projects. We assume that all indicators are time-varying.</a:t>
            </a:r>
          </a:p>
          <a:p>
            <a:endParaRPr lang="en-US" dirty="0"/>
          </a:p>
          <a:p>
            <a:endParaRPr lang="en-US" dirty="0" smtClean="0"/>
          </a:p>
          <a:p>
            <a:endParaRPr lang="en-US" dirty="0" smtClean="0"/>
          </a:p>
          <a:p>
            <a:endParaRPr lang="en-US" dirty="0" smtClean="0"/>
          </a:p>
          <a:p>
            <a:r>
              <a:rPr lang="en-US" dirty="0" smtClean="0"/>
              <a:t>An operational indicator framework is just a list of indicators, sometimes organized hierarchically.</a:t>
            </a:r>
          </a:p>
        </p:txBody>
      </p:sp>
      <p:sp>
        <p:nvSpPr>
          <p:cNvPr id="5" name="Rectangle 4"/>
          <p:cNvSpPr/>
          <p:nvPr/>
        </p:nvSpPr>
        <p:spPr>
          <a:xfrm>
            <a:off x="1625600" y="3053363"/>
            <a:ext cx="8940800" cy="2031325"/>
          </a:xfrm>
          <a:prstGeom prst="rect">
            <a:avLst/>
          </a:prstGeom>
        </p:spPr>
        <p:txBody>
          <a:bodyPr wrap="square">
            <a:spAutoFit/>
          </a:bodyPr>
          <a:lstStyle/>
          <a:p>
            <a:r>
              <a:rPr lang="en-US" dirty="0" smtClean="0"/>
              <a:t>id,id_wasp,id_secret,frame_type,frame_number,sensor,</a:t>
            </a:r>
            <a:r>
              <a:rPr lang="en-US" b="1" dirty="0" smtClean="0"/>
              <a:t>value</a:t>
            </a:r>
            <a:r>
              <a:rPr lang="en-US" dirty="0" smtClean="0"/>
              <a:t>,timestamp,raw,parser_type 44637,city1,408414489,128,132,noise,</a:t>
            </a:r>
            <a:r>
              <a:rPr lang="en-US" b="1" dirty="0" smtClean="0"/>
              <a:t>50</a:t>
            </a:r>
            <a:r>
              <a:rPr lang="en-US" dirty="0" smtClean="0"/>
              <a:t>,"2016-08-10 06:00:29",noraw,0 44679,city1,408414489,128,138,noise,</a:t>
            </a:r>
            <a:r>
              <a:rPr lang="en-US" b="1" dirty="0" smtClean="0"/>
              <a:t>52</a:t>
            </a:r>
            <a:r>
              <a:rPr lang="en-US" dirty="0" smtClean="0"/>
              <a:t>,"2016-08-10 06:02:24",noraw,0 44742,city1,408414489,128,143,noise,</a:t>
            </a:r>
            <a:r>
              <a:rPr lang="en-US" b="1" dirty="0" smtClean="0"/>
              <a:t>51</a:t>
            </a:r>
            <a:r>
              <a:rPr lang="en-US" dirty="0" smtClean="0"/>
              <a:t>,"2016-08-10 06:04:00",noraw,0 44777,city1,408414489,128,149,noise,</a:t>
            </a:r>
            <a:r>
              <a:rPr lang="en-US" b="1" dirty="0" smtClean="0"/>
              <a:t>55</a:t>
            </a:r>
            <a:r>
              <a:rPr lang="en-US" dirty="0" smtClean="0"/>
              <a:t>,"2016-08-10 06:05:55",noraw,0 44819,city1,408414489,128,152,noise,</a:t>
            </a:r>
            <a:r>
              <a:rPr lang="en-US" b="1" dirty="0" smtClean="0"/>
              <a:t>60</a:t>
            </a:r>
            <a:r>
              <a:rPr lang="en-US" dirty="0" smtClean="0"/>
              <a:t>,"2016-08-10 06:06:53",noraw,0 44875,city1,408414489,128,160,noise,</a:t>
            </a:r>
            <a:r>
              <a:rPr lang="en-US" b="1" dirty="0" smtClean="0"/>
              <a:t>62</a:t>
            </a:r>
            <a:r>
              <a:rPr lang="en-US" dirty="0" smtClean="0"/>
              <a:t>,"2016-08-10 06:09:27",noraw,0</a:t>
            </a:r>
            <a:endParaRPr lang="en-US" dirty="0"/>
          </a:p>
        </p:txBody>
      </p:sp>
    </p:spTree>
    <p:extLst>
      <p:ext uri="{BB962C8B-B14F-4D97-AF65-F5344CB8AC3E}">
        <p14:creationId xmlns:p14="http://schemas.microsoft.com/office/powerpoint/2010/main" val="542282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27464392"/>
              </p:ext>
            </p:extLst>
          </p:nvPr>
        </p:nvGraphicFramePr>
        <p:xfrm>
          <a:off x="253999" y="220132"/>
          <a:ext cx="11700933" cy="5768575"/>
        </p:xfrm>
        <a:graphic>
          <a:graphicData uri="http://schemas.openxmlformats.org/drawingml/2006/table">
            <a:tbl>
              <a:tblPr>
                <a:tableStyleId>{5C22544A-7EE6-4342-B048-85BDC9FD1C3A}</a:tableStyleId>
              </a:tblPr>
              <a:tblGrid>
                <a:gridCol w="5083551"/>
                <a:gridCol w="2176578"/>
                <a:gridCol w="4440804"/>
              </a:tblGrid>
              <a:tr h="1329632">
                <a:tc>
                  <a:txBody>
                    <a:bodyPr/>
                    <a:lstStyle/>
                    <a:p>
                      <a:pPr algn="l" fontAlgn="t"/>
                      <a:r>
                        <a:rPr lang="en-US" sz="2000" u="none" strike="noStrike" dirty="0">
                          <a:effectLst/>
                          <a:latin typeface="+mn-lt"/>
                        </a:rPr>
                        <a:t>Congestion</a:t>
                      </a:r>
                      <a:endParaRPr lang="en-US" sz="2000" b="0" i="0" u="none" strike="noStrike" dirty="0">
                        <a:solidFill>
                          <a:srgbClr val="000000"/>
                        </a:solidFill>
                        <a:effectLst/>
                        <a:latin typeface="+mn-lt"/>
                      </a:endParaRPr>
                    </a:p>
                  </a:txBody>
                  <a:tcPr marL="12700" marR="12700" marT="12700" marB="0">
                    <a:solidFill>
                      <a:schemeClr val="accent5">
                        <a:lumMod val="20000"/>
                        <a:lumOff val="80000"/>
                      </a:schemeClr>
                    </a:solidFill>
                  </a:tcPr>
                </a:tc>
                <a:tc>
                  <a:txBody>
                    <a:bodyPr/>
                    <a:lstStyle/>
                    <a:p>
                      <a:pPr algn="l" fontAlgn="t"/>
                      <a:r>
                        <a:rPr lang="en-US" sz="2000" u="none" strike="noStrike">
                          <a:effectLst/>
                          <a:latin typeface="+mn-lt"/>
                        </a:rPr>
                        <a:t>% in hours</a:t>
                      </a:r>
                      <a:endParaRPr lang="en-US" sz="2000" b="0" i="0" u="none" strike="noStrike">
                        <a:solidFill>
                          <a:srgbClr val="000000"/>
                        </a:solidFill>
                        <a:effectLst/>
                        <a:latin typeface="+mn-lt"/>
                      </a:endParaRPr>
                    </a:p>
                  </a:txBody>
                  <a:tcPr marL="12700" marR="12700" marT="12700" marB="0">
                    <a:solidFill>
                      <a:schemeClr val="accent5">
                        <a:lumMod val="20000"/>
                        <a:lumOff val="80000"/>
                      </a:schemeClr>
                    </a:solidFill>
                  </a:tcPr>
                </a:tc>
                <a:tc>
                  <a:txBody>
                    <a:bodyPr/>
                    <a:lstStyle/>
                    <a:p>
                      <a:pPr algn="l" fontAlgn="t"/>
                      <a:r>
                        <a:rPr lang="en-US" sz="2000" u="none" strike="noStrike">
                          <a:effectLst/>
                          <a:latin typeface="+mn-lt"/>
                        </a:rPr>
                        <a:t>Increase in overall travel times when compared to free flow situation (uncongested situation</a:t>
                      </a:r>
                      <a:endParaRPr lang="en-US" sz="2000" b="0" i="0" u="none" strike="noStrike">
                        <a:solidFill>
                          <a:srgbClr val="000000"/>
                        </a:solidFill>
                        <a:effectLst/>
                        <a:latin typeface="+mn-lt"/>
                      </a:endParaRPr>
                    </a:p>
                  </a:txBody>
                  <a:tcPr marL="12700" marR="12700" marT="12700" marB="0">
                    <a:solidFill>
                      <a:schemeClr val="accent5">
                        <a:lumMod val="20000"/>
                        <a:lumOff val="80000"/>
                      </a:schemeClr>
                    </a:solidFill>
                  </a:tcPr>
                </a:tc>
              </a:tr>
              <a:tr h="577193">
                <a:tc>
                  <a:txBody>
                    <a:bodyPr/>
                    <a:lstStyle/>
                    <a:p>
                      <a:pPr algn="l" fontAlgn="t"/>
                      <a:r>
                        <a:rPr lang="en-US" sz="2000" u="none" strike="noStrike">
                          <a:effectLst/>
                          <a:latin typeface="+mn-lt"/>
                        </a:rPr>
                        <a:t>Public transport use</a:t>
                      </a:r>
                      <a:endParaRPr lang="en-US" sz="2000" b="0" i="0" u="none" strike="noStrike">
                        <a:solidFill>
                          <a:srgbClr val="000000"/>
                        </a:solidFill>
                        <a:effectLst/>
                        <a:latin typeface="+mn-lt"/>
                      </a:endParaRPr>
                    </a:p>
                  </a:txBody>
                  <a:tcPr marL="12700" marR="12700" marT="12700" marB="0">
                    <a:solidFill>
                      <a:schemeClr val="accent5">
                        <a:lumMod val="20000"/>
                        <a:lumOff val="80000"/>
                      </a:schemeClr>
                    </a:solidFill>
                  </a:tcPr>
                </a:tc>
                <a:tc>
                  <a:txBody>
                    <a:bodyPr/>
                    <a:lstStyle/>
                    <a:p>
                      <a:pPr algn="l" fontAlgn="t"/>
                      <a:r>
                        <a:rPr lang="en-US" sz="2000" u="none" strike="noStrike">
                          <a:effectLst/>
                          <a:latin typeface="+mn-lt"/>
                        </a:rPr>
                        <a:t>#/cap/year</a:t>
                      </a:r>
                      <a:endParaRPr lang="en-US" sz="2000" b="0" i="0" u="none" strike="noStrike">
                        <a:solidFill>
                          <a:srgbClr val="000000"/>
                        </a:solidFill>
                        <a:effectLst/>
                        <a:latin typeface="+mn-lt"/>
                      </a:endParaRPr>
                    </a:p>
                  </a:txBody>
                  <a:tcPr marL="12700" marR="12700" marT="12700" marB="0">
                    <a:solidFill>
                      <a:schemeClr val="accent5">
                        <a:lumMod val="20000"/>
                        <a:lumOff val="80000"/>
                      </a:schemeClr>
                    </a:solidFill>
                  </a:tcPr>
                </a:tc>
                <a:tc>
                  <a:txBody>
                    <a:bodyPr/>
                    <a:lstStyle/>
                    <a:p>
                      <a:pPr algn="l" fontAlgn="t"/>
                      <a:r>
                        <a:rPr lang="en-US" sz="2000" u="none" strike="noStrike">
                          <a:effectLst/>
                          <a:latin typeface="+mn-lt"/>
                        </a:rPr>
                        <a:t>Annual number of public transport trips per capita</a:t>
                      </a:r>
                      <a:endParaRPr lang="en-US" sz="2000" b="0" i="0" u="none" strike="noStrike">
                        <a:solidFill>
                          <a:srgbClr val="000000"/>
                        </a:solidFill>
                        <a:effectLst/>
                        <a:latin typeface="+mn-lt"/>
                      </a:endParaRPr>
                    </a:p>
                  </a:txBody>
                  <a:tcPr marL="12700" marR="12700" marT="12700" marB="0">
                    <a:solidFill>
                      <a:schemeClr val="accent5">
                        <a:lumMod val="20000"/>
                        <a:lumOff val="80000"/>
                      </a:schemeClr>
                    </a:solidFill>
                  </a:tcPr>
                </a:tc>
              </a:tr>
              <a:tr h="802174">
                <a:tc>
                  <a:txBody>
                    <a:bodyPr/>
                    <a:lstStyle/>
                    <a:p>
                      <a:pPr algn="l" fontAlgn="t"/>
                      <a:r>
                        <a:rPr lang="en-US" sz="2000" u="none" strike="noStrike" dirty="0">
                          <a:effectLst/>
                          <a:latin typeface="+mn-lt"/>
                        </a:rPr>
                        <a:t>Net migration</a:t>
                      </a:r>
                      <a:endParaRPr lang="en-US" sz="2000" b="0" i="0" u="none" strike="noStrike" dirty="0">
                        <a:solidFill>
                          <a:srgbClr val="000000"/>
                        </a:solidFill>
                        <a:effectLst/>
                        <a:latin typeface="+mn-lt"/>
                      </a:endParaRPr>
                    </a:p>
                  </a:txBody>
                  <a:tcPr marL="12700" marR="12700" marT="12700" marB="0">
                    <a:solidFill>
                      <a:schemeClr val="accent5">
                        <a:lumMod val="20000"/>
                        <a:lumOff val="80000"/>
                      </a:schemeClr>
                    </a:solidFill>
                  </a:tcPr>
                </a:tc>
                <a:tc>
                  <a:txBody>
                    <a:bodyPr/>
                    <a:lstStyle/>
                    <a:p>
                      <a:pPr algn="l" fontAlgn="t"/>
                      <a:r>
                        <a:rPr lang="uk-UA" sz="2000" u="none" strike="noStrike">
                          <a:effectLst/>
                          <a:latin typeface="+mn-lt"/>
                        </a:rPr>
                        <a:t>#/1000</a:t>
                      </a:r>
                      <a:endParaRPr lang="uk-UA" sz="2000" b="0" i="0" u="none" strike="noStrike">
                        <a:solidFill>
                          <a:srgbClr val="000000"/>
                        </a:solidFill>
                        <a:effectLst/>
                        <a:latin typeface="+mn-lt"/>
                      </a:endParaRPr>
                    </a:p>
                  </a:txBody>
                  <a:tcPr marL="12700" marR="12700" marT="12700" marB="0">
                    <a:solidFill>
                      <a:schemeClr val="accent5">
                        <a:lumMod val="20000"/>
                        <a:lumOff val="80000"/>
                      </a:schemeClr>
                    </a:solidFill>
                  </a:tcPr>
                </a:tc>
                <a:tc>
                  <a:txBody>
                    <a:bodyPr/>
                    <a:lstStyle/>
                    <a:p>
                      <a:pPr algn="l" fontAlgn="t"/>
                      <a:r>
                        <a:rPr lang="en-US" sz="2000" u="none" strike="noStrike" dirty="0">
                          <a:effectLst/>
                          <a:latin typeface="+mn-lt"/>
                        </a:rPr>
                        <a:t>Rate of population change due to migration per 1000 inhabitants</a:t>
                      </a:r>
                      <a:endParaRPr lang="en-US" sz="2000" b="0" i="0" u="none" strike="noStrike" dirty="0">
                        <a:solidFill>
                          <a:srgbClr val="000000"/>
                        </a:solidFill>
                        <a:effectLst/>
                        <a:latin typeface="+mn-lt"/>
                      </a:endParaRPr>
                    </a:p>
                  </a:txBody>
                  <a:tcPr marL="12700" marR="12700" marT="12700" marB="0">
                    <a:solidFill>
                      <a:schemeClr val="accent5">
                        <a:lumMod val="20000"/>
                        <a:lumOff val="80000"/>
                      </a:schemeClr>
                    </a:solidFill>
                  </a:tcPr>
                </a:tc>
              </a:tr>
              <a:tr h="1425313">
                <a:tc>
                  <a:txBody>
                    <a:bodyPr/>
                    <a:lstStyle/>
                    <a:p>
                      <a:pPr algn="l" fontAlgn="t"/>
                      <a:r>
                        <a:rPr lang="en-US" sz="2000" u="none" strike="noStrike" dirty="0">
                          <a:effectLst/>
                          <a:latin typeface="+mn-lt"/>
                        </a:rPr>
                        <a:t>Population Dependency Ratio</a:t>
                      </a:r>
                      <a:endParaRPr lang="en-US" sz="2000" b="0" i="0" u="none" strike="noStrike" dirty="0">
                        <a:solidFill>
                          <a:srgbClr val="000000"/>
                        </a:solidFill>
                        <a:effectLst/>
                        <a:latin typeface="+mn-lt"/>
                      </a:endParaRPr>
                    </a:p>
                  </a:txBody>
                  <a:tcPr marL="12700" marR="12700" marT="12700" marB="0">
                    <a:solidFill>
                      <a:schemeClr val="accent5">
                        <a:lumMod val="20000"/>
                        <a:lumOff val="80000"/>
                      </a:schemeClr>
                    </a:solidFill>
                  </a:tcPr>
                </a:tc>
                <a:tc>
                  <a:txBody>
                    <a:bodyPr/>
                    <a:lstStyle/>
                    <a:p>
                      <a:pPr algn="l" fontAlgn="t"/>
                      <a:r>
                        <a:rPr lang="uk-UA" sz="2000" u="none" strike="noStrike">
                          <a:effectLst/>
                          <a:latin typeface="+mn-lt"/>
                        </a:rPr>
                        <a:t>#/100</a:t>
                      </a:r>
                      <a:endParaRPr lang="uk-UA" sz="2000" b="0" i="0" u="none" strike="noStrike">
                        <a:solidFill>
                          <a:srgbClr val="000000"/>
                        </a:solidFill>
                        <a:effectLst/>
                        <a:latin typeface="+mn-lt"/>
                      </a:endParaRPr>
                    </a:p>
                  </a:txBody>
                  <a:tcPr marL="12700" marR="12700" marT="12700" marB="0">
                    <a:solidFill>
                      <a:schemeClr val="accent5">
                        <a:lumMod val="20000"/>
                        <a:lumOff val="80000"/>
                      </a:schemeClr>
                    </a:solidFill>
                  </a:tcPr>
                </a:tc>
                <a:tc>
                  <a:txBody>
                    <a:bodyPr/>
                    <a:lstStyle/>
                    <a:p>
                      <a:pPr algn="l" fontAlgn="t"/>
                      <a:r>
                        <a:rPr lang="en-US" sz="2000" u="none" strike="noStrike" dirty="0">
                          <a:effectLst/>
                          <a:latin typeface="+mn-lt"/>
                        </a:rPr>
                        <a:t>Number of economically dependent persons (net consumers) per 100 economically active persons (net producers),</a:t>
                      </a:r>
                      <a:endParaRPr lang="en-US" sz="2000" b="0" i="0" u="none" strike="noStrike" dirty="0">
                        <a:solidFill>
                          <a:srgbClr val="000000"/>
                        </a:solidFill>
                        <a:effectLst/>
                        <a:latin typeface="+mn-lt"/>
                      </a:endParaRPr>
                    </a:p>
                  </a:txBody>
                  <a:tcPr marL="12700" marR="12700" marT="12700" marB="0">
                    <a:solidFill>
                      <a:schemeClr val="accent5">
                        <a:lumMod val="20000"/>
                        <a:lumOff val="80000"/>
                      </a:schemeClr>
                    </a:solidFill>
                  </a:tcPr>
                </a:tc>
              </a:tr>
              <a:tr h="794578">
                <a:tc>
                  <a:txBody>
                    <a:bodyPr/>
                    <a:lstStyle/>
                    <a:p>
                      <a:pPr algn="l" fontAlgn="t"/>
                      <a:r>
                        <a:rPr lang="en-US" sz="2000" u="none" strike="noStrike">
                          <a:effectLst/>
                          <a:latin typeface="+mn-lt"/>
                        </a:rPr>
                        <a:t>International Events Hold</a:t>
                      </a:r>
                      <a:endParaRPr lang="en-US" sz="2000" b="0" i="0" u="none" strike="noStrike">
                        <a:solidFill>
                          <a:srgbClr val="000000"/>
                        </a:solidFill>
                        <a:effectLst/>
                        <a:latin typeface="+mn-lt"/>
                      </a:endParaRPr>
                    </a:p>
                  </a:txBody>
                  <a:tcPr marL="12700" marR="12700" marT="12700" marB="0">
                    <a:solidFill>
                      <a:schemeClr val="accent5">
                        <a:lumMod val="20000"/>
                        <a:lumOff val="80000"/>
                      </a:schemeClr>
                    </a:solidFill>
                  </a:tcPr>
                </a:tc>
                <a:tc>
                  <a:txBody>
                    <a:bodyPr/>
                    <a:lstStyle/>
                    <a:p>
                      <a:pPr algn="l" fontAlgn="t"/>
                      <a:r>
                        <a:rPr lang="uk-UA" sz="2000" u="none" strike="noStrike">
                          <a:effectLst/>
                          <a:latin typeface="+mn-lt"/>
                        </a:rPr>
                        <a:t>#/100.000 </a:t>
                      </a:r>
                      <a:endParaRPr lang="uk-UA" sz="2000" b="0" i="0" u="none" strike="noStrike">
                        <a:solidFill>
                          <a:srgbClr val="000000"/>
                        </a:solidFill>
                        <a:effectLst/>
                        <a:latin typeface="+mn-lt"/>
                      </a:endParaRPr>
                    </a:p>
                  </a:txBody>
                  <a:tcPr marL="12700" marR="12700" marT="12700" marB="0">
                    <a:solidFill>
                      <a:schemeClr val="accent5">
                        <a:lumMod val="20000"/>
                        <a:lumOff val="80000"/>
                      </a:schemeClr>
                    </a:solidFill>
                  </a:tcPr>
                </a:tc>
                <a:tc>
                  <a:txBody>
                    <a:bodyPr/>
                    <a:lstStyle/>
                    <a:p>
                      <a:pPr algn="l" fontAlgn="t"/>
                      <a:r>
                        <a:rPr lang="en-US" sz="2000" u="none" strike="noStrike" dirty="0">
                          <a:effectLst/>
                          <a:latin typeface="+mn-lt"/>
                        </a:rPr>
                        <a:t>The number of international events per 100.000 inhabitants </a:t>
                      </a:r>
                      <a:endParaRPr lang="en-US" sz="2000" b="0" i="0" u="none" strike="noStrike" dirty="0">
                        <a:solidFill>
                          <a:srgbClr val="000000"/>
                        </a:solidFill>
                        <a:effectLst/>
                        <a:latin typeface="+mn-lt"/>
                      </a:endParaRPr>
                    </a:p>
                  </a:txBody>
                  <a:tcPr marL="12700" marR="12700" marT="12700" marB="0">
                    <a:solidFill>
                      <a:schemeClr val="accent5">
                        <a:lumMod val="20000"/>
                        <a:lumOff val="80000"/>
                      </a:schemeClr>
                    </a:solidFill>
                  </a:tcPr>
                </a:tc>
              </a:tr>
              <a:tr h="794578">
                <a:tc>
                  <a:txBody>
                    <a:bodyPr/>
                    <a:lstStyle/>
                    <a:p>
                      <a:pPr algn="l" fontAlgn="t"/>
                      <a:r>
                        <a:rPr lang="en-US" sz="2000" u="none" strike="noStrike" dirty="0">
                          <a:effectLst/>
                          <a:latin typeface="+mn-lt"/>
                        </a:rPr>
                        <a:t>Tourism intensity </a:t>
                      </a:r>
                      <a:endParaRPr lang="en-US" sz="2000" b="0" i="0" u="none" strike="noStrike" dirty="0">
                        <a:solidFill>
                          <a:srgbClr val="000000"/>
                        </a:solidFill>
                        <a:effectLst/>
                        <a:latin typeface="+mn-lt"/>
                      </a:endParaRPr>
                    </a:p>
                  </a:txBody>
                  <a:tcPr marL="12700" marR="12700" marT="12700" marB="0">
                    <a:solidFill>
                      <a:schemeClr val="accent5">
                        <a:lumMod val="20000"/>
                        <a:lumOff val="80000"/>
                      </a:schemeClr>
                    </a:solidFill>
                  </a:tcPr>
                </a:tc>
                <a:tc>
                  <a:txBody>
                    <a:bodyPr/>
                    <a:lstStyle/>
                    <a:p>
                      <a:pPr algn="l" fontAlgn="t"/>
                      <a:r>
                        <a:rPr lang="en-US" sz="2000" u="none" strike="noStrike">
                          <a:effectLst/>
                          <a:latin typeface="+mn-lt"/>
                        </a:rPr>
                        <a:t>nights/100.000 </a:t>
                      </a:r>
                      <a:endParaRPr lang="en-US" sz="2000" b="0" i="0" u="none" strike="noStrike">
                        <a:solidFill>
                          <a:srgbClr val="000000"/>
                        </a:solidFill>
                        <a:effectLst/>
                        <a:latin typeface="+mn-lt"/>
                      </a:endParaRPr>
                    </a:p>
                  </a:txBody>
                  <a:tcPr marL="12700" marR="12700" marT="12700" marB="0">
                    <a:solidFill>
                      <a:schemeClr val="accent5">
                        <a:lumMod val="20000"/>
                        <a:lumOff val="80000"/>
                      </a:schemeClr>
                    </a:solidFill>
                  </a:tcPr>
                </a:tc>
                <a:tc>
                  <a:txBody>
                    <a:bodyPr/>
                    <a:lstStyle/>
                    <a:p>
                      <a:pPr algn="l" fontAlgn="t"/>
                      <a:r>
                        <a:rPr lang="en-US" sz="2000" u="none" strike="noStrike" dirty="0">
                          <a:effectLst/>
                          <a:latin typeface="+mn-lt"/>
                        </a:rPr>
                        <a:t>Number of tourist nights per year per 100.000 inhabitants</a:t>
                      </a:r>
                      <a:endParaRPr lang="en-US" sz="2000" b="0" i="0" u="none" strike="noStrike" dirty="0">
                        <a:solidFill>
                          <a:srgbClr val="000000"/>
                        </a:solidFill>
                        <a:effectLst/>
                        <a:latin typeface="+mn-lt"/>
                      </a:endParaRPr>
                    </a:p>
                  </a:txBody>
                  <a:tcPr marL="12700" marR="12700" marT="12700" marB="0">
                    <a:solidFill>
                      <a:schemeClr val="accent5">
                        <a:lumMod val="20000"/>
                        <a:lumOff val="80000"/>
                      </a:schemeClr>
                    </a:solidFill>
                  </a:tcPr>
                </a:tc>
              </a:tr>
            </a:tbl>
          </a:graphicData>
        </a:graphic>
      </p:graphicFrame>
      <p:sp>
        <p:nvSpPr>
          <p:cNvPr id="3" name="TextBox 2"/>
          <p:cNvSpPr txBox="1"/>
          <p:nvPr/>
        </p:nvSpPr>
        <p:spPr>
          <a:xfrm>
            <a:off x="254000" y="5988707"/>
            <a:ext cx="8568266" cy="646331"/>
          </a:xfrm>
          <a:prstGeom prst="rect">
            <a:avLst/>
          </a:prstGeom>
          <a:noFill/>
        </p:spPr>
        <p:txBody>
          <a:bodyPr wrap="square" rtlCol="0">
            <a:spAutoFit/>
          </a:bodyPr>
          <a:lstStyle/>
          <a:p>
            <a:r>
              <a:rPr lang="en-US" dirty="0"/>
              <a:t>Attractiveness and </a:t>
            </a:r>
            <a:r>
              <a:rPr lang="en-US" dirty="0" smtClean="0"/>
              <a:t>competitiveness indicators, from </a:t>
            </a:r>
            <a:r>
              <a:rPr lang="en-US" dirty="0" err="1" smtClean="0"/>
              <a:t>CITYkeys</a:t>
            </a:r>
            <a:r>
              <a:rPr lang="en-US" dirty="0" smtClean="0"/>
              <a:t>, 2016</a:t>
            </a:r>
            <a:endParaRPr lang="en-US" b="1" dirty="0">
              <a:solidFill>
                <a:srgbClr val="000000"/>
              </a:solidFill>
            </a:endParaRPr>
          </a:p>
          <a:p>
            <a:endParaRPr lang="en-US" dirty="0"/>
          </a:p>
        </p:txBody>
      </p:sp>
    </p:spTree>
    <p:extLst>
      <p:ext uri="{BB962C8B-B14F-4D97-AF65-F5344CB8AC3E}">
        <p14:creationId xmlns:p14="http://schemas.microsoft.com/office/powerpoint/2010/main" val="1228208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78729243"/>
              </p:ext>
            </p:extLst>
          </p:nvPr>
        </p:nvGraphicFramePr>
        <p:xfrm>
          <a:off x="256032" y="219456"/>
          <a:ext cx="11633200" cy="5757340"/>
        </p:xfrm>
        <a:graphic>
          <a:graphicData uri="http://schemas.openxmlformats.org/drawingml/2006/table">
            <a:tbl>
              <a:tblPr/>
              <a:tblGrid>
                <a:gridCol w="2326640"/>
                <a:gridCol w="2326640"/>
                <a:gridCol w="2326640"/>
                <a:gridCol w="2326640"/>
                <a:gridCol w="2326640"/>
              </a:tblGrid>
              <a:tr h="293784">
                <a:tc>
                  <a:txBody>
                    <a:bodyPr/>
                    <a:lstStyle/>
                    <a:p>
                      <a:pPr algn="l"/>
                      <a:r>
                        <a:rPr lang="en-US" sz="1400">
                          <a:solidFill>
                            <a:schemeClr val="tx1"/>
                          </a:solidFill>
                          <a:effectLst/>
                        </a:rPr>
                        <a:t>Topic</a:t>
                      </a:r>
                    </a:p>
                  </a:txBody>
                  <a:tcPr marL="52815" marR="52815" marT="26407" marB="26407" anchor="ctr">
                    <a:lnL>
                      <a:noFill/>
                    </a:lnL>
                    <a:lnR>
                      <a:noFill/>
                    </a:lnR>
                    <a:lnT>
                      <a:noFill/>
                    </a:lnT>
                    <a:lnB w="381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l"/>
                      <a:r>
                        <a:rPr lang="en-US" sz="1400">
                          <a:solidFill>
                            <a:schemeClr val="tx1"/>
                          </a:solidFill>
                          <a:effectLst/>
                        </a:rPr>
                        <a:t>Day</a:t>
                      </a:r>
                    </a:p>
                  </a:txBody>
                  <a:tcPr marL="52815" marR="52815" marT="26407" marB="26407" anchor="ctr">
                    <a:lnL>
                      <a:noFill/>
                    </a:lnL>
                    <a:lnR>
                      <a:noFill/>
                    </a:lnR>
                    <a:lnT>
                      <a:noFill/>
                    </a:lnT>
                    <a:lnB w="381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l"/>
                      <a:r>
                        <a:rPr lang="en-US" sz="1400">
                          <a:solidFill>
                            <a:schemeClr val="tx1"/>
                          </a:solidFill>
                          <a:effectLst/>
                        </a:rPr>
                        <a:t>Week</a:t>
                      </a:r>
                    </a:p>
                  </a:txBody>
                  <a:tcPr marL="52815" marR="52815" marT="26407" marB="26407" anchor="ctr">
                    <a:lnL>
                      <a:noFill/>
                    </a:lnL>
                    <a:lnR>
                      <a:noFill/>
                    </a:lnR>
                    <a:lnT>
                      <a:noFill/>
                    </a:lnT>
                    <a:lnB w="381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l"/>
                      <a:r>
                        <a:rPr lang="en-US" sz="1400">
                          <a:solidFill>
                            <a:schemeClr val="tx1"/>
                          </a:solidFill>
                          <a:effectLst/>
                        </a:rPr>
                        <a:t>Month</a:t>
                      </a:r>
                    </a:p>
                  </a:txBody>
                  <a:tcPr marL="52815" marR="52815" marT="26407" marB="26407" anchor="ctr">
                    <a:lnL>
                      <a:noFill/>
                    </a:lnL>
                    <a:lnR>
                      <a:noFill/>
                    </a:lnR>
                    <a:lnT>
                      <a:noFill/>
                    </a:lnT>
                    <a:lnB w="381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l"/>
                      <a:r>
                        <a:rPr lang="en-US" sz="1400">
                          <a:solidFill>
                            <a:schemeClr val="tx1"/>
                          </a:solidFill>
                          <a:effectLst/>
                        </a:rPr>
                        <a:t>QTR</a:t>
                      </a:r>
                    </a:p>
                  </a:txBody>
                  <a:tcPr marL="52815" marR="52815" marT="26407" marB="26407" anchor="ctr">
                    <a:lnL>
                      <a:noFill/>
                    </a:lnL>
                    <a:lnR>
                      <a:noFill/>
                    </a:lnR>
                    <a:lnT>
                      <a:noFill/>
                    </a:lnT>
                    <a:lnB w="38100" cap="flat" cmpd="sng" algn="ctr">
                      <a:solidFill>
                        <a:srgbClr val="FFFFFF"/>
                      </a:solidFill>
                      <a:prstDash val="solid"/>
                      <a:round/>
                      <a:headEnd type="none" w="med" len="med"/>
                      <a:tailEnd type="none" w="med" len="med"/>
                    </a:lnB>
                    <a:solidFill>
                      <a:schemeClr val="accent5">
                        <a:lumMod val="20000"/>
                        <a:lumOff val="80000"/>
                      </a:schemeClr>
                    </a:solidFill>
                  </a:tcPr>
                </a:tc>
              </a:tr>
              <a:tr h="514121">
                <a:tc>
                  <a:txBody>
                    <a:bodyPr/>
                    <a:lstStyle/>
                    <a:p>
                      <a:r>
                        <a:rPr lang="en-US" sz="1400" dirty="0">
                          <a:solidFill>
                            <a:schemeClr val="tx1"/>
                          </a:solidFill>
                          <a:effectLst/>
                        </a:rPr>
                        <a:t>311 CALL CENTER PERFORMANCE</a:t>
                      </a:r>
                    </a:p>
                  </a:txBody>
                  <a:tcPr marL="52815" marR="52815" marT="26407" marB="26407" anchor="ctr">
                    <a:lnL>
                      <a:noFill/>
                    </a:lnL>
                    <a:lnR>
                      <a:noFill/>
                    </a:lnR>
                    <a:lnT w="38100" cap="flat" cmpd="sng" algn="ctr">
                      <a:solidFill>
                        <a:srgbClr val="FFFFFF"/>
                      </a:solidFill>
                      <a:prstDash val="solid"/>
                      <a:round/>
                      <a:headEnd type="none" w="med" len="med"/>
                      <a:tailEnd type="none" w="med" len="med"/>
                    </a:lnT>
                    <a:lnB>
                      <a:noFill/>
                    </a:lnB>
                    <a:solidFill>
                      <a:schemeClr val="accent5">
                        <a:lumMod val="20000"/>
                        <a:lumOff val="80000"/>
                      </a:schemeClr>
                    </a:solidFill>
                  </a:tcPr>
                </a:tc>
                <a:tc>
                  <a:txBody>
                    <a:bodyPr/>
                    <a:lstStyle/>
                    <a:p>
                      <a:pPr algn="l"/>
                      <a:r>
                        <a:rPr lang="nb-NO" sz="1400">
                          <a:solidFill>
                            <a:schemeClr val="tx1"/>
                          </a:solidFill>
                          <a:effectLst/>
                        </a:rPr>
                        <a:t>0.92</a:t>
                      </a:r>
                    </a:p>
                  </a:txBody>
                  <a:tcPr marL="52815" marR="52815" marT="26407" marB="36677" anchor="ctr">
                    <a:lnL>
                      <a:noFill/>
                    </a:lnL>
                    <a:lnR>
                      <a:noFill/>
                    </a:lnR>
                    <a:lnT w="38100" cap="flat" cmpd="sng" algn="ctr">
                      <a:solidFill>
                        <a:srgbClr val="FFFFFF"/>
                      </a:solidFill>
                      <a:prstDash val="solid"/>
                      <a:round/>
                      <a:headEnd type="none" w="med" len="med"/>
                      <a:tailEnd type="none" w="med" len="med"/>
                    </a:lnT>
                    <a:lnB>
                      <a:noFill/>
                    </a:lnB>
                    <a:solidFill>
                      <a:schemeClr val="accent5">
                        <a:lumMod val="20000"/>
                        <a:lumOff val="80000"/>
                      </a:schemeClr>
                    </a:solidFill>
                  </a:tcPr>
                </a:tc>
                <a:tc>
                  <a:txBody>
                    <a:bodyPr/>
                    <a:lstStyle/>
                    <a:p>
                      <a:pPr algn="l"/>
                      <a:r>
                        <a:rPr lang="nb-NO" sz="1400">
                          <a:solidFill>
                            <a:schemeClr val="tx1"/>
                          </a:solidFill>
                          <a:effectLst/>
                        </a:rPr>
                        <a:t>0.88</a:t>
                      </a:r>
                    </a:p>
                  </a:txBody>
                  <a:tcPr marL="52815" marR="52815" marT="26407" marB="36677" anchor="ctr">
                    <a:lnL>
                      <a:noFill/>
                    </a:lnL>
                    <a:lnR>
                      <a:noFill/>
                    </a:lnR>
                    <a:lnT w="38100" cap="flat" cmpd="sng" algn="ctr">
                      <a:solidFill>
                        <a:srgbClr val="FFFFFF"/>
                      </a:solidFill>
                      <a:prstDash val="solid"/>
                      <a:round/>
                      <a:headEnd type="none" w="med" len="med"/>
                      <a:tailEnd type="none" w="med" len="med"/>
                    </a:lnT>
                    <a:lnB>
                      <a:noFill/>
                    </a:lnB>
                    <a:solidFill>
                      <a:schemeClr val="accent5">
                        <a:lumMod val="20000"/>
                        <a:lumOff val="80000"/>
                      </a:schemeClr>
                    </a:solidFill>
                  </a:tcPr>
                </a:tc>
                <a:tc>
                  <a:txBody>
                    <a:bodyPr/>
                    <a:lstStyle/>
                    <a:p>
                      <a:pPr algn="l"/>
                      <a:r>
                        <a:rPr lang="it-IT" sz="1400">
                          <a:solidFill>
                            <a:schemeClr val="tx1"/>
                          </a:solidFill>
                          <a:effectLst/>
                        </a:rPr>
                        <a:t>0.89</a:t>
                      </a:r>
                    </a:p>
                  </a:txBody>
                  <a:tcPr marL="52815" marR="52815" marT="26407" marB="36677" anchor="ctr">
                    <a:lnL>
                      <a:noFill/>
                    </a:lnL>
                    <a:lnR>
                      <a:noFill/>
                    </a:lnR>
                    <a:lnT w="38100" cap="flat" cmpd="sng" algn="ctr">
                      <a:solidFill>
                        <a:srgbClr val="FFFFFF"/>
                      </a:solidFill>
                      <a:prstDash val="solid"/>
                      <a:round/>
                      <a:headEnd type="none" w="med" len="med"/>
                      <a:tailEnd type="none" w="med" len="med"/>
                    </a:lnT>
                    <a:lnB>
                      <a:noFill/>
                    </a:lnB>
                    <a:solidFill>
                      <a:schemeClr val="accent5">
                        <a:lumMod val="20000"/>
                        <a:lumOff val="80000"/>
                      </a:schemeClr>
                    </a:solidFill>
                  </a:tcPr>
                </a:tc>
                <a:tc>
                  <a:txBody>
                    <a:bodyPr/>
                    <a:lstStyle/>
                    <a:p>
                      <a:pPr algn="l"/>
                      <a:r>
                        <a:rPr lang="nb-NO" sz="1400">
                          <a:solidFill>
                            <a:schemeClr val="tx1"/>
                          </a:solidFill>
                          <a:effectLst/>
                        </a:rPr>
                        <a:t>0.9</a:t>
                      </a:r>
                    </a:p>
                  </a:txBody>
                  <a:tcPr marL="52815" marR="52815" marT="26407" marB="36677" anchor="ctr">
                    <a:lnL>
                      <a:noFill/>
                    </a:lnL>
                    <a:lnR>
                      <a:noFill/>
                    </a:lnR>
                    <a:lnT w="38100" cap="flat" cmpd="sng" algn="ctr">
                      <a:solidFill>
                        <a:srgbClr val="FFFFFF"/>
                      </a:solidFill>
                      <a:prstDash val="solid"/>
                      <a:round/>
                      <a:headEnd type="none" w="med" len="med"/>
                      <a:tailEnd type="none" w="med" len="med"/>
                    </a:lnT>
                    <a:lnB>
                      <a:noFill/>
                    </a:lnB>
                    <a:solidFill>
                      <a:schemeClr val="accent5">
                        <a:lumMod val="20000"/>
                        <a:lumOff val="80000"/>
                      </a:schemeClr>
                    </a:solidFill>
                  </a:tcPr>
                </a:tc>
              </a:tr>
              <a:tr h="308065">
                <a:tc>
                  <a:txBody>
                    <a:bodyPr/>
                    <a:lstStyle/>
                    <a:p>
                      <a:r>
                        <a:rPr lang="en-US" sz="1400">
                          <a:solidFill>
                            <a:schemeClr val="tx1"/>
                          </a:solidFill>
                          <a:effectLst/>
                        </a:rPr>
                        <a:t>GRAFFITI ON-TIME %</a:t>
                      </a:r>
                    </a:p>
                  </a:txBody>
                  <a:tcPr marL="52815" marR="52815" marT="26407" marB="2640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1.0</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it-IT" sz="1400">
                          <a:solidFill>
                            <a:schemeClr val="tx1"/>
                          </a:solidFill>
                          <a:effectLst/>
                        </a:rPr>
                        <a:t>0.89</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it-IT" sz="1400">
                          <a:solidFill>
                            <a:schemeClr val="tx1"/>
                          </a:solidFill>
                          <a:effectLst/>
                        </a:rPr>
                        <a:t>0.94</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hr-HR" sz="1400">
                          <a:solidFill>
                            <a:schemeClr val="tx1"/>
                          </a:solidFill>
                          <a:effectLst/>
                        </a:rPr>
                        <a:t>1.06</a:t>
                      </a:r>
                    </a:p>
                  </a:txBody>
                  <a:tcPr marL="52815" marR="52815" marT="26407" marB="36677" anchor="ctr">
                    <a:lnL>
                      <a:noFill/>
                    </a:lnL>
                    <a:lnR>
                      <a:noFill/>
                    </a:lnR>
                    <a:lnT>
                      <a:noFill/>
                    </a:lnT>
                    <a:lnB>
                      <a:noFill/>
                    </a:lnB>
                    <a:solidFill>
                      <a:schemeClr val="accent5">
                        <a:lumMod val="20000"/>
                        <a:lumOff val="80000"/>
                      </a:schemeClr>
                    </a:solidFill>
                  </a:tcPr>
                </a:tc>
              </a:tr>
              <a:tr h="514121">
                <a:tc>
                  <a:txBody>
                    <a:bodyPr/>
                    <a:lstStyle/>
                    <a:p>
                      <a:r>
                        <a:rPr lang="en-US" sz="1400">
                          <a:solidFill>
                            <a:schemeClr val="tx1"/>
                          </a:solidFill>
                          <a:effectLst/>
                        </a:rPr>
                        <a:t>MISSED TRASH ON-TIME %</a:t>
                      </a:r>
                    </a:p>
                  </a:txBody>
                  <a:tcPr marL="52815" marR="52815" marT="26407" marB="2640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1.14</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1.19</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dirty="0">
                          <a:solidFill>
                            <a:schemeClr val="tx1"/>
                          </a:solidFill>
                          <a:effectLst/>
                        </a:rPr>
                        <a:t>1.2</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1.19</a:t>
                      </a:r>
                    </a:p>
                  </a:txBody>
                  <a:tcPr marL="52815" marR="52815" marT="26407" marB="36677" anchor="ctr">
                    <a:lnL>
                      <a:noFill/>
                    </a:lnL>
                    <a:lnR>
                      <a:noFill/>
                    </a:lnR>
                    <a:lnT>
                      <a:noFill/>
                    </a:lnT>
                    <a:lnB>
                      <a:noFill/>
                    </a:lnB>
                    <a:solidFill>
                      <a:schemeClr val="accent5">
                        <a:lumMod val="20000"/>
                        <a:lumOff val="80000"/>
                      </a:schemeClr>
                    </a:solidFill>
                  </a:tcPr>
                </a:tc>
              </a:tr>
              <a:tr h="734458">
                <a:tc>
                  <a:txBody>
                    <a:bodyPr/>
                    <a:lstStyle/>
                    <a:p>
                      <a:r>
                        <a:rPr lang="en-US" sz="1400" dirty="0">
                          <a:solidFill>
                            <a:schemeClr val="tx1"/>
                          </a:solidFill>
                          <a:effectLst/>
                        </a:rPr>
                        <a:t>PARKS MAINTENANCE ON-TIME %</a:t>
                      </a:r>
                    </a:p>
                  </a:txBody>
                  <a:tcPr marL="52815" marR="52815" marT="26407" marB="26407" anchor="ctr">
                    <a:lnL>
                      <a:noFill/>
                    </a:lnL>
                    <a:lnR>
                      <a:noFill/>
                    </a:lnR>
                    <a:lnT>
                      <a:noFill/>
                    </a:lnT>
                    <a:lnB>
                      <a:noFill/>
                    </a:lnB>
                    <a:solidFill>
                      <a:schemeClr val="accent5">
                        <a:lumMod val="20000"/>
                        <a:lumOff val="80000"/>
                      </a:schemeClr>
                    </a:solidFill>
                  </a:tcPr>
                </a:tc>
                <a:tc>
                  <a:txBody>
                    <a:bodyPr/>
                    <a:lstStyle/>
                    <a:p>
                      <a:pPr algn="l"/>
                      <a:r>
                        <a:rPr lang="nb-NO" sz="1400" dirty="0">
                          <a:solidFill>
                            <a:schemeClr val="tx1"/>
                          </a:solidFill>
                          <a:effectLst/>
                        </a:rPr>
                        <a:t>1.15</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1.1</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hr-HR" sz="1400" dirty="0">
                          <a:solidFill>
                            <a:schemeClr val="tx1"/>
                          </a:solidFill>
                          <a:effectLst/>
                        </a:rPr>
                        <a:t>1.09</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hr-HR" sz="1400">
                          <a:solidFill>
                            <a:schemeClr val="tx1"/>
                          </a:solidFill>
                          <a:effectLst/>
                        </a:rPr>
                        <a:t>1.05</a:t>
                      </a:r>
                    </a:p>
                  </a:txBody>
                  <a:tcPr marL="52815" marR="52815" marT="26407" marB="36677" anchor="ctr">
                    <a:lnL>
                      <a:noFill/>
                    </a:lnL>
                    <a:lnR>
                      <a:noFill/>
                    </a:lnR>
                    <a:lnT>
                      <a:noFill/>
                    </a:lnT>
                    <a:lnB>
                      <a:noFill/>
                    </a:lnB>
                    <a:solidFill>
                      <a:schemeClr val="accent5">
                        <a:lumMod val="20000"/>
                        <a:lumOff val="80000"/>
                      </a:schemeClr>
                    </a:solidFill>
                  </a:tcPr>
                </a:tc>
              </a:tr>
              <a:tr h="514121">
                <a:tc>
                  <a:txBody>
                    <a:bodyPr/>
                    <a:lstStyle/>
                    <a:p>
                      <a:r>
                        <a:rPr lang="en-US" sz="1400" dirty="0">
                          <a:solidFill>
                            <a:schemeClr val="tx1"/>
                          </a:solidFill>
                          <a:effectLst/>
                        </a:rPr>
                        <a:t>POTHOLE ON-TIME %</a:t>
                      </a:r>
                    </a:p>
                  </a:txBody>
                  <a:tcPr marL="52815" marR="52815" marT="26407" marB="2640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0.83</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0.97</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uk-UA" sz="1400" dirty="0">
                          <a:solidFill>
                            <a:schemeClr val="tx1"/>
                          </a:solidFill>
                          <a:effectLst/>
                        </a:rPr>
                        <a:t>0.77</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dirty="0">
                          <a:solidFill>
                            <a:schemeClr val="tx1"/>
                          </a:solidFill>
                          <a:effectLst/>
                        </a:rPr>
                        <a:t>0.83</a:t>
                      </a:r>
                    </a:p>
                  </a:txBody>
                  <a:tcPr marL="52815" marR="52815" marT="26407" marB="36677" anchor="ctr">
                    <a:lnL>
                      <a:noFill/>
                    </a:lnL>
                    <a:lnR>
                      <a:noFill/>
                    </a:lnR>
                    <a:lnT>
                      <a:noFill/>
                    </a:lnT>
                    <a:lnB>
                      <a:noFill/>
                    </a:lnB>
                    <a:solidFill>
                      <a:schemeClr val="accent5">
                        <a:lumMod val="20000"/>
                        <a:lumOff val="80000"/>
                      </a:schemeClr>
                    </a:solidFill>
                  </a:tcPr>
                </a:tc>
              </a:tr>
              <a:tr h="514121">
                <a:tc>
                  <a:txBody>
                    <a:bodyPr/>
                    <a:lstStyle/>
                    <a:p>
                      <a:r>
                        <a:rPr lang="en-US" sz="1400">
                          <a:solidFill>
                            <a:schemeClr val="tx1"/>
                          </a:solidFill>
                          <a:effectLst/>
                        </a:rPr>
                        <a:t>SIGN INSTALLATION ON-TIME %</a:t>
                      </a:r>
                    </a:p>
                  </a:txBody>
                  <a:tcPr marL="52815" marR="52815" marT="26407" marB="2640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0.83</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1.01</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1.14</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hr-HR" sz="1400" dirty="0">
                          <a:solidFill>
                            <a:schemeClr val="tx1"/>
                          </a:solidFill>
                          <a:effectLst/>
                        </a:rPr>
                        <a:t>1.07</a:t>
                      </a:r>
                    </a:p>
                  </a:txBody>
                  <a:tcPr marL="52815" marR="52815" marT="26407" marB="36677" anchor="ctr">
                    <a:lnL>
                      <a:noFill/>
                    </a:lnL>
                    <a:lnR>
                      <a:noFill/>
                    </a:lnR>
                    <a:lnT>
                      <a:noFill/>
                    </a:lnT>
                    <a:lnB>
                      <a:noFill/>
                    </a:lnB>
                    <a:solidFill>
                      <a:schemeClr val="accent5">
                        <a:lumMod val="20000"/>
                        <a:lumOff val="80000"/>
                      </a:schemeClr>
                    </a:solidFill>
                  </a:tcPr>
                </a:tc>
              </a:tr>
              <a:tr h="514121">
                <a:tc>
                  <a:txBody>
                    <a:bodyPr/>
                    <a:lstStyle/>
                    <a:p>
                      <a:r>
                        <a:rPr lang="en-US" sz="1400">
                          <a:solidFill>
                            <a:schemeClr val="tx1"/>
                          </a:solidFill>
                          <a:effectLst/>
                        </a:rPr>
                        <a:t>SIGNAL REPAIR ON-TIME %</a:t>
                      </a:r>
                    </a:p>
                  </a:txBody>
                  <a:tcPr marL="52815" marR="52815" marT="26407" marB="2640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1.04</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1.11</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1.18</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dirty="0">
                          <a:solidFill>
                            <a:schemeClr val="tx1"/>
                          </a:solidFill>
                          <a:effectLst/>
                        </a:rPr>
                        <a:t>1.14</a:t>
                      </a:r>
                    </a:p>
                  </a:txBody>
                  <a:tcPr marL="52815" marR="52815" marT="26407" marB="36677" anchor="ctr">
                    <a:lnL>
                      <a:noFill/>
                    </a:lnL>
                    <a:lnR>
                      <a:noFill/>
                    </a:lnR>
                    <a:lnT>
                      <a:noFill/>
                    </a:lnT>
                    <a:lnB>
                      <a:noFill/>
                    </a:lnB>
                    <a:solidFill>
                      <a:schemeClr val="accent5">
                        <a:lumMod val="20000"/>
                        <a:lumOff val="80000"/>
                      </a:schemeClr>
                    </a:solidFill>
                  </a:tcPr>
                </a:tc>
              </a:tr>
              <a:tr h="514121">
                <a:tc>
                  <a:txBody>
                    <a:bodyPr/>
                    <a:lstStyle/>
                    <a:p>
                      <a:r>
                        <a:rPr lang="en-US" sz="1400">
                          <a:solidFill>
                            <a:schemeClr val="tx1"/>
                          </a:solidFill>
                          <a:effectLst/>
                        </a:rPr>
                        <a:t>STREETLIGHT ON-TIME %</a:t>
                      </a:r>
                    </a:p>
                  </a:txBody>
                  <a:tcPr marL="52815" marR="52815" marT="26407" marB="2640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0.2</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0.59</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0.57</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dirty="0">
                          <a:solidFill>
                            <a:schemeClr val="tx1"/>
                          </a:solidFill>
                          <a:effectLst/>
                        </a:rPr>
                        <a:t>0.72</a:t>
                      </a:r>
                    </a:p>
                  </a:txBody>
                  <a:tcPr marL="52815" marR="52815" marT="26407" marB="36677" anchor="ctr">
                    <a:lnL>
                      <a:noFill/>
                    </a:lnL>
                    <a:lnR>
                      <a:noFill/>
                    </a:lnR>
                    <a:lnT>
                      <a:noFill/>
                    </a:lnT>
                    <a:lnB>
                      <a:noFill/>
                    </a:lnB>
                    <a:solidFill>
                      <a:schemeClr val="accent5">
                        <a:lumMod val="20000"/>
                        <a:lumOff val="80000"/>
                      </a:schemeClr>
                    </a:solidFill>
                  </a:tcPr>
                </a:tc>
              </a:tr>
              <a:tr h="514121">
                <a:tc>
                  <a:txBody>
                    <a:bodyPr/>
                    <a:lstStyle/>
                    <a:p>
                      <a:r>
                        <a:rPr lang="en-US" sz="1400">
                          <a:solidFill>
                            <a:schemeClr val="tx1"/>
                          </a:solidFill>
                          <a:effectLst/>
                        </a:rPr>
                        <a:t>TREE MAINTENANCE ON-TIME %</a:t>
                      </a:r>
                    </a:p>
                  </a:txBody>
                  <a:tcPr marL="52815" marR="52815" marT="26407" marB="2640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1.14</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1.18</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1.19</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1.19</a:t>
                      </a:r>
                    </a:p>
                  </a:txBody>
                  <a:tcPr marL="52815" marR="52815" marT="26407" marB="36677" anchor="ctr">
                    <a:lnL>
                      <a:noFill/>
                    </a:lnL>
                    <a:lnR>
                      <a:noFill/>
                    </a:lnR>
                    <a:lnT>
                      <a:noFill/>
                    </a:lnT>
                    <a:lnB>
                      <a:noFill/>
                    </a:lnB>
                    <a:solidFill>
                      <a:schemeClr val="accent5">
                        <a:lumMod val="20000"/>
                        <a:lumOff val="80000"/>
                      </a:schemeClr>
                    </a:solidFill>
                  </a:tcPr>
                </a:tc>
              </a:tr>
              <a:tr h="514121">
                <a:tc>
                  <a:txBody>
                    <a:bodyPr/>
                    <a:lstStyle/>
                    <a:p>
                      <a:r>
                        <a:rPr lang="en-US" sz="1400">
                          <a:solidFill>
                            <a:schemeClr val="tx1"/>
                          </a:solidFill>
                          <a:effectLst/>
                        </a:rPr>
                        <a:t>ON-TIME PERMIT REVIEWS</a:t>
                      </a:r>
                    </a:p>
                  </a:txBody>
                  <a:tcPr marL="52815" marR="52815" marT="26407" marB="2640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0.98</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0.97</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0.91</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0.99</a:t>
                      </a:r>
                    </a:p>
                  </a:txBody>
                  <a:tcPr marL="52815" marR="52815" marT="26407" marB="36677" anchor="ctr">
                    <a:lnL>
                      <a:noFill/>
                    </a:lnL>
                    <a:lnR>
                      <a:noFill/>
                    </a:lnR>
                    <a:lnT>
                      <a:noFill/>
                    </a:lnT>
                    <a:lnB>
                      <a:noFill/>
                    </a:lnB>
                    <a:solidFill>
                      <a:schemeClr val="accent5">
                        <a:lumMod val="20000"/>
                        <a:lumOff val="80000"/>
                      </a:schemeClr>
                    </a:solidFill>
                  </a:tcPr>
                </a:tc>
              </a:tr>
              <a:tr h="308065">
                <a:tc>
                  <a:txBody>
                    <a:bodyPr/>
                    <a:lstStyle/>
                    <a:p>
                      <a:r>
                        <a:rPr lang="en-US" sz="1400">
                          <a:solidFill>
                            <a:schemeClr val="tx1"/>
                          </a:solidFill>
                          <a:effectLst/>
                        </a:rPr>
                        <a:t>LIBRARY USERS</a:t>
                      </a:r>
                    </a:p>
                  </a:txBody>
                  <a:tcPr marL="52815" marR="52815" marT="26407" marB="2640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1.44</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1.15</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a:solidFill>
                            <a:schemeClr val="tx1"/>
                          </a:solidFill>
                          <a:effectLst/>
                        </a:rPr>
                        <a:t>1.27</a:t>
                      </a:r>
                    </a:p>
                  </a:txBody>
                  <a:tcPr marL="52815" marR="52815" marT="26407" marB="36677" anchor="ctr">
                    <a:lnL>
                      <a:noFill/>
                    </a:lnL>
                    <a:lnR>
                      <a:noFill/>
                    </a:lnR>
                    <a:lnT>
                      <a:noFill/>
                    </a:lnT>
                    <a:lnB>
                      <a:noFill/>
                    </a:lnB>
                    <a:solidFill>
                      <a:schemeClr val="accent5">
                        <a:lumMod val="20000"/>
                        <a:lumOff val="80000"/>
                      </a:schemeClr>
                    </a:solidFill>
                  </a:tcPr>
                </a:tc>
                <a:tc>
                  <a:txBody>
                    <a:bodyPr/>
                    <a:lstStyle/>
                    <a:p>
                      <a:pPr algn="l"/>
                      <a:r>
                        <a:rPr lang="nb-NO" sz="1400" dirty="0">
                          <a:solidFill>
                            <a:schemeClr val="tx1"/>
                          </a:solidFill>
                          <a:effectLst/>
                        </a:rPr>
                        <a:t>1.29</a:t>
                      </a:r>
                    </a:p>
                  </a:txBody>
                  <a:tcPr marL="52815" marR="52815" marT="26407" marB="36677" anchor="ctr">
                    <a:lnL>
                      <a:noFill/>
                    </a:lnL>
                    <a:lnR>
                      <a:noFill/>
                    </a:lnR>
                    <a:lnT>
                      <a:noFill/>
                    </a:lnT>
                    <a:lnB>
                      <a:noFill/>
                    </a:lnB>
                    <a:solidFill>
                      <a:schemeClr val="accent5">
                        <a:lumMod val="20000"/>
                        <a:lumOff val="80000"/>
                      </a:schemeClr>
                    </a:solidFill>
                  </a:tcPr>
                </a:tc>
              </a:tr>
            </a:tbl>
          </a:graphicData>
        </a:graphic>
      </p:graphicFrame>
      <p:sp>
        <p:nvSpPr>
          <p:cNvPr id="3" name="Rectangle 1"/>
          <p:cNvSpPr>
            <a:spLocks noChangeArrowheads="1"/>
          </p:cNvSpPr>
          <p:nvPr/>
        </p:nvSpPr>
        <p:spPr bwMode="auto">
          <a:xfrm flipV="1">
            <a:off x="385381" y="1511722"/>
            <a:ext cx="187081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sp>
        <p:nvSpPr>
          <p:cNvPr id="4" name="TextBox 3"/>
          <p:cNvSpPr txBox="1"/>
          <p:nvPr/>
        </p:nvSpPr>
        <p:spPr>
          <a:xfrm>
            <a:off x="256032" y="6010662"/>
            <a:ext cx="8568266" cy="646331"/>
          </a:xfrm>
          <a:prstGeom prst="rect">
            <a:avLst/>
          </a:prstGeom>
          <a:noFill/>
        </p:spPr>
        <p:txBody>
          <a:bodyPr wrap="square" rtlCol="0">
            <a:spAutoFit/>
          </a:bodyPr>
          <a:lstStyle/>
          <a:p>
            <a:r>
              <a:rPr lang="en-US" dirty="0" smtClean="0"/>
              <a:t>Selection of indicators from </a:t>
            </a:r>
            <a:r>
              <a:rPr lang="en-US" dirty="0" err="1" smtClean="0"/>
              <a:t>CityScore</a:t>
            </a:r>
            <a:r>
              <a:rPr lang="en-US" dirty="0" smtClean="0"/>
              <a:t>, Mayor’s Office, City of Boston, 2017</a:t>
            </a:r>
            <a:endParaRPr lang="en-US" b="1" dirty="0">
              <a:solidFill>
                <a:srgbClr val="000000"/>
              </a:solidFill>
            </a:endParaRPr>
          </a:p>
          <a:p>
            <a:endParaRPr lang="en-US" dirty="0"/>
          </a:p>
        </p:txBody>
      </p:sp>
    </p:spTree>
    <p:extLst>
      <p:ext uri="{BB962C8B-B14F-4D97-AF65-F5344CB8AC3E}">
        <p14:creationId xmlns:p14="http://schemas.microsoft.com/office/powerpoint/2010/main" val="1842630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4549</TotalTime>
  <Words>2100</Words>
  <Application>Microsoft Macintosh PowerPoint</Application>
  <PresentationFormat>Widescreen</PresentationFormat>
  <Paragraphs>265</Paragraphs>
  <Slides>28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Calibri Light</vt:lpstr>
      <vt:lpstr>Arial</vt:lpstr>
      <vt:lpstr>Office Theme</vt:lpstr>
      <vt:lpstr>Indicator Frameworks</vt:lpstr>
      <vt:lpstr>Overarching question: how do we synthesize models with data?</vt:lpstr>
      <vt:lpstr>Towards a science of measuring systems</vt:lpstr>
      <vt:lpstr>Towards a science of measuring cities</vt:lpstr>
      <vt:lpstr>Indicator frameworks</vt:lpstr>
      <vt:lpstr>This Talk</vt:lpstr>
      <vt:lpstr>Operational indicator frameworks</vt:lpstr>
      <vt:lpstr>PowerPoint Presentation</vt:lpstr>
      <vt:lpstr>PowerPoint Presentation</vt:lpstr>
      <vt:lpstr>How do we construct operational indicator frameworks?</vt:lpstr>
      <vt:lpstr>Adding structure</vt:lpstr>
      <vt:lpstr>Abstract indicator frameworks, v1</vt:lpstr>
      <vt:lpstr>Mathematical background: category theory</vt:lpstr>
      <vt:lpstr>PowerPoint Presentation</vt:lpstr>
      <vt:lpstr>Mathematical background: monoidal categories</vt:lpstr>
      <vt:lpstr>Abstract indicator frameworks, v2</vt:lpstr>
      <vt:lpstr>PowerPoint Presentation</vt:lpstr>
      <vt:lpstr>Defining new indicator frameworks in Rand </vt:lpstr>
      <vt:lpstr>A simple model: causal diagrams</vt:lpstr>
      <vt:lpstr>Abstract indicator frameworks, v3</vt:lpstr>
      <vt:lpstr>PowerPoint Presentation</vt:lpstr>
      <vt:lpstr>Future Work</vt:lpstr>
      <vt:lpstr>Thank you.</vt:lpstr>
      <vt:lpstr>Example: Shot Spot in South Bend</vt:lpstr>
      <vt:lpstr>Example: Shot Spot in South Bend</vt:lpstr>
      <vt:lpstr>Example: Shot Spot in South Bend</vt:lpstr>
      <vt:lpstr>Example: Nextgen</vt:lpstr>
      <vt:lpstr>Non-temporal indicators</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Indicator Frameworks</dc:title>
  <dc:creator>Joshua Tan</dc:creator>
  <cp:lastModifiedBy>Joshua Tan</cp:lastModifiedBy>
  <cp:revision>43</cp:revision>
  <dcterms:created xsi:type="dcterms:W3CDTF">2017-04-18T11:33:39Z</dcterms:created>
  <dcterms:modified xsi:type="dcterms:W3CDTF">2017-04-26T01:39:50Z</dcterms:modified>
</cp:coreProperties>
</file>