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9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alatino Linotype" panose="02040502050505030304" pitchFamily="18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99" y="-53"/>
      </p:cViewPr>
      <p:guideLst>
        <p:guide orient="horz" pos="1620"/>
        <p:guide pos="2880"/>
        <p:guide orient="horz" pos="31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8ec9a3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373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098ec9a35e_0_0:notes"/>
          <p:cNvSpPr txBox="1">
            <a:spLocks noGrp="1"/>
          </p:cNvSpPr>
          <p:nvPr>
            <p:ph type="body" idx="1"/>
          </p:nvPr>
        </p:nvSpPr>
        <p:spPr>
          <a:xfrm>
            <a:off x="686360" y="4342534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098ec9a35e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512"/>
            <a:ext cx="2975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8ec9a35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373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1098ec9a35e_0_104:notes"/>
          <p:cNvSpPr txBox="1">
            <a:spLocks noGrp="1"/>
          </p:cNvSpPr>
          <p:nvPr>
            <p:ph type="body" idx="1"/>
          </p:nvPr>
        </p:nvSpPr>
        <p:spPr>
          <a:xfrm>
            <a:off x="686360" y="4342534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098ec9a35e_0_104:notes"/>
          <p:cNvSpPr txBox="1">
            <a:spLocks noGrp="1"/>
          </p:cNvSpPr>
          <p:nvPr>
            <p:ph type="sldNum" idx="12"/>
          </p:nvPr>
        </p:nvSpPr>
        <p:spPr>
          <a:xfrm>
            <a:off x="3881438" y="8686512"/>
            <a:ext cx="2975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8ec9a35e_0_1210:notes"/>
          <p:cNvSpPr txBox="1">
            <a:spLocks noGrp="1"/>
          </p:cNvSpPr>
          <p:nvPr>
            <p:ph type="body" idx="1"/>
          </p:nvPr>
        </p:nvSpPr>
        <p:spPr>
          <a:xfrm>
            <a:off x="686360" y="4342534"/>
            <a:ext cx="5485200" cy="4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098ec9a35e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0544" y="694171"/>
            <a:ext cx="59139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5400000">
            <a:off x="-2288040" y="2288100"/>
            <a:ext cx="5143500" cy="567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805477" y="1017901"/>
            <a:ext cx="40917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900" b="1" i="0" u="none" strike="noStrike" cap="none">
                <a:solidFill>
                  <a:srgbClr val="8A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ĐỒ ÁN TỐT NGHIỆP</a:t>
            </a:r>
            <a:endParaRPr sz="1300"/>
          </a:p>
        </p:txBody>
      </p:sp>
      <p:cxnSp>
        <p:nvCxnSpPr>
          <p:cNvPr id="53" name="Google Shape;53;p13"/>
          <p:cNvCxnSpPr/>
          <p:nvPr/>
        </p:nvCxnSpPr>
        <p:spPr>
          <a:xfrm>
            <a:off x="1706401" y="2986455"/>
            <a:ext cx="628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08640" y="1811457"/>
            <a:ext cx="78855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17439" y="3193808"/>
            <a:ext cx="56679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rmAutofit/>
          </a:bodyPr>
          <a:lstStyle>
            <a:lvl1pPr marL="457200" lvl="0" indent="-3429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marL="137160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marL="182880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marL="274320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91679" y="126972"/>
            <a:ext cx="7119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HỌC VIỆN CÔNG NGHỆ BƯU CHÍNH VIỄN THÔNG</a:t>
            </a:r>
            <a:endParaRPr sz="1300"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vi" sz="12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KHOA CÔNG NGHỆ THÔNG TIN I</a:t>
            </a:r>
            <a:endParaRPr sz="13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 hasCustomPrompt="1"/>
          </p:nvPr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marL="137160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marL="182880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marL="274320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>
            <a:r>
              <a:rPr lang="en-US" dirty="0"/>
              <a:t>7.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r>
              <a:rPr lang="vi" dirty="0"/>
              <a:t>/26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8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03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1"/>
          <p:cNvCxnSpPr/>
          <p:nvPr/>
        </p:nvCxnSpPr>
        <p:spPr>
          <a:xfrm>
            <a:off x="1599841" y="2709985"/>
            <a:ext cx="622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701280" y="2018809"/>
            <a:ext cx="7885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rgbClr val="8A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08640" y="1811457"/>
            <a:ext cx="78855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b="0" dirty="0"/>
              <a:t>Tìm hiểu và ứng dụng học máy trong phân tích trạng thái đơn hàng của chuỗi logistics quốc tế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738079" y="3193808"/>
            <a:ext cx="56679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vi" sz="1500" dirty="0"/>
              <a:t>Giảng viên hướng dẫn :T</a:t>
            </a:r>
            <a:r>
              <a:rPr lang="en-US" sz="1500" dirty="0"/>
              <a:t>h</a:t>
            </a:r>
            <a:r>
              <a:rPr lang="vi" sz="1500" dirty="0"/>
              <a:t>S. Nguyễn Văn Tiến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vi" sz="1500" dirty="0"/>
              <a:t>Sinh viên thực hiện     : Vũ Chiến Thắng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vi" sz="1500" dirty="0"/>
              <a:t>Lớp                           : E17CN0</a:t>
            </a:r>
            <a:r>
              <a:rPr lang="en-US" sz="1500" dirty="0"/>
              <a:t>1</a:t>
            </a:r>
            <a:r>
              <a:rPr lang="vi" sz="1500" dirty="0"/>
              <a:t>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vi" sz="1500" dirty="0"/>
              <a:t>Khóa                         : 2017 –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EC5FDD43-2C47-4C78-8E99-68D95C85AB45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B8C4AA77-D70D-40EC-A56E-D7C0CD66C9A2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29E1ABC7-4656-4055-9D09-DB3E38116CE8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0F11A14F-D7B3-4EAE-A1A1-0D12150B8A5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C1586B0-754D-4A3C-A951-698248560E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25F82-9098-4659-B1D8-5EFBE8959D3D}"/>
              </a:ext>
            </a:extLst>
          </p:cNvPr>
          <p:cNvSpPr txBox="1"/>
          <p:nvPr/>
        </p:nvSpPr>
        <p:spPr>
          <a:xfrm>
            <a:off x="205408" y="512457"/>
            <a:ext cx="8534399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LSTM: 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Kiến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trúc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RNN</a:t>
            </a:r>
          </a:p>
          <a:p>
            <a:br>
              <a:rPr lang="en-US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78A6B0-16AB-40CB-8ED0-F6389243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1668088"/>
            <a:ext cx="814346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3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5EFA80B3-A9FD-4638-9C81-47EE004B3BF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F685CF50-09DF-465B-A915-60509E53336A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6B4C3536-AE29-42D2-BE18-5D6945159C6D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EC0DB3B7-749E-410C-9882-AA4CAFCC14C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6E689318-7D5A-48E0-AA08-D6FB56C718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AF642-3295-47FF-A6FA-4689B5511A9F}"/>
              </a:ext>
            </a:extLst>
          </p:cNvPr>
          <p:cNvSpPr txBox="1"/>
          <p:nvPr/>
        </p:nvSpPr>
        <p:spPr>
          <a:xfrm>
            <a:off x="278297" y="697467"/>
            <a:ext cx="4651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LSTM: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Khối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memory cell</a:t>
            </a:r>
          </a:p>
          <a:p>
            <a:br>
              <a:rPr lang="en-US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F16D8F-9770-4EC6-B374-9493ED5E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09469"/>
            <a:ext cx="5372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7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AB12EA7E-E859-41D5-86F6-878F10B88233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4A52ACE1-487A-4B47-AE0C-EA4CD5405040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8E3F830D-D502-449F-9926-31512561A1C4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6BAAA9DC-5317-4475-B4FF-D870CD9F44B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5B9A24E-F9A1-4DDD-8515-C0305DED18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8B3EA-F649-4A87-A903-3FFFD16E698F}"/>
              </a:ext>
            </a:extLst>
          </p:cNvPr>
          <p:cNvSpPr txBox="1"/>
          <p:nvPr/>
        </p:nvSpPr>
        <p:spPr>
          <a:xfrm>
            <a:off x="284922" y="630201"/>
            <a:ext cx="4651512" cy="3834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BERT: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Kiến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trúc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Transformer</a:t>
            </a:r>
          </a:p>
          <a:p>
            <a:pPr rtl="0" fontAlgn="base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Encoder: bao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gồm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chuỗi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6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tầng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giống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nhau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marL="742950" lvl="1" indent="-28575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Multi-Head Attention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Feed Forward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Nerual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Network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Decoder: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gồm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chuỗi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6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tầng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giống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với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Encoder</a:t>
            </a:r>
          </a:p>
          <a:p>
            <a:pPr marL="2095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thêm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tầng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Masked Multi-Head Attention</a:t>
            </a:r>
          </a:p>
          <a:p>
            <a:br>
              <a:rPr lang="en-US" sz="1800" b="0" dirty="0">
                <a:effectLst/>
                <a:latin typeface="+mn-lt"/>
              </a:rPr>
            </a:br>
            <a:br>
              <a:rPr lang="en-US" sz="1800" b="0" dirty="0">
                <a:effectLst/>
                <a:latin typeface="+mn-lt"/>
              </a:rPr>
            </a:br>
            <a:br>
              <a:rPr lang="en-US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03074C-5584-482B-8D5B-293CD8A7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61" y="533648"/>
            <a:ext cx="3115917" cy="402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7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ACB0083B-E4F8-41C6-B88B-3BC0E9EA9BC1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1EA98A25-14A6-4063-BCCB-BBDB591749A3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E1C733E-54C8-4EC8-8362-4C6FFE7FFD67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2A36D06C-BD72-4F02-ACD7-1C35465342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B825B67-11A1-4AC7-B404-64A26DF809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CC628-E816-42EE-82AB-0BDEC5525942}"/>
              </a:ext>
            </a:extLst>
          </p:cNvPr>
          <p:cNvSpPr txBox="1"/>
          <p:nvPr/>
        </p:nvSpPr>
        <p:spPr>
          <a:xfrm>
            <a:off x="251792" y="632719"/>
            <a:ext cx="46515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So sánh LSTM và BERT:</a:t>
            </a:r>
          </a:p>
          <a:p>
            <a:br>
              <a:rPr lang="de-DE" sz="1800" b="0" dirty="0">
                <a:effectLst/>
                <a:latin typeface="+mn-lt"/>
              </a:rPr>
            </a:br>
            <a:br>
              <a:rPr lang="de-DE" sz="1800" b="0" dirty="0">
                <a:effectLst/>
                <a:latin typeface="+mn-lt"/>
              </a:rPr>
            </a:br>
            <a:br>
              <a:rPr lang="de-DE" sz="1800" b="0" dirty="0">
                <a:effectLst/>
                <a:latin typeface="+mn-lt"/>
              </a:rPr>
            </a:br>
            <a:br>
              <a:rPr lang="de-DE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2303C6-142B-4675-858E-0AF68B2D5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18051"/>
              </p:ext>
            </p:extLst>
          </p:nvPr>
        </p:nvGraphicFramePr>
        <p:xfrm>
          <a:off x="346945" y="1299656"/>
          <a:ext cx="7170420" cy="2407920"/>
        </p:xfrm>
        <a:graphic>
          <a:graphicData uri="http://schemas.openxmlformats.org/drawingml/2006/table">
            <a:tbl>
              <a:tblPr/>
              <a:tblGrid>
                <a:gridCol w="1303020">
                  <a:extLst>
                    <a:ext uri="{9D8B030D-6E8A-4147-A177-3AD203B41FA5}">
                      <a16:colId xmlns:a16="http://schemas.microsoft.com/office/drawing/2014/main" val="1196390411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4235931146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2200893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So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sánh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LSTM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BERT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3689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 từ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Context-free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từ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giống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nhau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sẽ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có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vector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giống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nhau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Contextual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Vector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từ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dựa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vào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ngữ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cảnh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trong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câu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5521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Long-range dependencies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Kém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Tốt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8742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Tính toán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Tuần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Song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40797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32D3B0CF-A50D-43F3-BF95-5DFEC4F2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66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6E6CD05C-E472-4343-9720-23BDD6F1E421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3ABD080D-C821-4842-9884-3EC0C966BDEF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6ACD7BA4-ABF9-4063-88C3-3DE31CB64A4A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22A1CF7F-2770-4545-B834-B1449D32FFA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D56BF06D-9826-4F00-A69E-A1688795DD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A7E72-9383-4A61-BBB5-8BA69AAB36F4}"/>
              </a:ext>
            </a:extLst>
          </p:cNvPr>
          <p:cNvSpPr txBox="1"/>
          <p:nvPr/>
        </p:nvSpPr>
        <p:spPr>
          <a:xfrm>
            <a:off x="184244" y="561744"/>
            <a:ext cx="8603955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Trích xuất trạng thái của đơn hàng: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LSTM:</a:t>
            </a:r>
          </a:p>
          <a:p>
            <a:pPr marL="685800" rtl="0">
              <a:spcBef>
                <a:spcPts val="375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Các bước thực hiện:</a:t>
            </a:r>
            <a:endParaRPr lang="vi-VN" sz="1800" b="0" dirty="0">
              <a:effectLst/>
              <a:latin typeface="+mn-lt"/>
            </a:endParaRP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Tiền xử lý dữ liệu: đưa về chữ thường,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xóa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đặc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biệt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văn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bản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chuyển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dấu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chấm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câu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thành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“&lt;EOS&gt;” (end of sentence),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xóa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stopwords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Mã hoá từ: xây dựng bộ từ điển</a:t>
            </a: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Biểu diễn câu: word embedding, dùng thư viện Glove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37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4D53F10-72B2-4AE0-955F-CBA5FE5A2E13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4DD6C80D-FF38-42D7-9318-C7938800EB48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10E16397-36EF-4545-84F7-8E1BEFF4FC85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9C78AA4E-CC31-4176-9E52-EBE32BD38E1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9BAD95EA-C2CF-4ED7-B477-F192CE2824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F969-0707-4C77-8E2F-F11B9A5B9D15}"/>
              </a:ext>
            </a:extLst>
          </p:cNvPr>
          <p:cNvSpPr txBox="1"/>
          <p:nvPr/>
        </p:nvSpPr>
        <p:spPr>
          <a:xfrm>
            <a:off x="197893" y="678490"/>
            <a:ext cx="4653886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Trích xuất trạng thái của đơn hàng: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LSTM: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BA7C8C-E3FC-437E-8DD7-A70A768C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506513"/>
            <a:ext cx="59912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4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7C93FC4F-E0C6-43E0-B5CF-C5156DE4A3C6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83CE9E5C-FDBF-4A92-BDAF-61C523E587CE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CD1B94C3-507B-48A9-A0E6-63B21A95EE9D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F3481942-AC87-4360-BEB0-5B73B7FBBA3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8AA8F3ED-8A9B-4617-B933-16731EF470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986E2-66A8-4D85-BBB1-35DBBE4A3456}"/>
              </a:ext>
            </a:extLst>
          </p:cNvPr>
          <p:cNvSpPr txBox="1"/>
          <p:nvPr/>
        </p:nvSpPr>
        <p:spPr>
          <a:xfrm>
            <a:off x="106017" y="604988"/>
            <a:ext cx="5101991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Trích xuất trạng thái của đơn hàng: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BERT:</a:t>
            </a:r>
          </a:p>
          <a:p>
            <a:pPr marL="685800" rtl="0">
              <a:spcBef>
                <a:spcPts val="375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Các bước thực hiện:</a:t>
            </a:r>
            <a:endParaRPr lang="vi-VN" sz="1800" b="0" dirty="0">
              <a:effectLst/>
              <a:latin typeface="+mn-lt"/>
            </a:endParaRP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Tiền xử lý dữ liệu: đưa về chữ thường, bỏ ký tự đặc biệt, …</a:t>
            </a: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Mã hoá từ: dùng bộ từ điển của Transformers</a:t>
            </a:r>
          </a:p>
          <a:p>
            <a:pPr marL="57150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Biểu diễn câu: tạo Token IDs, attention mask</a:t>
            </a:r>
          </a:p>
          <a:p>
            <a:br>
              <a:rPr lang="vi-VN" sz="1800" b="0" dirty="0">
                <a:effectLst/>
                <a:latin typeface="+mn-lt"/>
              </a:rPr>
            </a:br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086581-C384-43D3-ACAA-F88B26AD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08" y="602092"/>
            <a:ext cx="3915038" cy="40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F77F739E-4DC6-4425-96C1-C1AEFF85231C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878D309B-AF3F-4FE6-BA0B-1CD0F1EBBCA6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70B0D38F-0234-4784-9437-BB0664847CAA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FAFDB232-BD62-4682-BDB0-0A2F939B4DC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C7CD4E2E-1753-42A5-AB3C-7708A5C756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17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1BFD13-4EEB-405A-9141-5AC914D4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54" y="1294568"/>
            <a:ext cx="4800003" cy="331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08EF3-6061-4813-BE7B-6A5FD7F6211C}"/>
              </a:ext>
            </a:extLst>
          </p:cNvPr>
          <p:cNvSpPr txBox="1"/>
          <p:nvPr/>
        </p:nvSpPr>
        <p:spPr>
          <a:xfrm>
            <a:off x="397566" y="635040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Biểu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đồ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Usecase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tổng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quan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27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01AF3F17-620D-402B-AE35-57971FBD4330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5CB6134E-946A-4DB7-A428-B6ABFB466F98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282EA33A-291E-4C9A-AF8D-679040A1937F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497CBD5C-8BC4-401B-9B5D-ADBD25A94D8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B910EFEA-B489-41D4-86A1-3E5ED0A3C0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18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9C809-7B13-41F5-9C57-23EBA47F3975}"/>
              </a:ext>
            </a:extLst>
          </p:cNvPr>
          <p:cNvSpPr txBox="1"/>
          <p:nvPr/>
        </p:nvSpPr>
        <p:spPr>
          <a:xfrm>
            <a:off x="212035" y="599418"/>
            <a:ext cx="4651512" cy="30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Kiến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trúc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hệ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thống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Máy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chủ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Kafka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Kafka Tool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Scm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-tracking-worker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Scm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-tracking-ml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Elasticsearch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NiFi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CSDL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Postgre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Grafana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3D43584-1F1E-4CB6-BA90-F52AD77D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17" y="599418"/>
            <a:ext cx="4596710" cy="41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1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7AD85697-9720-48E1-953D-B4D17D383B2F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35DCE27A-9793-4405-BAE1-C48ACD820DC6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808F6BCC-192C-4267-9BCA-8858198E2C2A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65027947-3977-47B3-B8B5-17BEBB1DC92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4D9B5CD3-3DD7-4BBF-9A93-92B82E4C9D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19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B5D85-9E6F-4EC4-89A0-ED9C061EA5FF}"/>
              </a:ext>
            </a:extLst>
          </p:cNvPr>
          <p:cNvSpPr txBox="1"/>
          <p:nvPr/>
        </p:nvSpPr>
        <p:spPr>
          <a:xfrm>
            <a:off x="139149" y="526490"/>
            <a:ext cx="465151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Scm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-tracking-ml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Cung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cấp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API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việc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đoán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của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học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máy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br>
              <a:rPr lang="en-US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3247DDE-0C13-428A-B05D-B50753FA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3" y="1841570"/>
            <a:ext cx="84615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2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79572" y="82204"/>
            <a:ext cx="8193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vi" dirty="0"/>
              <a:t>Nội dung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vi" smtClean="0"/>
              <a:t>2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FF643-9E07-4F42-B67C-4CF1CD69D506}"/>
              </a:ext>
            </a:extLst>
          </p:cNvPr>
          <p:cNvSpPr txBox="1"/>
          <p:nvPr/>
        </p:nvSpPr>
        <p:spPr>
          <a:xfrm>
            <a:off x="808759" y="1053209"/>
            <a:ext cx="4651662" cy="2804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Giới thiệu về mô hình kinh doanh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Đặt vấn đề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Hướng giải quyết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Mô hình học máy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Biểu đồ Usecase và kiến trúc hệ thống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Đánh giá kết quả</a:t>
            </a:r>
            <a:endParaRPr lang="vi-VN" sz="18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vi-VN" sz="1800" dirty="0">
                <a:solidFill>
                  <a:schemeClr val="dk1"/>
                </a:solidFill>
                <a:latin typeface="+mn-lt"/>
              </a:rPr>
              <a:t>Định hướng phát triển</a:t>
            </a:r>
            <a:endParaRPr lang="vi-VN" sz="1800" dirty="0">
              <a:latin typeface="+mn-lt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rgbClr val="3F3F3F"/>
              </a:buClr>
              <a:buSzPts val="2100"/>
              <a:buFont typeface="Calibri"/>
              <a:buNone/>
            </a:pPr>
            <a:endParaRPr lang="vi-VN" sz="1800" dirty="0">
              <a:solidFill>
                <a:schemeClr val="dk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248A8CA0-A79A-48DB-887D-BC67C28D8A5A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1EE9BD84-4587-4B2D-9524-6C54A02242B2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9AB3C97-F449-4FCF-861D-6B9A170DA995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623764CE-6213-4550-B924-AA5D962A71B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26ECD10A-EEEB-4023-B9F6-4842680121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20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2E792-9A26-4700-9C1C-31369E856A8E}"/>
              </a:ext>
            </a:extLst>
          </p:cNvPr>
          <p:cNvSpPr txBox="1"/>
          <p:nvPr/>
        </p:nvSpPr>
        <p:spPr>
          <a:xfrm>
            <a:off x="278296" y="634615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Kết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quả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trả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về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từ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học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máy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:</a:t>
            </a:r>
            <a:endParaRPr lang="en-US" sz="1800" dirty="0">
              <a:latin typeface="+mn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F0BA880-EACD-421F-8366-9C1DB8FF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9" y="978383"/>
            <a:ext cx="3901002" cy="31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E3B0D-F340-4FA7-B61C-175FC40FB15D}"/>
              </a:ext>
            </a:extLst>
          </p:cNvPr>
          <p:cNvSpPr txBox="1"/>
          <p:nvPr/>
        </p:nvSpPr>
        <p:spPr>
          <a:xfrm>
            <a:off x="1480380" y="4165117"/>
            <a:ext cx="2057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Dữ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liệu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đầu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vào</a:t>
            </a:r>
            <a:endParaRPr lang="en-US" sz="1800" b="0" dirty="0">
              <a:effectLst/>
              <a:latin typeface="+mj-lt"/>
            </a:endParaRPr>
          </a:p>
          <a:p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1244A77-14C0-4CA3-AD06-BD64942A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77" y="977217"/>
            <a:ext cx="3837401" cy="31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16F228-7E66-4BF1-9D81-13F2D28C3210}"/>
              </a:ext>
            </a:extLst>
          </p:cNvPr>
          <p:cNvSpPr txBox="1"/>
          <p:nvPr/>
        </p:nvSpPr>
        <p:spPr>
          <a:xfrm>
            <a:off x="5894043" y="4153469"/>
            <a:ext cx="2302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Dữ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liệu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đầu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ra</a:t>
            </a:r>
            <a:endParaRPr lang="en-US" sz="1800" b="0" dirty="0">
              <a:effectLst/>
              <a:latin typeface="+mn-lt"/>
            </a:endParaRPr>
          </a:p>
          <a:p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5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7B125C08-1B5C-4D2C-87DC-2FC328DBB206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934ABF84-31F3-4935-A65B-8D49FB61C0F8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C5FF0CCA-5B99-4A41-9904-55FE983ED03D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DBC281F8-615F-49CC-BE49-AA583524B4A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E76BC92-7DCE-4DA4-BEE1-ECC2EABFFC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21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B2CEC-A21C-4368-A5AC-EDEB660EF3A9}"/>
              </a:ext>
            </a:extLst>
          </p:cNvPr>
          <p:cNvSpPr txBox="1"/>
          <p:nvPr/>
        </p:nvSpPr>
        <p:spPr>
          <a:xfrm>
            <a:off x="212035" y="456299"/>
            <a:ext cx="465151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CSDL Postgre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Sơ đồ ERD:</a:t>
            </a:r>
          </a:p>
          <a:p>
            <a:br>
              <a:rPr lang="vi-VN" sz="1800" b="0" dirty="0">
                <a:effectLst/>
                <a:latin typeface="+mj-lt"/>
              </a:rPr>
            </a:br>
            <a:br>
              <a:rPr lang="vi-VN" sz="1800" b="0" dirty="0">
                <a:effectLst/>
                <a:latin typeface="+mj-lt"/>
              </a:rPr>
            </a:br>
            <a:endParaRPr lang="en-US" sz="1800" dirty="0">
              <a:latin typeface="+mj-lt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AB99AB4-BA64-4742-8525-1FF4F1AB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8" y="1220611"/>
            <a:ext cx="7798904" cy="33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8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76EC4C5D-B127-468D-8602-734AB1AE239E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2B338B4E-6E60-46A5-A6E3-39C6C8832A73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BD3A82D4-3C3E-4B40-834C-68C2E18CEB49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B32D4220-81BB-4FD2-AA1C-BE66BC90EF9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5. Biểu đồ Usecase và kiến trúc hệ thống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916C6751-2060-4B65-849F-06F1ED068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22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AC70F-CE30-4BD3-99DA-2ABE8140B216}"/>
              </a:ext>
            </a:extLst>
          </p:cNvPr>
          <p:cNvSpPr txBox="1"/>
          <p:nvPr/>
        </p:nvSpPr>
        <p:spPr>
          <a:xfrm>
            <a:off x="245165" y="560943"/>
            <a:ext cx="6533322" cy="402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CSDL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Postgre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Cấu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trúc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bảng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data_scm_tracking_ml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br>
              <a:rPr lang="en-US" sz="1800" b="0" dirty="0">
                <a:effectLst/>
                <a:latin typeface="+mj-lt"/>
              </a:rPr>
            </a:br>
            <a:endParaRPr lang="en-US" sz="1800" dirty="0">
              <a:latin typeface="+mj-lt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5689FB2-30E4-49E7-8C88-D443C385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" y="1655763"/>
            <a:ext cx="8116957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BFCD10B7-0D21-4D02-84A3-AD3A376789F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492B9CF1-3207-464C-98AD-E2E5413E3ACB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1CCBA9AF-6D2D-49E7-95AF-A4DB5825BB56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A712CAAD-1B0B-4B41-96D9-31B6FD97C80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E5593554-BC33-4C38-80E2-AEDD08E080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23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0C8C3-0C9D-491B-B141-23CC40A6E07B}"/>
              </a:ext>
            </a:extLst>
          </p:cNvPr>
          <p:cNvSpPr txBox="1"/>
          <p:nvPr/>
        </p:nvSpPr>
        <p:spPr>
          <a:xfrm>
            <a:off x="231914" y="587833"/>
            <a:ext cx="4651512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Mô hình LSTM trích xuất trạng thái đơn hàng: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Độ chính xác trên tập Train: 99.33%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Hàm Loss: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85936A4-C952-4868-8211-F354F96D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49" y="1817617"/>
            <a:ext cx="4145238" cy="29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2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1CAF02F8-43D4-4DCE-AE79-C03F6F97B7BD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54725FFC-5353-4CCC-A2C2-56828835C43B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39068B36-11BA-495C-86C0-327BC138F0BF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E006618E-E367-4498-9C02-A9B4C7DA037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CF21817A-92BD-40EF-BFF0-C29CD11173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24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16D34-B585-47E0-AF9A-900B575D1A56}"/>
              </a:ext>
            </a:extLst>
          </p:cNvPr>
          <p:cNvSpPr txBox="1"/>
          <p:nvPr/>
        </p:nvSpPr>
        <p:spPr>
          <a:xfrm>
            <a:off x="251792" y="614337"/>
            <a:ext cx="4651512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Mô hình LSTM trích xuất trạng thái đơn hàng: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Độ chính xác trên tập Test: 98.915%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Ma trận Confusion Matrix: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69AC193-E651-4249-8498-D55711C5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87" y="903560"/>
            <a:ext cx="3990913" cy="35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3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034CAD2B-FDDC-4DAF-ACB0-706B6D65C79D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D7C01756-0953-4A59-AB2E-116629569D17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80A59FC8-77A8-43AC-9CDE-1BF185DAD857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41C12E3B-855B-4E61-90E3-A615A560432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3590060E-DCC0-4777-B2B7-189C9108E8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25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255B-4EF9-4AB3-A9B0-E4572177D556}"/>
              </a:ext>
            </a:extLst>
          </p:cNvPr>
          <p:cNvSpPr txBox="1"/>
          <p:nvPr/>
        </p:nvSpPr>
        <p:spPr>
          <a:xfrm>
            <a:off x="192158" y="590390"/>
            <a:ext cx="4651512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BERT: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xác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tập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Train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+mj-lt"/>
              </a:rPr>
              <a:t>: 99.77%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Hàm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Loss: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48829BE-C07D-47F9-A04D-279E6FBC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8" y="1672470"/>
            <a:ext cx="7229061" cy="2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8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CFB68D2E-F3D2-4B50-9276-5F691E131C59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00807EE8-D5A6-4D18-A331-848B23A8BFAF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66F5FBF4-4434-44F4-A089-6F569EA51F3C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0E42CECA-F763-4E2B-A7EB-B9CCF7F4685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B7A756F6-B3F8-4DA0-B8AA-C7BC5CA62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26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70FB1-280B-4A93-9677-E3B7E49BD47B}"/>
              </a:ext>
            </a:extLst>
          </p:cNvPr>
          <p:cNvSpPr txBox="1"/>
          <p:nvPr/>
        </p:nvSpPr>
        <p:spPr>
          <a:xfrm>
            <a:off x="99392" y="602768"/>
            <a:ext cx="4026846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BERT: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xác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tập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Test: 99.523%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trận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Confusion Matrix:</a:t>
            </a:r>
          </a:p>
          <a:p>
            <a:br>
              <a:rPr lang="en-US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27B74E6-936B-4B7F-AD17-9A2A0125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66" y="539546"/>
            <a:ext cx="5127334" cy="41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17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658B44CC-5773-4A39-AD30-2A6169B74964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47CFC817-0326-49FF-885A-08F6AC548CBB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45E0F09-226B-4EE9-A146-80034FBAFCBE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23129A73-8392-47EC-8442-581E3F0DA1C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E12DD96E-42D4-4DDE-8419-FDB3F73ACC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27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2B6AD-DD7B-49A9-A59D-148BB63B22E5}"/>
              </a:ext>
            </a:extLst>
          </p:cNvPr>
          <p:cNvSpPr txBox="1"/>
          <p:nvPr/>
        </p:nvSpPr>
        <p:spPr>
          <a:xfrm>
            <a:off x="139149" y="563886"/>
            <a:ext cx="4651512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LSTM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đoán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log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thứ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xác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trên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tập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Train: 98.77%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Hàm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Loss: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50C919-EDB0-437A-B8BF-E92F81AF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4" y="1697394"/>
            <a:ext cx="4001931" cy="28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63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6F48CF23-E18A-4ABE-9B79-D8A93F1C0AE8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EE6354AE-2E28-4686-AE54-FA4D37FCB0F4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CDB288D8-2B5C-41E0-A0D9-B1E6898FE228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61564F16-6B47-4134-8234-A3353996BF8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AB3C268-E06F-46B2-B22A-1B0FE9D03F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28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0E40B-1C2C-47D6-89C0-62A88BAD655C}"/>
              </a:ext>
            </a:extLst>
          </p:cNvPr>
          <p:cNvSpPr txBox="1"/>
          <p:nvPr/>
        </p:nvSpPr>
        <p:spPr>
          <a:xfrm>
            <a:off x="212036" y="630147"/>
            <a:ext cx="4651512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Mô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LSTM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đoán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log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thứ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xác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tập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Test: 99.566%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Ma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trận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Confusion Matrix: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2001CA5-7BEA-410E-87E1-D32DD89D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5" y="1417982"/>
            <a:ext cx="4839905" cy="32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41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808FF07-939B-4B94-9340-9A9A82C9E8B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23CE0B1F-2B56-4D3D-9CB1-19F28ECEEE03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1016DC52-0658-4826-8807-12FF6078FAFC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96DFF74E-68C8-47B6-BB51-1512F176684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713785FF-0EE4-402F-B648-D6B49EE409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29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F12DB-8E6C-4061-9082-4E39BF3667A8}"/>
              </a:ext>
            </a:extLst>
          </p:cNvPr>
          <p:cNvSpPr txBox="1"/>
          <p:nvPr/>
        </p:nvSpPr>
        <p:spPr>
          <a:xfrm>
            <a:off x="231914" y="617954"/>
            <a:ext cx="4651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Biểu đồ đường thống kê trạng thái đơn hàng: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5BD4385-FD42-48DE-9DE7-B054DD5D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69" y="1039084"/>
            <a:ext cx="6061661" cy="357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0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4">
            <a:extLst>
              <a:ext uri="{FF2B5EF4-FFF2-40B4-BE49-F238E27FC236}">
                <a16:creationId xmlns:a16="http://schemas.microsoft.com/office/drawing/2014/main" id="{5D894684-0263-48BC-B820-A8E5D2462EA4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9;p14">
            <a:extLst>
              <a:ext uri="{FF2B5EF4-FFF2-40B4-BE49-F238E27FC236}">
                <a16:creationId xmlns:a16="http://schemas.microsoft.com/office/drawing/2014/main" id="{66DD87E2-8871-4B6C-A61B-5208A9ADC713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49E54D69-9EB3-4D53-9FB1-089BCF4600F9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4AEF0EBA-B84F-47A7-A006-701810EA1D3F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marL="137160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marL="182880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marL="274320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dirty="0"/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B8F0692B-9DD2-436B-B87C-1AE89ED591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Picture 18" descr="Insurance company - Free security icons">
            <a:extLst>
              <a:ext uri="{FF2B5EF4-FFF2-40B4-BE49-F238E27FC236}">
                <a16:creationId xmlns:a16="http://schemas.microsoft.com/office/drawing/2014/main" id="{579D51E0-F6E2-4A8F-9063-1DC8D25E8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4" y="550487"/>
            <a:ext cx="600506" cy="6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8270-696A-4BB0-BFBF-6862C3732858}"/>
              </a:ext>
            </a:extLst>
          </p:cNvPr>
          <p:cNvSpPr txBox="1"/>
          <p:nvPr/>
        </p:nvSpPr>
        <p:spPr>
          <a:xfrm>
            <a:off x="976960" y="1194278"/>
            <a:ext cx="118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Doanh</a:t>
            </a:r>
            <a:r>
              <a:rPr lang="en-US" sz="1000" dirty="0"/>
              <a:t> </a:t>
            </a:r>
            <a:r>
              <a:rPr lang="en-US" sz="1000" dirty="0" err="1"/>
              <a:t>nghiệp</a:t>
            </a:r>
            <a:endParaRPr lang="en-US" sz="1000" dirty="0"/>
          </a:p>
        </p:txBody>
      </p:sp>
      <p:pic>
        <p:nvPicPr>
          <p:cNvPr id="1044" name="Picture 20" descr="Supplier - Free people icons">
            <a:extLst>
              <a:ext uri="{FF2B5EF4-FFF2-40B4-BE49-F238E27FC236}">
                <a16:creationId xmlns:a16="http://schemas.microsoft.com/office/drawing/2014/main" id="{15FEB0BD-F202-4C7D-AA1E-2ED50DBA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7" y="2634170"/>
            <a:ext cx="651597" cy="6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8023E7-60F4-4DBF-ABFF-58039D82BF3C}"/>
              </a:ext>
            </a:extLst>
          </p:cNvPr>
          <p:cNvSpPr txBox="1"/>
          <p:nvPr/>
        </p:nvSpPr>
        <p:spPr>
          <a:xfrm>
            <a:off x="38098" y="3318307"/>
            <a:ext cx="1877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Nhà</a:t>
            </a:r>
            <a:r>
              <a:rPr lang="en-US" sz="1000" dirty="0"/>
              <a:t> </a:t>
            </a:r>
            <a:r>
              <a:rPr lang="en-US" sz="1000" dirty="0" err="1"/>
              <a:t>cung</a:t>
            </a:r>
            <a:r>
              <a:rPr lang="en-US" sz="1000" dirty="0"/>
              <a:t> </a:t>
            </a:r>
            <a:r>
              <a:rPr lang="en-US" sz="1000" dirty="0" err="1"/>
              <a:t>cấp</a:t>
            </a:r>
            <a:r>
              <a:rPr lang="en-US" sz="1000" dirty="0"/>
              <a:t> (</a:t>
            </a:r>
            <a:r>
              <a:rPr lang="en-US" sz="1000" dirty="0" err="1"/>
              <a:t>Trung</a:t>
            </a:r>
            <a:r>
              <a:rPr lang="en-US" sz="1000" dirty="0"/>
              <a:t> </a:t>
            </a:r>
            <a:r>
              <a:rPr lang="en-US" sz="1000" dirty="0" err="1"/>
              <a:t>Quốc</a:t>
            </a:r>
            <a:r>
              <a:rPr lang="en-US" sz="1000" dirty="0"/>
              <a:t>)</a:t>
            </a:r>
          </a:p>
        </p:txBody>
      </p:sp>
      <p:pic>
        <p:nvPicPr>
          <p:cNvPr id="1046" name="Picture 22" descr="Sweet Seller Icon of Colored Outline style - Available in SVG, PNG, EPS, AI  &amp; Icon fonts">
            <a:extLst>
              <a:ext uri="{FF2B5EF4-FFF2-40B4-BE49-F238E27FC236}">
                <a16:creationId xmlns:a16="http://schemas.microsoft.com/office/drawing/2014/main" id="{34C7FC21-AAE4-42FC-8514-EA863FE1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42" y="524870"/>
            <a:ext cx="713904" cy="6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A5F82C-B387-41F1-8BF5-F1A850131D04}"/>
              </a:ext>
            </a:extLst>
          </p:cNvPr>
          <p:cNvSpPr txBox="1"/>
          <p:nvPr/>
        </p:nvSpPr>
        <p:spPr>
          <a:xfrm>
            <a:off x="6164480" y="1102118"/>
            <a:ext cx="118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Người</a:t>
            </a:r>
            <a:r>
              <a:rPr lang="en-US" sz="1000" dirty="0"/>
              <a:t> </a:t>
            </a:r>
            <a:r>
              <a:rPr lang="en-US" sz="1000" dirty="0" err="1"/>
              <a:t>bán</a:t>
            </a:r>
            <a:endParaRPr lang="en-US" sz="1000" dirty="0"/>
          </a:p>
        </p:txBody>
      </p:sp>
      <p:pic>
        <p:nvPicPr>
          <p:cNvPr id="1048" name="Picture 24" descr="Buyer - Free user icons">
            <a:extLst>
              <a:ext uri="{FF2B5EF4-FFF2-40B4-BE49-F238E27FC236}">
                <a16:creationId xmlns:a16="http://schemas.microsoft.com/office/drawing/2014/main" id="{E7B4C0B3-2A9C-4F13-A75F-33B9B023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76" y="2502175"/>
            <a:ext cx="651597" cy="6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B35A3-9593-40C3-B7E9-FE01A0C1C5E9}"/>
              </a:ext>
            </a:extLst>
          </p:cNvPr>
          <p:cNvSpPr txBox="1"/>
          <p:nvPr/>
        </p:nvSpPr>
        <p:spPr>
          <a:xfrm>
            <a:off x="6117973" y="3136782"/>
            <a:ext cx="118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Người</a:t>
            </a:r>
            <a:r>
              <a:rPr lang="en-US" sz="1000" dirty="0"/>
              <a:t> </a:t>
            </a:r>
            <a:r>
              <a:rPr lang="en-US" sz="1000" dirty="0" err="1"/>
              <a:t>mua</a:t>
            </a:r>
            <a:r>
              <a:rPr lang="en-US" sz="1000" dirty="0"/>
              <a:t> (</a:t>
            </a:r>
            <a:r>
              <a:rPr lang="en-US" sz="1000" dirty="0" err="1"/>
              <a:t>Mỹ</a:t>
            </a:r>
            <a:r>
              <a:rPr lang="en-US" sz="1000" dirty="0"/>
              <a:t>)</a:t>
            </a:r>
          </a:p>
        </p:txBody>
      </p:sp>
      <p:pic>
        <p:nvPicPr>
          <p:cNvPr id="1050" name="Picture 26" descr="Webpage - Free multimedia icons">
            <a:extLst>
              <a:ext uri="{FF2B5EF4-FFF2-40B4-BE49-F238E27FC236}">
                <a16:creationId xmlns:a16="http://schemas.microsoft.com/office/drawing/2014/main" id="{FEC3FFCE-D2A3-44D4-8348-F7E46A2F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59" y="1435625"/>
            <a:ext cx="823441" cy="8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1ADF4C-A34A-43D9-BBBB-6DFD586E7F9D}"/>
              </a:ext>
            </a:extLst>
          </p:cNvPr>
          <p:cNvSpPr txBox="1"/>
          <p:nvPr/>
        </p:nvSpPr>
        <p:spPr>
          <a:xfrm>
            <a:off x="3453624" y="2268110"/>
            <a:ext cx="1147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Trang </a:t>
            </a:r>
            <a:r>
              <a:rPr lang="en-US" sz="1000" dirty="0" err="1"/>
              <a:t>bán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pic>
        <p:nvPicPr>
          <p:cNvPr id="1052" name="Picture 28" descr="Airport Shuttle — Store — Foothills Frolic 2021 Reboot — Race Roster —  Registration, Marketing, Fundraising">
            <a:extLst>
              <a:ext uri="{FF2B5EF4-FFF2-40B4-BE49-F238E27FC236}">
                <a16:creationId xmlns:a16="http://schemas.microsoft.com/office/drawing/2014/main" id="{0BB152EB-CD18-4446-8C0F-C1023BD4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92" y="3524159"/>
            <a:ext cx="750743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0AB3E0-7AD8-4966-93B8-8D80AD5047EB}"/>
              </a:ext>
            </a:extLst>
          </p:cNvPr>
          <p:cNvSpPr txBox="1"/>
          <p:nvPr/>
        </p:nvSpPr>
        <p:spPr>
          <a:xfrm>
            <a:off x="3336292" y="4240578"/>
            <a:ext cx="1382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vị</a:t>
            </a:r>
            <a:r>
              <a:rPr lang="en-US" sz="1000" dirty="0"/>
              <a:t> </a:t>
            </a:r>
            <a:r>
              <a:rPr lang="en-US" sz="1000" dirty="0" err="1"/>
              <a:t>vận</a:t>
            </a:r>
            <a:r>
              <a:rPr lang="en-US" sz="1000" dirty="0"/>
              <a:t> </a:t>
            </a:r>
            <a:r>
              <a:rPr lang="en-US" sz="1000" dirty="0" err="1"/>
              <a:t>chuyển</a:t>
            </a:r>
            <a:endParaRPr lang="en-US" sz="10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3B17A38-9151-4478-AFBF-FA8800EB9C95}"/>
              </a:ext>
            </a:extLst>
          </p:cNvPr>
          <p:cNvSpPr/>
          <p:nvPr/>
        </p:nvSpPr>
        <p:spPr>
          <a:xfrm>
            <a:off x="1814945" y="794493"/>
            <a:ext cx="4405746" cy="24622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546DF-095F-4C56-8E09-A5270BAB2116}"/>
              </a:ext>
            </a:extLst>
          </p:cNvPr>
          <p:cNvSpPr txBox="1"/>
          <p:nvPr/>
        </p:nvSpPr>
        <p:spPr>
          <a:xfrm>
            <a:off x="3453624" y="502286"/>
            <a:ext cx="1880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Thuê</a:t>
            </a:r>
            <a:r>
              <a:rPr lang="en-US" sz="1000" dirty="0"/>
              <a:t> </a:t>
            </a:r>
            <a:r>
              <a:rPr lang="en-US" sz="1000" dirty="0" err="1"/>
              <a:t>người</a:t>
            </a:r>
            <a:r>
              <a:rPr lang="en-US" sz="1000" dirty="0"/>
              <a:t> </a:t>
            </a:r>
            <a:r>
              <a:rPr lang="en-US" sz="1000" dirty="0" err="1"/>
              <a:t>bán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43A87D55-E0DE-40A2-AC5A-88C31A2AF624}"/>
              </a:ext>
            </a:extLst>
          </p:cNvPr>
          <p:cNvSpPr/>
          <p:nvPr/>
        </p:nvSpPr>
        <p:spPr>
          <a:xfrm flipH="1" flipV="1">
            <a:off x="666008" y="903284"/>
            <a:ext cx="352712" cy="166846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13E2D-49A7-4626-9386-0FD974F46F05}"/>
              </a:ext>
            </a:extLst>
          </p:cNvPr>
          <p:cNvSpPr txBox="1"/>
          <p:nvPr/>
        </p:nvSpPr>
        <p:spPr>
          <a:xfrm>
            <a:off x="81790" y="1219673"/>
            <a:ext cx="75528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Yêu</a:t>
            </a:r>
            <a:r>
              <a:rPr lang="en-US" sz="1000" dirty="0"/>
              <a:t> </a:t>
            </a:r>
            <a:r>
              <a:rPr lang="en-US" sz="1000" dirty="0" err="1"/>
              <a:t>cầu</a:t>
            </a:r>
            <a:r>
              <a:rPr lang="en-US" sz="1000" dirty="0"/>
              <a:t> </a:t>
            </a:r>
            <a:r>
              <a:rPr lang="en-US" sz="1000" dirty="0" err="1"/>
              <a:t>nguồn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CE1BDCD-04EB-486F-83F4-85CBC7CB9549}"/>
              </a:ext>
            </a:extLst>
          </p:cNvPr>
          <p:cNvSpPr/>
          <p:nvPr/>
        </p:nvSpPr>
        <p:spPr>
          <a:xfrm flipV="1">
            <a:off x="1407517" y="1489381"/>
            <a:ext cx="1974244" cy="447963"/>
          </a:xfrm>
          <a:prstGeom prst="ben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4E94C8-7E6B-4FEE-8152-D98AEBD07153}"/>
              </a:ext>
            </a:extLst>
          </p:cNvPr>
          <p:cNvSpPr txBox="1"/>
          <p:nvPr/>
        </p:nvSpPr>
        <p:spPr>
          <a:xfrm>
            <a:off x="1814945" y="1465809"/>
            <a:ext cx="1478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Tạo</a:t>
            </a:r>
            <a:r>
              <a:rPr lang="en-US" sz="1000" dirty="0"/>
              <a:t> </a:t>
            </a:r>
            <a:r>
              <a:rPr lang="en-US" sz="1000" dirty="0" err="1"/>
              <a:t>trang</a:t>
            </a:r>
            <a:r>
              <a:rPr lang="en-US" sz="1000" dirty="0"/>
              <a:t> </a:t>
            </a:r>
            <a:r>
              <a:rPr lang="en-US" sz="1000" dirty="0" err="1"/>
              <a:t>bán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8769F8D7-1DEC-4943-BD5B-C1D8EEF23639}"/>
              </a:ext>
            </a:extLst>
          </p:cNvPr>
          <p:cNvSpPr/>
          <p:nvPr/>
        </p:nvSpPr>
        <p:spPr>
          <a:xfrm flipH="1" flipV="1">
            <a:off x="4511442" y="1371954"/>
            <a:ext cx="2095463" cy="482336"/>
          </a:xfrm>
          <a:prstGeom prst="ben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9FFB3-5CB5-477F-BF8A-5D3C22DC469F}"/>
              </a:ext>
            </a:extLst>
          </p:cNvPr>
          <p:cNvSpPr txBox="1"/>
          <p:nvPr/>
        </p:nvSpPr>
        <p:spPr>
          <a:xfrm>
            <a:off x="5125888" y="1394325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4FEBC47A-2DF9-4EAE-AA9C-270CC7B81576}"/>
              </a:ext>
            </a:extLst>
          </p:cNvPr>
          <p:cNvSpPr/>
          <p:nvPr/>
        </p:nvSpPr>
        <p:spPr>
          <a:xfrm flipH="1">
            <a:off x="4511441" y="2026523"/>
            <a:ext cx="2187231" cy="375428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1D515-6489-4CF7-A8B9-A52BC55175B6}"/>
              </a:ext>
            </a:extLst>
          </p:cNvPr>
          <p:cNvSpPr txBox="1"/>
          <p:nvPr/>
        </p:nvSpPr>
        <p:spPr>
          <a:xfrm>
            <a:off x="5125888" y="1922224"/>
            <a:ext cx="1147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Mua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52453B-B2D7-4FB5-9A8D-F769040815C8}"/>
              </a:ext>
            </a:extLst>
          </p:cNvPr>
          <p:cNvSpPr txBox="1"/>
          <p:nvPr/>
        </p:nvSpPr>
        <p:spPr>
          <a:xfrm>
            <a:off x="4775114" y="2514331"/>
            <a:ext cx="1568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- </a:t>
            </a:r>
            <a:r>
              <a:rPr lang="en-US" sz="1000" dirty="0" err="1">
                <a:solidFill>
                  <a:srgbClr val="FF0000"/>
                </a:solidFill>
              </a:rPr>
              <a:t>Khách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hàng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muốn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trả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hàng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vì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không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muốn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mua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nữa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mua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nhầm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hàng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không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đúng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yêu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cầu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5" name="Graphic 44" descr="Question mark">
            <a:extLst>
              <a:ext uri="{FF2B5EF4-FFF2-40B4-BE49-F238E27FC236}">
                <a16:creationId xmlns:a16="http://schemas.microsoft.com/office/drawing/2014/main" id="{FDF049D6-984F-4EE3-AE6F-5C1AF5D56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8006" y="2468603"/>
            <a:ext cx="914400" cy="914400"/>
          </a:xfrm>
          <a:prstGeom prst="rect">
            <a:avLst/>
          </a:prstGeom>
        </p:spPr>
      </p:pic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7036E990-71FF-4791-A115-6E39ED713379}"/>
              </a:ext>
            </a:extLst>
          </p:cNvPr>
          <p:cNvSpPr/>
          <p:nvPr/>
        </p:nvSpPr>
        <p:spPr>
          <a:xfrm>
            <a:off x="4394100" y="3524806"/>
            <a:ext cx="2370599" cy="599625"/>
          </a:xfrm>
          <a:prstGeom prst="bentUpArrow">
            <a:avLst>
              <a:gd name="adj1" fmla="val 23686"/>
              <a:gd name="adj2" fmla="val 25000"/>
              <a:gd name="adj3" fmla="val 2500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FE05F-D5C8-4B12-B8D0-A7647ADEECA0}"/>
              </a:ext>
            </a:extLst>
          </p:cNvPr>
          <p:cNvSpPr txBox="1"/>
          <p:nvPr/>
        </p:nvSpPr>
        <p:spPr>
          <a:xfrm>
            <a:off x="4948589" y="3693475"/>
            <a:ext cx="970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Giao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pic>
        <p:nvPicPr>
          <p:cNvPr id="67" name="Graphic 66" descr="Question mark">
            <a:extLst>
              <a:ext uri="{FF2B5EF4-FFF2-40B4-BE49-F238E27FC236}">
                <a16:creationId xmlns:a16="http://schemas.microsoft.com/office/drawing/2014/main" id="{FEAFB724-48D6-4E07-A468-355B4C02B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8589" y="4116287"/>
            <a:ext cx="610583" cy="610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009D689-E04F-4A99-9325-018788F2A2C8}"/>
              </a:ext>
            </a:extLst>
          </p:cNvPr>
          <p:cNvSpPr txBox="1"/>
          <p:nvPr/>
        </p:nvSpPr>
        <p:spPr>
          <a:xfrm>
            <a:off x="5405695" y="4225596"/>
            <a:ext cx="120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- </a:t>
            </a:r>
            <a:r>
              <a:rPr lang="en-US" sz="1000" dirty="0" err="1">
                <a:solidFill>
                  <a:srgbClr val="FF0000"/>
                </a:solidFill>
              </a:rPr>
              <a:t>Hàng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bị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giao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chậm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8A244A07-68A9-42C0-9556-644D85FD254B}"/>
              </a:ext>
            </a:extLst>
          </p:cNvPr>
          <p:cNvSpPr/>
          <p:nvPr/>
        </p:nvSpPr>
        <p:spPr>
          <a:xfrm flipV="1">
            <a:off x="666007" y="3720802"/>
            <a:ext cx="2715753" cy="447962"/>
          </a:xfrm>
          <a:prstGeom prst="bentArrow">
            <a:avLst>
              <a:gd name="adj1" fmla="val 25000"/>
              <a:gd name="adj2" fmla="val 28325"/>
              <a:gd name="adj3" fmla="val 25000"/>
              <a:gd name="adj4" fmla="val 4375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D4898C-0CCF-420F-AD2C-7A2F30C2C971}"/>
              </a:ext>
            </a:extLst>
          </p:cNvPr>
          <p:cNvSpPr txBox="1"/>
          <p:nvPr/>
        </p:nvSpPr>
        <p:spPr>
          <a:xfrm>
            <a:off x="1407517" y="3624563"/>
            <a:ext cx="1750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Chuyển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cho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vị</a:t>
            </a:r>
            <a:r>
              <a:rPr lang="en-US" sz="1000" dirty="0"/>
              <a:t> </a:t>
            </a:r>
            <a:r>
              <a:rPr lang="en-US" sz="1000" dirty="0" err="1"/>
              <a:t>vận</a:t>
            </a:r>
            <a:r>
              <a:rPr lang="en-US" sz="1000" dirty="0"/>
              <a:t> </a:t>
            </a:r>
            <a:r>
              <a:rPr lang="en-US" sz="1000" dirty="0" err="1"/>
              <a:t>chuyển</a:t>
            </a:r>
            <a:endParaRPr lang="en-US" sz="1000" dirty="0"/>
          </a:p>
        </p:txBody>
      </p:sp>
      <p:pic>
        <p:nvPicPr>
          <p:cNvPr id="73" name="Graphic 72" descr="Question mark">
            <a:extLst>
              <a:ext uri="{FF2B5EF4-FFF2-40B4-BE49-F238E27FC236}">
                <a16:creationId xmlns:a16="http://schemas.microsoft.com/office/drawing/2014/main" id="{8E74206C-B683-4593-A94A-45320F6AB9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978" y="4156600"/>
            <a:ext cx="610583" cy="61058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96B71D6-3ED6-4F54-8151-AB603F8B31FF}"/>
              </a:ext>
            </a:extLst>
          </p:cNvPr>
          <p:cNvSpPr txBox="1"/>
          <p:nvPr/>
        </p:nvSpPr>
        <p:spPr>
          <a:xfrm>
            <a:off x="1070098" y="4268025"/>
            <a:ext cx="229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- </a:t>
            </a:r>
            <a:r>
              <a:rPr lang="en-US" sz="1000" dirty="0" err="1">
                <a:solidFill>
                  <a:srgbClr val="FF0000"/>
                </a:solidFill>
              </a:rPr>
              <a:t>Hàng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bị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thất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lạc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trong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quá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trình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vận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chuyển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BB798C3E-E539-468B-8A19-81FFCBB566B3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4966D1A5-6140-4E52-A16B-D5C9FC1D443B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221A157-3DB1-41CE-B5A9-92745BDFEBAF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71E48EE3-0C9C-42AC-B392-7E7C7F76668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4571EA55-9AAA-413C-AA02-3615110554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30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CB795-C0B3-4DC9-97F9-C55A5DC5B1B2}"/>
              </a:ext>
            </a:extLst>
          </p:cNvPr>
          <p:cNvSpPr txBox="1"/>
          <p:nvPr/>
        </p:nvSpPr>
        <p:spPr>
          <a:xfrm>
            <a:off x="192157" y="596372"/>
            <a:ext cx="5645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Biểu đồ cột thống kê trạng thái đơn hàng trong ngày hôm nay: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B92AEC1-A74D-4D52-B2E3-E664FDE5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82" y="982804"/>
            <a:ext cx="3129653" cy="35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DFFA0567-AF99-4B59-A81A-775C64694DDA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0309817F-7C97-4871-93F6-F768033154BC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2A1326E8-8D6F-4468-9CD4-811D7A9B03C2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ABD39ED0-EABF-4026-B9FC-E0DC25A4DC7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6.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E4DFE924-437A-4DD6-A412-6A74D9B55B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31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7A188-74E7-4508-B330-7BE818C4B019}"/>
              </a:ext>
            </a:extLst>
          </p:cNvPr>
          <p:cNvSpPr txBox="1"/>
          <p:nvPr/>
        </p:nvSpPr>
        <p:spPr>
          <a:xfrm>
            <a:off x="212036" y="594859"/>
            <a:ext cx="465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Bảng thống kê các đơn hàng có trạng thái mới nhất: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809410F-7E3A-4AC4-841E-C9838CAA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64" y="1011148"/>
            <a:ext cx="5996367" cy="36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1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CB5EDBF0-9BD5-4B30-88F5-598576F30EEA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FC66EA11-BAF8-4FD3-B7E7-C5378E7D06F7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E0B1AE2-ED2F-4A6B-9611-AFA28562C18B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A624CBC-CB05-423A-9DAF-B30325A2903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C005524-7D91-4328-A99E-F5A92505DE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32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342D-0D2F-4132-BF78-F1A9E4BFF179}"/>
              </a:ext>
            </a:extLst>
          </p:cNvPr>
          <p:cNvSpPr txBox="1"/>
          <p:nvPr/>
        </p:nvSpPr>
        <p:spPr>
          <a:xfrm>
            <a:off x="178905" y="566651"/>
            <a:ext cx="465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Biểu đồ đường thống kê số lượng đơn hàng có log sai thứ tự thời gian: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8255D67-867A-4249-A708-19B6A019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435791"/>
            <a:ext cx="84391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6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D1AFD300-EDBD-48DF-B46F-7FE1E8D0BF3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ECD84C02-4034-4F4C-92DB-55ECC46BA812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978EBB21-DEA4-46BB-ABBD-E61D33BA99A5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078C0A75-C954-49E7-808B-B13AE607753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7DDA53B0-89AF-47FC-B602-169C659C8A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33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3AEC2-8591-4167-B56F-2F6818A80225}"/>
              </a:ext>
            </a:extLst>
          </p:cNvPr>
          <p:cNvSpPr txBox="1"/>
          <p:nvPr/>
        </p:nvSpPr>
        <p:spPr>
          <a:xfrm>
            <a:off x="271671" y="555102"/>
            <a:ext cx="465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Danh sách các đơn hàng có log sai thứ tự thời gian mới nhất: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983D4879-41A3-488E-990E-E5B82EE7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98" y="980804"/>
            <a:ext cx="4301267" cy="350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51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091103F0-210F-4D52-838A-61F2244AB9C6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8EBC976F-F4A3-4F65-A60F-2FFDF5ACDF38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469FFBA8-2E08-4997-A888-4C17BE508902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7731193B-635B-476D-BB75-BC8168C6AAA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6. Đánh giá kết quả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720CF131-DD5B-4CF5-9306-31847371AB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34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AAED1-5135-4472-8F85-2D6C20CB054C}"/>
              </a:ext>
            </a:extLst>
          </p:cNvPr>
          <p:cNvSpPr txBox="1"/>
          <p:nvPr/>
        </p:nvSpPr>
        <p:spPr>
          <a:xfrm>
            <a:off x="198783" y="555102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Log được dịch từ tiếng Trung sang tiếng Anh:</a:t>
            </a:r>
          </a:p>
        </p:txBody>
      </p:sp>
      <p:pic>
        <p:nvPicPr>
          <p:cNvPr id="276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6528BEE-37A8-44EC-AE64-2CBD061F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27" y="1192696"/>
            <a:ext cx="5818325" cy="3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20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D4241AFB-E421-4316-9A13-B6CE37243D55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15FEF064-FE7F-4DF6-B00A-764C07A6A2AC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424CC1A4-8736-443D-999F-80B7605B0EEA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9BB0BAF1-FB05-48F5-8575-C55BA87F874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7. Định hướng phát triển</a:t>
            </a:r>
            <a:endParaRPr lang="vi-V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C393AF4-1F6C-4E46-9862-AD3FD47CD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35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E8BC0-4139-47FF-882E-569ECE4A13BF}"/>
              </a:ext>
            </a:extLst>
          </p:cNvPr>
          <p:cNvSpPr txBox="1"/>
          <p:nvPr/>
        </p:nvSpPr>
        <p:spPr>
          <a:xfrm>
            <a:off x="218661" y="592963"/>
            <a:ext cx="86602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Thời gian phản hồi của API cần nhanh hơn: hiện tại là khoảng 2s.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Giám sát dữ liệu mỗi ngày nhằm thu thập và huấn luyện cho mô hình đạt độ chính xác cao hơn.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Khi dữ liệu trong cơ sở dữ liệu đủ lớn, cần tìm cách tối ưu hoá để luồng xử lý dữ liệu được trơn tru và hiệu suất cao</a:t>
            </a:r>
            <a:r>
              <a:rPr lang="vi-VN" sz="1800" b="0" i="0" u="none" strike="noStrike" dirty="0">
                <a:solidFill>
                  <a:srgbClr val="3F3F3F"/>
                </a:solidFill>
                <a:effectLst/>
                <a:latin typeface="+mn-lt"/>
              </a:rPr>
              <a:t>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85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701280" y="2018809"/>
            <a:ext cx="7885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300" b="0">
                <a:solidFill>
                  <a:srgbClr val="8A0000"/>
                </a:solidFill>
                <a:latin typeface="Tahoma"/>
                <a:ea typeface="Tahoma"/>
                <a:cs typeface="Tahoma"/>
                <a:sym typeface="Tahoma"/>
              </a:rPr>
              <a:t>Em xin chân thành cảm ơn!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4">
            <a:extLst>
              <a:ext uri="{FF2B5EF4-FFF2-40B4-BE49-F238E27FC236}">
                <a16:creationId xmlns:a16="http://schemas.microsoft.com/office/drawing/2014/main" id="{BEA8467D-16F9-4EC6-BB7D-A9BFE48E9788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9;p14">
            <a:extLst>
              <a:ext uri="{FF2B5EF4-FFF2-40B4-BE49-F238E27FC236}">
                <a16:creationId xmlns:a16="http://schemas.microsoft.com/office/drawing/2014/main" id="{295BFD4D-69F8-4697-8B48-F5830B550067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5AA4A904-1039-4165-800B-CF610A03F9BC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60FD0D85-B15B-4005-A731-FDE1D759D44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2. Đặt vấn đề</a:t>
            </a:r>
            <a:endParaRPr lang="en-US" dirty="0"/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19C7A690-30AC-4896-A5AB-CA19504EA2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B2CF7-57A4-4585-94EE-3D3E2CFE5DF9}"/>
              </a:ext>
            </a:extLst>
          </p:cNvPr>
          <p:cNvSpPr txBox="1"/>
          <p:nvPr/>
        </p:nvSpPr>
        <p:spPr>
          <a:xfrm>
            <a:off x="311427" y="720619"/>
            <a:ext cx="4651512" cy="313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Việc nắm rõ, chính xác trạng thái của đơn hàng là cần thiết</a:t>
            </a:r>
          </a:p>
          <a:p>
            <a:pPr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Chia trạng thái của một đơn hàng thành 6 giai đoạn: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TRACKING_AVAILABLE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TRACKING_ONLINE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IN_US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DELIVERED_GUARENTEE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COMPLETED</a:t>
            </a:r>
          </a:p>
          <a:p>
            <a:pPr marL="742950" lvl="1" indent="-285750" algn="just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RETURN_TO_SENDER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9946EF-FF9C-4533-B6F1-F2FA9E2CD5EE}"/>
              </a:ext>
            </a:extLst>
          </p:cNvPr>
          <p:cNvGrpSpPr>
            <a:grpSpLocks/>
          </p:cNvGrpSpPr>
          <p:nvPr/>
        </p:nvGrpSpPr>
        <p:grpSpPr bwMode="auto">
          <a:xfrm>
            <a:off x="5479774" y="512457"/>
            <a:ext cx="2438400" cy="4225195"/>
            <a:chOff x="1980" y="106"/>
            <a:chExt cx="4860" cy="99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933734-ADEC-4B65-82DB-11F75BFCA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347"/>
              <a:ext cx="2968" cy="9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5DADE3-78FF-4792-BA1E-C50877A8F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06"/>
              <a:ext cx="4860" cy="9975"/>
            </a:xfrm>
            <a:prstGeom prst="rect">
              <a:avLst/>
            </a:prstGeom>
            <a:noFill/>
            <a:ln w="9525">
              <a:solidFill>
                <a:srgbClr val="BEBEB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Text Box 48">
              <a:extLst>
                <a:ext uri="{FF2B5EF4-FFF2-40B4-BE49-F238E27FC236}">
                  <a16:creationId xmlns:a16="http://schemas.microsoft.com/office/drawing/2014/main" id="{D933E683-BEE8-48D1-8A5F-BDB003E1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1077"/>
              <a:ext cx="143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1430" algn="ctr">
                <a:lnSpc>
                  <a:spcPts val="9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spc="-5" dirty="0">
                  <a:effectLst/>
                  <a:latin typeface="+mn-lt"/>
                  <a:ea typeface="Times New Roman" panose="02020603050405020304" pitchFamily="18" charset="0"/>
                </a:rPr>
                <a:t>TRACKING_AVAIL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  <a:p>
              <a:pPr marL="0" marR="13335" algn="ctr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ABLE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49">
              <a:extLst>
                <a:ext uri="{FF2B5EF4-FFF2-40B4-BE49-F238E27FC236}">
                  <a16:creationId xmlns:a16="http://schemas.microsoft.com/office/drawing/2014/main" id="{379EF78D-06CE-4915-8DD8-D7C813E0B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6" y="1340"/>
              <a:ext cx="152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lang="vi-VN" sz="900" spc="-17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đơn</a:t>
              </a:r>
              <a:r>
                <a:rPr lang="vi-VN" sz="900" spc="-18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hàng</a:t>
              </a:r>
              <a:r>
                <a:rPr lang="vi-VN" sz="900" spc="-175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được</a:t>
              </a:r>
              <a:r>
                <a:rPr lang="vi-VN" sz="900" spc="-17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tạo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50">
              <a:extLst>
                <a:ext uri="{FF2B5EF4-FFF2-40B4-BE49-F238E27FC236}">
                  <a16:creationId xmlns:a16="http://schemas.microsoft.com/office/drawing/2014/main" id="{E84C1BB4-F780-494A-8021-203B9DFB9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506"/>
              <a:ext cx="134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1430" algn="ctr">
                <a:lnSpc>
                  <a:spcPts val="9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spc="-5" dirty="0">
                  <a:effectLst/>
                  <a:latin typeface="+mn-lt"/>
                  <a:ea typeface="Times New Roman" panose="02020603050405020304" pitchFamily="18" charset="0"/>
                </a:rPr>
                <a:t>TRACKING_ONLI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  <a:p>
              <a:pPr marL="635" marR="11430" algn="ctr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NE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E763B39E-2180-4FDA-AB54-9AC0C95CA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650"/>
              <a:ext cx="1550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7785" marR="11430" indent="-58420" algn="just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vi-VN" sz="900" spc="-11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vi-VN" sz="900" spc="-10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vi-VN" sz="900" spc="-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vi-VN" sz="900" spc="-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vận chuyển trong</a:t>
              </a:r>
              <a:r>
                <a:rPr lang="vi-VN" sz="900" spc="-18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spc="-2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Trung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Quốc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9E061F1A-64DA-41D2-9779-C56D4804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4126"/>
              <a:ext cx="517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IN_US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B7F34AE5-0468-4DFD-AD36-78856BA7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6" y="4126"/>
              <a:ext cx="1542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vi-VN" sz="900" spc="-14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vi-VN" sz="900" spc="-13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vi-VN" sz="900" spc="-13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tới</a:t>
              </a:r>
              <a:r>
                <a:rPr lang="vi-VN" sz="900" spc="-13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Mỹ</a:t>
              </a:r>
              <a:r>
                <a:rPr lang="vi-VN" sz="900" spc="-14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57785" marR="64135">
                <a:lnSpc>
                  <a:spcPct val="9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 vận chuyển trong Mỹ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id="{29B922A3-1384-46F1-BAD7-37FC0825D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5499"/>
              <a:ext cx="138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1430" algn="ctr">
                <a:lnSpc>
                  <a:spcPts val="9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spc="-5" dirty="0">
                  <a:effectLst/>
                  <a:latin typeface="+mn-lt"/>
                  <a:ea typeface="Times New Roman" panose="02020603050405020304" pitchFamily="18" charset="0"/>
                </a:rPr>
                <a:t>DELIVERED_GUA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  <a:p>
              <a:pPr marL="0" marR="10160" algn="ctr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RENTEE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55">
              <a:extLst>
                <a:ext uri="{FF2B5EF4-FFF2-40B4-BE49-F238E27FC236}">
                  <a16:creationId xmlns:a16="http://schemas.microsoft.com/office/drawing/2014/main" id="{1C4DF64A-17C5-4201-B3FE-4A46B054D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5718"/>
              <a:ext cx="13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lang="vi-VN" sz="900" spc="-135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khách</a:t>
              </a:r>
              <a:r>
                <a:rPr lang="vi-VN" sz="900" spc="-135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hàng</a:t>
              </a:r>
              <a:r>
                <a:rPr lang="vi-VN" sz="900" spc="-13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nhận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57785" marR="0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hàng thành</a:t>
              </a:r>
              <a:r>
                <a:rPr lang="vi-VN" sz="900" spc="-2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công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223CECA0-3802-46B6-9D03-83AFC5E7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7108"/>
              <a:ext cx="103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COMPLETED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57">
              <a:extLst>
                <a:ext uri="{FF2B5EF4-FFF2-40B4-BE49-F238E27FC236}">
                  <a16:creationId xmlns:a16="http://schemas.microsoft.com/office/drawing/2014/main" id="{A9AE9092-3D9B-4577-8456-DE9B0B94D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6" y="7208"/>
              <a:ext cx="122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lang="vi-VN" sz="900" spc="-10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đơn</a:t>
              </a:r>
              <a:r>
                <a:rPr lang="vi-VN" sz="900" spc="-8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hàng</a:t>
              </a:r>
              <a:r>
                <a:rPr lang="vi-VN" sz="900" spc="-8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hoàn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57785" marR="0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thành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58">
              <a:extLst>
                <a:ext uri="{FF2B5EF4-FFF2-40B4-BE49-F238E27FC236}">
                  <a16:creationId xmlns:a16="http://schemas.microsoft.com/office/drawing/2014/main" id="{49138130-795E-4E6F-9B4F-C8530A0B0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8589"/>
              <a:ext cx="1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1430" algn="ctr">
                <a:lnSpc>
                  <a:spcPts val="9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spc="-5" dirty="0">
                  <a:effectLst/>
                  <a:latin typeface="+mn-lt"/>
                  <a:ea typeface="Times New Roman" panose="02020603050405020304" pitchFamily="18" charset="0"/>
                </a:rPr>
                <a:t>RETURN_TO_SEN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  <a:p>
              <a:pPr marL="0" marR="12065" algn="ctr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000" dirty="0">
                  <a:effectLst/>
                  <a:latin typeface="+mn-lt"/>
                  <a:ea typeface="Times New Roman" panose="02020603050405020304" pitchFamily="18" charset="0"/>
                </a:rPr>
                <a:t>DER</a:t>
              </a:r>
              <a:endParaRPr lang="en-US" sz="1100" dirty="0">
                <a:effectLst/>
                <a:latin typeface="+mn-lt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59">
              <a:extLst>
                <a:ext uri="{FF2B5EF4-FFF2-40B4-BE49-F238E27FC236}">
                  <a16:creationId xmlns:a16="http://schemas.microsoft.com/office/drawing/2014/main" id="{6EE2CB3E-0329-40DE-8F67-245752225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8799"/>
              <a:ext cx="145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vi-VN" sz="900" spc="-13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vi-VN" sz="900" spc="-12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vi-VN" sz="900" spc="-11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vi-VN" sz="900" spc="-12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trả</a:t>
              </a:r>
              <a:r>
                <a:rPr lang="vi-VN" sz="900" spc="-12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lại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4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138F601E-DA37-4F35-A3A7-85960224BD75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ED7507CD-FCD0-457F-A96F-B54E6A2DE7AC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A1140A07-E8A6-4784-B8F4-B961D2208AF9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96BF8448-70D1-469B-BEB9-46DD96704D1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2. Đặt vấn đề</a:t>
            </a:r>
            <a:endParaRPr lang="en-US" dirty="0"/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6B0AC36D-C944-426F-98D5-FB2386B03A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3517B-E45F-4882-8AFC-8022219AF9F9}"/>
              </a:ext>
            </a:extLst>
          </p:cNvPr>
          <p:cNvSpPr txBox="1"/>
          <p:nvPr/>
        </p:nvSpPr>
        <p:spPr>
          <a:xfrm>
            <a:off x="344558" y="641058"/>
            <a:ext cx="868017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Tuy nhiên, thông tin nhà vận chuyển cung cấp không phải là các trạng thái được đề cập mà là đoạn văn bản do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người vận chuyển nhập tay.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rtl="0" fontAlgn="base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Vấn đề phát sinh: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7F52FC-E95B-4859-83C4-D114F9314B37}"/>
              </a:ext>
            </a:extLst>
          </p:cNvPr>
          <p:cNvGrpSpPr>
            <a:grpSpLocks/>
          </p:cNvGrpSpPr>
          <p:nvPr/>
        </p:nvGrpSpPr>
        <p:grpSpPr bwMode="auto">
          <a:xfrm>
            <a:off x="1771954" y="2084323"/>
            <a:ext cx="5400040" cy="1676400"/>
            <a:chOff x="2345" y="-438"/>
            <a:chExt cx="8504" cy="2640"/>
          </a:xfrm>
        </p:grpSpPr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31C0B7B1-7262-4D7D-8BCB-AE43F5F2D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-368"/>
              <a:ext cx="2500" cy="2500"/>
            </a:xfrm>
            <a:custGeom>
              <a:avLst/>
              <a:gdLst>
                <a:gd name="T0" fmla="+- 0 3521 2347"/>
                <a:gd name="T1" fmla="*/ T0 w 2500"/>
                <a:gd name="T2" fmla="+- 0 -365 -368"/>
                <a:gd name="T3" fmla="*/ -365 h 2500"/>
                <a:gd name="T4" fmla="+- 0 3373 2347"/>
                <a:gd name="T5" fmla="*/ T4 w 2500"/>
                <a:gd name="T6" fmla="+- 0 -347 -368"/>
                <a:gd name="T7" fmla="*/ -347 h 2500"/>
                <a:gd name="T8" fmla="+- 0 3230 2347"/>
                <a:gd name="T9" fmla="*/ T8 w 2500"/>
                <a:gd name="T10" fmla="+- 0 -313 -368"/>
                <a:gd name="T11" fmla="*/ -313 h 2500"/>
                <a:gd name="T12" fmla="+- 0 3094 2347"/>
                <a:gd name="T13" fmla="*/ T12 w 2500"/>
                <a:gd name="T14" fmla="+- 0 -262 -368"/>
                <a:gd name="T15" fmla="*/ -262 h 2500"/>
                <a:gd name="T16" fmla="+- 0 2966 2347"/>
                <a:gd name="T17" fmla="*/ T16 w 2500"/>
                <a:gd name="T18" fmla="+- 0 -197 -368"/>
                <a:gd name="T19" fmla="*/ -197 h 2500"/>
                <a:gd name="T20" fmla="+- 0 2848 2347"/>
                <a:gd name="T21" fmla="*/ T20 w 2500"/>
                <a:gd name="T22" fmla="+- 0 -118 -368"/>
                <a:gd name="T23" fmla="*/ -118 h 2500"/>
                <a:gd name="T24" fmla="+- 0 2739 2347"/>
                <a:gd name="T25" fmla="*/ T24 w 2500"/>
                <a:gd name="T26" fmla="+- 0 -26 -368"/>
                <a:gd name="T27" fmla="*/ -26 h 2500"/>
                <a:gd name="T28" fmla="+- 0 2641 2347"/>
                <a:gd name="T29" fmla="*/ T28 w 2500"/>
                <a:gd name="T30" fmla="+- 0 77 -368"/>
                <a:gd name="T31" fmla="*/ 77 h 2500"/>
                <a:gd name="T32" fmla="+- 0 2556 2347"/>
                <a:gd name="T33" fmla="*/ T32 w 2500"/>
                <a:gd name="T34" fmla="+- 0 191 -368"/>
                <a:gd name="T35" fmla="*/ 191 h 2500"/>
                <a:gd name="T36" fmla="+- 0 2484 2347"/>
                <a:gd name="T37" fmla="*/ T36 w 2500"/>
                <a:gd name="T38" fmla="+- 0 314 -368"/>
                <a:gd name="T39" fmla="*/ 314 h 2500"/>
                <a:gd name="T40" fmla="+- 0 2426 2347"/>
                <a:gd name="T41" fmla="*/ T40 w 2500"/>
                <a:gd name="T42" fmla="+- 0 446 -368"/>
                <a:gd name="T43" fmla="*/ 446 h 2500"/>
                <a:gd name="T44" fmla="+- 0 2383 2347"/>
                <a:gd name="T45" fmla="*/ T44 w 2500"/>
                <a:gd name="T46" fmla="+- 0 585 -368"/>
                <a:gd name="T47" fmla="*/ 585 h 2500"/>
                <a:gd name="T48" fmla="+- 0 2356 2347"/>
                <a:gd name="T49" fmla="*/ T48 w 2500"/>
                <a:gd name="T50" fmla="+- 0 731 -368"/>
                <a:gd name="T51" fmla="*/ 731 h 2500"/>
                <a:gd name="T52" fmla="+- 0 2347 2347"/>
                <a:gd name="T53" fmla="*/ T52 w 2500"/>
                <a:gd name="T54" fmla="+- 0 882 -368"/>
                <a:gd name="T55" fmla="*/ 882 h 2500"/>
                <a:gd name="T56" fmla="+- 0 2356 2347"/>
                <a:gd name="T57" fmla="*/ T56 w 2500"/>
                <a:gd name="T58" fmla="+- 0 1033 -368"/>
                <a:gd name="T59" fmla="*/ 1033 h 2500"/>
                <a:gd name="T60" fmla="+- 0 2383 2347"/>
                <a:gd name="T61" fmla="*/ T60 w 2500"/>
                <a:gd name="T62" fmla="+- 0 1179 -368"/>
                <a:gd name="T63" fmla="*/ 1179 h 2500"/>
                <a:gd name="T64" fmla="+- 0 2426 2347"/>
                <a:gd name="T65" fmla="*/ T64 w 2500"/>
                <a:gd name="T66" fmla="+- 0 1318 -368"/>
                <a:gd name="T67" fmla="*/ 1318 h 2500"/>
                <a:gd name="T68" fmla="+- 0 2484 2347"/>
                <a:gd name="T69" fmla="*/ T68 w 2500"/>
                <a:gd name="T70" fmla="+- 0 1450 -368"/>
                <a:gd name="T71" fmla="*/ 1450 h 2500"/>
                <a:gd name="T72" fmla="+- 0 2556 2347"/>
                <a:gd name="T73" fmla="*/ T72 w 2500"/>
                <a:gd name="T74" fmla="+- 0 1574 -368"/>
                <a:gd name="T75" fmla="*/ 1574 h 2500"/>
                <a:gd name="T76" fmla="+- 0 2641 2347"/>
                <a:gd name="T77" fmla="*/ T76 w 2500"/>
                <a:gd name="T78" fmla="+- 0 1688 -368"/>
                <a:gd name="T79" fmla="*/ 1688 h 2500"/>
                <a:gd name="T80" fmla="+- 0 2739 2347"/>
                <a:gd name="T81" fmla="*/ T80 w 2500"/>
                <a:gd name="T82" fmla="+- 0 1791 -368"/>
                <a:gd name="T83" fmla="*/ 1791 h 2500"/>
                <a:gd name="T84" fmla="+- 0 2848 2347"/>
                <a:gd name="T85" fmla="*/ T84 w 2500"/>
                <a:gd name="T86" fmla="+- 0 1883 -368"/>
                <a:gd name="T87" fmla="*/ 1883 h 2500"/>
                <a:gd name="T88" fmla="+- 0 2966 2347"/>
                <a:gd name="T89" fmla="*/ T88 w 2500"/>
                <a:gd name="T90" fmla="+- 0 1962 -368"/>
                <a:gd name="T91" fmla="*/ 1962 h 2500"/>
                <a:gd name="T92" fmla="+- 0 3094 2347"/>
                <a:gd name="T93" fmla="*/ T92 w 2500"/>
                <a:gd name="T94" fmla="+- 0 2027 -368"/>
                <a:gd name="T95" fmla="*/ 2027 h 2500"/>
                <a:gd name="T96" fmla="+- 0 3230 2347"/>
                <a:gd name="T97" fmla="*/ T96 w 2500"/>
                <a:gd name="T98" fmla="+- 0 2077 -368"/>
                <a:gd name="T99" fmla="*/ 2077 h 2500"/>
                <a:gd name="T100" fmla="+- 0 3373 2347"/>
                <a:gd name="T101" fmla="*/ T100 w 2500"/>
                <a:gd name="T102" fmla="+- 0 2112 -368"/>
                <a:gd name="T103" fmla="*/ 2112 h 2500"/>
                <a:gd name="T104" fmla="+- 0 3521 2347"/>
                <a:gd name="T105" fmla="*/ T104 w 2500"/>
                <a:gd name="T106" fmla="+- 0 2130 -368"/>
                <a:gd name="T107" fmla="*/ 2130 h 2500"/>
                <a:gd name="T108" fmla="+- 0 3674 2347"/>
                <a:gd name="T109" fmla="*/ T108 w 2500"/>
                <a:gd name="T110" fmla="+- 0 2130 -368"/>
                <a:gd name="T111" fmla="*/ 2130 h 2500"/>
                <a:gd name="T112" fmla="+- 0 3822 2347"/>
                <a:gd name="T113" fmla="*/ T112 w 2500"/>
                <a:gd name="T114" fmla="+- 0 2112 -368"/>
                <a:gd name="T115" fmla="*/ 2112 h 2500"/>
                <a:gd name="T116" fmla="+- 0 3965 2347"/>
                <a:gd name="T117" fmla="*/ T116 w 2500"/>
                <a:gd name="T118" fmla="+- 0 2077 -368"/>
                <a:gd name="T119" fmla="*/ 2077 h 2500"/>
                <a:gd name="T120" fmla="+- 0 4100 2347"/>
                <a:gd name="T121" fmla="*/ T120 w 2500"/>
                <a:gd name="T122" fmla="+- 0 2027 -368"/>
                <a:gd name="T123" fmla="*/ 2027 h 2500"/>
                <a:gd name="T124" fmla="+- 0 4228 2347"/>
                <a:gd name="T125" fmla="*/ T124 w 2500"/>
                <a:gd name="T126" fmla="+- 0 1962 -368"/>
                <a:gd name="T127" fmla="*/ 1962 h 2500"/>
                <a:gd name="T128" fmla="+- 0 4347 2347"/>
                <a:gd name="T129" fmla="*/ T128 w 2500"/>
                <a:gd name="T130" fmla="+- 0 1883 -368"/>
                <a:gd name="T131" fmla="*/ 1883 h 2500"/>
                <a:gd name="T132" fmla="+- 0 4456 2347"/>
                <a:gd name="T133" fmla="*/ T132 w 2500"/>
                <a:gd name="T134" fmla="+- 0 1791 -368"/>
                <a:gd name="T135" fmla="*/ 1791 h 2500"/>
                <a:gd name="T136" fmla="+- 0 4553 2347"/>
                <a:gd name="T137" fmla="*/ T136 w 2500"/>
                <a:gd name="T138" fmla="+- 0 1688 -368"/>
                <a:gd name="T139" fmla="*/ 1688 h 2500"/>
                <a:gd name="T140" fmla="+- 0 4639 2347"/>
                <a:gd name="T141" fmla="*/ T140 w 2500"/>
                <a:gd name="T142" fmla="+- 0 1574 -368"/>
                <a:gd name="T143" fmla="*/ 1574 h 2500"/>
                <a:gd name="T144" fmla="+- 0 4711 2347"/>
                <a:gd name="T145" fmla="*/ T144 w 2500"/>
                <a:gd name="T146" fmla="+- 0 1450 -368"/>
                <a:gd name="T147" fmla="*/ 1450 h 2500"/>
                <a:gd name="T148" fmla="+- 0 4769 2347"/>
                <a:gd name="T149" fmla="*/ T148 w 2500"/>
                <a:gd name="T150" fmla="+- 0 1318 -368"/>
                <a:gd name="T151" fmla="*/ 1318 h 2500"/>
                <a:gd name="T152" fmla="+- 0 4812 2347"/>
                <a:gd name="T153" fmla="*/ T152 w 2500"/>
                <a:gd name="T154" fmla="+- 0 1179 -368"/>
                <a:gd name="T155" fmla="*/ 1179 h 2500"/>
                <a:gd name="T156" fmla="+- 0 4838 2347"/>
                <a:gd name="T157" fmla="*/ T156 w 2500"/>
                <a:gd name="T158" fmla="+- 0 1033 -368"/>
                <a:gd name="T159" fmla="*/ 1033 h 2500"/>
                <a:gd name="T160" fmla="+- 0 4847 2347"/>
                <a:gd name="T161" fmla="*/ T160 w 2500"/>
                <a:gd name="T162" fmla="+- 0 882 -368"/>
                <a:gd name="T163" fmla="*/ 882 h 2500"/>
                <a:gd name="T164" fmla="+- 0 4838 2347"/>
                <a:gd name="T165" fmla="*/ T164 w 2500"/>
                <a:gd name="T166" fmla="+- 0 731 -368"/>
                <a:gd name="T167" fmla="*/ 731 h 2500"/>
                <a:gd name="T168" fmla="+- 0 4812 2347"/>
                <a:gd name="T169" fmla="*/ T168 w 2500"/>
                <a:gd name="T170" fmla="+- 0 585 -368"/>
                <a:gd name="T171" fmla="*/ 585 h 2500"/>
                <a:gd name="T172" fmla="+- 0 4769 2347"/>
                <a:gd name="T173" fmla="*/ T172 w 2500"/>
                <a:gd name="T174" fmla="+- 0 446 -368"/>
                <a:gd name="T175" fmla="*/ 446 h 2500"/>
                <a:gd name="T176" fmla="+- 0 4711 2347"/>
                <a:gd name="T177" fmla="*/ T176 w 2500"/>
                <a:gd name="T178" fmla="+- 0 314 -368"/>
                <a:gd name="T179" fmla="*/ 314 h 2500"/>
                <a:gd name="T180" fmla="+- 0 4639 2347"/>
                <a:gd name="T181" fmla="*/ T180 w 2500"/>
                <a:gd name="T182" fmla="+- 0 191 -368"/>
                <a:gd name="T183" fmla="*/ 191 h 2500"/>
                <a:gd name="T184" fmla="+- 0 4553 2347"/>
                <a:gd name="T185" fmla="*/ T184 w 2500"/>
                <a:gd name="T186" fmla="+- 0 77 -368"/>
                <a:gd name="T187" fmla="*/ 77 h 2500"/>
                <a:gd name="T188" fmla="+- 0 4456 2347"/>
                <a:gd name="T189" fmla="*/ T188 w 2500"/>
                <a:gd name="T190" fmla="+- 0 -26 -368"/>
                <a:gd name="T191" fmla="*/ -26 h 2500"/>
                <a:gd name="T192" fmla="+- 0 4347 2347"/>
                <a:gd name="T193" fmla="*/ T192 w 2500"/>
                <a:gd name="T194" fmla="+- 0 -118 -368"/>
                <a:gd name="T195" fmla="*/ -118 h 2500"/>
                <a:gd name="T196" fmla="+- 0 4228 2347"/>
                <a:gd name="T197" fmla="*/ T196 w 2500"/>
                <a:gd name="T198" fmla="+- 0 -197 -368"/>
                <a:gd name="T199" fmla="*/ -197 h 2500"/>
                <a:gd name="T200" fmla="+- 0 4100 2347"/>
                <a:gd name="T201" fmla="*/ T200 w 2500"/>
                <a:gd name="T202" fmla="+- 0 -262 -368"/>
                <a:gd name="T203" fmla="*/ -262 h 2500"/>
                <a:gd name="T204" fmla="+- 0 3965 2347"/>
                <a:gd name="T205" fmla="*/ T204 w 2500"/>
                <a:gd name="T206" fmla="+- 0 -313 -368"/>
                <a:gd name="T207" fmla="*/ -313 h 2500"/>
                <a:gd name="T208" fmla="+- 0 3822 2347"/>
                <a:gd name="T209" fmla="*/ T208 w 2500"/>
                <a:gd name="T210" fmla="+- 0 -347 -368"/>
                <a:gd name="T211" fmla="*/ -347 h 2500"/>
                <a:gd name="T212" fmla="+- 0 3674 2347"/>
                <a:gd name="T213" fmla="*/ T212 w 2500"/>
                <a:gd name="T214" fmla="+- 0 -365 -368"/>
                <a:gd name="T215" fmla="*/ -365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1250" y="0"/>
                  </a:moveTo>
                  <a:lnTo>
                    <a:pt x="1174" y="3"/>
                  </a:lnTo>
                  <a:lnTo>
                    <a:pt x="1099" y="9"/>
                  </a:lnTo>
                  <a:lnTo>
                    <a:pt x="1026" y="21"/>
                  </a:lnTo>
                  <a:lnTo>
                    <a:pt x="954" y="36"/>
                  </a:lnTo>
                  <a:lnTo>
                    <a:pt x="883" y="55"/>
                  </a:lnTo>
                  <a:lnTo>
                    <a:pt x="814" y="79"/>
                  </a:lnTo>
                  <a:lnTo>
                    <a:pt x="747" y="106"/>
                  </a:lnTo>
                  <a:lnTo>
                    <a:pt x="682" y="137"/>
                  </a:lnTo>
                  <a:lnTo>
                    <a:pt x="619" y="171"/>
                  </a:lnTo>
                  <a:lnTo>
                    <a:pt x="559" y="209"/>
                  </a:lnTo>
                  <a:lnTo>
                    <a:pt x="501" y="250"/>
                  </a:lnTo>
                  <a:lnTo>
                    <a:pt x="445" y="294"/>
                  </a:lnTo>
                  <a:lnTo>
                    <a:pt x="392" y="342"/>
                  </a:lnTo>
                  <a:lnTo>
                    <a:pt x="342" y="392"/>
                  </a:lnTo>
                  <a:lnTo>
                    <a:pt x="294" y="445"/>
                  </a:lnTo>
                  <a:lnTo>
                    <a:pt x="250" y="501"/>
                  </a:lnTo>
                  <a:lnTo>
                    <a:pt x="209" y="559"/>
                  </a:lnTo>
                  <a:lnTo>
                    <a:pt x="171" y="619"/>
                  </a:lnTo>
                  <a:lnTo>
                    <a:pt x="137" y="682"/>
                  </a:lnTo>
                  <a:lnTo>
                    <a:pt x="106" y="747"/>
                  </a:lnTo>
                  <a:lnTo>
                    <a:pt x="79" y="814"/>
                  </a:lnTo>
                  <a:lnTo>
                    <a:pt x="55" y="883"/>
                  </a:lnTo>
                  <a:lnTo>
                    <a:pt x="36" y="953"/>
                  </a:lnTo>
                  <a:lnTo>
                    <a:pt x="21" y="1026"/>
                  </a:lnTo>
                  <a:lnTo>
                    <a:pt x="9" y="1099"/>
                  </a:lnTo>
                  <a:lnTo>
                    <a:pt x="3" y="1174"/>
                  </a:lnTo>
                  <a:lnTo>
                    <a:pt x="0" y="1250"/>
                  </a:lnTo>
                  <a:lnTo>
                    <a:pt x="3" y="1326"/>
                  </a:lnTo>
                  <a:lnTo>
                    <a:pt x="9" y="1401"/>
                  </a:lnTo>
                  <a:lnTo>
                    <a:pt x="21" y="1475"/>
                  </a:lnTo>
                  <a:lnTo>
                    <a:pt x="36" y="1547"/>
                  </a:lnTo>
                  <a:lnTo>
                    <a:pt x="55" y="1618"/>
                  </a:lnTo>
                  <a:lnTo>
                    <a:pt x="79" y="1686"/>
                  </a:lnTo>
                  <a:lnTo>
                    <a:pt x="106" y="1753"/>
                  </a:lnTo>
                  <a:lnTo>
                    <a:pt x="137" y="1818"/>
                  </a:lnTo>
                  <a:lnTo>
                    <a:pt x="171" y="1881"/>
                  </a:lnTo>
                  <a:lnTo>
                    <a:pt x="209" y="1942"/>
                  </a:lnTo>
                  <a:lnTo>
                    <a:pt x="250" y="2000"/>
                  </a:lnTo>
                  <a:lnTo>
                    <a:pt x="294" y="2056"/>
                  </a:lnTo>
                  <a:lnTo>
                    <a:pt x="342" y="2109"/>
                  </a:lnTo>
                  <a:lnTo>
                    <a:pt x="392" y="2159"/>
                  </a:lnTo>
                  <a:lnTo>
                    <a:pt x="445" y="2206"/>
                  </a:lnTo>
                  <a:lnTo>
                    <a:pt x="501" y="2251"/>
                  </a:lnTo>
                  <a:lnTo>
                    <a:pt x="559" y="2292"/>
                  </a:lnTo>
                  <a:lnTo>
                    <a:pt x="619" y="2330"/>
                  </a:lnTo>
                  <a:lnTo>
                    <a:pt x="682" y="2364"/>
                  </a:lnTo>
                  <a:lnTo>
                    <a:pt x="747" y="2395"/>
                  </a:lnTo>
                  <a:lnTo>
                    <a:pt x="814" y="2422"/>
                  </a:lnTo>
                  <a:lnTo>
                    <a:pt x="883" y="2445"/>
                  </a:lnTo>
                  <a:lnTo>
                    <a:pt x="954" y="2465"/>
                  </a:lnTo>
                  <a:lnTo>
                    <a:pt x="1026" y="2480"/>
                  </a:lnTo>
                  <a:lnTo>
                    <a:pt x="1099" y="2491"/>
                  </a:lnTo>
                  <a:lnTo>
                    <a:pt x="1174" y="2498"/>
                  </a:lnTo>
                  <a:lnTo>
                    <a:pt x="1250" y="2500"/>
                  </a:lnTo>
                  <a:lnTo>
                    <a:pt x="1327" y="2498"/>
                  </a:lnTo>
                  <a:lnTo>
                    <a:pt x="1401" y="2491"/>
                  </a:lnTo>
                  <a:lnTo>
                    <a:pt x="1475" y="2480"/>
                  </a:lnTo>
                  <a:lnTo>
                    <a:pt x="1547" y="2465"/>
                  </a:lnTo>
                  <a:lnTo>
                    <a:pt x="1618" y="2445"/>
                  </a:lnTo>
                  <a:lnTo>
                    <a:pt x="1686" y="2422"/>
                  </a:lnTo>
                  <a:lnTo>
                    <a:pt x="1753" y="2395"/>
                  </a:lnTo>
                  <a:lnTo>
                    <a:pt x="1818" y="2364"/>
                  </a:lnTo>
                  <a:lnTo>
                    <a:pt x="1881" y="2330"/>
                  </a:lnTo>
                  <a:lnTo>
                    <a:pt x="1942" y="2292"/>
                  </a:lnTo>
                  <a:lnTo>
                    <a:pt x="2000" y="2251"/>
                  </a:lnTo>
                  <a:lnTo>
                    <a:pt x="2056" y="2206"/>
                  </a:lnTo>
                  <a:lnTo>
                    <a:pt x="2109" y="2159"/>
                  </a:lnTo>
                  <a:lnTo>
                    <a:pt x="2159" y="2109"/>
                  </a:lnTo>
                  <a:lnTo>
                    <a:pt x="2206" y="2056"/>
                  </a:lnTo>
                  <a:lnTo>
                    <a:pt x="2251" y="2000"/>
                  </a:lnTo>
                  <a:lnTo>
                    <a:pt x="2292" y="1942"/>
                  </a:lnTo>
                  <a:lnTo>
                    <a:pt x="2330" y="1881"/>
                  </a:lnTo>
                  <a:lnTo>
                    <a:pt x="2364" y="1818"/>
                  </a:lnTo>
                  <a:lnTo>
                    <a:pt x="2395" y="1753"/>
                  </a:lnTo>
                  <a:lnTo>
                    <a:pt x="2422" y="1686"/>
                  </a:lnTo>
                  <a:lnTo>
                    <a:pt x="2445" y="1618"/>
                  </a:lnTo>
                  <a:lnTo>
                    <a:pt x="2465" y="1547"/>
                  </a:lnTo>
                  <a:lnTo>
                    <a:pt x="2480" y="1475"/>
                  </a:lnTo>
                  <a:lnTo>
                    <a:pt x="2491" y="1401"/>
                  </a:lnTo>
                  <a:lnTo>
                    <a:pt x="2498" y="1326"/>
                  </a:lnTo>
                  <a:lnTo>
                    <a:pt x="2500" y="1250"/>
                  </a:lnTo>
                  <a:lnTo>
                    <a:pt x="2498" y="1174"/>
                  </a:lnTo>
                  <a:lnTo>
                    <a:pt x="2491" y="1099"/>
                  </a:lnTo>
                  <a:lnTo>
                    <a:pt x="2480" y="1026"/>
                  </a:lnTo>
                  <a:lnTo>
                    <a:pt x="2465" y="953"/>
                  </a:lnTo>
                  <a:lnTo>
                    <a:pt x="2445" y="883"/>
                  </a:lnTo>
                  <a:lnTo>
                    <a:pt x="2422" y="814"/>
                  </a:lnTo>
                  <a:lnTo>
                    <a:pt x="2395" y="747"/>
                  </a:lnTo>
                  <a:lnTo>
                    <a:pt x="2364" y="682"/>
                  </a:lnTo>
                  <a:lnTo>
                    <a:pt x="2330" y="619"/>
                  </a:lnTo>
                  <a:lnTo>
                    <a:pt x="2292" y="559"/>
                  </a:lnTo>
                  <a:lnTo>
                    <a:pt x="2251" y="501"/>
                  </a:lnTo>
                  <a:lnTo>
                    <a:pt x="2206" y="445"/>
                  </a:lnTo>
                  <a:lnTo>
                    <a:pt x="2159" y="392"/>
                  </a:lnTo>
                  <a:lnTo>
                    <a:pt x="2109" y="342"/>
                  </a:lnTo>
                  <a:lnTo>
                    <a:pt x="2056" y="294"/>
                  </a:lnTo>
                  <a:lnTo>
                    <a:pt x="2000" y="250"/>
                  </a:lnTo>
                  <a:lnTo>
                    <a:pt x="1942" y="209"/>
                  </a:lnTo>
                  <a:lnTo>
                    <a:pt x="1881" y="171"/>
                  </a:lnTo>
                  <a:lnTo>
                    <a:pt x="1818" y="137"/>
                  </a:lnTo>
                  <a:lnTo>
                    <a:pt x="1753" y="106"/>
                  </a:lnTo>
                  <a:lnTo>
                    <a:pt x="1686" y="79"/>
                  </a:lnTo>
                  <a:lnTo>
                    <a:pt x="1618" y="55"/>
                  </a:lnTo>
                  <a:lnTo>
                    <a:pt x="1547" y="36"/>
                  </a:lnTo>
                  <a:lnTo>
                    <a:pt x="1475" y="21"/>
                  </a:lnTo>
                  <a:lnTo>
                    <a:pt x="1401" y="9"/>
                  </a:lnTo>
                  <a:lnTo>
                    <a:pt x="1327" y="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A4A4A4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C2E0EE30-C5C3-4DC9-9605-90B1AEE5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-368"/>
              <a:ext cx="2500" cy="2500"/>
            </a:xfrm>
            <a:custGeom>
              <a:avLst/>
              <a:gdLst>
                <a:gd name="T0" fmla="+- 0 5521 4347"/>
                <a:gd name="T1" fmla="*/ T0 w 2500"/>
                <a:gd name="T2" fmla="+- 0 -365 -368"/>
                <a:gd name="T3" fmla="*/ -365 h 2500"/>
                <a:gd name="T4" fmla="+- 0 5372 4347"/>
                <a:gd name="T5" fmla="*/ T4 w 2500"/>
                <a:gd name="T6" fmla="+- 0 -347 -368"/>
                <a:gd name="T7" fmla="*/ -347 h 2500"/>
                <a:gd name="T8" fmla="+- 0 5230 4347"/>
                <a:gd name="T9" fmla="*/ T8 w 2500"/>
                <a:gd name="T10" fmla="+- 0 -313 -368"/>
                <a:gd name="T11" fmla="*/ -313 h 2500"/>
                <a:gd name="T12" fmla="+- 0 5094 4347"/>
                <a:gd name="T13" fmla="*/ T12 w 2500"/>
                <a:gd name="T14" fmla="+- 0 -262 -368"/>
                <a:gd name="T15" fmla="*/ -262 h 2500"/>
                <a:gd name="T16" fmla="+- 0 4966 4347"/>
                <a:gd name="T17" fmla="*/ T16 w 2500"/>
                <a:gd name="T18" fmla="+- 0 -197 -368"/>
                <a:gd name="T19" fmla="*/ -197 h 2500"/>
                <a:gd name="T20" fmla="+- 0 4848 4347"/>
                <a:gd name="T21" fmla="*/ T20 w 2500"/>
                <a:gd name="T22" fmla="+- 0 -118 -368"/>
                <a:gd name="T23" fmla="*/ -118 h 2500"/>
                <a:gd name="T24" fmla="+- 0 4739 4347"/>
                <a:gd name="T25" fmla="*/ T24 w 2500"/>
                <a:gd name="T26" fmla="+- 0 -26 -368"/>
                <a:gd name="T27" fmla="*/ -26 h 2500"/>
                <a:gd name="T28" fmla="+- 0 4641 4347"/>
                <a:gd name="T29" fmla="*/ T28 w 2500"/>
                <a:gd name="T30" fmla="+- 0 77 -368"/>
                <a:gd name="T31" fmla="*/ 77 h 2500"/>
                <a:gd name="T32" fmla="+- 0 4556 4347"/>
                <a:gd name="T33" fmla="*/ T32 w 2500"/>
                <a:gd name="T34" fmla="+- 0 191 -368"/>
                <a:gd name="T35" fmla="*/ 191 h 2500"/>
                <a:gd name="T36" fmla="+- 0 4483 4347"/>
                <a:gd name="T37" fmla="*/ T36 w 2500"/>
                <a:gd name="T38" fmla="+- 0 314 -368"/>
                <a:gd name="T39" fmla="*/ 314 h 2500"/>
                <a:gd name="T40" fmla="+- 0 4425 4347"/>
                <a:gd name="T41" fmla="*/ T40 w 2500"/>
                <a:gd name="T42" fmla="+- 0 446 -368"/>
                <a:gd name="T43" fmla="*/ 446 h 2500"/>
                <a:gd name="T44" fmla="+- 0 4383 4347"/>
                <a:gd name="T45" fmla="*/ T44 w 2500"/>
                <a:gd name="T46" fmla="+- 0 585 -368"/>
                <a:gd name="T47" fmla="*/ 585 h 2500"/>
                <a:gd name="T48" fmla="+- 0 4356 4347"/>
                <a:gd name="T49" fmla="*/ T48 w 2500"/>
                <a:gd name="T50" fmla="+- 0 731 -368"/>
                <a:gd name="T51" fmla="*/ 731 h 2500"/>
                <a:gd name="T52" fmla="+- 0 4347 4347"/>
                <a:gd name="T53" fmla="*/ T52 w 2500"/>
                <a:gd name="T54" fmla="+- 0 882 -368"/>
                <a:gd name="T55" fmla="*/ 882 h 2500"/>
                <a:gd name="T56" fmla="+- 0 4356 4347"/>
                <a:gd name="T57" fmla="*/ T56 w 2500"/>
                <a:gd name="T58" fmla="+- 0 1033 -368"/>
                <a:gd name="T59" fmla="*/ 1033 h 2500"/>
                <a:gd name="T60" fmla="+- 0 4383 4347"/>
                <a:gd name="T61" fmla="*/ T60 w 2500"/>
                <a:gd name="T62" fmla="+- 0 1179 -368"/>
                <a:gd name="T63" fmla="*/ 1179 h 2500"/>
                <a:gd name="T64" fmla="+- 0 4425 4347"/>
                <a:gd name="T65" fmla="*/ T64 w 2500"/>
                <a:gd name="T66" fmla="+- 0 1318 -368"/>
                <a:gd name="T67" fmla="*/ 1318 h 2500"/>
                <a:gd name="T68" fmla="+- 0 4483 4347"/>
                <a:gd name="T69" fmla="*/ T68 w 2500"/>
                <a:gd name="T70" fmla="+- 0 1450 -368"/>
                <a:gd name="T71" fmla="*/ 1450 h 2500"/>
                <a:gd name="T72" fmla="+- 0 4556 4347"/>
                <a:gd name="T73" fmla="*/ T72 w 2500"/>
                <a:gd name="T74" fmla="+- 0 1574 -368"/>
                <a:gd name="T75" fmla="*/ 1574 h 2500"/>
                <a:gd name="T76" fmla="+- 0 4641 4347"/>
                <a:gd name="T77" fmla="*/ T76 w 2500"/>
                <a:gd name="T78" fmla="+- 0 1688 -368"/>
                <a:gd name="T79" fmla="*/ 1688 h 2500"/>
                <a:gd name="T80" fmla="+- 0 4739 4347"/>
                <a:gd name="T81" fmla="*/ T80 w 2500"/>
                <a:gd name="T82" fmla="+- 0 1791 -368"/>
                <a:gd name="T83" fmla="*/ 1791 h 2500"/>
                <a:gd name="T84" fmla="+- 0 4848 4347"/>
                <a:gd name="T85" fmla="*/ T84 w 2500"/>
                <a:gd name="T86" fmla="+- 0 1883 -368"/>
                <a:gd name="T87" fmla="*/ 1883 h 2500"/>
                <a:gd name="T88" fmla="+- 0 4966 4347"/>
                <a:gd name="T89" fmla="*/ T88 w 2500"/>
                <a:gd name="T90" fmla="+- 0 1962 -368"/>
                <a:gd name="T91" fmla="*/ 1962 h 2500"/>
                <a:gd name="T92" fmla="+- 0 5094 4347"/>
                <a:gd name="T93" fmla="*/ T92 w 2500"/>
                <a:gd name="T94" fmla="+- 0 2027 -368"/>
                <a:gd name="T95" fmla="*/ 2027 h 2500"/>
                <a:gd name="T96" fmla="+- 0 5230 4347"/>
                <a:gd name="T97" fmla="*/ T96 w 2500"/>
                <a:gd name="T98" fmla="+- 0 2077 -368"/>
                <a:gd name="T99" fmla="*/ 2077 h 2500"/>
                <a:gd name="T100" fmla="+- 0 5372 4347"/>
                <a:gd name="T101" fmla="*/ T100 w 2500"/>
                <a:gd name="T102" fmla="+- 0 2112 -368"/>
                <a:gd name="T103" fmla="*/ 2112 h 2500"/>
                <a:gd name="T104" fmla="+- 0 5521 4347"/>
                <a:gd name="T105" fmla="*/ T104 w 2500"/>
                <a:gd name="T106" fmla="+- 0 2130 -368"/>
                <a:gd name="T107" fmla="*/ 2130 h 2500"/>
                <a:gd name="T108" fmla="+- 0 5673 4347"/>
                <a:gd name="T109" fmla="*/ T108 w 2500"/>
                <a:gd name="T110" fmla="+- 0 2130 -368"/>
                <a:gd name="T111" fmla="*/ 2130 h 2500"/>
                <a:gd name="T112" fmla="+- 0 5822 4347"/>
                <a:gd name="T113" fmla="*/ T112 w 2500"/>
                <a:gd name="T114" fmla="+- 0 2112 -368"/>
                <a:gd name="T115" fmla="*/ 2112 h 2500"/>
                <a:gd name="T116" fmla="+- 0 5964 4347"/>
                <a:gd name="T117" fmla="*/ T116 w 2500"/>
                <a:gd name="T118" fmla="+- 0 2077 -368"/>
                <a:gd name="T119" fmla="*/ 2077 h 2500"/>
                <a:gd name="T120" fmla="+- 0 6100 4347"/>
                <a:gd name="T121" fmla="*/ T120 w 2500"/>
                <a:gd name="T122" fmla="+- 0 2027 -368"/>
                <a:gd name="T123" fmla="*/ 2027 h 2500"/>
                <a:gd name="T124" fmla="+- 0 6228 4347"/>
                <a:gd name="T125" fmla="*/ T124 w 2500"/>
                <a:gd name="T126" fmla="+- 0 1962 -368"/>
                <a:gd name="T127" fmla="*/ 1962 h 2500"/>
                <a:gd name="T128" fmla="+- 0 6347 4347"/>
                <a:gd name="T129" fmla="*/ T128 w 2500"/>
                <a:gd name="T130" fmla="+- 0 1883 -368"/>
                <a:gd name="T131" fmla="*/ 1883 h 2500"/>
                <a:gd name="T132" fmla="+- 0 6455 4347"/>
                <a:gd name="T133" fmla="*/ T132 w 2500"/>
                <a:gd name="T134" fmla="+- 0 1791 -368"/>
                <a:gd name="T135" fmla="*/ 1791 h 2500"/>
                <a:gd name="T136" fmla="+- 0 6553 4347"/>
                <a:gd name="T137" fmla="*/ T136 w 2500"/>
                <a:gd name="T138" fmla="+- 0 1688 -368"/>
                <a:gd name="T139" fmla="*/ 1688 h 2500"/>
                <a:gd name="T140" fmla="+- 0 6639 4347"/>
                <a:gd name="T141" fmla="*/ T140 w 2500"/>
                <a:gd name="T142" fmla="+- 0 1574 -368"/>
                <a:gd name="T143" fmla="*/ 1574 h 2500"/>
                <a:gd name="T144" fmla="+- 0 6711 4347"/>
                <a:gd name="T145" fmla="*/ T144 w 2500"/>
                <a:gd name="T146" fmla="+- 0 1450 -368"/>
                <a:gd name="T147" fmla="*/ 1450 h 2500"/>
                <a:gd name="T148" fmla="+- 0 6769 4347"/>
                <a:gd name="T149" fmla="*/ T148 w 2500"/>
                <a:gd name="T150" fmla="+- 0 1318 -368"/>
                <a:gd name="T151" fmla="*/ 1318 h 2500"/>
                <a:gd name="T152" fmla="+- 0 6812 4347"/>
                <a:gd name="T153" fmla="*/ T152 w 2500"/>
                <a:gd name="T154" fmla="+- 0 1179 -368"/>
                <a:gd name="T155" fmla="*/ 1179 h 2500"/>
                <a:gd name="T156" fmla="+- 0 6838 4347"/>
                <a:gd name="T157" fmla="*/ T156 w 2500"/>
                <a:gd name="T158" fmla="+- 0 1033 -368"/>
                <a:gd name="T159" fmla="*/ 1033 h 2500"/>
                <a:gd name="T160" fmla="+- 0 6847 4347"/>
                <a:gd name="T161" fmla="*/ T160 w 2500"/>
                <a:gd name="T162" fmla="+- 0 882 -368"/>
                <a:gd name="T163" fmla="*/ 882 h 2500"/>
                <a:gd name="T164" fmla="+- 0 6838 4347"/>
                <a:gd name="T165" fmla="*/ T164 w 2500"/>
                <a:gd name="T166" fmla="+- 0 731 -368"/>
                <a:gd name="T167" fmla="*/ 731 h 2500"/>
                <a:gd name="T168" fmla="+- 0 6812 4347"/>
                <a:gd name="T169" fmla="*/ T168 w 2500"/>
                <a:gd name="T170" fmla="+- 0 585 -368"/>
                <a:gd name="T171" fmla="*/ 585 h 2500"/>
                <a:gd name="T172" fmla="+- 0 6769 4347"/>
                <a:gd name="T173" fmla="*/ T172 w 2500"/>
                <a:gd name="T174" fmla="+- 0 446 -368"/>
                <a:gd name="T175" fmla="*/ 446 h 2500"/>
                <a:gd name="T176" fmla="+- 0 6711 4347"/>
                <a:gd name="T177" fmla="*/ T176 w 2500"/>
                <a:gd name="T178" fmla="+- 0 314 -368"/>
                <a:gd name="T179" fmla="*/ 314 h 2500"/>
                <a:gd name="T180" fmla="+- 0 6639 4347"/>
                <a:gd name="T181" fmla="*/ T180 w 2500"/>
                <a:gd name="T182" fmla="+- 0 191 -368"/>
                <a:gd name="T183" fmla="*/ 191 h 2500"/>
                <a:gd name="T184" fmla="+- 0 6553 4347"/>
                <a:gd name="T185" fmla="*/ T184 w 2500"/>
                <a:gd name="T186" fmla="+- 0 77 -368"/>
                <a:gd name="T187" fmla="*/ 77 h 2500"/>
                <a:gd name="T188" fmla="+- 0 6455 4347"/>
                <a:gd name="T189" fmla="*/ T188 w 2500"/>
                <a:gd name="T190" fmla="+- 0 -26 -368"/>
                <a:gd name="T191" fmla="*/ -26 h 2500"/>
                <a:gd name="T192" fmla="+- 0 6347 4347"/>
                <a:gd name="T193" fmla="*/ T192 w 2500"/>
                <a:gd name="T194" fmla="+- 0 -118 -368"/>
                <a:gd name="T195" fmla="*/ -118 h 2500"/>
                <a:gd name="T196" fmla="+- 0 6228 4347"/>
                <a:gd name="T197" fmla="*/ T196 w 2500"/>
                <a:gd name="T198" fmla="+- 0 -197 -368"/>
                <a:gd name="T199" fmla="*/ -197 h 2500"/>
                <a:gd name="T200" fmla="+- 0 6100 4347"/>
                <a:gd name="T201" fmla="*/ T200 w 2500"/>
                <a:gd name="T202" fmla="+- 0 -262 -368"/>
                <a:gd name="T203" fmla="*/ -262 h 2500"/>
                <a:gd name="T204" fmla="+- 0 5964 4347"/>
                <a:gd name="T205" fmla="*/ T204 w 2500"/>
                <a:gd name="T206" fmla="+- 0 -313 -368"/>
                <a:gd name="T207" fmla="*/ -313 h 2500"/>
                <a:gd name="T208" fmla="+- 0 5822 4347"/>
                <a:gd name="T209" fmla="*/ T208 w 2500"/>
                <a:gd name="T210" fmla="+- 0 -347 -368"/>
                <a:gd name="T211" fmla="*/ -347 h 2500"/>
                <a:gd name="T212" fmla="+- 0 5673 4347"/>
                <a:gd name="T213" fmla="*/ T212 w 2500"/>
                <a:gd name="T214" fmla="+- 0 -365 -368"/>
                <a:gd name="T215" fmla="*/ -365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1250" y="0"/>
                  </a:moveTo>
                  <a:lnTo>
                    <a:pt x="1174" y="3"/>
                  </a:lnTo>
                  <a:lnTo>
                    <a:pt x="1099" y="9"/>
                  </a:lnTo>
                  <a:lnTo>
                    <a:pt x="1025" y="21"/>
                  </a:lnTo>
                  <a:lnTo>
                    <a:pt x="953" y="36"/>
                  </a:lnTo>
                  <a:lnTo>
                    <a:pt x="883" y="55"/>
                  </a:lnTo>
                  <a:lnTo>
                    <a:pt x="814" y="79"/>
                  </a:lnTo>
                  <a:lnTo>
                    <a:pt x="747" y="106"/>
                  </a:lnTo>
                  <a:lnTo>
                    <a:pt x="682" y="137"/>
                  </a:lnTo>
                  <a:lnTo>
                    <a:pt x="619" y="171"/>
                  </a:lnTo>
                  <a:lnTo>
                    <a:pt x="559" y="209"/>
                  </a:lnTo>
                  <a:lnTo>
                    <a:pt x="501" y="250"/>
                  </a:lnTo>
                  <a:lnTo>
                    <a:pt x="445" y="294"/>
                  </a:lnTo>
                  <a:lnTo>
                    <a:pt x="392" y="342"/>
                  </a:lnTo>
                  <a:lnTo>
                    <a:pt x="342" y="392"/>
                  </a:lnTo>
                  <a:lnTo>
                    <a:pt x="294" y="445"/>
                  </a:lnTo>
                  <a:lnTo>
                    <a:pt x="250" y="501"/>
                  </a:lnTo>
                  <a:lnTo>
                    <a:pt x="209" y="559"/>
                  </a:lnTo>
                  <a:lnTo>
                    <a:pt x="171" y="619"/>
                  </a:lnTo>
                  <a:lnTo>
                    <a:pt x="136" y="682"/>
                  </a:lnTo>
                  <a:lnTo>
                    <a:pt x="106" y="747"/>
                  </a:lnTo>
                  <a:lnTo>
                    <a:pt x="78" y="814"/>
                  </a:lnTo>
                  <a:lnTo>
                    <a:pt x="55" y="883"/>
                  </a:lnTo>
                  <a:lnTo>
                    <a:pt x="36" y="953"/>
                  </a:lnTo>
                  <a:lnTo>
                    <a:pt x="20" y="1026"/>
                  </a:lnTo>
                  <a:lnTo>
                    <a:pt x="9" y="1099"/>
                  </a:lnTo>
                  <a:lnTo>
                    <a:pt x="2" y="1174"/>
                  </a:lnTo>
                  <a:lnTo>
                    <a:pt x="0" y="1250"/>
                  </a:lnTo>
                  <a:lnTo>
                    <a:pt x="2" y="1326"/>
                  </a:lnTo>
                  <a:lnTo>
                    <a:pt x="9" y="1401"/>
                  </a:lnTo>
                  <a:lnTo>
                    <a:pt x="20" y="1475"/>
                  </a:lnTo>
                  <a:lnTo>
                    <a:pt x="36" y="1547"/>
                  </a:lnTo>
                  <a:lnTo>
                    <a:pt x="55" y="1618"/>
                  </a:lnTo>
                  <a:lnTo>
                    <a:pt x="78" y="1686"/>
                  </a:lnTo>
                  <a:lnTo>
                    <a:pt x="106" y="1753"/>
                  </a:lnTo>
                  <a:lnTo>
                    <a:pt x="136" y="1818"/>
                  </a:lnTo>
                  <a:lnTo>
                    <a:pt x="171" y="1881"/>
                  </a:lnTo>
                  <a:lnTo>
                    <a:pt x="209" y="1942"/>
                  </a:lnTo>
                  <a:lnTo>
                    <a:pt x="250" y="2000"/>
                  </a:lnTo>
                  <a:lnTo>
                    <a:pt x="294" y="2056"/>
                  </a:lnTo>
                  <a:lnTo>
                    <a:pt x="342" y="2109"/>
                  </a:lnTo>
                  <a:lnTo>
                    <a:pt x="392" y="2159"/>
                  </a:lnTo>
                  <a:lnTo>
                    <a:pt x="445" y="2206"/>
                  </a:lnTo>
                  <a:lnTo>
                    <a:pt x="501" y="2251"/>
                  </a:lnTo>
                  <a:lnTo>
                    <a:pt x="559" y="2292"/>
                  </a:lnTo>
                  <a:lnTo>
                    <a:pt x="619" y="2330"/>
                  </a:lnTo>
                  <a:lnTo>
                    <a:pt x="682" y="2364"/>
                  </a:lnTo>
                  <a:lnTo>
                    <a:pt x="747" y="2395"/>
                  </a:lnTo>
                  <a:lnTo>
                    <a:pt x="814" y="2422"/>
                  </a:lnTo>
                  <a:lnTo>
                    <a:pt x="883" y="2445"/>
                  </a:lnTo>
                  <a:lnTo>
                    <a:pt x="953" y="2465"/>
                  </a:lnTo>
                  <a:lnTo>
                    <a:pt x="1025" y="2480"/>
                  </a:lnTo>
                  <a:lnTo>
                    <a:pt x="1099" y="2491"/>
                  </a:lnTo>
                  <a:lnTo>
                    <a:pt x="1174" y="2498"/>
                  </a:lnTo>
                  <a:lnTo>
                    <a:pt x="1250" y="2500"/>
                  </a:lnTo>
                  <a:lnTo>
                    <a:pt x="1326" y="2498"/>
                  </a:lnTo>
                  <a:lnTo>
                    <a:pt x="1401" y="2491"/>
                  </a:lnTo>
                  <a:lnTo>
                    <a:pt x="1475" y="2480"/>
                  </a:lnTo>
                  <a:lnTo>
                    <a:pt x="1547" y="2465"/>
                  </a:lnTo>
                  <a:lnTo>
                    <a:pt x="1617" y="2445"/>
                  </a:lnTo>
                  <a:lnTo>
                    <a:pt x="1686" y="2422"/>
                  </a:lnTo>
                  <a:lnTo>
                    <a:pt x="1753" y="2395"/>
                  </a:lnTo>
                  <a:lnTo>
                    <a:pt x="1818" y="2364"/>
                  </a:lnTo>
                  <a:lnTo>
                    <a:pt x="1881" y="2330"/>
                  </a:lnTo>
                  <a:lnTo>
                    <a:pt x="1942" y="2292"/>
                  </a:lnTo>
                  <a:lnTo>
                    <a:pt x="2000" y="2251"/>
                  </a:lnTo>
                  <a:lnTo>
                    <a:pt x="2055" y="2206"/>
                  </a:lnTo>
                  <a:lnTo>
                    <a:pt x="2108" y="2159"/>
                  </a:lnTo>
                  <a:lnTo>
                    <a:pt x="2159" y="2109"/>
                  </a:lnTo>
                  <a:lnTo>
                    <a:pt x="2206" y="2056"/>
                  </a:lnTo>
                  <a:lnTo>
                    <a:pt x="2250" y="2000"/>
                  </a:lnTo>
                  <a:lnTo>
                    <a:pt x="2292" y="1942"/>
                  </a:lnTo>
                  <a:lnTo>
                    <a:pt x="2329" y="1881"/>
                  </a:lnTo>
                  <a:lnTo>
                    <a:pt x="2364" y="1818"/>
                  </a:lnTo>
                  <a:lnTo>
                    <a:pt x="2395" y="1753"/>
                  </a:lnTo>
                  <a:lnTo>
                    <a:pt x="2422" y="1686"/>
                  </a:lnTo>
                  <a:lnTo>
                    <a:pt x="2445" y="1618"/>
                  </a:lnTo>
                  <a:lnTo>
                    <a:pt x="2465" y="1547"/>
                  </a:lnTo>
                  <a:lnTo>
                    <a:pt x="2480" y="1475"/>
                  </a:lnTo>
                  <a:lnTo>
                    <a:pt x="2491" y="1401"/>
                  </a:lnTo>
                  <a:lnTo>
                    <a:pt x="2498" y="1326"/>
                  </a:lnTo>
                  <a:lnTo>
                    <a:pt x="2500" y="1250"/>
                  </a:lnTo>
                  <a:lnTo>
                    <a:pt x="2498" y="1174"/>
                  </a:lnTo>
                  <a:lnTo>
                    <a:pt x="2491" y="1099"/>
                  </a:lnTo>
                  <a:lnTo>
                    <a:pt x="2480" y="1026"/>
                  </a:lnTo>
                  <a:lnTo>
                    <a:pt x="2465" y="953"/>
                  </a:lnTo>
                  <a:lnTo>
                    <a:pt x="2445" y="883"/>
                  </a:lnTo>
                  <a:lnTo>
                    <a:pt x="2422" y="814"/>
                  </a:lnTo>
                  <a:lnTo>
                    <a:pt x="2395" y="747"/>
                  </a:lnTo>
                  <a:lnTo>
                    <a:pt x="2364" y="682"/>
                  </a:lnTo>
                  <a:lnTo>
                    <a:pt x="2329" y="619"/>
                  </a:lnTo>
                  <a:lnTo>
                    <a:pt x="2292" y="559"/>
                  </a:lnTo>
                  <a:lnTo>
                    <a:pt x="2250" y="501"/>
                  </a:lnTo>
                  <a:lnTo>
                    <a:pt x="2206" y="445"/>
                  </a:lnTo>
                  <a:lnTo>
                    <a:pt x="2159" y="392"/>
                  </a:lnTo>
                  <a:lnTo>
                    <a:pt x="2108" y="342"/>
                  </a:lnTo>
                  <a:lnTo>
                    <a:pt x="2055" y="294"/>
                  </a:lnTo>
                  <a:lnTo>
                    <a:pt x="2000" y="250"/>
                  </a:lnTo>
                  <a:lnTo>
                    <a:pt x="1942" y="209"/>
                  </a:lnTo>
                  <a:lnTo>
                    <a:pt x="1881" y="171"/>
                  </a:lnTo>
                  <a:lnTo>
                    <a:pt x="1818" y="137"/>
                  </a:lnTo>
                  <a:lnTo>
                    <a:pt x="1753" y="106"/>
                  </a:lnTo>
                  <a:lnTo>
                    <a:pt x="1686" y="79"/>
                  </a:lnTo>
                  <a:lnTo>
                    <a:pt x="1617" y="55"/>
                  </a:lnTo>
                  <a:lnTo>
                    <a:pt x="1547" y="36"/>
                  </a:lnTo>
                  <a:lnTo>
                    <a:pt x="1475" y="21"/>
                  </a:lnTo>
                  <a:lnTo>
                    <a:pt x="1401" y="9"/>
                  </a:lnTo>
                  <a:lnTo>
                    <a:pt x="1326" y="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AC770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804FCBB5-0A8E-48A8-B6C4-E1B2A0D93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-368"/>
              <a:ext cx="2500" cy="2500"/>
            </a:xfrm>
            <a:custGeom>
              <a:avLst/>
              <a:gdLst>
                <a:gd name="T0" fmla="+- 0 4349 4347"/>
                <a:gd name="T1" fmla="*/ T0 w 2500"/>
                <a:gd name="T2" fmla="+- 0 806 -368"/>
                <a:gd name="T3" fmla="*/ 806 h 2500"/>
                <a:gd name="T4" fmla="+- 0 4367 4347"/>
                <a:gd name="T5" fmla="*/ T4 w 2500"/>
                <a:gd name="T6" fmla="+- 0 658 -368"/>
                <a:gd name="T7" fmla="*/ 658 h 2500"/>
                <a:gd name="T8" fmla="+- 0 4402 4347"/>
                <a:gd name="T9" fmla="*/ T8 w 2500"/>
                <a:gd name="T10" fmla="+- 0 515 -368"/>
                <a:gd name="T11" fmla="*/ 515 h 2500"/>
                <a:gd name="T12" fmla="+- 0 4453 4347"/>
                <a:gd name="T13" fmla="*/ T12 w 2500"/>
                <a:gd name="T14" fmla="+- 0 379 -368"/>
                <a:gd name="T15" fmla="*/ 379 h 2500"/>
                <a:gd name="T16" fmla="+- 0 4518 4347"/>
                <a:gd name="T17" fmla="*/ T16 w 2500"/>
                <a:gd name="T18" fmla="+- 0 251 -368"/>
                <a:gd name="T19" fmla="*/ 251 h 2500"/>
                <a:gd name="T20" fmla="+- 0 4597 4347"/>
                <a:gd name="T21" fmla="*/ T20 w 2500"/>
                <a:gd name="T22" fmla="+- 0 133 -368"/>
                <a:gd name="T23" fmla="*/ 133 h 2500"/>
                <a:gd name="T24" fmla="+- 0 4689 4347"/>
                <a:gd name="T25" fmla="*/ T24 w 2500"/>
                <a:gd name="T26" fmla="+- 0 24 -368"/>
                <a:gd name="T27" fmla="*/ 24 h 2500"/>
                <a:gd name="T28" fmla="+- 0 4792 4347"/>
                <a:gd name="T29" fmla="*/ T28 w 2500"/>
                <a:gd name="T30" fmla="+- 0 -74 -368"/>
                <a:gd name="T31" fmla="*/ -74 h 2500"/>
                <a:gd name="T32" fmla="+- 0 4906 4347"/>
                <a:gd name="T33" fmla="*/ T32 w 2500"/>
                <a:gd name="T34" fmla="+- 0 -159 -368"/>
                <a:gd name="T35" fmla="*/ -159 h 2500"/>
                <a:gd name="T36" fmla="+- 0 5029 4347"/>
                <a:gd name="T37" fmla="*/ T36 w 2500"/>
                <a:gd name="T38" fmla="+- 0 -231 -368"/>
                <a:gd name="T39" fmla="*/ -231 h 2500"/>
                <a:gd name="T40" fmla="+- 0 5161 4347"/>
                <a:gd name="T41" fmla="*/ T40 w 2500"/>
                <a:gd name="T42" fmla="+- 0 -289 -368"/>
                <a:gd name="T43" fmla="*/ -289 h 2500"/>
                <a:gd name="T44" fmla="+- 0 5300 4347"/>
                <a:gd name="T45" fmla="*/ T44 w 2500"/>
                <a:gd name="T46" fmla="+- 0 -332 -368"/>
                <a:gd name="T47" fmla="*/ -332 h 2500"/>
                <a:gd name="T48" fmla="+- 0 5446 4347"/>
                <a:gd name="T49" fmla="*/ T48 w 2500"/>
                <a:gd name="T50" fmla="+- 0 -359 -368"/>
                <a:gd name="T51" fmla="*/ -359 h 2500"/>
                <a:gd name="T52" fmla="+- 0 5597 4347"/>
                <a:gd name="T53" fmla="*/ T52 w 2500"/>
                <a:gd name="T54" fmla="+- 0 -368 -368"/>
                <a:gd name="T55" fmla="*/ -368 h 2500"/>
                <a:gd name="T56" fmla="+- 0 5748 4347"/>
                <a:gd name="T57" fmla="*/ T56 w 2500"/>
                <a:gd name="T58" fmla="+- 0 -359 -368"/>
                <a:gd name="T59" fmla="*/ -359 h 2500"/>
                <a:gd name="T60" fmla="+- 0 5894 4347"/>
                <a:gd name="T61" fmla="*/ T60 w 2500"/>
                <a:gd name="T62" fmla="+- 0 -332 -368"/>
                <a:gd name="T63" fmla="*/ -332 h 2500"/>
                <a:gd name="T64" fmla="+- 0 6033 4347"/>
                <a:gd name="T65" fmla="*/ T64 w 2500"/>
                <a:gd name="T66" fmla="+- 0 -289 -368"/>
                <a:gd name="T67" fmla="*/ -289 h 2500"/>
                <a:gd name="T68" fmla="+- 0 6165 4347"/>
                <a:gd name="T69" fmla="*/ T68 w 2500"/>
                <a:gd name="T70" fmla="+- 0 -231 -368"/>
                <a:gd name="T71" fmla="*/ -231 h 2500"/>
                <a:gd name="T72" fmla="+- 0 6289 4347"/>
                <a:gd name="T73" fmla="*/ T72 w 2500"/>
                <a:gd name="T74" fmla="+- 0 -159 -368"/>
                <a:gd name="T75" fmla="*/ -159 h 2500"/>
                <a:gd name="T76" fmla="+- 0 6402 4347"/>
                <a:gd name="T77" fmla="*/ T76 w 2500"/>
                <a:gd name="T78" fmla="+- 0 -74 -368"/>
                <a:gd name="T79" fmla="*/ -74 h 2500"/>
                <a:gd name="T80" fmla="+- 0 6506 4347"/>
                <a:gd name="T81" fmla="*/ T80 w 2500"/>
                <a:gd name="T82" fmla="+- 0 24 -368"/>
                <a:gd name="T83" fmla="*/ 24 h 2500"/>
                <a:gd name="T84" fmla="+- 0 6597 4347"/>
                <a:gd name="T85" fmla="*/ T84 w 2500"/>
                <a:gd name="T86" fmla="+- 0 133 -368"/>
                <a:gd name="T87" fmla="*/ 133 h 2500"/>
                <a:gd name="T88" fmla="+- 0 6676 4347"/>
                <a:gd name="T89" fmla="*/ T88 w 2500"/>
                <a:gd name="T90" fmla="+- 0 251 -368"/>
                <a:gd name="T91" fmla="*/ 251 h 2500"/>
                <a:gd name="T92" fmla="+- 0 6742 4347"/>
                <a:gd name="T93" fmla="*/ T92 w 2500"/>
                <a:gd name="T94" fmla="+- 0 379 -368"/>
                <a:gd name="T95" fmla="*/ 379 h 2500"/>
                <a:gd name="T96" fmla="+- 0 6792 4347"/>
                <a:gd name="T97" fmla="*/ T96 w 2500"/>
                <a:gd name="T98" fmla="+- 0 515 -368"/>
                <a:gd name="T99" fmla="*/ 515 h 2500"/>
                <a:gd name="T100" fmla="+- 0 6827 4347"/>
                <a:gd name="T101" fmla="*/ T100 w 2500"/>
                <a:gd name="T102" fmla="+- 0 658 -368"/>
                <a:gd name="T103" fmla="*/ 658 h 2500"/>
                <a:gd name="T104" fmla="+- 0 6845 4347"/>
                <a:gd name="T105" fmla="*/ T104 w 2500"/>
                <a:gd name="T106" fmla="+- 0 806 -368"/>
                <a:gd name="T107" fmla="*/ 806 h 2500"/>
                <a:gd name="T108" fmla="+- 0 6845 4347"/>
                <a:gd name="T109" fmla="*/ T108 w 2500"/>
                <a:gd name="T110" fmla="+- 0 958 -368"/>
                <a:gd name="T111" fmla="*/ 958 h 2500"/>
                <a:gd name="T112" fmla="+- 0 6827 4347"/>
                <a:gd name="T113" fmla="*/ T112 w 2500"/>
                <a:gd name="T114" fmla="+- 0 1107 -368"/>
                <a:gd name="T115" fmla="*/ 1107 h 2500"/>
                <a:gd name="T116" fmla="+- 0 6792 4347"/>
                <a:gd name="T117" fmla="*/ T116 w 2500"/>
                <a:gd name="T118" fmla="+- 0 1250 -368"/>
                <a:gd name="T119" fmla="*/ 1250 h 2500"/>
                <a:gd name="T120" fmla="+- 0 6742 4347"/>
                <a:gd name="T121" fmla="*/ T120 w 2500"/>
                <a:gd name="T122" fmla="+- 0 1385 -368"/>
                <a:gd name="T123" fmla="*/ 1385 h 2500"/>
                <a:gd name="T124" fmla="+- 0 6676 4347"/>
                <a:gd name="T125" fmla="*/ T124 w 2500"/>
                <a:gd name="T126" fmla="+- 0 1513 -368"/>
                <a:gd name="T127" fmla="*/ 1513 h 2500"/>
                <a:gd name="T128" fmla="+- 0 6597 4347"/>
                <a:gd name="T129" fmla="*/ T128 w 2500"/>
                <a:gd name="T130" fmla="+- 0 1632 -368"/>
                <a:gd name="T131" fmla="*/ 1632 h 2500"/>
                <a:gd name="T132" fmla="+- 0 6506 4347"/>
                <a:gd name="T133" fmla="*/ T132 w 2500"/>
                <a:gd name="T134" fmla="+- 0 1741 -368"/>
                <a:gd name="T135" fmla="*/ 1741 h 2500"/>
                <a:gd name="T136" fmla="+- 0 6402 4347"/>
                <a:gd name="T137" fmla="*/ T136 w 2500"/>
                <a:gd name="T138" fmla="+- 0 1838 -368"/>
                <a:gd name="T139" fmla="*/ 1838 h 2500"/>
                <a:gd name="T140" fmla="+- 0 6289 4347"/>
                <a:gd name="T141" fmla="*/ T140 w 2500"/>
                <a:gd name="T142" fmla="+- 0 1924 -368"/>
                <a:gd name="T143" fmla="*/ 1924 h 2500"/>
                <a:gd name="T144" fmla="+- 0 6165 4347"/>
                <a:gd name="T145" fmla="*/ T144 w 2500"/>
                <a:gd name="T146" fmla="+- 0 1996 -368"/>
                <a:gd name="T147" fmla="*/ 1996 h 2500"/>
                <a:gd name="T148" fmla="+- 0 6033 4347"/>
                <a:gd name="T149" fmla="*/ T148 w 2500"/>
                <a:gd name="T150" fmla="+- 0 2054 -368"/>
                <a:gd name="T151" fmla="*/ 2054 h 2500"/>
                <a:gd name="T152" fmla="+- 0 5894 4347"/>
                <a:gd name="T153" fmla="*/ T152 w 2500"/>
                <a:gd name="T154" fmla="+- 0 2097 -368"/>
                <a:gd name="T155" fmla="*/ 2097 h 2500"/>
                <a:gd name="T156" fmla="+- 0 5748 4347"/>
                <a:gd name="T157" fmla="*/ T156 w 2500"/>
                <a:gd name="T158" fmla="+- 0 2123 -368"/>
                <a:gd name="T159" fmla="*/ 2123 h 2500"/>
                <a:gd name="T160" fmla="+- 0 5597 4347"/>
                <a:gd name="T161" fmla="*/ T160 w 2500"/>
                <a:gd name="T162" fmla="+- 0 2132 -368"/>
                <a:gd name="T163" fmla="*/ 2132 h 2500"/>
                <a:gd name="T164" fmla="+- 0 5446 4347"/>
                <a:gd name="T165" fmla="*/ T164 w 2500"/>
                <a:gd name="T166" fmla="+- 0 2123 -368"/>
                <a:gd name="T167" fmla="*/ 2123 h 2500"/>
                <a:gd name="T168" fmla="+- 0 5300 4347"/>
                <a:gd name="T169" fmla="*/ T168 w 2500"/>
                <a:gd name="T170" fmla="+- 0 2097 -368"/>
                <a:gd name="T171" fmla="*/ 2097 h 2500"/>
                <a:gd name="T172" fmla="+- 0 5161 4347"/>
                <a:gd name="T173" fmla="*/ T172 w 2500"/>
                <a:gd name="T174" fmla="+- 0 2054 -368"/>
                <a:gd name="T175" fmla="*/ 2054 h 2500"/>
                <a:gd name="T176" fmla="+- 0 5029 4347"/>
                <a:gd name="T177" fmla="*/ T176 w 2500"/>
                <a:gd name="T178" fmla="+- 0 1996 -368"/>
                <a:gd name="T179" fmla="*/ 1996 h 2500"/>
                <a:gd name="T180" fmla="+- 0 4906 4347"/>
                <a:gd name="T181" fmla="*/ T180 w 2500"/>
                <a:gd name="T182" fmla="+- 0 1924 -368"/>
                <a:gd name="T183" fmla="*/ 1924 h 2500"/>
                <a:gd name="T184" fmla="+- 0 4792 4347"/>
                <a:gd name="T185" fmla="*/ T184 w 2500"/>
                <a:gd name="T186" fmla="+- 0 1838 -368"/>
                <a:gd name="T187" fmla="*/ 1838 h 2500"/>
                <a:gd name="T188" fmla="+- 0 4689 4347"/>
                <a:gd name="T189" fmla="*/ T188 w 2500"/>
                <a:gd name="T190" fmla="+- 0 1741 -368"/>
                <a:gd name="T191" fmla="*/ 1741 h 2500"/>
                <a:gd name="T192" fmla="+- 0 4597 4347"/>
                <a:gd name="T193" fmla="*/ T192 w 2500"/>
                <a:gd name="T194" fmla="+- 0 1632 -368"/>
                <a:gd name="T195" fmla="*/ 1632 h 2500"/>
                <a:gd name="T196" fmla="+- 0 4518 4347"/>
                <a:gd name="T197" fmla="*/ T196 w 2500"/>
                <a:gd name="T198" fmla="+- 0 1513 -368"/>
                <a:gd name="T199" fmla="*/ 1513 h 2500"/>
                <a:gd name="T200" fmla="+- 0 4453 4347"/>
                <a:gd name="T201" fmla="*/ T200 w 2500"/>
                <a:gd name="T202" fmla="+- 0 1385 -368"/>
                <a:gd name="T203" fmla="*/ 1385 h 2500"/>
                <a:gd name="T204" fmla="+- 0 4402 4347"/>
                <a:gd name="T205" fmla="*/ T204 w 2500"/>
                <a:gd name="T206" fmla="+- 0 1250 -368"/>
                <a:gd name="T207" fmla="*/ 1250 h 2500"/>
                <a:gd name="T208" fmla="+- 0 4367 4347"/>
                <a:gd name="T209" fmla="*/ T208 w 2500"/>
                <a:gd name="T210" fmla="+- 0 1107 -368"/>
                <a:gd name="T211" fmla="*/ 1107 h 2500"/>
                <a:gd name="T212" fmla="+- 0 4349 4347"/>
                <a:gd name="T213" fmla="*/ T212 w 2500"/>
                <a:gd name="T214" fmla="+- 0 958 -368"/>
                <a:gd name="T215" fmla="*/ 958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0" y="1250"/>
                  </a:moveTo>
                  <a:lnTo>
                    <a:pt x="2" y="1174"/>
                  </a:lnTo>
                  <a:lnTo>
                    <a:pt x="9" y="1099"/>
                  </a:lnTo>
                  <a:lnTo>
                    <a:pt x="20" y="1026"/>
                  </a:lnTo>
                  <a:lnTo>
                    <a:pt x="36" y="953"/>
                  </a:lnTo>
                  <a:lnTo>
                    <a:pt x="55" y="883"/>
                  </a:lnTo>
                  <a:lnTo>
                    <a:pt x="78" y="814"/>
                  </a:lnTo>
                  <a:lnTo>
                    <a:pt x="106" y="747"/>
                  </a:lnTo>
                  <a:lnTo>
                    <a:pt x="136" y="682"/>
                  </a:lnTo>
                  <a:lnTo>
                    <a:pt x="171" y="619"/>
                  </a:lnTo>
                  <a:lnTo>
                    <a:pt x="209" y="559"/>
                  </a:lnTo>
                  <a:lnTo>
                    <a:pt x="250" y="501"/>
                  </a:lnTo>
                  <a:lnTo>
                    <a:pt x="294" y="445"/>
                  </a:lnTo>
                  <a:lnTo>
                    <a:pt x="342" y="392"/>
                  </a:lnTo>
                  <a:lnTo>
                    <a:pt x="392" y="342"/>
                  </a:lnTo>
                  <a:lnTo>
                    <a:pt x="445" y="294"/>
                  </a:lnTo>
                  <a:lnTo>
                    <a:pt x="501" y="250"/>
                  </a:lnTo>
                  <a:lnTo>
                    <a:pt x="559" y="209"/>
                  </a:lnTo>
                  <a:lnTo>
                    <a:pt x="619" y="171"/>
                  </a:lnTo>
                  <a:lnTo>
                    <a:pt x="682" y="137"/>
                  </a:lnTo>
                  <a:lnTo>
                    <a:pt x="747" y="106"/>
                  </a:lnTo>
                  <a:lnTo>
                    <a:pt x="814" y="79"/>
                  </a:lnTo>
                  <a:lnTo>
                    <a:pt x="883" y="55"/>
                  </a:lnTo>
                  <a:lnTo>
                    <a:pt x="953" y="36"/>
                  </a:lnTo>
                  <a:lnTo>
                    <a:pt x="1025" y="21"/>
                  </a:lnTo>
                  <a:lnTo>
                    <a:pt x="1099" y="9"/>
                  </a:lnTo>
                  <a:lnTo>
                    <a:pt x="1174" y="3"/>
                  </a:lnTo>
                  <a:lnTo>
                    <a:pt x="1250" y="0"/>
                  </a:lnTo>
                  <a:lnTo>
                    <a:pt x="1326" y="3"/>
                  </a:lnTo>
                  <a:lnTo>
                    <a:pt x="1401" y="9"/>
                  </a:lnTo>
                  <a:lnTo>
                    <a:pt x="1475" y="21"/>
                  </a:lnTo>
                  <a:lnTo>
                    <a:pt x="1547" y="36"/>
                  </a:lnTo>
                  <a:lnTo>
                    <a:pt x="1617" y="55"/>
                  </a:lnTo>
                  <a:lnTo>
                    <a:pt x="1686" y="79"/>
                  </a:lnTo>
                  <a:lnTo>
                    <a:pt x="1753" y="106"/>
                  </a:lnTo>
                  <a:lnTo>
                    <a:pt x="1818" y="137"/>
                  </a:lnTo>
                  <a:lnTo>
                    <a:pt x="1881" y="171"/>
                  </a:lnTo>
                  <a:lnTo>
                    <a:pt x="1942" y="209"/>
                  </a:lnTo>
                  <a:lnTo>
                    <a:pt x="2000" y="250"/>
                  </a:lnTo>
                  <a:lnTo>
                    <a:pt x="2055" y="294"/>
                  </a:lnTo>
                  <a:lnTo>
                    <a:pt x="2108" y="342"/>
                  </a:lnTo>
                  <a:lnTo>
                    <a:pt x="2159" y="392"/>
                  </a:lnTo>
                  <a:lnTo>
                    <a:pt x="2206" y="445"/>
                  </a:lnTo>
                  <a:lnTo>
                    <a:pt x="2250" y="501"/>
                  </a:lnTo>
                  <a:lnTo>
                    <a:pt x="2292" y="559"/>
                  </a:lnTo>
                  <a:lnTo>
                    <a:pt x="2329" y="619"/>
                  </a:lnTo>
                  <a:lnTo>
                    <a:pt x="2364" y="682"/>
                  </a:lnTo>
                  <a:lnTo>
                    <a:pt x="2395" y="747"/>
                  </a:lnTo>
                  <a:lnTo>
                    <a:pt x="2422" y="814"/>
                  </a:lnTo>
                  <a:lnTo>
                    <a:pt x="2445" y="883"/>
                  </a:lnTo>
                  <a:lnTo>
                    <a:pt x="2465" y="953"/>
                  </a:lnTo>
                  <a:lnTo>
                    <a:pt x="2480" y="1026"/>
                  </a:lnTo>
                  <a:lnTo>
                    <a:pt x="2491" y="1099"/>
                  </a:lnTo>
                  <a:lnTo>
                    <a:pt x="2498" y="1174"/>
                  </a:lnTo>
                  <a:lnTo>
                    <a:pt x="2500" y="1250"/>
                  </a:lnTo>
                  <a:lnTo>
                    <a:pt x="2498" y="1326"/>
                  </a:lnTo>
                  <a:lnTo>
                    <a:pt x="2491" y="1401"/>
                  </a:lnTo>
                  <a:lnTo>
                    <a:pt x="2480" y="1475"/>
                  </a:lnTo>
                  <a:lnTo>
                    <a:pt x="2465" y="1547"/>
                  </a:lnTo>
                  <a:lnTo>
                    <a:pt x="2445" y="1618"/>
                  </a:lnTo>
                  <a:lnTo>
                    <a:pt x="2422" y="1686"/>
                  </a:lnTo>
                  <a:lnTo>
                    <a:pt x="2395" y="1753"/>
                  </a:lnTo>
                  <a:lnTo>
                    <a:pt x="2364" y="1818"/>
                  </a:lnTo>
                  <a:lnTo>
                    <a:pt x="2329" y="1881"/>
                  </a:lnTo>
                  <a:lnTo>
                    <a:pt x="2292" y="1942"/>
                  </a:lnTo>
                  <a:lnTo>
                    <a:pt x="2250" y="2000"/>
                  </a:lnTo>
                  <a:lnTo>
                    <a:pt x="2206" y="2056"/>
                  </a:lnTo>
                  <a:lnTo>
                    <a:pt x="2159" y="2109"/>
                  </a:lnTo>
                  <a:lnTo>
                    <a:pt x="2108" y="2159"/>
                  </a:lnTo>
                  <a:lnTo>
                    <a:pt x="2055" y="2206"/>
                  </a:lnTo>
                  <a:lnTo>
                    <a:pt x="2000" y="2251"/>
                  </a:lnTo>
                  <a:lnTo>
                    <a:pt x="1942" y="2292"/>
                  </a:lnTo>
                  <a:lnTo>
                    <a:pt x="1881" y="2330"/>
                  </a:lnTo>
                  <a:lnTo>
                    <a:pt x="1818" y="2364"/>
                  </a:lnTo>
                  <a:lnTo>
                    <a:pt x="1753" y="2395"/>
                  </a:lnTo>
                  <a:lnTo>
                    <a:pt x="1686" y="2422"/>
                  </a:lnTo>
                  <a:lnTo>
                    <a:pt x="1617" y="2445"/>
                  </a:lnTo>
                  <a:lnTo>
                    <a:pt x="1547" y="2465"/>
                  </a:lnTo>
                  <a:lnTo>
                    <a:pt x="1475" y="2480"/>
                  </a:lnTo>
                  <a:lnTo>
                    <a:pt x="1401" y="2491"/>
                  </a:lnTo>
                  <a:lnTo>
                    <a:pt x="1326" y="2498"/>
                  </a:lnTo>
                  <a:lnTo>
                    <a:pt x="1250" y="2500"/>
                  </a:lnTo>
                  <a:lnTo>
                    <a:pt x="1174" y="2498"/>
                  </a:lnTo>
                  <a:lnTo>
                    <a:pt x="1099" y="2491"/>
                  </a:lnTo>
                  <a:lnTo>
                    <a:pt x="1025" y="2480"/>
                  </a:lnTo>
                  <a:lnTo>
                    <a:pt x="953" y="2465"/>
                  </a:lnTo>
                  <a:lnTo>
                    <a:pt x="883" y="2445"/>
                  </a:lnTo>
                  <a:lnTo>
                    <a:pt x="814" y="2422"/>
                  </a:lnTo>
                  <a:lnTo>
                    <a:pt x="747" y="2395"/>
                  </a:lnTo>
                  <a:lnTo>
                    <a:pt x="682" y="2364"/>
                  </a:lnTo>
                  <a:lnTo>
                    <a:pt x="619" y="2330"/>
                  </a:lnTo>
                  <a:lnTo>
                    <a:pt x="559" y="2292"/>
                  </a:lnTo>
                  <a:lnTo>
                    <a:pt x="501" y="2251"/>
                  </a:lnTo>
                  <a:lnTo>
                    <a:pt x="445" y="2206"/>
                  </a:lnTo>
                  <a:lnTo>
                    <a:pt x="392" y="2159"/>
                  </a:lnTo>
                  <a:lnTo>
                    <a:pt x="342" y="2109"/>
                  </a:lnTo>
                  <a:lnTo>
                    <a:pt x="294" y="2056"/>
                  </a:lnTo>
                  <a:lnTo>
                    <a:pt x="250" y="2000"/>
                  </a:lnTo>
                  <a:lnTo>
                    <a:pt x="209" y="1942"/>
                  </a:lnTo>
                  <a:lnTo>
                    <a:pt x="171" y="1881"/>
                  </a:lnTo>
                  <a:lnTo>
                    <a:pt x="136" y="1818"/>
                  </a:lnTo>
                  <a:lnTo>
                    <a:pt x="106" y="1753"/>
                  </a:lnTo>
                  <a:lnTo>
                    <a:pt x="78" y="1686"/>
                  </a:lnTo>
                  <a:lnTo>
                    <a:pt x="55" y="1618"/>
                  </a:lnTo>
                  <a:lnTo>
                    <a:pt x="36" y="1547"/>
                  </a:lnTo>
                  <a:lnTo>
                    <a:pt x="20" y="1475"/>
                  </a:lnTo>
                  <a:lnTo>
                    <a:pt x="9" y="1401"/>
                  </a:lnTo>
                  <a:lnTo>
                    <a:pt x="2" y="1326"/>
                  </a:lnTo>
                  <a:lnTo>
                    <a:pt x="0" y="1250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282F4B83-ED53-44D4-AFB0-23B12F9A8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" y="-368"/>
              <a:ext cx="2500" cy="2500"/>
            </a:xfrm>
            <a:custGeom>
              <a:avLst/>
              <a:gdLst>
                <a:gd name="T0" fmla="+- 0 7521 6347"/>
                <a:gd name="T1" fmla="*/ T0 w 2500"/>
                <a:gd name="T2" fmla="+- 0 -365 -368"/>
                <a:gd name="T3" fmla="*/ -365 h 2500"/>
                <a:gd name="T4" fmla="+- 0 7372 6347"/>
                <a:gd name="T5" fmla="*/ T4 w 2500"/>
                <a:gd name="T6" fmla="+- 0 -347 -368"/>
                <a:gd name="T7" fmla="*/ -347 h 2500"/>
                <a:gd name="T8" fmla="+- 0 7230 6347"/>
                <a:gd name="T9" fmla="*/ T8 w 2500"/>
                <a:gd name="T10" fmla="+- 0 -313 -368"/>
                <a:gd name="T11" fmla="*/ -313 h 2500"/>
                <a:gd name="T12" fmla="+- 0 7094 6347"/>
                <a:gd name="T13" fmla="*/ T12 w 2500"/>
                <a:gd name="T14" fmla="+- 0 -262 -368"/>
                <a:gd name="T15" fmla="*/ -262 h 2500"/>
                <a:gd name="T16" fmla="+- 0 6966 6347"/>
                <a:gd name="T17" fmla="*/ T16 w 2500"/>
                <a:gd name="T18" fmla="+- 0 -197 -368"/>
                <a:gd name="T19" fmla="*/ -197 h 2500"/>
                <a:gd name="T20" fmla="+- 0 6847 6347"/>
                <a:gd name="T21" fmla="*/ T20 w 2500"/>
                <a:gd name="T22" fmla="+- 0 -118 -368"/>
                <a:gd name="T23" fmla="*/ -118 h 2500"/>
                <a:gd name="T24" fmla="+- 0 6739 6347"/>
                <a:gd name="T25" fmla="*/ T24 w 2500"/>
                <a:gd name="T26" fmla="+- 0 -26 -368"/>
                <a:gd name="T27" fmla="*/ -26 h 2500"/>
                <a:gd name="T28" fmla="+- 0 6641 6347"/>
                <a:gd name="T29" fmla="*/ T28 w 2500"/>
                <a:gd name="T30" fmla="+- 0 77 -368"/>
                <a:gd name="T31" fmla="*/ 77 h 2500"/>
                <a:gd name="T32" fmla="+- 0 6555 6347"/>
                <a:gd name="T33" fmla="*/ T32 w 2500"/>
                <a:gd name="T34" fmla="+- 0 191 -368"/>
                <a:gd name="T35" fmla="*/ 191 h 2500"/>
                <a:gd name="T36" fmla="+- 0 6483 6347"/>
                <a:gd name="T37" fmla="*/ T36 w 2500"/>
                <a:gd name="T38" fmla="+- 0 314 -368"/>
                <a:gd name="T39" fmla="*/ 314 h 2500"/>
                <a:gd name="T40" fmla="+- 0 6425 6347"/>
                <a:gd name="T41" fmla="*/ T40 w 2500"/>
                <a:gd name="T42" fmla="+- 0 446 -368"/>
                <a:gd name="T43" fmla="*/ 446 h 2500"/>
                <a:gd name="T44" fmla="+- 0 6382 6347"/>
                <a:gd name="T45" fmla="*/ T44 w 2500"/>
                <a:gd name="T46" fmla="+- 0 585 -368"/>
                <a:gd name="T47" fmla="*/ 585 h 2500"/>
                <a:gd name="T48" fmla="+- 0 6356 6347"/>
                <a:gd name="T49" fmla="*/ T48 w 2500"/>
                <a:gd name="T50" fmla="+- 0 731 -368"/>
                <a:gd name="T51" fmla="*/ 731 h 2500"/>
                <a:gd name="T52" fmla="+- 0 6347 6347"/>
                <a:gd name="T53" fmla="*/ T52 w 2500"/>
                <a:gd name="T54" fmla="+- 0 882 -368"/>
                <a:gd name="T55" fmla="*/ 882 h 2500"/>
                <a:gd name="T56" fmla="+- 0 6356 6347"/>
                <a:gd name="T57" fmla="*/ T56 w 2500"/>
                <a:gd name="T58" fmla="+- 0 1033 -368"/>
                <a:gd name="T59" fmla="*/ 1033 h 2500"/>
                <a:gd name="T60" fmla="+- 0 6382 6347"/>
                <a:gd name="T61" fmla="*/ T60 w 2500"/>
                <a:gd name="T62" fmla="+- 0 1179 -368"/>
                <a:gd name="T63" fmla="*/ 1179 h 2500"/>
                <a:gd name="T64" fmla="+- 0 6425 6347"/>
                <a:gd name="T65" fmla="*/ T64 w 2500"/>
                <a:gd name="T66" fmla="+- 0 1318 -368"/>
                <a:gd name="T67" fmla="*/ 1318 h 2500"/>
                <a:gd name="T68" fmla="+- 0 6483 6347"/>
                <a:gd name="T69" fmla="*/ T68 w 2500"/>
                <a:gd name="T70" fmla="+- 0 1450 -368"/>
                <a:gd name="T71" fmla="*/ 1450 h 2500"/>
                <a:gd name="T72" fmla="+- 0 6555 6347"/>
                <a:gd name="T73" fmla="*/ T72 w 2500"/>
                <a:gd name="T74" fmla="+- 0 1574 -368"/>
                <a:gd name="T75" fmla="*/ 1574 h 2500"/>
                <a:gd name="T76" fmla="+- 0 6641 6347"/>
                <a:gd name="T77" fmla="*/ T76 w 2500"/>
                <a:gd name="T78" fmla="+- 0 1688 -368"/>
                <a:gd name="T79" fmla="*/ 1688 h 2500"/>
                <a:gd name="T80" fmla="+- 0 6739 6347"/>
                <a:gd name="T81" fmla="*/ T80 w 2500"/>
                <a:gd name="T82" fmla="+- 0 1791 -368"/>
                <a:gd name="T83" fmla="*/ 1791 h 2500"/>
                <a:gd name="T84" fmla="+- 0 6847 6347"/>
                <a:gd name="T85" fmla="*/ T84 w 2500"/>
                <a:gd name="T86" fmla="+- 0 1883 -368"/>
                <a:gd name="T87" fmla="*/ 1883 h 2500"/>
                <a:gd name="T88" fmla="+- 0 6966 6347"/>
                <a:gd name="T89" fmla="*/ T88 w 2500"/>
                <a:gd name="T90" fmla="+- 0 1962 -368"/>
                <a:gd name="T91" fmla="*/ 1962 h 2500"/>
                <a:gd name="T92" fmla="+- 0 7094 6347"/>
                <a:gd name="T93" fmla="*/ T92 w 2500"/>
                <a:gd name="T94" fmla="+- 0 2027 -368"/>
                <a:gd name="T95" fmla="*/ 2027 h 2500"/>
                <a:gd name="T96" fmla="+- 0 7230 6347"/>
                <a:gd name="T97" fmla="*/ T96 w 2500"/>
                <a:gd name="T98" fmla="+- 0 2077 -368"/>
                <a:gd name="T99" fmla="*/ 2077 h 2500"/>
                <a:gd name="T100" fmla="+- 0 7372 6347"/>
                <a:gd name="T101" fmla="*/ T100 w 2500"/>
                <a:gd name="T102" fmla="+- 0 2112 -368"/>
                <a:gd name="T103" fmla="*/ 2112 h 2500"/>
                <a:gd name="T104" fmla="+- 0 7521 6347"/>
                <a:gd name="T105" fmla="*/ T104 w 2500"/>
                <a:gd name="T106" fmla="+- 0 2130 -368"/>
                <a:gd name="T107" fmla="*/ 2130 h 2500"/>
                <a:gd name="T108" fmla="+- 0 7673 6347"/>
                <a:gd name="T109" fmla="*/ T108 w 2500"/>
                <a:gd name="T110" fmla="+- 0 2130 -368"/>
                <a:gd name="T111" fmla="*/ 2130 h 2500"/>
                <a:gd name="T112" fmla="+- 0 7822 6347"/>
                <a:gd name="T113" fmla="*/ T112 w 2500"/>
                <a:gd name="T114" fmla="+- 0 2112 -368"/>
                <a:gd name="T115" fmla="*/ 2112 h 2500"/>
                <a:gd name="T116" fmla="+- 0 7964 6347"/>
                <a:gd name="T117" fmla="*/ T116 w 2500"/>
                <a:gd name="T118" fmla="+- 0 2077 -368"/>
                <a:gd name="T119" fmla="*/ 2077 h 2500"/>
                <a:gd name="T120" fmla="+- 0 8100 6347"/>
                <a:gd name="T121" fmla="*/ T120 w 2500"/>
                <a:gd name="T122" fmla="+- 0 2027 -368"/>
                <a:gd name="T123" fmla="*/ 2027 h 2500"/>
                <a:gd name="T124" fmla="+- 0 8228 6347"/>
                <a:gd name="T125" fmla="*/ T124 w 2500"/>
                <a:gd name="T126" fmla="+- 0 1962 -368"/>
                <a:gd name="T127" fmla="*/ 1962 h 2500"/>
                <a:gd name="T128" fmla="+- 0 8346 6347"/>
                <a:gd name="T129" fmla="*/ T128 w 2500"/>
                <a:gd name="T130" fmla="+- 0 1883 -368"/>
                <a:gd name="T131" fmla="*/ 1883 h 2500"/>
                <a:gd name="T132" fmla="+- 0 8455 6347"/>
                <a:gd name="T133" fmla="*/ T132 w 2500"/>
                <a:gd name="T134" fmla="+- 0 1791 -368"/>
                <a:gd name="T135" fmla="*/ 1791 h 2500"/>
                <a:gd name="T136" fmla="+- 0 8553 6347"/>
                <a:gd name="T137" fmla="*/ T136 w 2500"/>
                <a:gd name="T138" fmla="+- 0 1688 -368"/>
                <a:gd name="T139" fmla="*/ 1688 h 2500"/>
                <a:gd name="T140" fmla="+- 0 8638 6347"/>
                <a:gd name="T141" fmla="*/ T140 w 2500"/>
                <a:gd name="T142" fmla="+- 0 1574 -368"/>
                <a:gd name="T143" fmla="*/ 1574 h 2500"/>
                <a:gd name="T144" fmla="+- 0 8711 6347"/>
                <a:gd name="T145" fmla="*/ T144 w 2500"/>
                <a:gd name="T146" fmla="+- 0 1450 -368"/>
                <a:gd name="T147" fmla="*/ 1450 h 2500"/>
                <a:gd name="T148" fmla="+- 0 8769 6347"/>
                <a:gd name="T149" fmla="*/ T148 w 2500"/>
                <a:gd name="T150" fmla="+- 0 1318 -368"/>
                <a:gd name="T151" fmla="*/ 1318 h 2500"/>
                <a:gd name="T152" fmla="+- 0 8811 6347"/>
                <a:gd name="T153" fmla="*/ T152 w 2500"/>
                <a:gd name="T154" fmla="+- 0 1179 -368"/>
                <a:gd name="T155" fmla="*/ 1179 h 2500"/>
                <a:gd name="T156" fmla="+- 0 8838 6347"/>
                <a:gd name="T157" fmla="*/ T156 w 2500"/>
                <a:gd name="T158" fmla="+- 0 1033 -368"/>
                <a:gd name="T159" fmla="*/ 1033 h 2500"/>
                <a:gd name="T160" fmla="+- 0 8847 6347"/>
                <a:gd name="T161" fmla="*/ T160 w 2500"/>
                <a:gd name="T162" fmla="+- 0 882 -368"/>
                <a:gd name="T163" fmla="*/ 882 h 2500"/>
                <a:gd name="T164" fmla="+- 0 8838 6347"/>
                <a:gd name="T165" fmla="*/ T164 w 2500"/>
                <a:gd name="T166" fmla="+- 0 731 -368"/>
                <a:gd name="T167" fmla="*/ 731 h 2500"/>
                <a:gd name="T168" fmla="+- 0 8811 6347"/>
                <a:gd name="T169" fmla="*/ T168 w 2500"/>
                <a:gd name="T170" fmla="+- 0 585 -368"/>
                <a:gd name="T171" fmla="*/ 585 h 2500"/>
                <a:gd name="T172" fmla="+- 0 8769 6347"/>
                <a:gd name="T173" fmla="*/ T172 w 2500"/>
                <a:gd name="T174" fmla="+- 0 446 -368"/>
                <a:gd name="T175" fmla="*/ 446 h 2500"/>
                <a:gd name="T176" fmla="+- 0 8711 6347"/>
                <a:gd name="T177" fmla="*/ T176 w 2500"/>
                <a:gd name="T178" fmla="+- 0 314 -368"/>
                <a:gd name="T179" fmla="*/ 314 h 2500"/>
                <a:gd name="T180" fmla="+- 0 8638 6347"/>
                <a:gd name="T181" fmla="*/ T180 w 2500"/>
                <a:gd name="T182" fmla="+- 0 191 -368"/>
                <a:gd name="T183" fmla="*/ 191 h 2500"/>
                <a:gd name="T184" fmla="+- 0 8553 6347"/>
                <a:gd name="T185" fmla="*/ T184 w 2500"/>
                <a:gd name="T186" fmla="+- 0 77 -368"/>
                <a:gd name="T187" fmla="*/ 77 h 2500"/>
                <a:gd name="T188" fmla="+- 0 8455 6347"/>
                <a:gd name="T189" fmla="*/ T188 w 2500"/>
                <a:gd name="T190" fmla="+- 0 -26 -368"/>
                <a:gd name="T191" fmla="*/ -26 h 2500"/>
                <a:gd name="T192" fmla="+- 0 8346 6347"/>
                <a:gd name="T193" fmla="*/ T192 w 2500"/>
                <a:gd name="T194" fmla="+- 0 -118 -368"/>
                <a:gd name="T195" fmla="*/ -118 h 2500"/>
                <a:gd name="T196" fmla="+- 0 8228 6347"/>
                <a:gd name="T197" fmla="*/ T196 w 2500"/>
                <a:gd name="T198" fmla="+- 0 -197 -368"/>
                <a:gd name="T199" fmla="*/ -197 h 2500"/>
                <a:gd name="T200" fmla="+- 0 8100 6347"/>
                <a:gd name="T201" fmla="*/ T200 w 2500"/>
                <a:gd name="T202" fmla="+- 0 -262 -368"/>
                <a:gd name="T203" fmla="*/ -262 h 2500"/>
                <a:gd name="T204" fmla="+- 0 7964 6347"/>
                <a:gd name="T205" fmla="*/ T204 w 2500"/>
                <a:gd name="T206" fmla="+- 0 -313 -368"/>
                <a:gd name="T207" fmla="*/ -313 h 2500"/>
                <a:gd name="T208" fmla="+- 0 7822 6347"/>
                <a:gd name="T209" fmla="*/ T208 w 2500"/>
                <a:gd name="T210" fmla="+- 0 -347 -368"/>
                <a:gd name="T211" fmla="*/ -347 h 2500"/>
                <a:gd name="T212" fmla="+- 0 7673 6347"/>
                <a:gd name="T213" fmla="*/ T212 w 2500"/>
                <a:gd name="T214" fmla="+- 0 -365 -368"/>
                <a:gd name="T215" fmla="*/ -365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1250" y="0"/>
                  </a:moveTo>
                  <a:lnTo>
                    <a:pt x="1174" y="3"/>
                  </a:lnTo>
                  <a:lnTo>
                    <a:pt x="1099" y="9"/>
                  </a:lnTo>
                  <a:lnTo>
                    <a:pt x="1025" y="21"/>
                  </a:lnTo>
                  <a:lnTo>
                    <a:pt x="953" y="36"/>
                  </a:lnTo>
                  <a:lnTo>
                    <a:pt x="883" y="55"/>
                  </a:lnTo>
                  <a:lnTo>
                    <a:pt x="814" y="79"/>
                  </a:lnTo>
                  <a:lnTo>
                    <a:pt x="747" y="106"/>
                  </a:lnTo>
                  <a:lnTo>
                    <a:pt x="682" y="137"/>
                  </a:lnTo>
                  <a:lnTo>
                    <a:pt x="619" y="171"/>
                  </a:lnTo>
                  <a:lnTo>
                    <a:pt x="558" y="209"/>
                  </a:lnTo>
                  <a:lnTo>
                    <a:pt x="500" y="250"/>
                  </a:lnTo>
                  <a:lnTo>
                    <a:pt x="445" y="294"/>
                  </a:lnTo>
                  <a:lnTo>
                    <a:pt x="392" y="342"/>
                  </a:lnTo>
                  <a:lnTo>
                    <a:pt x="341" y="392"/>
                  </a:lnTo>
                  <a:lnTo>
                    <a:pt x="294" y="445"/>
                  </a:lnTo>
                  <a:lnTo>
                    <a:pt x="250" y="501"/>
                  </a:lnTo>
                  <a:lnTo>
                    <a:pt x="208" y="559"/>
                  </a:lnTo>
                  <a:lnTo>
                    <a:pt x="171" y="619"/>
                  </a:lnTo>
                  <a:lnTo>
                    <a:pt x="136" y="682"/>
                  </a:lnTo>
                  <a:lnTo>
                    <a:pt x="105" y="747"/>
                  </a:lnTo>
                  <a:lnTo>
                    <a:pt x="78" y="814"/>
                  </a:lnTo>
                  <a:lnTo>
                    <a:pt x="55" y="883"/>
                  </a:lnTo>
                  <a:lnTo>
                    <a:pt x="35" y="953"/>
                  </a:lnTo>
                  <a:lnTo>
                    <a:pt x="20" y="1026"/>
                  </a:lnTo>
                  <a:lnTo>
                    <a:pt x="9" y="1099"/>
                  </a:lnTo>
                  <a:lnTo>
                    <a:pt x="2" y="1174"/>
                  </a:lnTo>
                  <a:lnTo>
                    <a:pt x="0" y="1250"/>
                  </a:lnTo>
                  <a:lnTo>
                    <a:pt x="2" y="1326"/>
                  </a:lnTo>
                  <a:lnTo>
                    <a:pt x="9" y="1401"/>
                  </a:lnTo>
                  <a:lnTo>
                    <a:pt x="20" y="1475"/>
                  </a:lnTo>
                  <a:lnTo>
                    <a:pt x="35" y="1547"/>
                  </a:lnTo>
                  <a:lnTo>
                    <a:pt x="55" y="1618"/>
                  </a:lnTo>
                  <a:lnTo>
                    <a:pt x="78" y="1686"/>
                  </a:lnTo>
                  <a:lnTo>
                    <a:pt x="105" y="1753"/>
                  </a:lnTo>
                  <a:lnTo>
                    <a:pt x="136" y="1818"/>
                  </a:lnTo>
                  <a:lnTo>
                    <a:pt x="171" y="1881"/>
                  </a:lnTo>
                  <a:lnTo>
                    <a:pt x="208" y="1942"/>
                  </a:lnTo>
                  <a:lnTo>
                    <a:pt x="250" y="2000"/>
                  </a:lnTo>
                  <a:lnTo>
                    <a:pt x="294" y="2056"/>
                  </a:lnTo>
                  <a:lnTo>
                    <a:pt x="341" y="2109"/>
                  </a:lnTo>
                  <a:lnTo>
                    <a:pt x="392" y="2159"/>
                  </a:lnTo>
                  <a:lnTo>
                    <a:pt x="445" y="2206"/>
                  </a:lnTo>
                  <a:lnTo>
                    <a:pt x="500" y="2251"/>
                  </a:lnTo>
                  <a:lnTo>
                    <a:pt x="558" y="2292"/>
                  </a:lnTo>
                  <a:lnTo>
                    <a:pt x="619" y="2330"/>
                  </a:lnTo>
                  <a:lnTo>
                    <a:pt x="682" y="2364"/>
                  </a:lnTo>
                  <a:lnTo>
                    <a:pt x="747" y="2395"/>
                  </a:lnTo>
                  <a:lnTo>
                    <a:pt x="814" y="2422"/>
                  </a:lnTo>
                  <a:lnTo>
                    <a:pt x="883" y="2445"/>
                  </a:lnTo>
                  <a:lnTo>
                    <a:pt x="953" y="2465"/>
                  </a:lnTo>
                  <a:lnTo>
                    <a:pt x="1025" y="2480"/>
                  </a:lnTo>
                  <a:lnTo>
                    <a:pt x="1099" y="2491"/>
                  </a:lnTo>
                  <a:lnTo>
                    <a:pt x="1174" y="2498"/>
                  </a:lnTo>
                  <a:lnTo>
                    <a:pt x="1250" y="2500"/>
                  </a:lnTo>
                  <a:lnTo>
                    <a:pt x="1326" y="2498"/>
                  </a:lnTo>
                  <a:lnTo>
                    <a:pt x="1401" y="2491"/>
                  </a:lnTo>
                  <a:lnTo>
                    <a:pt x="1475" y="2480"/>
                  </a:lnTo>
                  <a:lnTo>
                    <a:pt x="1547" y="2465"/>
                  </a:lnTo>
                  <a:lnTo>
                    <a:pt x="1617" y="2445"/>
                  </a:lnTo>
                  <a:lnTo>
                    <a:pt x="1686" y="2422"/>
                  </a:lnTo>
                  <a:lnTo>
                    <a:pt x="1753" y="2395"/>
                  </a:lnTo>
                  <a:lnTo>
                    <a:pt x="1818" y="2364"/>
                  </a:lnTo>
                  <a:lnTo>
                    <a:pt x="1881" y="2330"/>
                  </a:lnTo>
                  <a:lnTo>
                    <a:pt x="1941" y="2292"/>
                  </a:lnTo>
                  <a:lnTo>
                    <a:pt x="1999" y="2251"/>
                  </a:lnTo>
                  <a:lnTo>
                    <a:pt x="2055" y="2206"/>
                  </a:lnTo>
                  <a:lnTo>
                    <a:pt x="2108" y="2159"/>
                  </a:lnTo>
                  <a:lnTo>
                    <a:pt x="2158" y="2109"/>
                  </a:lnTo>
                  <a:lnTo>
                    <a:pt x="2206" y="2056"/>
                  </a:lnTo>
                  <a:lnTo>
                    <a:pt x="2250" y="2000"/>
                  </a:lnTo>
                  <a:lnTo>
                    <a:pt x="2291" y="1942"/>
                  </a:lnTo>
                  <a:lnTo>
                    <a:pt x="2329" y="1881"/>
                  </a:lnTo>
                  <a:lnTo>
                    <a:pt x="2364" y="1818"/>
                  </a:lnTo>
                  <a:lnTo>
                    <a:pt x="2394" y="1753"/>
                  </a:lnTo>
                  <a:lnTo>
                    <a:pt x="2422" y="1686"/>
                  </a:lnTo>
                  <a:lnTo>
                    <a:pt x="2445" y="1618"/>
                  </a:lnTo>
                  <a:lnTo>
                    <a:pt x="2464" y="1547"/>
                  </a:lnTo>
                  <a:lnTo>
                    <a:pt x="2480" y="1475"/>
                  </a:lnTo>
                  <a:lnTo>
                    <a:pt x="2491" y="1401"/>
                  </a:lnTo>
                  <a:lnTo>
                    <a:pt x="2498" y="1326"/>
                  </a:lnTo>
                  <a:lnTo>
                    <a:pt x="2500" y="1250"/>
                  </a:lnTo>
                  <a:lnTo>
                    <a:pt x="2498" y="1174"/>
                  </a:lnTo>
                  <a:lnTo>
                    <a:pt x="2491" y="1099"/>
                  </a:lnTo>
                  <a:lnTo>
                    <a:pt x="2480" y="1026"/>
                  </a:lnTo>
                  <a:lnTo>
                    <a:pt x="2464" y="953"/>
                  </a:lnTo>
                  <a:lnTo>
                    <a:pt x="2445" y="883"/>
                  </a:lnTo>
                  <a:lnTo>
                    <a:pt x="2422" y="814"/>
                  </a:lnTo>
                  <a:lnTo>
                    <a:pt x="2394" y="747"/>
                  </a:lnTo>
                  <a:lnTo>
                    <a:pt x="2364" y="682"/>
                  </a:lnTo>
                  <a:lnTo>
                    <a:pt x="2329" y="619"/>
                  </a:lnTo>
                  <a:lnTo>
                    <a:pt x="2291" y="559"/>
                  </a:lnTo>
                  <a:lnTo>
                    <a:pt x="2250" y="501"/>
                  </a:lnTo>
                  <a:lnTo>
                    <a:pt x="2206" y="445"/>
                  </a:lnTo>
                  <a:lnTo>
                    <a:pt x="2158" y="392"/>
                  </a:lnTo>
                  <a:lnTo>
                    <a:pt x="2108" y="342"/>
                  </a:lnTo>
                  <a:lnTo>
                    <a:pt x="2055" y="294"/>
                  </a:lnTo>
                  <a:lnTo>
                    <a:pt x="1999" y="250"/>
                  </a:lnTo>
                  <a:lnTo>
                    <a:pt x="1941" y="209"/>
                  </a:lnTo>
                  <a:lnTo>
                    <a:pt x="1881" y="171"/>
                  </a:lnTo>
                  <a:lnTo>
                    <a:pt x="1818" y="137"/>
                  </a:lnTo>
                  <a:lnTo>
                    <a:pt x="1753" y="106"/>
                  </a:lnTo>
                  <a:lnTo>
                    <a:pt x="1686" y="79"/>
                  </a:lnTo>
                  <a:lnTo>
                    <a:pt x="1617" y="55"/>
                  </a:lnTo>
                  <a:lnTo>
                    <a:pt x="1547" y="36"/>
                  </a:lnTo>
                  <a:lnTo>
                    <a:pt x="1475" y="21"/>
                  </a:lnTo>
                  <a:lnTo>
                    <a:pt x="1401" y="9"/>
                  </a:lnTo>
                  <a:lnTo>
                    <a:pt x="1326" y="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AE52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75">
              <a:extLst>
                <a:ext uri="{FF2B5EF4-FFF2-40B4-BE49-F238E27FC236}">
                  <a16:creationId xmlns:a16="http://schemas.microsoft.com/office/drawing/2014/main" id="{1286ED0C-9E31-430D-9647-62384FA2E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" y="-368"/>
              <a:ext cx="2500" cy="2500"/>
            </a:xfrm>
            <a:custGeom>
              <a:avLst/>
              <a:gdLst>
                <a:gd name="T0" fmla="+- 0 6349 6347"/>
                <a:gd name="T1" fmla="*/ T0 w 2500"/>
                <a:gd name="T2" fmla="+- 0 806 -368"/>
                <a:gd name="T3" fmla="*/ 806 h 2500"/>
                <a:gd name="T4" fmla="+- 0 6367 6347"/>
                <a:gd name="T5" fmla="*/ T4 w 2500"/>
                <a:gd name="T6" fmla="+- 0 658 -368"/>
                <a:gd name="T7" fmla="*/ 658 h 2500"/>
                <a:gd name="T8" fmla="+- 0 6402 6347"/>
                <a:gd name="T9" fmla="*/ T8 w 2500"/>
                <a:gd name="T10" fmla="+- 0 515 -368"/>
                <a:gd name="T11" fmla="*/ 515 h 2500"/>
                <a:gd name="T12" fmla="+- 0 6452 6347"/>
                <a:gd name="T13" fmla="*/ T12 w 2500"/>
                <a:gd name="T14" fmla="+- 0 379 -368"/>
                <a:gd name="T15" fmla="*/ 379 h 2500"/>
                <a:gd name="T16" fmla="+- 0 6518 6347"/>
                <a:gd name="T17" fmla="*/ T16 w 2500"/>
                <a:gd name="T18" fmla="+- 0 251 -368"/>
                <a:gd name="T19" fmla="*/ 251 h 2500"/>
                <a:gd name="T20" fmla="+- 0 6597 6347"/>
                <a:gd name="T21" fmla="*/ T20 w 2500"/>
                <a:gd name="T22" fmla="+- 0 133 -368"/>
                <a:gd name="T23" fmla="*/ 133 h 2500"/>
                <a:gd name="T24" fmla="+- 0 6688 6347"/>
                <a:gd name="T25" fmla="*/ T24 w 2500"/>
                <a:gd name="T26" fmla="+- 0 24 -368"/>
                <a:gd name="T27" fmla="*/ 24 h 2500"/>
                <a:gd name="T28" fmla="+- 0 6792 6347"/>
                <a:gd name="T29" fmla="*/ T28 w 2500"/>
                <a:gd name="T30" fmla="+- 0 -74 -368"/>
                <a:gd name="T31" fmla="*/ -74 h 2500"/>
                <a:gd name="T32" fmla="+- 0 6905 6347"/>
                <a:gd name="T33" fmla="*/ T32 w 2500"/>
                <a:gd name="T34" fmla="+- 0 -159 -368"/>
                <a:gd name="T35" fmla="*/ -159 h 2500"/>
                <a:gd name="T36" fmla="+- 0 7029 6347"/>
                <a:gd name="T37" fmla="*/ T36 w 2500"/>
                <a:gd name="T38" fmla="+- 0 -231 -368"/>
                <a:gd name="T39" fmla="*/ -231 h 2500"/>
                <a:gd name="T40" fmla="+- 0 7161 6347"/>
                <a:gd name="T41" fmla="*/ T40 w 2500"/>
                <a:gd name="T42" fmla="+- 0 -289 -368"/>
                <a:gd name="T43" fmla="*/ -289 h 2500"/>
                <a:gd name="T44" fmla="+- 0 7300 6347"/>
                <a:gd name="T45" fmla="*/ T44 w 2500"/>
                <a:gd name="T46" fmla="+- 0 -332 -368"/>
                <a:gd name="T47" fmla="*/ -332 h 2500"/>
                <a:gd name="T48" fmla="+- 0 7446 6347"/>
                <a:gd name="T49" fmla="*/ T48 w 2500"/>
                <a:gd name="T50" fmla="+- 0 -359 -368"/>
                <a:gd name="T51" fmla="*/ -359 h 2500"/>
                <a:gd name="T52" fmla="+- 0 7597 6347"/>
                <a:gd name="T53" fmla="*/ T52 w 2500"/>
                <a:gd name="T54" fmla="+- 0 -368 -368"/>
                <a:gd name="T55" fmla="*/ -368 h 2500"/>
                <a:gd name="T56" fmla="+- 0 7748 6347"/>
                <a:gd name="T57" fmla="*/ T56 w 2500"/>
                <a:gd name="T58" fmla="+- 0 -359 -368"/>
                <a:gd name="T59" fmla="*/ -359 h 2500"/>
                <a:gd name="T60" fmla="+- 0 7894 6347"/>
                <a:gd name="T61" fmla="*/ T60 w 2500"/>
                <a:gd name="T62" fmla="+- 0 -332 -368"/>
                <a:gd name="T63" fmla="*/ -332 h 2500"/>
                <a:gd name="T64" fmla="+- 0 8033 6347"/>
                <a:gd name="T65" fmla="*/ T64 w 2500"/>
                <a:gd name="T66" fmla="+- 0 -289 -368"/>
                <a:gd name="T67" fmla="*/ -289 h 2500"/>
                <a:gd name="T68" fmla="+- 0 8165 6347"/>
                <a:gd name="T69" fmla="*/ T68 w 2500"/>
                <a:gd name="T70" fmla="+- 0 -231 -368"/>
                <a:gd name="T71" fmla="*/ -231 h 2500"/>
                <a:gd name="T72" fmla="+- 0 8288 6347"/>
                <a:gd name="T73" fmla="*/ T72 w 2500"/>
                <a:gd name="T74" fmla="+- 0 -159 -368"/>
                <a:gd name="T75" fmla="*/ -159 h 2500"/>
                <a:gd name="T76" fmla="+- 0 8402 6347"/>
                <a:gd name="T77" fmla="*/ T76 w 2500"/>
                <a:gd name="T78" fmla="+- 0 -74 -368"/>
                <a:gd name="T79" fmla="*/ -74 h 2500"/>
                <a:gd name="T80" fmla="+- 0 8505 6347"/>
                <a:gd name="T81" fmla="*/ T80 w 2500"/>
                <a:gd name="T82" fmla="+- 0 24 -368"/>
                <a:gd name="T83" fmla="*/ 24 h 2500"/>
                <a:gd name="T84" fmla="+- 0 8597 6347"/>
                <a:gd name="T85" fmla="*/ T84 w 2500"/>
                <a:gd name="T86" fmla="+- 0 133 -368"/>
                <a:gd name="T87" fmla="*/ 133 h 2500"/>
                <a:gd name="T88" fmla="+- 0 8676 6347"/>
                <a:gd name="T89" fmla="*/ T88 w 2500"/>
                <a:gd name="T90" fmla="+- 0 251 -368"/>
                <a:gd name="T91" fmla="*/ 251 h 2500"/>
                <a:gd name="T92" fmla="+- 0 8741 6347"/>
                <a:gd name="T93" fmla="*/ T92 w 2500"/>
                <a:gd name="T94" fmla="+- 0 379 -368"/>
                <a:gd name="T95" fmla="*/ 379 h 2500"/>
                <a:gd name="T96" fmla="+- 0 8792 6347"/>
                <a:gd name="T97" fmla="*/ T96 w 2500"/>
                <a:gd name="T98" fmla="+- 0 515 -368"/>
                <a:gd name="T99" fmla="*/ 515 h 2500"/>
                <a:gd name="T100" fmla="+- 0 8827 6347"/>
                <a:gd name="T101" fmla="*/ T100 w 2500"/>
                <a:gd name="T102" fmla="+- 0 658 -368"/>
                <a:gd name="T103" fmla="*/ 658 h 2500"/>
                <a:gd name="T104" fmla="+- 0 8845 6347"/>
                <a:gd name="T105" fmla="*/ T104 w 2500"/>
                <a:gd name="T106" fmla="+- 0 806 -368"/>
                <a:gd name="T107" fmla="*/ 806 h 2500"/>
                <a:gd name="T108" fmla="+- 0 8845 6347"/>
                <a:gd name="T109" fmla="*/ T108 w 2500"/>
                <a:gd name="T110" fmla="+- 0 958 -368"/>
                <a:gd name="T111" fmla="*/ 958 h 2500"/>
                <a:gd name="T112" fmla="+- 0 8827 6347"/>
                <a:gd name="T113" fmla="*/ T112 w 2500"/>
                <a:gd name="T114" fmla="+- 0 1107 -368"/>
                <a:gd name="T115" fmla="*/ 1107 h 2500"/>
                <a:gd name="T116" fmla="+- 0 8792 6347"/>
                <a:gd name="T117" fmla="*/ T116 w 2500"/>
                <a:gd name="T118" fmla="+- 0 1250 -368"/>
                <a:gd name="T119" fmla="*/ 1250 h 2500"/>
                <a:gd name="T120" fmla="+- 0 8741 6347"/>
                <a:gd name="T121" fmla="*/ T120 w 2500"/>
                <a:gd name="T122" fmla="+- 0 1385 -368"/>
                <a:gd name="T123" fmla="*/ 1385 h 2500"/>
                <a:gd name="T124" fmla="+- 0 8676 6347"/>
                <a:gd name="T125" fmla="*/ T124 w 2500"/>
                <a:gd name="T126" fmla="+- 0 1513 -368"/>
                <a:gd name="T127" fmla="*/ 1513 h 2500"/>
                <a:gd name="T128" fmla="+- 0 8597 6347"/>
                <a:gd name="T129" fmla="*/ T128 w 2500"/>
                <a:gd name="T130" fmla="+- 0 1632 -368"/>
                <a:gd name="T131" fmla="*/ 1632 h 2500"/>
                <a:gd name="T132" fmla="+- 0 8505 6347"/>
                <a:gd name="T133" fmla="*/ T132 w 2500"/>
                <a:gd name="T134" fmla="+- 0 1741 -368"/>
                <a:gd name="T135" fmla="*/ 1741 h 2500"/>
                <a:gd name="T136" fmla="+- 0 8402 6347"/>
                <a:gd name="T137" fmla="*/ T136 w 2500"/>
                <a:gd name="T138" fmla="+- 0 1838 -368"/>
                <a:gd name="T139" fmla="*/ 1838 h 2500"/>
                <a:gd name="T140" fmla="+- 0 8288 6347"/>
                <a:gd name="T141" fmla="*/ T140 w 2500"/>
                <a:gd name="T142" fmla="+- 0 1924 -368"/>
                <a:gd name="T143" fmla="*/ 1924 h 2500"/>
                <a:gd name="T144" fmla="+- 0 8165 6347"/>
                <a:gd name="T145" fmla="*/ T144 w 2500"/>
                <a:gd name="T146" fmla="+- 0 1996 -368"/>
                <a:gd name="T147" fmla="*/ 1996 h 2500"/>
                <a:gd name="T148" fmla="+- 0 8033 6347"/>
                <a:gd name="T149" fmla="*/ T148 w 2500"/>
                <a:gd name="T150" fmla="+- 0 2054 -368"/>
                <a:gd name="T151" fmla="*/ 2054 h 2500"/>
                <a:gd name="T152" fmla="+- 0 7894 6347"/>
                <a:gd name="T153" fmla="*/ T152 w 2500"/>
                <a:gd name="T154" fmla="+- 0 2097 -368"/>
                <a:gd name="T155" fmla="*/ 2097 h 2500"/>
                <a:gd name="T156" fmla="+- 0 7748 6347"/>
                <a:gd name="T157" fmla="*/ T156 w 2500"/>
                <a:gd name="T158" fmla="+- 0 2123 -368"/>
                <a:gd name="T159" fmla="*/ 2123 h 2500"/>
                <a:gd name="T160" fmla="+- 0 7597 6347"/>
                <a:gd name="T161" fmla="*/ T160 w 2500"/>
                <a:gd name="T162" fmla="+- 0 2132 -368"/>
                <a:gd name="T163" fmla="*/ 2132 h 2500"/>
                <a:gd name="T164" fmla="+- 0 7446 6347"/>
                <a:gd name="T165" fmla="*/ T164 w 2500"/>
                <a:gd name="T166" fmla="+- 0 2123 -368"/>
                <a:gd name="T167" fmla="*/ 2123 h 2500"/>
                <a:gd name="T168" fmla="+- 0 7300 6347"/>
                <a:gd name="T169" fmla="*/ T168 w 2500"/>
                <a:gd name="T170" fmla="+- 0 2097 -368"/>
                <a:gd name="T171" fmla="*/ 2097 h 2500"/>
                <a:gd name="T172" fmla="+- 0 7161 6347"/>
                <a:gd name="T173" fmla="*/ T172 w 2500"/>
                <a:gd name="T174" fmla="+- 0 2054 -368"/>
                <a:gd name="T175" fmla="*/ 2054 h 2500"/>
                <a:gd name="T176" fmla="+- 0 7029 6347"/>
                <a:gd name="T177" fmla="*/ T176 w 2500"/>
                <a:gd name="T178" fmla="+- 0 1996 -368"/>
                <a:gd name="T179" fmla="*/ 1996 h 2500"/>
                <a:gd name="T180" fmla="+- 0 6905 6347"/>
                <a:gd name="T181" fmla="*/ T180 w 2500"/>
                <a:gd name="T182" fmla="+- 0 1924 -368"/>
                <a:gd name="T183" fmla="*/ 1924 h 2500"/>
                <a:gd name="T184" fmla="+- 0 6792 6347"/>
                <a:gd name="T185" fmla="*/ T184 w 2500"/>
                <a:gd name="T186" fmla="+- 0 1838 -368"/>
                <a:gd name="T187" fmla="*/ 1838 h 2500"/>
                <a:gd name="T188" fmla="+- 0 6688 6347"/>
                <a:gd name="T189" fmla="*/ T188 w 2500"/>
                <a:gd name="T190" fmla="+- 0 1741 -368"/>
                <a:gd name="T191" fmla="*/ 1741 h 2500"/>
                <a:gd name="T192" fmla="+- 0 6597 6347"/>
                <a:gd name="T193" fmla="*/ T192 w 2500"/>
                <a:gd name="T194" fmla="+- 0 1632 -368"/>
                <a:gd name="T195" fmla="*/ 1632 h 2500"/>
                <a:gd name="T196" fmla="+- 0 6518 6347"/>
                <a:gd name="T197" fmla="*/ T196 w 2500"/>
                <a:gd name="T198" fmla="+- 0 1513 -368"/>
                <a:gd name="T199" fmla="*/ 1513 h 2500"/>
                <a:gd name="T200" fmla="+- 0 6452 6347"/>
                <a:gd name="T201" fmla="*/ T200 w 2500"/>
                <a:gd name="T202" fmla="+- 0 1385 -368"/>
                <a:gd name="T203" fmla="*/ 1385 h 2500"/>
                <a:gd name="T204" fmla="+- 0 6402 6347"/>
                <a:gd name="T205" fmla="*/ T204 w 2500"/>
                <a:gd name="T206" fmla="+- 0 1250 -368"/>
                <a:gd name="T207" fmla="*/ 1250 h 2500"/>
                <a:gd name="T208" fmla="+- 0 6367 6347"/>
                <a:gd name="T209" fmla="*/ T208 w 2500"/>
                <a:gd name="T210" fmla="+- 0 1107 -368"/>
                <a:gd name="T211" fmla="*/ 1107 h 2500"/>
                <a:gd name="T212" fmla="+- 0 6349 6347"/>
                <a:gd name="T213" fmla="*/ T212 w 2500"/>
                <a:gd name="T214" fmla="+- 0 958 -368"/>
                <a:gd name="T215" fmla="*/ 958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0" y="1250"/>
                  </a:moveTo>
                  <a:lnTo>
                    <a:pt x="2" y="1174"/>
                  </a:lnTo>
                  <a:lnTo>
                    <a:pt x="9" y="1099"/>
                  </a:lnTo>
                  <a:lnTo>
                    <a:pt x="20" y="1026"/>
                  </a:lnTo>
                  <a:lnTo>
                    <a:pt x="35" y="953"/>
                  </a:lnTo>
                  <a:lnTo>
                    <a:pt x="55" y="883"/>
                  </a:lnTo>
                  <a:lnTo>
                    <a:pt x="78" y="814"/>
                  </a:lnTo>
                  <a:lnTo>
                    <a:pt x="105" y="747"/>
                  </a:lnTo>
                  <a:lnTo>
                    <a:pt x="136" y="682"/>
                  </a:lnTo>
                  <a:lnTo>
                    <a:pt x="171" y="619"/>
                  </a:lnTo>
                  <a:lnTo>
                    <a:pt x="208" y="559"/>
                  </a:lnTo>
                  <a:lnTo>
                    <a:pt x="250" y="501"/>
                  </a:lnTo>
                  <a:lnTo>
                    <a:pt x="294" y="445"/>
                  </a:lnTo>
                  <a:lnTo>
                    <a:pt x="341" y="392"/>
                  </a:lnTo>
                  <a:lnTo>
                    <a:pt x="392" y="342"/>
                  </a:lnTo>
                  <a:lnTo>
                    <a:pt x="445" y="294"/>
                  </a:lnTo>
                  <a:lnTo>
                    <a:pt x="500" y="250"/>
                  </a:lnTo>
                  <a:lnTo>
                    <a:pt x="558" y="209"/>
                  </a:lnTo>
                  <a:lnTo>
                    <a:pt x="619" y="171"/>
                  </a:lnTo>
                  <a:lnTo>
                    <a:pt x="682" y="137"/>
                  </a:lnTo>
                  <a:lnTo>
                    <a:pt x="747" y="106"/>
                  </a:lnTo>
                  <a:lnTo>
                    <a:pt x="814" y="79"/>
                  </a:lnTo>
                  <a:lnTo>
                    <a:pt x="883" y="55"/>
                  </a:lnTo>
                  <a:lnTo>
                    <a:pt x="953" y="36"/>
                  </a:lnTo>
                  <a:lnTo>
                    <a:pt x="1025" y="21"/>
                  </a:lnTo>
                  <a:lnTo>
                    <a:pt x="1099" y="9"/>
                  </a:lnTo>
                  <a:lnTo>
                    <a:pt x="1174" y="3"/>
                  </a:lnTo>
                  <a:lnTo>
                    <a:pt x="1250" y="0"/>
                  </a:lnTo>
                  <a:lnTo>
                    <a:pt x="1326" y="3"/>
                  </a:lnTo>
                  <a:lnTo>
                    <a:pt x="1401" y="9"/>
                  </a:lnTo>
                  <a:lnTo>
                    <a:pt x="1475" y="21"/>
                  </a:lnTo>
                  <a:lnTo>
                    <a:pt x="1547" y="36"/>
                  </a:lnTo>
                  <a:lnTo>
                    <a:pt x="1617" y="55"/>
                  </a:lnTo>
                  <a:lnTo>
                    <a:pt x="1686" y="79"/>
                  </a:lnTo>
                  <a:lnTo>
                    <a:pt x="1753" y="106"/>
                  </a:lnTo>
                  <a:lnTo>
                    <a:pt x="1818" y="137"/>
                  </a:lnTo>
                  <a:lnTo>
                    <a:pt x="1881" y="171"/>
                  </a:lnTo>
                  <a:lnTo>
                    <a:pt x="1941" y="209"/>
                  </a:lnTo>
                  <a:lnTo>
                    <a:pt x="1999" y="250"/>
                  </a:lnTo>
                  <a:lnTo>
                    <a:pt x="2055" y="294"/>
                  </a:lnTo>
                  <a:lnTo>
                    <a:pt x="2108" y="342"/>
                  </a:lnTo>
                  <a:lnTo>
                    <a:pt x="2158" y="392"/>
                  </a:lnTo>
                  <a:lnTo>
                    <a:pt x="2206" y="445"/>
                  </a:lnTo>
                  <a:lnTo>
                    <a:pt x="2250" y="501"/>
                  </a:lnTo>
                  <a:lnTo>
                    <a:pt x="2291" y="559"/>
                  </a:lnTo>
                  <a:lnTo>
                    <a:pt x="2329" y="619"/>
                  </a:lnTo>
                  <a:lnTo>
                    <a:pt x="2364" y="682"/>
                  </a:lnTo>
                  <a:lnTo>
                    <a:pt x="2394" y="747"/>
                  </a:lnTo>
                  <a:lnTo>
                    <a:pt x="2422" y="814"/>
                  </a:lnTo>
                  <a:lnTo>
                    <a:pt x="2445" y="883"/>
                  </a:lnTo>
                  <a:lnTo>
                    <a:pt x="2464" y="953"/>
                  </a:lnTo>
                  <a:lnTo>
                    <a:pt x="2480" y="1026"/>
                  </a:lnTo>
                  <a:lnTo>
                    <a:pt x="2491" y="1099"/>
                  </a:lnTo>
                  <a:lnTo>
                    <a:pt x="2498" y="1174"/>
                  </a:lnTo>
                  <a:lnTo>
                    <a:pt x="2500" y="1250"/>
                  </a:lnTo>
                  <a:lnTo>
                    <a:pt x="2498" y="1326"/>
                  </a:lnTo>
                  <a:lnTo>
                    <a:pt x="2491" y="1401"/>
                  </a:lnTo>
                  <a:lnTo>
                    <a:pt x="2480" y="1475"/>
                  </a:lnTo>
                  <a:lnTo>
                    <a:pt x="2464" y="1547"/>
                  </a:lnTo>
                  <a:lnTo>
                    <a:pt x="2445" y="1618"/>
                  </a:lnTo>
                  <a:lnTo>
                    <a:pt x="2422" y="1686"/>
                  </a:lnTo>
                  <a:lnTo>
                    <a:pt x="2394" y="1753"/>
                  </a:lnTo>
                  <a:lnTo>
                    <a:pt x="2364" y="1818"/>
                  </a:lnTo>
                  <a:lnTo>
                    <a:pt x="2329" y="1881"/>
                  </a:lnTo>
                  <a:lnTo>
                    <a:pt x="2291" y="1942"/>
                  </a:lnTo>
                  <a:lnTo>
                    <a:pt x="2250" y="2000"/>
                  </a:lnTo>
                  <a:lnTo>
                    <a:pt x="2206" y="2056"/>
                  </a:lnTo>
                  <a:lnTo>
                    <a:pt x="2158" y="2109"/>
                  </a:lnTo>
                  <a:lnTo>
                    <a:pt x="2108" y="2159"/>
                  </a:lnTo>
                  <a:lnTo>
                    <a:pt x="2055" y="2206"/>
                  </a:lnTo>
                  <a:lnTo>
                    <a:pt x="1999" y="2251"/>
                  </a:lnTo>
                  <a:lnTo>
                    <a:pt x="1941" y="2292"/>
                  </a:lnTo>
                  <a:lnTo>
                    <a:pt x="1881" y="2330"/>
                  </a:lnTo>
                  <a:lnTo>
                    <a:pt x="1818" y="2364"/>
                  </a:lnTo>
                  <a:lnTo>
                    <a:pt x="1753" y="2395"/>
                  </a:lnTo>
                  <a:lnTo>
                    <a:pt x="1686" y="2422"/>
                  </a:lnTo>
                  <a:lnTo>
                    <a:pt x="1617" y="2445"/>
                  </a:lnTo>
                  <a:lnTo>
                    <a:pt x="1547" y="2465"/>
                  </a:lnTo>
                  <a:lnTo>
                    <a:pt x="1475" y="2480"/>
                  </a:lnTo>
                  <a:lnTo>
                    <a:pt x="1401" y="2491"/>
                  </a:lnTo>
                  <a:lnTo>
                    <a:pt x="1326" y="2498"/>
                  </a:lnTo>
                  <a:lnTo>
                    <a:pt x="1250" y="2500"/>
                  </a:lnTo>
                  <a:lnTo>
                    <a:pt x="1174" y="2498"/>
                  </a:lnTo>
                  <a:lnTo>
                    <a:pt x="1099" y="2491"/>
                  </a:lnTo>
                  <a:lnTo>
                    <a:pt x="1025" y="2480"/>
                  </a:lnTo>
                  <a:lnTo>
                    <a:pt x="953" y="2465"/>
                  </a:lnTo>
                  <a:lnTo>
                    <a:pt x="883" y="2445"/>
                  </a:lnTo>
                  <a:lnTo>
                    <a:pt x="814" y="2422"/>
                  </a:lnTo>
                  <a:lnTo>
                    <a:pt x="747" y="2395"/>
                  </a:lnTo>
                  <a:lnTo>
                    <a:pt x="682" y="2364"/>
                  </a:lnTo>
                  <a:lnTo>
                    <a:pt x="619" y="2330"/>
                  </a:lnTo>
                  <a:lnTo>
                    <a:pt x="558" y="2292"/>
                  </a:lnTo>
                  <a:lnTo>
                    <a:pt x="500" y="2251"/>
                  </a:lnTo>
                  <a:lnTo>
                    <a:pt x="445" y="2206"/>
                  </a:lnTo>
                  <a:lnTo>
                    <a:pt x="392" y="2159"/>
                  </a:lnTo>
                  <a:lnTo>
                    <a:pt x="341" y="2109"/>
                  </a:lnTo>
                  <a:lnTo>
                    <a:pt x="294" y="2056"/>
                  </a:lnTo>
                  <a:lnTo>
                    <a:pt x="250" y="2000"/>
                  </a:lnTo>
                  <a:lnTo>
                    <a:pt x="208" y="1942"/>
                  </a:lnTo>
                  <a:lnTo>
                    <a:pt x="171" y="1881"/>
                  </a:lnTo>
                  <a:lnTo>
                    <a:pt x="136" y="1818"/>
                  </a:lnTo>
                  <a:lnTo>
                    <a:pt x="105" y="1753"/>
                  </a:lnTo>
                  <a:lnTo>
                    <a:pt x="78" y="1686"/>
                  </a:lnTo>
                  <a:lnTo>
                    <a:pt x="55" y="1618"/>
                  </a:lnTo>
                  <a:lnTo>
                    <a:pt x="35" y="1547"/>
                  </a:lnTo>
                  <a:lnTo>
                    <a:pt x="20" y="1475"/>
                  </a:lnTo>
                  <a:lnTo>
                    <a:pt x="9" y="1401"/>
                  </a:lnTo>
                  <a:lnTo>
                    <a:pt x="2" y="1326"/>
                  </a:lnTo>
                  <a:lnTo>
                    <a:pt x="0" y="1250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76">
              <a:extLst>
                <a:ext uri="{FF2B5EF4-FFF2-40B4-BE49-F238E27FC236}">
                  <a16:creationId xmlns:a16="http://schemas.microsoft.com/office/drawing/2014/main" id="{862369E9-8B2A-452F-8A44-C1E7B029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" y="-368"/>
              <a:ext cx="2500" cy="2500"/>
            </a:xfrm>
            <a:custGeom>
              <a:avLst/>
              <a:gdLst>
                <a:gd name="T0" fmla="+- 0 9520 8347"/>
                <a:gd name="T1" fmla="*/ T0 w 2500"/>
                <a:gd name="T2" fmla="+- 0 -365 -368"/>
                <a:gd name="T3" fmla="*/ -365 h 2500"/>
                <a:gd name="T4" fmla="+- 0 9372 8347"/>
                <a:gd name="T5" fmla="*/ T4 w 2500"/>
                <a:gd name="T6" fmla="+- 0 -347 -368"/>
                <a:gd name="T7" fmla="*/ -347 h 2500"/>
                <a:gd name="T8" fmla="+- 0 9229 8347"/>
                <a:gd name="T9" fmla="*/ T8 w 2500"/>
                <a:gd name="T10" fmla="+- 0 -313 -368"/>
                <a:gd name="T11" fmla="*/ -313 h 2500"/>
                <a:gd name="T12" fmla="+- 0 9094 8347"/>
                <a:gd name="T13" fmla="*/ T12 w 2500"/>
                <a:gd name="T14" fmla="+- 0 -262 -368"/>
                <a:gd name="T15" fmla="*/ -262 h 2500"/>
                <a:gd name="T16" fmla="+- 0 8966 8347"/>
                <a:gd name="T17" fmla="*/ T16 w 2500"/>
                <a:gd name="T18" fmla="+- 0 -197 -368"/>
                <a:gd name="T19" fmla="*/ -197 h 2500"/>
                <a:gd name="T20" fmla="+- 0 8847 8347"/>
                <a:gd name="T21" fmla="*/ T20 w 2500"/>
                <a:gd name="T22" fmla="+- 0 -118 -368"/>
                <a:gd name="T23" fmla="*/ -118 h 2500"/>
                <a:gd name="T24" fmla="+- 0 8738 8347"/>
                <a:gd name="T25" fmla="*/ T24 w 2500"/>
                <a:gd name="T26" fmla="+- 0 -26 -368"/>
                <a:gd name="T27" fmla="*/ -26 h 2500"/>
                <a:gd name="T28" fmla="+- 0 8641 8347"/>
                <a:gd name="T29" fmla="*/ T28 w 2500"/>
                <a:gd name="T30" fmla="+- 0 77 -368"/>
                <a:gd name="T31" fmla="*/ 77 h 2500"/>
                <a:gd name="T32" fmla="+- 0 8555 8347"/>
                <a:gd name="T33" fmla="*/ T32 w 2500"/>
                <a:gd name="T34" fmla="+- 0 191 -368"/>
                <a:gd name="T35" fmla="*/ 191 h 2500"/>
                <a:gd name="T36" fmla="+- 0 8483 8347"/>
                <a:gd name="T37" fmla="*/ T36 w 2500"/>
                <a:gd name="T38" fmla="+- 0 314 -368"/>
                <a:gd name="T39" fmla="*/ 314 h 2500"/>
                <a:gd name="T40" fmla="+- 0 8425 8347"/>
                <a:gd name="T41" fmla="*/ T40 w 2500"/>
                <a:gd name="T42" fmla="+- 0 446 -368"/>
                <a:gd name="T43" fmla="*/ 446 h 2500"/>
                <a:gd name="T44" fmla="+- 0 8382 8347"/>
                <a:gd name="T45" fmla="*/ T44 w 2500"/>
                <a:gd name="T46" fmla="+- 0 585 -368"/>
                <a:gd name="T47" fmla="*/ 585 h 2500"/>
                <a:gd name="T48" fmla="+- 0 8356 8347"/>
                <a:gd name="T49" fmla="*/ T48 w 2500"/>
                <a:gd name="T50" fmla="+- 0 731 -368"/>
                <a:gd name="T51" fmla="*/ 731 h 2500"/>
                <a:gd name="T52" fmla="+- 0 8347 8347"/>
                <a:gd name="T53" fmla="*/ T52 w 2500"/>
                <a:gd name="T54" fmla="+- 0 882 -368"/>
                <a:gd name="T55" fmla="*/ 882 h 2500"/>
                <a:gd name="T56" fmla="+- 0 8356 8347"/>
                <a:gd name="T57" fmla="*/ T56 w 2500"/>
                <a:gd name="T58" fmla="+- 0 1033 -368"/>
                <a:gd name="T59" fmla="*/ 1033 h 2500"/>
                <a:gd name="T60" fmla="+- 0 8382 8347"/>
                <a:gd name="T61" fmla="*/ T60 w 2500"/>
                <a:gd name="T62" fmla="+- 0 1179 -368"/>
                <a:gd name="T63" fmla="*/ 1179 h 2500"/>
                <a:gd name="T64" fmla="+- 0 8425 8347"/>
                <a:gd name="T65" fmla="*/ T64 w 2500"/>
                <a:gd name="T66" fmla="+- 0 1318 -368"/>
                <a:gd name="T67" fmla="*/ 1318 h 2500"/>
                <a:gd name="T68" fmla="+- 0 8483 8347"/>
                <a:gd name="T69" fmla="*/ T68 w 2500"/>
                <a:gd name="T70" fmla="+- 0 1450 -368"/>
                <a:gd name="T71" fmla="*/ 1450 h 2500"/>
                <a:gd name="T72" fmla="+- 0 8555 8347"/>
                <a:gd name="T73" fmla="*/ T72 w 2500"/>
                <a:gd name="T74" fmla="+- 0 1574 -368"/>
                <a:gd name="T75" fmla="*/ 1574 h 2500"/>
                <a:gd name="T76" fmla="+- 0 8641 8347"/>
                <a:gd name="T77" fmla="*/ T76 w 2500"/>
                <a:gd name="T78" fmla="+- 0 1688 -368"/>
                <a:gd name="T79" fmla="*/ 1688 h 2500"/>
                <a:gd name="T80" fmla="+- 0 8738 8347"/>
                <a:gd name="T81" fmla="*/ T80 w 2500"/>
                <a:gd name="T82" fmla="+- 0 1791 -368"/>
                <a:gd name="T83" fmla="*/ 1791 h 2500"/>
                <a:gd name="T84" fmla="+- 0 8847 8347"/>
                <a:gd name="T85" fmla="*/ T84 w 2500"/>
                <a:gd name="T86" fmla="+- 0 1883 -368"/>
                <a:gd name="T87" fmla="*/ 1883 h 2500"/>
                <a:gd name="T88" fmla="+- 0 8966 8347"/>
                <a:gd name="T89" fmla="*/ T88 w 2500"/>
                <a:gd name="T90" fmla="+- 0 1962 -368"/>
                <a:gd name="T91" fmla="*/ 1962 h 2500"/>
                <a:gd name="T92" fmla="+- 0 9094 8347"/>
                <a:gd name="T93" fmla="*/ T92 w 2500"/>
                <a:gd name="T94" fmla="+- 0 2027 -368"/>
                <a:gd name="T95" fmla="*/ 2027 h 2500"/>
                <a:gd name="T96" fmla="+- 0 9229 8347"/>
                <a:gd name="T97" fmla="*/ T96 w 2500"/>
                <a:gd name="T98" fmla="+- 0 2077 -368"/>
                <a:gd name="T99" fmla="*/ 2077 h 2500"/>
                <a:gd name="T100" fmla="+- 0 9372 8347"/>
                <a:gd name="T101" fmla="*/ T100 w 2500"/>
                <a:gd name="T102" fmla="+- 0 2112 -368"/>
                <a:gd name="T103" fmla="*/ 2112 h 2500"/>
                <a:gd name="T104" fmla="+- 0 9520 8347"/>
                <a:gd name="T105" fmla="*/ T104 w 2500"/>
                <a:gd name="T106" fmla="+- 0 2130 -368"/>
                <a:gd name="T107" fmla="*/ 2130 h 2500"/>
                <a:gd name="T108" fmla="+- 0 9673 8347"/>
                <a:gd name="T109" fmla="*/ T108 w 2500"/>
                <a:gd name="T110" fmla="+- 0 2130 -368"/>
                <a:gd name="T111" fmla="*/ 2130 h 2500"/>
                <a:gd name="T112" fmla="+- 0 9821 8347"/>
                <a:gd name="T113" fmla="*/ T112 w 2500"/>
                <a:gd name="T114" fmla="+- 0 2112 -368"/>
                <a:gd name="T115" fmla="*/ 2112 h 2500"/>
                <a:gd name="T116" fmla="+- 0 9964 8347"/>
                <a:gd name="T117" fmla="*/ T116 w 2500"/>
                <a:gd name="T118" fmla="+- 0 2077 -368"/>
                <a:gd name="T119" fmla="*/ 2077 h 2500"/>
                <a:gd name="T120" fmla="+- 0 10100 8347"/>
                <a:gd name="T121" fmla="*/ T120 w 2500"/>
                <a:gd name="T122" fmla="+- 0 2027 -368"/>
                <a:gd name="T123" fmla="*/ 2027 h 2500"/>
                <a:gd name="T124" fmla="+- 0 10228 8347"/>
                <a:gd name="T125" fmla="*/ T124 w 2500"/>
                <a:gd name="T126" fmla="+- 0 1962 -368"/>
                <a:gd name="T127" fmla="*/ 1962 h 2500"/>
                <a:gd name="T128" fmla="+- 0 10346 8347"/>
                <a:gd name="T129" fmla="*/ T128 w 2500"/>
                <a:gd name="T130" fmla="+- 0 1883 -368"/>
                <a:gd name="T131" fmla="*/ 1883 h 2500"/>
                <a:gd name="T132" fmla="+- 0 10455 8347"/>
                <a:gd name="T133" fmla="*/ T132 w 2500"/>
                <a:gd name="T134" fmla="+- 0 1791 -368"/>
                <a:gd name="T135" fmla="*/ 1791 h 2500"/>
                <a:gd name="T136" fmla="+- 0 10553 8347"/>
                <a:gd name="T137" fmla="*/ T136 w 2500"/>
                <a:gd name="T138" fmla="+- 0 1688 -368"/>
                <a:gd name="T139" fmla="*/ 1688 h 2500"/>
                <a:gd name="T140" fmla="+- 0 10638 8347"/>
                <a:gd name="T141" fmla="*/ T140 w 2500"/>
                <a:gd name="T142" fmla="+- 0 1574 -368"/>
                <a:gd name="T143" fmla="*/ 1574 h 2500"/>
                <a:gd name="T144" fmla="+- 0 10710 8347"/>
                <a:gd name="T145" fmla="*/ T144 w 2500"/>
                <a:gd name="T146" fmla="+- 0 1450 -368"/>
                <a:gd name="T147" fmla="*/ 1450 h 2500"/>
                <a:gd name="T148" fmla="+- 0 10768 8347"/>
                <a:gd name="T149" fmla="*/ T148 w 2500"/>
                <a:gd name="T150" fmla="+- 0 1318 -368"/>
                <a:gd name="T151" fmla="*/ 1318 h 2500"/>
                <a:gd name="T152" fmla="+- 0 10811 8347"/>
                <a:gd name="T153" fmla="*/ T152 w 2500"/>
                <a:gd name="T154" fmla="+- 0 1179 -368"/>
                <a:gd name="T155" fmla="*/ 1179 h 2500"/>
                <a:gd name="T156" fmla="+- 0 10838 8347"/>
                <a:gd name="T157" fmla="*/ T156 w 2500"/>
                <a:gd name="T158" fmla="+- 0 1033 -368"/>
                <a:gd name="T159" fmla="*/ 1033 h 2500"/>
                <a:gd name="T160" fmla="+- 0 10847 8347"/>
                <a:gd name="T161" fmla="*/ T160 w 2500"/>
                <a:gd name="T162" fmla="+- 0 882 -368"/>
                <a:gd name="T163" fmla="*/ 882 h 2500"/>
                <a:gd name="T164" fmla="+- 0 10838 8347"/>
                <a:gd name="T165" fmla="*/ T164 w 2500"/>
                <a:gd name="T166" fmla="+- 0 731 -368"/>
                <a:gd name="T167" fmla="*/ 731 h 2500"/>
                <a:gd name="T168" fmla="+- 0 10811 8347"/>
                <a:gd name="T169" fmla="*/ T168 w 2500"/>
                <a:gd name="T170" fmla="+- 0 585 -368"/>
                <a:gd name="T171" fmla="*/ 585 h 2500"/>
                <a:gd name="T172" fmla="+- 0 10768 8347"/>
                <a:gd name="T173" fmla="*/ T172 w 2500"/>
                <a:gd name="T174" fmla="+- 0 446 -368"/>
                <a:gd name="T175" fmla="*/ 446 h 2500"/>
                <a:gd name="T176" fmla="+- 0 10710 8347"/>
                <a:gd name="T177" fmla="*/ T176 w 2500"/>
                <a:gd name="T178" fmla="+- 0 314 -368"/>
                <a:gd name="T179" fmla="*/ 314 h 2500"/>
                <a:gd name="T180" fmla="+- 0 10638 8347"/>
                <a:gd name="T181" fmla="*/ T180 w 2500"/>
                <a:gd name="T182" fmla="+- 0 191 -368"/>
                <a:gd name="T183" fmla="*/ 191 h 2500"/>
                <a:gd name="T184" fmla="+- 0 10553 8347"/>
                <a:gd name="T185" fmla="*/ T184 w 2500"/>
                <a:gd name="T186" fmla="+- 0 77 -368"/>
                <a:gd name="T187" fmla="*/ 77 h 2500"/>
                <a:gd name="T188" fmla="+- 0 10455 8347"/>
                <a:gd name="T189" fmla="*/ T188 w 2500"/>
                <a:gd name="T190" fmla="+- 0 -26 -368"/>
                <a:gd name="T191" fmla="*/ -26 h 2500"/>
                <a:gd name="T192" fmla="+- 0 10346 8347"/>
                <a:gd name="T193" fmla="*/ T192 w 2500"/>
                <a:gd name="T194" fmla="+- 0 -118 -368"/>
                <a:gd name="T195" fmla="*/ -118 h 2500"/>
                <a:gd name="T196" fmla="+- 0 10228 8347"/>
                <a:gd name="T197" fmla="*/ T196 w 2500"/>
                <a:gd name="T198" fmla="+- 0 -197 -368"/>
                <a:gd name="T199" fmla="*/ -197 h 2500"/>
                <a:gd name="T200" fmla="+- 0 10100 8347"/>
                <a:gd name="T201" fmla="*/ T200 w 2500"/>
                <a:gd name="T202" fmla="+- 0 -262 -368"/>
                <a:gd name="T203" fmla="*/ -262 h 2500"/>
                <a:gd name="T204" fmla="+- 0 9964 8347"/>
                <a:gd name="T205" fmla="*/ T204 w 2500"/>
                <a:gd name="T206" fmla="+- 0 -313 -368"/>
                <a:gd name="T207" fmla="*/ -313 h 2500"/>
                <a:gd name="T208" fmla="+- 0 9821 8347"/>
                <a:gd name="T209" fmla="*/ T208 w 2500"/>
                <a:gd name="T210" fmla="+- 0 -347 -368"/>
                <a:gd name="T211" fmla="*/ -347 h 2500"/>
                <a:gd name="T212" fmla="+- 0 9673 8347"/>
                <a:gd name="T213" fmla="*/ T212 w 2500"/>
                <a:gd name="T214" fmla="+- 0 -365 -368"/>
                <a:gd name="T215" fmla="*/ -365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1250" y="0"/>
                  </a:moveTo>
                  <a:lnTo>
                    <a:pt x="1173" y="3"/>
                  </a:lnTo>
                  <a:lnTo>
                    <a:pt x="1099" y="9"/>
                  </a:lnTo>
                  <a:lnTo>
                    <a:pt x="1025" y="21"/>
                  </a:lnTo>
                  <a:lnTo>
                    <a:pt x="953" y="36"/>
                  </a:lnTo>
                  <a:lnTo>
                    <a:pt x="882" y="55"/>
                  </a:lnTo>
                  <a:lnTo>
                    <a:pt x="814" y="79"/>
                  </a:lnTo>
                  <a:lnTo>
                    <a:pt x="747" y="106"/>
                  </a:lnTo>
                  <a:lnTo>
                    <a:pt x="682" y="137"/>
                  </a:lnTo>
                  <a:lnTo>
                    <a:pt x="619" y="171"/>
                  </a:lnTo>
                  <a:lnTo>
                    <a:pt x="558" y="209"/>
                  </a:lnTo>
                  <a:lnTo>
                    <a:pt x="500" y="250"/>
                  </a:lnTo>
                  <a:lnTo>
                    <a:pt x="444" y="294"/>
                  </a:lnTo>
                  <a:lnTo>
                    <a:pt x="391" y="342"/>
                  </a:lnTo>
                  <a:lnTo>
                    <a:pt x="341" y="392"/>
                  </a:lnTo>
                  <a:lnTo>
                    <a:pt x="294" y="445"/>
                  </a:lnTo>
                  <a:lnTo>
                    <a:pt x="249" y="501"/>
                  </a:lnTo>
                  <a:lnTo>
                    <a:pt x="208" y="559"/>
                  </a:lnTo>
                  <a:lnTo>
                    <a:pt x="170" y="619"/>
                  </a:lnTo>
                  <a:lnTo>
                    <a:pt x="136" y="682"/>
                  </a:lnTo>
                  <a:lnTo>
                    <a:pt x="105" y="747"/>
                  </a:lnTo>
                  <a:lnTo>
                    <a:pt x="78" y="814"/>
                  </a:lnTo>
                  <a:lnTo>
                    <a:pt x="55" y="883"/>
                  </a:lnTo>
                  <a:lnTo>
                    <a:pt x="35" y="953"/>
                  </a:lnTo>
                  <a:lnTo>
                    <a:pt x="20" y="1026"/>
                  </a:lnTo>
                  <a:lnTo>
                    <a:pt x="9" y="1099"/>
                  </a:lnTo>
                  <a:lnTo>
                    <a:pt x="2" y="1174"/>
                  </a:lnTo>
                  <a:lnTo>
                    <a:pt x="0" y="1250"/>
                  </a:lnTo>
                  <a:lnTo>
                    <a:pt x="2" y="1326"/>
                  </a:lnTo>
                  <a:lnTo>
                    <a:pt x="9" y="1401"/>
                  </a:lnTo>
                  <a:lnTo>
                    <a:pt x="20" y="1475"/>
                  </a:lnTo>
                  <a:lnTo>
                    <a:pt x="35" y="1547"/>
                  </a:lnTo>
                  <a:lnTo>
                    <a:pt x="55" y="1618"/>
                  </a:lnTo>
                  <a:lnTo>
                    <a:pt x="78" y="1686"/>
                  </a:lnTo>
                  <a:lnTo>
                    <a:pt x="105" y="1753"/>
                  </a:lnTo>
                  <a:lnTo>
                    <a:pt x="136" y="1818"/>
                  </a:lnTo>
                  <a:lnTo>
                    <a:pt x="170" y="1881"/>
                  </a:lnTo>
                  <a:lnTo>
                    <a:pt x="208" y="1942"/>
                  </a:lnTo>
                  <a:lnTo>
                    <a:pt x="249" y="2000"/>
                  </a:lnTo>
                  <a:lnTo>
                    <a:pt x="294" y="2056"/>
                  </a:lnTo>
                  <a:lnTo>
                    <a:pt x="341" y="2109"/>
                  </a:lnTo>
                  <a:lnTo>
                    <a:pt x="391" y="2159"/>
                  </a:lnTo>
                  <a:lnTo>
                    <a:pt x="444" y="2206"/>
                  </a:lnTo>
                  <a:lnTo>
                    <a:pt x="500" y="2251"/>
                  </a:lnTo>
                  <a:lnTo>
                    <a:pt x="558" y="2292"/>
                  </a:lnTo>
                  <a:lnTo>
                    <a:pt x="619" y="2330"/>
                  </a:lnTo>
                  <a:lnTo>
                    <a:pt x="682" y="2364"/>
                  </a:lnTo>
                  <a:lnTo>
                    <a:pt x="747" y="2395"/>
                  </a:lnTo>
                  <a:lnTo>
                    <a:pt x="814" y="2422"/>
                  </a:lnTo>
                  <a:lnTo>
                    <a:pt x="882" y="2445"/>
                  </a:lnTo>
                  <a:lnTo>
                    <a:pt x="953" y="2465"/>
                  </a:lnTo>
                  <a:lnTo>
                    <a:pt x="1025" y="2480"/>
                  </a:lnTo>
                  <a:lnTo>
                    <a:pt x="1099" y="2491"/>
                  </a:lnTo>
                  <a:lnTo>
                    <a:pt x="1173" y="2498"/>
                  </a:lnTo>
                  <a:lnTo>
                    <a:pt x="1250" y="2500"/>
                  </a:lnTo>
                  <a:lnTo>
                    <a:pt x="1326" y="2498"/>
                  </a:lnTo>
                  <a:lnTo>
                    <a:pt x="1401" y="2491"/>
                  </a:lnTo>
                  <a:lnTo>
                    <a:pt x="1474" y="2480"/>
                  </a:lnTo>
                  <a:lnTo>
                    <a:pt x="1546" y="2465"/>
                  </a:lnTo>
                  <a:lnTo>
                    <a:pt x="1617" y="2445"/>
                  </a:lnTo>
                  <a:lnTo>
                    <a:pt x="1686" y="2422"/>
                  </a:lnTo>
                  <a:lnTo>
                    <a:pt x="1753" y="2395"/>
                  </a:lnTo>
                  <a:lnTo>
                    <a:pt x="1818" y="2364"/>
                  </a:lnTo>
                  <a:lnTo>
                    <a:pt x="1881" y="2330"/>
                  </a:lnTo>
                  <a:lnTo>
                    <a:pt x="1941" y="2292"/>
                  </a:lnTo>
                  <a:lnTo>
                    <a:pt x="1999" y="2251"/>
                  </a:lnTo>
                  <a:lnTo>
                    <a:pt x="2055" y="2206"/>
                  </a:lnTo>
                  <a:lnTo>
                    <a:pt x="2108" y="2159"/>
                  </a:lnTo>
                  <a:lnTo>
                    <a:pt x="2158" y="2109"/>
                  </a:lnTo>
                  <a:lnTo>
                    <a:pt x="2206" y="2056"/>
                  </a:lnTo>
                  <a:lnTo>
                    <a:pt x="2250" y="2000"/>
                  </a:lnTo>
                  <a:lnTo>
                    <a:pt x="2291" y="1942"/>
                  </a:lnTo>
                  <a:lnTo>
                    <a:pt x="2329" y="1881"/>
                  </a:lnTo>
                  <a:lnTo>
                    <a:pt x="2363" y="1818"/>
                  </a:lnTo>
                  <a:lnTo>
                    <a:pt x="2394" y="1753"/>
                  </a:lnTo>
                  <a:lnTo>
                    <a:pt x="2421" y="1686"/>
                  </a:lnTo>
                  <a:lnTo>
                    <a:pt x="2445" y="1618"/>
                  </a:lnTo>
                  <a:lnTo>
                    <a:pt x="2464" y="1547"/>
                  </a:lnTo>
                  <a:lnTo>
                    <a:pt x="2479" y="1475"/>
                  </a:lnTo>
                  <a:lnTo>
                    <a:pt x="2491" y="1401"/>
                  </a:lnTo>
                  <a:lnTo>
                    <a:pt x="2497" y="1326"/>
                  </a:lnTo>
                  <a:lnTo>
                    <a:pt x="2500" y="1250"/>
                  </a:lnTo>
                  <a:lnTo>
                    <a:pt x="2497" y="1174"/>
                  </a:lnTo>
                  <a:lnTo>
                    <a:pt x="2491" y="1099"/>
                  </a:lnTo>
                  <a:lnTo>
                    <a:pt x="2479" y="1026"/>
                  </a:lnTo>
                  <a:lnTo>
                    <a:pt x="2464" y="953"/>
                  </a:lnTo>
                  <a:lnTo>
                    <a:pt x="2445" y="883"/>
                  </a:lnTo>
                  <a:lnTo>
                    <a:pt x="2421" y="814"/>
                  </a:lnTo>
                  <a:lnTo>
                    <a:pt x="2394" y="747"/>
                  </a:lnTo>
                  <a:lnTo>
                    <a:pt x="2363" y="682"/>
                  </a:lnTo>
                  <a:lnTo>
                    <a:pt x="2329" y="619"/>
                  </a:lnTo>
                  <a:lnTo>
                    <a:pt x="2291" y="559"/>
                  </a:lnTo>
                  <a:lnTo>
                    <a:pt x="2250" y="501"/>
                  </a:lnTo>
                  <a:lnTo>
                    <a:pt x="2206" y="445"/>
                  </a:lnTo>
                  <a:lnTo>
                    <a:pt x="2158" y="392"/>
                  </a:lnTo>
                  <a:lnTo>
                    <a:pt x="2108" y="342"/>
                  </a:lnTo>
                  <a:lnTo>
                    <a:pt x="2055" y="294"/>
                  </a:lnTo>
                  <a:lnTo>
                    <a:pt x="1999" y="250"/>
                  </a:lnTo>
                  <a:lnTo>
                    <a:pt x="1941" y="209"/>
                  </a:lnTo>
                  <a:lnTo>
                    <a:pt x="1881" y="171"/>
                  </a:lnTo>
                  <a:lnTo>
                    <a:pt x="1818" y="137"/>
                  </a:lnTo>
                  <a:lnTo>
                    <a:pt x="1753" y="106"/>
                  </a:lnTo>
                  <a:lnTo>
                    <a:pt x="1686" y="79"/>
                  </a:lnTo>
                  <a:lnTo>
                    <a:pt x="1617" y="55"/>
                  </a:lnTo>
                  <a:lnTo>
                    <a:pt x="1546" y="36"/>
                  </a:lnTo>
                  <a:lnTo>
                    <a:pt x="1474" y="21"/>
                  </a:lnTo>
                  <a:lnTo>
                    <a:pt x="1401" y="9"/>
                  </a:lnTo>
                  <a:lnTo>
                    <a:pt x="1326" y="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B435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77">
              <a:extLst>
                <a:ext uri="{FF2B5EF4-FFF2-40B4-BE49-F238E27FC236}">
                  <a16:creationId xmlns:a16="http://schemas.microsoft.com/office/drawing/2014/main" id="{4E6A383C-7FBA-451A-982D-F7A0CD82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" y="-368"/>
              <a:ext cx="2500" cy="2500"/>
            </a:xfrm>
            <a:custGeom>
              <a:avLst/>
              <a:gdLst>
                <a:gd name="T0" fmla="+- 0 8349 8347"/>
                <a:gd name="T1" fmla="*/ T0 w 2500"/>
                <a:gd name="T2" fmla="+- 0 806 -368"/>
                <a:gd name="T3" fmla="*/ 806 h 2500"/>
                <a:gd name="T4" fmla="+- 0 8367 8347"/>
                <a:gd name="T5" fmla="*/ T4 w 2500"/>
                <a:gd name="T6" fmla="+- 0 658 -368"/>
                <a:gd name="T7" fmla="*/ 658 h 2500"/>
                <a:gd name="T8" fmla="+- 0 8402 8347"/>
                <a:gd name="T9" fmla="*/ T8 w 2500"/>
                <a:gd name="T10" fmla="+- 0 515 -368"/>
                <a:gd name="T11" fmla="*/ 515 h 2500"/>
                <a:gd name="T12" fmla="+- 0 8452 8347"/>
                <a:gd name="T13" fmla="*/ T12 w 2500"/>
                <a:gd name="T14" fmla="+- 0 379 -368"/>
                <a:gd name="T15" fmla="*/ 379 h 2500"/>
                <a:gd name="T16" fmla="+- 0 8517 8347"/>
                <a:gd name="T17" fmla="*/ T16 w 2500"/>
                <a:gd name="T18" fmla="+- 0 251 -368"/>
                <a:gd name="T19" fmla="*/ 251 h 2500"/>
                <a:gd name="T20" fmla="+- 0 8596 8347"/>
                <a:gd name="T21" fmla="*/ T20 w 2500"/>
                <a:gd name="T22" fmla="+- 0 133 -368"/>
                <a:gd name="T23" fmla="*/ 133 h 2500"/>
                <a:gd name="T24" fmla="+- 0 8688 8347"/>
                <a:gd name="T25" fmla="*/ T24 w 2500"/>
                <a:gd name="T26" fmla="+- 0 24 -368"/>
                <a:gd name="T27" fmla="*/ 24 h 2500"/>
                <a:gd name="T28" fmla="+- 0 8791 8347"/>
                <a:gd name="T29" fmla="*/ T28 w 2500"/>
                <a:gd name="T30" fmla="+- 0 -74 -368"/>
                <a:gd name="T31" fmla="*/ -74 h 2500"/>
                <a:gd name="T32" fmla="+- 0 8905 8347"/>
                <a:gd name="T33" fmla="*/ T32 w 2500"/>
                <a:gd name="T34" fmla="+- 0 -159 -368"/>
                <a:gd name="T35" fmla="*/ -159 h 2500"/>
                <a:gd name="T36" fmla="+- 0 9029 8347"/>
                <a:gd name="T37" fmla="*/ T36 w 2500"/>
                <a:gd name="T38" fmla="+- 0 -231 -368"/>
                <a:gd name="T39" fmla="*/ -231 h 2500"/>
                <a:gd name="T40" fmla="+- 0 9161 8347"/>
                <a:gd name="T41" fmla="*/ T40 w 2500"/>
                <a:gd name="T42" fmla="+- 0 -289 -368"/>
                <a:gd name="T43" fmla="*/ -289 h 2500"/>
                <a:gd name="T44" fmla="+- 0 9300 8347"/>
                <a:gd name="T45" fmla="*/ T44 w 2500"/>
                <a:gd name="T46" fmla="+- 0 -332 -368"/>
                <a:gd name="T47" fmla="*/ -332 h 2500"/>
                <a:gd name="T48" fmla="+- 0 9446 8347"/>
                <a:gd name="T49" fmla="*/ T48 w 2500"/>
                <a:gd name="T50" fmla="+- 0 -359 -368"/>
                <a:gd name="T51" fmla="*/ -359 h 2500"/>
                <a:gd name="T52" fmla="+- 0 9597 8347"/>
                <a:gd name="T53" fmla="*/ T52 w 2500"/>
                <a:gd name="T54" fmla="+- 0 -368 -368"/>
                <a:gd name="T55" fmla="*/ -368 h 2500"/>
                <a:gd name="T56" fmla="+- 0 9748 8347"/>
                <a:gd name="T57" fmla="*/ T56 w 2500"/>
                <a:gd name="T58" fmla="+- 0 -359 -368"/>
                <a:gd name="T59" fmla="*/ -359 h 2500"/>
                <a:gd name="T60" fmla="+- 0 9893 8347"/>
                <a:gd name="T61" fmla="*/ T60 w 2500"/>
                <a:gd name="T62" fmla="+- 0 -332 -368"/>
                <a:gd name="T63" fmla="*/ -332 h 2500"/>
                <a:gd name="T64" fmla="+- 0 10033 8347"/>
                <a:gd name="T65" fmla="*/ T64 w 2500"/>
                <a:gd name="T66" fmla="+- 0 -289 -368"/>
                <a:gd name="T67" fmla="*/ -289 h 2500"/>
                <a:gd name="T68" fmla="+- 0 10165 8347"/>
                <a:gd name="T69" fmla="*/ T68 w 2500"/>
                <a:gd name="T70" fmla="+- 0 -231 -368"/>
                <a:gd name="T71" fmla="*/ -231 h 2500"/>
                <a:gd name="T72" fmla="+- 0 10288 8347"/>
                <a:gd name="T73" fmla="*/ T72 w 2500"/>
                <a:gd name="T74" fmla="+- 0 -159 -368"/>
                <a:gd name="T75" fmla="*/ -159 h 2500"/>
                <a:gd name="T76" fmla="+- 0 10402 8347"/>
                <a:gd name="T77" fmla="*/ T76 w 2500"/>
                <a:gd name="T78" fmla="+- 0 -74 -368"/>
                <a:gd name="T79" fmla="*/ -74 h 2500"/>
                <a:gd name="T80" fmla="+- 0 10505 8347"/>
                <a:gd name="T81" fmla="*/ T80 w 2500"/>
                <a:gd name="T82" fmla="+- 0 24 -368"/>
                <a:gd name="T83" fmla="*/ 24 h 2500"/>
                <a:gd name="T84" fmla="+- 0 10597 8347"/>
                <a:gd name="T85" fmla="*/ T84 w 2500"/>
                <a:gd name="T86" fmla="+- 0 133 -368"/>
                <a:gd name="T87" fmla="*/ 133 h 2500"/>
                <a:gd name="T88" fmla="+- 0 10676 8347"/>
                <a:gd name="T89" fmla="*/ T88 w 2500"/>
                <a:gd name="T90" fmla="+- 0 251 -368"/>
                <a:gd name="T91" fmla="*/ 251 h 2500"/>
                <a:gd name="T92" fmla="+- 0 10741 8347"/>
                <a:gd name="T93" fmla="*/ T92 w 2500"/>
                <a:gd name="T94" fmla="+- 0 379 -368"/>
                <a:gd name="T95" fmla="*/ 379 h 2500"/>
                <a:gd name="T96" fmla="+- 0 10792 8347"/>
                <a:gd name="T97" fmla="*/ T96 w 2500"/>
                <a:gd name="T98" fmla="+- 0 515 -368"/>
                <a:gd name="T99" fmla="*/ 515 h 2500"/>
                <a:gd name="T100" fmla="+- 0 10826 8347"/>
                <a:gd name="T101" fmla="*/ T100 w 2500"/>
                <a:gd name="T102" fmla="+- 0 658 -368"/>
                <a:gd name="T103" fmla="*/ 658 h 2500"/>
                <a:gd name="T104" fmla="+- 0 10844 8347"/>
                <a:gd name="T105" fmla="*/ T104 w 2500"/>
                <a:gd name="T106" fmla="+- 0 806 -368"/>
                <a:gd name="T107" fmla="*/ 806 h 2500"/>
                <a:gd name="T108" fmla="+- 0 10844 8347"/>
                <a:gd name="T109" fmla="*/ T108 w 2500"/>
                <a:gd name="T110" fmla="+- 0 958 -368"/>
                <a:gd name="T111" fmla="*/ 958 h 2500"/>
                <a:gd name="T112" fmla="+- 0 10826 8347"/>
                <a:gd name="T113" fmla="*/ T112 w 2500"/>
                <a:gd name="T114" fmla="+- 0 1107 -368"/>
                <a:gd name="T115" fmla="*/ 1107 h 2500"/>
                <a:gd name="T116" fmla="+- 0 10792 8347"/>
                <a:gd name="T117" fmla="*/ T116 w 2500"/>
                <a:gd name="T118" fmla="+- 0 1250 -368"/>
                <a:gd name="T119" fmla="*/ 1250 h 2500"/>
                <a:gd name="T120" fmla="+- 0 10741 8347"/>
                <a:gd name="T121" fmla="*/ T120 w 2500"/>
                <a:gd name="T122" fmla="+- 0 1385 -368"/>
                <a:gd name="T123" fmla="*/ 1385 h 2500"/>
                <a:gd name="T124" fmla="+- 0 10676 8347"/>
                <a:gd name="T125" fmla="*/ T124 w 2500"/>
                <a:gd name="T126" fmla="+- 0 1513 -368"/>
                <a:gd name="T127" fmla="*/ 1513 h 2500"/>
                <a:gd name="T128" fmla="+- 0 10597 8347"/>
                <a:gd name="T129" fmla="*/ T128 w 2500"/>
                <a:gd name="T130" fmla="+- 0 1632 -368"/>
                <a:gd name="T131" fmla="*/ 1632 h 2500"/>
                <a:gd name="T132" fmla="+- 0 10505 8347"/>
                <a:gd name="T133" fmla="*/ T132 w 2500"/>
                <a:gd name="T134" fmla="+- 0 1741 -368"/>
                <a:gd name="T135" fmla="*/ 1741 h 2500"/>
                <a:gd name="T136" fmla="+- 0 10402 8347"/>
                <a:gd name="T137" fmla="*/ T136 w 2500"/>
                <a:gd name="T138" fmla="+- 0 1838 -368"/>
                <a:gd name="T139" fmla="*/ 1838 h 2500"/>
                <a:gd name="T140" fmla="+- 0 10288 8347"/>
                <a:gd name="T141" fmla="*/ T140 w 2500"/>
                <a:gd name="T142" fmla="+- 0 1924 -368"/>
                <a:gd name="T143" fmla="*/ 1924 h 2500"/>
                <a:gd name="T144" fmla="+- 0 10165 8347"/>
                <a:gd name="T145" fmla="*/ T144 w 2500"/>
                <a:gd name="T146" fmla="+- 0 1996 -368"/>
                <a:gd name="T147" fmla="*/ 1996 h 2500"/>
                <a:gd name="T148" fmla="+- 0 10033 8347"/>
                <a:gd name="T149" fmla="*/ T148 w 2500"/>
                <a:gd name="T150" fmla="+- 0 2054 -368"/>
                <a:gd name="T151" fmla="*/ 2054 h 2500"/>
                <a:gd name="T152" fmla="+- 0 9893 8347"/>
                <a:gd name="T153" fmla="*/ T152 w 2500"/>
                <a:gd name="T154" fmla="+- 0 2097 -368"/>
                <a:gd name="T155" fmla="*/ 2097 h 2500"/>
                <a:gd name="T156" fmla="+- 0 9748 8347"/>
                <a:gd name="T157" fmla="*/ T156 w 2500"/>
                <a:gd name="T158" fmla="+- 0 2123 -368"/>
                <a:gd name="T159" fmla="*/ 2123 h 2500"/>
                <a:gd name="T160" fmla="+- 0 9597 8347"/>
                <a:gd name="T161" fmla="*/ T160 w 2500"/>
                <a:gd name="T162" fmla="+- 0 2132 -368"/>
                <a:gd name="T163" fmla="*/ 2132 h 2500"/>
                <a:gd name="T164" fmla="+- 0 9446 8347"/>
                <a:gd name="T165" fmla="*/ T164 w 2500"/>
                <a:gd name="T166" fmla="+- 0 2123 -368"/>
                <a:gd name="T167" fmla="*/ 2123 h 2500"/>
                <a:gd name="T168" fmla="+- 0 9300 8347"/>
                <a:gd name="T169" fmla="*/ T168 w 2500"/>
                <a:gd name="T170" fmla="+- 0 2097 -368"/>
                <a:gd name="T171" fmla="*/ 2097 h 2500"/>
                <a:gd name="T172" fmla="+- 0 9161 8347"/>
                <a:gd name="T173" fmla="*/ T172 w 2500"/>
                <a:gd name="T174" fmla="+- 0 2054 -368"/>
                <a:gd name="T175" fmla="*/ 2054 h 2500"/>
                <a:gd name="T176" fmla="+- 0 9029 8347"/>
                <a:gd name="T177" fmla="*/ T176 w 2500"/>
                <a:gd name="T178" fmla="+- 0 1996 -368"/>
                <a:gd name="T179" fmla="*/ 1996 h 2500"/>
                <a:gd name="T180" fmla="+- 0 8905 8347"/>
                <a:gd name="T181" fmla="*/ T180 w 2500"/>
                <a:gd name="T182" fmla="+- 0 1924 -368"/>
                <a:gd name="T183" fmla="*/ 1924 h 2500"/>
                <a:gd name="T184" fmla="+- 0 8791 8347"/>
                <a:gd name="T185" fmla="*/ T184 w 2500"/>
                <a:gd name="T186" fmla="+- 0 1838 -368"/>
                <a:gd name="T187" fmla="*/ 1838 h 2500"/>
                <a:gd name="T188" fmla="+- 0 8688 8347"/>
                <a:gd name="T189" fmla="*/ T188 w 2500"/>
                <a:gd name="T190" fmla="+- 0 1741 -368"/>
                <a:gd name="T191" fmla="*/ 1741 h 2500"/>
                <a:gd name="T192" fmla="+- 0 8596 8347"/>
                <a:gd name="T193" fmla="*/ T192 w 2500"/>
                <a:gd name="T194" fmla="+- 0 1632 -368"/>
                <a:gd name="T195" fmla="*/ 1632 h 2500"/>
                <a:gd name="T196" fmla="+- 0 8517 8347"/>
                <a:gd name="T197" fmla="*/ T196 w 2500"/>
                <a:gd name="T198" fmla="+- 0 1513 -368"/>
                <a:gd name="T199" fmla="*/ 1513 h 2500"/>
                <a:gd name="T200" fmla="+- 0 8452 8347"/>
                <a:gd name="T201" fmla="*/ T200 w 2500"/>
                <a:gd name="T202" fmla="+- 0 1385 -368"/>
                <a:gd name="T203" fmla="*/ 1385 h 2500"/>
                <a:gd name="T204" fmla="+- 0 8402 8347"/>
                <a:gd name="T205" fmla="*/ T204 w 2500"/>
                <a:gd name="T206" fmla="+- 0 1250 -368"/>
                <a:gd name="T207" fmla="*/ 1250 h 2500"/>
                <a:gd name="T208" fmla="+- 0 8367 8347"/>
                <a:gd name="T209" fmla="*/ T208 w 2500"/>
                <a:gd name="T210" fmla="+- 0 1107 -368"/>
                <a:gd name="T211" fmla="*/ 1107 h 2500"/>
                <a:gd name="T212" fmla="+- 0 8349 8347"/>
                <a:gd name="T213" fmla="*/ T212 w 2500"/>
                <a:gd name="T214" fmla="+- 0 958 -368"/>
                <a:gd name="T215" fmla="*/ 958 h 2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2500" h="2500">
                  <a:moveTo>
                    <a:pt x="0" y="1250"/>
                  </a:moveTo>
                  <a:lnTo>
                    <a:pt x="2" y="1174"/>
                  </a:lnTo>
                  <a:lnTo>
                    <a:pt x="9" y="1099"/>
                  </a:lnTo>
                  <a:lnTo>
                    <a:pt x="20" y="1026"/>
                  </a:lnTo>
                  <a:lnTo>
                    <a:pt x="35" y="953"/>
                  </a:lnTo>
                  <a:lnTo>
                    <a:pt x="55" y="883"/>
                  </a:lnTo>
                  <a:lnTo>
                    <a:pt x="78" y="814"/>
                  </a:lnTo>
                  <a:lnTo>
                    <a:pt x="105" y="747"/>
                  </a:lnTo>
                  <a:lnTo>
                    <a:pt x="136" y="682"/>
                  </a:lnTo>
                  <a:lnTo>
                    <a:pt x="170" y="619"/>
                  </a:lnTo>
                  <a:lnTo>
                    <a:pt x="208" y="559"/>
                  </a:lnTo>
                  <a:lnTo>
                    <a:pt x="249" y="501"/>
                  </a:lnTo>
                  <a:lnTo>
                    <a:pt x="294" y="445"/>
                  </a:lnTo>
                  <a:lnTo>
                    <a:pt x="341" y="392"/>
                  </a:lnTo>
                  <a:lnTo>
                    <a:pt x="391" y="342"/>
                  </a:lnTo>
                  <a:lnTo>
                    <a:pt x="444" y="294"/>
                  </a:lnTo>
                  <a:lnTo>
                    <a:pt x="500" y="250"/>
                  </a:lnTo>
                  <a:lnTo>
                    <a:pt x="558" y="209"/>
                  </a:lnTo>
                  <a:lnTo>
                    <a:pt x="619" y="171"/>
                  </a:lnTo>
                  <a:lnTo>
                    <a:pt x="682" y="137"/>
                  </a:lnTo>
                  <a:lnTo>
                    <a:pt x="747" y="106"/>
                  </a:lnTo>
                  <a:lnTo>
                    <a:pt x="814" y="79"/>
                  </a:lnTo>
                  <a:lnTo>
                    <a:pt x="882" y="55"/>
                  </a:lnTo>
                  <a:lnTo>
                    <a:pt x="953" y="36"/>
                  </a:lnTo>
                  <a:lnTo>
                    <a:pt x="1025" y="21"/>
                  </a:lnTo>
                  <a:lnTo>
                    <a:pt x="1099" y="9"/>
                  </a:lnTo>
                  <a:lnTo>
                    <a:pt x="1173" y="3"/>
                  </a:lnTo>
                  <a:lnTo>
                    <a:pt x="1250" y="0"/>
                  </a:lnTo>
                  <a:lnTo>
                    <a:pt x="1326" y="3"/>
                  </a:lnTo>
                  <a:lnTo>
                    <a:pt x="1401" y="9"/>
                  </a:lnTo>
                  <a:lnTo>
                    <a:pt x="1474" y="21"/>
                  </a:lnTo>
                  <a:lnTo>
                    <a:pt x="1546" y="36"/>
                  </a:lnTo>
                  <a:lnTo>
                    <a:pt x="1617" y="55"/>
                  </a:lnTo>
                  <a:lnTo>
                    <a:pt x="1686" y="79"/>
                  </a:lnTo>
                  <a:lnTo>
                    <a:pt x="1753" y="106"/>
                  </a:lnTo>
                  <a:lnTo>
                    <a:pt x="1818" y="137"/>
                  </a:lnTo>
                  <a:lnTo>
                    <a:pt x="1881" y="171"/>
                  </a:lnTo>
                  <a:lnTo>
                    <a:pt x="1941" y="209"/>
                  </a:lnTo>
                  <a:lnTo>
                    <a:pt x="1999" y="250"/>
                  </a:lnTo>
                  <a:lnTo>
                    <a:pt x="2055" y="294"/>
                  </a:lnTo>
                  <a:lnTo>
                    <a:pt x="2108" y="342"/>
                  </a:lnTo>
                  <a:lnTo>
                    <a:pt x="2158" y="392"/>
                  </a:lnTo>
                  <a:lnTo>
                    <a:pt x="2206" y="445"/>
                  </a:lnTo>
                  <a:lnTo>
                    <a:pt x="2250" y="501"/>
                  </a:lnTo>
                  <a:lnTo>
                    <a:pt x="2291" y="559"/>
                  </a:lnTo>
                  <a:lnTo>
                    <a:pt x="2329" y="619"/>
                  </a:lnTo>
                  <a:lnTo>
                    <a:pt x="2363" y="682"/>
                  </a:lnTo>
                  <a:lnTo>
                    <a:pt x="2394" y="747"/>
                  </a:lnTo>
                  <a:lnTo>
                    <a:pt x="2421" y="814"/>
                  </a:lnTo>
                  <a:lnTo>
                    <a:pt x="2445" y="883"/>
                  </a:lnTo>
                  <a:lnTo>
                    <a:pt x="2464" y="953"/>
                  </a:lnTo>
                  <a:lnTo>
                    <a:pt x="2479" y="1026"/>
                  </a:lnTo>
                  <a:lnTo>
                    <a:pt x="2491" y="1099"/>
                  </a:lnTo>
                  <a:lnTo>
                    <a:pt x="2497" y="1174"/>
                  </a:lnTo>
                  <a:lnTo>
                    <a:pt x="2500" y="1250"/>
                  </a:lnTo>
                  <a:lnTo>
                    <a:pt x="2497" y="1326"/>
                  </a:lnTo>
                  <a:lnTo>
                    <a:pt x="2491" y="1401"/>
                  </a:lnTo>
                  <a:lnTo>
                    <a:pt x="2479" y="1475"/>
                  </a:lnTo>
                  <a:lnTo>
                    <a:pt x="2464" y="1547"/>
                  </a:lnTo>
                  <a:lnTo>
                    <a:pt x="2445" y="1618"/>
                  </a:lnTo>
                  <a:lnTo>
                    <a:pt x="2421" y="1686"/>
                  </a:lnTo>
                  <a:lnTo>
                    <a:pt x="2394" y="1753"/>
                  </a:lnTo>
                  <a:lnTo>
                    <a:pt x="2363" y="1818"/>
                  </a:lnTo>
                  <a:lnTo>
                    <a:pt x="2329" y="1881"/>
                  </a:lnTo>
                  <a:lnTo>
                    <a:pt x="2291" y="1942"/>
                  </a:lnTo>
                  <a:lnTo>
                    <a:pt x="2250" y="2000"/>
                  </a:lnTo>
                  <a:lnTo>
                    <a:pt x="2206" y="2056"/>
                  </a:lnTo>
                  <a:lnTo>
                    <a:pt x="2158" y="2109"/>
                  </a:lnTo>
                  <a:lnTo>
                    <a:pt x="2108" y="2159"/>
                  </a:lnTo>
                  <a:lnTo>
                    <a:pt x="2055" y="2206"/>
                  </a:lnTo>
                  <a:lnTo>
                    <a:pt x="1999" y="2251"/>
                  </a:lnTo>
                  <a:lnTo>
                    <a:pt x="1941" y="2292"/>
                  </a:lnTo>
                  <a:lnTo>
                    <a:pt x="1881" y="2330"/>
                  </a:lnTo>
                  <a:lnTo>
                    <a:pt x="1818" y="2364"/>
                  </a:lnTo>
                  <a:lnTo>
                    <a:pt x="1753" y="2395"/>
                  </a:lnTo>
                  <a:lnTo>
                    <a:pt x="1686" y="2422"/>
                  </a:lnTo>
                  <a:lnTo>
                    <a:pt x="1617" y="2445"/>
                  </a:lnTo>
                  <a:lnTo>
                    <a:pt x="1546" y="2465"/>
                  </a:lnTo>
                  <a:lnTo>
                    <a:pt x="1474" y="2480"/>
                  </a:lnTo>
                  <a:lnTo>
                    <a:pt x="1401" y="2491"/>
                  </a:lnTo>
                  <a:lnTo>
                    <a:pt x="1326" y="2498"/>
                  </a:lnTo>
                  <a:lnTo>
                    <a:pt x="1250" y="2500"/>
                  </a:lnTo>
                  <a:lnTo>
                    <a:pt x="1173" y="2498"/>
                  </a:lnTo>
                  <a:lnTo>
                    <a:pt x="1099" y="2491"/>
                  </a:lnTo>
                  <a:lnTo>
                    <a:pt x="1025" y="2480"/>
                  </a:lnTo>
                  <a:lnTo>
                    <a:pt x="953" y="2465"/>
                  </a:lnTo>
                  <a:lnTo>
                    <a:pt x="882" y="2445"/>
                  </a:lnTo>
                  <a:lnTo>
                    <a:pt x="814" y="2422"/>
                  </a:lnTo>
                  <a:lnTo>
                    <a:pt x="747" y="2395"/>
                  </a:lnTo>
                  <a:lnTo>
                    <a:pt x="682" y="2364"/>
                  </a:lnTo>
                  <a:lnTo>
                    <a:pt x="619" y="2330"/>
                  </a:lnTo>
                  <a:lnTo>
                    <a:pt x="558" y="2292"/>
                  </a:lnTo>
                  <a:lnTo>
                    <a:pt x="500" y="2251"/>
                  </a:lnTo>
                  <a:lnTo>
                    <a:pt x="444" y="2206"/>
                  </a:lnTo>
                  <a:lnTo>
                    <a:pt x="391" y="2159"/>
                  </a:lnTo>
                  <a:lnTo>
                    <a:pt x="341" y="2109"/>
                  </a:lnTo>
                  <a:lnTo>
                    <a:pt x="294" y="2056"/>
                  </a:lnTo>
                  <a:lnTo>
                    <a:pt x="249" y="2000"/>
                  </a:lnTo>
                  <a:lnTo>
                    <a:pt x="208" y="1942"/>
                  </a:lnTo>
                  <a:lnTo>
                    <a:pt x="170" y="1881"/>
                  </a:lnTo>
                  <a:lnTo>
                    <a:pt x="136" y="1818"/>
                  </a:lnTo>
                  <a:lnTo>
                    <a:pt x="105" y="1753"/>
                  </a:lnTo>
                  <a:lnTo>
                    <a:pt x="78" y="1686"/>
                  </a:lnTo>
                  <a:lnTo>
                    <a:pt x="55" y="1618"/>
                  </a:lnTo>
                  <a:lnTo>
                    <a:pt x="35" y="1547"/>
                  </a:lnTo>
                  <a:lnTo>
                    <a:pt x="20" y="1475"/>
                  </a:lnTo>
                  <a:lnTo>
                    <a:pt x="9" y="1401"/>
                  </a:lnTo>
                  <a:lnTo>
                    <a:pt x="2" y="1326"/>
                  </a:lnTo>
                  <a:lnTo>
                    <a:pt x="0" y="1250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B5C7B-1CD7-4E63-86E6-A55DE793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-438"/>
              <a:ext cx="8504" cy="2640"/>
            </a:xfrm>
            <a:prstGeom prst="rect">
              <a:avLst/>
            </a:prstGeom>
            <a:noFill/>
            <a:ln w="9525">
              <a:solidFill>
                <a:srgbClr val="BEBEB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267A89-6291-4F80-91CF-397B79872402}"/>
              </a:ext>
            </a:extLst>
          </p:cNvPr>
          <p:cNvSpPr txBox="1"/>
          <p:nvPr/>
        </p:nvSpPr>
        <p:spPr>
          <a:xfrm>
            <a:off x="2046109" y="2660913"/>
            <a:ext cx="99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9C9CE-59DF-4AC1-8532-94FC4F328D72}"/>
              </a:ext>
            </a:extLst>
          </p:cNvPr>
          <p:cNvSpPr txBox="1"/>
          <p:nvPr/>
        </p:nvSpPr>
        <p:spPr>
          <a:xfrm>
            <a:off x="3457230" y="2660913"/>
            <a:ext cx="81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CF02A-A0DA-41D0-891F-02498D1E819C}"/>
              </a:ext>
            </a:extLst>
          </p:cNvPr>
          <p:cNvSpPr txBox="1"/>
          <p:nvPr/>
        </p:nvSpPr>
        <p:spPr>
          <a:xfrm>
            <a:off x="4872313" y="2491572"/>
            <a:ext cx="658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5B5DA-C06F-4417-9455-A76F2D7B7A0A}"/>
              </a:ext>
            </a:extLst>
          </p:cNvPr>
          <p:cNvSpPr txBox="1"/>
          <p:nvPr/>
        </p:nvSpPr>
        <p:spPr>
          <a:xfrm>
            <a:off x="6097700" y="2616463"/>
            <a:ext cx="80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6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8769E00C-2599-4239-8CC9-A6B520B4F6B9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709E8036-C9BF-49F2-B9E0-985B186F063C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932ACF09-96F5-4663-A3B5-8AB447966447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F3359419-C005-45AB-94C3-0A6049432D6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3. Hướng giải quyết</a:t>
            </a:r>
            <a:endParaRPr lang="vi-VN" dirty="0"/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B1EEBD2A-8D1B-475D-B390-6933A2304F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E34B9-3026-4768-B296-9B17EDDDCE4B}"/>
              </a:ext>
            </a:extLst>
          </p:cNvPr>
          <p:cNvSpPr txBox="1"/>
          <p:nvPr/>
        </p:nvSpPr>
        <p:spPr>
          <a:xfrm>
            <a:off x="139148" y="456299"/>
            <a:ext cx="8994711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Hướng chính: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Áp dụng mô hình học máy để giải quyết bài toán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Xây dựng hệ thống hỗ trợ đưa ra quyết định</a:t>
            </a:r>
          </a:p>
          <a:p>
            <a:pPr marL="285750" indent="-285750" rtl="0" fontAlgn="base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Và các đóng góp khác:</a:t>
            </a:r>
          </a:p>
          <a:p>
            <a:br>
              <a:rPr lang="vi-VN" sz="1800" b="0" dirty="0">
                <a:effectLst/>
                <a:latin typeface="+mn-lt"/>
              </a:rPr>
            </a:br>
            <a:br>
              <a:rPr lang="vi-VN" sz="1800" b="0" dirty="0">
                <a:effectLst/>
                <a:latin typeface="+mn-lt"/>
              </a:rPr>
            </a:br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C93C66-4734-47A8-90D8-AADEF13A1866}"/>
              </a:ext>
            </a:extLst>
          </p:cNvPr>
          <p:cNvSpPr/>
          <p:nvPr/>
        </p:nvSpPr>
        <p:spPr>
          <a:xfrm>
            <a:off x="2264467" y="1947160"/>
            <a:ext cx="1225826" cy="787922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815F6C-BB02-4CDF-95CD-9D7EF3FE3A18}"/>
              </a:ext>
            </a:extLst>
          </p:cNvPr>
          <p:cNvSpPr/>
          <p:nvPr/>
        </p:nvSpPr>
        <p:spPr>
          <a:xfrm>
            <a:off x="3418234" y="2654554"/>
            <a:ext cx="1127163" cy="105177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45BAE5-D388-4FB5-A2E5-515B857EEDBB}"/>
              </a:ext>
            </a:extLst>
          </p:cNvPr>
          <p:cNvSpPr/>
          <p:nvPr/>
        </p:nvSpPr>
        <p:spPr>
          <a:xfrm>
            <a:off x="4473337" y="1958432"/>
            <a:ext cx="1225826" cy="7879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901D67-39C4-41C4-B061-035E3FC8DDFE}"/>
              </a:ext>
            </a:extLst>
          </p:cNvPr>
          <p:cNvSpPr/>
          <p:nvPr/>
        </p:nvSpPr>
        <p:spPr>
          <a:xfrm>
            <a:off x="2264467" y="3614922"/>
            <a:ext cx="1225826" cy="738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BEF421-E233-41A4-B660-AABC72DB6E62}"/>
              </a:ext>
            </a:extLst>
          </p:cNvPr>
          <p:cNvSpPr/>
          <p:nvPr/>
        </p:nvSpPr>
        <p:spPr>
          <a:xfrm>
            <a:off x="4473337" y="3639673"/>
            <a:ext cx="1225826" cy="7384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588814-6F25-4A8B-A8E8-67EBB4D56925}"/>
              </a:ext>
            </a:extLst>
          </p:cNvPr>
          <p:cNvCxnSpPr/>
          <p:nvPr/>
        </p:nvCxnSpPr>
        <p:spPr>
          <a:xfrm>
            <a:off x="3101009" y="2735082"/>
            <a:ext cx="317225" cy="23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E67E0-8D73-4CA6-8769-7B65ADDEE405}"/>
              </a:ext>
            </a:extLst>
          </p:cNvPr>
          <p:cNvCxnSpPr>
            <a:cxnSpLocks/>
          </p:cNvCxnSpPr>
          <p:nvPr/>
        </p:nvCxnSpPr>
        <p:spPr>
          <a:xfrm flipH="1" flipV="1">
            <a:off x="4544885" y="3367570"/>
            <a:ext cx="317737" cy="20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CB60CA-BA9D-4468-9873-046086CA11A5}"/>
              </a:ext>
            </a:extLst>
          </p:cNvPr>
          <p:cNvCxnSpPr>
            <a:cxnSpLocks/>
          </p:cNvCxnSpPr>
          <p:nvPr/>
        </p:nvCxnSpPr>
        <p:spPr>
          <a:xfrm flipV="1">
            <a:off x="3074091" y="3324760"/>
            <a:ext cx="311012" cy="27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2CB39-2C31-42BF-87EE-62694396FF57}"/>
              </a:ext>
            </a:extLst>
          </p:cNvPr>
          <p:cNvCxnSpPr>
            <a:cxnSpLocks/>
          </p:cNvCxnSpPr>
          <p:nvPr/>
        </p:nvCxnSpPr>
        <p:spPr>
          <a:xfrm flipH="1">
            <a:off x="4545398" y="2746354"/>
            <a:ext cx="317224" cy="25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3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9962F5FA-7C13-47FC-931F-181E2550969D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F3C4B082-7307-4918-973F-B2334C6586EA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20C4A111-0D6C-450C-8AE9-0A90073326AA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418D0A51-648A-4307-9CC0-D5565AC0453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3. Hướng giải quyết</a:t>
            </a:r>
            <a:endParaRPr lang="vi-VN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473633A2-CE53-4E9E-A776-9AFB42C3A0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A9018-E753-4C34-8153-E873D537BA80}"/>
              </a:ext>
            </a:extLst>
          </p:cNvPr>
          <p:cNvSpPr txBox="1"/>
          <p:nvPr/>
        </p:nvSpPr>
        <p:spPr>
          <a:xfrm>
            <a:off x="79512" y="562234"/>
            <a:ext cx="8788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Hai mô hình học máy được sử dụng: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LSTM (Long-short term memory)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BERT (Bidirectional encoder representations from transformers)</a:t>
            </a:r>
          </a:p>
          <a:p>
            <a:pPr rtl="0" fontAlgn="base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Giải quyết hai vấn đề: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Trích xuất trạng thái của đơn hàng: LSTM và BERT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Log sai thứ tự thời gian: LSTM</a:t>
            </a:r>
          </a:p>
        </p:txBody>
      </p:sp>
    </p:spTree>
    <p:extLst>
      <p:ext uri="{BB962C8B-B14F-4D97-AF65-F5344CB8AC3E}">
        <p14:creationId xmlns:p14="http://schemas.microsoft.com/office/powerpoint/2010/main" val="159984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60060355-5BD4-40E5-A884-C111A85DAA1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A30BA982-D1E9-4DA7-B499-87F9CDF0D90E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DEB50B90-4492-4023-BB11-8797827710CD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537CD6A-A6CF-48E8-B3CB-9D38304BD28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CB75C5A1-C7A6-4AC9-B2E5-409E2C6685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88990-265C-4320-B196-4FA30C710BE7}"/>
              </a:ext>
            </a:extLst>
          </p:cNvPr>
          <p:cNvSpPr txBox="1"/>
          <p:nvPr/>
        </p:nvSpPr>
        <p:spPr>
          <a:xfrm>
            <a:off x="186535" y="512457"/>
            <a:ext cx="841512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Xây dựng bộ dữ liệu huấn luyện: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Crawl từ API mà đơn vị vận chuyển cung cấp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Kích thước của dữ liệu khoảng 12.000 log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Chia tập dữ liệu huấn luyện và đánh giá theo tỉ lệ 8:2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8E7A81-5ED1-488A-8030-0EB34F77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" y="1922831"/>
            <a:ext cx="6486940" cy="26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3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B94861CD-9A39-42DF-9FB2-7ABCB823A272}"/>
              </a:ext>
            </a:extLst>
          </p:cNvPr>
          <p:cNvSpPr/>
          <p:nvPr/>
        </p:nvSpPr>
        <p:spPr>
          <a:xfrm>
            <a:off x="0" y="4799352"/>
            <a:ext cx="9144000" cy="34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Vũ </a:t>
            </a:r>
            <a:r>
              <a:rPr lang="en-US" sz="20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Chiến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Thắng – E17CN01</a:t>
            </a:r>
            <a:endParaRPr sz="20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262BC021-DFBB-4F97-ACF3-F5D9B583947F}"/>
              </a:ext>
            </a:extLst>
          </p:cNvPr>
          <p:cNvSpPr/>
          <p:nvPr/>
        </p:nvSpPr>
        <p:spPr>
          <a:xfrm>
            <a:off x="0" y="0"/>
            <a:ext cx="8788200" cy="45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DC4871AD-63CF-4682-BFAD-412636B33802}"/>
              </a:ext>
            </a:extLst>
          </p:cNvPr>
          <p:cNvSpPr/>
          <p:nvPr/>
        </p:nvSpPr>
        <p:spPr>
          <a:xfrm>
            <a:off x="8788321" y="0"/>
            <a:ext cx="355800" cy="4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00300" tIns="50150" rIns="100300" bIns="501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72537111-A2E9-4CC1-875A-ADA2DF52007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32173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 Mô hình học máy</a:t>
            </a:r>
            <a:endParaRPr lang="en-US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C57F75CC-6B5A-4748-B4E7-561612C12C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76160" y="4855510"/>
            <a:ext cx="2057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rm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r>
              <a:rPr lang="vi" dirty="0"/>
              <a:t>/</a:t>
            </a:r>
            <a:r>
              <a:rPr lang="en-US" dirty="0"/>
              <a:t>36</a:t>
            </a:r>
            <a:endParaRPr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FEB3C-42A4-40CA-97F9-CFEDC3E8DC0B}"/>
              </a:ext>
            </a:extLst>
          </p:cNvPr>
          <p:cNvSpPr txBox="1"/>
          <p:nvPr/>
        </p:nvSpPr>
        <p:spPr>
          <a:xfrm>
            <a:off x="145775" y="579500"/>
            <a:ext cx="8925338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Đánh giá dữ liệu đầu vào: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Thống kê số lượng trạng thái có trong tập dữ liệu:</a:t>
            </a:r>
          </a:p>
          <a:p>
            <a:br>
              <a:rPr lang="vi-VN" sz="1800" b="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5CFC08-3DC6-4844-A3B8-386D49C6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" y="1474632"/>
            <a:ext cx="8726557" cy="290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10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1595</Words>
  <Application>Microsoft Office PowerPoint</Application>
  <PresentationFormat>On-screen Show (16:9)</PresentationFormat>
  <Paragraphs>288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Tahoma</vt:lpstr>
      <vt:lpstr>Calibri</vt:lpstr>
      <vt:lpstr>Times New Roman</vt:lpstr>
      <vt:lpstr>Palatino Linotype</vt:lpstr>
      <vt:lpstr>Arial</vt:lpstr>
      <vt:lpstr>Simple Light</vt:lpstr>
      <vt:lpstr>Tìm hiểu và ứng dụng học máy trong phân tích trạng thái đơn hàng của chuỗi logistics quốc tế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xin chân thành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ứng dụng học máy trong phân tích trạng thái đơn hàng của chuỗi logistics quốc tế</dc:title>
  <cp:lastModifiedBy>Vũ Thắng</cp:lastModifiedBy>
  <cp:revision>27</cp:revision>
  <dcterms:modified xsi:type="dcterms:W3CDTF">2022-01-09T15:42:57Z</dcterms:modified>
</cp:coreProperties>
</file>