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6" r:id="rId7"/>
    <p:sldId id="260" r:id="rId8"/>
    <p:sldId id="261" r:id="rId9"/>
    <p:sldId id="264"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Image Sensor Defect Detector</a:t>
            </a:r>
            <a:endParaRPr lang="en-SG" dirty="0"/>
          </a:p>
        </p:txBody>
      </p:sp>
      <p:sp>
        <p:nvSpPr>
          <p:cNvPr id="3" name="Subtitle 2"/>
          <p:cNvSpPr>
            <a:spLocks noGrp="1"/>
          </p:cNvSpPr>
          <p:nvPr>
            <p:ph type="subTitle" idx="1"/>
          </p:nvPr>
        </p:nvSpPr>
        <p:spPr/>
        <p:txBody>
          <a:bodyPr/>
          <a:lstStyle/>
          <a:p>
            <a:r>
              <a:rPr lang="en-SG" dirty="0" smtClean="0"/>
              <a:t>DSI10 SG Capstone project</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623" y="4099974"/>
            <a:ext cx="3755610" cy="2758026"/>
          </a:xfrm>
          <a:prstGeom prst="rect">
            <a:avLst/>
          </a:prstGeom>
        </p:spPr>
      </p:pic>
    </p:spTree>
    <p:extLst>
      <p:ext uri="{BB962C8B-B14F-4D97-AF65-F5344CB8AC3E}">
        <p14:creationId xmlns:p14="http://schemas.microsoft.com/office/powerpoint/2010/main" val="335722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a:t>
            </a:r>
            <a:endParaRPr lang="en-SG" dirty="0"/>
          </a:p>
        </p:txBody>
      </p:sp>
      <p:sp>
        <p:nvSpPr>
          <p:cNvPr id="4" name="TextBox 3"/>
          <p:cNvSpPr txBox="1"/>
          <p:nvPr/>
        </p:nvSpPr>
        <p:spPr>
          <a:xfrm>
            <a:off x="646111" y="5028982"/>
            <a:ext cx="10602734" cy="1200329"/>
          </a:xfrm>
          <a:prstGeom prst="rect">
            <a:avLst/>
          </a:prstGeom>
          <a:noFill/>
        </p:spPr>
        <p:txBody>
          <a:bodyPr wrap="square" rtlCol="0">
            <a:spAutoFit/>
          </a:bodyPr>
          <a:lstStyle/>
          <a:p>
            <a:pPr marL="285750" indent="-285750">
              <a:buFont typeface="Arial" panose="020B0604020202020204" pitchFamily="34" charset="0"/>
              <a:buChar char="•"/>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Support Vector Machine model </a:t>
            </a:r>
            <a:r>
              <a:rPr lang="en-US" dirty="0"/>
              <a:t>performed better than other model during model training and unseen data </a:t>
            </a:r>
            <a:r>
              <a:rPr lang="en-US" dirty="0" smtClean="0"/>
              <a:t>classification. </a:t>
            </a:r>
          </a:p>
          <a:p>
            <a:pPr marL="285750" indent="-285750">
              <a:buFont typeface="Arial" panose="020B0604020202020204" pitchFamily="34" charset="0"/>
              <a:buChar char="•"/>
            </a:pPr>
            <a:r>
              <a:rPr lang="en-US" dirty="0" smtClean="0"/>
              <a:t>For </a:t>
            </a:r>
            <a:r>
              <a:rPr lang="en-US" dirty="0"/>
              <a:t>the problem statement able to make an automated image classifier system to replace manual image classifying process successfully.</a:t>
            </a:r>
            <a:endParaRPr lang="en-SG" dirty="0"/>
          </a:p>
        </p:txBody>
      </p:sp>
      <p:sp>
        <p:nvSpPr>
          <p:cNvPr id="5" name="TextBox 4"/>
          <p:cNvSpPr txBox="1"/>
          <p:nvPr/>
        </p:nvSpPr>
        <p:spPr>
          <a:xfrm>
            <a:off x="646112" y="1335663"/>
            <a:ext cx="9049980" cy="3416320"/>
          </a:xfrm>
          <a:prstGeom prst="rect">
            <a:avLst/>
          </a:prstGeom>
          <a:noFill/>
        </p:spPr>
        <p:txBody>
          <a:bodyPr wrap="square" rtlCol="0">
            <a:spAutoFit/>
          </a:bodyPr>
          <a:lstStyle/>
          <a:p>
            <a:r>
              <a:rPr lang="en-US" dirty="0"/>
              <a:t>Selected features were used to fit trained to following classification models, best estimator </a:t>
            </a:r>
            <a:r>
              <a:rPr lang="en-US" dirty="0" smtClean="0"/>
              <a:t>parameters </a:t>
            </a:r>
            <a:r>
              <a:rPr lang="en-US" dirty="0"/>
              <a:t>were obtained using grid search and predicted using test data:</a:t>
            </a:r>
          </a:p>
          <a:p>
            <a:pPr marL="285750" indent="-285750">
              <a:buFont typeface="Arial" panose="020B0604020202020204" pitchFamily="34" charset="0"/>
              <a:buChar char="•"/>
            </a:pPr>
            <a:r>
              <a:rPr lang="en-US" dirty="0"/>
              <a:t>Logistic </a:t>
            </a:r>
            <a:r>
              <a:rPr lang="en-US" dirty="0" smtClean="0"/>
              <a:t>Regression</a:t>
            </a:r>
          </a:p>
          <a:p>
            <a:pPr marL="285750" indent="-285750">
              <a:buFont typeface="Arial" panose="020B0604020202020204" pitchFamily="34" charset="0"/>
              <a:buChar char="•"/>
            </a:pPr>
            <a:r>
              <a:rPr lang="en-US" dirty="0" smtClean="0"/>
              <a:t>K </a:t>
            </a:r>
            <a:r>
              <a:rPr lang="en-US" dirty="0"/>
              <a:t>Nearest </a:t>
            </a:r>
            <a:r>
              <a:rPr lang="en-US" dirty="0" smtClean="0"/>
              <a:t>Neighbor classifier</a:t>
            </a:r>
          </a:p>
          <a:p>
            <a:pPr marL="285750" indent="-285750">
              <a:buFont typeface="Arial" panose="020B0604020202020204" pitchFamily="34" charset="0"/>
              <a:buChar char="•"/>
            </a:pPr>
            <a:r>
              <a:rPr lang="en-US" dirty="0" smtClean="0"/>
              <a:t>Decision </a:t>
            </a:r>
            <a:r>
              <a:rPr lang="en-US" dirty="0"/>
              <a:t>Tree </a:t>
            </a:r>
            <a:r>
              <a:rPr lang="en-US" dirty="0" smtClean="0"/>
              <a:t>Classifier</a:t>
            </a:r>
          </a:p>
          <a:p>
            <a:pPr marL="285750" indent="-285750">
              <a:buFont typeface="Arial" panose="020B0604020202020204" pitchFamily="34" charset="0"/>
              <a:buChar char="•"/>
            </a:pPr>
            <a:r>
              <a:rPr lang="en-US" dirty="0" smtClean="0"/>
              <a:t>Random </a:t>
            </a:r>
            <a:r>
              <a:rPr lang="en-US" dirty="0"/>
              <a:t>Forrest </a:t>
            </a:r>
            <a:r>
              <a:rPr lang="en-US" dirty="0" smtClean="0"/>
              <a:t>Classifier</a:t>
            </a:r>
          </a:p>
          <a:p>
            <a:pPr marL="285750" indent="-285750">
              <a:buFont typeface="Arial" panose="020B0604020202020204" pitchFamily="34" charset="0"/>
              <a:buChar char="•"/>
            </a:pPr>
            <a:r>
              <a:rPr lang="en-US" dirty="0" smtClean="0"/>
              <a:t>Extra </a:t>
            </a:r>
            <a:r>
              <a:rPr lang="en-US" dirty="0"/>
              <a:t>Tree </a:t>
            </a:r>
            <a:r>
              <a:rPr lang="en-US" dirty="0" smtClean="0"/>
              <a:t>Classifier</a:t>
            </a:r>
          </a:p>
          <a:p>
            <a:pPr marL="285750" indent="-285750">
              <a:buFont typeface="Arial" panose="020B0604020202020204" pitchFamily="34" charset="0"/>
              <a:buChar char="•"/>
            </a:pPr>
            <a:r>
              <a:rPr lang="en-US" dirty="0" smtClean="0"/>
              <a:t>Support </a:t>
            </a:r>
            <a:r>
              <a:rPr lang="en-US" dirty="0"/>
              <a:t>Vector </a:t>
            </a:r>
            <a:r>
              <a:rPr lang="en-US" dirty="0" smtClean="0"/>
              <a:t>Machines</a:t>
            </a:r>
          </a:p>
          <a:p>
            <a:pPr marL="285750" indent="-285750">
              <a:buFont typeface="Arial" panose="020B0604020202020204" pitchFamily="34" charset="0"/>
              <a:buChar char="•"/>
            </a:pPr>
            <a:endParaRPr lang="en-US" dirty="0"/>
          </a:p>
          <a:p>
            <a:r>
              <a:rPr lang="en-US" dirty="0"/>
              <a:t>Extra Tree Classifier and Support Vector Machine models had good </a:t>
            </a:r>
            <a:r>
              <a:rPr lang="en-US" dirty="0" smtClean="0"/>
              <a:t>category accuracy </a:t>
            </a:r>
            <a:r>
              <a:rPr lang="en-US" dirty="0"/>
              <a:t>of 100% and f1 score of 1 with over all accuracy at 99.9</a:t>
            </a:r>
            <a:r>
              <a:rPr lang="en-US" dirty="0" smtClean="0"/>
              <a:t>%.</a:t>
            </a:r>
            <a:endParaRPr lang="en-US" dirty="0"/>
          </a:p>
        </p:txBody>
      </p:sp>
    </p:spTree>
    <p:extLst>
      <p:ext uri="{BB962C8B-B14F-4D97-AF65-F5344CB8AC3E}">
        <p14:creationId xmlns:p14="http://schemas.microsoft.com/office/powerpoint/2010/main" val="415750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Deployment</a:t>
            </a:r>
            <a:endParaRPr lang="en-SG" dirty="0"/>
          </a:p>
        </p:txBody>
      </p:sp>
      <p:pic>
        <p:nvPicPr>
          <p:cNvPr id="4" name="Picture 3"/>
          <p:cNvPicPr>
            <a:picLocks noChangeAspect="1"/>
          </p:cNvPicPr>
          <p:nvPr/>
        </p:nvPicPr>
        <p:blipFill>
          <a:blip r:embed="rId2"/>
          <a:stretch>
            <a:fillRect/>
          </a:stretch>
        </p:blipFill>
        <p:spPr>
          <a:xfrm>
            <a:off x="2111558" y="1276709"/>
            <a:ext cx="7633395" cy="5400136"/>
          </a:xfrm>
          <a:prstGeom prst="rect">
            <a:avLst/>
          </a:prstGeom>
        </p:spPr>
      </p:pic>
    </p:spTree>
    <p:extLst>
      <p:ext uri="{BB962C8B-B14F-4D97-AF65-F5344CB8AC3E}">
        <p14:creationId xmlns:p14="http://schemas.microsoft.com/office/powerpoint/2010/main" val="419254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Image Sensors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190" y="1893550"/>
            <a:ext cx="8843513" cy="3810080"/>
          </a:xfrm>
          <a:prstGeom prst="rect">
            <a:avLst/>
          </a:prstGeom>
        </p:spPr>
      </p:pic>
    </p:spTree>
    <p:extLst>
      <p:ext uri="{BB962C8B-B14F-4D97-AF65-F5344CB8AC3E}">
        <p14:creationId xmlns:p14="http://schemas.microsoft.com/office/powerpoint/2010/main" val="205257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Image Sensor</a:t>
            </a:r>
            <a:endParaRPr lang="en-S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853"/>
          <a:stretch/>
        </p:blipFill>
        <p:spPr>
          <a:xfrm>
            <a:off x="646111" y="1785669"/>
            <a:ext cx="3024138" cy="4839418"/>
          </a:xfrm>
          <a:prstGeom prst="rect">
            <a:avLst/>
          </a:prstGeom>
        </p:spPr>
      </p:pic>
      <p:sp>
        <p:nvSpPr>
          <p:cNvPr id="5" name="TextBox 4"/>
          <p:cNvSpPr txBox="1"/>
          <p:nvPr/>
        </p:nvSpPr>
        <p:spPr>
          <a:xfrm>
            <a:off x="646111" y="1416337"/>
            <a:ext cx="3098925" cy="369332"/>
          </a:xfrm>
          <a:prstGeom prst="rect">
            <a:avLst/>
          </a:prstGeom>
          <a:noFill/>
        </p:spPr>
        <p:txBody>
          <a:bodyPr wrap="none" rtlCol="0">
            <a:spAutoFit/>
          </a:bodyPr>
          <a:lstStyle/>
          <a:p>
            <a:r>
              <a:rPr lang="en-SG" dirty="0" smtClean="0"/>
              <a:t>Macro View of Single Pixel</a:t>
            </a:r>
            <a:endParaRPr lang="en-SG" dirty="0"/>
          </a:p>
        </p:txBody>
      </p:sp>
      <p:sp>
        <p:nvSpPr>
          <p:cNvPr id="6" name="TextBox 5"/>
          <p:cNvSpPr txBox="1"/>
          <p:nvPr/>
        </p:nvSpPr>
        <p:spPr>
          <a:xfrm>
            <a:off x="3830129" y="1725284"/>
            <a:ext cx="8188957" cy="45347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SG" sz="2800" dirty="0" smtClean="0"/>
              <a:t>Complex to manufacturing process and expensive</a:t>
            </a:r>
          </a:p>
          <a:p>
            <a:pPr marL="285750" indent="-285750">
              <a:lnSpc>
                <a:spcPct val="150000"/>
              </a:lnSpc>
              <a:buFont typeface="Arial" panose="020B0604020202020204" pitchFamily="34" charset="0"/>
              <a:buChar char="•"/>
            </a:pPr>
            <a:r>
              <a:rPr lang="en-SG" sz="2800" dirty="0" smtClean="0"/>
              <a:t>Good sensors are expensive</a:t>
            </a:r>
          </a:p>
          <a:p>
            <a:pPr marL="285750" indent="-285750">
              <a:lnSpc>
                <a:spcPct val="150000"/>
              </a:lnSpc>
              <a:buFont typeface="Arial" panose="020B0604020202020204" pitchFamily="34" charset="0"/>
              <a:buChar char="•"/>
            </a:pPr>
            <a:r>
              <a:rPr lang="en-SG" sz="2800" dirty="0" smtClean="0"/>
              <a:t>Used in critical system (Automotive, Medical, Aerospace, Defence..)</a:t>
            </a:r>
          </a:p>
          <a:p>
            <a:pPr marL="285750" indent="-285750">
              <a:lnSpc>
                <a:spcPct val="150000"/>
              </a:lnSpc>
              <a:buFont typeface="Arial" panose="020B0604020202020204" pitchFamily="34" charset="0"/>
              <a:buChar char="•"/>
            </a:pPr>
            <a:r>
              <a:rPr lang="en-SG" sz="2800" dirty="0" smtClean="0"/>
              <a:t>Testing process is expensive and time consuming</a:t>
            </a:r>
          </a:p>
        </p:txBody>
      </p:sp>
    </p:spTree>
    <p:extLst>
      <p:ext uri="{BB962C8B-B14F-4D97-AF65-F5344CB8AC3E}">
        <p14:creationId xmlns:p14="http://schemas.microsoft.com/office/powerpoint/2010/main" val="71134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Image Sensor Testing</a:t>
            </a:r>
          </a:p>
        </p:txBody>
      </p:sp>
      <p:sp>
        <p:nvSpPr>
          <p:cNvPr id="4" name="TextBox 3"/>
          <p:cNvSpPr txBox="1"/>
          <p:nvPr/>
        </p:nvSpPr>
        <p:spPr>
          <a:xfrm>
            <a:off x="842909" y="1421928"/>
            <a:ext cx="1041440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Automated Test Environment  are used to test every </a:t>
            </a:r>
            <a:r>
              <a:rPr lang="en-US" dirty="0" smtClean="0"/>
              <a:t>sensors before reaching consumers.</a:t>
            </a:r>
          </a:p>
          <a:p>
            <a:pPr marL="285750" indent="-285750">
              <a:buFont typeface="Arial" panose="020B0604020202020204" pitchFamily="34" charset="0"/>
              <a:buChar char="•"/>
            </a:pPr>
            <a:r>
              <a:rPr lang="en-US" dirty="0" smtClean="0"/>
              <a:t>ATEs </a:t>
            </a:r>
            <a:r>
              <a:rPr lang="en-US" dirty="0"/>
              <a:t>and testing phase are very </a:t>
            </a:r>
            <a:r>
              <a:rPr lang="en-US" dirty="0" smtClean="0"/>
              <a:t>expensive, </a:t>
            </a:r>
            <a:r>
              <a:rPr lang="en-US" dirty="0"/>
              <a:t>chip makers </a:t>
            </a:r>
            <a:r>
              <a:rPr lang="en-US" dirty="0" smtClean="0"/>
              <a:t>are looking for </a:t>
            </a:r>
            <a:r>
              <a:rPr lang="en-US" dirty="0"/>
              <a:t>ways to cut cost at every </a:t>
            </a:r>
            <a:r>
              <a:rPr lang="en-US" dirty="0" smtClean="0"/>
              <a:t>turn.</a:t>
            </a:r>
          </a:p>
          <a:p>
            <a:pPr marL="285750" indent="-285750">
              <a:buFont typeface="Arial" panose="020B0604020202020204" pitchFamily="34" charset="0"/>
              <a:buChar char="•"/>
            </a:pPr>
            <a:r>
              <a:rPr lang="en-US" dirty="0" smtClean="0"/>
              <a:t>Up </a:t>
            </a:r>
            <a:r>
              <a:rPr lang="en-US" dirty="0"/>
              <a:t>front cost to setup test floor is very high each ATE could cost in millions depends on the configuration, let alone the operating cost.</a:t>
            </a:r>
          </a:p>
          <a:p>
            <a:endParaRPr lang="en-SG" dirty="0"/>
          </a:p>
        </p:txBody>
      </p:sp>
      <p:pic>
        <p:nvPicPr>
          <p:cNvPr id="5" name="img_t2000_general.jpg" descr="img_t2000_general.jpg"/>
          <p:cNvPicPr>
            <a:picLocks noChangeAspect="1"/>
          </p:cNvPicPr>
          <p:nvPr/>
        </p:nvPicPr>
        <p:blipFill>
          <a:blip r:embed="rId2">
            <a:extLst/>
          </a:blip>
          <a:stretch>
            <a:fillRect/>
          </a:stretch>
        </p:blipFill>
        <p:spPr>
          <a:xfrm>
            <a:off x="2887212" y="3314164"/>
            <a:ext cx="6325798" cy="3449669"/>
          </a:xfrm>
          <a:prstGeom prst="rect">
            <a:avLst/>
          </a:prstGeom>
          <a:ln w="12700">
            <a:miter lim="400000"/>
          </a:ln>
        </p:spPr>
      </p:pic>
    </p:spTree>
    <p:extLst>
      <p:ext uri="{BB962C8B-B14F-4D97-AF65-F5344CB8AC3E}">
        <p14:creationId xmlns:p14="http://schemas.microsoft.com/office/powerpoint/2010/main" val="205262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 Statement</a:t>
            </a:r>
            <a:endParaRPr lang="en-SG" dirty="0"/>
          </a:p>
        </p:txBody>
      </p:sp>
      <p:sp>
        <p:nvSpPr>
          <p:cNvPr id="4" name="Rounded Rectangle 3"/>
          <p:cNvSpPr/>
          <p:nvPr/>
        </p:nvSpPr>
        <p:spPr>
          <a:xfrm>
            <a:off x="1130060" y="1440611"/>
            <a:ext cx="2104846" cy="9489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smtClean="0"/>
              <a:t>ATE image sensor testing</a:t>
            </a:r>
            <a:endParaRPr lang="en-SG" dirty="0"/>
          </a:p>
        </p:txBody>
      </p:sp>
      <p:sp>
        <p:nvSpPr>
          <p:cNvPr id="5" name="Flowchart: Decision 4"/>
          <p:cNvSpPr/>
          <p:nvPr/>
        </p:nvSpPr>
        <p:spPr>
          <a:xfrm>
            <a:off x="771629" y="2674189"/>
            <a:ext cx="2821708" cy="1940944"/>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600" dirty="0" smtClean="0"/>
              <a:t>Good product Yield at acceptable level?</a:t>
            </a:r>
            <a:endParaRPr lang="en-SG" sz="1600" dirty="0"/>
          </a:p>
        </p:txBody>
      </p:sp>
      <p:sp>
        <p:nvSpPr>
          <p:cNvPr id="6" name="Flowchart: Process 5"/>
          <p:cNvSpPr/>
          <p:nvPr/>
        </p:nvSpPr>
        <p:spPr>
          <a:xfrm>
            <a:off x="1285338" y="5305245"/>
            <a:ext cx="1794294" cy="99203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smtClean="0"/>
              <a:t>Ready for delivery</a:t>
            </a:r>
            <a:endParaRPr lang="en-SG" dirty="0"/>
          </a:p>
        </p:txBody>
      </p:sp>
      <p:sp>
        <p:nvSpPr>
          <p:cNvPr id="7" name="Rounded Rectangle 6"/>
          <p:cNvSpPr/>
          <p:nvPr/>
        </p:nvSpPr>
        <p:spPr>
          <a:xfrm>
            <a:off x="3835878" y="4051538"/>
            <a:ext cx="2193986" cy="1547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1600" dirty="0" smtClean="0"/>
              <a:t>Manually check each sensor image data and classify good / defective products.</a:t>
            </a:r>
            <a:endParaRPr lang="en-SG" sz="1600" dirty="0"/>
          </a:p>
        </p:txBody>
      </p:sp>
      <p:cxnSp>
        <p:nvCxnSpPr>
          <p:cNvPr id="9" name="Elbow Connector 8"/>
          <p:cNvCxnSpPr>
            <a:endCxn id="7" idx="0"/>
          </p:cNvCxnSpPr>
          <p:nvPr/>
        </p:nvCxnSpPr>
        <p:spPr>
          <a:xfrm>
            <a:off x="3459192" y="3644661"/>
            <a:ext cx="1473679" cy="406877"/>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p:cNvCxnSpPr>
            <a:stCxn id="5" idx="2"/>
            <a:endCxn id="6" idx="0"/>
          </p:cNvCxnSpPr>
          <p:nvPr/>
        </p:nvCxnSpPr>
        <p:spPr>
          <a:xfrm>
            <a:off x="2182483" y="4615133"/>
            <a:ext cx="2" cy="690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p:cNvCxnSpPr>
            <a:endCxn id="5" idx="0"/>
          </p:cNvCxnSpPr>
          <p:nvPr/>
        </p:nvCxnSpPr>
        <p:spPr>
          <a:xfrm>
            <a:off x="2182483" y="2274501"/>
            <a:ext cx="0" cy="39968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9" name="Elbow Connector 18"/>
          <p:cNvCxnSpPr>
            <a:stCxn id="7" idx="2"/>
            <a:endCxn id="6" idx="3"/>
          </p:cNvCxnSpPr>
          <p:nvPr/>
        </p:nvCxnSpPr>
        <p:spPr>
          <a:xfrm rot="5400000">
            <a:off x="3904892" y="4773284"/>
            <a:ext cx="202721" cy="1853239"/>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a:xfrm>
            <a:off x="2153467" y="4588615"/>
            <a:ext cx="561372" cy="369332"/>
          </a:xfrm>
          <a:prstGeom prst="rect">
            <a:avLst/>
          </a:prstGeom>
          <a:noFill/>
        </p:spPr>
        <p:txBody>
          <a:bodyPr wrap="none" rtlCol="0">
            <a:spAutoFit/>
          </a:bodyPr>
          <a:lstStyle/>
          <a:p>
            <a:r>
              <a:rPr lang="en-SG" dirty="0" smtClean="0"/>
              <a:t>Yes</a:t>
            </a:r>
            <a:endParaRPr lang="en-SG" dirty="0"/>
          </a:p>
        </p:txBody>
      </p:sp>
      <p:sp>
        <p:nvSpPr>
          <p:cNvPr id="22" name="TextBox 21"/>
          <p:cNvSpPr txBox="1"/>
          <p:nvPr/>
        </p:nvSpPr>
        <p:spPr>
          <a:xfrm>
            <a:off x="3499382" y="3312799"/>
            <a:ext cx="506870" cy="369332"/>
          </a:xfrm>
          <a:prstGeom prst="rect">
            <a:avLst/>
          </a:prstGeom>
          <a:noFill/>
        </p:spPr>
        <p:txBody>
          <a:bodyPr wrap="none" rtlCol="0">
            <a:spAutoFit/>
          </a:bodyPr>
          <a:lstStyle/>
          <a:p>
            <a:r>
              <a:rPr lang="en-SG" dirty="0" smtClean="0"/>
              <a:t>No</a:t>
            </a:r>
            <a:endParaRPr lang="en-SG" dirty="0"/>
          </a:p>
        </p:txBody>
      </p:sp>
      <p:sp>
        <p:nvSpPr>
          <p:cNvPr id="25" name="TextBox 24"/>
          <p:cNvSpPr txBox="1"/>
          <p:nvPr/>
        </p:nvSpPr>
        <p:spPr>
          <a:xfrm>
            <a:off x="6124754" y="1121434"/>
            <a:ext cx="5891842"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Manual image checking work flow by human eye is time consuming and error prone</a:t>
            </a:r>
            <a:r>
              <a:rPr lang="en-US" dirty="0" smtClean="0"/>
              <a:t>.</a:t>
            </a:r>
            <a:r>
              <a:rPr lang="en-US" dirty="0"/>
              <a:t> Each sitting a staff may need to visually check between 3000 to 4000 images and </a:t>
            </a:r>
            <a:r>
              <a:rPr lang="en-US" dirty="0" smtClean="0"/>
              <a:t>classify </a:t>
            </a:r>
            <a:r>
              <a:rPr lang="en-US" dirty="0"/>
              <a:t>them. </a:t>
            </a:r>
            <a:endParaRPr lang="en-US" dirty="0" smtClean="0"/>
          </a:p>
          <a:p>
            <a:pPr marL="285750" indent="-285750">
              <a:lnSpc>
                <a:spcPct val="150000"/>
              </a:lnSpc>
              <a:buFont typeface="Arial" panose="020B0604020202020204" pitchFamily="34" charset="0"/>
              <a:buChar char="•"/>
            </a:pPr>
            <a:r>
              <a:rPr lang="en-US" dirty="0" smtClean="0"/>
              <a:t>Staffs </a:t>
            </a:r>
            <a:r>
              <a:rPr lang="en-US" dirty="0"/>
              <a:t>are subject to suffering from fatigue and unsatisfactory of the nature of the </a:t>
            </a:r>
            <a:r>
              <a:rPr lang="en-US" dirty="0" smtClean="0"/>
              <a:t>task.</a:t>
            </a:r>
          </a:p>
          <a:p>
            <a:pPr marL="285750" indent="-285750">
              <a:lnSpc>
                <a:spcPct val="150000"/>
              </a:lnSpc>
              <a:buFont typeface="Arial" panose="020B0604020202020204" pitchFamily="34" charset="0"/>
              <a:buChar char="•"/>
            </a:pPr>
            <a:r>
              <a:rPr lang="en-US" dirty="0"/>
              <a:t>Result is an unreliable work flow causes delay in daily product output delivery to customer.</a:t>
            </a:r>
          </a:p>
          <a:p>
            <a:pPr marL="285750" indent="-285750">
              <a:lnSpc>
                <a:spcPct val="150000"/>
              </a:lnSpc>
              <a:buFont typeface="Arial" panose="020B0604020202020204" pitchFamily="34" charset="0"/>
              <a:buChar char="•"/>
            </a:pPr>
            <a:r>
              <a:rPr lang="en-US" dirty="0" smtClean="0"/>
              <a:t>High wastage due to good products classified as defective.</a:t>
            </a:r>
          </a:p>
          <a:p>
            <a:pPr marL="285750" indent="-285750">
              <a:lnSpc>
                <a:spcPct val="150000"/>
              </a:lnSpc>
              <a:buFont typeface="Arial" panose="020B0604020202020204" pitchFamily="34" charset="0"/>
              <a:buChar char="•"/>
            </a:pPr>
            <a:r>
              <a:rPr lang="en-US" b="1" dirty="0">
                <a:ln w="6600">
                  <a:solidFill>
                    <a:schemeClr val="accent2"/>
                  </a:solidFill>
                  <a:prstDash val="solid"/>
                </a:ln>
                <a:solidFill>
                  <a:srgbClr val="FFFFFF"/>
                </a:solidFill>
                <a:effectLst>
                  <a:outerShdw dist="38100" dir="2700000" algn="tl" rotWithShape="0">
                    <a:schemeClr val="accent2"/>
                  </a:outerShdw>
                </a:effectLst>
              </a:rPr>
              <a:t>Build a reliable system to replace the manual image checking work flow</a:t>
            </a:r>
            <a:r>
              <a:rPr lang="en-US"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682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Categories to Classify</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26" y="1707059"/>
            <a:ext cx="2561786" cy="16917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241" y="1707060"/>
            <a:ext cx="2548933" cy="16917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751" y="1707061"/>
            <a:ext cx="2494701" cy="16917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9029" y="1707062"/>
            <a:ext cx="2486562" cy="169174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326" y="4109479"/>
            <a:ext cx="2561786" cy="172586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8007" y="4109479"/>
            <a:ext cx="2517167" cy="172316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347" y="4109479"/>
            <a:ext cx="2566105" cy="1723161"/>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59029" y="4109479"/>
            <a:ext cx="2577574" cy="1723161"/>
          </a:xfrm>
          <a:prstGeom prst="rect">
            <a:avLst/>
          </a:prstGeom>
        </p:spPr>
      </p:pic>
    </p:spTree>
    <p:extLst>
      <p:ext uri="{BB962C8B-B14F-4D97-AF65-F5344CB8AC3E}">
        <p14:creationId xmlns:p14="http://schemas.microsoft.com/office/powerpoint/2010/main" val="15013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Technology Selection</a:t>
            </a:r>
            <a:endParaRPr lang="en-SG" dirty="0"/>
          </a:p>
        </p:txBody>
      </p:sp>
      <p:sp>
        <p:nvSpPr>
          <p:cNvPr id="4" name="TextBox 3"/>
          <p:cNvSpPr txBox="1"/>
          <p:nvPr/>
        </p:nvSpPr>
        <p:spPr>
          <a:xfrm>
            <a:off x="646111" y="1377364"/>
            <a:ext cx="10433815" cy="4985980"/>
          </a:xfrm>
          <a:prstGeom prst="rect">
            <a:avLst/>
          </a:prstGeom>
          <a:noFill/>
        </p:spPr>
        <p:txBody>
          <a:bodyPr wrap="square" rtlCol="0">
            <a:spAutoFit/>
          </a:bodyPr>
          <a:lstStyle/>
          <a:p>
            <a:pPr>
              <a:lnSpc>
                <a:spcPct val="150000"/>
              </a:lnSpc>
            </a:pPr>
            <a:r>
              <a:rPr lang="en-US" sz="2000" dirty="0"/>
              <a:t>There were two technology </a:t>
            </a:r>
            <a:r>
              <a:rPr lang="en-US" sz="2000" dirty="0" smtClean="0"/>
              <a:t>paths considered when </a:t>
            </a:r>
            <a:r>
              <a:rPr lang="en-US" sz="2000" dirty="0"/>
              <a:t>it </a:t>
            </a:r>
            <a:r>
              <a:rPr lang="en-US" sz="2000" dirty="0" smtClean="0"/>
              <a:t>came </a:t>
            </a:r>
            <a:r>
              <a:rPr lang="en-US" sz="2000" dirty="0"/>
              <a:t>to building a model to classify image </a:t>
            </a:r>
            <a:r>
              <a:rPr lang="en-US" sz="2000" dirty="0" smtClean="0"/>
              <a:t>data</a:t>
            </a:r>
            <a:endParaRPr lang="en-US" sz="2000" dirty="0"/>
          </a:p>
          <a:p>
            <a:pPr>
              <a:lnSpc>
                <a:spcPct val="150000"/>
              </a:lnSpc>
            </a:pPr>
            <a:endParaRPr lang="en-US" sz="2000" dirty="0"/>
          </a:p>
          <a:p>
            <a:pPr marL="342900" indent="-342900">
              <a:lnSpc>
                <a:spcPct val="150000"/>
              </a:lnSpc>
              <a:buFont typeface="+mj-lt"/>
              <a:buAutoNum type="arabicPeriod"/>
            </a:pPr>
            <a:r>
              <a:rPr lang="en-US" sz="2000" dirty="0"/>
              <a:t>Machine </a:t>
            </a:r>
            <a:r>
              <a:rPr lang="en-US" sz="2000" dirty="0" smtClean="0"/>
              <a:t>Learning</a:t>
            </a:r>
          </a:p>
          <a:p>
            <a:pPr marL="342900" indent="-342900">
              <a:lnSpc>
                <a:spcPct val="150000"/>
              </a:lnSpc>
              <a:buFont typeface="+mj-lt"/>
              <a:buAutoNum type="arabicPeriod"/>
            </a:pPr>
            <a:r>
              <a:rPr lang="en-US" sz="2000" dirty="0" smtClean="0"/>
              <a:t>Deep Learning</a:t>
            </a:r>
          </a:p>
          <a:p>
            <a:pPr>
              <a:lnSpc>
                <a:spcPct val="150000"/>
              </a:lnSpc>
            </a:pPr>
            <a:endParaRPr lang="en-US" sz="2000" dirty="0"/>
          </a:p>
          <a:p>
            <a:pPr>
              <a:lnSpc>
                <a:spcPct val="150000"/>
              </a:lnSpc>
            </a:pPr>
            <a:r>
              <a:rPr lang="en-US" sz="2000" dirty="0"/>
              <a:t>Machine learning </a:t>
            </a:r>
            <a:r>
              <a:rPr lang="en-US" sz="2000" dirty="0" smtClean="0"/>
              <a:t>models were chosen over deep learning.</a:t>
            </a:r>
            <a:endParaRPr lang="en-US" sz="2000" dirty="0" smtClean="0"/>
          </a:p>
          <a:p>
            <a:pPr marL="342900" indent="-342900">
              <a:lnSpc>
                <a:spcPct val="150000"/>
              </a:lnSpc>
              <a:buFont typeface="Arial" panose="020B0604020202020204" pitchFamily="34" charset="0"/>
              <a:buChar char="•"/>
            </a:pPr>
            <a:r>
              <a:rPr lang="en-US" sz="2000" dirty="0" smtClean="0"/>
              <a:t>In </a:t>
            </a:r>
            <a:r>
              <a:rPr lang="en-US" sz="2000" dirty="0"/>
              <a:t>machine learning outcome can be interpreted by the features selected to use. </a:t>
            </a:r>
            <a:r>
              <a:rPr lang="en-US" sz="2000" dirty="0" smtClean="0"/>
              <a:t>And </a:t>
            </a:r>
            <a:r>
              <a:rPr lang="en-US" sz="2000" dirty="0"/>
              <a:t>features can be optimized or new features can be introduced</a:t>
            </a:r>
            <a:r>
              <a:rPr lang="en-US" sz="2000" dirty="0" smtClean="0"/>
              <a:t>.</a:t>
            </a:r>
          </a:p>
          <a:p>
            <a:pPr marL="342900" indent="-342900">
              <a:lnSpc>
                <a:spcPct val="150000"/>
              </a:lnSpc>
              <a:buFont typeface="Arial" panose="020B0604020202020204" pitchFamily="34" charset="0"/>
              <a:buChar char="•"/>
            </a:pPr>
            <a:r>
              <a:rPr lang="en-US" sz="2000" dirty="0" smtClean="0"/>
              <a:t>Lack of GPU resource to train deep learning models.</a:t>
            </a:r>
            <a:endParaRPr lang="en-US" sz="2000" dirty="0"/>
          </a:p>
          <a:p>
            <a:endParaRPr lang="en-SG" dirty="0"/>
          </a:p>
        </p:txBody>
      </p:sp>
    </p:spTree>
    <p:extLst>
      <p:ext uri="{BB962C8B-B14F-4D97-AF65-F5344CB8AC3E}">
        <p14:creationId xmlns:p14="http://schemas.microsoft.com/office/powerpoint/2010/main" val="8767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4" name="TextBox 3"/>
          <p:cNvSpPr txBox="1"/>
          <p:nvPr/>
        </p:nvSpPr>
        <p:spPr>
          <a:xfrm>
            <a:off x="646111" y="1639019"/>
            <a:ext cx="10831294" cy="1231106"/>
          </a:xfrm>
          <a:prstGeom prst="rect">
            <a:avLst/>
          </a:prstGeom>
          <a:noFill/>
        </p:spPr>
        <p:txBody>
          <a:bodyPr wrap="square" rtlCol="0">
            <a:spAutoFit/>
          </a:bodyPr>
          <a:lstStyle/>
          <a:p>
            <a:r>
              <a:rPr lang="en-US" sz="1400" b="1" dirty="0"/>
              <a:t>Local Binary Pattern (LBP)</a:t>
            </a:r>
          </a:p>
          <a:p>
            <a:r>
              <a:rPr lang="en-US" sz="1400" dirty="0"/>
              <a:t>Local Binary Pattern (LBP) is a simple yet very efficient texture operator which labels the pixels of an image by thresholding the neighborhood of each pixel and considers the result as a binary number. It was first described in 1994 (LBP) and has since been found to be a powerful feature for texture classification.</a:t>
            </a:r>
          </a:p>
          <a:p>
            <a:endParaRPr lang="en-SG" dirty="0"/>
          </a:p>
        </p:txBody>
      </p:sp>
      <p:pic>
        <p:nvPicPr>
          <p:cNvPr id="1026" name="Picture 2" descr="https://camo.githubusercontent.com/4b226919a406e99194b431c58555c1eaf3e594df/68747470733a2f2f6d69726f2e6d656469756d2e636f6d2f6d61782f3833342f312a4a31365f444b7553726e41483357446471774b654e41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02" y="2547957"/>
            <a:ext cx="4426221" cy="12342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6111" y="4056426"/>
            <a:ext cx="10681658" cy="1231106"/>
          </a:xfrm>
          <a:prstGeom prst="rect">
            <a:avLst/>
          </a:prstGeom>
          <a:noFill/>
        </p:spPr>
        <p:txBody>
          <a:bodyPr wrap="square" rtlCol="0">
            <a:spAutoFit/>
          </a:bodyPr>
          <a:lstStyle/>
          <a:p>
            <a:r>
              <a:rPr lang="en-US" sz="1400" b="1" dirty="0"/>
              <a:t>Gabor filter</a:t>
            </a:r>
          </a:p>
          <a:p>
            <a:r>
              <a:rPr lang="en-US" sz="1400" dirty="0"/>
              <a:t>In image processing, a Gabor filter, named after Dennis Gabor, is a linear filter used for texture analysis, which means that it basically analyzes whether there are any specific frequency content in the image in specific directions in a localized region around the point or region of analysis.</a:t>
            </a:r>
          </a:p>
          <a:p>
            <a:endParaRPr lang="en-SG" dirty="0"/>
          </a:p>
        </p:txBody>
      </p:sp>
      <p:pic>
        <p:nvPicPr>
          <p:cNvPr id="1028" name="Picture 4" descr="https://camo.githubusercontent.com/072a2785cb67cc84b7713b2d82610ff90d0272e6/68747470733a2f2f75706c6f61642e77696b696d656469612e6f72672f77696b6970656469612f636f6d6d6f6e732f7468756d622f622f62352f4761626f722d6f63722e706e672f3132383070782d4761626f722d6f63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02" y="5122132"/>
            <a:ext cx="2416266" cy="161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1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Features</a:t>
            </a:r>
          </a:p>
        </p:txBody>
      </p:sp>
      <p:sp>
        <p:nvSpPr>
          <p:cNvPr id="4" name="TextBox 3"/>
          <p:cNvSpPr txBox="1"/>
          <p:nvPr/>
        </p:nvSpPr>
        <p:spPr>
          <a:xfrm>
            <a:off x="810885" y="1647645"/>
            <a:ext cx="10038824" cy="1661993"/>
          </a:xfrm>
          <a:prstGeom prst="rect">
            <a:avLst/>
          </a:prstGeom>
          <a:noFill/>
        </p:spPr>
        <p:txBody>
          <a:bodyPr wrap="square" rtlCol="0">
            <a:spAutoFit/>
          </a:bodyPr>
          <a:lstStyle/>
          <a:p>
            <a:r>
              <a:rPr lang="en-US" sz="1400" b="1" dirty="0"/>
              <a:t>Co-occurrence matrix</a:t>
            </a:r>
          </a:p>
          <a:p>
            <a:r>
              <a:rPr lang="en-US" sz="1400" dirty="0"/>
              <a:t>The </a:t>
            </a:r>
            <a:r>
              <a:rPr lang="en-US" sz="1400" dirty="0" err="1"/>
              <a:t>graylevel</a:t>
            </a:r>
            <a:r>
              <a:rPr lang="en-US" sz="1400" dirty="0"/>
              <a:t> co-occurrence matrix approach also frequently called the spatial gray level dependence matrix (SGLDM) approach is based on studies of the statistics of pixel intensity distributions. As hinted above with regard to the variance in pixel intensity values, single pixel statistics do not provide rich enough descriptions of textures for practical applications. Thus it is natural to consider the second-order statistics obtained by considering pairs of pixels in certain spatial relations to each</a:t>
            </a:r>
          </a:p>
          <a:p>
            <a:endParaRPr lang="en-SG" dirty="0"/>
          </a:p>
        </p:txBody>
      </p:sp>
      <p:pic>
        <p:nvPicPr>
          <p:cNvPr id="2050" name="Picture 2" descr="https://camo.githubusercontent.com/62d4ddfbaea9c824e11d89432f7bf5431aebdf57/68747470733a2f2f7777772e6d617468776f726b732e636f6d2f68656c702f696d616765732f656e68616e636532362e676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85" y="3301012"/>
            <a:ext cx="405765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88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573</TotalTime>
  <Words>615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Image Sensor Defect Detector</vt:lpstr>
      <vt:lpstr>Image Sensors</vt:lpstr>
      <vt:lpstr>Image Sensor</vt:lpstr>
      <vt:lpstr>Image Sensor Testing</vt:lpstr>
      <vt:lpstr>Problem Statement</vt:lpstr>
      <vt:lpstr>Categories to Classify</vt:lpstr>
      <vt:lpstr>Technology Selection</vt:lpstr>
      <vt:lpstr>Features</vt:lpstr>
      <vt:lpstr>Features</vt:lpstr>
      <vt:lpstr>Conclusion</vt:lpstr>
      <vt:lpstr>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Sensor Defect Finder</dc:title>
  <dc:creator>Thelee</dc:creator>
  <cp:lastModifiedBy>Thelee</cp:lastModifiedBy>
  <cp:revision>17</cp:revision>
  <dcterms:created xsi:type="dcterms:W3CDTF">2019-12-03T09:55:03Z</dcterms:created>
  <dcterms:modified xsi:type="dcterms:W3CDTF">2019-12-04T08:18:47Z</dcterms:modified>
</cp:coreProperties>
</file>