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notesMasterIdLst>
    <p:notesMasterId r:id="rId20"/>
  </p:notesMasterIdLst>
  <p:sldIdLst>
    <p:sldId id="256" r:id="rId2"/>
    <p:sldId id="268" r:id="rId3"/>
    <p:sldId id="269" r:id="rId4"/>
    <p:sldId id="257" r:id="rId5"/>
    <p:sldId id="258" r:id="rId6"/>
    <p:sldId id="259" r:id="rId7"/>
    <p:sldId id="260" r:id="rId8"/>
    <p:sldId id="261" r:id="rId9"/>
    <p:sldId id="262" r:id="rId10"/>
    <p:sldId id="263" r:id="rId11"/>
    <p:sldId id="264" r:id="rId12"/>
    <p:sldId id="270" r:id="rId13"/>
    <p:sldId id="271" r:id="rId14"/>
    <p:sldId id="272" r:id="rId15"/>
    <p:sldId id="273" r:id="rId16"/>
    <p:sldId id="267" r:id="rId17"/>
    <p:sldId id="265" r:id="rId18"/>
    <p:sldId id="274"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3664672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6249"/>
            <a:ext cx="9753600" cy="3395698"/>
          </a:xfrm>
        </p:spPr>
        <p:txBody>
          <a:bodyPr anchor="b"/>
          <a:lstStyle>
            <a:lvl1pPr algn="ctr">
              <a:defRPr sz="6400"/>
            </a:lvl1pPr>
          </a:lstStyle>
          <a:p>
            <a:r>
              <a:rPr lang="en-US" smtClean="0"/>
              <a:t>Click to edit Master title style</a:t>
            </a:r>
            <a:endParaRPr lang="en-SG"/>
          </a:p>
        </p:txBody>
      </p:sp>
      <p:sp>
        <p:nvSpPr>
          <p:cNvPr id="3" name="Subtitle 2"/>
          <p:cNvSpPr>
            <a:spLocks noGrp="1"/>
          </p:cNvSpPr>
          <p:nvPr>
            <p:ph type="subTitle" idx="1"/>
          </p:nvPr>
        </p:nvSpPr>
        <p:spPr>
          <a:xfrm>
            <a:off x="1625600" y="5122898"/>
            <a:ext cx="9753600" cy="2354862"/>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SG" smtClean="0"/>
              <a:t>‹#›</a:t>
            </a:fld>
            <a:endParaRPr lang="en-SG"/>
          </a:p>
        </p:txBody>
      </p:sp>
    </p:spTree>
    <p:extLst>
      <p:ext uri="{BB962C8B-B14F-4D97-AF65-F5344CB8AC3E}">
        <p14:creationId xmlns:p14="http://schemas.microsoft.com/office/powerpoint/2010/main" val="66930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70DDF080-5E8C-48AD-84E5-6C08B304C14E}"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SG" smtClean="0"/>
              <a:t>‹#›</a:t>
            </a:fld>
            <a:endParaRPr lang="en-SG"/>
          </a:p>
        </p:txBody>
      </p:sp>
    </p:spTree>
    <p:extLst>
      <p:ext uri="{BB962C8B-B14F-4D97-AF65-F5344CB8AC3E}">
        <p14:creationId xmlns:p14="http://schemas.microsoft.com/office/powerpoint/2010/main" val="413206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0" y="519289"/>
            <a:ext cx="2804160" cy="82657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94080" y="519289"/>
            <a:ext cx="8249920" cy="8265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SG" smtClean="0"/>
              <a:t>‹#›</a:t>
            </a:fld>
            <a:endParaRPr lang="en-SG"/>
          </a:p>
        </p:txBody>
      </p:sp>
    </p:spTree>
    <p:extLst>
      <p:ext uri="{BB962C8B-B14F-4D97-AF65-F5344CB8AC3E}">
        <p14:creationId xmlns:p14="http://schemas.microsoft.com/office/powerpoint/2010/main" val="1136653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411985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70DDF080-5E8C-48AD-84E5-6C08B304C14E}"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SG" smtClean="0"/>
              <a:t>‹#›</a:t>
            </a:fld>
            <a:endParaRPr lang="en-SG"/>
          </a:p>
        </p:txBody>
      </p:sp>
    </p:spTree>
    <p:extLst>
      <p:ext uri="{BB962C8B-B14F-4D97-AF65-F5344CB8AC3E}">
        <p14:creationId xmlns:p14="http://schemas.microsoft.com/office/powerpoint/2010/main" val="55828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2431628"/>
            <a:ext cx="11216640" cy="4057226"/>
          </a:xfrm>
        </p:spPr>
        <p:txBody>
          <a:bodyPr anchor="b"/>
          <a:lstStyle>
            <a:lvl1pPr>
              <a:defRPr sz="6400"/>
            </a:lvl1pPr>
          </a:lstStyle>
          <a:p>
            <a:r>
              <a:rPr lang="en-US" smtClean="0"/>
              <a:t>Click to edit Master title style</a:t>
            </a:r>
            <a:endParaRPr lang="en-SG"/>
          </a:p>
        </p:txBody>
      </p:sp>
      <p:sp>
        <p:nvSpPr>
          <p:cNvPr id="3" name="Text Placeholder 2"/>
          <p:cNvSpPr>
            <a:spLocks noGrp="1"/>
          </p:cNvSpPr>
          <p:nvPr>
            <p:ph type="body" idx="1"/>
          </p:nvPr>
        </p:nvSpPr>
        <p:spPr>
          <a:xfrm>
            <a:off x="887307" y="6527237"/>
            <a:ext cx="11216640" cy="21335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SG" smtClean="0"/>
              <a:t>‹#›</a:t>
            </a:fld>
            <a:endParaRPr lang="en-SG"/>
          </a:p>
        </p:txBody>
      </p:sp>
    </p:spTree>
    <p:extLst>
      <p:ext uri="{BB962C8B-B14F-4D97-AF65-F5344CB8AC3E}">
        <p14:creationId xmlns:p14="http://schemas.microsoft.com/office/powerpoint/2010/main" val="2677756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94080" y="2596444"/>
            <a:ext cx="5527040" cy="6188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583680" y="2596444"/>
            <a:ext cx="5527040" cy="6188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SG" smtClean="0"/>
              <a:t>‹#›</a:t>
            </a:fld>
            <a:endParaRPr lang="en-SG"/>
          </a:p>
        </p:txBody>
      </p:sp>
    </p:spTree>
    <p:extLst>
      <p:ext uri="{BB962C8B-B14F-4D97-AF65-F5344CB8AC3E}">
        <p14:creationId xmlns:p14="http://schemas.microsoft.com/office/powerpoint/2010/main" val="278081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774" y="519290"/>
            <a:ext cx="11216640" cy="1885245"/>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895775" y="3562773"/>
            <a:ext cx="5501639" cy="5240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6583680" y="3562773"/>
            <a:ext cx="5528734" cy="5240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SG" smtClean="0"/>
              <a:t>‹#›</a:t>
            </a:fld>
            <a:endParaRPr lang="en-SG"/>
          </a:p>
        </p:txBody>
      </p:sp>
    </p:spTree>
    <p:extLst>
      <p:ext uri="{BB962C8B-B14F-4D97-AF65-F5344CB8AC3E}">
        <p14:creationId xmlns:p14="http://schemas.microsoft.com/office/powerpoint/2010/main" val="1715627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SG" smtClean="0"/>
              <a:t>‹#›</a:t>
            </a:fld>
            <a:endParaRPr lang="en-SG"/>
          </a:p>
        </p:txBody>
      </p:sp>
    </p:spTree>
    <p:extLst>
      <p:ext uri="{BB962C8B-B14F-4D97-AF65-F5344CB8AC3E}">
        <p14:creationId xmlns:p14="http://schemas.microsoft.com/office/powerpoint/2010/main" val="102178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SG" smtClean="0"/>
              <a:t>‹#›</a:t>
            </a:fld>
            <a:endParaRPr lang="en-SG"/>
          </a:p>
        </p:txBody>
      </p:sp>
    </p:spTree>
    <p:extLst>
      <p:ext uri="{BB962C8B-B14F-4D97-AF65-F5344CB8AC3E}">
        <p14:creationId xmlns:p14="http://schemas.microsoft.com/office/powerpoint/2010/main" val="262222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650240"/>
            <a:ext cx="4194386" cy="2275840"/>
          </a:xfrm>
        </p:spPr>
        <p:txBody>
          <a:bodyPr anchor="b"/>
          <a:lstStyle>
            <a:lvl1pPr>
              <a:defRPr sz="3413"/>
            </a:lvl1pPr>
          </a:lstStyle>
          <a:p>
            <a:r>
              <a:rPr lang="en-US" smtClean="0"/>
              <a:t>Click to edit Master title style</a:t>
            </a:r>
            <a:endParaRPr lang="en-SG"/>
          </a:p>
        </p:txBody>
      </p:sp>
      <p:sp>
        <p:nvSpPr>
          <p:cNvPr id="3" name="Content Placeholder 2"/>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SG" smtClean="0"/>
              <a:t>‹#›</a:t>
            </a:fld>
            <a:endParaRPr lang="en-SG"/>
          </a:p>
        </p:txBody>
      </p:sp>
    </p:spTree>
    <p:extLst>
      <p:ext uri="{BB962C8B-B14F-4D97-AF65-F5344CB8AC3E}">
        <p14:creationId xmlns:p14="http://schemas.microsoft.com/office/powerpoint/2010/main" val="71250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650240"/>
            <a:ext cx="4194386" cy="2275840"/>
          </a:xfrm>
        </p:spPr>
        <p:txBody>
          <a:bodyPr anchor="b"/>
          <a:lstStyle>
            <a:lvl1pPr>
              <a:defRPr sz="3413"/>
            </a:lvl1pPr>
          </a:lstStyle>
          <a:p>
            <a:r>
              <a:rPr lang="en-US" smtClean="0"/>
              <a:t>Click to edit Master title style</a:t>
            </a:r>
            <a:endParaRPr lang="en-SG"/>
          </a:p>
        </p:txBody>
      </p:sp>
      <p:sp>
        <p:nvSpPr>
          <p:cNvPr id="3" name="Picture Placeholder 2"/>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endParaRPr lang="en-SG"/>
          </a:p>
        </p:txBody>
      </p:sp>
      <p:sp>
        <p:nvSpPr>
          <p:cNvPr id="4" name="Text Placeholder 3"/>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SG" smtClean="0"/>
              <a:t>‹#›</a:t>
            </a:fld>
            <a:endParaRPr lang="en-SG"/>
          </a:p>
        </p:txBody>
      </p:sp>
    </p:spTree>
    <p:extLst>
      <p:ext uri="{BB962C8B-B14F-4D97-AF65-F5344CB8AC3E}">
        <p14:creationId xmlns:p14="http://schemas.microsoft.com/office/powerpoint/2010/main" val="127139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080" y="519290"/>
            <a:ext cx="11216640" cy="1885245"/>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75000"/>
                  </a:schemeClr>
                </a:solidFill>
              </a:defRPr>
            </a:lvl1pPr>
          </a:lstStyle>
          <a:p>
            <a:fld id="{B61BEF0D-F0BB-DE4B-95CE-6DB70DBA9567}" type="datetimeFigureOut">
              <a:rPr lang="en-US" smtClean="0"/>
              <a:pPr/>
              <a:t>11/26/2019</a:t>
            </a:fld>
            <a:endParaRPr lang="en-US" dirty="0"/>
          </a:p>
        </p:txBody>
      </p:sp>
      <p:sp>
        <p:nvSpPr>
          <p:cNvPr id="5" name="Footer Placeholder 4"/>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75000"/>
                  </a:schemeClr>
                </a:solidFill>
              </a:defRPr>
            </a:lvl1pPr>
          </a:lstStyle>
          <a:p>
            <a:fld id="{86CB4B4D-7CA3-9044-876B-883B54F8677D}" type="slidenum">
              <a:rPr lang="en-SG" smtClean="0"/>
              <a:t>‹#›</a:t>
            </a:fld>
            <a:endParaRPr lang="en-SG"/>
          </a:p>
        </p:txBody>
      </p:sp>
    </p:spTree>
    <p:extLst>
      <p:ext uri="{BB962C8B-B14F-4D97-AF65-F5344CB8AC3E}">
        <p14:creationId xmlns:p14="http://schemas.microsoft.com/office/powerpoint/2010/main" val="1906193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pstone"/>
          <p:cNvSpPr txBox="1">
            <a:spLocks noGrp="1"/>
          </p:cNvSpPr>
          <p:nvPr>
            <p:ph type="ctrTitle"/>
          </p:nvPr>
        </p:nvSpPr>
        <p:spPr>
          <a:xfrm>
            <a:off x="1270000" y="88900"/>
            <a:ext cx="10464800" cy="1505149"/>
          </a:xfrm>
          <a:prstGeom prst="rect">
            <a:avLst/>
          </a:prstGeom>
        </p:spPr>
        <p:txBody>
          <a:bodyPr>
            <a:normAutofit/>
          </a:bodyPr>
          <a:lstStyle/>
          <a:p>
            <a:r>
              <a:rPr dirty="0"/>
              <a:t>Capstone</a:t>
            </a:r>
          </a:p>
        </p:txBody>
      </p:sp>
      <p:sp>
        <p:nvSpPr>
          <p:cNvPr id="120" name="Image Sensor Defect Detection"/>
          <p:cNvSpPr txBox="1">
            <a:spLocks noGrp="1"/>
          </p:cNvSpPr>
          <p:nvPr>
            <p:ph type="subTitle" idx="1"/>
          </p:nvPr>
        </p:nvSpPr>
        <p:spPr>
          <a:xfrm>
            <a:off x="1270000" y="6835078"/>
            <a:ext cx="10464800" cy="1130301"/>
          </a:xfrm>
          <a:prstGeom prst="rect">
            <a:avLst/>
          </a:prstGeom>
        </p:spPr>
        <p:txBody>
          <a:bodyPr/>
          <a:lstStyle/>
          <a:p>
            <a:pPr algn="ctr"/>
            <a:r>
              <a:rPr dirty="0"/>
              <a:t>Image Sensor Defect Detection</a:t>
            </a:r>
          </a:p>
        </p:txBody>
      </p:sp>
      <p:sp>
        <p:nvSpPr>
          <p:cNvPr id="121" name="Theleeban Ragunathan"/>
          <p:cNvSpPr txBox="1"/>
          <p:nvPr/>
        </p:nvSpPr>
        <p:spPr>
          <a:xfrm>
            <a:off x="9287154" y="9091270"/>
            <a:ext cx="3472892"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Theleeban Ragunathan</a:t>
            </a:r>
          </a:p>
        </p:txBody>
      </p:sp>
      <p:pic>
        <p:nvPicPr>
          <p:cNvPr id="122" name="canon-120-xl.jpeg" descr="canon-120-xl.jpeg"/>
          <p:cNvPicPr>
            <a:picLocks noChangeAspect="1"/>
          </p:cNvPicPr>
          <p:nvPr/>
        </p:nvPicPr>
        <p:blipFill>
          <a:blip r:embed="rId2">
            <a:extLst/>
          </a:blip>
          <a:stretch>
            <a:fillRect/>
          </a:stretch>
        </p:blipFill>
        <p:spPr>
          <a:xfrm>
            <a:off x="4506795" y="2630750"/>
            <a:ext cx="3991210" cy="316762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Defect Category 3"/>
          <p:cNvSpPr txBox="1">
            <a:spLocks noGrp="1"/>
          </p:cNvSpPr>
          <p:nvPr>
            <p:ph type="title"/>
          </p:nvPr>
        </p:nvSpPr>
        <p:spPr>
          <a:prstGeom prst="rect">
            <a:avLst/>
          </a:prstGeom>
        </p:spPr>
        <p:txBody>
          <a:bodyPr/>
          <a:lstStyle/>
          <a:p>
            <a:r>
              <a:rPr dirty="0" smtClean="0"/>
              <a:t>Category 3</a:t>
            </a:r>
            <a:r>
              <a:rPr lang="en-SG" dirty="0" smtClean="0"/>
              <a:t> (Die defect)</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2404535"/>
            <a:ext cx="12192000" cy="6858000"/>
          </a:xfrm>
          <a:prstGeom prst="rect">
            <a:avLst/>
          </a:prstGeom>
        </p:spPr>
      </p:pic>
      <p:sp>
        <p:nvSpPr>
          <p:cNvPr id="6" name="Oval 5"/>
          <p:cNvSpPr/>
          <p:nvPr/>
        </p:nvSpPr>
        <p:spPr>
          <a:xfrm>
            <a:off x="6996544" y="8908473"/>
            <a:ext cx="595747" cy="506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Defect Category 4"/>
          <p:cNvSpPr txBox="1">
            <a:spLocks noGrp="1"/>
          </p:cNvSpPr>
          <p:nvPr>
            <p:ph type="title"/>
          </p:nvPr>
        </p:nvSpPr>
        <p:spPr>
          <a:prstGeom prst="rect">
            <a:avLst/>
          </a:prstGeom>
        </p:spPr>
        <p:txBody>
          <a:bodyPr/>
          <a:lstStyle/>
          <a:p>
            <a:r>
              <a:rPr dirty="0" smtClean="0"/>
              <a:t>Category 4</a:t>
            </a:r>
            <a:r>
              <a:rPr lang="en-SG" dirty="0" smtClean="0"/>
              <a:t> (Dust/Stain on glass)</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19" y="2404535"/>
            <a:ext cx="12192000" cy="6858000"/>
          </a:xfrm>
          <a:prstGeom prst="rect">
            <a:avLst/>
          </a:prstGeom>
        </p:spPr>
      </p:pic>
      <p:sp>
        <p:nvSpPr>
          <p:cNvPr id="6" name="Oval 5"/>
          <p:cNvSpPr/>
          <p:nvPr/>
        </p:nvSpPr>
        <p:spPr>
          <a:xfrm>
            <a:off x="11748655" y="4405745"/>
            <a:ext cx="1057564" cy="1171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Defect Category 4"/>
          <p:cNvSpPr txBox="1">
            <a:spLocks noGrp="1"/>
          </p:cNvSpPr>
          <p:nvPr>
            <p:ph type="title"/>
          </p:nvPr>
        </p:nvSpPr>
        <p:spPr>
          <a:prstGeom prst="rect">
            <a:avLst/>
          </a:prstGeom>
        </p:spPr>
        <p:txBody>
          <a:bodyPr/>
          <a:lstStyle/>
          <a:p>
            <a:r>
              <a:rPr dirty="0" smtClean="0"/>
              <a:t>Category </a:t>
            </a:r>
            <a:r>
              <a:rPr lang="en-SG" dirty="0" smtClean="0"/>
              <a:t>5 (Test interface shading)</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2404535"/>
            <a:ext cx="12192000" cy="6858000"/>
          </a:xfrm>
          <a:prstGeom prst="rect">
            <a:avLst/>
          </a:prstGeom>
        </p:spPr>
      </p:pic>
    </p:spTree>
    <p:extLst>
      <p:ext uri="{BB962C8B-B14F-4D97-AF65-F5344CB8AC3E}">
        <p14:creationId xmlns:p14="http://schemas.microsoft.com/office/powerpoint/2010/main" val="376504764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Defect Category 4"/>
          <p:cNvSpPr txBox="1">
            <a:spLocks noGrp="1"/>
          </p:cNvSpPr>
          <p:nvPr>
            <p:ph type="title"/>
          </p:nvPr>
        </p:nvSpPr>
        <p:spPr>
          <a:prstGeom prst="rect">
            <a:avLst/>
          </a:prstGeom>
        </p:spPr>
        <p:txBody>
          <a:bodyPr/>
          <a:lstStyle/>
          <a:p>
            <a:r>
              <a:rPr dirty="0" smtClean="0"/>
              <a:t>Category </a:t>
            </a:r>
            <a:r>
              <a:rPr lang="en-SG" dirty="0" smtClean="0"/>
              <a:t>6 (Ring stain)</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2611581"/>
            <a:ext cx="12192000" cy="6858000"/>
          </a:xfrm>
          <a:prstGeom prst="rect">
            <a:avLst/>
          </a:prstGeom>
        </p:spPr>
      </p:pic>
    </p:spTree>
    <p:extLst>
      <p:ext uri="{BB962C8B-B14F-4D97-AF65-F5344CB8AC3E}">
        <p14:creationId xmlns:p14="http://schemas.microsoft.com/office/powerpoint/2010/main" val="153901598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Defect Category 4"/>
          <p:cNvSpPr txBox="1">
            <a:spLocks noGrp="1"/>
          </p:cNvSpPr>
          <p:nvPr>
            <p:ph type="title"/>
          </p:nvPr>
        </p:nvSpPr>
        <p:spPr>
          <a:prstGeom prst="rect">
            <a:avLst/>
          </a:prstGeom>
        </p:spPr>
        <p:txBody>
          <a:bodyPr/>
          <a:lstStyle/>
          <a:p>
            <a:r>
              <a:rPr dirty="0"/>
              <a:t>Defect Category </a:t>
            </a:r>
            <a:r>
              <a:rPr lang="en-SG" dirty="0" smtClean="0"/>
              <a:t>7 (Shift register failure)</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2404535"/>
            <a:ext cx="12192000" cy="6858000"/>
          </a:xfrm>
          <a:prstGeom prst="rect">
            <a:avLst/>
          </a:prstGeom>
        </p:spPr>
      </p:pic>
    </p:spTree>
    <p:extLst>
      <p:ext uri="{BB962C8B-B14F-4D97-AF65-F5344CB8AC3E}">
        <p14:creationId xmlns:p14="http://schemas.microsoft.com/office/powerpoint/2010/main" val="132934601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Defect Category 4"/>
          <p:cNvSpPr txBox="1">
            <a:spLocks noGrp="1"/>
          </p:cNvSpPr>
          <p:nvPr>
            <p:ph type="title"/>
          </p:nvPr>
        </p:nvSpPr>
        <p:spPr>
          <a:prstGeom prst="rect">
            <a:avLst/>
          </a:prstGeom>
        </p:spPr>
        <p:txBody>
          <a:bodyPr/>
          <a:lstStyle/>
          <a:p>
            <a:r>
              <a:rPr dirty="0" smtClean="0"/>
              <a:t>Category </a:t>
            </a:r>
            <a:r>
              <a:rPr lang="en-SG" dirty="0" smtClean="0"/>
              <a:t>8 (Test light source out of focus)</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2404535"/>
            <a:ext cx="12192000" cy="6858000"/>
          </a:xfrm>
          <a:prstGeom prst="rect">
            <a:avLst/>
          </a:prstGeom>
        </p:spPr>
      </p:pic>
    </p:spTree>
    <p:extLst>
      <p:ext uri="{BB962C8B-B14F-4D97-AF65-F5344CB8AC3E}">
        <p14:creationId xmlns:p14="http://schemas.microsoft.com/office/powerpoint/2010/main" val="383390436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Timeline</a:t>
            </a:r>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2773964899"/>
              </p:ext>
            </p:extLst>
          </p:nvPr>
        </p:nvGraphicFramePr>
        <p:xfrm>
          <a:off x="1145309" y="3571506"/>
          <a:ext cx="10965411" cy="2095003"/>
        </p:xfrm>
        <a:graphic>
          <a:graphicData uri="http://schemas.openxmlformats.org/drawingml/2006/table">
            <a:tbl>
              <a:tblPr firstRow="1" bandRow="1">
                <a:tableStyleId>{5940675A-B579-460E-94D1-54222C63F5DA}</a:tableStyleId>
              </a:tblPr>
              <a:tblGrid>
                <a:gridCol w="2635081"/>
                <a:gridCol w="1751084"/>
                <a:gridCol w="2193082"/>
                <a:gridCol w="2193082"/>
                <a:gridCol w="2193082"/>
              </a:tblGrid>
              <a:tr h="398697">
                <a:tc>
                  <a:txBody>
                    <a:bodyPr/>
                    <a:lstStyle/>
                    <a:p>
                      <a:endParaRPr lang="en-SG" dirty="0"/>
                    </a:p>
                  </a:txBody>
                  <a:tcPr/>
                </a:tc>
                <a:tc>
                  <a:txBody>
                    <a:bodyPr/>
                    <a:lstStyle/>
                    <a:p>
                      <a:pPr algn="ctr"/>
                      <a:r>
                        <a:rPr lang="en-SG" dirty="0" smtClean="0"/>
                        <a:t>Week 1</a:t>
                      </a:r>
                      <a:endParaRPr lang="en-SG" dirty="0"/>
                    </a:p>
                  </a:txBody>
                  <a:tcPr/>
                </a:tc>
                <a:tc>
                  <a:txBody>
                    <a:bodyPr/>
                    <a:lstStyle/>
                    <a:p>
                      <a:pPr algn="ctr"/>
                      <a:r>
                        <a:rPr lang="en-SG" dirty="0" smtClean="0"/>
                        <a:t>Week 2</a:t>
                      </a:r>
                      <a:endParaRPr lang="en-SG" dirty="0"/>
                    </a:p>
                  </a:txBody>
                  <a:tcPr/>
                </a:tc>
                <a:tc>
                  <a:txBody>
                    <a:bodyPr/>
                    <a:lstStyle/>
                    <a:p>
                      <a:pPr algn="ctr"/>
                      <a:r>
                        <a:rPr lang="en-SG" dirty="0" smtClean="0"/>
                        <a:t>Week 3</a:t>
                      </a:r>
                      <a:endParaRPr lang="en-SG" dirty="0"/>
                    </a:p>
                  </a:txBody>
                  <a:tcPr/>
                </a:tc>
                <a:tc>
                  <a:txBody>
                    <a:bodyPr/>
                    <a:lstStyle/>
                    <a:p>
                      <a:pPr algn="ctr"/>
                      <a:r>
                        <a:rPr lang="en-SG" dirty="0" smtClean="0"/>
                        <a:t>Week 4</a:t>
                      </a:r>
                      <a:endParaRPr lang="en-SG" dirty="0"/>
                    </a:p>
                  </a:txBody>
                  <a:tcPr/>
                </a:tc>
              </a:tr>
              <a:tr h="403232">
                <a:tc>
                  <a:txBody>
                    <a:bodyPr/>
                    <a:lstStyle/>
                    <a:p>
                      <a:r>
                        <a:rPr lang="en-SG" b="1" dirty="0" smtClean="0"/>
                        <a:t>Feature Engineering</a:t>
                      </a:r>
                      <a:endParaRPr lang="en-SG" b="1" dirty="0"/>
                    </a:p>
                  </a:txBody>
                  <a:tcPr/>
                </a:tc>
                <a:tc>
                  <a:txBody>
                    <a:bodyPr/>
                    <a:lstStyle/>
                    <a:p>
                      <a:endParaRPr lang="en-SG" dirty="0"/>
                    </a:p>
                  </a:txBody>
                  <a:tcPr>
                    <a:solidFill>
                      <a:srgbClr val="FF0000"/>
                    </a:solidFill>
                  </a:tcPr>
                </a:tc>
                <a:tc>
                  <a:txBody>
                    <a:bodyPr/>
                    <a:lstStyle/>
                    <a:p>
                      <a:endParaRPr lang="en-SG"/>
                    </a:p>
                  </a:txBody>
                  <a:tcPr/>
                </a:tc>
                <a:tc>
                  <a:txBody>
                    <a:bodyPr/>
                    <a:lstStyle/>
                    <a:p>
                      <a:endParaRPr lang="en-SG"/>
                    </a:p>
                  </a:txBody>
                  <a:tcPr/>
                </a:tc>
                <a:tc>
                  <a:txBody>
                    <a:bodyPr/>
                    <a:lstStyle/>
                    <a:p>
                      <a:endParaRPr lang="en-SG"/>
                    </a:p>
                  </a:txBody>
                  <a:tcPr/>
                </a:tc>
              </a:tr>
              <a:tr h="398697">
                <a:tc>
                  <a:txBody>
                    <a:bodyPr/>
                    <a:lstStyle/>
                    <a:p>
                      <a:r>
                        <a:rPr lang="en-SG" b="1" dirty="0" smtClean="0"/>
                        <a:t>Modelling</a:t>
                      </a:r>
                      <a:endParaRPr lang="en-SG" b="1" dirty="0"/>
                    </a:p>
                  </a:txBody>
                  <a:tcPr/>
                </a:tc>
                <a:tc>
                  <a:txBody>
                    <a:bodyPr/>
                    <a:lstStyle/>
                    <a:p>
                      <a:endParaRPr lang="en-SG"/>
                    </a:p>
                  </a:txBody>
                  <a:tcPr/>
                </a:tc>
                <a:tc>
                  <a:txBody>
                    <a:bodyPr/>
                    <a:lstStyle/>
                    <a:p>
                      <a:endParaRPr lang="en-SG" dirty="0"/>
                    </a:p>
                  </a:txBody>
                  <a:tcPr>
                    <a:solidFill>
                      <a:srgbClr val="FF0000"/>
                    </a:solidFill>
                  </a:tcPr>
                </a:tc>
                <a:tc>
                  <a:txBody>
                    <a:bodyPr/>
                    <a:lstStyle/>
                    <a:p>
                      <a:endParaRPr lang="en-SG"/>
                    </a:p>
                  </a:txBody>
                  <a:tcPr/>
                </a:tc>
                <a:tc>
                  <a:txBody>
                    <a:bodyPr/>
                    <a:lstStyle/>
                    <a:p>
                      <a:endParaRPr lang="en-SG"/>
                    </a:p>
                  </a:txBody>
                  <a:tcPr/>
                </a:tc>
              </a:tr>
              <a:tr h="398697">
                <a:tc>
                  <a:txBody>
                    <a:bodyPr/>
                    <a:lstStyle/>
                    <a:p>
                      <a:r>
                        <a:rPr lang="en-SG" b="1" dirty="0" smtClean="0"/>
                        <a:t>Deployment</a:t>
                      </a:r>
                      <a:endParaRPr lang="en-SG" b="1" dirty="0"/>
                    </a:p>
                  </a:txBody>
                  <a:tcPr/>
                </a:tc>
                <a:tc>
                  <a:txBody>
                    <a:bodyPr/>
                    <a:lstStyle/>
                    <a:p>
                      <a:endParaRPr lang="en-SG"/>
                    </a:p>
                  </a:txBody>
                  <a:tcPr/>
                </a:tc>
                <a:tc>
                  <a:txBody>
                    <a:bodyPr/>
                    <a:lstStyle/>
                    <a:p>
                      <a:endParaRPr lang="en-SG"/>
                    </a:p>
                  </a:txBody>
                  <a:tcPr/>
                </a:tc>
                <a:tc>
                  <a:txBody>
                    <a:bodyPr/>
                    <a:lstStyle/>
                    <a:p>
                      <a:endParaRPr lang="en-SG" dirty="0"/>
                    </a:p>
                  </a:txBody>
                  <a:tcPr>
                    <a:solidFill>
                      <a:srgbClr val="FF0000"/>
                    </a:solidFill>
                  </a:tcPr>
                </a:tc>
                <a:tc>
                  <a:txBody>
                    <a:bodyPr/>
                    <a:lstStyle/>
                    <a:p>
                      <a:endParaRPr lang="en-SG"/>
                    </a:p>
                  </a:txBody>
                  <a:tcPr/>
                </a:tc>
              </a:tr>
              <a:tr h="495680">
                <a:tc>
                  <a:txBody>
                    <a:bodyPr/>
                    <a:lstStyle/>
                    <a:p>
                      <a:r>
                        <a:rPr lang="en-SG" b="1" dirty="0" smtClean="0"/>
                        <a:t>Testing and optimizing</a:t>
                      </a:r>
                      <a:endParaRPr lang="en-SG" b="1" dirty="0"/>
                    </a:p>
                  </a:txBody>
                  <a:tcPr/>
                </a:tc>
                <a:tc>
                  <a:txBody>
                    <a:bodyPr/>
                    <a:lstStyle/>
                    <a:p>
                      <a:endParaRPr lang="en-SG" dirty="0"/>
                    </a:p>
                  </a:txBody>
                  <a:tcPr/>
                </a:tc>
                <a:tc>
                  <a:txBody>
                    <a:bodyPr/>
                    <a:lstStyle/>
                    <a:p>
                      <a:endParaRPr lang="en-SG"/>
                    </a:p>
                  </a:txBody>
                  <a:tcPr/>
                </a:tc>
                <a:tc>
                  <a:txBody>
                    <a:bodyPr/>
                    <a:lstStyle/>
                    <a:p>
                      <a:endParaRPr lang="en-SG"/>
                    </a:p>
                  </a:txBody>
                  <a:tcPr/>
                </a:tc>
                <a:tc>
                  <a:txBody>
                    <a:bodyPr/>
                    <a:lstStyle/>
                    <a:p>
                      <a:endParaRPr lang="en-SG" dirty="0"/>
                    </a:p>
                  </a:txBody>
                  <a:tcPr>
                    <a:solidFill>
                      <a:srgbClr val="FF0000"/>
                    </a:solidFill>
                  </a:tcPr>
                </a:tc>
              </a:tr>
            </a:tbl>
          </a:graphicData>
        </a:graphic>
      </p:graphicFrame>
    </p:spTree>
    <p:extLst>
      <p:ext uri="{BB962C8B-B14F-4D97-AF65-F5344CB8AC3E}">
        <p14:creationId xmlns:p14="http://schemas.microsoft.com/office/powerpoint/2010/main" val="167072486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o Far…….."/>
          <p:cNvSpPr txBox="1">
            <a:spLocks noGrp="1"/>
          </p:cNvSpPr>
          <p:nvPr>
            <p:ph type="title"/>
          </p:nvPr>
        </p:nvSpPr>
        <p:spPr>
          <a:xfrm>
            <a:off x="1029007" y="53075"/>
            <a:ext cx="11216640" cy="1358923"/>
          </a:xfrm>
          <a:prstGeom prst="rect">
            <a:avLst/>
          </a:prstGeom>
        </p:spPr>
        <p:txBody>
          <a:bodyPr/>
          <a:lstStyle/>
          <a:p>
            <a:r>
              <a:rPr lang="en-SG" b="1" dirty="0"/>
              <a:t>Feature extraction</a:t>
            </a:r>
            <a:endParaRPr dirty="0"/>
          </a:p>
        </p:txBody>
      </p:sp>
      <p:sp>
        <p:nvSpPr>
          <p:cNvPr id="156" name="Input"/>
          <p:cNvSpPr txBox="1"/>
          <p:nvPr/>
        </p:nvSpPr>
        <p:spPr>
          <a:xfrm>
            <a:off x="283568" y="2376899"/>
            <a:ext cx="6851523"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r>
              <a:rPr lang="en-SG" sz="2000" b="0" dirty="0" smtClean="0">
                <a:solidFill>
                  <a:schemeClr val="tx1"/>
                </a:solidFill>
              </a:rPr>
              <a:t>Question asked to find features and reduce dimension: How to represent an image properties by functions(equations)?</a:t>
            </a:r>
            <a:endParaRPr sz="2000" b="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380" y="2928411"/>
            <a:ext cx="4318984" cy="320112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568" y="3709009"/>
            <a:ext cx="6712480" cy="190536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568" y="6407362"/>
            <a:ext cx="4318984" cy="320112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9673" y="6720503"/>
            <a:ext cx="6526816" cy="2713395"/>
          </a:xfrm>
          <a:prstGeom prst="rect">
            <a:avLst/>
          </a:prstGeom>
        </p:spPr>
      </p:pic>
      <p:sp>
        <p:nvSpPr>
          <p:cNvPr id="6" name="TextBox 5"/>
          <p:cNvSpPr txBox="1"/>
          <p:nvPr/>
        </p:nvSpPr>
        <p:spPr>
          <a:xfrm>
            <a:off x="986528" y="6025685"/>
            <a:ext cx="2869696" cy="830997"/>
          </a:xfrm>
          <a:prstGeom prst="rect">
            <a:avLst/>
          </a:prstGeom>
          <a:noFill/>
        </p:spPr>
        <p:txBody>
          <a:bodyPr wrap="none" rtlCol="0">
            <a:spAutoFit/>
          </a:bodyPr>
          <a:lstStyle/>
          <a:p>
            <a:r>
              <a:rPr lang="en-SG" dirty="0" smtClean="0">
                <a:solidFill>
                  <a:schemeClr val="tx1"/>
                </a:solidFill>
              </a:rPr>
              <a:t>Key points </a:t>
            </a:r>
            <a:r>
              <a:rPr lang="en-SG" dirty="0">
                <a:solidFill>
                  <a:schemeClr val="tx1"/>
                </a:solidFill>
              </a:rPr>
              <a:t>feature</a:t>
            </a:r>
          </a:p>
          <a:p>
            <a:endParaRPr lang="en-SG" dirty="0"/>
          </a:p>
        </p:txBody>
      </p:sp>
      <p:sp>
        <p:nvSpPr>
          <p:cNvPr id="7" name="TextBox 6"/>
          <p:cNvSpPr txBox="1"/>
          <p:nvPr/>
        </p:nvSpPr>
        <p:spPr>
          <a:xfrm>
            <a:off x="7347380" y="6413609"/>
            <a:ext cx="3637066" cy="830997"/>
          </a:xfrm>
          <a:prstGeom prst="rect">
            <a:avLst/>
          </a:prstGeom>
          <a:noFill/>
        </p:spPr>
        <p:txBody>
          <a:bodyPr wrap="square" rtlCol="0">
            <a:spAutoFit/>
          </a:bodyPr>
          <a:lstStyle/>
          <a:p>
            <a:r>
              <a:rPr lang="en-SG" dirty="0" smtClean="0">
                <a:solidFill>
                  <a:schemeClr val="tx1"/>
                </a:solidFill>
              </a:rPr>
              <a:t>Fast Fourier Transform </a:t>
            </a:r>
            <a:endParaRPr lang="en-SG" dirty="0">
              <a:solidFill>
                <a:schemeClr val="tx1"/>
              </a:solidFill>
            </a:endParaRPr>
          </a:p>
          <a:p>
            <a:endParaRPr lang="en-SG" dirty="0"/>
          </a:p>
        </p:txBody>
      </p:sp>
      <p:sp>
        <p:nvSpPr>
          <p:cNvPr id="8" name="Rectangle 7"/>
          <p:cNvSpPr/>
          <p:nvPr/>
        </p:nvSpPr>
        <p:spPr>
          <a:xfrm>
            <a:off x="2443060" y="3247344"/>
            <a:ext cx="1842171" cy="461665"/>
          </a:xfrm>
          <a:prstGeom prst="rect">
            <a:avLst/>
          </a:prstGeom>
        </p:spPr>
        <p:txBody>
          <a:bodyPr wrap="none">
            <a:spAutoFit/>
          </a:bodyPr>
          <a:lstStyle/>
          <a:p>
            <a:pPr algn="l"/>
            <a:r>
              <a:rPr lang="en-SG" dirty="0">
                <a:solidFill>
                  <a:srgbClr val="000000"/>
                </a:solidFill>
              </a:rPr>
              <a:t>Gabor filter</a:t>
            </a:r>
          </a:p>
        </p:txBody>
      </p:sp>
      <p:sp>
        <p:nvSpPr>
          <p:cNvPr id="9" name="TextBox 8"/>
          <p:cNvSpPr txBox="1"/>
          <p:nvPr/>
        </p:nvSpPr>
        <p:spPr>
          <a:xfrm>
            <a:off x="7464572" y="2479659"/>
            <a:ext cx="4201792" cy="461665"/>
          </a:xfrm>
          <a:prstGeom prst="rect">
            <a:avLst/>
          </a:prstGeom>
          <a:noFill/>
        </p:spPr>
        <p:txBody>
          <a:bodyPr wrap="none" rtlCol="0">
            <a:spAutoFit/>
          </a:bodyPr>
          <a:lstStyle/>
          <a:p>
            <a:r>
              <a:rPr lang="en-SG" dirty="0">
                <a:solidFill>
                  <a:schemeClr val="tx1"/>
                </a:solidFill>
              </a:rPr>
              <a:t>Local binary patterns (LBP)</a:t>
            </a:r>
          </a:p>
        </p:txBody>
      </p:sp>
      <p:sp>
        <p:nvSpPr>
          <p:cNvPr id="10" name="TextBox 9"/>
          <p:cNvSpPr txBox="1"/>
          <p:nvPr/>
        </p:nvSpPr>
        <p:spPr>
          <a:xfrm>
            <a:off x="283568" y="1134065"/>
            <a:ext cx="11727099" cy="830997"/>
          </a:xfrm>
          <a:prstGeom prst="rect">
            <a:avLst/>
          </a:prstGeom>
          <a:noFill/>
        </p:spPr>
        <p:txBody>
          <a:bodyPr wrap="square" rtlCol="0">
            <a:spAutoFit/>
          </a:bodyPr>
          <a:lstStyle/>
          <a:p>
            <a:pPr marL="342900" indent="-342900" algn="l">
              <a:buFont typeface="Arial" panose="020B0604020202020204" pitchFamily="34" charset="0"/>
              <a:buChar char="•"/>
            </a:pPr>
            <a:r>
              <a:rPr lang="en-SG" b="0" dirty="0" smtClean="0">
                <a:solidFill>
                  <a:schemeClr val="tx1"/>
                </a:solidFill>
              </a:rPr>
              <a:t>HD Image size  is 1280 x 720 pixels, which means 921 600 features.</a:t>
            </a:r>
          </a:p>
          <a:p>
            <a:pPr marL="342900" indent="-342900" algn="l">
              <a:buFont typeface="Arial" panose="020B0604020202020204" pitchFamily="34" charset="0"/>
              <a:buChar char="•"/>
            </a:pPr>
            <a:r>
              <a:rPr lang="en-SG" b="0" dirty="0" smtClean="0">
                <a:solidFill>
                  <a:schemeClr val="tx1"/>
                </a:solidFill>
              </a:rPr>
              <a:t>Minimum number of defect could be as little as 1 out of </a:t>
            </a:r>
            <a:r>
              <a:rPr lang="en-SG" b="0" dirty="0">
                <a:solidFill>
                  <a:schemeClr val="tx1"/>
                </a:solidFill>
              </a:rPr>
              <a:t>921 </a:t>
            </a:r>
            <a:r>
              <a:rPr lang="en-SG" b="0" dirty="0" smtClean="0">
                <a:solidFill>
                  <a:schemeClr val="tx1"/>
                </a:solidFill>
              </a:rPr>
              <a:t>600.</a:t>
            </a:r>
            <a:endParaRPr lang="en-SG" b="0" dirty="0">
              <a:solidFill>
                <a:schemeClr val="tx1"/>
              </a:solidFill>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Model Scores</a:t>
            </a:r>
            <a:endParaRPr lang="en-SG" dirty="0"/>
          </a:p>
        </p:txBody>
      </p:sp>
      <p:graphicFrame>
        <p:nvGraphicFramePr>
          <p:cNvPr id="3" name="Table 2"/>
          <p:cNvGraphicFramePr>
            <a:graphicFrameLocks noGrp="1"/>
          </p:cNvGraphicFramePr>
          <p:nvPr>
            <p:extLst>
              <p:ext uri="{D42A27DB-BD31-4B8C-83A1-F6EECF244321}">
                <p14:modId xmlns:p14="http://schemas.microsoft.com/office/powerpoint/2010/main" val="1494555320"/>
              </p:ext>
            </p:extLst>
          </p:nvPr>
        </p:nvGraphicFramePr>
        <p:xfrm>
          <a:off x="894081" y="2931724"/>
          <a:ext cx="11464173" cy="6212277"/>
        </p:xfrm>
        <a:graphic>
          <a:graphicData uri="http://schemas.openxmlformats.org/drawingml/2006/table">
            <a:tbl>
              <a:tblPr firstRow="1" bandRow="1">
                <a:tableStyleId>{C083E6E3-FA7D-4D7B-A595-EF9225AFEA82}</a:tableStyleId>
              </a:tblPr>
              <a:tblGrid>
                <a:gridCol w="3821391"/>
                <a:gridCol w="3821391"/>
                <a:gridCol w="3821391"/>
              </a:tblGrid>
              <a:tr h="753354">
                <a:tc>
                  <a:txBody>
                    <a:bodyPr/>
                    <a:lstStyle/>
                    <a:p>
                      <a:endParaRPr lang="en-SG" dirty="0"/>
                    </a:p>
                  </a:txBody>
                  <a:tcPr/>
                </a:tc>
                <a:tc>
                  <a:txBody>
                    <a:bodyPr/>
                    <a:lstStyle/>
                    <a:p>
                      <a:pPr algn="ctr"/>
                      <a:r>
                        <a:rPr lang="en-SG" sz="2800" dirty="0" smtClean="0">
                          <a:latin typeface="+mj-lt"/>
                        </a:rPr>
                        <a:t>Accuracy</a:t>
                      </a:r>
                      <a:endParaRPr lang="en-SG" sz="2800" dirty="0">
                        <a:latin typeface="+mj-lt"/>
                      </a:endParaRPr>
                    </a:p>
                  </a:txBody>
                  <a:tcPr/>
                </a:tc>
                <a:tc>
                  <a:txBody>
                    <a:bodyPr/>
                    <a:lstStyle/>
                    <a:p>
                      <a:pPr algn="ctr"/>
                      <a:r>
                        <a:rPr lang="en-SG" sz="2800" dirty="0" smtClean="0">
                          <a:latin typeface="+mj-lt"/>
                        </a:rPr>
                        <a:t>ROC Score</a:t>
                      </a:r>
                      <a:endParaRPr lang="en-SG" sz="2800" dirty="0">
                        <a:latin typeface="+mj-lt"/>
                      </a:endParaRPr>
                    </a:p>
                  </a:txBody>
                  <a:tcPr/>
                </a:tc>
              </a:tr>
              <a:tr h="753354">
                <a:tc>
                  <a:txBody>
                    <a:bodyPr/>
                    <a:lstStyle/>
                    <a:p>
                      <a:pPr algn="r"/>
                      <a:r>
                        <a:rPr lang="en-SG" sz="2800" b="0" dirty="0" smtClean="0">
                          <a:latin typeface="+mj-lt"/>
                        </a:rPr>
                        <a:t>Logistic Regression</a:t>
                      </a:r>
                      <a:endParaRPr lang="en-SG" sz="2800" b="0" dirty="0">
                        <a:latin typeface="+mj-lt"/>
                      </a:endParaRPr>
                    </a:p>
                  </a:txBody>
                  <a:tcPr/>
                </a:tc>
                <a:tc>
                  <a:txBody>
                    <a:bodyPr/>
                    <a:lstStyle/>
                    <a:p>
                      <a:pPr algn="ctr"/>
                      <a:r>
                        <a:rPr lang="en-SG" sz="2800" b="0" dirty="0" smtClean="0">
                          <a:latin typeface="+mj-lt"/>
                        </a:rPr>
                        <a:t>97.06%</a:t>
                      </a:r>
                      <a:endParaRPr lang="en-SG" sz="2800" b="0" dirty="0">
                        <a:latin typeface="+mj-lt"/>
                      </a:endParaRPr>
                    </a:p>
                  </a:txBody>
                  <a:tcPr/>
                </a:tc>
                <a:tc>
                  <a:txBody>
                    <a:bodyPr/>
                    <a:lstStyle/>
                    <a:p>
                      <a:pPr algn="ctr"/>
                      <a:r>
                        <a:rPr lang="en-SG" sz="2800" b="0" dirty="0" smtClean="0">
                          <a:latin typeface="+mj-lt"/>
                        </a:rPr>
                        <a:t>98.317%</a:t>
                      </a:r>
                      <a:endParaRPr lang="en-SG" sz="2800" b="0" dirty="0">
                        <a:latin typeface="+mj-lt"/>
                      </a:endParaRPr>
                    </a:p>
                  </a:txBody>
                  <a:tcPr/>
                </a:tc>
              </a:tr>
              <a:tr h="1066287">
                <a:tc>
                  <a:txBody>
                    <a:bodyPr/>
                    <a:lstStyle/>
                    <a:p>
                      <a:pPr algn="r"/>
                      <a:r>
                        <a:rPr lang="en-SG" sz="2800" b="0" dirty="0" smtClean="0">
                          <a:latin typeface="+mj-lt"/>
                        </a:rPr>
                        <a:t>KN Neighbour Classifier</a:t>
                      </a:r>
                      <a:endParaRPr lang="en-SG" sz="2800" b="0" dirty="0">
                        <a:latin typeface="+mj-lt"/>
                      </a:endParaRPr>
                    </a:p>
                  </a:txBody>
                  <a:tcPr/>
                </a:tc>
                <a:tc>
                  <a:txBody>
                    <a:bodyPr/>
                    <a:lstStyle/>
                    <a:p>
                      <a:pPr algn="ctr"/>
                      <a:r>
                        <a:rPr lang="en-SG" sz="2800" b="0" dirty="0" smtClean="0">
                          <a:latin typeface="+mj-lt"/>
                        </a:rPr>
                        <a:t>99.65%</a:t>
                      </a:r>
                      <a:endParaRPr lang="en-SG" sz="2800" b="0" dirty="0">
                        <a:latin typeface="+mj-lt"/>
                      </a:endParaRPr>
                    </a:p>
                  </a:txBody>
                  <a:tcPr/>
                </a:tc>
                <a:tc>
                  <a:txBody>
                    <a:bodyPr/>
                    <a:lstStyle/>
                    <a:p>
                      <a:pPr algn="ctr"/>
                      <a:r>
                        <a:rPr lang="en-SG" sz="2800" b="0" dirty="0" smtClean="0">
                          <a:latin typeface="+mj-lt"/>
                        </a:rPr>
                        <a:t>99.802%</a:t>
                      </a:r>
                      <a:endParaRPr lang="en-SG" sz="2800" b="0" dirty="0">
                        <a:latin typeface="+mj-lt"/>
                      </a:endParaRPr>
                    </a:p>
                  </a:txBody>
                  <a:tcPr/>
                </a:tc>
              </a:tr>
              <a:tr h="753354">
                <a:tc>
                  <a:txBody>
                    <a:bodyPr/>
                    <a:lstStyle/>
                    <a:p>
                      <a:pPr algn="r"/>
                      <a:r>
                        <a:rPr lang="en-SG" sz="2800" b="0" dirty="0" smtClean="0">
                          <a:latin typeface="+mj-lt"/>
                        </a:rPr>
                        <a:t>Decision Tree Classifier</a:t>
                      </a:r>
                      <a:endParaRPr lang="en-SG" sz="2800" b="0" dirty="0">
                        <a:latin typeface="+mj-lt"/>
                      </a:endParaRPr>
                    </a:p>
                  </a:txBody>
                  <a:tcPr/>
                </a:tc>
                <a:tc>
                  <a:txBody>
                    <a:bodyPr/>
                    <a:lstStyle/>
                    <a:p>
                      <a:pPr algn="ctr"/>
                      <a:r>
                        <a:rPr lang="en-SG" sz="2800" b="0" dirty="0" smtClean="0">
                          <a:latin typeface="+mj-lt"/>
                        </a:rPr>
                        <a:t>99.64%</a:t>
                      </a:r>
                      <a:endParaRPr lang="en-SG" sz="2800" b="0" dirty="0">
                        <a:latin typeface="+mj-lt"/>
                      </a:endParaRPr>
                    </a:p>
                  </a:txBody>
                  <a:tcPr/>
                </a:tc>
                <a:tc>
                  <a:txBody>
                    <a:bodyPr/>
                    <a:lstStyle/>
                    <a:p>
                      <a:pPr algn="ctr"/>
                      <a:r>
                        <a:rPr lang="en-SG" sz="2800" b="0" dirty="0" smtClean="0">
                          <a:latin typeface="+mj-lt"/>
                        </a:rPr>
                        <a:t>99.794%</a:t>
                      </a:r>
                      <a:endParaRPr lang="en-SG" sz="2800" b="0" dirty="0">
                        <a:latin typeface="+mj-lt"/>
                      </a:endParaRPr>
                    </a:p>
                  </a:txBody>
                  <a:tcPr/>
                </a:tc>
              </a:tr>
              <a:tr h="1066287">
                <a:tc>
                  <a:txBody>
                    <a:bodyPr/>
                    <a:lstStyle/>
                    <a:p>
                      <a:pPr algn="r"/>
                      <a:r>
                        <a:rPr lang="en-SG" sz="2800" b="0" dirty="0" smtClean="0">
                          <a:latin typeface="+mj-lt"/>
                        </a:rPr>
                        <a:t>Random Forrest Classifier</a:t>
                      </a:r>
                      <a:endParaRPr lang="en-SG" sz="2800" b="0" dirty="0">
                        <a:latin typeface="+mj-lt"/>
                      </a:endParaRPr>
                    </a:p>
                  </a:txBody>
                  <a:tcPr/>
                </a:tc>
                <a:tc>
                  <a:txBody>
                    <a:bodyPr/>
                    <a:lstStyle/>
                    <a:p>
                      <a:pPr algn="ctr"/>
                      <a:r>
                        <a:rPr lang="en-SG" sz="2800" b="0" dirty="0" smtClean="0">
                          <a:latin typeface="+mj-lt"/>
                        </a:rPr>
                        <a:t>99.88%</a:t>
                      </a:r>
                      <a:endParaRPr lang="en-SG" sz="2800" b="0" dirty="0">
                        <a:latin typeface="+mj-lt"/>
                      </a:endParaRPr>
                    </a:p>
                  </a:txBody>
                  <a:tcPr/>
                </a:tc>
                <a:tc>
                  <a:txBody>
                    <a:bodyPr/>
                    <a:lstStyle/>
                    <a:p>
                      <a:pPr algn="ctr"/>
                      <a:r>
                        <a:rPr lang="en-SG" sz="2800" b="0" dirty="0" smtClean="0">
                          <a:latin typeface="+mj-lt"/>
                        </a:rPr>
                        <a:t>99.929%</a:t>
                      </a:r>
                      <a:endParaRPr lang="en-SG" sz="2800" b="0" dirty="0">
                        <a:latin typeface="+mj-lt"/>
                      </a:endParaRPr>
                    </a:p>
                  </a:txBody>
                  <a:tcPr/>
                </a:tc>
              </a:tr>
              <a:tr h="753354">
                <a:tc>
                  <a:txBody>
                    <a:bodyPr/>
                    <a:lstStyle/>
                    <a:p>
                      <a:pPr algn="r"/>
                      <a:r>
                        <a:rPr lang="en-SG" sz="2800" b="0" dirty="0" smtClean="0">
                          <a:solidFill>
                            <a:srgbClr val="FF0000"/>
                          </a:solidFill>
                          <a:latin typeface="+mj-lt"/>
                        </a:rPr>
                        <a:t>Extra Tree Classifier</a:t>
                      </a:r>
                      <a:endParaRPr lang="en-SG" sz="2800" b="0" dirty="0">
                        <a:solidFill>
                          <a:srgbClr val="FF0000"/>
                        </a:solidFill>
                        <a:latin typeface="+mj-lt"/>
                      </a:endParaRPr>
                    </a:p>
                  </a:txBody>
                  <a:tcPr/>
                </a:tc>
                <a:tc>
                  <a:txBody>
                    <a:bodyPr/>
                    <a:lstStyle/>
                    <a:p>
                      <a:pPr algn="ctr"/>
                      <a:r>
                        <a:rPr lang="en-SG" sz="2800" b="0" dirty="0" smtClean="0">
                          <a:solidFill>
                            <a:srgbClr val="FF0000"/>
                          </a:solidFill>
                          <a:latin typeface="+mj-lt"/>
                        </a:rPr>
                        <a:t>99.89%</a:t>
                      </a:r>
                      <a:endParaRPr lang="en-SG" sz="2800" b="0" dirty="0">
                        <a:solidFill>
                          <a:srgbClr val="FF0000"/>
                        </a:solidFill>
                        <a:latin typeface="+mj-lt"/>
                      </a:endParaRPr>
                    </a:p>
                  </a:txBody>
                  <a:tcPr/>
                </a:tc>
                <a:tc>
                  <a:txBody>
                    <a:bodyPr/>
                    <a:lstStyle/>
                    <a:p>
                      <a:pPr algn="ctr"/>
                      <a:r>
                        <a:rPr lang="en-SG" sz="2800" b="0" dirty="0" smtClean="0">
                          <a:solidFill>
                            <a:srgbClr val="FF0000"/>
                          </a:solidFill>
                          <a:latin typeface="+mj-lt"/>
                        </a:rPr>
                        <a:t>99.937%</a:t>
                      </a:r>
                      <a:endParaRPr lang="en-SG" sz="2800" b="0" dirty="0">
                        <a:solidFill>
                          <a:srgbClr val="FF0000"/>
                        </a:solidFill>
                        <a:latin typeface="+mj-lt"/>
                      </a:endParaRPr>
                    </a:p>
                  </a:txBody>
                  <a:tcPr/>
                </a:tc>
              </a:tr>
              <a:tr h="1066287">
                <a:tc>
                  <a:txBody>
                    <a:bodyPr/>
                    <a:lstStyle/>
                    <a:p>
                      <a:pPr algn="r"/>
                      <a:r>
                        <a:rPr lang="en-SG" sz="2800" b="0" dirty="0" smtClean="0">
                          <a:solidFill>
                            <a:schemeClr val="tx1"/>
                          </a:solidFill>
                          <a:latin typeface="+mj-lt"/>
                        </a:rPr>
                        <a:t>Support Vector Machines</a:t>
                      </a:r>
                      <a:endParaRPr lang="en-SG" sz="2800" b="0" dirty="0">
                        <a:solidFill>
                          <a:schemeClr val="tx1"/>
                        </a:solidFill>
                        <a:latin typeface="+mj-lt"/>
                      </a:endParaRPr>
                    </a:p>
                  </a:txBody>
                  <a:tcPr/>
                </a:tc>
                <a:tc>
                  <a:txBody>
                    <a:bodyPr/>
                    <a:lstStyle/>
                    <a:p>
                      <a:pPr algn="ctr"/>
                      <a:r>
                        <a:rPr lang="en-SG" sz="2800" dirty="0" smtClean="0">
                          <a:solidFill>
                            <a:schemeClr val="tx1"/>
                          </a:solidFill>
                          <a:latin typeface="+mj-lt"/>
                        </a:rPr>
                        <a:t>99.74%</a:t>
                      </a:r>
                      <a:endParaRPr lang="en-SG" sz="2800" b="0" dirty="0">
                        <a:solidFill>
                          <a:schemeClr val="tx1"/>
                        </a:solidFill>
                        <a:latin typeface="+mj-lt"/>
                      </a:endParaRPr>
                    </a:p>
                  </a:txBody>
                  <a:tcPr/>
                </a:tc>
                <a:tc>
                  <a:txBody>
                    <a:bodyPr/>
                    <a:lstStyle/>
                    <a:p>
                      <a:pPr algn="ctr"/>
                      <a:r>
                        <a:rPr lang="en-SG" sz="2800" dirty="0" smtClean="0">
                          <a:solidFill>
                            <a:schemeClr val="tx1"/>
                          </a:solidFill>
                          <a:latin typeface="+mj-lt"/>
                        </a:rPr>
                        <a:t>99.849%</a:t>
                      </a:r>
                      <a:endParaRPr lang="en-SG" sz="2800" b="0" dirty="0">
                        <a:solidFill>
                          <a:schemeClr val="tx1"/>
                        </a:solidFill>
                        <a:latin typeface="+mj-lt"/>
                      </a:endParaRPr>
                    </a:p>
                  </a:txBody>
                  <a:tcPr/>
                </a:tc>
              </a:tr>
            </a:tbl>
          </a:graphicData>
        </a:graphic>
      </p:graphicFrame>
    </p:spTree>
    <p:extLst>
      <p:ext uri="{BB962C8B-B14F-4D97-AF65-F5344CB8AC3E}">
        <p14:creationId xmlns:p14="http://schemas.microsoft.com/office/powerpoint/2010/main" val="101945763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519290"/>
            <a:ext cx="11216640" cy="727619"/>
          </a:xfrm>
        </p:spPr>
        <p:txBody>
          <a:bodyPr>
            <a:normAutofit fontScale="90000"/>
          </a:bodyPr>
          <a:lstStyle/>
          <a:p>
            <a:r>
              <a:rPr lang="en-SG" dirty="0" smtClean="0"/>
              <a:t>Image Sensor Basics</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80" y="1708574"/>
            <a:ext cx="5114925" cy="3810000"/>
          </a:xfrm>
          <a:prstGeom prst="rect">
            <a:avLst/>
          </a:prstGeom>
        </p:spPr>
      </p:pic>
      <p:sp>
        <p:nvSpPr>
          <p:cNvPr id="5" name="TextBox 4"/>
          <p:cNvSpPr txBox="1"/>
          <p:nvPr/>
        </p:nvSpPr>
        <p:spPr>
          <a:xfrm>
            <a:off x="894080" y="1246909"/>
            <a:ext cx="4012638" cy="461665"/>
          </a:xfrm>
          <a:prstGeom prst="rect">
            <a:avLst/>
          </a:prstGeom>
          <a:noFill/>
        </p:spPr>
        <p:txBody>
          <a:bodyPr wrap="none" rtlCol="0">
            <a:spAutoFit/>
          </a:bodyPr>
          <a:lstStyle/>
          <a:p>
            <a:r>
              <a:rPr lang="en-SG" dirty="0" smtClean="0">
                <a:solidFill>
                  <a:schemeClr val="tx1"/>
                </a:solidFill>
              </a:rPr>
              <a:t>Image Sensor Single Pixel</a:t>
            </a:r>
            <a:endParaRPr lang="en-SG"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8618" y="1708574"/>
            <a:ext cx="5781394" cy="3856881"/>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33106" r="49551"/>
          <a:stretch/>
        </p:blipFill>
        <p:spPr>
          <a:xfrm>
            <a:off x="427182" y="5565455"/>
            <a:ext cx="4408669" cy="38972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2086" y="5791200"/>
            <a:ext cx="2089392" cy="3671455"/>
          </a:xfrm>
          <a:prstGeom prst="rect">
            <a:avLst/>
          </a:prstGeom>
        </p:spPr>
      </p:pic>
    </p:spTree>
    <p:extLst>
      <p:ext uri="{BB962C8B-B14F-4D97-AF65-F5344CB8AC3E}">
        <p14:creationId xmlns:p14="http://schemas.microsoft.com/office/powerpoint/2010/main" val="53268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519290"/>
            <a:ext cx="11216640" cy="727619"/>
          </a:xfrm>
        </p:spPr>
        <p:txBody>
          <a:bodyPr>
            <a:normAutofit fontScale="90000"/>
          </a:bodyPr>
          <a:lstStyle/>
          <a:p>
            <a:r>
              <a:rPr lang="en-SG" dirty="0" smtClean="0"/>
              <a:t>Image Sensor Basics</a:t>
            </a:r>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80" y="1246909"/>
            <a:ext cx="4315229" cy="31796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378" y="1409711"/>
            <a:ext cx="2938300" cy="374072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452" y="5885584"/>
            <a:ext cx="3583064" cy="3604780"/>
          </a:xfrm>
          <a:prstGeom prst="rect">
            <a:avLst/>
          </a:prstGeom>
        </p:spPr>
      </p:pic>
      <p:sp>
        <p:nvSpPr>
          <p:cNvPr id="17" name="Right Arrow 16"/>
          <p:cNvSpPr/>
          <p:nvPr/>
        </p:nvSpPr>
        <p:spPr>
          <a:xfrm>
            <a:off x="4793670" y="2836730"/>
            <a:ext cx="1925782" cy="280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Curved Left Arrow 17"/>
          <p:cNvSpPr/>
          <p:nvPr/>
        </p:nvSpPr>
        <p:spPr>
          <a:xfrm>
            <a:off x="10058400" y="4759058"/>
            <a:ext cx="942109" cy="249641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404859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miconductor Products Testing"/>
          <p:cNvSpPr txBox="1">
            <a:spLocks noGrp="1"/>
          </p:cNvSpPr>
          <p:nvPr>
            <p:ph type="title"/>
          </p:nvPr>
        </p:nvSpPr>
        <p:spPr>
          <a:xfrm>
            <a:off x="952500" y="247436"/>
            <a:ext cx="10976703" cy="815504"/>
          </a:xfrm>
          <a:prstGeom prst="rect">
            <a:avLst/>
          </a:prstGeom>
        </p:spPr>
        <p:txBody>
          <a:bodyPr>
            <a:normAutofit fontScale="90000"/>
          </a:bodyPr>
          <a:lstStyle>
            <a:lvl1pPr defTabSz="408940">
              <a:defRPr sz="5600"/>
            </a:lvl1pPr>
          </a:lstStyle>
          <a:p>
            <a:r>
              <a:rPr dirty="0"/>
              <a:t>Semiconductor Products Testing</a:t>
            </a:r>
          </a:p>
        </p:txBody>
      </p:sp>
      <p:pic>
        <p:nvPicPr>
          <p:cNvPr id="125" name="img_t2000_general.jpg" descr="img_t2000_general.jpg"/>
          <p:cNvPicPr>
            <a:picLocks noChangeAspect="1"/>
          </p:cNvPicPr>
          <p:nvPr/>
        </p:nvPicPr>
        <p:blipFill>
          <a:blip r:embed="rId2">
            <a:extLst/>
          </a:blip>
          <a:stretch>
            <a:fillRect/>
          </a:stretch>
        </p:blipFill>
        <p:spPr>
          <a:xfrm>
            <a:off x="1739900" y="3964330"/>
            <a:ext cx="9525000" cy="5194301"/>
          </a:xfrm>
          <a:prstGeom prst="rect">
            <a:avLst/>
          </a:prstGeom>
          <a:ln w="12700">
            <a:miter lim="400000"/>
          </a:ln>
        </p:spPr>
      </p:pic>
      <p:sp>
        <p:nvSpPr>
          <p:cNvPr id="126" name="Automated Test Environment  are used to test every semiconductor products reaching consumers. ATEs and testing phase are very expensive chip makers for ways to cut cost at every turn. Up front cost to setup test floor is very high each ATE could cost in millions depends on the configuration, let alone the operating cost."/>
          <p:cNvSpPr txBox="1"/>
          <p:nvPr/>
        </p:nvSpPr>
        <p:spPr>
          <a:xfrm>
            <a:off x="952500" y="1546505"/>
            <a:ext cx="11099801" cy="19342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just"/>
          </a:lstStyle>
          <a:p>
            <a:r>
              <a:rPr dirty="0">
                <a:solidFill>
                  <a:schemeClr val="tx1"/>
                </a:solidFill>
              </a:rPr>
              <a:t>Automated Test Environment  are used to test every semiconductor products reaching consumers. ATEs and testing phase are very expensive chip makers for ways to cut cost at every turn. Up front cost to setup test floor is very high each ATE could cost in millions depends on the configuration, let alone the operating cost.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Brief Introduction"/>
          <p:cNvSpPr txBox="1">
            <a:spLocks noGrp="1"/>
          </p:cNvSpPr>
          <p:nvPr>
            <p:ph type="title"/>
          </p:nvPr>
        </p:nvSpPr>
        <p:spPr>
          <a:prstGeom prst="rect">
            <a:avLst/>
          </a:prstGeom>
        </p:spPr>
        <p:txBody>
          <a:bodyPr/>
          <a:lstStyle/>
          <a:p>
            <a:r>
              <a:t>Brief Introduction</a:t>
            </a:r>
          </a:p>
        </p:txBody>
      </p:sp>
      <p:sp>
        <p:nvSpPr>
          <p:cNvPr id="129" name="During Image sensor manufacturing phase, sensors has to go through testing process to ensure the quality and reliability of the manufactured goods. There are many strict control work flows introduced by quality control team to minimise and eliminate quality compromising scenarios.…"/>
          <p:cNvSpPr txBox="1"/>
          <p:nvPr/>
        </p:nvSpPr>
        <p:spPr>
          <a:xfrm>
            <a:off x="266700" y="2799444"/>
            <a:ext cx="12471401" cy="34265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a:r>
              <a:rPr dirty="0">
                <a:solidFill>
                  <a:schemeClr val="tx1"/>
                </a:solidFill>
              </a:rPr>
              <a:t>During Image sensor manufacturing phase, sensors has to go through testing process to ensure the quality and </a:t>
            </a:r>
            <a:r>
              <a:rPr dirty="0" smtClean="0">
                <a:solidFill>
                  <a:schemeClr val="tx1"/>
                </a:solidFill>
              </a:rPr>
              <a:t>reliability. </a:t>
            </a:r>
            <a:r>
              <a:rPr dirty="0">
                <a:solidFill>
                  <a:schemeClr val="tx1"/>
                </a:solidFill>
              </a:rPr>
              <a:t>There are many strict control work flows introduced by </a:t>
            </a:r>
            <a:r>
              <a:rPr lang="en-SG" dirty="0" smtClean="0">
                <a:solidFill>
                  <a:schemeClr val="tx1"/>
                </a:solidFill>
              </a:rPr>
              <a:t>various teams involved</a:t>
            </a:r>
            <a:r>
              <a:rPr dirty="0" smtClean="0">
                <a:solidFill>
                  <a:schemeClr val="tx1"/>
                </a:solidFill>
              </a:rPr>
              <a:t> </a:t>
            </a:r>
            <a:r>
              <a:rPr dirty="0" err="1" smtClean="0">
                <a:solidFill>
                  <a:schemeClr val="tx1"/>
                </a:solidFill>
              </a:rPr>
              <a:t>minimi</a:t>
            </a:r>
            <a:r>
              <a:rPr lang="en-SG" dirty="0" smtClean="0">
                <a:solidFill>
                  <a:schemeClr val="tx1"/>
                </a:solidFill>
              </a:rPr>
              <a:t>s</a:t>
            </a:r>
            <a:r>
              <a:rPr dirty="0" smtClean="0">
                <a:solidFill>
                  <a:schemeClr val="tx1"/>
                </a:solidFill>
              </a:rPr>
              <a:t>e</a:t>
            </a:r>
            <a:r>
              <a:rPr lang="en-SG" dirty="0" smtClean="0">
                <a:solidFill>
                  <a:schemeClr val="tx1"/>
                </a:solidFill>
              </a:rPr>
              <a:t>, </a:t>
            </a:r>
            <a:r>
              <a:rPr dirty="0" smtClean="0">
                <a:solidFill>
                  <a:schemeClr val="tx1"/>
                </a:solidFill>
              </a:rPr>
              <a:t>eliminate </a:t>
            </a:r>
            <a:r>
              <a:rPr lang="en-SG" dirty="0" smtClean="0">
                <a:solidFill>
                  <a:schemeClr val="tx1"/>
                </a:solidFill>
              </a:rPr>
              <a:t>or track </a:t>
            </a:r>
            <a:r>
              <a:rPr dirty="0" smtClean="0">
                <a:solidFill>
                  <a:schemeClr val="tx1"/>
                </a:solidFill>
              </a:rPr>
              <a:t>quality </a:t>
            </a:r>
            <a:r>
              <a:rPr dirty="0">
                <a:solidFill>
                  <a:schemeClr val="tx1"/>
                </a:solidFill>
              </a:rPr>
              <a:t>compromising scenarios. </a:t>
            </a:r>
          </a:p>
          <a:p>
            <a:pPr algn="just"/>
            <a:r>
              <a:rPr dirty="0" smtClean="0">
                <a:solidFill>
                  <a:schemeClr val="tx1"/>
                </a:solidFill>
              </a:rPr>
              <a:t>Control </a:t>
            </a:r>
            <a:r>
              <a:rPr dirty="0">
                <a:solidFill>
                  <a:schemeClr val="tx1"/>
                </a:solidFill>
              </a:rPr>
              <a:t>work flow for </a:t>
            </a:r>
            <a:r>
              <a:rPr dirty="0" err="1" smtClean="0">
                <a:solidFill>
                  <a:schemeClr val="tx1"/>
                </a:solidFill>
              </a:rPr>
              <a:t>su</a:t>
            </a:r>
            <a:r>
              <a:rPr lang="en-US" dirty="0" err="1">
                <a:solidFill>
                  <a:schemeClr val="tx1"/>
                </a:solidFill>
              </a:rPr>
              <a:t>One</a:t>
            </a:r>
            <a:r>
              <a:rPr lang="en-US" dirty="0">
                <a:solidFill>
                  <a:schemeClr val="tx1"/>
                </a:solidFill>
              </a:rPr>
              <a:t> of the scenario is that testing process yield for certain batch of products falling below the estimated yield.</a:t>
            </a:r>
            <a:r>
              <a:rPr dirty="0" smtClean="0">
                <a:solidFill>
                  <a:schemeClr val="tx1"/>
                </a:solidFill>
              </a:rPr>
              <a:t>ch </a:t>
            </a:r>
            <a:r>
              <a:rPr dirty="0">
                <a:solidFill>
                  <a:schemeClr val="tx1"/>
                </a:solidFill>
              </a:rPr>
              <a:t>scenario is that a trained production staff should check each sensor data (image) visually and </a:t>
            </a:r>
            <a:r>
              <a:rPr dirty="0" err="1">
                <a:solidFill>
                  <a:schemeClr val="tx1"/>
                </a:solidFill>
              </a:rPr>
              <a:t>categorise</a:t>
            </a:r>
            <a:r>
              <a:rPr dirty="0">
                <a:solidFill>
                  <a:schemeClr val="tx1"/>
                </a:solidFill>
              </a:rPr>
              <a:t> each data (image) to trained categories (total of 8 categories). Categories are based on the defect pattern observed.</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roblem Statement"/>
          <p:cNvSpPr txBox="1">
            <a:spLocks noGrp="1"/>
          </p:cNvSpPr>
          <p:nvPr>
            <p:ph type="title"/>
          </p:nvPr>
        </p:nvSpPr>
        <p:spPr>
          <a:xfrm>
            <a:off x="460207" y="136359"/>
            <a:ext cx="11216640" cy="1885245"/>
          </a:xfrm>
          <a:prstGeom prst="rect">
            <a:avLst/>
          </a:prstGeom>
        </p:spPr>
        <p:txBody>
          <a:bodyPr/>
          <a:lstStyle/>
          <a:p>
            <a:r>
              <a:rPr dirty="0"/>
              <a:t>Problem Statement</a:t>
            </a:r>
          </a:p>
        </p:txBody>
      </p:sp>
      <p:sp>
        <p:nvSpPr>
          <p:cNvPr id="132" name="Manual image checking work flow by human eye is time consuming and error prone. Each sitting a staff may need to visually check between 3000 to 4000 images and categorise them. Staffs are subject to suffering from fatigue and unsatisfactory of the nature of the task.…"/>
          <p:cNvSpPr txBox="1"/>
          <p:nvPr/>
        </p:nvSpPr>
        <p:spPr>
          <a:xfrm>
            <a:off x="499770" y="2021604"/>
            <a:ext cx="12005260" cy="34074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a:r>
              <a:rPr dirty="0">
                <a:solidFill>
                  <a:schemeClr val="tx1"/>
                </a:solidFill>
              </a:rPr>
              <a:t>Manual image checking work flow by human eye is time consuming and error prone. Each sitting a staff may need to visually check between 3000 to 4000 images and </a:t>
            </a:r>
            <a:r>
              <a:rPr dirty="0" err="1">
                <a:solidFill>
                  <a:schemeClr val="tx1"/>
                </a:solidFill>
              </a:rPr>
              <a:t>categorise</a:t>
            </a:r>
            <a:r>
              <a:rPr dirty="0">
                <a:solidFill>
                  <a:schemeClr val="tx1"/>
                </a:solidFill>
              </a:rPr>
              <a:t> them. Staffs are subject to suffering from fatigue and unsatisfactory of the nature of the task. </a:t>
            </a:r>
          </a:p>
          <a:p>
            <a:pPr algn="just"/>
            <a:endParaRPr dirty="0">
              <a:solidFill>
                <a:schemeClr val="tx1"/>
              </a:solidFill>
            </a:endParaRPr>
          </a:p>
          <a:p>
            <a:pPr algn="just"/>
            <a:r>
              <a:rPr dirty="0">
                <a:solidFill>
                  <a:schemeClr val="tx1"/>
                </a:solidFill>
              </a:rPr>
              <a:t>Observed that conducting such work flow during night shift results in staff couldn’t able to complete the task before the shift end due to eyes getting tired and feeling sleepy. Result is an unreliable work flow causes delay in daily product output delivery to customer.</a:t>
            </a:r>
          </a:p>
        </p:txBody>
      </p:sp>
      <p:sp>
        <p:nvSpPr>
          <p:cNvPr id="133" name="Scope Of The Project"/>
          <p:cNvSpPr txBox="1"/>
          <p:nvPr/>
        </p:nvSpPr>
        <p:spPr>
          <a:xfrm>
            <a:off x="4299071" y="5889327"/>
            <a:ext cx="4406656"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0">
                <a:latin typeface="+mn-lt"/>
                <a:ea typeface="+mn-ea"/>
                <a:cs typeface="+mn-cs"/>
                <a:sym typeface="Helvetica Neue Medium"/>
              </a:defRPr>
            </a:lvl1pPr>
          </a:lstStyle>
          <a:p>
            <a:r>
              <a:rPr sz="4000" dirty="0">
                <a:solidFill>
                  <a:schemeClr val="tx1"/>
                </a:solidFill>
                <a:latin typeface="+mj-lt"/>
              </a:rPr>
              <a:t>Scope Of The Project</a:t>
            </a:r>
          </a:p>
        </p:txBody>
      </p:sp>
      <p:sp>
        <p:nvSpPr>
          <p:cNvPr id="134" name="Build a reliable system to replace the manual image checking work flow."/>
          <p:cNvSpPr txBox="1"/>
          <p:nvPr/>
        </p:nvSpPr>
        <p:spPr>
          <a:xfrm>
            <a:off x="866123" y="6792972"/>
            <a:ext cx="10810724"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marL="333375" indent="-333375" algn="just">
              <a:buSzPct val="145000"/>
              <a:buChar char="•"/>
            </a:lvl1pPr>
          </a:lstStyle>
          <a:p>
            <a:r>
              <a:rPr dirty="0">
                <a:solidFill>
                  <a:schemeClr val="tx1"/>
                </a:solidFill>
              </a:rPr>
              <a:t>Build a reliable system to replace the manual image checking work flow.</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Data and Categories"/>
          <p:cNvSpPr txBox="1">
            <a:spLocks noGrp="1"/>
          </p:cNvSpPr>
          <p:nvPr>
            <p:ph type="title"/>
          </p:nvPr>
        </p:nvSpPr>
        <p:spPr>
          <a:xfrm>
            <a:off x="952500" y="3386666"/>
            <a:ext cx="11099800" cy="2159001"/>
          </a:xfrm>
          <a:prstGeom prst="rect">
            <a:avLst/>
          </a:prstGeom>
        </p:spPr>
        <p:txBody>
          <a:bodyPr/>
          <a:lstStyle/>
          <a:p>
            <a:r>
              <a:rPr dirty="0"/>
              <a:t>Data and Categories</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Good Category 1"/>
          <p:cNvSpPr txBox="1">
            <a:spLocks noGrp="1"/>
          </p:cNvSpPr>
          <p:nvPr>
            <p:ph type="title"/>
          </p:nvPr>
        </p:nvSpPr>
        <p:spPr>
          <a:prstGeom prst="rect">
            <a:avLst/>
          </a:prstGeom>
        </p:spPr>
        <p:txBody>
          <a:bodyPr/>
          <a:lstStyle/>
          <a:p>
            <a:r>
              <a:rPr dirty="0" smtClean="0"/>
              <a:t>Category 1</a:t>
            </a:r>
            <a:r>
              <a:rPr lang="en-SG" dirty="0" smtClean="0"/>
              <a:t> (Good)</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2279072"/>
            <a:ext cx="12192000" cy="6858000"/>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Defect Category 2"/>
          <p:cNvSpPr txBox="1">
            <a:spLocks noGrp="1"/>
          </p:cNvSpPr>
          <p:nvPr>
            <p:ph type="title"/>
          </p:nvPr>
        </p:nvSpPr>
        <p:spPr>
          <a:prstGeom prst="rect">
            <a:avLst/>
          </a:prstGeom>
        </p:spPr>
        <p:txBody>
          <a:bodyPr/>
          <a:lstStyle/>
          <a:p>
            <a:r>
              <a:rPr dirty="0" smtClean="0"/>
              <a:t>Category 2</a:t>
            </a:r>
            <a:r>
              <a:rPr lang="en-SG" dirty="0" smtClean="0"/>
              <a:t> (Dead pixel)</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45" y="2404535"/>
            <a:ext cx="12192000" cy="6858000"/>
          </a:xfrm>
          <a:prstGeom prst="rect">
            <a:avLst/>
          </a:prstGeom>
        </p:spPr>
      </p:pic>
      <p:sp>
        <p:nvSpPr>
          <p:cNvPr id="3" name="Oval 2"/>
          <p:cNvSpPr/>
          <p:nvPr/>
        </p:nvSpPr>
        <p:spPr>
          <a:xfrm>
            <a:off x="6691745" y="5106171"/>
            <a:ext cx="1316182" cy="14547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3904</TotalTime>
  <Words>488</Words>
  <Application>Microsoft Office PowerPoint</Application>
  <PresentationFormat>Custom</PresentationFormat>
  <Paragraphs>64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 Neue</vt:lpstr>
      <vt:lpstr>Helvetica Neue Medium</vt:lpstr>
      <vt:lpstr>Office Theme</vt:lpstr>
      <vt:lpstr>Capstone</vt:lpstr>
      <vt:lpstr>Image Sensor Basics</vt:lpstr>
      <vt:lpstr>Image Sensor Basics</vt:lpstr>
      <vt:lpstr>Semiconductor Products Testing</vt:lpstr>
      <vt:lpstr>Brief Introduction</vt:lpstr>
      <vt:lpstr>Problem Statement</vt:lpstr>
      <vt:lpstr>Data and Categories</vt:lpstr>
      <vt:lpstr>Category 1 (Good)</vt:lpstr>
      <vt:lpstr>Category 2 (Dead pixel)</vt:lpstr>
      <vt:lpstr>Category 3 (Die defect)</vt:lpstr>
      <vt:lpstr>Category 4 (Dust/Stain on glass)</vt:lpstr>
      <vt:lpstr>Category 5 (Test interface shading)</vt:lpstr>
      <vt:lpstr>Category 6 (Ring stain)</vt:lpstr>
      <vt:lpstr>Defect Category 7 (Shift register failure)</vt:lpstr>
      <vt:lpstr>Category 8 (Test light source out of focus)</vt:lpstr>
      <vt:lpstr>Timeline</vt:lpstr>
      <vt:lpstr>Feature extraction</vt:lpstr>
      <vt:lpstr>Model Scores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dc:title>
  <cp:lastModifiedBy>Thelee</cp:lastModifiedBy>
  <cp:revision>29</cp:revision>
  <dcterms:modified xsi:type="dcterms:W3CDTF">2019-11-27T13:02:48Z</dcterms:modified>
</cp:coreProperties>
</file>