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7" r:id="rId4"/>
    <p:sldId id="261" r:id="rId5"/>
    <p:sldId id="265" r:id="rId6"/>
    <p:sldId id="267" r:id="rId7"/>
    <p:sldId id="264" r:id="rId8"/>
    <p:sldId id="268"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088"/>
    <a:srgbClr val="F6EA97"/>
    <a:srgbClr val="077DA6"/>
    <a:srgbClr val="81DA5F"/>
    <a:srgbClr val="DED5DB"/>
    <a:srgbClr val="847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3B0E3-1A86-7846-81C4-A9FE0F220231}" v="26" dt="2022-03-10T01:32:59.605"/>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6"/>
    <p:restoredTop sz="82763"/>
  </p:normalViewPr>
  <p:slideViewPr>
    <p:cSldViewPr>
      <p:cViewPr varScale="1">
        <p:scale>
          <a:sx n="151" d="100"/>
          <a:sy n="151" d="100"/>
        </p:scale>
        <p:origin x="2168"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17042-59B3-B345-B5AA-C01C9636DE23}" type="datetimeFigureOut">
              <a:rPr lang="en-US" smtClean="0"/>
              <a:t>9/8/22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7623A-DD4E-AF41-A538-BECC67AE75EC}" type="slidenum">
              <a:rPr lang="en-US" smtClean="0"/>
              <a:t>‹#›</a:t>
            </a:fld>
            <a:endParaRPr lang="en-US"/>
          </a:p>
        </p:txBody>
      </p:sp>
    </p:spTree>
    <p:extLst>
      <p:ext uri="{BB962C8B-B14F-4D97-AF65-F5344CB8AC3E}">
        <p14:creationId xmlns:p14="http://schemas.microsoft.com/office/powerpoint/2010/main" val="172440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7623A-DD4E-AF41-A538-BECC67AE75EC}" type="slidenum">
              <a:rPr lang="en-US" smtClean="0"/>
              <a:t>1</a:t>
            </a:fld>
            <a:endParaRPr lang="en-US"/>
          </a:p>
        </p:txBody>
      </p:sp>
    </p:spTree>
    <p:extLst>
      <p:ext uri="{BB962C8B-B14F-4D97-AF65-F5344CB8AC3E}">
        <p14:creationId xmlns:p14="http://schemas.microsoft.com/office/powerpoint/2010/main" val="340612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assignment, the client is a global wine supplier looking for a way to expand their catalogue by rating potential new wines. </a:t>
            </a:r>
          </a:p>
          <a:p>
            <a:endParaRPr lang="en-US" dirty="0"/>
          </a:p>
          <a:p>
            <a:r>
              <a:rPr lang="en-US" dirty="0"/>
              <a:t>What we can do for them. Build a machine learning model based on their current inventory and customer reviews to accurately predict new wines. This will allow our client to swiftly determine what wines they should import. </a:t>
            </a:r>
          </a:p>
        </p:txBody>
      </p:sp>
      <p:sp>
        <p:nvSpPr>
          <p:cNvPr id="4" name="Slide Number Placeholder 3"/>
          <p:cNvSpPr>
            <a:spLocks noGrp="1"/>
          </p:cNvSpPr>
          <p:nvPr>
            <p:ph type="sldNum" sz="quarter" idx="5"/>
          </p:nvPr>
        </p:nvSpPr>
        <p:spPr/>
        <p:txBody>
          <a:bodyPr/>
          <a:lstStyle/>
          <a:p>
            <a:fld id="{B687623A-DD4E-AF41-A538-BECC67AE75EC}" type="slidenum">
              <a:rPr lang="en-US" smtClean="0"/>
              <a:t>2</a:t>
            </a:fld>
            <a:endParaRPr lang="en-US"/>
          </a:p>
        </p:txBody>
      </p:sp>
    </p:spTree>
    <p:extLst>
      <p:ext uri="{BB962C8B-B14F-4D97-AF65-F5344CB8AC3E}">
        <p14:creationId xmlns:p14="http://schemas.microsoft.com/office/powerpoint/2010/main" val="416492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breakdown of the data dictionary.</a:t>
            </a:r>
          </a:p>
          <a:p>
            <a:endParaRPr lang="en-US" dirty="0"/>
          </a:p>
          <a:p>
            <a:r>
              <a:rPr lang="en-US" dirty="0"/>
              <a:t>Country region and vineyard gives you the geographic location and the vineyard it’s at. </a:t>
            </a:r>
          </a:p>
          <a:p>
            <a:endParaRPr lang="en-US" dirty="0"/>
          </a:p>
          <a:p>
            <a:r>
              <a:rPr lang="en-US" dirty="0"/>
              <a:t>Price. Ratings, unsure on how low they went. I’m assuming 1-5 but all the ratings recorded were 4.2 – 4.9 </a:t>
            </a:r>
          </a:p>
          <a:p>
            <a:endParaRPr lang="en-US" dirty="0"/>
          </a:p>
          <a:p>
            <a:r>
              <a:rPr lang="en-US" dirty="0"/>
              <a:t>Body  on a scale of 1-5 and acidity was on a scale of 1-3. Body determines the weight or depth of the wine and acidity determine the tartness of the wine. </a:t>
            </a:r>
          </a:p>
          <a:p>
            <a:endParaRPr lang="en-US" dirty="0"/>
          </a:p>
          <a:p>
            <a:r>
              <a:rPr lang="en-US" dirty="0"/>
              <a:t>Wine type and wine names are sometimes one in the same. Type of wine like a chardonnay is made from chardonnay grapes. Wine names can be created by named by the winery or it can be the grapes themselves. like a trader joes </a:t>
            </a:r>
            <a:r>
              <a:rPr lang="en-US" dirty="0" err="1"/>
              <a:t>charles</a:t>
            </a:r>
            <a:r>
              <a:rPr lang="en-US" dirty="0"/>
              <a:t> </a:t>
            </a:r>
            <a:r>
              <a:rPr lang="en-US" dirty="0" err="1"/>
              <a:t>shaw</a:t>
            </a:r>
            <a:r>
              <a:rPr lang="en-US" dirty="0"/>
              <a:t> merlot. </a:t>
            </a:r>
          </a:p>
          <a:p>
            <a:endParaRPr lang="en-US" dirty="0"/>
          </a:p>
          <a:p>
            <a:r>
              <a:rPr lang="en-US" dirty="0"/>
              <a:t>Lastly, and something I think is very important when it comes to wine. Vintage, which is also known as year. This is the year in which the grapes are harvested. Sometimes you will find wines that will have an NV label on them which stands for non vintage. This means that the wines are usually a blend of multiple years and do not have a particular harvest year. </a:t>
            </a:r>
          </a:p>
        </p:txBody>
      </p:sp>
      <p:sp>
        <p:nvSpPr>
          <p:cNvPr id="4" name="Slide Number Placeholder 3"/>
          <p:cNvSpPr>
            <a:spLocks noGrp="1"/>
          </p:cNvSpPr>
          <p:nvPr>
            <p:ph type="sldNum" sz="quarter" idx="5"/>
          </p:nvPr>
        </p:nvSpPr>
        <p:spPr/>
        <p:txBody>
          <a:bodyPr/>
          <a:lstStyle/>
          <a:p>
            <a:fld id="{B687623A-DD4E-AF41-A538-BECC67AE75EC}" type="slidenum">
              <a:rPr lang="en-US" smtClean="0"/>
              <a:t>3</a:t>
            </a:fld>
            <a:endParaRPr lang="en-US"/>
          </a:p>
        </p:txBody>
      </p:sp>
    </p:spTree>
    <p:extLst>
      <p:ext uri="{BB962C8B-B14F-4D97-AF65-F5344CB8AC3E}">
        <p14:creationId xmlns:p14="http://schemas.microsoft.com/office/powerpoint/2010/main" val="108462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part is important for both data science and wine. I want to talk about your unconscious bias. </a:t>
            </a:r>
          </a:p>
          <a:p>
            <a:endParaRPr lang="en-US" dirty="0"/>
          </a:p>
          <a:p>
            <a:r>
              <a:rPr lang="en-US" dirty="0"/>
              <a:t>CLICK!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might say, but Darlene I don't have any biases when it comes to wine. Are you 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endParaRPr lang="en-US" dirty="0"/>
          </a:p>
          <a:p>
            <a:r>
              <a:rPr lang="en-US" dirty="0"/>
              <a:t>Does more expensive really mean more better?</a:t>
            </a:r>
          </a:p>
          <a:p>
            <a:endParaRPr lang="en-US" dirty="0"/>
          </a:p>
          <a:p>
            <a:r>
              <a:rPr lang="en-US" dirty="0"/>
              <a:t>CLICK!</a:t>
            </a:r>
          </a:p>
          <a:p>
            <a:endParaRPr lang="en-US" dirty="0"/>
          </a:p>
          <a:p>
            <a:r>
              <a:rPr lang="en-US" dirty="0"/>
              <a:t>Does an older vintage equal more expensive wine?</a:t>
            </a:r>
          </a:p>
          <a:p>
            <a:endParaRPr lang="en-US" dirty="0"/>
          </a:p>
          <a:p>
            <a:r>
              <a:rPr lang="en-US" dirty="0"/>
              <a:t>CLICK</a:t>
            </a:r>
          </a:p>
          <a:p>
            <a:endParaRPr lang="en-US" dirty="0"/>
          </a:p>
          <a:p>
            <a:r>
              <a:rPr lang="en-US" dirty="0"/>
              <a:t>and lastly does expensive wine = higher rated wines?</a:t>
            </a:r>
          </a:p>
          <a:p>
            <a:endParaRPr lang="en-US" dirty="0"/>
          </a:p>
          <a:p>
            <a:r>
              <a:rPr lang="en-US" dirty="0"/>
              <a:t>Click</a:t>
            </a:r>
          </a:p>
          <a:p>
            <a:endParaRPr lang="en-US" dirty="0"/>
          </a:p>
        </p:txBody>
      </p:sp>
      <p:sp>
        <p:nvSpPr>
          <p:cNvPr id="4" name="Slide Number Placeholder 3"/>
          <p:cNvSpPr>
            <a:spLocks noGrp="1"/>
          </p:cNvSpPr>
          <p:nvPr>
            <p:ph type="sldNum" sz="quarter" idx="5"/>
          </p:nvPr>
        </p:nvSpPr>
        <p:spPr/>
        <p:txBody>
          <a:bodyPr/>
          <a:lstStyle/>
          <a:p>
            <a:fld id="{B687623A-DD4E-AF41-A538-BECC67AE75EC}" type="slidenum">
              <a:rPr lang="en-US" smtClean="0"/>
              <a:t>4</a:t>
            </a:fld>
            <a:endParaRPr lang="en-US"/>
          </a:p>
        </p:txBody>
      </p:sp>
    </p:spTree>
    <p:extLst>
      <p:ext uri="{BB962C8B-B14F-4D97-AF65-F5344CB8AC3E}">
        <p14:creationId xmlns:p14="http://schemas.microsoft.com/office/powerpoint/2010/main" val="201250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stuck</a:t>
            </a:r>
          </a:p>
          <a:p>
            <a:endParaRPr lang="en-US" dirty="0"/>
          </a:p>
          <a:p>
            <a:r>
              <a:rPr lang="en-US" dirty="0"/>
              <a:t>upward trend celling on pricing and drops at 4.7</a:t>
            </a:r>
          </a:p>
          <a:p>
            <a:endParaRPr lang="en-US" dirty="0"/>
          </a:p>
          <a:p>
            <a:r>
              <a:rPr lang="en-US" dirty="0"/>
              <a:t>our </a:t>
            </a:r>
            <a:r>
              <a:rPr lang="en-US" dirty="0" err="1"/>
              <a:t>higest</a:t>
            </a:r>
            <a:r>
              <a:rPr lang="en-US" dirty="0"/>
              <a:t> priced wines are only rated 4.6-4.7. </a:t>
            </a:r>
          </a:p>
          <a:p>
            <a:endParaRPr lang="en-US" dirty="0"/>
          </a:p>
          <a:p>
            <a:r>
              <a:rPr lang="en-US" dirty="0"/>
              <a:t>our highest rated wines are priced on par with lower rated wines. This lets us know that just because the wines are rated higher does necessarily mean that its going to be priced higher</a:t>
            </a:r>
          </a:p>
        </p:txBody>
      </p:sp>
      <p:sp>
        <p:nvSpPr>
          <p:cNvPr id="4" name="Slide Number Placeholder 3"/>
          <p:cNvSpPr>
            <a:spLocks noGrp="1"/>
          </p:cNvSpPr>
          <p:nvPr>
            <p:ph type="sldNum" sz="quarter" idx="5"/>
          </p:nvPr>
        </p:nvSpPr>
        <p:spPr/>
        <p:txBody>
          <a:bodyPr/>
          <a:lstStyle/>
          <a:p>
            <a:fld id="{B687623A-DD4E-AF41-A538-BECC67AE75EC}" type="slidenum">
              <a:rPr lang="en-US" smtClean="0"/>
              <a:t>5</a:t>
            </a:fld>
            <a:endParaRPr lang="en-US"/>
          </a:p>
        </p:txBody>
      </p:sp>
    </p:spTree>
    <p:extLst>
      <p:ext uri="{BB962C8B-B14F-4D97-AF65-F5344CB8AC3E}">
        <p14:creationId xmlns:p14="http://schemas.microsoft.com/office/powerpoint/2010/main" val="154526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wanted to find all possible holes. So this graph is a distribution regions of wine that produced the </a:t>
            </a:r>
            <a:r>
              <a:rPr lang="en-US" dirty="0" err="1"/>
              <a:t>higest</a:t>
            </a:r>
            <a:r>
              <a:rPr lang="en-US" dirty="0"/>
              <a:t> rated wines. it shows us that regardless of region, they still produce wines with a variety of ratings and pricing. so that rules out that region has an effect on how wines are rated</a:t>
            </a:r>
          </a:p>
        </p:txBody>
      </p:sp>
      <p:sp>
        <p:nvSpPr>
          <p:cNvPr id="4" name="Slide Number Placeholder 3"/>
          <p:cNvSpPr>
            <a:spLocks noGrp="1"/>
          </p:cNvSpPr>
          <p:nvPr>
            <p:ph type="sldNum" sz="quarter" idx="5"/>
          </p:nvPr>
        </p:nvSpPr>
        <p:spPr/>
        <p:txBody>
          <a:bodyPr/>
          <a:lstStyle/>
          <a:p>
            <a:fld id="{B687623A-DD4E-AF41-A538-BECC67AE75EC}" type="slidenum">
              <a:rPr lang="en-US" smtClean="0"/>
              <a:t>6</a:t>
            </a:fld>
            <a:endParaRPr lang="en-US"/>
          </a:p>
        </p:txBody>
      </p:sp>
    </p:spTree>
    <p:extLst>
      <p:ext uri="{BB962C8B-B14F-4D97-AF65-F5344CB8AC3E}">
        <p14:creationId xmlns:p14="http://schemas.microsoft.com/office/powerpoint/2010/main" val="472289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strengths -  and how we evaluate the model. </a:t>
            </a:r>
          </a:p>
          <a:p>
            <a:endParaRPr lang="en-US" dirty="0"/>
          </a:p>
          <a:p>
            <a:r>
              <a:rPr lang="en-US" dirty="0"/>
              <a:t>r2 score of 64%, the higher the score the better.</a:t>
            </a:r>
          </a:p>
          <a:p>
            <a:endParaRPr lang="en-US" dirty="0"/>
          </a:p>
          <a:p>
            <a:r>
              <a:rPr lang="en-US" dirty="0"/>
              <a:t>RMSE score the lower the better and our score was 0.1. Essentially saying that if our model were to make predictions it would roughly be off by .1 which makes sense. Since our ratings are in increments of .1</a:t>
            </a:r>
          </a:p>
          <a:p>
            <a:endParaRPr lang="en-US" dirty="0"/>
          </a:p>
          <a:p>
            <a:r>
              <a:rPr lang="en-US" dirty="0"/>
              <a:t>CLICK</a:t>
            </a:r>
          </a:p>
          <a:p>
            <a:endParaRPr lang="en-US" dirty="0"/>
          </a:p>
          <a:p>
            <a:r>
              <a:rPr lang="en-US" dirty="0"/>
              <a:t>strengths - we can deploy the model as is and cut down the workload of the clients workers. </a:t>
            </a:r>
          </a:p>
        </p:txBody>
      </p:sp>
      <p:sp>
        <p:nvSpPr>
          <p:cNvPr id="4" name="Slide Number Placeholder 3"/>
          <p:cNvSpPr>
            <a:spLocks noGrp="1"/>
          </p:cNvSpPr>
          <p:nvPr>
            <p:ph type="sldNum" sz="quarter" idx="5"/>
          </p:nvPr>
        </p:nvSpPr>
        <p:spPr/>
        <p:txBody>
          <a:bodyPr/>
          <a:lstStyle/>
          <a:p>
            <a:fld id="{B687623A-DD4E-AF41-A538-BECC67AE75EC}" type="slidenum">
              <a:rPr lang="en-US" smtClean="0"/>
              <a:t>7</a:t>
            </a:fld>
            <a:endParaRPr lang="en-US"/>
          </a:p>
        </p:txBody>
      </p:sp>
    </p:spTree>
    <p:extLst>
      <p:ext uri="{BB962C8B-B14F-4D97-AF65-F5344CB8AC3E}">
        <p14:creationId xmlns:p14="http://schemas.microsoft.com/office/powerpoint/2010/main" val="220273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7623A-DD4E-AF41-A538-BECC67AE75EC}" type="slidenum">
              <a:rPr lang="en-US" smtClean="0"/>
              <a:t>8</a:t>
            </a:fld>
            <a:endParaRPr lang="en-US"/>
          </a:p>
        </p:txBody>
      </p:sp>
    </p:spTree>
    <p:extLst>
      <p:ext uri="{BB962C8B-B14F-4D97-AF65-F5344CB8AC3E}">
        <p14:creationId xmlns:p14="http://schemas.microsoft.com/office/powerpoint/2010/main" val="3499588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1.png"/>
          <p:cNvPicPr>
            <a:picLocks noChangeAspect="1"/>
          </p:cNvPicPr>
          <p:nvPr userDrawn="1"/>
        </p:nvPicPr>
        <p:blipFill>
          <a:blip r:embed="rId2"/>
          <a:stretch>
            <a:fillRect/>
          </a:stretch>
        </p:blipFill>
        <p:spPr>
          <a:xfrm>
            <a:off x="-76200" y="-42862"/>
            <a:ext cx="9296400" cy="522922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4" name="Picture 13" descr="2.png"/>
          <p:cNvPicPr>
            <a:picLocks noChangeAspect="1"/>
          </p:cNvPicPr>
          <p:nvPr userDrawn="1"/>
        </p:nvPicPr>
        <p:blipFill>
          <a:blip r:embed="rId2"/>
          <a:stretch>
            <a:fillRect/>
          </a:stretch>
        </p:blipFill>
        <p:spPr>
          <a:xfrm>
            <a:off x="0" y="1"/>
            <a:ext cx="9144000" cy="514349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3.png"/>
          <p:cNvPicPr>
            <a:picLocks noChangeAspect="1"/>
          </p:cNvPicPr>
          <p:nvPr userDrawn="1"/>
        </p:nvPicPr>
        <p:blipFill>
          <a:blip r:embed="rId2"/>
          <a:stretch>
            <a:fillRect/>
          </a:stretch>
        </p:blipFill>
        <p:spPr>
          <a:xfrm>
            <a:off x="0" y="1"/>
            <a:ext cx="9144000" cy="514349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4.png"/>
          <p:cNvPicPr>
            <a:picLocks noChangeAspect="1"/>
          </p:cNvPicPr>
          <p:nvPr userDrawn="1"/>
        </p:nvPicPr>
        <p:blipFill>
          <a:blip r:embed="rId2"/>
          <a:stretch>
            <a:fillRect/>
          </a:stretch>
        </p:blipFill>
        <p:spPr>
          <a:xfrm>
            <a:off x="1" y="1"/>
            <a:ext cx="9143998" cy="514349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2204FA-B52D-41C1-A6B5-8E87F67CA851}" type="datetimeFigureOut">
              <a:rPr lang="en-US" smtClean="0"/>
              <a:pPr/>
              <a:t>9/8/22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899B22-9154-4EAD-B166-FD0FBDDC316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svg"/><Relationship Id="rId4" Type="http://schemas.microsoft.com/office/2007/relationships/hdphoto" Target="../media/hdphoto1.wdp"/><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263887"/>
            <a:ext cx="5791200" cy="830997"/>
          </a:xfrm>
          <a:prstGeom prst="rect">
            <a:avLst/>
          </a:prstGeom>
          <a:noFill/>
        </p:spPr>
        <p:txBody>
          <a:bodyPr wrap="square" rtlCol="0">
            <a:spAutoFit/>
          </a:bodyPr>
          <a:lstStyle/>
          <a:p>
            <a:r>
              <a:rPr lang="en-US" sz="2400" b="1" dirty="0">
                <a:solidFill>
                  <a:srgbClr val="3C4A59"/>
                </a:solidFill>
                <a:latin typeface="Nexa Regular" pitchFamily="50" charset="0"/>
              </a:rPr>
              <a:t>Wine Rating Predictions Machine Learning: </a:t>
            </a:r>
          </a:p>
          <a:p>
            <a:r>
              <a:rPr lang="en-US" sz="2400" b="1" dirty="0">
                <a:solidFill>
                  <a:srgbClr val="3C4A59"/>
                </a:solidFill>
                <a:latin typeface="Nexa Regular" pitchFamily="50" charset="0"/>
              </a:rPr>
              <a:t>ASSIGNMENT 1 – ORAL PRESENTATION</a:t>
            </a:r>
            <a:endParaRPr lang="en-US" sz="2400" dirty="0">
              <a:solidFill>
                <a:srgbClr val="3C4A59"/>
              </a:solidFill>
              <a:latin typeface="Nexa Black" pitchFamily="50" charset="0"/>
            </a:endParaRPr>
          </a:p>
        </p:txBody>
      </p:sp>
      <p:sp>
        <p:nvSpPr>
          <p:cNvPr id="5" name="TextBox 4"/>
          <p:cNvSpPr txBox="1"/>
          <p:nvPr/>
        </p:nvSpPr>
        <p:spPr>
          <a:xfrm>
            <a:off x="173831" y="4095750"/>
            <a:ext cx="3581400" cy="338554"/>
          </a:xfrm>
          <a:prstGeom prst="rect">
            <a:avLst/>
          </a:prstGeom>
          <a:noFill/>
        </p:spPr>
        <p:txBody>
          <a:bodyPr wrap="square" rtlCol="0">
            <a:spAutoFit/>
          </a:bodyPr>
          <a:lstStyle/>
          <a:p>
            <a:r>
              <a:rPr lang="en-US" sz="800" b="1" dirty="0">
                <a:solidFill>
                  <a:srgbClr val="3C4A59"/>
                </a:solidFill>
                <a:latin typeface="Nexa Regular" pitchFamily="50" charset="0"/>
              </a:rPr>
              <a:t>By: Darlene Phan</a:t>
            </a:r>
          </a:p>
          <a:p>
            <a:r>
              <a:rPr lang="en-US" sz="800" b="1" dirty="0">
                <a:solidFill>
                  <a:srgbClr val="3C4A59"/>
                </a:solidFill>
                <a:latin typeface="Nexa Regular" pitchFamily="50" charset="0"/>
              </a:rPr>
              <a:t>Coding Dojo – Data Science</a:t>
            </a:r>
          </a:p>
        </p:txBody>
      </p:sp>
      <p:cxnSp>
        <p:nvCxnSpPr>
          <p:cNvPr id="6" name="Straight Connector 5"/>
          <p:cNvCxnSpPr/>
          <p:nvPr/>
        </p:nvCxnSpPr>
        <p:spPr>
          <a:xfrm>
            <a:off x="228600" y="4097482"/>
            <a:ext cx="3276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893D2F7-2FC1-6E4D-A489-866FBC219513}"/>
              </a:ext>
            </a:extLst>
          </p:cNvPr>
          <p:cNvSpPr txBox="1"/>
          <p:nvPr/>
        </p:nvSpPr>
        <p:spPr>
          <a:xfrm>
            <a:off x="228600" y="1276350"/>
            <a:ext cx="8763000" cy="2877711"/>
          </a:xfrm>
          <a:prstGeom prst="rect">
            <a:avLst/>
          </a:prstGeom>
          <a:noFill/>
        </p:spPr>
        <p:txBody>
          <a:bodyPr wrap="square" rtlCol="0">
            <a:spAutoFit/>
          </a:bodyPr>
          <a:lstStyle/>
          <a:p>
            <a:r>
              <a:rPr lang="en-US" sz="1600" b="1" dirty="0">
                <a:solidFill>
                  <a:srgbClr val="33C39B"/>
                </a:solidFill>
                <a:latin typeface="Nexa Bold" pitchFamily="50" charset="0"/>
              </a:rPr>
              <a:t>The Client:</a:t>
            </a:r>
          </a:p>
          <a:p>
            <a:r>
              <a:rPr lang="en-US" sz="1100" dirty="0">
                <a:solidFill>
                  <a:schemeClr val="tx1">
                    <a:lumMod val="75000"/>
                    <a:lumOff val="25000"/>
                  </a:schemeClr>
                </a:solidFill>
              </a:rPr>
              <a:t>A global wine supplier.</a:t>
            </a:r>
          </a:p>
          <a:p>
            <a:endParaRPr lang="en-US" sz="1100" dirty="0">
              <a:solidFill>
                <a:schemeClr val="tx1">
                  <a:lumMod val="75000"/>
                  <a:lumOff val="25000"/>
                </a:schemeClr>
              </a:solidFill>
            </a:endParaRPr>
          </a:p>
          <a:p>
            <a:endParaRPr lang="en-US" sz="1600" b="1" dirty="0">
              <a:solidFill>
                <a:srgbClr val="33C39B"/>
              </a:solidFill>
              <a:latin typeface="Nexa Bold" pitchFamily="50" charset="0"/>
            </a:endParaRPr>
          </a:p>
          <a:p>
            <a:r>
              <a:rPr lang="en-US" sz="1600" b="1" dirty="0">
                <a:solidFill>
                  <a:srgbClr val="33C39B"/>
                </a:solidFill>
                <a:latin typeface="Nexa Bold" pitchFamily="50" charset="0"/>
              </a:rPr>
              <a:t>The Problem:</a:t>
            </a:r>
          </a:p>
          <a:p>
            <a:r>
              <a:rPr lang="en-US" sz="1100" dirty="0">
                <a:solidFill>
                  <a:schemeClr val="tx1">
                    <a:lumMod val="75000"/>
                    <a:lumOff val="25000"/>
                  </a:schemeClr>
                </a:solidFill>
              </a:rPr>
              <a:t>Looking to expand their wine catalogue by being able to rate potential new wines. Starting with Spanish wines </a:t>
            </a:r>
          </a:p>
          <a:p>
            <a:endParaRPr lang="en-US" sz="1600" b="1" dirty="0">
              <a:solidFill>
                <a:srgbClr val="33C39B"/>
              </a:solidFill>
              <a:latin typeface="Nexa Bold" pitchFamily="50" charset="0"/>
            </a:endParaRPr>
          </a:p>
          <a:p>
            <a:endParaRPr lang="en-US" sz="1600" b="1" dirty="0">
              <a:solidFill>
                <a:srgbClr val="33C39B"/>
              </a:solidFill>
              <a:latin typeface="Nexa Bold" pitchFamily="50" charset="0"/>
            </a:endParaRPr>
          </a:p>
          <a:p>
            <a:r>
              <a:rPr lang="en-US" sz="1600" b="1" dirty="0">
                <a:solidFill>
                  <a:srgbClr val="33C39B"/>
                </a:solidFill>
                <a:latin typeface="Nexa Bold" pitchFamily="50" charset="0"/>
              </a:rPr>
              <a:t>Our Mission:</a:t>
            </a:r>
          </a:p>
          <a:p>
            <a:r>
              <a:rPr lang="en-US" sz="1100" dirty="0">
                <a:solidFill>
                  <a:schemeClr val="tx1">
                    <a:lumMod val="75000"/>
                    <a:lumOff val="25000"/>
                  </a:schemeClr>
                </a:solidFill>
              </a:rPr>
              <a:t>To build a machine learning model that will help predict wine ratings based on its characteristics. This will allow our client can easily determine what new wines will have a place in their inventory.</a:t>
            </a:r>
            <a:endParaRPr lang="en-US" sz="1100" dirty="0">
              <a:solidFill>
                <a:schemeClr val="tx1">
                  <a:lumMod val="75000"/>
                  <a:lumOff val="25000"/>
                </a:schemeClr>
              </a:solidFill>
              <a:latin typeface="Calibri" panose="020F0502020204030204" pitchFamily="34" charset="0"/>
            </a:endParaRP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sz="800" dirty="0">
              <a:solidFill>
                <a:srgbClr val="3C4A59"/>
              </a:solidFill>
            </a:endParaRPr>
          </a:p>
        </p:txBody>
      </p:sp>
      <p:pic>
        <p:nvPicPr>
          <p:cNvPr id="5" name="Picture 4" descr="Close-up of wine tasting">
            <a:extLst>
              <a:ext uri="{FF2B5EF4-FFF2-40B4-BE49-F238E27FC236}">
                <a16:creationId xmlns:a16="http://schemas.microsoft.com/office/drawing/2014/main" id="{16648DEF-D942-4F55-F516-BB2489893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800" y="666750"/>
            <a:ext cx="2369873" cy="1581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85951"/>
            <a:ext cx="2590800" cy="584775"/>
          </a:xfrm>
          <a:prstGeom prst="rect">
            <a:avLst/>
          </a:prstGeom>
          <a:noFill/>
        </p:spPr>
        <p:txBody>
          <a:bodyPr wrap="square" rtlCol="0">
            <a:spAutoFit/>
          </a:bodyPr>
          <a:lstStyle/>
          <a:p>
            <a:pPr algn="r"/>
            <a:r>
              <a:rPr lang="en-US" sz="1600" b="1" dirty="0">
                <a:solidFill>
                  <a:srgbClr val="33C39B"/>
                </a:solidFill>
                <a:latin typeface="Nexa Bold" pitchFamily="50" charset="0"/>
              </a:rPr>
              <a:t>Country, Region &amp; Vineyard</a:t>
            </a:r>
          </a:p>
          <a:p>
            <a:pPr algn="r"/>
            <a:r>
              <a:rPr lang="en-US" sz="800" dirty="0">
                <a:solidFill>
                  <a:srgbClr val="3C4A59"/>
                </a:solidFill>
              </a:rPr>
              <a:t>The geographical location vineyard the wine comes from. Also known as winery.</a:t>
            </a:r>
          </a:p>
        </p:txBody>
      </p:sp>
      <p:sp>
        <p:nvSpPr>
          <p:cNvPr id="3" name="TextBox 2"/>
          <p:cNvSpPr txBox="1"/>
          <p:nvPr/>
        </p:nvSpPr>
        <p:spPr>
          <a:xfrm>
            <a:off x="457200" y="2800350"/>
            <a:ext cx="2590800" cy="461665"/>
          </a:xfrm>
          <a:prstGeom prst="rect">
            <a:avLst/>
          </a:prstGeom>
          <a:noFill/>
        </p:spPr>
        <p:txBody>
          <a:bodyPr wrap="square" rtlCol="0">
            <a:spAutoFit/>
          </a:bodyPr>
          <a:lstStyle/>
          <a:p>
            <a:pPr algn="r"/>
            <a:r>
              <a:rPr lang="en-US" sz="1600" b="1" dirty="0">
                <a:solidFill>
                  <a:srgbClr val="33C39B"/>
                </a:solidFill>
                <a:latin typeface="Nexa Bold" pitchFamily="50" charset="0"/>
              </a:rPr>
              <a:t>Price </a:t>
            </a:r>
            <a:r>
              <a:rPr lang="en-US" sz="1100" b="1" dirty="0">
                <a:solidFill>
                  <a:srgbClr val="33C39B"/>
                </a:solidFill>
                <a:latin typeface="Nexa Bold" pitchFamily="50" charset="0"/>
              </a:rPr>
              <a:t>   </a:t>
            </a:r>
            <a:endParaRPr lang="en-US" sz="1600" b="1" dirty="0">
              <a:solidFill>
                <a:srgbClr val="33C39B"/>
              </a:solidFill>
              <a:latin typeface="Nexa Bold" pitchFamily="50" charset="0"/>
            </a:endParaRPr>
          </a:p>
          <a:p>
            <a:pPr algn="r"/>
            <a:r>
              <a:rPr lang="en-US" sz="800" dirty="0">
                <a:solidFill>
                  <a:srgbClr val="3C4A59"/>
                </a:solidFill>
              </a:rPr>
              <a:t>Price per bottle of wine in Euros.</a:t>
            </a:r>
          </a:p>
        </p:txBody>
      </p:sp>
      <p:sp>
        <p:nvSpPr>
          <p:cNvPr id="4" name="TextBox 3"/>
          <p:cNvSpPr txBox="1"/>
          <p:nvPr/>
        </p:nvSpPr>
        <p:spPr>
          <a:xfrm>
            <a:off x="457200" y="3790950"/>
            <a:ext cx="2590800" cy="461665"/>
          </a:xfrm>
          <a:prstGeom prst="rect">
            <a:avLst/>
          </a:prstGeom>
          <a:noFill/>
        </p:spPr>
        <p:txBody>
          <a:bodyPr wrap="square" rtlCol="0">
            <a:spAutoFit/>
          </a:bodyPr>
          <a:lstStyle/>
          <a:p>
            <a:pPr algn="r"/>
            <a:r>
              <a:rPr lang="en-US" sz="1600" b="1" dirty="0">
                <a:solidFill>
                  <a:srgbClr val="33C39B"/>
                </a:solidFill>
                <a:latin typeface="Nexa Bold" pitchFamily="50" charset="0"/>
              </a:rPr>
              <a:t>Rating </a:t>
            </a:r>
            <a:r>
              <a:rPr lang="en-US" sz="1000" b="1" dirty="0">
                <a:solidFill>
                  <a:srgbClr val="33C39B"/>
                </a:solidFill>
                <a:latin typeface="Nexa Bold" pitchFamily="50" charset="0"/>
              </a:rPr>
              <a:t>(4.2-4.9)</a:t>
            </a:r>
            <a:endParaRPr lang="en-US" sz="1600" b="1" dirty="0">
              <a:solidFill>
                <a:srgbClr val="33C39B"/>
              </a:solidFill>
              <a:latin typeface="Nexa Bold" pitchFamily="50" charset="0"/>
            </a:endParaRPr>
          </a:p>
          <a:p>
            <a:pPr algn="r"/>
            <a:r>
              <a:rPr lang="en-US" sz="800" dirty="0">
                <a:solidFill>
                  <a:srgbClr val="3C4A59"/>
                </a:solidFill>
              </a:rPr>
              <a:t>Rating of the wine given by its number of users.</a:t>
            </a:r>
          </a:p>
        </p:txBody>
      </p:sp>
      <p:sp>
        <p:nvSpPr>
          <p:cNvPr id="5" name="TextBox 4"/>
          <p:cNvSpPr txBox="1"/>
          <p:nvPr/>
        </p:nvSpPr>
        <p:spPr>
          <a:xfrm>
            <a:off x="6019802" y="1885951"/>
            <a:ext cx="2743198" cy="584775"/>
          </a:xfrm>
          <a:prstGeom prst="rect">
            <a:avLst/>
          </a:prstGeom>
          <a:noFill/>
        </p:spPr>
        <p:txBody>
          <a:bodyPr wrap="square" rtlCol="0">
            <a:spAutoFit/>
          </a:bodyPr>
          <a:lstStyle/>
          <a:p>
            <a:r>
              <a:rPr lang="en-US" sz="1600" b="1" dirty="0">
                <a:solidFill>
                  <a:srgbClr val="33C39B"/>
                </a:solidFill>
                <a:latin typeface="Nexa Bold" pitchFamily="50" charset="0"/>
              </a:rPr>
              <a:t>Body</a:t>
            </a:r>
            <a:r>
              <a:rPr lang="en-US" sz="1000" b="1" dirty="0">
                <a:solidFill>
                  <a:srgbClr val="33C39B"/>
                </a:solidFill>
                <a:latin typeface="Nexa Bold" pitchFamily="50" charset="0"/>
              </a:rPr>
              <a:t>(scale 1-5) </a:t>
            </a:r>
            <a:r>
              <a:rPr lang="en-US" sz="1600" b="1" dirty="0">
                <a:solidFill>
                  <a:srgbClr val="33C39B"/>
                </a:solidFill>
                <a:latin typeface="Nexa Bold" pitchFamily="50" charset="0"/>
              </a:rPr>
              <a:t>&amp; Acidity </a:t>
            </a:r>
            <a:r>
              <a:rPr lang="en-US" sz="1000" b="1" dirty="0">
                <a:solidFill>
                  <a:srgbClr val="33C39B"/>
                </a:solidFill>
                <a:latin typeface="Nexa Bold" pitchFamily="50" charset="0"/>
              </a:rPr>
              <a:t>(scale 1-3)</a:t>
            </a:r>
            <a:endParaRPr lang="en-US" sz="1400" b="1" dirty="0">
              <a:solidFill>
                <a:srgbClr val="33C39B"/>
              </a:solidFill>
              <a:latin typeface="Nexa Bold" pitchFamily="50" charset="0"/>
            </a:endParaRPr>
          </a:p>
          <a:p>
            <a:r>
              <a:rPr lang="en-US" sz="800" dirty="0">
                <a:solidFill>
                  <a:srgbClr val="3C4A59"/>
                </a:solidFill>
              </a:rPr>
              <a:t>Body determines the weight or depth of the wine.</a:t>
            </a:r>
          </a:p>
          <a:p>
            <a:r>
              <a:rPr lang="en-US" sz="800" dirty="0">
                <a:solidFill>
                  <a:srgbClr val="3C4A59"/>
                </a:solidFill>
              </a:rPr>
              <a:t>Acidity determines the tartness of the wine. </a:t>
            </a:r>
          </a:p>
        </p:txBody>
      </p:sp>
      <p:sp>
        <p:nvSpPr>
          <p:cNvPr id="6" name="TextBox 5"/>
          <p:cNvSpPr txBox="1"/>
          <p:nvPr/>
        </p:nvSpPr>
        <p:spPr>
          <a:xfrm>
            <a:off x="6096002" y="2800350"/>
            <a:ext cx="2743198" cy="584775"/>
          </a:xfrm>
          <a:prstGeom prst="rect">
            <a:avLst/>
          </a:prstGeom>
          <a:noFill/>
        </p:spPr>
        <p:txBody>
          <a:bodyPr wrap="square" rtlCol="0">
            <a:spAutoFit/>
          </a:bodyPr>
          <a:lstStyle/>
          <a:p>
            <a:r>
              <a:rPr lang="en-US" sz="1600" b="1" dirty="0">
                <a:solidFill>
                  <a:srgbClr val="33C39B"/>
                </a:solidFill>
                <a:latin typeface="Nexa Bold" pitchFamily="50" charset="0"/>
              </a:rPr>
              <a:t>Wine Type &amp; Wine Name</a:t>
            </a:r>
          </a:p>
          <a:p>
            <a:r>
              <a:rPr lang="en-US" sz="800" dirty="0">
                <a:solidFill>
                  <a:srgbClr val="3C4A59"/>
                </a:solidFill>
              </a:rPr>
              <a:t>Type – Chardonnay, Grenache, Pinot Noir.</a:t>
            </a:r>
          </a:p>
          <a:p>
            <a:r>
              <a:rPr lang="en-US" sz="800" dirty="0">
                <a:solidFill>
                  <a:srgbClr val="3C4A59"/>
                </a:solidFill>
              </a:rPr>
              <a:t>Wine Type as name – Trader Joes Charles Shaw Blend Merlot.</a:t>
            </a:r>
          </a:p>
        </p:txBody>
      </p:sp>
      <p:sp>
        <p:nvSpPr>
          <p:cNvPr id="7" name="TextBox 6"/>
          <p:cNvSpPr txBox="1"/>
          <p:nvPr/>
        </p:nvSpPr>
        <p:spPr>
          <a:xfrm>
            <a:off x="6172200" y="3790950"/>
            <a:ext cx="2590800" cy="707886"/>
          </a:xfrm>
          <a:prstGeom prst="rect">
            <a:avLst/>
          </a:prstGeom>
          <a:noFill/>
        </p:spPr>
        <p:txBody>
          <a:bodyPr wrap="square" rtlCol="0">
            <a:spAutoFit/>
          </a:bodyPr>
          <a:lstStyle/>
          <a:p>
            <a:r>
              <a:rPr lang="en-US" sz="1600" b="1" dirty="0">
                <a:solidFill>
                  <a:srgbClr val="33C39B"/>
                </a:solidFill>
                <a:latin typeface="Nexa Bold" pitchFamily="50" charset="0"/>
              </a:rPr>
              <a:t>Vintage </a:t>
            </a:r>
            <a:r>
              <a:rPr lang="en-US" sz="1200" b="1" dirty="0">
                <a:solidFill>
                  <a:srgbClr val="33C39B"/>
                </a:solidFill>
                <a:latin typeface="Nexa Bold" pitchFamily="50" charset="0"/>
              </a:rPr>
              <a:t>(year)</a:t>
            </a:r>
            <a:endParaRPr lang="en-US" sz="1600" b="1" dirty="0">
              <a:solidFill>
                <a:srgbClr val="33C39B"/>
              </a:solidFill>
              <a:latin typeface="Nexa Bold" pitchFamily="50" charset="0"/>
            </a:endParaRPr>
          </a:p>
          <a:p>
            <a:r>
              <a:rPr lang="en-US" sz="800" dirty="0">
                <a:solidFill>
                  <a:srgbClr val="3C4A59"/>
                </a:solidFill>
              </a:rPr>
              <a:t>The year in which the grapes are harvested. N.V. stands for non-vintage, generally means the wines are a blend of multiple vintages.</a:t>
            </a:r>
          </a:p>
        </p:txBody>
      </p:sp>
      <p:sp>
        <p:nvSpPr>
          <p:cNvPr id="8" name="TextBox 7">
            <a:extLst>
              <a:ext uri="{FF2B5EF4-FFF2-40B4-BE49-F238E27FC236}">
                <a16:creationId xmlns:a16="http://schemas.microsoft.com/office/drawing/2014/main" id="{4B922E3E-F64B-24DD-9BA8-62CDCBA09177}"/>
              </a:ext>
            </a:extLst>
          </p:cNvPr>
          <p:cNvSpPr txBox="1"/>
          <p:nvPr/>
        </p:nvSpPr>
        <p:spPr>
          <a:xfrm>
            <a:off x="2964873" y="567720"/>
            <a:ext cx="3207327" cy="400110"/>
          </a:xfrm>
          <a:prstGeom prst="rect">
            <a:avLst/>
          </a:prstGeom>
          <a:noFill/>
        </p:spPr>
        <p:txBody>
          <a:bodyPr wrap="square" rtlCol="0">
            <a:spAutoFit/>
          </a:bodyPr>
          <a:lstStyle/>
          <a:p>
            <a:r>
              <a:rPr lang="en-US" sz="2000" b="1" dirty="0">
                <a:solidFill>
                  <a:srgbClr val="3C4A59"/>
                </a:solidFill>
                <a:latin typeface="Nexa Regular" pitchFamily="50" charset="0"/>
              </a:rPr>
              <a:t>Data Dictionary Breakdown</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893D2F7-2FC1-6E4D-A489-866FBC219513}"/>
              </a:ext>
            </a:extLst>
          </p:cNvPr>
          <p:cNvSpPr txBox="1"/>
          <p:nvPr/>
        </p:nvSpPr>
        <p:spPr>
          <a:xfrm>
            <a:off x="381000" y="3941426"/>
            <a:ext cx="8382000" cy="1061829"/>
          </a:xfrm>
          <a:prstGeom prst="rect">
            <a:avLst/>
          </a:prstGeom>
          <a:noFill/>
        </p:spPr>
        <p:txBody>
          <a:bodyPr wrap="square" rtlCol="0">
            <a:spAutoFit/>
          </a:bodyPr>
          <a:lstStyle/>
          <a:p>
            <a:r>
              <a:rPr lang="en-US" sz="1100" dirty="0">
                <a:solidFill>
                  <a:schemeClr val="tx1">
                    <a:lumMod val="75000"/>
                    <a:lumOff val="25000"/>
                  </a:schemeClr>
                </a:solidFill>
              </a:rPr>
              <a:t>Contrary to popular belief, more expensive does not mean more better. Nor does it mean that older wines = higher price tags.</a:t>
            </a:r>
          </a:p>
          <a:p>
            <a:endParaRPr lang="en-US" sz="1100" dirty="0">
              <a:solidFill>
                <a:schemeClr val="tx1">
                  <a:lumMod val="75000"/>
                  <a:lumOff val="25000"/>
                </a:schemeClr>
              </a:solidFill>
            </a:endParaRPr>
          </a:p>
          <a:p>
            <a:r>
              <a:rPr lang="en-US" sz="1100" dirty="0">
                <a:solidFill>
                  <a:schemeClr val="tx1">
                    <a:lumMod val="75000"/>
                    <a:lumOff val="25000"/>
                  </a:schemeClr>
                </a:solidFill>
              </a:rPr>
              <a:t>Side note: It is very important to note that, although this is funny, there is an article I came across on LinkedIn that talks about how our unconscious bias is hindering the growth of Data Science.  </a:t>
            </a:r>
          </a:p>
          <a:p>
            <a:endParaRPr lang="en-US" sz="1100" dirty="0">
              <a:solidFill>
                <a:schemeClr val="tx1">
                  <a:lumMod val="75000"/>
                  <a:lumOff val="25000"/>
                </a:schemeClr>
              </a:solidFill>
            </a:endParaRPr>
          </a:p>
          <a:p>
            <a:endParaRPr lang="en-US" sz="800" dirty="0">
              <a:solidFill>
                <a:srgbClr val="3C4A59"/>
              </a:solidFill>
            </a:endParaRPr>
          </a:p>
        </p:txBody>
      </p:sp>
      <p:pic>
        <p:nvPicPr>
          <p:cNvPr id="2" name="Picture 1">
            <a:extLst>
              <a:ext uri="{FF2B5EF4-FFF2-40B4-BE49-F238E27FC236}">
                <a16:creationId xmlns:a16="http://schemas.microsoft.com/office/drawing/2014/main" id="{C9C5360D-8BCC-8A57-B40D-8F61B2325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8" y="1202074"/>
            <a:ext cx="4375203" cy="2527026"/>
          </a:xfrm>
          <a:prstGeom prst="rect">
            <a:avLst/>
          </a:prstGeom>
          <a:effectLst>
            <a:outerShdw blurRad="50800" dist="38100" dir="2700000" sx="100772" sy="100772" algn="tl" rotWithShape="0">
              <a:prstClr val="black">
                <a:alpha val="40000"/>
              </a:prstClr>
            </a:outerShdw>
          </a:effectLst>
        </p:spPr>
      </p:pic>
      <p:sp>
        <p:nvSpPr>
          <p:cNvPr id="4" name="TextBox 3">
            <a:extLst>
              <a:ext uri="{FF2B5EF4-FFF2-40B4-BE49-F238E27FC236}">
                <a16:creationId xmlns:a16="http://schemas.microsoft.com/office/drawing/2014/main" id="{01C667E0-5951-721A-282E-FD28F1B38AFF}"/>
              </a:ext>
            </a:extLst>
          </p:cNvPr>
          <p:cNvSpPr txBox="1"/>
          <p:nvPr/>
        </p:nvSpPr>
        <p:spPr>
          <a:xfrm>
            <a:off x="3210791" y="477502"/>
            <a:ext cx="2722418" cy="584775"/>
          </a:xfrm>
          <a:prstGeom prst="rect">
            <a:avLst/>
          </a:prstGeom>
          <a:noFill/>
        </p:spPr>
        <p:txBody>
          <a:bodyPr wrap="square" rtlCol="0">
            <a:spAutoFit/>
          </a:bodyPr>
          <a:lstStyle/>
          <a:p>
            <a:pPr algn="ctr"/>
            <a:r>
              <a:rPr lang="en-US" sz="2000" b="1" dirty="0">
                <a:solidFill>
                  <a:srgbClr val="077DA6"/>
                </a:solidFill>
                <a:latin typeface="Nexa Regular" pitchFamily="50" charset="0"/>
              </a:rPr>
              <a:t>Unconscious Wine Bias</a:t>
            </a:r>
          </a:p>
          <a:p>
            <a:pPr algn="ctr"/>
            <a:r>
              <a:rPr lang="en-US" sz="1100" b="1" dirty="0">
                <a:solidFill>
                  <a:srgbClr val="077DA6"/>
                </a:solidFill>
                <a:latin typeface="Nexa Regular" pitchFamily="50" charset="0"/>
              </a:rPr>
              <a:t>(Key Findings)</a:t>
            </a:r>
            <a:endParaRPr lang="en-US" sz="2000" dirty="0">
              <a:solidFill>
                <a:srgbClr val="077DA6"/>
              </a:solidFill>
            </a:endParaRPr>
          </a:p>
        </p:txBody>
      </p:sp>
      <p:sp>
        <p:nvSpPr>
          <p:cNvPr id="5" name="TextBox 4">
            <a:extLst>
              <a:ext uri="{FF2B5EF4-FFF2-40B4-BE49-F238E27FC236}">
                <a16:creationId xmlns:a16="http://schemas.microsoft.com/office/drawing/2014/main" id="{7A50BC47-7376-1702-F330-9BCE5213E46D}"/>
              </a:ext>
            </a:extLst>
          </p:cNvPr>
          <p:cNvSpPr txBox="1"/>
          <p:nvPr/>
        </p:nvSpPr>
        <p:spPr>
          <a:xfrm>
            <a:off x="2244994" y="942544"/>
            <a:ext cx="4762009" cy="307777"/>
          </a:xfrm>
          <a:prstGeom prst="rect">
            <a:avLst/>
          </a:prstGeom>
          <a:noFill/>
        </p:spPr>
        <p:txBody>
          <a:bodyPr wrap="none" rtlCol="0">
            <a:spAutoFit/>
          </a:bodyPr>
          <a:lstStyle/>
          <a:p>
            <a:r>
              <a:rPr lang="en-US" sz="1400" b="1" dirty="0">
                <a:solidFill>
                  <a:srgbClr val="5A9088"/>
                </a:solidFill>
                <a:latin typeface="Nexa Regular" pitchFamily="50" charset="0"/>
              </a:rPr>
              <a:t>“But Darlene, I don’t have any biases when it comes to wine.”</a:t>
            </a:r>
            <a:endParaRPr lang="en-US" sz="1400" dirty="0">
              <a:solidFill>
                <a:srgbClr val="5A9088"/>
              </a:solidFill>
            </a:endParaRPr>
          </a:p>
        </p:txBody>
      </p:sp>
      <p:sp>
        <p:nvSpPr>
          <p:cNvPr id="6" name="TextBox 5">
            <a:extLst>
              <a:ext uri="{FF2B5EF4-FFF2-40B4-BE49-F238E27FC236}">
                <a16:creationId xmlns:a16="http://schemas.microsoft.com/office/drawing/2014/main" id="{5611ED83-EEFB-4C74-FFD0-3AF45F57ECD1}"/>
              </a:ext>
            </a:extLst>
          </p:cNvPr>
          <p:cNvSpPr txBox="1"/>
          <p:nvPr/>
        </p:nvSpPr>
        <p:spPr>
          <a:xfrm>
            <a:off x="580171" y="2036905"/>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54CF7DA-7E76-7CA2-5E29-F3E133D41DE5}"/>
              </a:ext>
            </a:extLst>
          </p:cNvPr>
          <p:cNvSpPr txBox="1"/>
          <p:nvPr/>
        </p:nvSpPr>
        <p:spPr>
          <a:xfrm>
            <a:off x="55003" y="1759906"/>
            <a:ext cx="2372508" cy="1015663"/>
          </a:xfrm>
          <a:prstGeom prst="rect">
            <a:avLst/>
          </a:prstGeom>
          <a:noFill/>
        </p:spPr>
        <p:txBody>
          <a:bodyPr wrap="none" rtlCol="0">
            <a:spAutoFit/>
          </a:bodyPr>
          <a:lstStyle/>
          <a:p>
            <a:pPr algn="ctr"/>
            <a:r>
              <a:rPr lang="en-US" b="1" dirty="0">
                <a:solidFill>
                  <a:srgbClr val="5A9088"/>
                </a:solidFill>
                <a:latin typeface="Nexa Regular" pitchFamily="50" charset="0"/>
              </a:rPr>
              <a:t>Does an older vintage </a:t>
            </a:r>
          </a:p>
          <a:p>
            <a:pPr algn="ctr"/>
            <a:r>
              <a:rPr lang="en-US" sz="2400" b="1" dirty="0">
                <a:solidFill>
                  <a:srgbClr val="5A9088"/>
                </a:solidFill>
                <a:latin typeface="Nexa Regular" pitchFamily="50" charset="0"/>
              </a:rPr>
              <a:t>=</a:t>
            </a:r>
          </a:p>
          <a:p>
            <a:pPr algn="ctr"/>
            <a:r>
              <a:rPr lang="en-US" b="1" dirty="0">
                <a:solidFill>
                  <a:srgbClr val="5A9088"/>
                </a:solidFill>
                <a:latin typeface="Nexa Regular" pitchFamily="50" charset="0"/>
              </a:rPr>
              <a:t> more expensive wine?</a:t>
            </a:r>
            <a:endParaRPr lang="en-US" dirty="0"/>
          </a:p>
        </p:txBody>
      </p:sp>
      <p:sp>
        <p:nvSpPr>
          <p:cNvPr id="8" name="TextBox 7">
            <a:extLst>
              <a:ext uri="{FF2B5EF4-FFF2-40B4-BE49-F238E27FC236}">
                <a16:creationId xmlns:a16="http://schemas.microsoft.com/office/drawing/2014/main" id="{370D458A-9EB7-B545-4E91-E93E5C3C0DE9}"/>
              </a:ext>
            </a:extLst>
          </p:cNvPr>
          <p:cNvSpPr txBox="1"/>
          <p:nvPr/>
        </p:nvSpPr>
        <p:spPr>
          <a:xfrm>
            <a:off x="6813601" y="1759906"/>
            <a:ext cx="2330400" cy="1015663"/>
          </a:xfrm>
          <a:prstGeom prst="rect">
            <a:avLst/>
          </a:prstGeom>
          <a:noFill/>
        </p:spPr>
        <p:txBody>
          <a:bodyPr wrap="square">
            <a:spAutoFit/>
          </a:bodyPr>
          <a:lstStyle/>
          <a:p>
            <a:pPr algn="ctr"/>
            <a:r>
              <a:rPr lang="en-US" b="1" dirty="0">
                <a:solidFill>
                  <a:srgbClr val="5A9088"/>
                </a:solidFill>
                <a:latin typeface="Nexa Regular" pitchFamily="50" charset="0"/>
              </a:rPr>
              <a:t>Does expensive wine</a:t>
            </a:r>
          </a:p>
          <a:p>
            <a:pPr algn="ctr"/>
            <a:r>
              <a:rPr lang="en-US" sz="2400" b="1" dirty="0">
                <a:solidFill>
                  <a:srgbClr val="5A9088"/>
                </a:solidFill>
                <a:latin typeface="Nexa Regular" pitchFamily="50" charset="0"/>
              </a:rPr>
              <a:t>=</a:t>
            </a:r>
          </a:p>
          <a:p>
            <a:pPr algn="ctr"/>
            <a:r>
              <a:rPr lang="en-US" b="1" dirty="0">
                <a:solidFill>
                  <a:srgbClr val="5A9088"/>
                </a:solidFill>
                <a:latin typeface="Nexa Regular" pitchFamily="50" charset="0"/>
              </a:rPr>
              <a:t> higher rated wine?</a:t>
            </a:r>
            <a:endParaRPr lang="en-US" dirty="0"/>
          </a:p>
        </p:txBody>
      </p:sp>
    </p:spTree>
    <p:extLst>
      <p:ext uri="{BB962C8B-B14F-4D97-AF65-F5344CB8AC3E}">
        <p14:creationId xmlns:p14="http://schemas.microsoft.com/office/powerpoint/2010/main" val="26839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style.rotation</p:attrName>
                                        </p:attrNameLst>
                                      </p:cBhvr>
                                      <p:tavLst>
                                        <p:tav tm="0">
                                          <p:val>
                                            <p:fltVal val="720"/>
                                          </p:val>
                                        </p:tav>
                                        <p:tav tm="100000">
                                          <p:val>
                                            <p:fltVal val="0"/>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893D2F7-2FC1-6E4D-A489-866FBC219513}"/>
              </a:ext>
            </a:extLst>
          </p:cNvPr>
          <p:cNvSpPr txBox="1"/>
          <p:nvPr/>
        </p:nvSpPr>
        <p:spPr>
          <a:xfrm>
            <a:off x="302799" y="4100692"/>
            <a:ext cx="4205069" cy="461665"/>
          </a:xfrm>
          <a:prstGeom prst="rect">
            <a:avLst/>
          </a:prstGeom>
          <a:noFill/>
        </p:spPr>
        <p:txBody>
          <a:bodyPr wrap="square" rtlCol="0">
            <a:spAutoFit/>
          </a:bodyPr>
          <a:lstStyle/>
          <a:p>
            <a:r>
              <a:rPr lang="en-US" sz="1600" b="1" dirty="0">
                <a:solidFill>
                  <a:srgbClr val="33C39B"/>
                </a:solidFill>
                <a:latin typeface="Nexa Bold" pitchFamily="50" charset="0"/>
              </a:rPr>
              <a:t>Wine Vintages vs Prices:</a:t>
            </a:r>
          </a:p>
          <a:p>
            <a:endParaRPr lang="en-US" sz="800" dirty="0">
              <a:solidFill>
                <a:srgbClr val="3C4A59"/>
              </a:solidFill>
            </a:endParaRPr>
          </a:p>
        </p:txBody>
      </p:sp>
      <p:pic>
        <p:nvPicPr>
          <p:cNvPr id="3" name="Picture 2" descr="Chart, scatter chart&#10;&#10;Description automatically generated">
            <a:extLst>
              <a:ext uri="{FF2B5EF4-FFF2-40B4-BE49-F238E27FC236}">
                <a16:creationId xmlns:a16="http://schemas.microsoft.com/office/drawing/2014/main" id="{478FF529-FC9F-E32F-ACC4-E8D43A533DC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8000"/>
                    </a14:imgEffect>
                  </a14:imgLayer>
                </a14:imgProps>
              </a:ext>
              <a:ext uri="{28A0092B-C50C-407E-A947-70E740481C1C}">
                <a14:useLocalDpi xmlns:a14="http://schemas.microsoft.com/office/drawing/2010/main" val="0"/>
              </a:ext>
            </a:extLst>
          </a:blip>
          <a:stretch>
            <a:fillRect/>
          </a:stretch>
        </p:blipFill>
        <p:spPr>
          <a:xfrm>
            <a:off x="7883" y="1200150"/>
            <a:ext cx="4700346" cy="3002156"/>
          </a:xfrm>
          <a:prstGeom prst="rect">
            <a:avLst/>
          </a:prstGeom>
        </p:spPr>
      </p:pic>
      <p:pic>
        <p:nvPicPr>
          <p:cNvPr id="5" name="Picture 4" descr="Chart, line chart, scatter chart&#10;&#10;Description automatically generated">
            <a:extLst>
              <a:ext uri="{FF2B5EF4-FFF2-40B4-BE49-F238E27FC236}">
                <a16:creationId xmlns:a16="http://schemas.microsoft.com/office/drawing/2014/main" id="{D9A19173-ED13-A7C0-74AD-95000D2BEBE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1000"/>
                    </a14:imgEffect>
                  </a14:imgLayer>
                </a14:imgProps>
              </a:ext>
              <a:ext uri="{28A0092B-C50C-407E-A947-70E740481C1C}">
                <a14:useLocalDpi xmlns:a14="http://schemas.microsoft.com/office/drawing/2010/main" val="0"/>
              </a:ext>
            </a:extLst>
          </a:blip>
          <a:stretch>
            <a:fillRect/>
          </a:stretch>
        </p:blipFill>
        <p:spPr>
          <a:xfrm>
            <a:off x="4569897" y="1164599"/>
            <a:ext cx="4485293" cy="3002156"/>
          </a:xfrm>
          <a:prstGeom prst="rect">
            <a:avLst/>
          </a:prstGeom>
        </p:spPr>
      </p:pic>
      <p:pic>
        <p:nvPicPr>
          <p:cNvPr id="14" name="Graphic 13" descr="Arrow: Straight with solid fill">
            <a:extLst>
              <a:ext uri="{FF2B5EF4-FFF2-40B4-BE49-F238E27FC236}">
                <a16:creationId xmlns:a16="http://schemas.microsoft.com/office/drawing/2014/main" id="{162755E9-E140-18D1-0B21-1EED567741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8314798">
            <a:off x="3255233" y="1712183"/>
            <a:ext cx="636925" cy="636925"/>
          </a:xfrm>
          <a:prstGeom prst="rect">
            <a:avLst/>
          </a:prstGeom>
        </p:spPr>
      </p:pic>
      <p:pic>
        <p:nvPicPr>
          <p:cNvPr id="15" name="Graphic 14" descr="Arrow: Straight with solid fill">
            <a:extLst>
              <a:ext uri="{FF2B5EF4-FFF2-40B4-BE49-F238E27FC236}">
                <a16:creationId xmlns:a16="http://schemas.microsoft.com/office/drawing/2014/main" id="{726E074A-1CEE-4F8D-7F9C-0D2E55AF9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8314798">
            <a:off x="1856705" y="1637914"/>
            <a:ext cx="646315" cy="646315"/>
          </a:xfrm>
          <a:prstGeom prst="rect">
            <a:avLst/>
          </a:prstGeom>
        </p:spPr>
      </p:pic>
      <p:sp>
        <p:nvSpPr>
          <p:cNvPr id="17" name="TextBox 16">
            <a:extLst>
              <a:ext uri="{FF2B5EF4-FFF2-40B4-BE49-F238E27FC236}">
                <a16:creationId xmlns:a16="http://schemas.microsoft.com/office/drawing/2014/main" id="{761A2B8F-F1AA-6B1B-9A2D-656F4B977196}"/>
              </a:ext>
            </a:extLst>
          </p:cNvPr>
          <p:cNvSpPr txBox="1"/>
          <p:nvPr/>
        </p:nvSpPr>
        <p:spPr>
          <a:xfrm>
            <a:off x="4862964" y="4105136"/>
            <a:ext cx="4417498" cy="461665"/>
          </a:xfrm>
          <a:prstGeom prst="rect">
            <a:avLst/>
          </a:prstGeom>
          <a:noFill/>
        </p:spPr>
        <p:txBody>
          <a:bodyPr wrap="square" rtlCol="0">
            <a:spAutoFit/>
          </a:bodyPr>
          <a:lstStyle/>
          <a:p>
            <a:r>
              <a:rPr lang="en-US" sz="1600" b="1" dirty="0">
                <a:solidFill>
                  <a:srgbClr val="33C39B"/>
                </a:solidFill>
                <a:latin typeface="Nexa Bold" pitchFamily="50" charset="0"/>
              </a:rPr>
              <a:t>Wine Rating vs Prices:</a:t>
            </a:r>
            <a:endParaRPr lang="en-US" sz="1100" dirty="0">
              <a:solidFill>
                <a:schemeClr val="tx1">
                  <a:lumMod val="75000"/>
                  <a:lumOff val="25000"/>
                </a:schemeClr>
              </a:solidFill>
            </a:endParaRPr>
          </a:p>
          <a:p>
            <a:endParaRPr lang="en-US" sz="800" dirty="0">
              <a:solidFill>
                <a:srgbClr val="3C4A59"/>
              </a:solidFill>
            </a:endParaRPr>
          </a:p>
        </p:txBody>
      </p:sp>
      <p:pic>
        <p:nvPicPr>
          <p:cNvPr id="19" name="Graphic 18" descr="Arrow: Straight with solid fill">
            <a:extLst>
              <a:ext uri="{FF2B5EF4-FFF2-40B4-BE49-F238E27FC236}">
                <a16:creationId xmlns:a16="http://schemas.microsoft.com/office/drawing/2014/main" id="{375E48BB-83D5-7DCD-CD23-47969ECF3F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699963">
            <a:off x="7750661" y="1665744"/>
            <a:ext cx="580073" cy="580073"/>
          </a:xfrm>
          <a:prstGeom prst="rect">
            <a:avLst/>
          </a:prstGeom>
        </p:spPr>
      </p:pic>
      <p:pic>
        <p:nvPicPr>
          <p:cNvPr id="20" name="Graphic 19" descr="Arrow: Straight with solid fill">
            <a:extLst>
              <a:ext uri="{FF2B5EF4-FFF2-40B4-BE49-F238E27FC236}">
                <a16:creationId xmlns:a16="http://schemas.microsoft.com/office/drawing/2014/main" id="{D68DD5B0-CFBC-29EB-9B75-F9030D96293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7995049">
            <a:off x="6608996" y="1626863"/>
            <a:ext cx="566830" cy="566830"/>
          </a:xfrm>
          <a:prstGeom prst="rect">
            <a:avLst/>
          </a:prstGeom>
        </p:spPr>
      </p:pic>
      <p:pic>
        <p:nvPicPr>
          <p:cNvPr id="2" name="Graphic 1" descr="Arrow: Straight with solid fill">
            <a:extLst>
              <a:ext uri="{FF2B5EF4-FFF2-40B4-BE49-F238E27FC236}">
                <a16:creationId xmlns:a16="http://schemas.microsoft.com/office/drawing/2014/main" id="{E8992424-A414-747C-5B0E-DC76F54DCB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472842">
            <a:off x="592691" y="2636610"/>
            <a:ext cx="629019" cy="629019"/>
          </a:xfrm>
          <a:prstGeom prst="rect">
            <a:avLst/>
          </a:prstGeom>
        </p:spPr>
      </p:pic>
      <p:sp>
        <p:nvSpPr>
          <p:cNvPr id="6" name="TextBox 5">
            <a:extLst>
              <a:ext uri="{FF2B5EF4-FFF2-40B4-BE49-F238E27FC236}">
                <a16:creationId xmlns:a16="http://schemas.microsoft.com/office/drawing/2014/main" id="{87300A6C-68C9-C059-3D85-CB428C9BC033}"/>
              </a:ext>
            </a:extLst>
          </p:cNvPr>
          <p:cNvSpPr txBox="1"/>
          <p:nvPr/>
        </p:nvSpPr>
        <p:spPr>
          <a:xfrm>
            <a:off x="314882" y="4339114"/>
            <a:ext cx="4686300" cy="646331"/>
          </a:xfrm>
          <a:prstGeom prst="rect">
            <a:avLst/>
          </a:prstGeom>
          <a:noFill/>
        </p:spPr>
        <p:txBody>
          <a:bodyPr wrap="square">
            <a:spAutoFit/>
          </a:bodyPr>
          <a:lstStyle/>
          <a:p>
            <a:r>
              <a:rPr lang="en-US" sz="1200" dirty="0">
                <a:solidFill>
                  <a:schemeClr val="tx1">
                    <a:lumMod val="75000"/>
                    <a:lumOff val="25000"/>
                  </a:schemeClr>
                </a:solidFill>
              </a:rPr>
              <a:t>4 of 5 vintages are between 2005-2015</a:t>
            </a:r>
          </a:p>
          <a:p>
            <a:endParaRPr lang="en-US" sz="1200" dirty="0">
              <a:solidFill>
                <a:schemeClr val="tx1">
                  <a:lumMod val="75000"/>
                  <a:lumOff val="25000"/>
                </a:schemeClr>
              </a:solidFill>
            </a:endParaRPr>
          </a:p>
          <a:p>
            <a:endParaRPr lang="en-US" sz="1200" dirty="0">
              <a:solidFill>
                <a:schemeClr val="tx1">
                  <a:lumMod val="75000"/>
                  <a:lumOff val="25000"/>
                </a:schemeClr>
              </a:solidFill>
            </a:endParaRPr>
          </a:p>
        </p:txBody>
      </p:sp>
      <p:sp>
        <p:nvSpPr>
          <p:cNvPr id="8" name="TextBox 7">
            <a:extLst>
              <a:ext uri="{FF2B5EF4-FFF2-40B4-BE49-F238E27FC236}">
                <a16:creationId xmlns:a16="http://schemas.microsoft.com/office/drawing/2014/main" id="{E9B8A202-079F-FED4-EA4F-9046AD5CD10A}"/>
              </a:ext>
            </a:extLst>
          </p:cNvPr>
          <p:cNvSpPr txBox="1"/>
          <p:nvPr/>
        </p:nvSpPr>
        <p:spPr>
          <a:xfrm>
            <a:off x="281327" y="4576238"/>
            <a:ext cx="4686300" cy="276999"/>
          </a:xfrm>
          <a:prstGeom prst="rect">
            <a:avLst/>
          </a:prstGeom>
          <a:noFill/>
        </p:spPr>
        <p:txBody>
          <a:bodyPr wrap="square">
            <a:spAutoFit/>
          </a:bodyPr>
          <a:lstStyle/>
          <a:p>
            <a:r>
              <a:rPr lang="en-US" sz="1200" dirty="0">
                <a:solidFill>
                  <a:schemeClr val="tx1">
                    <a:lumMod val="75000"/>
                    <a:lumOff val="25000"/>
                  </a:schemeClr>
                </a:solidFill>
              </a:rPr>
              <a:t>Oldest wine vintage over 100 years old is under $1,000</a:t>
            </a:r>
          </a:p>
        </p:txBody>
      </p:sp>
      <p:sp>
        <p:nvSpPr>
          <p:cNvPr id="10" name="TextBox 9">
            <a:extLst>
              <a:ext uri="{FF2B5EF4-FFF2-40B4-BE49-F238E27FC236}">
                <a16:creationId xmlns:a16="http://schemas.microsoft.com/office/drawing/2014/main" id="{A09E5AEC-798A-5EC8-0999-40207E29B8AB}"/>
              </a:ext>
            </a:extLst>
          </p:cNvPr>
          <p:cNvSpPr txBox="1"/>
          <p:nvPr/>
        </p:nvSpPr>
        <p:spPr>
          <a:xfrm>
            <a:off x="4862964" y="4378002"/>
            <a:ext cx="4686300" cy="276999"/>
          </a:xfrm>
          <a:prstGeom prst="rect">
            <a:avLst/>
          </a:prstGeom>
          <a:noFill/>
        </p:spPr>
        <p:txBody>
          <a:bodyPr wrap="square">
            <a:spAutoFit/>
          </a:bodyPr>
          <a:lstStyle/>
          <a:p>
            <a:r>
              <a:rPr lang="en-US" sz="1200" dirty="0">
                <a:solidFill>
                  <a:schemeClr val="tx1">
                    <a:lumMod val="75000"/>
                    <a:lumOff val="25000"/>
                  </a:schemeClr>
                </a:solidFill>
              </a:rPr>
              <a:t>4 highest priced wines are rated at 4.7 or below.</a:t>
            </a:r>
          </a:p>
        </p:txBody>
      </p:sp>
      <p:sp>
        <p:nvSpPr>
          <p:cNvPr id="13" name="TextBox 12">
            <a:extLst>
              <a:ext uri="{FF2B5EF4-FFF2-40B4-BE49-F238E27FC236}">
                <a16:creationId xmlns:a16="http://schemas.microsoft.com/office/drawing/2014/main" id="{271F443A-773A-A911-216D-6B2D1308A4B9}"/>
              </a:ext>
            </a:extLst>
          </p:cNvPr>
          <p:cNvSpPr txBox="1"/>
          <p:nvPr/>
        </p:nvSpPr>
        <p:spPr>
          <a:xfrm>
            <a:off x="4864788" y="4576238"/>
            <a:ext cx="4686300" cy="276999"/>
          </a:xfrm>
          <a:prstGeom prst="rect">
            <a:avLst/>
          </a:prstGeom>
          <a:noFill/>
        </p:spPr>
        <p:txBody>
          <a:bodyPr wrap="square">
            <a:spAutoFit/>
          </a:bodyPr>
          <a:lstStyle/>
          <a:p>
            <a:r>
              <a:rPr lang="en-US" sz="1200" dirty="0">
                <a:solidFill>
                  <a:schemeClr val="tx1">
                    <a:lumMod val="75000"/>
                    <a:lumOff val="25000"/>
                  </a:schemeClr>
                </a:solidFill>
              </a:rPr>
              <a:t>2 highest rated wine are priced on par with lower priced wines. </a:t>
            </a:r>
          </a:p>
        </p:txBody>
      </p:sp>
      <p:pic>
        <p:nvPicPr>
          <p:cNvPr id="18" name="Graphic 17" descr="Arrow: Straight with solid fill">
            <a:extLst>
              <a:ext uri="{FF2B5EF4-FFF2-40B4-BE49-F238E27FC236}">
                <a16:creationId xmlns:a16="http://schemas.microsoft.com/office/drawing/2014/main" id="{DE683E2C-A9E9-D02F-E98D-92BE8E68B1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5858364">
            <a:off x="8463591" y="2422655"/>
            <a:ext cx="518114" cy="518114"/>
          </a:xfrm>
          <a:prstGeom prst="rect">
            <a:avLst/>
          </a:prstGeom>
        </p:spPr>
      </p:pic>
      <p:sp>
        <p:nvSpPr>
          <p:cNvPr id="22" name="TextBox 21">
            <a:extLst>
              <a:ext uri="{FF2B5EF4-FFF2-40B4-BE49-F238E27FC236}">
                <a16:creationId xmlns:a16="http://schemas.microsoft.com/office/drawing/2014/main" id="{6FE70C18-2AFC-4A55-2D61-63E7B450A9DC}"/>
              </a:ext>
            </a:extLst>
          </p:cNvPr>
          <p:cNvSpPr txBox="1"/>
          <p:nvPr/>
        </p:nvSpPr>
        <p:spPr>
          <a:xfrm>
            <a:off x="2269829" y="555126"/>
            <a:ext cx="4876800" cy="553998"/>
          </a:xfrm>
          <a:prstGeom prst="rect">
            <a:avLst/>
          </a:prstGeom>
          <a:noFill/>
        </p:spPr>
        <p:txBody>
          <a:bodyPr wrap="square">
            <a:spAutoFit/>
          </a:bodyPr>
          <a:lstStyle/>
          <a:p>
            <a:pPr algn="ctr"/>
            <a:r>
              <a:rPr lang="en-US" sz="1800" b="1" dirty="0">
                <a:solidFill>
                  <a:srgbClr val="3C4A59"/>
                </a:solidFill>
                <a:latin typeface="Nexa Regular" pitchFamily="50" charset="0"/>
              </a:rPr>
              <a:t>Vintages and Their Influence on Rating and Prices</a:t>
            </a:r>
          </a:p>
          <a:p>
            <a:pPr algn="ctr"/>
            <a:r>
              <a:rPr lang="en-US" sz="1100" b="1" dirty="0">
                <a:solidFill>
                  <a:srgbClr val="077DA6"/>
                </a:solidFill>
                <a:latin typeface="Nexa Regular" pitchFamily="50" charset="0"/>
              </a:rPr>
              <a:t>(Key Findings)</a:t>
            </a:r>
            <a:endParaRPr lang="en-US" sz="2000" dirty="0">
              <a:solidFill>
                <a:srgbClr val="077DA6"/>
              </a:solidFill>
            </a:endParaRPr>
          </a:p>
        </p:txBody>
      </p:sp>
      <p:cxnSp>
        <p:nvCxnSpPr>
          <p:cNvPr id="42" name="Straight Arrow Connector 41">
            <a:extLst>
              <a:ext uri="{FF2B5EF4-FFF2-40B4-BE49-F238E27FC236}">
                <a16:creationId xmlns:a16="http://schemas.microsoft.com/office/drawing/2014/main" id="{2F7284B3-ED43-53C0-BFC7-4E93B1EAA5FD}"/>
              </a:ext>
            </a:extLst>
          </p:cNvPr>
          <p:cNvCxnSpPr>
            <a:cxnSpLocks/>
          </p:cNvCxnSpPr>
          <p:nvPr/>
        </p:nvCxnSpPr>
        <p:spPr>
          <a:xfrm flipV="1">
            <a:off x="5087140" y="2288922"/>
            <a:ext cx="2391780" cy="1310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91E6038-8F48-9508-A697-FB8ED27710EF}"/>
              </a:ext>
            </a:extLst>
          </p:cNvPr>
          <p:cNvCxnSpPr>
            <a:cxnSpLocks/>
          </p:cNvCxnSpPr>
          <p:nvPr/>
        </p:nvCxnSpPr>
        <p:spPr>
          <a:xfrm>
            <a:off x="7611354" y="2288922"/>
            <a:ext cx="1111294" cy="7400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95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2" presetClass="entr" presetSubtype="4"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 calcmode="lin" valueType="num">
                                      <p:cBhvr additive="base">
                                        <p:cTn id="9" dur="500"/>
                                        <p:tgtEl>
                                          <p:spTgt spid="15"/>
                                        </p:tgtEl>
                                        <p:attrNameLst>
                                          <p:attrName>ppt_y</p:attrName>
                                        </p:attrNameLst>
                                      </p:cBhvr>
                                      <p:tavLst>
                                        <p:tav tm="0">
                                          <p:val>
                                            <p:strVal val="#ppt_y+#ppt_h*1.125000"/>
                                          </p:val>
                                        </p:tav>
                                        <p:tav tm="100000">
                                          <p:val>
                                            <p:strVal val="#ppt_y"/>
                                          </p:val>
                                        </p:tav>
                                      </p:tavLst>
                                    </p:anim>
                                    <p:animEffect transition="in" filter="wipe(up)">
                                      <p:cBhvr>
                                        <p:cTn id="10" dur="500"/>
                                        <p:tgtEl>
                                          <p:spTgt spid="15"/>
                                        </p:tgtEl>
                                      </p:cBhvr>
                                    </p:animEffect>
                                  </p:childTnLst>
                                </p:cTn>
                              </p:par>
                              <p:par>
                                <p:cTn id="11" presetID="1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ppt_y</p:attrName>
                                        </p:attrNameLst>
                                      </p:cBhvr>
                                      <p:tavLst>
                                        <p:tav tm="0">
                                          <p:val>
                                            <p:strVal val="#ppt_y+#ppt_h*1.125000"/>
                                          </p:val>
                                        </p:tav>
                                        <p:tav tm="100000">
                                          <p:val>
                                            <p:strVal val="#ppt_y"/>
                                          </p:val>
                                        </p:tav>
                                      </p:tavLst>
                                    </p:anim>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45"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ppt_w</p:attrName>
                                        </p:attrNameLst>
                                      </p:cBhvr>
                                      <p:tavLst>
                                        <p:tav tm="0" fmla="#ppt_w*sin(2.5*pi*$)">
                                          <p:val>
                                            <p:fltVal val="0"/>
                                          </p:val>
                                        </p:tav>
                                        <p:tav tm="100000">
                                          <p:val>
                                            <p:fltVal val="1"/>
                                          </p:val>
                                        </p:tav>
                                      </p:tavLst>
                                    </p:anim>
                                    <p:anim calcmode="lin" valueType="num">
                                      <p:cBhvr>
                                        <p:cTn id="2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checkerboard(across)">
                                      <p:cBhvr>
                                        <p:cTn id="32" dur="1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1000"/>
                                        <p:tgtEl>
                                          <p:spTgt spid="46"/>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2"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p:tgtEl>
                                          <p:spTgt spid="20"/>
                                        </p:tgtEl>
                                        <p:attrNameLst>
                                          <p:attrName>ppt_y</p:attrName>
                                        </p:attrNameLst>
                                      </p:cBhvr>
                                      <p:tavLst>
                                        <p:tav tm="0">
                                          <p:val>
                                            <p:strVal val="#ppt_y+#ppt_h*1.125000"/>
                                          </p:val>
                                        </p:tav>
                                        <p:tav tm="100000">
                                          <p:val>
                                            <p:strVal val="#ppt_y"/>
                                          </p:val>
                                        </p:tav>
                                      </p:tavLst>
                                    </p:anim>
                                    <p:animEffect transition="in" filter="wipe(up)">
                                      <p:cBhvr>
                                        <p:cTn id="47" dur="500"/>
                                        <p:tgtEl>
                                          <p:spTgt spid="20"/>
                                        </p:tgtEl>
                                      </p:cBhvr>
                                    </p:animEffect>
                                  </p:childTnLst>
                                </p:cTn>
                              </p:par>
                              <p:par>
                                <p:cTn id="48" presetID="12" presetClass="entr" presetSubtype="4"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p:tgtEl>
                                          <p:spTgt spid="19"/>
                                        </p:tgtEl>
                                        <p:attrNameLst>
                                          <p:attrName>ppt_y</p:attrName>
                                        </p:attrNameLst>
                                      </p:cBhvr>
                                      <p:tavLst>
                                        <p:tav tm="0">
                                          <p:val>
                                            <p:strVal val="#ppt_y+#ppt_h*1.125000"/>
                                          </p:val>
                                        </p:tav>
                                        <p:tav tm="100000">
                                          <p:val>
                                            <p:strVal val="#ppt_y"/>
                                          </p:val>
                                        </p:tav>
                                      </p:tavLst>
                                    </p:anim>
                                    <p:animEffect transition="in" filter="wipe(up)">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2" presetClass="entr" presetSubtype="4"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p:tgtEl>
                                          <p:spTgt spid="18"/>
                                        </p:tgtEl>
                                        <p:attrNameLst>
                                          <p:attrName>ppt_y</p:attrName>
                                        </p:attrNameLst>
                                      </p:cBhvr>
                                      <p:tavLst>
                                        <p:tav tm="0">
                                          <p:val>
                                            <p:strVal val="#ppt_y+#ppt_h*1.125000"/>
                                          </p:val>
                                        </p:tav>
                                        <p:tav tm="100000">
                                          <p:val>
                                            <p:strVal val="#ppt_y"/>
                                          </p:val>
                                        </p:tav>
                                      </p:tavLst>
                                    </p:anim>
                                    <p:animEffect transition="in" filter="wipe(up)">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8" grpId="0"/>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61A2B8F-F1AA-6B1B-9A2D-656F4B977196}"/>
              </a:ext>
            </a:extLst>
          </p:cNvPr>
          <p:cNvSpPr txBox="1"/>
          <p:nvPr/>
        </p:nvSpPr>
        <p:spPr>
          <a:xfrm>
            <a:off x="4495800" y="1267652"/>
            <a:ext cx="4417498" cy="1777410"/>
          </a:xfrm>
          <a:prstGeom prst="rect">
            <a:avLst/>
          </a:prstGeom>
          <a:noFill/>
        </p:spPr>
        <p:txBody>
          <a:bodyPr wrap="square" rtlCol="0">
            <a:spAutoFit/>
          </a:bodyPr>
          <a:lstStyle/>
          <a:p>
            <a:r>
              <a:rPr lang="en-US" sz="1200" b="1" dirty="0">
                <a:solidFill>
                  <a:srgbClr val="33C39B"/>
                </a:solidFill>
                <a:latin typeface="Nexa Bold" pitchFamily="50" charset="0"/>
              </a:rPr>
              <a:t>Too Many Categories Within Categories (Inception Categories):</a:t>
            </a:r>
          </a:p>
          <a:p>
            <a:pPr marL="171450" indent="-171450">
              <a:lnSpc>
                <a:spcPct val="150000"/>
              </a:lnSpc>
              <a:buFont typeface="Arial" panose="020B0604020202020204" pitchFamily="34" charset="0"/>
              <a:buChar char="•"/>
            </a:pPr>
            <a:r>
              <a:rPr lang="en-US" sz="1050" dirty="0">
                <a:solidFill>
                  <a:schemeClr val="tx1">
                    <a:lumMod val="75000"/>
                    <a:lumOff val="25000"/>
                  </a:schemeClr>
                </a:solidFill>
              </a:rPr>
              <a:t>704 different wineries</a:t>
            </a:r>
          </a:p>
          <a:p>
            <a:pPr marL="171450" indent="-171450">
              <a:lnSpc>
                <a:spcPct val="150000"/>
              </a:lnSpc>
              <a:buFont typeface="Arial" panose="020B0604020202020204" pitchFamily="34" charset="0"/>
              <a:buChar char="•"/>
            </a:pPr>
            <a:r>
              <a:rPr lang="en-US" sz="1050" dirty="0">
                <a:solidFill>
                  <a:schemeClr val="tx1">
                    <a:lumMod val="75000"/>
                    <a:lumOff val="25000"/>
                  </a:schemeClr>
                </a:solidFill>
              </a:rPr>
              <a:t>410 wine names</a:t>
            </a:r>
          </a:p>
          <a:p>
            <a:pPr marL="171450" indent="-171450">
              <a:lnSpc>
                <a:spcPct val="150000"/>
              </a:lnSpc>
              <a:buFont typeface="Arial" panose="020B0604020202020204" pitchFamily="34" charset="0"/>
              <a:buChar char="•"/>
            </a:pPr>
            <a:r>
              <a:rPr lang="en-US" sz="1050" dirty="0">
                <a:solidFill>
                  <a:schemeClr val="tx1">
                    <a:lumMod val="75000"/>
                    <a:lumOff val="25000"/>
                  </a:schemeClr>
                </a:solidFill>
              </a:rPr>
              <a:t>65 regions of Spain</a:t>
            </a:r>
          </a:p>
          <a:p>
            <a:pPr marL="171450" indent="-171450">
              <a:lnSpc>
                <a:spcPct val="150000"/>
              </a:lnSpc>
              <a:buFont typeface="Arial" panose="020B0604020202020204" pitchFamily="34" charset="0"/>
              <a:buChar char="•"/>
            </a:pPr>
            <a:r>
              <a:rPr lang="en-US" sz="1050" dirty="0">
                <a:solidFill>
                  <a:schemeClr val="tx1">
                    <a:lumMod val="75000"/>
                    <a:lumOff val="25000"/>
                  </a:schemeClr>
                </a:solidFill>
              </a:rPr>
              <a:t>793 reviews (not total reviews)</a:t>
            </a:r>
          </a:p>
          <a:p>
            <a:pPr marL="171450" indent="-171450">
              <a:buFont typeface="Arial" panose="020B0604020202020204" pitchFamily="34" charset="0"/>
              <a:buChar char="•"/>
            </a:pPr>
            <a:endParaRPr lang="en-US" sz="1050" dirty="0">
              <a:solidFill>
                <a:schemeClr val="tx1">
                  <a:lumMod val="75000"/>
                  <a:lumOff val="25000"/>
                </a:schemeClr>
              </a:solidFill>
            </a:endParaRPr>
          </a:p>
          <a:p>
            <a:endParaRPr lang="en-US" sz="1200" dirty="0">
              <a:solidFill>
                <a:schemeClr val="tx1">
                  <a:lumMod val="75000"/>
                  <a:lumOff val="25000"/>
                </a:schemeClr>
              </a:solidFill>
            </a:endParaRPr>
          </a:p>
          <a:p>
            <a:endParaRPr lang="en-US" sz="1200" dirty="0">
              <a:solidFill>
                <a:srgbClr val="3C4A59"/>
              </a:solidFill>
            </a:endParaRPr>
          </a:p>
        </p:txBody>
      </p:sp>
      <p:sp>
        <p:nvSpPr>
          <p:cNvPr id="10" name="TextBox 9">
            <a:extLst>
              <a:ext uri="{FF2B5EF4-FFF2-40B4-BE49-F238E27FC236}">
                <a16:creationId xmlns:a16="http://schemas.microsoft.com/office/drawing/2014/main" id="{A09E5AEC-798A-5EC8-0999-40207E29B8AB}"/>
              </a:ext>
            </a:extLst>
          </p:cNvPr>
          <p:cNvSpPr txBox="1"/>
          <p:nvPr/>
        </p:nvSpPr>
        <p:spPr>
          <a:xfrm>
            <a:off x="4495800" y="2949409"/>
            <a:ext cx="4495800" cy="430887"/>
          </a:xfrm>
          <a:prstGeom prst="rect">
            <a:avLst/>
          </a:prstGeom>
          <a:noFill/>
        </p:spPr>
        <p:txBody>
          <a:bodyPr wrap="square">
            <a:spAutoFit/>
          </a:bodyPr>
          <a:lstStyle/>
          <a:p>
            <a:r>
              <a:rPr lang="en-US" sz="1100" dirty="0">
                <a:solidFill>
                  <a:schemeClr val="tx1">
                    <a:lumMod val="75000"/>
                    <a:lumOff val="25000"/>
                  </a:schemeClr>
                </a:solidFill>
              </a:rPr>
              <a:t>Having too many categories makes our machine learning model too specific, in turn makes it less accurate on making predictions.  </a:t>
            </a:r>
          </a:p>
        </p:txBody>
      </p:sp>
      <p:sp>
        <p:nvSpPr>
          <p:cNvPr id="22" name="TextBox 21">
            <a:extLst>
              <a:ext uri="{FF2B5EF4-FFF2-40B4-BE49-F238E27FC236}">
                <a16:creationId xmlns:a16="http://schemas.microsoft.com/office/drawing/2014/main" id="{6FE70C18-2AFC-4A55-2D61-63E7B450A9DC}"/>
              </a:ext>
            </a:extLst>
          </p:cNvPr>
          <p:cNvSpPr txBox="1"/>
          <p:nvPr/>
        </p:nvSpPr>
        <p:spPr>
          <a:xfrm>
            <a:off x="3163204" y="488499"/>
            <a:ext cx="2438400" cy="553998"/>
          </a:xfrm>
          <a:prstGeom prst="rect">
            <a:avLst/>
          </a:prstGeom>
          <a:noFill/>
        </p:spPr>
        <p:txBody>
          <a:bodyPr wrap="square">
            <a:spAutoFit/>
          </a:bodyPr>
          <a:lstStyle/>
          <a:p>
            <a:pPr algn="ctr"/>
            <a:r>
              <a:rPr lang="en-US" sz="1800" b="1" dirty="0">
                <a:solidFill>
                  <a:srgbClr val="3C4A59"/>
                </a:solidFill>
                <a:latin typeface="Nexa Regular" pitchFamily="50" charset="0"/>
              </a:rPr>
              <a:t>Model Limitations</a:t>
            </a:r>
          </a:p>
          <a:p>
            <a:pPr algn="ctr"/>
            <a:r>
              <a:rPr lang="en-US" sz="1100" b="1" dirty="0">
                <a:solidFill>
                  <a:srgbClr val="33C39B"/>
                </a:solidFill>
                <a:latin typeface="Nexa Bold" pitchFamily="50" charset="0"/>
              </a:rPr>
              <a:t>Too Much Data and Not Enough Data</a:t>
            </a:r>
            <a:endParaRPr lang="en-US" sz="1100" dirty="0">
              <a:solidFill>
                <a:srgbClr val="077DA6"/>
              </a:solidFill>
            </a:endParaRPr>
          </a:p>
        </p:txBody>
      </p:sp>
      <p:pic>
        <p:nvPicPr>
          <p:cNvPr id="12" name="Picture 11" descr="Chart, scatter chart&#10;&#10;Description automatically generated">
            <a:extLst>
              <a:ext uri="{FF2B5EF4-FFF2-40B4-BE49-F238E27FC236}">
                <a16:creationId xmlns:a16="http://schemas.microsoft.com/office/drawing/2014/main" id="{48B6A518-9BA2-12C8-D9CB-047CB8F0009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8000"/>
                    </a14:imgEffect>
                  </a14:imgLayer>
                </a14:imgProps>
              </a:ext>
              <a:ext uri="{28A0092B-C50C-407E-A947-70E740481C1C}">
                <a14:useLocalDpi xmlns:a14="http://schemas.microsoft.com/office/drawing/2010/main" val="0"/>
              </a:ext>
            </a:extLst>
          </a:blip>
          <a:stretch>
            <a:fillRect/>
          </a:stretch>
        </p:blipFill>
        <p:spPr>
          <a:xfrm>
            <a:off x="35522" y="1352550"/>
            <a:ext cx="4346882" cy="2874388"/>
          </a:xfrm>
          <a:prstGeom prst="rect">
            <a:avLst/>
          </a:prstGeom>
        </p:spPr>
      </p:pic>
      <p:pic>
        <p:nvPicPr>
          <p:cNvPr id="23" name="Picture 22" descr="A person in a suit&#10;&#10;Description automatically generated with medium confidence">
            <a:extLst>
              <a:ext uri="{FF2B5EF4-FFF2-40B4-BE49-F238E27FC236}">
                <a16:creationId xmlns:a16="http://schemas.microsoft.com/office/drawing/2014/main" id="{8B60C3FB-C7E7-4E42-A0A0-22317F680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602886"/>
            <a:ext cx="1498600" cy="1206767"/>
          </a:xfrm>
          <a:prstGeom prst="rect">
            <a:avLst/>
          </a:prstGeom>
        </p:spPr>
      </p:pic>
      <p:sp>
        <p:nvSpPr>
          <p:cNvPr id="25" name="TextBox 24">
            <a:extLst>
              <a:ext uri="{FF2B5EF4-FFF2-40B4-BE49-F238E27FC236}">
                <a16:creationId xmlns:a16="http://schemas.microsoft.com/office/drawing/2014/main" id="{16AAC7AD-21B4-ED88-7182-8D1116AD335C}"/>
              </a:ext>
            </a:extLst>
          </p:cNvPr>
          <p:cNvSpPr txBox="1"/>
          <p:nvPr/>
        </p:nvSpPr>
        <p:spPr>
          <a:xfrm>
            <a:off x="4572000" y="3492595"/>
            <a:ext cx="4661376" cy="1012521"/>
          </a:xfrm>
          <a:prstGeom prst="rect">
            <a:avLst/>
          </a:prstGeom>
          <a:noFill/>
        </p:spPr>
        <p:txBody>
          <a:bodyPr wrap="square">
            <a:spAutoFit/>
          </a:bodyPr>
          <a:lstStyle/>
          <a:p>
            <a:r>
              <a:rPr lang="en-US" sz="1200" b="1" dirty="0">
                <a:solidFill>
                  <a:srgbClr val="33C39B"/>
                </a:solidFill>
                <a:latin typeface="Nexa Bold" pitchFamily="50" charset="0"/>
              </a:rPr>
              <a:t>Not Enough Data:</a:t>
            </a:r>
          </a:p>
          <a:p>
            <a:pPr marL="171450" indent="-171450">
              <a:lnSpc>
                <a:spcPct val="150000"/>
              </a:lnSpc>
              <a:buFont typeface="Arial" panose="020B0604020202020204" pitchFamily="34" charset="0"/>
              <a:buChar char="•"/>
            </a:pPr>
            <a:r>
              <a:rPr lang="en-US" sz="1100" dirty="0">
                <a:solidFill>
                  <a:schemeClr val="tx1">
                    <a:lumMod val="75000"/>
                    <a:lumOff val="25000"/>
                  </a:schemeClr>
                </a:solidFill>
              </a:rPr>
              <a:t>How our client rate wines compared to the users.</a:t>
            </a:r>
          </a:p>
          <a:p>
            <a:pPr marL="171450" indent="-171450">
              <a:lnSpc>
                <a:spcPct val="150000"/>
              </a:lnSpc>
              <a:buFont typeface="Arial" panose="020B0604020202020204" pitchFamily="34" charset="0"/>
              <a:buChar char="•"/>
            </a:pPr>
            <a:r>
              <a:rPr lang="en-US" sz="1100" dirty="0">
                <a:solidFill>
                  <a:schemeClr val="tx1">
                    <a:lumMod val="75000"/>
                    <a:lumOff val="25000"/>
                  </a:schemeClr>
                </a:solidFill>
              </a:rPr>
              <a:t>More characteristics to determine how wines should be rated.</a:t>
            </a:r>
          </a:p>
          <a:p>
            <a:pPr marL="171450" indent="-171450">
              <a:lnSpc>
                <a:spcPct val="150000"/>
              </a:lnSpc>
              <a:buFont typeface="Arial" panose="020B0604020202020204" pitchFamily="34" charset="0"/>
              <a:buChar char="•"/>
            </a:pPr>
            <a:endParaRPr lang="en-US" sz="1100" dirty="0">
              <a:solidFill>
                <a:schemeClr val="tx1">
                  <a:lumMod val="75000"/>
                  <a:lumOff val="25000"/>
                </a:schemeClr>
              </a:solidFill>
            </a:endParaRPr>
          </a:p>
        </p:txBody>
      </p:sp>
    </p:spTree>
    <p:extLst>
      <p:ext uri="{BB962C8B-B14F-4D97-AF65-F5344CB8AC3E}">
        <p14:creationId xmlns:p14="http://schemas.microsoft.com/office/powerpoint/2010/main" val="328781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xit" presetSubtype="16" fill="hold" nodeType="clickEffect">
                                  <p:stCondLst>
                                    <p:cond delay="0"/>
                                  </p:stCondLst>
                                  <p:childTnLst>
                                    <p:animEffect transition="out" filter="circle(in)">
                                      <p:cBhvr>
                                        <p:cTn id="12" dur="2000"/>
                                        <p:tgtEl>
                                          <p:spTgt spid="23"/>
                                        </p:tgtEl>
                                      </p:cBhvr>
                                    </p:animEffect>
                                    <p:set>
                                      <p:cBhvr>
                                        <p:cTn id="13" dur="1" fill="hold">
                                          <p:stCondLst>
                                            <p:cond delay="1999"/>
                                          </p:stCondLst>
                                        </p:cTn>
                                        <p:tgtEl>
                                          <p:spTgt spid="2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038982DD-EFD4-B6E8-BCAF-0199FE869A9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1000"/>
                    </a14:imgEffect>
                  </a14:imgLayer>
                </a14:imgProps>
              </a:ext>
              <a:ext uri="{28A0092B-C50C-407E-A947-70E740481C1C}">
                <a14:useLocalDpi xmlns:a14="http://schemas.microsoft.com/office/drawing/2010/main" val="0"/>
              </a:ext>
            </a:extLst>
          </a:blip>
          <a:stretch>
            <a:fillRect/>
          </a:stretch>
        </p:blipFill>
        <p:spPr>
          <a:xfrm>
            <a:off x="4495800" y="1200152"/>
            <a:ext cx="4563035" cy="1989016"/>
          </a:xfrm>
          <a:prstGeom prst="rect">
            <a:avLst/>
          </a:prstGeom>
          <a:ln>
            <a:noFill/>
          </a:ln>
          <a:effectLst>
            <a:outerShdw blurRad="292100" dist="89970" dir="2700000" algn="tl" rotWithShape="0">
              <a:srgbClr val="333333">
                <a:alpha val="65000"/>
              </a:srgbClr>
            </a:outerShdw>
          </a:effectLst>
        </p:spPr>
      </p:pic>
      <p:sp>
        <p:nvSpPr>
          <p:cNvPr id="4" name="TextBox 3">
            <a:extLst>
              <a:ext uri="{FF2B5EF4-FFF2-40B4-BE49-F238E27FC236}">
                <a16:creationId xmlns:a16="http://schemas.microsoft.com/office/drawing/2014/main" id="{7F72897E-0B89-C2AC-3064-2AF18CE49A5B}"/>
              </a:ext>
            </a:extLst>
          </p:cNvPr>
          <p:cNvSpPr txBox="1"/>
          <p:nvPr/>
        </p:nvSpPr>
        <p:spPr>
          <a:xfrm>
            <a:off x="3416111" y="513660"/>
            <a:ext cx="2426370" cy="646331"/>
          </a:xfrm>
          <a:prstGeom prst="rect">
            <a:avLst/>
          </a:prstGeom>
          <a:noFill/>
        </p:spPr>
        <p:txBody>
          <a:bodyPr wrap="none" rtlCol="0">
            <a:spAutoFit/>
          </a:bodyPr>
          <a:lstStyle/>
          <a:p>
            <a:pPr algn="ctr"/>
            <a:r>
              <a:rPr lang="en-US" sz="2400" b="1" dirty="0">
                <a:solidFill>
                  <a:srgbClr val="077DA6"/>
                </a:solidFill>
                <a:latin typeface="Nexa Regular" pitchFamily="50" charset="0"/>
              </a:rPr>
              <a:t>Models Strengths</a:t>
            </a:r>
          </a:p>
          <a:p>
            <a:pPr algn="ctr"/>
            <a:r>
              <a:rPr lang="en-US" sz="1200" b="1" dirty="0">
                <a:solidFill>
                  <a:srgbClr val="5A9088"/>
                </a:solidFill>
                <a:latin typeface="Nexa Regular" pitchFamily="50" charset="0"/>
              </a:rPr>
              <a:t>Linear Regression Model</a:t>
            </a:r>
            <a:endParaRPr lang="en-US" sz="1600" dirty="0">
              <a:solidFill>
                <a:srgbClr val="5A9088"/>
              </a:solidFill>
            </a:endParaRPr>
          </a:p>
        </p:txBody>
      </p:sp>
      <p:sp>
        <p:nvSpPr>
          <p:cNvPr id="6" name="TextBox 5">
            <a:extLst>
              <a:ext uri="{FF2B5EF4-FFF2-40B4-BE49-F238E27FC236}">
                <a16:creationId xmlns:a16="http://schemas.microsoft.com/office/drawing/2014/main" id="{D87D9D41-BD29-EDE8-79F4-CA0F72E10D5D}"/>
              </a:ext>
            </a:extLst>
          </p:cNvPr>
          <p:cNvSpPr txBox="1"/>
          <p:nvPr/>
        </p:nvSpPr>
        <p:spPr>
          <a:xfrm>
            <a:off x="0" y="2026052"/>
            <a:ext cx="4343400" cy="784830"/>
          </a:xfrm>
          <a:prstGeom prst="rect">
            <a:avLst/>
          </a:prstGeom>
          <a:noFill/>
        </p:spPr>
        <p:txBody>
          <a:bodyPr wrap="square">
            <a:spAutoFit/>
          </a:bodyPr>
          <a:lstStyle/>
          <a:p>
            <a:r>
              <a:rPr lang="en-US" sz="1200" b="1" dirty="0">
                <a:solidFill>
                  <a:srgbClr val="33C39B"/>
                </a:solidFill>
                <a:latin typeface="Nexa Bold" pitchFamily="50" charset="0"/>
              </a:rPr>
              <a:t>Strengths</a:t>
            </a:r>
          </a:p>
          <a:p>
            <a:r>
              <a:rPr lang="en-US" sz="1100" dirty="0">
                <a:solidFill>
                  <a:schemeClr val="tx1">
                    <a:lumMod val="75000"/>
                    <a:lumOff val="25000"/>
                  </a:schemeClr>
                </a:solidFill>
              </a:rPr>
              <a:t>The client can deploy the model now and cut down on potential workload by 64%. With some adjustments to the model, there’s room to reduce labor by increasing the model's accuracy and efficiency. </a:t>
            </a:r>
            <a:endParaRPr lang="en-US" sz="1100" dirty="0"/>
          </a:p>
        </p:txBody>
      </p:sp>
      <p:sp>
        <p:nvSpPr>
          <p:cNvPr id="5" name="TextBox 4">
            <a:extLst>
              <a:ext uri="{FF2B5EF4-FFF2-40B4-BE49-F238E27FC236}">
                <a16:creationId xmlns:a16="http://schemas.microsoft.com/office/drawing/2014/main" id="{07AF2CEA-5035-6BC3-FA26-EAED1F4AD243}"/>
              </a:ext>
            </a:extLst>
          </p:cNvPr>
          <p:cNvSpPr txBox="1"/>
          <p:nvPr/>
        </p:nvSpPr>
        <p:spPr>
          <a:xfrm>
            <a:off x="0" y="1200151"/>
            <a:ext cx="4419600" cy="276999"/>
          </a:xfrm>
          <a:prstGeom prst="rect">
            <a:avLst/>
          </a:prstGeom>
          <a:noFill/>
        </p:spPr>
        <p:txBody>
          <a:bodyPr wrap="square">
            <a:spAutoFit/>
          </a:bodyPr>
          <a:lstStyle/>
          <a:p>
            <a:r>
              <a:rPr lang="en-US" sz="1200" b="1" dirty="0">
                <a:solidFill>
                  <a:srgbClr val="33C39B"/>
                </a:solidFill>
                <a:latin typeface="Nexa Bold" pitchFamily="50" charset="0"/>
              </a:rPr>
              <a:t>Model Evaluation Metrics: </a:t>
            </a:r>
            <a:endParaRPr lang="en-US" sz="1200" b="1" dirty="0">
              <a:solidFill>
                <a:srgbClr val="077DA6"/>
              </a:solidFill>
              <a:latin typeface="Nexa Bold" pitchFamily="50" charset="0"/>
            </a:endParaRPr>
          </a:p>
        </p:txBody>
      </p:sp>
      <p:sp>
        <p:nvSpPr>
          <p:cNvPr id="8" name="TextBox 7">
            <a:extLst>
              <a:ext uri="{FF2B5EF4-FFF2-40B4-BE49-F238E27FC236}">
                <a16:creationId xmlns:a16="http://schemas.microsoft.com/office/drawing/2014/main" id="{4A3052B6-BBD2-99F4-243B-42A1D191275D}"/>
              </a:ext>
            </a:extLst>
          </p:cNvPr>
          <p:cNvSpPr txBox="1"/>
          <p:nvPr/>
        </p:nvSpPr>
        <p:spPr>
          <a:xfrm>
            <a:off x="-9939" y="2860125"/>
            <a:ext cx="4639235" cy="1123384"/>
          </a:xfrm>
          <a:prstGeom prst="rect">
            <a:avLst/>
          </a:prstGeom>
          <a:noFill/>
        </p:spPr>
        <p:txBody>
          <a:bodyPr wrap="square">
            <a:spAutoFit/>
          </a:bodyPr>
          <a:lstStyle/>
          <a:p>
            <a:r>
              <a:rPr lang="en-US" sz="1200" b="1" dirty="0">
                <a:solidFill>
                  <a:srgbClr val="33C39B"/>
                </a:solidFill>
                <a:latin typeface="Nexa Bold" pitchFamily="50" charset="0"/>
              </a:rPr>
              <a:t>Recommendations and Next Steps</a:t>
            </a:r>
          </a:p>
          <a:p>
            <a:pPr marL="171450" indent="-171450">
              <a:buFont typeface="Arial" panose="020B0604020202020204" pitchFamily="34" charset="0"/>
              <a:buChar char="•"/>
            </a:pPr>
            <a:r>
              <a:rPr lang="en-US" sz="1100" dirty="0">
                <a:solidFill>
                  <a:schemeClr val="tx1">
                    <a:lumMod val="75000"/>
                    <a:lumOff val="25000"/>
                  </a:schemeClr>
                </a:solidFill>
              </a:rPr>
              <a:t>Client's priorities.</a:t>
            </a:r>
          </a:p>
          <a:p>
            <a:pPr marL="171450" indent="-171450">
              <a:buFont typeface="Arial" panose="020B0604020202020204" pitchFamily="34" charset="0"/>
              <a:buChar char="•"/>
            </a:pPr>
            <a:r>
              <a:rPr lang="en-US" sz="1100" dirty="0">
                <a:solidFill>
                  <a:schemeClr val="tx1">
                    <a:lumMod val="75000"/>
                    <a:lumOff val="25000"/>
                  </a:schemeClr>
                </a:solidFill>
              </a:rPr>
              <a:t>Long-term short-term goals.</a:t>
            </a:r>
          </a:p>
          <a:p>
            <a:pPr marL="171450" indent="-171450">
              <a:buFont typeface="Arial" panose="020B0604020202020204" pitchFamily="34" charset="0"/>
              <a:buChar char="•"/>
            </a:pPr>
            <a:r>
              <a:rPr lang="en-US" sz="1100" dirty="0">
                <a:solidFill>
                  <a:schemeClr val="tx1">
                    <a:lumMod val="75000"/>
                    <a:lumOff val="25000"/>
                  </a:schemeClr>
                </a:solidFill>
              </a:rPr>
              <a:t>Identifying and strategize gathering of data to further improve the model.</a:t>
            </a:r>
          </a:p>
          <a:p>
            <a:pPr marL="171450" indent="-171450">
              <a:buFont typeface="Arial" panose="020B0604020202020204" pitchFamily="34" charset="0"/>
              <a:buChar char="•"/>
            </a:pPr>
            <a:r>
              <a:rPr lang="en-US" sz="1100" dirty="0">
                <a:solidFill>
                  <a:schemeClr val="tx1">
                    <a:lumMod val="75000"/>
                    <a:lumOff val="25000"/>
                  </a:schemeClr>
                </a:solidFill>
              </a:rPr>
              <a:t>Determine what metrics the users are utilizing to rate wines.</a:t>
            </a:r>
          </a:p>
          <a:p>
            <a:pPr marL="171450" indent="-171450">
              <a:buFont typeface="Arial" panose="020B0604020202020204" pitchFamily="34" charset="0"/>
              <a:buChar char="•"/>
            </a:pPr>
            <a:endParaRPr lang="en-US" sz="1100" dirty="0"/>
          </a:p>
        </p:txBody>
      </p:sp>
      <p:sp>
        <p:nvSpPr>
          <p:cNvPr id="13" name="TextBox 12">
            <a:extLst>
              <a:ext uri="{FF2B5EF4-FFF2-40B4-BE49-F238E27FC236}">
                <a16:creationId xmlns:a16="http://schemas.microsoft.com/office/drawing/2014/main" id="{F006F436-6E50-976F-6FA1-D367B4AB9B30}"/>
              </a:ext>
            </a:extLst>
          </p:cNvPr>
          <p:cNvSpPr txBox="1"/>
          <p:nvPr/>
        </p:nvSpPr>
        <p:spPr>
          <a:xfrm>
            <a:off x="835374" y="1384312"/>
            <a:ext cx="2895600" cy="276999"/>
          </a:xfrm>
          <a:prstGeom prst="rect">
            <a:avLst/>
          </a:prstGeom>
          <a:noFill/>
        </p:spPr>
        <p:txBody>
          <a:bodyPr wrap="square">
            <a:spAutoFit/>
          </a:bodyPr>
          <a:lstStyle/>
          <a:p>
            <a:r>
              <a:rPr lang="en-US" sz="1200" b="1" dirty="0">
                <a:solidFill>
                  <a:srgbClr val="077DA6"/>
                </a:solidFill>
                <a:latin typeface="Nexa Bold" pitchFamily="50" charset="0"/>
              </a:rPr>
              <a:t>R2 Score		RMSE Score </a:t>
            </a:r>
            <a:endParaRPr lang="en-US" sz="1200" dirty="0">
              <a:solidFill>
                <a:srgbClr val="077DA6"/>
              </a:solidFill>
            </a:endParaRPr>
          </a:p>
        </p:txBody>
      </p:sp>
      <p:sp>
        <p:nvSpPr>
          <p:cNvPr id="14" name="TextBox 13">
            <a:extLst>
              <a:ext uri="{FF2B5EF4-FFF2-40B4-BE49-F238E27FC236}">
                <a16:creationId xmlns:a16="http://schemas.microsoft.com/office/drawing/2014/main" id="{3E30BFD6-114C-7D7C-0545-C7F1741360E5}"/>
              </a:ext>
            </a:extLst>
          </p:cNvPr>
          <p:cNvSpPr txBox="1"/>
          <p:nvPr/>
        </p:nvSpPr>
        <p:spPr>
          <a:xfrm>
            <a:off x="2214527" y="1561311"/>
            <a:ext cx="1898860" cy="415498"/>
          </a:xfrm>
          <a:prstGeom prst="rect">
            <a:avLst/>
          </a:prstGeom>
          <a:noFill/>
        </p:spPr>
        <p:txBody>
          <a:bodyPr wrap="square" rtlCol="0">
            <a:spAutoFit/>
          </a:bodyPr>
          <a:lstStyle/>
          <a:p>
            <a:pPr algn="ctr"/>
            <a:r>
              <a:rPr lang="en-US" sz="1050" dirty="0"/>
              <a:t>Our score: 0.1</a:t>
            </a:r>
          </a:p>
          <a:p>
            <a:pPr algn="ctr"/>
            <a:r>
              <a:rPr lang="en-US" sz="1050" dirty="0"/>
              <a:t>The lower the score the better.</a:t>
            </a:r>
          </a:p>
        </p:txBody>
      </p:sp>
      <p:sp>
        <p:nvSpPr>
          <p:cNvPr id="16" name="TextBox 15">
            <a:extLst>
              <a:ext uri="{FF2B5EF4-FFF2-40B4-BE49-F238E27FC236}">
                <a16:creationId xmlns:a16="http://schemas.microsoft.com/office/drawing/2014/main" id="{D749A076-AFA7-03A0-8684-B5D93098330B}"/>
              </a:ext>
            </a:extLst>
          </p:cNvPr>
          <p:cNvSpPr txBox="1"/>
          <p:nvPr/>
        </p:nvSpPr>
        <p:spPr>
          <a:xfrm>
            <a:off x="146748" y="1561311"/>
            <a:ext cx="2067779" cy="415498"/>
          </a:xfrm>
          <a:prstGeom prst="rect">
            <a:avLst/>
          </a:prstGeom>
          <a:noFill/>
        </p:spPr>
        <p:txBody>
          <a:bodyPr wrap="square">
            <a:spAutoFit/>
          </a:bodyPr>
          <a:lstStyle/>
          <a:p>
            <a:pPr algn="ctr"/>
            <a:r>
              <a:rPr lang="en-US" sz="1050" dirty="0"/>
              <a:t>Our score: 64%</a:t>
            </a:r>
          </a:p>
          <a:p>
            <a:pPr algn="ctr"/>
            <a:r>
              <a:rPr lang="en-US" sz="1050" dirty="0"/>
              <a:t>The higher the score the better.</a:t>
            </a:r>
          </a:p>
        </p:txBody>
      </p:sp>
      <p:sp>
        <p:nvSpPr>
          <p:cNvPr id="17" name="Down Arrow 16">
            <a:extLst>
              <a:ext uri="{FF2B5EF4-FFF2-40B4-BE49-F238E27FC236}">
                <a16:creationId xmlns:a16="http://schemas.microsoft.com/office/drawing/2014/main" id="{996CA03A-09E5-24CC-5346-0B10E59E1696}"/>
              </a:ext>
            </a:extLst>
          </p:cNvPr>
          <p:cNvSpPr/>
          <p:nvPr/>
        </p:nvSpPr>
        <p:spPr>
          <a:xfrm>
            <a:off x="3553489" y="1477150"/>
            <a:ext cx="45719" cy="84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9188B86D-0980-631F-DD86-EF73F39F1E7F}"/>
              </a:ext>
            </a:extLst>
          </p:cNvPr>
          <p:cNvSpPr/>
          <p:nvPr/>
        </p:nvSpPr>
        <p:spPr>
          <a:xfrm rot="10800000">
            <a:off x="1525901" y="1480730"/>
            <a:ext cx="45719" cy="84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9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FFD992-89FE-8972-7F96-9FF17E75924C}"/>
              </a:ext>
            </a:extLst>
          </p:cNvPr>
          <p:cNvSpPr txBox="1"/>
          <p:nvPr/>
        </p:nvSpPr>
        <p:spPr>
          <a:xfrm>
            <a:off x="2286000" y="590550"/>
            <a:ext cx="4572000" cy="369332"/>
          </a:xfrm>
          <a:prstGeom prst="rect">
            <a:avLst/>
          </a:prstGeom>
          <a:noFill/>
        </p:spPr>
        <p:txBody>
          <a:bodyPr wrap="square">
            <a:spAutoFit/>
          </a:bodyPr>
          <a:lstStyle/>
          <a:p>
            <a:pPr algn="ctr"/>
            <a:r>
              <a:rPr lang="en-US" sz="1800" b="1" dirty="0">
                <a:solidFill>
                  <a:srgbClr val="3C4A59"/>
                </a:solidFill>
                <a:latin typeface="Nexa Regular" pitchFamily="50" charset="0"/>
              </a:rPr>
              <a:t>Double Gold Medal Winner </a:t>
            </a:r>
          </a:p>
        </p:txBody>
      </p:sp>
      <p:sp>
        <p:nvSpPr>
          <p:cNvPr id="5" name="TextBox 4">
            <a:extLst>
              <a:ext uri="{FF2B5EF4-FFF2-40B4-BE49-F238E27FC236}">
                <a16:creationId xmlns:a16="http://schemas.microsoft.com/office/drawing/2014/main" id="{A52E801E-FC70-4ACF-47C2-DACE2BBD893C}"/>
              </a:ext>
            </a:extLst>
          </p:cNvPr>
          <p:cNvSpPr txBox="1"/>
          <p:nvPr/>
        </p:nvSpPr>
        <p:spPr>
          <a:xfrm>
            <a:off x="533400" y="1574800"/>
            <a:ext cx="8382000" cy="646331"/>
          </a:xfrm>
          <a:prstGeom prst="rect">
            <a:avLst/>
          </a:prstGeom>
          <a:noFill/>
        </p:spPr>
        <p:txBody>
          <a:bodyPr wrap="square" rtlCol="0">
            <a:spAutoFit/>
          </a:bodyPr>
          <a:lstStyle/>
          <a:p>
            <a:r>
              <a:rPr lang="en-US" dirty="0"/>
              <a:t>In 2002 this bottle of wine won the prestigious double gold medal beating out 2,300 wines. This wine was part of the 28</a:t>
            </a:r>
            <a:r>
              <a:rPr lang="en-US" baseline="30000" dirty="0"/>
              <a:t>th</a:t>
            </a:r>
            <a:r>
              <a:rPr lang="en-US" dirty="0"/>
              <a:t> Annual International Eastern Wine Competition.</a:t>
            </a:r>
          </a:p>
        </p:txBody>
      </p:sp>
      <p:pic>
        <p:nvPicPr>
          <p:cNvPr id="7" name="Picture 6" descr="A person standing in front of a display of wine bottles&#10;&#10;Description automatically generated with low confidence">
            <a:extLst>
              <a:ext uri="{FF2B5EF4-FFF2-40B4-BE49-F238E27FC236}">
                <a16:creationId xmlns:a16="http://schemas.microsoft.com/office/drawing/2014/main" id="{1909606A-F301-A377-652E-F8374B435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343150"/>
            <a:ext cx="3810000" cy="2095500"/>
          </a:xfrm>
          <a:prstGeom prst="rect">
            <a:avLst/>
          </a:prstGeom>
        </p:spPr>
      </p:pic>
    </p:spTree>
    <p:extLst>
      <p:ext uri="{BB962C8B-B14F-4D97-AF65-F5344CB8AC3E}">
        <p14:creationId xmlns:p14="http://schemas.microsoft.com/office/powerpoint/2010/main" val="301404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fmla="#ppt_w*sin(2.5*pi*$)">
                                          <p:val>
                                            <p:fltVal val="0"/>
                                          </p:val>
                                        </p:tav>
                                        <p:tav tm="100000">
                                          <p:val>
                                            <p:fltVal val="1"/>
                                          </p:val>
                                        </p:tav>
                                      </p:tavLst>
                                    </p:anim>
                                    <p:anim calcmode="lin" valueType="num">
                                      <p:cBhvr>
                                        <p:cTn id="8"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TotalTime>
  <Words>1165</Words>
  <Application>Microsoft Macintosh PowerPoint</Application>
  <PresentationFormat>On-screen Show (16:9)</PresentationFormat>
  <Paragraphs>137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Nexa Black</vt:lpstr>
      <vt:lpstr>Nexa Bold</vt:lpstr>
      <vt:lpstr>Nexa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abed</dc:creator>
  <cp:lastModifiedBy>CJ Campos</cp:lastModifiedBy>
  <cp:revision>14</cp:revision>
  <dcterms:created xsi:type="dcterms:W3CDTF">2020-03-18T14:43:06Z</dcterms:created>
  <dcterms:modified xsi:type="dcterms:W3CDTF">2022-09-08T01:20:16Z</dcterms:modified>
</cp:coreProperties>
</file>