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1" r:id="rId5"/>
    <p:sldId id="265" r:id="rId6"/>
    <p:sldId id="267" r:id="rId7"/>
    <p:sldId id="264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EA97"/>
    <a:srgbClr val="077DA6"/>
    <a:srgbClr val="5A9088"/>
    <a:srgbClr val="81DA5F"/>
    <a:srgbClr val="DED5DB"/>
    <a:srgbClr val="8474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93B0E3-1A86-7846-81C4-A9FE0F220231}" v="26" dt="2022-03-10T01:32:59.605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70"/>
    <p:restoredTop sz="94829"/>
  </p:normalViewPr>
  <p:slideViewPr>
    <p:cSldViewPr>
      <p:cViewPr>
        <p:scale>
          <a:sx n="185" d="100"/>
          <a:sy n="185" d="100"/>
        </p:scale>
        <p:origin x="384" y="45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1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-42862"/>
            <a:ext cx="9296400" cy="52292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2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9144000" cy="51434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3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9144000" cy="51434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4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"/>
            <a:ext cx="9143998" cy="514349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204FA-B52D-41C1-A6B5-8E87F67CA851}" type="datetimeFigureOut">
              <a:rPr lang="en-US" smtClean="0"/>
              <a:pPr/>
              <a:t>9/5/22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99B22-9154-4EAD-B166-FD0FBDDC316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openxmlformats.org/officeDocument/2006/relationships/image" Target="../media/image10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microsoft.com/office/2007/relationships/hdphoto" Target="../media/hdphoto2.wdp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3263887"/>
            <a:ext cx="579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3C4A59"/>
                </a:solidFill>
                <a:latin typeface="Nexa Regular" pitchFamily="50" charset="0"/>
              </a:rPr>
              <a:t>Wine Rating Predictions Machine Learning: </a:t>
            </a:r>
          </a:p>
          <a:p>
            <a:r>
              <a:rPr lang="en-US" sz="2400" b="1" dirty="0">
                <a:solidFill>
                  <a:srgbClr val="3C4A59"/>
                </a:solidFill>
                <a:latin typeface="Nexa Regular" pitchFamily="50" charset="0"/>
              </a:rPr>
              <a:t>ASSIGNMENT 1 – ORAL PRESENTATION</a:t>
            </a:r>
            <a:endParaRPr lang="en-US" sz="2400" dirty="0">
              <a:solidFill>
                <a:srgbClr val="3C4A59"/>
              </a:solidFill>
              <a:latin typeface="Nexa Black" pitchFamily="50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3831" y="4095750"/>
            <a:ext cx="3581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3C4A59"/>
                </a:solidFill>
                <a:latin typeface="Nexa Regular" pitchFamily="50" charset="0"/>
              </a:rPr>
              <a:t>By: Darlene Phan</a:t>
            </a:r>
          </a:p>
          <a:p>
            <a:r>
              <a:rPr lang="en-US" sz="800" b="1" dirty="0">
                <a:solidFill>
                  <a:srgbClr val="3C4A59"/>
                </a:solidFill>
                <a:latin typeface="Nexa Regular" pitchFamily="50" charset="0"/>
              </a:rPr>
              <a:t>Coding Dojo – Data Science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28600" y="4097482"/>
            <a:ext cx="3276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893D2F7-2FC1-6E4D-A489-866FBC219513}"/>
              </a:ext>
            </a:extLst>
          </p:cNvPr>
          <p:cNvSpPr txBox="1"/>
          <p:nvPr/>
        </p:nvSpPr>
        <p:spPr>
          <a:xfrm>
            <a:off x="228600" y="1276350"/>
            <a:ext cx="8763000" cy="2877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33C39B"/>
                </a:solidFill>
                <a:latin typeface="Nexa Bold" pitchFamily="50" charset="0"/>
              </a:rPr>
              <a:t>The Client:</a:t>
            </a:r>
          </a:p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global wine supplier specializing in importing Spanish wines.</a:t>
            </a:r>
          </a:p>
          <a:p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600" b="1" dirty="0">
              <a:solidFill>
                <a:srgbClr val="33C39B"/>
              </a:solidFill>
              <a:latin typeface="Nexa Bold" pitchFamily="50" charset="0"/>
            </a:endParaRPr>
          </a:p>
          <a:p>
            <a:r>
              <a:rPr lang="en-US" sz="1600" b="1" dirty="0">
                <a:solidFill>
                  <a:srgbClr val="33C39B"/>
                </a:solidFill>
                <a:latin typeface="Nexa Bold" pitchFamily="50" charset="0"/>
              </a:rPr>
              <a:t>The Problem:</a:t>
            </a:r>
          </a:p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Looking to expand their wine catalogue by being able to rate potential new wines. </a:t>
            </a:r>
          </a:p>
          <a:p>
            <a:endParaRPr lang="en-US" sz="1600" b="1" dirty="0">
              <a:solidFill>
                <a:srgbClr val="33C39B"/>
              </a:solidFill>
              <a:latin typeface="Nexa Bold" pitchFamily="50" charset="0"/>
            </a:endParaRPr>
          </a:p>
          <a:p>
            <a:endParaRPr lang="en-US" sz="1600" b="1" dirty="0">
              <a:solidFill>
                <a:srgbClr val="33C39B"/>
              </a:solidFill>
              <a:latin typeface="Nexa Bold" pitchFamily="50" charset="0"/>
            </a:endParaRPr>
          </a:p>
          <a:p>
            <a:r>
              <a:rPr lang="en-US" sz="1600" b="1" dirty="0">
                <a:solidFill>
                  <a:srgbClr val="33C39B"/>
                </a:solidFill>
                <a:latin typeface="Nexa Bold" pitchFamily="50" charset="0"/>
              </a:rPr>
              <a:t>Our Mission:</a:t>
            </a:r>
          </a:p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build a machine learning model that will help predict wine ratings based on its characteristics. This will allow our client can easily determine what new wines will have a place in their inventory.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800" dirty="0">
              <a:solidFill>
                <a:srgbClr val="3C4A59"/>
              </a:solidFill>
            </a:endParaRPr>
          </a:p>
        </p:txBody>
      </p:sp>
      <p:pic>
        <p:nvPicPr>
          <p:cNvPr id="5" name="Picture 4" descr="Close-up of wine tasting">
            <a:extLst>
              <a:ext uri="{FF2B5EF4-FFF2-40B4-BE49-F238E27FC236}">
                <a16:creationId xmlns:a16="http://schemas.microsoft.com/office/drawing/2014/main" id="{16648DEF-D942-4F55-F516-BB2489893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800" y="666750"/>
            <a:ext cx="2369873" cy="15811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885951"/>
            <a:ext cx="259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33C39B"/>
                </a:solidFill>
                <a:latin typeface="Nexa Bold" pitchFamily="50" charset="0"/>
              </a:rPr>
              <a:t>Country, Region &amp; Vineyard</a:t>
            </a:r>
          </a:p>
          <a:p>
            <a:pPr algn="r"/>
            <a:r>
              <a:rPr lang="en-US" sz="800" dirty="0">
                <a:solidFill>
                  <a:srgbClr val="3C4A59"/>
                </a:solidFill>
              </a:rPr>
              <a:t>The geographical location vineyard the wine comes from. Also known as winery.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2800350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33C39B"/>
                </a:solidFill>
                <a:latin typeface="Nexa Bold" pitchFamily="50" charset="0"/>
              </a:rPr>
              <a:t>Price </a:t>
            </a:r>
            <a:r>
              <a:rPr lang="en-US" sz="1100" b="1" dirty="0">
                <a:solidFill>
                  <a:srgbClr val="33C39B"/>
                </a:solidFill>
                <a:latin typeface="Nexa Bold" pitchFamily="50" charset="0"/>
              </a:rPr>
              <a:t>   </a:t>
            </a:r>
            <a:endParaRPr lang="en-US" sz="1600" b="1" dirty="0">
              <a:solidFill>
                <a:srgbClr val="33C39B"/>
              </a:solidFill>
              <a:latin typeface="Nexa Bold" pitchFamily="50" charset="0"/>
            </a:endParaRPr>
          </a:p>
          <a:p>
            <a:pPr algn="r"/>
            <a:r>
              <a:rPr lang="en-US" sz="800" dirty="0">
                <a:solidFill>
                  <a:srgbClr val="3C4A59"/>
                </a:solidFill>
              </a:rPr>
              <a:t>Price per bottle of wine in Euros.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790950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33C39B"/>
                </a:solidFill>
                <a:latin typeface="Nexa Bold" pitchFamily="50" charset="0"/>
              </a:rPr>
              <a:t>Rating</a:t>
            </a:r>
          </a:p>
          <a:p>
            <a:pPr algn="r"/>
            <a:r>
              <a:rPr lang="en-US" sz="800" dirty="0">
                <a:solidFill>
                  <a:srgbClr val="3C4A59"/>
                </a:solidFill>
              </a:rPr>
              <a:t>Rating of the wine given by its number of users.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72200" y="1885951"/>
            <a:ext cx="259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33C39B"/>
                </a:solidFill>
                <a:latin typeface="Nexa Bold" pitchFamily="50" charset="0"/>
              </a:rPr>
              <a:t>Body &amp; Acidity </a:t>
            </a:r>
            <a:r>
              <a:rPr lang="en-US" sz="1050" b="1" dirty="0">
                <a:solidFill>
                  <a:srgbClr val="33C39B"/>
                </a:solidFill>
                <a:latin typeface="Nexa Bold" pitchFamily="50" charset="0"/>
              </a:rPr>
              <a:t>(scale 1-5)</a:t>
            </a:r>
            <a:endParaRPr lang="en-US" sz="1600" b="1" dirty="0">
              <a:solidFill>
                <a:srgbClr val="33C39B"/>
              </a:solidFill>
              <a:latin typeface="Nexa Bold" pitchFamily="50" charset="0"/>
            </a:endParaRPr>
          </a:p>
          <a:p>
            <a:r>
              <a:rPr lang="en-US" sz="800" dirty="0">
                <a:solidFill>
                  <a:srgbClr val="3C4A59"/>
                </a:solidFill>
              </a:rPr>
              <a:t>Body determines the weight or depth of the wine.</a:t>
            </a:r>
          </a:p>
          <a:p>
            <a:r>
              <a:rPr lang="en-US" sz="800" dirty="0">
                <a:solidFill>
                  <a:srgbClr val="3C4A59"/>
                </a:solidFill>
              </a:rPr>
              <a:t>Acidity determines the tartness of the wine.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2" y="2800350"/>
            <a:ext cx="2743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33C39B"/>
                </a:solidFill>
                <a:latin typeface="Nexa Bold" pitchFamily="50" charset="0"/>
              </a:rPr>
              <a:t>Wine Type &amp; Wine Name</a:t>
            </a:r>
          </a:p>
          <a:p>
            <a:r>
              <a:rPr lang="en-US" sz="800" dirty="0">
                <a:solidFill>
                  <a:srgbClr val="3C4A59"/>
                </a:solidFill>
              </a:rPr>
              <a:t>Type – Chardonnay, Grenache, Pinot Noir.</a:t>
            </a:r>
          </a:p>
          <a:p>
            <a:r>
              <a:rPr lang="en-US" sz="800" dirty="0">
                <a:solidFill>
                  <a:srgbClr val="3C4A59"/>
                </a:solidFill>
              </a:rPr>
              <a:t>Wine Type as name – Trader Joes Charles Shaw Blend Merlot.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72200" y="3790950"/>
            <a:ext cx="259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33C39B"/>
                </a:solidFill>
                <a:latin typeface="Nexa Bold" pitchFamily="50" charset="0"/>
              </a:rPr>
              <a:t>Vintage </a:t>
            </a:r>
            <a:r>
              <a:rPr lang="en-US" sz="1200" b="1" dirty="0">
                <a:solidFill>
                  <a:srgbClr val="33C39B"/>
                </a:solidFill>
                <a:latin typeface="Nexa Bold" pitchFamily="50" charset="0"/>
              </a:rPr>
              <a:t>(year)</a:t>
            </a:r>
            <a:endParaRPr lang="en-US" sz="1600" b="1" dirty="0">
              <a:solidFill>
                <a:srgbClr val="33C39B"/>
              </a:solidFill>
              <a:latin typeface="Nexa Bold" pitchFamily="50" charset="0"/>
            </a:endParaRPr>
          </a:p>
          <a:p>
            <a:r>
              <a:rPr lang="en-US" sz="800" dirty="0">
                <a:solidFill>
                  <a:srgbClr val="3C4A59"/>
                </a:solidFill>
              </a:rPr>
              <a:t>The year in which the grapes are harvested. N.V. stands for non-vintage, generally means the wines are a blend of multiple vintages.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922E3E-F64B-24DD-9BA8-62CDCBA09177}"/>
              </a:ext>
            </a:extLst>
          </p:cNvPr>
          <p:cNvSpPr txBox="1"/>
          <p:nvPr/>
        </p:nvSpPr>
        <p:spPr>
          <a:xfrm>
            <a:off x="2964873" y="567720"/>
            <a:ext cx="3207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C4A59"/>
                </a:solidFill>
                <a:latin typeface="Nexa Regular" pitchFamily="50" charset="0"/>
              </a:rPr>
              <a:t>Data Dictionary Breakdown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893D2F7-2FC1-6E4D-A489-866FBC219513}"/>
              </a:ext>
            </a:extLst>
          </p:cNvPr>
          <p:cNvSpPr txBox="1"/>
          <p:nvPr/>
        </p:nvSpPr>
        <p:spPr>
          <a:xfrm>
            <a:off x="381000" y="3941426"/>
            <a:ext cx="8382000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33C39B"/>
                </a:solidFill>
                <a:latin typeface="Nexa Bold" pitchFamily="50" charset="0"/>
              </a:rPr>
              <a:t>Oh, but you do!</a:t>
            </a:r>
          </a:p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Contrary to popular belief, more expensive does not mean more better. Nor does it mean that older wines = higher price tags.</a:t>
            </a:r>
          </a:p>
          <a:p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Side note: It is very important to note that, although this is funny, there is an article I came across on LinkedIn that talks about how our unconscious bias is hindering the growth of Data Science.  </a:t>
            </a:r>
          </a:p>
          <a:p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800" dirty="0">
              <a:solidFill>
                <a:srgbClr val="3C4A59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9C5360D-8BCC-8A57-B40D-8F61B23252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8" y="1202074"/>
            <a:ext cx="4375203" cy="2527026"/>
          </a:xfrm>
          <a:prstGeom prst="rect">
            <a:avLst/>
          </a:prstGeom>
          <a:effectLst>
            <a:outerShdw blurRad="50800" dist="38100" dir="2700000" sx="100772" sy="100772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C667E0-5951-721A-282E-FD28F1B38AFF}"/>
              </a:ext>
            </a:extLst>
          </p:cNvPr>
          <p:cNvSpPr txBox="1"/>
          <p:nvPr/>
        </p:nvSpPr>
        <p:spPr>
          <a:xfrm>
            <a:off x="3210791" y="477502"/>
            <a:ext cx="2722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77DA6"/>
                </a:solidFill>
                <a:latin typeface="Nexa Regular" pitchFamily="50" charset="0"/>
              </a:rPr>
              <a:t>Unconscious Wine Bias</a:t>
            </a:r>
          </a:p>
          <a:p>
            <a:pPr algn="ctr"/>
            <a:r>
              <a:rPr lang="en-US" sz="1100" b="1" dirty="0">
                <a:solidFill>
                  <a:srgbClr val="077DA6"/>
                </a:solidFill>
                <a:latin typeface="Nexa Regular" pitchFamily="50" charset="0"/>
              </a:rPr>
              <a:t>(Key Findings)</a:t>
            </a:r>
            <a:endParaRPr lang="en-US" sz="2000" dirty="0">
              <a:solidFill>
                <a:srgbClr val="077DA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50BC47-7376-1702-F330-9BCE5213E46D}"/>
              </a:ext>
            </a:extLst>
          </p:cNvPr>
          <p:cNvSpPr txBox="1"/>
          <p:nvPr/>
        </p:nvSpPr>
        <p:spPr>
          <a:xfrm>
            <a:off x="2244994" y="3787537"/>
            <a:ext cx="4762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5A9088"/>
                </a:solidFill>
                <a:latin typeface="Nexa Regular" pitchFamily="50" charset="0"/>
              </a:rPr>
              <a:t>“But Darlene, I don’t have any biases when it comes to wine.”</a:t>
            </a:r>
            <a:endParaRPr lang="en-US" sz="1400" dirty="0">
              <a:solidFill>
                <a:srgbClr val="5A9088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11ED83-EEFB-4C74-FFD0-3AF45F57ECD1}"/>
              </a:ext>
            </a:extLst>
          </p:cNvPr>
          <p:cNvSpPr txBox="1"/>
          <p:nvPr/>
        </p:nvSpPr>
        <p:spPr>
          <a:xfrm>
            <a:off x="580171" y="20369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4CF7DA-7E76-7CA2-5E29-F3E133D41DE5}"/>
              </a:ext>
            </a:extLst>
          </p:cNvPr>
          <p:cNvSpPr txBox="1"/>
          <p:nvPr/>
        </p:nvSpPr>
        <p:spPr>
          <a:xfrm>
            <a:off x="55003" y="1759906"/>
            <a:ext cx="23725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5A9088"/>
                </a:solidFill>
                <a:latin typeface="Nexa Regular" pitchFamily="50" charset="0"/>
              </a:rPr>
              <a:t>Does an older vintage </a:t>
            </a:r>
          </a:p>
          <a:p>
            <a:pPr algn="ctr"/>
            <a:r>
              <a:rPr lang="en-US" sz="2400" b="1" dirty="0">
                <a:solidFill>
                  <a:srgbClr val="5A9088"/>
                </a:solidFill>
                <a:latin typeface="Nexa Regular" pitchFamily="50" charset="0"/>
              </a:rPr>
              <a:t>=</a:t>
            </a:r>
          </a:p>
          <a:p>
            <a:pPr algn="ctr"/>
            <a:r>
              <a:rPr lang="en-US" b="1" dirty="0">
                <a:solidFill>
                  <a:srgbClr val="5A9088"/>
                </a:solidFill>
                <a:latin typeface="Nexa Regular" pitchFamily="50" charset="0"/>
              </a:rPr>
              <a:t> more expensive wine?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0D458A-9EB7-B545-4E91-E93E5C3C0DE9}"/>
              </a:ext>
            </a:extLst>
          </p:cNvPr>
          <p:cNvSpPr txBox="1"/>
          <p:nvPr/>
        </p:nvSpPr>
        <p:spPr>
          <a:xfrm>
            <a:off x="6813601" y="1759906"/>
            <a:ext cx="23304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5A9088"/>
                </a:solidFill>
                <a:latin typeface="Nexa Regular" pitchFamily="50" charset="0"/>
              </a:rPr>
              <a:t>Does expensive wine</a:t>
            </a:r>
          </a:p>
          <a:p>
            <a:pPr algn="ctr"/>
            <a:r>
              <a:rPr lang="en-US" sz="2400" b="1" dirty="0">
                <a:solidFill>
                  <a:srgbClr val="5A9088"/>
                </a:solidFill>
                <a:latin typeface="Nexa Regular" pitchFamily="50" charset="0"/>
              </a:rPr>
              <a:t>=</a:t>
            </a:r>
          </a:p>
          <a:p>
            <a:pPr algn="ctr"/>
            <a:r>
              <a:rPr lang="en-US" b="1" dirty="0">
                <a:solidFill>
                  <a:srgbClr val="5A9088"/>
                </a:solidFill>
                <a:latin typeface="Nexa Regular" pitchFamily="50" charset="0"/>
              </a:rPr>
              <a:t> higher rated wine?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98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893D2F7-2FC1-6E4D-A489-866FBC219513}"/>
              </a:ext>
            </a:extLst>
          </p:cNvPr>
          <p:cNvSpPr txBox="1"/>
          <p:nvPr/>
        </p:nvSpPr>
        <p:spPr>
          <a:xfrm>
            <a:off x="302799" y="4100692"/>
            <a:ext cx="4205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33C39B"/>
                </a:solidFill>
                <a:latin typeface="Nexa Bold" pitchFamily="50" charset="0"/>
              </a:rPr>
              <a:t>Wine Vintages vs Prices:</a:t>
            </a:r>
          </a:p>
          <a:p>
            <a:endParaRPr lang="en-US" sz="800" dirty="0">
              <a:solidFill>
                <a:srgbClr val="3C4A59"/>
              </a:solidFill>
            </a:endParaRPr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478FF529-FC9F-E32F-ACC4-E8D43A533D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" y="1200150"/>
            <a:ext cx="4700346" cy="3002156"/>
          </a:xfrm>
          <a:prstGeom prst="rect">
            <a:avLst/>
          </a:prstGeom>
        </p:spPr>
      </p:pic>
      <p:pic>
        <p:nvPicPr>
          <p:cNvPr id="5" name="Picture 4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D9A19173-ED13-A7C0-74AD-95000D2BEB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897" y="1164599"/>
            <a:ext cx="4485293" cy="3002156"/>
          </a:xfrm>
          <a:prstGeom prst="rect">
            <a:avLst/>
          </a:prstGeom>
        </p:spPr>
      </p:pic>
      <p:pic>
        <p:nvPicPr>
          <p:cNvPr id="14" name="Graphic 13" descr="Arrow: Straight with solid fill">
            <a:extLst>
              <a:ext uri="{FF2B5EF4-FFF2-40B4-BE49-F238E27FC236}">
                <a16:creationId xmlns:a16="http://schemas.microsoft.com/office/drawing/2014/main" id="{162755E9-E140-18D1-0B21-1EED567741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8314798">
            <a:off x="3255233" y="1712183"/>
            <a:ext cx="636925" cy="636925"/>
          </a:xfrm>
          <a:prstGeom prst="rect">
            <a:avLst/>
          </a:prstGeom>
        </p:spPr>
      </p:pic>
      <p:pic>
        <p:nvPicPr>
          <p:cNvPr id="15" name="Graphic 14" descr="Arrow: Straight with solid fill">
            <a:extLst>
              <a:ext uri="{FF2B5EF4-FFF2-40B4-BE49-F238E27FC236}">
                <a16:creationId xmlns:a16="http://schemas.microsoft.com/office/drawing/2014/main" id="{726E074A-1CEE-4F8D-7F9C-0D2E55AF94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8314798">
            <a:off x="1856705" y="1637914"/>
            <a:ext cx="646315" cy="64631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61A2B8F-F1AA-6B1B-9A2D-656F4B977196}"/>
              </a:ext>
            </a:extLst>
          </p:cNvPr>
          <p:cNvSpPr txBox="1"/>
          <p:nvPr/>
        </p:nvSpPr>
        <p:spPr>
          <a:xfrm>
            <a:off x="4862964" y="4105136"/>
            <a:ext cx="4417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33C39B"/>
                </a:solidFill>
                <a:latin typeface="Nexa Bold" pitchFamily="50" charset="0"/>
              </a:rPr>
              <a:t>Wine Rating vs Prices: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800" dirty="0">
              <a:solidFill>
                <a:srgbClr val="3C4A59"/>
              </a:solidFill>
            </a:endParaRPr>
          </a:p>
        </p:txBody>
      </p:sp>
      <p:pic>
        <p:nvPicPr>
          <p:cNvPr id="19" name="Graphic 18" descr="Arrow: Straight with solid fill">
            <a:extLst>
              <a:ext uri="{FF2B5EF4-FFF2-40B4-BE49-F238E27FC236}">
                <a16:creationId xmlns:a16="http://schemas.microsoft.com/office/drawing/2014/main" id="{375E48BB-83D5-7DCD-CD23-47969ECF3F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699963">
            <a:off x="7750661" y="1665744"/>
            <a:ext cx="580073" cy="580073"/>
          </a:xfrm>
          <a:prstGeom prst="rect">
            <a:avLst/>
          </a:prstGeom>
        </p:spPr>
      </p:pic>
      <p:pic>
        <p:nvPicPr>
          <p:cNvPr id="20" name="Graphic 19" descr="Arrow: Straight with solid fill">
            <a:extLst>
              <a:ext uri="{FF2B5EF4-FFF2-40B4-BE49-F238E27FC236}">
                <a16:creationId xmlns:a16="http://schemas.microsoft.com/office/drawing/2014/main" id="{D68DD5B0-CFBC-29EB-9B75-F9030D9629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7995049">
            <a:off x="6608996" y="1626863"/>
            <a:ext cx="566830" cy="566830"/>
          </a:xfrm>
          <a:prstGeom prst="rect">
            <a:avLst/>
          </a:prstGeom>
        </p:spPr>
      </p:pic>
      <p:pic>
        <p:nvPicPr>
          <p:cNvPr id="2" name="Graphic 1" descr="Arrow: Straight with solid fill">
            <a:extLst>
              <a:ext uri="{FF2B5EF4-FFF2-40B4-BE49-F238E27FC236}">
                <a16:creationId xmlns:a16="http://schemas.microsoft.com/office/drawing/2014/main" id="{E8992424-A414-747C-5B0E-DC76F54DCB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8472842">
            <a:off x="592691" y="2636610"/>
            <a:ext cx="629019" cy="6290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300A6C-68C9-C059-3D85-CB428C9BC033}"/>
              </a:ext>
            </a:extLst>
          </p:cNvPr>
          <p:cNvSpPr txBox="1"/>
          <p:nvPr/>
        </p:nvSpPr>
        <p:spPr>
          <a:xfrm>
            <a:off x="314882" y="4339114"/>
            <a:ext cx="46863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 of 5 vintages are between 2005-2015</a:t>
            </a:r>
          </a:p>
          <a:p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B8A202-079F-FED4-EA4F-9046AD5CD10A}"/>
              </a:ext>
            </a:extLst>
          </p:cNvPr>
          <p:cNvSpPr txBox="1"/>
          <p:nvPr/>
        </p:nvSpPr>
        <p:spPr>
          <a:xfrm>
            <a:off x="281327" y="4576238"/>
            <a:ext cx="4686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Oldest wine vintage over 100 years old is under $1,000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9E5AEC-798A-5EC8-0999-40207E29B8AB}"/>
              </a:ext>
            </a:extLst>
          </p:cNvPr>
          <p:cNvSpPr txBox="1"/>
          <p:nvPr/>
        </p:nvSpPr>
        <p:spPr>
          <a:xfrm>
            <a:off x="4862964" y="4378002"/>
            <a:ext cx="4686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 highest priced wines are rated at 4.7 or below.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1F443A-773A-A911-216D-6B2D1308A4B9}"/>
              </a:ext>
            </a:extLst>
          </p:cNvPr>
          <p:cNvSpPr txBox="1"/>
          <p:nvPr/>
        </p:nvSpPr>
        <p:spPr>
          <a:xfrm>
            <a:off x="4864788" y="4576238"/>
            <a:ext cx="4686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 highest rated wine are priced on par with lower priced wines. </a:t>
            </a:r>
          </a:p>
        </p:txBody>
      </p:sp>
      <p:pic>
        <p:nvPicPr>
          <p:cNvPr id="18" name="Graphic 17" descr="Arrow: Straight with solid fill">
            <a:extLst>
              <a:ext uri="{FF2B5EF4-FFF2-40B4-BE49-F238E27FC236}">
                <a16:creationId xmlns:a16="http://schemas.microsoft.com/office/drawing/2014/main" id="{DE683E2C-A9E9-D02F-E98D-92BE8E68B14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5858364">
            <a:off x="8463591" y="2422655"/>
            <a:ext cx="518114" cy="51811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FE70C18-2AFC-4A55-2D61-63E7B450A9DC}"/>
              </a:ext>
            </a:extLst>
          </p:cNvPr>
          <p:cNvSpPr txBox="1"/>
          <p:nvPr/>
        </p:nvSpPr>
        <p:spPr>
          <a:xfrm>
            <a:off x="2269829" y="555126"/>
            <a:ext cx="48768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3C4A59"/>
                </a:solidFill>
                <a:latin typeface="Nexa Regular" pitchFamily="50" charset="0"/>
              </a:rPr>
              <a:t>Vintages and Their Influence on Rating and Prices</a:t>
            </a:r>
          </a:p>
          <a:p>
            <a:pPr algn="ctr"/>
            <a:r>
              <a:rPr lang="en-US" sz="1100" b="1" dirty="0">
                <a:solidFill>
                  <a:srgbClr val="077DA6"/>
                </a:solidFill>
                <a:latin typeface="Nexa Regular" pitchFamily="50" charset="0"/>
              </a:rPr>
              <a:t>(Key Findings)</a:t>
            </a:r>
            <a:endParaRPr lang="en-US" sz="2000" dirty="0">
              <a:solidFill>
                <a:srgbClr val="077DA6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F7284B3-ED43-53C0-BFC7-4E93B1EAA5FD}"/>
              </a:ext>
            </a:extLst>
          </p:cNvPr>
          <p:cNvCxnSpPr>
            <a:cxnSpLocks/>
          </p:cNvCxnSpPr>
          <p:nvPr/>
        </p:nvCxnSpPr>
        <p:spPr>
          <a:xfrm flipV="1">
            <a:off x="5087140" y="2288922"/>
            <a:ext cx="2391780" cy="1310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91E6038-8F48-9508-A697-FB8ED27710EF}"/>
              </a:ext>
            </a:extLst>
          </p:cNvPr>
          <p:cNvCxnSpPr>
            <a:cxnSpLocks/>
          </p:cNvCxnSpPr>
          <p:nvPr/>
        </p:nvCxnSpPr>
        <p:spPr>
          <a:xfrm>
            <a:off x="7611354" y="2288922"/>
            <a:ext cx="1111294" cy="740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551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6" grpId="0"/>
      <p:bldP spid="8" grpId="0"/>
      <p:bldP spid="10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761A2B8F-F1AA-6B1B-9A2D-656F4B977196}"/>
              </a:ext>
            </a:extLst>
          </p:cNvPr>
          <p:cNvSpPr txBox="1"/>
          <p:nvPr/>
        </p:nvSpPr>
        <p:spPr>
          <a:xfrm>
            <a:off x="4495800" y="1267652"/>
            <a:ext cx="4417498" cy="1777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33C39B"/>
                </a:solidFill>
                <a:latin typeface="Nexa Bold" pitchFamily="50" charset="0"/>
              </a:rPr>
              <a:t>Too Many Categories Within Categories (Inception Categories):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704 different wineries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410 wine names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65 regions of Spain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793 reviews (not total reviews)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200" dirty="0">
              <a:solidFill>
                <a:srgbClr val="3C4A59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9E5AEC-798A-5EC8-0999-40207E29B8AB}"/>
              </a:ext>
            </a:extLst>
          </p:cNvPr>
          <p:cNvSpPr txBox="1"/>
          <p:nvPr/>
        </p:nvSpPr>
        <p:spPr>
          <a:xfrm>
            <a:off x="4495800" y="2949409"/>
            <a:ext cx="44958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Having too many categories makes our machine learning model too specific, in turn makes it less accurate on making predictions. 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E70C18-2AFC-4A55-2D61-63E7B450A9DC}"/>
              </a:ext>
            </a:extLst>
          </p:cNvPr>
          <p:cNvSpPr txBox="1"/>
          <p:nvPr/>
        </p:nvSpPr>
        <p:spPr>
          <a:xfrm>
            <a:off x="3163204" y="488499"/>
            <a:ext cx="24384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3C4A59"/>
                </a:solidFill>
                <a:latin typeface="Nexa Regular" pitchFamily="50" charset="0"/>
              </a:rPr>
              <a:t>Model Limitations</a:t>
            </a:r>
          </a:p>
          <a:p>
            <a:pPr algn="ctr"/>
            <a:r>
              <a:rPr lang="en-US" sz="1100" b="1" dirty="0">
                <a:solidFill>
                  <a:srgbClr val="33C39B"/>
                </a:solidFill>
                <a:latin typeface="Nexa Bold" pitchFamily="50" charset="0"/>
              </a:rPr>
              <a:t>Too Much Data and Not Enough Data</a:t>
            </a:r>
            <a:endParaRPr lang="en-US" sz="1100" dirty="0">
              <a:solidFill>
                <a:srgbClr val="077DA6"/>
              </a:solidFill>
            </a:endParaRPr>
          </a:p>
        </p:txBody>
      </p:sp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48B6A518-9BA2-12C8-D9CB-047CB8F00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2" y="1352550"/>
            <a:ext cx="4346882" cy="2874388"/>
          </a:xfrm>
          <a:prstGeom prst="rect">
            <a:avLst/>
          </a:prstGeom>
        </p:spPr>
      </p:pic>
      <p:pic>
        <p:nvPicPr>
          <p:cNvPr id="23" name="Picture 22" descr="A person in a suit&#10;&#10;Description automatically generated with medium confidence">
            <a:extLst>
              <a:ext uri="{FF2B5EF4-FFF2-40B4-BE49-F238E27FC236}">
                <a16:creationId xmlns:a16="http://schemas.microsoft.com/office/drawing/2014/main" id="{8B60C3FB-C7E7-4E42-A0A0-22317F680E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602886"/>
            <a:ext cx="1498600" cy="120676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6AAC7AD-21B4-ED88-7182-8D1116AD335C}"/>
              </a:ext>
            </a:extLst>
          </p:cNvPr>
          <p:cNvSpPr txBox="1"/>
          <p:nvPr/>
        </p:nvSpPr>
        <p:spPr>
          <a:xfrm>
            <a:off x="4572000" y="3492595"/>
            <a:ext cx="4661376" cy="1012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33C39B"/>
                </a:solidFill>
                <a:latin typeface="Nexa Bold" pitchFamily="50" charset="0"/>
              </a:rPr>
              <a:t>Not Enough Data: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 our client rate wines compared to the users.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More characteristics to determine how wines should be rated.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810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1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0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038982DD-EFD4-B6E8-BCAF-0199FE869A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200152"/>
            <a:ext cx="4563035" cy="1989016"/>
          </a:xfrm>
          <a:prstGeom prst="rect">
            <a:avLst/>
          </a:prstGeom>
          <a:ln>
            <a:noFill/>
          </a:ln>
          <a:effectLst>
            <a:outerShdw blurRad="292100" dist="8997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72897E-0B89-C2AC-3064-2AF18CE49A5B}"/>
              </a:ext>
            </a:extLst>
          </p:cNvPr>
          <p:cNvSpPr txBox="1"/>
          <p:nvPr/>
        </p:nvSpPr>
        <p:spPr>
          <a:xfrm>
            <a:off x="3616160" y="590550"/>
            <a:ext cx="1911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77DA6"/>
                </a:solidFill>
                <a:latin typeface="Nexa Regular" pitchFamily="50" charset="0"/>
              </a:rPr>
              <a:t>Models Strengths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7D9D41-BD29-EDE8-79F4-CA0F72E10D5D}"/>
              </a:ext>
            </a:extLst>
          </p:cNvPr>
          <p:cNvSpPr txBox="1"/>
          <p:nvPr/>
        </p:nvSpPr>
        <p:spPr>
          <a:xfrm>
            <a:off x="0" y="2026052"/>
            <a:ext cx="4343400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33C39B"/>
                </a:solidFill>
                <a:latin typeface="Nexa Bold" pitchFamily="50" charset="0"/>
              </a:rPr>
              <a:t>Strengths</a:t>
            </a:r>
          </a:p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client can deploy the model now and cut down on potential workload by 64%. With some adjustments to the model, there’s room to reduce labor by increasing the model's accuracy and efficiency. </a:t>
            </a:r>
            <a:endParaRPr lang="en-US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AF2CEA-5035-6BC3-FA26-EAED1F4AD243}"/>
              </a:ext>
            </a:extLst>
          </p:cNvPr>
          <p:cNvSpPr txBox="1"/>
          <p:nvPr/>
        </p:nvSpPr>
        <p:spPr>
          <a:xfrm>
            <a:off x="0" y="1200151"/>
            <a:ext cx="44196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33C39B"/>
                </a:solidFill>
                <a:latin typeface="Nexa Bold" pitchFamily="50" charset="0"/>
              </a:rPr>
              <a:t>Model Evaluation Metrics: </a:t>
            </a:r>
            <a:endParaRPr lang="en-US" sz="1200" b="1" dirty="0">
              <a:solidFill>
                <a:srgbClr val="077DA6"/>
              </a:solidFill>
              <a:latin typeface="Nexa Bold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3052B6-BBD2-99F4-243B-42A1D191275D}"/>
              </a:ext>
            </a:extLst>
          </p:cNvPr>
          <p:cNvSpPr txBox="1"/>
          <p:nvPr/>
        </p:nvSpPr>
        <p:spPr>
          <a:xfrm>
            <a:off x="-9939" y="2860125"/>
            <a:ext cx="4639235" cy="11233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33C39B"/>
                </a:solidFill>
                <a:latin typeface="Nexa Bold" pitchFamily="50" charset="0"/>
              </a:rPr>
              <a:t>Recommendations and Next Steps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Client's priorities.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Long-term short-term goals.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Identifying and strategize gathering of data to further improve the model.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Determine what metrics the users are utilizing to rate wines.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06F436-6E50-976F-6FA1-D367B4AB9B30}"/>
              </a:ext>
            </a:extLst>
          </p:cNvPr>
          <p:cNvSpPr txBox="1"/>
          <p:nvPr/>
        </p:nvSpPr>
        <p:spPr>
          <a:xfrm>
            <a:off x="835374" y="1384312"/>
            <a:ext cx="28956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77DA6"/>
                </a:solidFill>
                <a:latin typeface="Nexa Bold" pitchFamily="50" charset="0"/>
              </a:rPr>
              <a:t>R2 Score		RMSE Score </a:t>
            </a:r>
            <a:endParaRPr lang="en-US" sz="1200" dirty="0">
              <a:solidFill>
                <a:srgbClr val="077DA6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30BFD6-114C-7D7C-0545-C7F1741360E5}"/>
              </a:ext>
            </a:extLst>
          </p:cNvPr>
          <p:cNvSpPr txBox="1"/>
          <p:nvPr/>
        </p:nvSpPr>
        <p:spPr>
          <a:xfrm>
            <a:off x="2214527" y="1561311"/>
            <a:ext cx="18988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Our score: 0.1</a:t>
            </a:r>
          </a:p>
          <a:p>
            <a:pPr algn="ctr"/>
            <a:r>
              <a:rPr lang="en-US" sz="1050" dirty="0"/>
              <a:t>The lower the score the better.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49A076-AFA7-03A0-8684-B5D93098330B}"/>
              </a:ext>
            </a:extLst>
          </p:cNvPr>
          <p:cNvSpPr txBox="1"/>
          <p:nvPr/>
        </p:nvSpPr>
        <p:spPr>
          <a:xfrm>
            <a:off x="146748" y="1561311"/>
            <a:ext cx="206777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/>
              <a:t>Our score: 64%</a:t>
            </a:r>
          </a:p>
          <a:p>
            <a:pPr algn="ctr"/>
            <a:r>
              <a:rPr lang="en-US" sz="1050" dirty="0"/>
              <a:t>The higher the score the better.</a:t>
            </a: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996CA03A-09E5-24CC-5346-0B10E59E1696}"/>
              </a:ext>
            </a:extLst>
          </p:cNvPr>
          <p:cNvSpPr/>
          <p:nvPr/>
        </p:nvSpPr>
        <p:spPr>
          <a:xfrm>
            <a:off x="3553489" y="1477150"/>
            <a:ext cx="45719" cy="841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9188B86D-0980-631F-DD86-EF73F39F1E7F}"/>
              </a:ext>
            </a:extLst>
          </p:cNvPr>
          <p:cNvSpPr/>
          <p:nvPr/>
        </p:nvSpPr>
        <p:spPr>
          <a:xfrm rot="10800000">
            <a:off x="1525901" y="1480730"/>
            <a:ext cx="45719" cy="841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47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</TotalTime>
  <Words>579</Words>
  <Application>Microsoft Macintosh PowerPoint</Application>
  <PresentationFormat>On-screen Show (16:9)</PresentationFormat>
  <Paragraphs>77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Nexa Black</vt:lpstr>
      <vt:lpstr>Nexa Bold</vt:lpstr>
      <vt:lpstr>Nexa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abed</dc:creator>
  <cp:lastModifiedBy>CJ Campos</cp:lastModifiedBy>
  <cp:revision>12</cp:revision>
  <dcterms:created xsi:type="dcterms:W3CDTF">2020-03-18T14:43:06Z</dcterms:created>
  <dcterms:modified xsi:type="dcterms:W3CDTF">2022-09-05T13:11:31Z</dcterms:modified>
</cp:coreProperties>
</file>