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f684a1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f684a1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f179e5b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f179e5b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8ccc7a1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8ccc7a1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f179e5b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f179e5b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f179e5b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f179e5b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e3a687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e3a687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e3a687e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e3a687e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e3a687e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e3a687e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e3a687e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e3a687e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f684a1f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f684a1f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f684a1f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f684a1f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d8ccc7a1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d8ccc7a1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f684a1f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f684a1f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b4f9ab7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b4f9ab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179e5b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179e5b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d8ccc7a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d8ccc7a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6b4f9ab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6b4f9ab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6b4f9ab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6b4f9ab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694075"/>
            <a:ext cx="3439200" cy="4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</a:rPr>
              <a:t>Sistema Inscripción Nahual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</a:rPr>
              <a:t>For a better </a:t>
            </a:r>
            <a:r>
              <a:rPr lang="es" sz="2400">
                <a:solidFill>
                  <a:srgbClr val="666666"/>
                </a:solidFill>
              </a:rPr>
              <a:t>community</a:t>
            </a:r>
            <a:r>
              <a:rPr lang="es" sz="2400">
                <a:solidFill>
                  <a:srgbClr val="666666"/>
                </a:solidFill>
              </a:rPr>
              <a:t> 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</a:rPr>
              <a:t>Ana Maria Zuluaga </a:t>
            </a:r>
            <a:r>
              <a:rPr lang="es" sz="2400">
                <a:solidFill>
                  <a:srgbClr val="666666"/>
                </a:solidFill>
              </a:rPr>
              <a:t>Vasquez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</a:rPr>
              <a:t>Práctica profesional 3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</a:rPr>
              <a:t>Leonardo Colombo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</a:rPr>
              <a:t>2020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285050" y="607300"/>
            <a:ext cx="3817500" cy="4015500"/>
          </a:xfrm>
          <a:prstGeom prst="rect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83375" y="756025"/>
            <a:ext cx="3439200" cy="36933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85050" y="564000"/>
            <a:ext cx="3817500" cy="4015500"/>
          </a:xfrm>
          <a:prstGeom prst="rect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475" y="3135525"/>
            <a:ext cx="2776250" cy="154953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/>
          <p:nvPr/>
        </p:nvSpPr>
        <p:spPr>
          <a:xfrm>
            <a:off x="5205500" y="3135538"/>
            <a:ext cx="2776200" cy="1549500"/>
          </a:xfrm>
          <a:prstGeom prst="rect">
            <a:avLst/>
          </a:prstGeom>
          <a:noFill/>
          <a:ln cap="flat" cmpd="sng" w="11430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6147400" y="1784725"/>
            <a:ext cx="2705700" cy="3218700"/>
          </a:xfrm>
          <a:prstGeom prst="rect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5726025" y="524575"/>
            <a:ext cx="3127200" cy="528900"/>
          </a:xfrm>
          <a:prstGeom prst="rect">
            <a:avLst/>
          </a:prstGeom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</a:rPr>
              <a:t>Registro de usuario</a:t>
            </a:r>
            <a:endParaRPr b="1" sz="2400">
              <a:solidFill>
                <a:srgbClr val="666666"/>
              </a:solidFill>
            </a:endParaRPr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6056900" y="1710375"/>
            <a:ext cx="27963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Formulario para cargar datos del nuevo usuario.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2 botones: Cancelar, Registrar, a través del </a:t>
            </a:r>
            <a:r>
              <a:rPr lang="es"/>
              <a:t>último</a:t>
            </a:r>
            <a:r>
              <a:rPr lang="es"/>
              <a:t> por medio de un </a:t>
            </a:r>
            <a:r>
              <a:rPr lang="es"/>
              <a:t>método</a:t>
            </a:r>
            <a:r>
              <a:rPr lang="es"/>
              <a:t> POST envía los datos recolectados a la BD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Mensaje registro exitoso.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Mensaje de error.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Ambos mensajes renderizados desde el back-end y mostrados por </a:t>
            </a:r>
            <a:r>
              <a:rPr lang="es"/>
              <a:t>bootstrap</a:t>
            </a:r>
            <a:r>
              <a:rPr lang="es"/>
              <a:t> - alert 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115450"/>
            <a:ext cx="2726982" cy="16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788" y="1807938"/>
            <a:ext cx="24384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35500" y="1053475"/>
            <a:ext cx="408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395950" y="1313750"/>
            <a:ext cx="359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725" y="2894526"/>
            <a:ext cx="2717332" cy="210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285050" y="2850625"/>
            <a:ext cx="359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0600" y="3004300"/>
            <a:ext cx="2796299" cy="16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445525" y="2639925"/>
            <a:ext cx="408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34663" y="162100"/>
            <a:ext cx="76101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</a:rPr>
              <a:t>Campos obligatorios controlados por html con la propiedad: required.</a:t>
            </a:r>
            <a:endParaRPr b="1" sz="1800">
              <a:solidFill>
                <a:srgbClr val="666666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700" y="1254938"/>
            <a:ext cx="3679599" cy="14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type="title"/>
          </p:nvPr>
        </p:nvSpPr>
        <p:spPr>
          <a:xfrm>
            <a:off x="1921075" y="3028225"/>
            <a:ext cx="54147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</a:rPr>
              <a:t>FavIcon y </a:t>
            </a:r>
            <a:r>
              <a:rPr b="1" lang="es" sz="1800">
                <a:solidFill>
                  <a:srgbClr val="666666"/>
                </a:solidFill>
              </a:rPr>
              <a:t>título</a:t>
            </a:r>
            <a:r>
              <a:rPr b="1" lang="es" sz="1800">
                <a:solidFill>
                  <a:srgbClr val="666666"/>
                </a:solidFill>
              </a:rPr>
              <a:t> especificado por pantalla.</a:t>
            </a:r>
            <a:endParaRPr b="1" sz="1800">
              <a:solidFill>
                <a:srgbClr val="666666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350" y="3770625"/>
            <a:ext cx="3679600" cy="10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75" y="768400"/>
            <a:ext cx="5414625" cy="21980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2198550" y="3098488"/>
            <a:ext cx="4746900" cy="5055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2652400" y="3736000"/>
            <a:ext cx="3679500" cy="1049700"/>
          </a:xfrm>
          <a:prstGeom prst="rect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471900" y="260275"/>
            <a:ext cx="42225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Página</a:t>
            </a:r>
            <a:r>
              <a:rPr b="1" lang="es" sz="2500">
                <a:solidFill>
                  <a:srgbClr val="666666"/>
                </a:solidFill>
              </a:rPr>
              <a:t> principal 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71900" y="1919075"/>
            <a:ext cx="2713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Menú responsive (Restricción por inicio de sesión).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Menú estático con opciones de administración.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Saludo personalizado al usuario que inicia sesión</a:t>
            </a:r>
            <a:endParaRPr/>
          </a:p>
        </p:txBody>
      </p:sp>
      <p:sp>
        <p:nvSpPr>
          <p:cNvPr id="172" name="Google Shape;172;p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500" y="1127538"/>
            <a:ext cx="5228990" cy="37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471900" y="260275"/>
            <a:ext cx="42225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</a:t>
            </a:r>
            <a:r>
              <a:rPr b="1" lang="es" sz="2500">
                <a:solidFill>
                  <a:srgbClr val="666666"/>
                </a:solidFill>
              </a:rPr>
              <a:t>ágina principal</a:t>
            </a:r>
            <a:endParaRPr b="1" sz="2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Admin General: Nodos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174450" y="1871500"/>
            <a:ext cx="27132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Filtros para búsqueda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Botones para agregar, buscar y limpiar los filtros.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Grilla con resultados.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4.</a:t>
            </a:r>
            <a:r>
              <a:rPr lang="es" sz="1700">
                <a:solidFill>
                  <a:srgbClr val="666666"/>
                </a:solidFill>
              </a:rPr>
              <a:t> Iconos por row para detalle, editar y desactivar.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5. </a:t>
            </a:r>
            <a:r>
              <a:rPr lang="es" sz="1700">
                <a:solidFill>
                  <a:srgbClr val="666666"/>
                </a:solidFill>
              </a:rPr>
              <a:t>Pantalla detalle por acción.</a:t>
            </a:r>
            <a:endParaRPr sz="1700">
              <a:solidFill>
                <a:srgbClr val="666666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725" y="375500"/>
            <a:ext cx="4455400" cy="28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5428550" y="1127875"/>
            <a:ext cx="495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953050" y="1675913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5626875" y="180577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000" y="3210225"/>
            <a:ext cx="2036600" cy="16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1300" y="3210225"/>
            <a:ext cx="2144151" cy="166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5378850" y="260787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8825" y="3210225"/>
            <a:ext cx="1726975" cy="166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2168950" y="4511400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025" y="122075"/>
            <a:ext cx="4466775" cy="35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type="title"/>
          </p:nvPr>
        </p:nvSpPr>
        <p:spPr>
          <a:xfrm>
            <a:off x="471900" y="260275"/>
            <a:ext cx="42225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</a:t>
            </a:r>
            <a:r>
              <a:rPr b="1" lang="es" sz="2500">
                <a:solidFill>
                  <a:srgbClr val="666666"/>
                </a:solidFill>
              </a:rPr>
              <a:t>ágina principal </a:t>
            </a:r>
            <a:r>
              <a:rPr b="1" lang="es" sz="2500">
                <a:solidFill>
                  <a:srgbClr val="666666"/>
                </a:solidFill>
              </a:rPr>
              <a:t>Admin General</a:t>
            </a:r>
            <a:r>
              <a:rPr b="1" lang="es" sz="2500">
                <a:solidFill>
                  <a:srgbClr val="666666"/>
                </a:solidFill>
              </a:rPr>
              <a:t>: Cursos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74450" y="1871500"/>
            <a:ext cx="27132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Filtros para </a:t>
            </a:r>
            <a:r>
              <a:rPr lang="es" sz="1700">
                <a:solidFill>
                  <a:srgbClr val="666666"/>
                </a:solidFill>
              </a:rPr>
              <a:t>búsqueda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Botones para agregar, buscar y limpiar los filtros.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Grilla con resultados.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4.</a:t>
            </a:r>
            <a:r>
              <a:rPr lang="es" sz="1700">
                <a:solidFill>
                  <a:srgbClr val="666666"/>
                </a:solidFill>
              </a:rPr>
              <a:t> Iconos por row para detalle, editar y desactivar.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5. </a:t>
            </a:r>
            <a:r>
              <a:rPr lang="es" sz="1700">
                <a:solidFill>
                  <a:srgbClr val="666666"/>
                </a:solidFill>
              </a:rPr>
              <a:t>Pantalla detalle por acción.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5428550" y="1127875"/>
            <a:ext cx="495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630800" y="1664338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5829400" y="1871500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5459600" y="2571750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2168950" y="4511400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600" y="3281075"/>
            <a:ext cx="1986200" cy="166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8200" y="3224450"/>
            <a:ext cx="1986200" cy="172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3901" y="3225816"/>
            <a:ext cx="1986199" cy="1722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025" y="118275"/>
            <a:ext cx="5368849" cy="310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type="title"/>
          </p:nvPr>
        </p:nvSpPr>
        <p:spPr>
          <a:xfrm>
            <a:off x="174450" y="272675"/>
            <a:ext cx="42225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</a:t>
            </a:r>
            <a:r>
              <a:rPr b="1" lang="es" sz="2500">
                <a:solidFill>
                  <a:srgbClr val="666666"/>
                </a:solidFill>
              </a:rPr>
              <a:t>ágina principal </a:t>
            </a:r>
            <a:r>
              <a:rPr b="1" lang="es" sz="2500">
                <a:solidFill>
                  <a:srgbClr val="666666"/>
                </a:solidFill>
              </a:rPr>
              <a:t>Admin general</a:t>
            </a:r>
            <a:r>
              <a:rPr b="1" lang="es" sz="2500">
                <a:solidFill>
                  <a:srgbClr val="666666"/>
                </a:solidFill>
              </a:rPr>
              <a:t>: Profesores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74450" y="1871500"/>
            <a:ext cx="27132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Filtros para búsqueda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Botones para agregar, buscar y limpiar los filtros.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Grilla con resultados.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4.</a:t>
            </a:r>
            <a:r>
              <a:rPr lang="es" sz="1700">
                <a:solidFill>
                  <a:srgbClr val="666666"/>
                </a:solidFill>
              </a:rPr>
              <a:t> Iconos por row para detalle, editar y desactivar.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5. </a:t>
            </a:r>
            <a:r>
              <a:rPr lang="es" sz="1700">
                <a:solidFill>
                  <a:srgbClr val="666666"/>
                </a:solidFill>
              </a:rPr>
              <a:t>Pantalla detalle por acción.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572000" y="1127875"/>
            <a:ext cx="495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7101775" y="1574188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5067900" y="163602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5067900" y="263372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2168950" y="4511400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750" y="3097475"/>
            <a:ext cx="1788058" cy="1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9850" y="3142900"/>
            <a:ext cx="1905901" cy="1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000" y="3188325"/>
            <a:ext cx="2061101" cy="17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800" y="260275"/>
            <a:ext cx="4956301" cy="26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8"/>
          <p:cNvSpPr txBox="1"/>
          <p:nvPr>
            <p:ph type="title"/>
          </p:nvPr>
        </p:nvSpPr>
        <p:spPr>
          <a:xfrm>
            <a:off x="174450" y="260275"/>
            <a:ext cx="42225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</a:t>
            </a:r>
            <a:r>
              <a:rPr b="1" lang="es" sz="2500">
                <a:solidFill>
                  <a:srgbClr val="666666"/>
                </a:solidFill>
              </a:rPr>
              <a:t>ágina principal Admin Cursos: Alumnos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174450" y="1871500"/>
            <a:ext cx="27132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Filtros para búsqueda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Botones para agregar, buscar y limpiar los filtros.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Grilla con resultados.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4.</a:t>
            </a:r>
            <a:r>
              <a:rPr lang="es" sz="1700">
                <a:solidFill>
                  <a:srgbClr val="666666"/>
                </a:solidFill>
              </a:rPr>
              <a:t> Iconos por row para detalle, editar y desactivar.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5. </a:t>
            </a:r>
            <a:r>
              <a:rPr lang="es" sz="1700">
                <a:solidFill>
                  <a:srgbClr val="666666"/>
                </a:solidFill>
              </a:rPr>
              <a:t>Pantalla detalle por acción.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4683550" y="1115475"/>
            <a:ext cx="495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7064575" y="1506463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067900" y="163602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714600" y="2571750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168950" y="4511400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8208" y="2988625"/>
            <a:ext cx="2102266" cy="178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162" y="2993260"/>
            <a:ext cx="1905899" cy="178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1695" y="2905300"/>
            <a:ext cx="1823855" cy="1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006" y="381137"/>
            <a:ext cx="5071717" cy="268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>
            <p:ph type="title"/>
          </p:nvPr>
        </p:nvSpPr>
        <p:spPr>
          <a:xfrm>
            <a:off x="75300" y="241225"/>
            <a:ext cx="40518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</a:t>
            </a:r>
            <a:r>
              <a:rPr b="1" lang="es" sz="2500">
                <a:solidFill>
                  <a:srgbClr val="666666"/>
                </a:solidFill>
              </a:rPr>
              <a:t>ágina principal admin cursos: Cursos por nodo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74450" y="1871500"/>
            <a:ext cx="27132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Filtros para búsqueda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Botones para agregar, buscar y limpiar los filtros.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Grilla con resultados.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4.</a:t>
            </a:r>
            <a:r>
              <a:rPr lang="es" sz="1700">
                <a:solidFill>
                  <a:srgbClr val="666666"/>
                </a:solidFill>
              </a:rPr>
              <a:t> Iconos por row para detalle, editar y desactivar.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5. </a:t>
            </a:r>
            <a:r>
              <a:rPr lang="es" sz="1700">
                <a:solidFill>
                  <a:srgbClr val="666666"/>
                </a:solidFill>
              </a:rPr>
              <a:t>Pantalla detalle por acción.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4572000" y="1127875"/>
            <a:ext cx="495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6775750" y="1425175"/>
            <a:ext cx="322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191850" y="1512100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5067900" y="263372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2351525" y="4573375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981" y="3170725"/>
            <a:ext cx="2173719" cy="184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075" y="3153125"/>
            <a:ext cx="1772688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537" y="3153110"/>
            <a:ext cx="1772700" cy="187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775" y="241225"/>
            <a:ext cx="4622424" cy="28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>
            <p:ph type="title"/>
          </p:nvPr>
        </p:nvSpPr>
        <p:spPr>
          <a:xfrm>
            <a:off x="75300" y="241225"/>
            <a:ext cx="40518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Página principal admin cursos: Cursos por Alumnos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74450" y="1871500"/>
            <a:ext cx="27132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Filtros para búsqueda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Botones para agregar, buscar y limpiar los filtros.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Grilla con resultados.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4.</a:t>
            </a:r>
            <a:r>
              <a:rPr lang="es" sz="1700">
                <a:solidFill>
                  <a:srgbClr val="666666"/>
                </a:solidFill>
              </a:rPr>
              <a:t> Iconos por row para detalle, editar y desactivar.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5. </a:t>
            </a:r>
            <a:r>
              <a:rPr lang="es" sz="1700">
                <a:solidFill>
                  <a:srgbClr val="666666"/>
                </a:solidFill>
              </a:rPr>
              <a:t>Pantalla detalle por acción.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572000" y="1127875"/>
            <a:ext cx="495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6775750" y="1425175"/>
            <a:ext cx="322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5191850" y="1512100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067900" y="263372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2351525" y="4573375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981" y="3170725"/>
            <a:ext cx="2173719" cy="184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075" y="3153125"/>
            <a:ext cx="1772688" cy="187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3537" y="3153110"/>
            <a:ext cx="1772700" cy="187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675" y="167325"/>
            <a:ext cx="4908206" cy="28879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75300" y="241225"/>
            <a:ext cx="4051800" cy="12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Página principal admin cursos: Inscribir Alumno</a:t>
            </a:r>
            <a:endParaRPr b="1" sz="2500">
              <a:solidFill>
                <a:srgbClr val="666666"/>
              </a:solidFill>
            </a:endParaRPr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174450" y="1871500"/>
            <a:ext cx="27132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 </a:t>
            </a:r>
            <a:r>
              <a:rPr lang="es" sz="1700">
                <a:solidFill>
                  <a:srgbClr val="666666"/>
                </a:solidFill>
              </a:rPr>
              <a:t>Redirección al formulario de inscripción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 </a:t>
            </a:r>
            <a:r>
              <a:rPr lang="es" sz="1700">
                <a:solidFill>
                  <a:srgbClr val="666666"/>
                </a:solidFill>
              </a:rPr>
              <a:t>Ubicación en el menú</a:t>
            </a:r>
            <a:r>
              <a:rPr lang="es" sz="1700">
                <a:solidFill>
                  <a:srgbClr val="666666"/>
                </a:solidFill>
              </a:rPr>
              <a:t>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3. </a:t>
            </a:r>
            <a:r>
              <a:rPr lang="es" sz="1700">
                <a:solidFill>
                  <a:srgbClr val="666666"/>
                </a:solidFill>
              </a:rPr>
              <a:t>Formulario</a:t>
            </a:r>
            <a:r>
              <a:rPr lang="es" sz="1700">
                <a:solidFill>
                  <a:srgbClr val="666666"/>
                </a:solidFill>
              </a:rPr>
              <a:t>. 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4.</a:t>
            </a:r>
            <a:r>
              <a:rPr lang="es" sz="1700">
                <a:solidFill>
                  <a:srgbClr val="666666"/>
                </a:solidFill>
              </a:rPr>
              <a:t> Inscripción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5. </a:t>
            </a:r>
            <a:r>
              <a:rPr lang="es" sz="1700">
                <a:solidFill>
                  <a:srgbClr val="666666"/>
                </a:solidFill>
              </a:rPr>
              <a:t>Redirección a la pantalla inicial con mensaje success</a:t>
            </a:r>
            <a:r>
              <a:rPr lang="es" sz="1700">
                <a:solidFill>
                  <a:srgbClr val="666666"/>
                </a:solidFill>
              </a:rPr>
              <a:t>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6151750" y="252025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4458100" y="2361000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6518025" y="1245500"/>
            <a:ext cx="4338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2453850" y="4598150"/>
            <a:ext cx="4338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5.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738" y="2571762"/>
            <a:ext cx="2713200" cy="1887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7820600" y="3055225"/>
            <a:ext cx="607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5425" y="3191551"/>
            <a:ext cx="2643010" cy="17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1041100" y="1983025"/>
            <a:ext cx="2392200" cy="141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264125" y="2161075"/>
            <a:ext cx="1945800" cy="1073700"/>
          </a:xfrm>
          <a:prstGeom prst="rect">
            <a:avLst/>
          </a:prstGeom>
          <a:solidFill>
            <a:srgbClr val="F3F3F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rgbClr val="666666"/>
                </a:solidFill>
              </a:rPr>
              <a:t>Índice</a:t>
            </a:r>
            <a:endParaRPr sz="3500">
              <a:solidFill>
                <a:srgbClr val="666666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945200" y="225725"/>
            <a:ext cx="3519900" cy="4793700"/>
          </a:xfrm>
          <a:prstGeom prst="rect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5155900" y="225725"/>
            <a:ext cx="3309600" cy="479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</a:rPr>
              <a:t>Item</a:t>
            </a:r>
            <a:r>
              <a:rPr lang="es" sz="1600">
                <a:solidFill>
                  <a:srgbClr val="666666"/>
                </a:solidFill>
              </a:rPr>
              <a:t>			</a:t>
            </a:r>
            <a:r>
              <a:rPr b="1" lang="es" sz="1600">
                <a:solidFill>
                  <a:srgbClr val="666666"/>
                </a:solidFill>
              </a:rPr>
              <a:t>Slide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Objetivo				   3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Tecnología</a:t>
            </a:r>
            <a:r>
              <a:rPr lang="es" sz="1600">
                <a:solidFill>
                  <a:srgbClr val="666666"/>
                </a:solidFill>
              </a:rPr>
              <a:t> usada		   4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Accesos				   6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Admin Accesos 		   8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Registro usuario		  10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Página</a:t>
            </a:r>
            <a:r>
              <a:rPr lang="es" sz="1600">
                <a:solidFill>
                  <a:srgbClr val="666666"/>
                </a:solidFill>
              </a:rPr>
              <a:t> Principal 		  12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Admin general		  	  13	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Admin Cursos		   	  16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Base de datos</a:t>
            </a:r>
            <a:r>
              <a:rPr lang="es">
                <a:solidFill>
                  <a:srgbClr val="666666"/>
                </a:solidFill>
              </a:rPr>
              <a:t>			  </a:t>
            </a:r>
            <a:r>
              <a:rPr lang="es" sz="1600">
                <a:solidFill>
                  <a:srgbClr val="666666"/>
                </a:solidFill>
              </a:rPr>
              <a:t>19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45325" y="941950"/>
            <a:ext cx="2999400" cy="3879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453450" y="268975"/>
            <a:ext cx="7602600" cy="54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>
                <a:solidFill>
                  <a:srgbClr val="666666"/>
                </a:solidFill>
              </a:rPr>
              <a:t>Base de Datos</a:t>
            </a:r>
            <a:endParaRPr b="1" sz="2700">
              <a:solidFill>
                <a:srgbClr val="666666"/>
              </a:solidFill>
            </a:endParaRPr>
          </a:p>
        </p:txBody>
      </p:sp>
      <p:sp>
        <p:nvSpPr>
          <p:cNvPr id="284" name="Google Shape;284;p32"/>
          <p:cNvSpPr txBox="1"/>
          <p:nvPr>
            <p:ph type="title"/>
          </p:nvPr>
        </p:nvSpPr>
        <p:spPr>
          <a:xfrm flipH="1">
            <a:off x="676450" y="1072050"/>
            <a:ext cx="2756700" cy="35880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b="1" lang="es" sz="1400">
                <a:solidFill>
                  <a:srgbClr val="666666"/>
                </a:solidFill>
              </a:rPr>
              <a:t>DER</a:t>
            </a:r>
            <a:endParaRPr b="1"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s" sz="1400">
                <a:solidFill>
                  <a:srgbClr val="666666"/>
                </a:solidFill>
              </a:rPr>
              <a:t>Compuesta por 12 tablas: Pais, nodo, ciudad, rol, profesor, curso, alumno, alumno_estudio, alumno_experiencia, curso_alumno, curso_nodo, usuario.</a:t>
            </a:r>
            <a:endParaRPr b="1" sz="14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s" sz="1400">
                <a:solidFill>
                  <a:srgbClr val="666666"/>
                </a:solidFill>
              </a:rPr>
              <a:t>Normalizada.</a:t>
            </a:r>
            <a:endParaRPr b="1" sz="1400">
              <a:solidFill>
                <a:srgbClr val="666666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s" sz="1400">
                <a:solidFill>
                  <a:srgbClr val="666666"/>
                </a:solidFill>
              </a:rPr>
              <a:t>Base de datos relacional.</a:t>
            </a:r>
            <a:endParaRPr b="1" sz="1400">
              <a:solidFill>
                <a:srgbClr val="666666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b="1" lang="es" sz="1400">
                <a:solidFill>
                  <a:srgbClr val="666666"/>
                </a:solidFill>
              </a:rPr>
              <a:t>Hecha con sqlIte y sqlalchemy.</a:t>
            </a:r>
            <a:endParaRPr b="1"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142" y="941950"/>
            <a:ext cx="3930683" cy="387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/>
        </p:nvSpPr>
        <p:spPr>
          <a:xfrm>
            <a:off x="4572000" y="941950"/>
            <a:ext cx="670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2404425" y="1437700"/>
            <a:ext cx="4424700" cy="180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>
            <p:ph type="ctrTitle"/>
          </p:nvPr>
        </p:nvSpPr>
        <p:spPr>
          <a:xfrm>
            <a:off x="2751475" y="1809525"/>
            <a:ext cx="3780300" cy="1041000"/>
          </a:xfrm>
          <a:prstGeom prst="rect">
            <a:avLst/>
          </a:prstGeom>
          <a:solidFill>
            <a:srgbClr val="B6D7A8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6420075" y="3011725"/>
            <a:ext cx="223200" cy="161100"/>
          </a:xfrm>
          <a:prstGeom prst="hear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385925" y="508150"/>
            <a:ext cx="2228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100">
                <a:solidFill>
                  <a:srgbClr val="999999"/>
                </a:solidFill>
              </a:rPr>
              <a:t>Objetivo</a:t>
            </a:r>
            <a:endParaRPr b="1" sz="3700">
              <a:solidFill>
                <a:srgbClr val="999999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71900" y="1919075"/>
            <a:ext cx="8222100" cy="28899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Proyecto nahual fue creado con el fin de colaborar a comunidades vulnerables y brindar a través de la educación una herramienta para insertarse en el rubro de la </a:t>
            </a:r>
            <a:r>
              <a:rPr lang="es">
                <a:solidFill>
                  <a:srgbClr val="666666"/>
                </a:solidFill>
              </a:rPr>
              <a:t>informática</a:t>
            </a:r>
            <a:r>
              <a:rPr lang="es">
                <a:solidFill>
                  <a:srgbClr val="666666"/>
                </a:solidFill>
              </a:rPr>
              <a:t>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666666"/>
                </a:solidFill>
              </a:rPr>
              <a:t>Al día de hoy su crecimiento ha sido tan significativo que la cantidad de alumnos, nodos y voluntarios (profesores) es un tema </a:t>
            </a:r>
            <a:r>
              <a:rPr lang="es">
                <a:solidFill>
                  <a:srgbClr val="666666"/>
                </a:solidFill>
              </a:rPr>
              <a:t>importante</a:t>
            </a:r>
            <a:r>
              <a:rPr lang="es">
                <a:solidFill>
                  <a:srgbClr val="666666"/>
                </a:solidFill>
              </a:rPr>
              <a:t> para </a:t>
            </a:r>
            <a:r>
              <a:rPr lang="es">
                <a:solidFill>
                  <a:srgbClr val="666666"/>
                </a:solidFill>
              </a:rPr>
              <a:t>administrar</a:t>
            </a:r>
            <a:r>
              <a:rPr lang="es">
                <a:solidFill>
                  <a:srgbClr val="666666"/>
                </a:solidFill>
              </a:rPr>
              <a:t>, es por ello que a través de este </a:t>
            </a:r>
            <a:r>
              <a:rPr lang="es">
                <a:solidFill>
                  <a:srgbClr val="666666"/>
                </a:solidFill>
              </a:rPr>
              <a:t>módulo</a:t>
            </a:r>
            <a:r>
              <a:rPr lang="es">
                <a:solidFill>
                  <a:srgbClr val="666666"/>
                </a:solidFill>
              </a:rPr>
              <a:t> se busca una centralización de la información concentrada en la parte de inscripciones con el fin de facilitar la </a:t>
            </a:r>
            <a:r>
              <a:rPr lang="es">
                <a:solidFill>
                  <a:srgbClr val="666666"/>
                </a:solidFill>
              </a:rPr>
              <a:t>visualización</a:t>
            </a:r>
            <a:r>
              <a:rPr lang="es">
                <a:solidFill>
                  <a:srgbClr val="666666"/>
                </a:solidFill>
              </a:rPr>
              <a:t>, almacenamiento y acceso a la misma.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4870825" y="1685575"/>
            <a:ext cx="3643800" cy="143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5119275" y="1896325"/>
            <a:ext cx="3146700" cy="10164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rgbClr val="666666"/>
                </a:solidFill>
              </a:rPr>
              <a:t>Tecnologías Usadas</a:t>
            </a:r>
            <a:endParaRPr sz="3100">
              <a:solidFill>
                <a:srgbClr val="666666"/>
              </a:solidFill>
            </a:endParaRPr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688350" y="1068525"/>
            <a:ext cx="33522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Front-end: JS, </a:t>
            </a:r>
            <a:r>
              <a:rPr lang="es">
                <a:solidFill>
                  <a:srgbClr val="666666"/>
                </a:solidFill>
              </a:rPr>
              <a:t>bootstrap</a:t>
            </a:r>
            <a:r>
              <a:rPr lang="es">
                <a:solidFill>
                  <a:srgbClr val="666666"/>
                </a:solidFill>
              </a:rPr>
              <a:t>, Jquery, HTML, css.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Back-end: Python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Char char="●"/>
            </a:pPr>
            <a:r>
              <a:rPr lang="es">
                <a:solidFill>
                  <a:srgbClr val="666666"/>
                </a:solidFill>
              </a:rPr>
              <a:t>Base de datos: Mysql lite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2404425" y="1437700"/>
            <a:ext cx="4424700" cy="180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ctrTitle"/>
          </p:nvPr>
        </p:nvSpPr>
        <p:spPr>
          <a:xfrm>
            <a:off x="2751475" y="1809525"/>
            <a:ext cx="3780300" cy="1041000"/>
          </a:xfrm>
          <a:prstGeom prst="rect">
            <a:avLst/>
          </a:prstGeom>
          <a:solidFill>
            <a:srgbClr val="B6D7A8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420075" y="3011725"/>
            <a:ext cx="223200" cy="161100"/>
          </a:xfrm>
          <a:prstGeom prst="hear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917150" y="2230925"/>
            <a:ext cx="7510500" cy="2701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582525" y="359425"/>
            <a:ext cx="8043600" cy="15615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666666"/>
                </a:solidFill>
              </a:rPr>
              <a:t>Acceso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666666"/>
                </a:solidFill>
              </a:rPr>
              <a:t>A</a:t>
            </a:r>
            <a:r>
              <a:rPr lang="es" sz="1700">
                <a:solidFill>
                  <a:srgbClr val="666666"/>
                </a:solidFill>
              </a:rPr>
              <a:t> través de la </a:t>
            </a:r>
            <a:r>
              <a:rPr lang="es" sz="1700">
                <a:solidFill>
                  <a:srgbClr val="666666"/>
                </a:solidFill>
              </a:rPr>
              <a:t>página</a:t>
            </a:r>
            <a:r>
              <a:rPr lang="es" sz="1700">
                <a:solidFill>
                  <a:srgbClr val="666666"/>
                </a:solidFill>
              </a:rPr>
              <a:t> oficial se </a:t>
            </a:r>
            <a:r>
              <a:rPr lang="es" sz="1700">
                <a:solidFill>
                  <a:srgbClr val="666666"/>
                </a:solidFill>
              </a:rPr>
              <a:t>crea un link </a:t>
            </a:r>
            <a:r>
              <a:rPr lang="es" sz="1700">
                <a:solidFill>
                  <a:srgbClr val="666666"/>
                </a:solidFill>
              </a:rPr>
              <a:t>en el index el cual </a:t>
            </a:r>
            <a:r>
              <a:rPr lang="es" sz="1700">
                <a:solidFill>
                  <a:srgbClr val="666666"/>
                </a:solidFill>
              </a:rPr>
              <a:t>redireccionará</a:t>
            </a:r>
            <a:r>
              <a:rPr lang="es" sz="1700">
                <a:solidFill>
                  <a:srgbClr val="666666"/>
                </a:solidFill>
              </a:rPr>
              <a:t> al form de inscripción(1) y se suma el login para los profesores o administrador encargado del sistema(2).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1970650" y="2912575"/>
            <a:ext cx="2974500" cy="6072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666666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300" y="2379600"/>
            <a:ext cx="7188500" cy="24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396000" y="2571750"/>
            <a:ext cx="437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097875" y="2912575"/>
            <a:ext cx="508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34650" y="237588"/>
            <a:ext cx="3630000" cy="11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" sz="1600">
                <a:solidFill>
                  <a:srgbClr val="666666"/>
                </a:solidFill>
              </a:rPr>
              <a:t>Formulario </a:t>
            </a:r>
            <a:r>
              <a:rPr lang="es" sz="1600">
                <a:solidFill>
                  <a:srgbClr val="666666"/>
                </a:solidFill>
              </a:rPr>
              <a:t>dividido</a:t>
            </a:r>
            <a:r>
              <a:rPr lang="es" sz="1600">
                <a:solidFill>
                  <a:srgbClr val="666666"/>
                </a:solidFill>
              </a:rPr>
              <a:t> en 3 partes, los datos se guardarán hasta el submit final.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478125" y="2813425"/>
            <a:ext cx="27315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Botones: Siguiente, cancelar y  finalizar inscripción, el cual se encarga de hacer el submit final a la Base de datos</a:t>
            </a:r>
            <a:endParaRPr sz="100">
              <a:solidFill>
                <a:srgbClr val="666666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775" y="1428950"/>
            <a:ext cx="3721225" cy="34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925" y="513050"/>
            <a:ext cx="2514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175" y="1725800"/>
            <a:ext cx="30861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251550" y="490850"/>
            <a:ext cx="54000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</a:rPr>
              <a:t>Administración de accesos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4942150" y="2228925"/>
            <a:ext cx="39999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Login ok </a:t>
            </a:r>
            <a:r>
              <a:rPr lang="es"/>
              <a:t>: Construido para los profesores o administrador del sistema.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Menús ocultos pre-login.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Botón de registro en caso de generar un nuevo usuario.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Botón para inicio de sesión.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Manejo de estructura responsive.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0" y="2154600"/>
            <a:ext cx="4637349" cy="23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131175" y="210675"/>
            <a:ext cx="3624300" cy="6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666666"/>
                </a:solidFill>
              </a:rPr>
              <a:t>Administración de accesos:</a:t>
            </a:r>
            <a:endParaRPr b="1" sz="2000">
              <a:solidFill>
                <a:srgbClr val="666666"/>
              </a:solidFill>
            </a:endParaRPr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 flipH="1">
            <a:off x="255500" y="1016300"/>
            <a:ext cx="2818200" cy="33216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Login: Error!</a:t>
            </a:r>
            <a:endParaRPr b="1"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1.</a:t>
            </a:r>
            <a:r>
              <a:rPr lang="es" sz="1700">
                <a:solidFill>
                  <a:srgbClr val="666666"/>
                </a:solidFill>
              </a:rPr>
              <a:t>Contiene</a:t>
            </a:r>
            <a:r>
              <a:rPr lang="es" sz="1700">
                <a:solidFill>
                  <a:srgbClr val="666666"/>
                </a:solidFill>
              </a:rPr>
              <a:t> una funcion JS, para: 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s" sz="1700">
                <a:solidFill>
                  <a:srgbClr val="666666"/>
                </a:solidFill>
              </a:rPr>
              <a:t>Usuario obligatorio.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s" sz="1700">
                <a:solidFill>
                  <a:srgbClr val="666666"/>
                </a:solidFill>
              </a:rPr>
              <a:t>Usuario con al menos 5 </a:t>
            </a:r>
            <a:r>
              <a:rPr lang="es" sz="1700">
                <a:solidFill>
                  <a:srgbClr val="666666"/>
                </a:solidFill>
              </a:rPr>
              <a:t>caracteres</a:t>
            </a:r>
            <a:r>
              <a:rPr lang="es" sz="1700">
                <a:solidFill>
                  <a:srgbClr val="666666"/>
                </a:solidFill>
              </a:rPr>
              <a:t>.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s" sz="1700">
                <a:solidFill>
                  <a:srgbClr val="666666"/>
                </a:solidFill>
              </a:rPr>
              <a:t>Clave </a:t>
            </a:r>
            <a:r>
              <a:rPr lang="es" sz="1700">
                <a:solidFill>
                  <a:srgbClr val="666666"/>
                </a:solidFill>
              </a:rPr>
              <a:t>obligatoria.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s" sz="1700">
                <a:solidFill>
                  <a:srgbClr val="666666"/>
                </a:solidFill>
              </a:rPr>
              <a:t>Clave </a:t>
            </a:r>
            <a:r>
              <a:rPr lang="es" sz="1700">
                <a:solidFill>
                  <a:srgbClr val="666666"/>
                </a:solidFill>
              </a:rPr>
              <a:t>con al menos</a:t>
            </a:r>
            <a:r>
              <a:rPr lang="es" sz="1700">
                <a:solidFill>
                  <a:srgbClr val="666666"/>
                </a:solidFill>
              </a:rPr>
              <a:t> 5 </a:t>
            </a:r>
            <a:r>
              <a:rPr lang="es" sz="1700">
                <a:solidFill>
                  <a:srgbClr val="666666"/>
                </a:solidFill>
              </a:rPr>
              <a:t>caracteres</a:t>
            </a:r>
            <a:r>
              <a:rPr lang="es" sz="1700">
                <a:solidFill>
                  <a:srgbClr val="666666"/>
                </a:solidFill>
              </a:rPr>
              <a:t>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666666"/>
                </a:solidFill>
              </a:rPr>
              <a:t>2.</a:t>
            </a:r>
            <a:r>
              <a:rPr lang="es" sz="1700">
                <a:solidFill>
                  <a:srgbClr val="666666"/>
                </a:solidFill>
              </a:rPr>
              <a:t> Control por back-end de usuario y clave correcta.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938" y="582513"/>
            <a:ext cx="2639900" cy="26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449" y="306874"/>
            <a:ext cx="3197250" cy="194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5304625" y="111525"/>
            <a:ext cx="59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2850" y="3525175"/>
            <a:ext cx="57728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172850" y="3223025"/>
            <a:ext cx="4461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2.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85750" y="309900"/>
            <a:ext cx="3321600" cy="471000"/>
          </a:xfrm>
          <a:prstGeom prst="rect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60275" y="1016300"/>
            <a:ext cx="2818200" cy="33216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