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63" r:id="rId2"/>
    <p:sldId id="259" r:id="rId3"/>
    <p:sldId id="264" r:id="rId4"/>
    <p:sldId id="27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C89EF96-8CEA-46FF-86C4-4CE0E760980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704" autoAdjust="0"/>
  </p:normalViewPr>
  <p:slideViewPr>
    <p:cSldViewPr snapToGrid="0">
      <p:cViewPr varScale="1">
        <p:scale>
          <a:sx n="86" d="100"/>
          <a:sy n="86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31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41D12-1BA0-4D16-B253-39E4DA7AD69F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10782-FDC2-4F7C-A018-7A502E50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3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0E036-A0EF-40EA-AC2B-818A5F8CFC1C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36D52-512B-47DE-BC94-6C88A56CE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9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2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 bwMode="ltGray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 bwMode="ltGray"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2"/>
            <p:cNvSpPr>
              <a:spLocks noChangeArrowheads="1"/>
            </p:cNvSpPr>
            <p:nvPr/>
          </p:nvSpPr>
          <p:spPr bwMode="ltGray">
            <a:xfrm flipH="1">
              <a:off x="90458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9" name="Oval 3"/>
            <p:cNvSpPr>
              <a:spLocks noChangeArrowheads="1"/>
            </p:cNvSpPr>
            <p:nvPr/>
          </p:nvSpPr>
          <p:spPr bwMode="ltGray">
            <a:xfrm flipH="1">
              <a:off x="72551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ltGray">
            <a:xfrm flipH="1">
              <a:off x="5464419" y="16002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ltGray">
            <a:xfrm flipH="1">
              <a:off x="5464419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ltGray">
            <a:xfrm flipH="1">
              <a:off x="3732457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ltGray">
            <a:xfrm flipH="1">
              <a:off x="9045819" y="32766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 b="1" i="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AD9C-B2AB-4742-B9D5-88A1B5443D17}" type="datetime1">
              <a:rPr lang="en-US" smtClean="0"/>
              <a:t>11/12/2017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0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6FAA-2408-45A7-869F-2014C214FC1D}" type="datetime1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00D2-426F-4F92-907F-34BAC1037045}" type="datetime1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2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F0A1930-6C43-4E8F-9426-A3A84C496FC0}" type="datetime1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3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17CD-D39E-4644-9F4A-FCA0A2101615}" type="datetime1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1651-45E6-4A2C-99B8-82F921298F2D}" type="datetime1">
              <a:rPr lang="en-US" smtClean="0"/>
              <a:t>11/12/2017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06B7-6F8B-402A-A5AA-EC8CCA413C89}" type="datetime1">
              <a:rPr lang="en-US" smtClean="0"/>
              <a:t>11/12/2017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8042-1CDC-4A3A-9348-8618A3117C5A}" type="datetime1">
              <a:rPr lang="en-US" smtClean="0"/>
              <a:t>11/12/2017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4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7805-3287-4562-914A-E3154CDB99E0}" type="datetime1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4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338138" indent="-338138"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6D92-D8A0-4DA7-91C7-7D40AE100B92}" type="datetime1">
              <a:rPr lang="en-US" smtClean="0"/>
              <a:t>11/12/2017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6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CC7D-996C-4D51-8355-44BC67D378B3}" type="datetime1">
              <a:rPr lang="en-US" smtClean="0"/>
              <a:t>11/12/2017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1860687" y="450998"/>
            <a:ext cx="7620000" cy="1139952"/>
            <a:chOff x="1860687" y="450998"/>
            <a:chExt cx="7620000" cy="1139952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1860687" y="450998"/>
              <a:ext cx="7620000" cy="1139952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 userDrawn="1"/>
          </p:nvGrpSpPr>
          <p:grpSpPr>
            <a:xfrm>
              <a:off x="1860687" y="450998"/>
              <a:ext cx="7615237" cy="1106488"/>
              <a:chOff x="1891518" y="519806"/>
              <a:chExt cx="7615237" cy="1106488"/>
            </a:xfrm>
          </p:grpSpPr>
          <p:sp>
            <p:nvSpPr>
              <p:cNvPr id="24" name="Oval 6"/>
              <p:cNvSpPr>
                <a:spLocks noChangeArrowheads="1"/>
              </p:cNvSpPr>
              <p:nvPr/>
            </p:nvSpPr>
            <p:spPr bwMode="hidden">
              <a:xfrm flipH="1">
                <a:off x="5688818" y="519806"/>
                <a:ext cx="1104900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5" name="Oval 7"/>
              <p:cNvSpPr>
                <a:spLocks noChangeArrowheads="1"/>
              </p:cNvSpPr>
              <p:nvPr/>
            </p:nvSpPr>
            <p:spPr bwMode="hidden">
              <a:xfrm flipH="1">
                <a:off x="8403443" y="519806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hidden">
              <a:xfrm flipH="1">
                <a:off x="1891518" y="521394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7" name="Oval 9"/>
              <p:cNvSpPr>
                <a:spLocks noChangeArrowheads="1"/>
              </p:cNvSpPr>
              <p:nvPr/>
            </p:nvSpPr>
            <p:spPr bwMode="hidden">
              <a:xfrm flipH="1">
                <a:off x="7144555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E0F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8" name="Oval 10"/>
              <p:cNvSpPr>
                <a:spLocks noChangeArrowheads="1"/>
              </p:cNvSpPr>
              <p:nvPr/>
            </p:nvSpPr>
            <p:spPr bwMode="hidden">
              <a:xfrm flipH="1">
                <a:off x="3178980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0346F80-965E-4784-B7D3-29765BD94027}" type="datetime1">
              <a:rPr lang="en-US" smtClean="0"/>
              <a:t>11/12/2017</a:t>
            </a:fld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0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 cap="none" spc="0">
          <a:ln w="22225">
            <a:solidFill>
              <a:schemeClr val="tx2"/>
            </a:solidFill>
            <a:prstDash val="solid"/>
          </a:ln>
          <a:solidFill>
            <a:schemeClr val="tx2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>
            <a:lumMod val="75000"/>
          </a:schemeClr>
        </a:buClr>
        <a:buSzPct val="70000"/>
        <a:buFont typeface="Wingdings" panose="05000000000000000000" pitchFamily="2" charset="2"/>
        <a:buChar char="¤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" panose="05000000000000000000" pitchFamily="2" charset="2"/>
        <a:buChar char="¤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5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Brampton Gavel Club Education 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Revised October 2017</a:t>
            </a:r>
          </a:p>
          <a:p>
            <a:r>
              <a:rPr lang="en-US" dirty="0"/>
              <a:t>Content in this PowerPoint has been adapted from the Toastmasters International Education Program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770F87-C7CC-4E92-AE37-839D387C3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574" y="4820574"/>
            <a:ext cx="2037425" cy="20374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343099-8689-4C4B-A40E-B18209B04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20574"/>
            <a:ext cx="2169859" cy="20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4A791-32B6-4C14-B42F-E3E2AB94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Leadership Track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51926-E339-4205-AA46-018696E1E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Competent Leader (CL)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9A0ED3-F517-414E-8ABA-E139880C1D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Complete the </a:t>
            </a:r>
            <a:r>
              <a:rPr lang="en-CA" i="1" dirty="0"/>
              <a:t>Competent Leadership</a:t>
            </a:r>
            <a:r>
              <a:rPr lang="en-CA" dirty="0"/>
              <a:t> manual / worksheet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C55CFA-E790-4E85-B3B6-B56C5D3E1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AF3021-10B2-40E7-A337-664F549C0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617" y="2193925"/>
            <a:ext cx="3432098" cy="399950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630C13-3A8C-43AF-87BD-0D5BAAE059C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7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4A791-32B6-4C14-B42F-E3E2AB94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Leadership Track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51926-E339-4205-AA46-018696E1E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Advanced Leader Bronze (ALB)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9A0ED3-F517-414E-8ABA-E139880C1D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Complete Competent Leader (CL) award</a:t>
            </a:r>
          </a:p>
          <a:p>
            <a:r>
              <a:rPr lang="en-CA" dirty="0"/>
              <a:t>Complete Competent Communicator (CC) award</a:t>
            </a:r>
          </a:p>
          <a:p>
            <a:r>
              <a:rPr lang="en-CA" dirty="0"/>
              <a:t>Serve at least six months as a club officer (president, vice president education, vice president membership, vice president public relations, secretary, treasurer, sergeant at arms) </a:t>
            </a:r>
            <a:r>
              <a:rPr lang="en-CA" strike="dblStrike" dirty="0"/>
              <a:t>and participated in the preparation of a Club Success Plan while serving in this office</a:t>
            </a:r>
          </a:p>
          <a:p>
            <a:r>
              <a:rPr lang="en-CA" strike="dblStrike" dirty="0"/>
              <a:t>While serving in the above office, participated in a district-sponsored club officer training</a:t>
            </a:r>
            <a:endParaRPr lang="en-CA" dirty="0"/>
          </a:p>
          <a:p>
            <a:r>
              <a:rPr lang="en-CA" dirty="0"/>
              <a:t>Conduct any two presentations from </a:t>
            </a:r>
            <a:r>
              <a:rPr lang="en-CA" i="1" dirty="0"/>
              <a:t>The Successful Club Series </a:t>
            </a:r>
            <a:r>
              <a:rPr lang="en-CA" dirty="0"/>
              <a:t>and/or </a:t>
            </a:r>
            <a:r>
              <a:rPr lang="en-CA" i="1" dirty="0"/>
              <a:t>The Leadership Excellence Series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C55CFA-E790-4E85-B3B6-B56C5D3E1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7453F8-AFD4-4384-9C07-B2C8EF2D128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806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4A791-32B6-4C14-B42F-E3E2AB94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Leadership Track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51926-E339-4205-AA46-018696E1E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Advanced Leader Silver (ALS)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9A0ED3-F517-414E-8ABA-E139880C1D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Complete Advanced Leader Bronze (ALB) award</a:t>
            </a:r>
          </a:p>
          <a:p>
            <a:r>
              <a:rPr lang="en-CA" strike="dblStrike" dirty="0"/>
              <a:t>Served a complete term as a district officer (district director, program quality director, club growth director, public relations officer, administration manager, finance manager, division director, area director)</a:t>
            </a:r>
          </a:p>
          <a:p>
            <a:r>
              <a:rPr lang="en-CA" strike="dblStrike" dirty="0"/>
              <a:t>Complete the </a:t>
            </a:r>
            <a:r>
              <a:rPr lang="en-CA" i="1" strike="dblStrike" dirty="0"/>
              <a:t>High Performance Leadership</a:t>
            </a:r>
            <a:r>
              <a:rPr lang="en-CA" strike="dblStrike" dirty="0"/>
              <a:t> program</a:t>
            </a:r>
          </a:p>
          <a:p>
            <a:r>
              <a:rPr lang="en-CA" strike="dblStrike" dirty="0"/>
              <a:t>Served successfully as a club sponsor, mentor, or coach</a:t>
            </a:r>
          </a:p>
          <a:p>
            <a:r>
              <a:rPr lang="en-CA" dirty="0"/>
              <a:t>Gavel Club requirements for this award are TBD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C55CFA-E790-4E85-B3B6-B56C5D3E1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B04D91-883E-4957-89A4-C3F755436D8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191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4A791-32B6-4C14-B42F-E3E2AB94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Communication / Leadership Track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51926-E339-4205-AA46-018696E1E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10515600" cy="641350"/>
          </a:xfrm>
        </p:spPr>
        <p:txBody>
          <a:bodyPr>
            <a:normAutofit/>
          </a:bodyPr>
          <a:lstStyle/>
          <a:p>
            <a:r>
              <a:rPr lang="en-CA" dirty="0"/>
              <a:t>Distinguished </a:t>
            </a:r>
            <a:r>
              <a:rPr lang="en-CA" strike="dblStrike" dirty="0"/>
              <a:t>Toastmaster (DTM)</a:t>
            </a:r>
            <a:r>
              <a:rPr lang="en-CA" dirty="0"/>
              <a:t> Gavelier (DG)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9A0ED3-F517-414E-8ABA-E139880C1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10515600" cy="3978275"/>
          </a:xfrm>
        </p:spPr>
        <p:txBody>
          <a:bodyPr>
            <a:normAutofit/>
          </a:bodyPr>
          <a:lstStyle/>
          <a:p>
            <a:r>
              <a:rPr lang="en-CA" dirty="0"/>
              <a:t>Complete Advanced Communicator Gold (ACG) award </a:t>
            </a:r>
          </a:p>
          <a:p>
            <a:r>
              <a:rPr lang="en-CA" dirty="0"/>
              <a:t>Complete Advanced Leader Silver (ALS) award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Distinguished Gavelier is the highest recognition a member may receive. No Gavelier has received this designation. </a:t>
            </a:r>
          </a:p>
          <a:p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C55CFA-E790-4E85-B3B6-B56C5D3E1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FED7F2-2734-4705-9E15-22AC62E072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30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Two Different Tracks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F2C912-0A7C-40FD-B73E-37A04248F5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Communication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36660-13EA-41D5-B56D-2456DB72E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Leadership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A6D56A1-2117-48A6-9EE9-533B9CE886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Competent Communicator (CC)</a:t>
            </a:r>
          </a:p>
          <a:p>
            <a:r>
              <a:rPr lang="en-CA" dirty="0"/>
              <a:t>Advanced Communicator Bronze (ACB)</a:t>
            </a:r>
          </a:p>
          <a:p>
            <a:r>
              <a:rPr lang="en-CA" dirty="0"/>
              <a:t>Advanced Communicator Silver (ACS)</a:t>
            </a:r>
          </a:p>
          <a:p>
            <a:r>
              <a:rPr lang="en-CA" dirty="0"/>
              <a:t>Advanced Communicator Gold (ACG)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26FBDC-9A3C-4CFD-B24B-6E0E39CD5B1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/>
              <a:t>Competent Leader (CL)</a:t>
            </a:r>
          </a:p>
          <a:p>
            <a:r>
              <a:rPr lang="en-CA" dirty="0"/>
              <a:t>Advanced Leader Bronze (ALB)</a:t>
            </a:r>
          </a:p>
          <a:p>
            <a:r>
              <a:rPr lang="en-CA" dirty="0"/>
              <a:t>Advanced Leader Silver (ALS)</a:t>
            </a:r>
          </a:p>
          <a:p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EEAE7C-4524-4495-8A8B-2A59A78BC88A}"/>
              </a:ext>
            </a:extLst>
          </p:cNvPr>
          <p:cNvSpPr/>
          <p:nvPr/>
        </p:nvSpPr>
        <p:spPr>
          <a:xfrm>
            <a:off x="3949480" y="5747468"/>
            <a:ext cx="428033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ct val="30000"/>
              </a:spcBef>
              <a:buClr>
                <a:srgbClr val="8784C7">
                  <a:lumMod val="75000"/>
                </a:srgbClr>
              </a:buClr>
              <a:buSzPct val="70000"/>
            </a:pPr>
            <a:r>
              <a:rPr lang="en-CA" sz="2400" dirty="0">
                <a:solidFill>
                  <a:prstClr val="black"/>
                </a:solidFill>
              </a:rPr>
              <a:t>Distinguished Gavelier (DG)</a:t>
            </a:r>
          </a:p>
        </p:txBody>
      </p:sp>
    </p:spTree>
    <p:extLst>
      <p:ext uri="{BB962C8B-B14F-4D97-AF65-F5344CB8AC3E}">
        <p14:creationId xmlns:p14="http://schemas.microsoft.com/office/powerpoint/2010/main" val="212088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EB0D08-2866-4560-B6F5-2E403AF5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Communication and Leadership: </a:t>
            </a:r>
            <a:br>
              <a:rPr lang="en-CA" dirty="0"/>
            </a:br>
            <a:r>
              <a:rPr lang="en-CA" dirty="0"/>
              <a:t>Flow Chart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89E5DD0-BC64-44EB-B523-26672A561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11" y="1690688"/>
            <a:ext cx="10223377" cy="5013387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DA1965A-68F9-41D9-940A-ECF495DB20F5}"/>
              </a:ext>
            </a:extLst>
          </p:cNvPr>
          <p:cNvSpPr/>
          <p:nvPr/>
        </p:nvSpPr>
        <p:spPr>
          <a:xfrm>
            <a:off x="139082" y="6305794"/>
            <a:ext cx="119138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050" dirty="0"/>
              <a:t>https://trafalgartoastmasters.wordpress.com/2012/10/22/toastmaster-education-program/</a:t>
            </a:r>
          </a:p>
        </p:txBody>
      </p:sp>
    </p:spTree>
    <p:extLst>
      <p:ext uri="{BB962C8B-B14F-4D97-AF65-F5344CB8AC3E}">
        <p14:creationId xmlns:p14="http://schemas.microsoft.com/office/powerpoint/2010/main" val="70134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A8E7345-49AD-422C-85BD-C14BF746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Communication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25E3D5-269A-45BE-B945-70E4214263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818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4A791-32B6-4C14-B42F-E3E2AB94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Communication Track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51926-E339-4205-AA46-018696E1E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Competent Communicator (CC)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9A0ED3-F517-414E-8ABA-E139880C1D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Complete the </a:t>
            </a:r>
            <a:r>
              <a:rPr lang="en-CA" i="1" dirty="0"/>
              <a:t>Competent Communication</a:t>
            </a:r>
            <a:r>
              <a:rPr lang="en-CA" dirty="0"/>
              <a:t> manual</a:t>
            </a:r>
          </a:p>
          <a:p>
            <a:pPr lvl="1"/>
            <a:r>
              <a:rPr lang="en-CA" dirty="0"/>
              <a:t>10 speeches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C55CFA-E790-4E85-B3B6-B56C5D3E1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653ADE-0207-4998-963A-4D12F01BAF4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387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4A791-32B6-4C14-B42F-E3E2AB94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Communication Track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51926-E339-4205-AA46-018696E1E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Advanced Communicator Bronze (ACB)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9A0ED3-F517-414E-8ABA-E139880C1D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Complete Competent Communicator (CC) award</a:t>
            </a:r>
          </a:p>
          <a:p>
            <a:r>
              <a:rPr lang="en-CA" dirty="0"/>
              <a:t>Complete two manuals from the </a:t>
            </a:r>
            <a:r>
              <a:rPr lang="en-CA" i="1" dirty="0"/>
              <a:t>Advanced Communication Series</a:t>
            </a:r>
          </a:p>
          <a:p>
            <a:pPr lvl="1"/>
            <a:r>
              <a:rPr lang="en-CA" dirty="0"/>
              <a:t>Each manual has five speeches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C55CFA-E790-4E85-B3B6-B56C5D3E1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5C69AF-4A7E-4AB6-8656-0BD78FA3FD6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96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CB612-C801-49ED-8FE0-2C5AE8B7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Communication Track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793F1-DB59-45DF-B4BF-3D8B733AD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Advanced Communicator Silver (ACS)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1AA01-A02A-4D38-903D-A99037288F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CA" dirty="0"/>
              <a:t>Complete Advanced Communicator Bronze (ACB) award</a:t>
            </a:r>
          </a:p>
          <a:p>
            <a:r>
              <a:rPr lang="en-CA" dirty="0"/>
              <a:t>Complete two more manuals from the </a:t>
            </a:r>
            <a:r>
              <a:rPr lang="en-CA" i="1" dirty="0"/>
              <a:t>Advanced Communication Series</a:t>
            </a:r>
          </a:p>
          <a:p>
            <a:pPr lvl="1"/>
            <a:r>
              <a:rPr lang="en-CA" dirty="0"/>
              <a:t>Each manual has five speeches</a:t>
            </a:r>
          </a:p>
          <a:p>
            <a:r>
              <a:rPr lang="en-CA" dirty="0"/>
              <a:t>Conduct any two education presentations from </a:t>
            </a:r>
            <a:r>
              <a:rPr lang="en-CA" i="1" dirty="0"/>
              <a:t>The Better Speaker Series </a:t>
            </a:r>
            <a:r>
              <a:rPr lang="en-CA" dirty="0"/>
              <a:t>and/or </a:t>
            </a:r>
            <a:r>
              <a:rPr lang="en-CA" i="1" dirty="0"/>
              <a:t>The Successful Club Series</a:t>
            </a:r>
          </a:p>
          <a:p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8C572-E586-4E48-A9E4-DC2DB8B5A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7CA99D-45E2-49B9-97CB-5D1D81569B4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477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CB612-C801-49ED-8FE0-2C5AE8B7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Communication Track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793F1-DB59-45DF-B4BF-3D8B733AD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Advanced Communicator Gold (ACG)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1AA01-A02A-4D38-903D-A99037288F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Complete Advanced Communicator Silver (ACS) award</a:t>
            </a:r>
          </a:p>
          <a:p>
            <a:r>
              <a:rPr lang="en-CA" dirty="0"/>
              <a:t>Complete two more manuals from the </a:t>
            </a:r>
            <a:r>
              <a:rPr lang="en-CA" i="1" dirty="0"/>
              <a:t>Advanced Communication Series</a:t>
            </a:r>
          </a:p>
          <a:p>
            <a:pPr lvl="1"/>
            <a:r>
              <a:rPr lang="en-CA" dirty="0"/>
              <a:t>Each manual has five speeches</a:t>
            </a:r>
          </a:p>
          <a:p>
            <a:r>
              <a:rPr lang="en-CA" strike="dblStrike" dirty="0"/>
              <a:t>Conduct a presentation from the </a:t>
            </a:r>
            <a:r>
              <a:rPr lang="en-CA" i="1" strike="dblStrike" dirty="0"/>
              <a:t>Success/Leadership Series</a:t>
            </a:r>
            <a:r>
              <a:rPr lang="en-CA" strike="dblStrike" dirty="0"/>
              <a:t>, </a:t>
            </a:r>
            <a:r>
              <a:rPr lang="en-CA" i="1" strike="dblStrike" dirty="0"/>
              <a:t>Success/Communication Series</a:t>
            </a:r>
            <a:r>
              <a:rPr lang="en-CA" strike="dblStrike" dirty="0"/>
              <a:t>, or Youth Leadership</a:t>
            </a:r>
          </a:p>
          <a:p>
            <a:r>
              <a:rPr lang="en-CA" dirty="0"/>
              <a:t>Conduct any two education presentations from </a:t>
            </a:r>
            <a:r>
              <a:rPr lang="en-CA" i="1" dirty="0"/>
              <a:t>The Better Speaker Series </a:t>
            </a:r>
            <a:r>
              <a:rPr lang="en-CA" dirty="0"/>
              <a:t>and/or </a:t>
            </a:r>
            <a:r>
              <a:rPr lang="en-CA" i="1" dirty="0"/>
              <a:t>The Successful Club Series</a:t>
            </a:r>
            <a:endParaRPr lang="en-CA" dirty="0"/>
          </a:p>
          <a:p>
            <a:r>
              <a:rPr lang="en-CA" dirty="0"/>
              <a:t>Coach a new member with their first three speech projects</a:t>
            </a:r>
          </a:p>
          <a:p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8C572-E586-4E48-A9E4-DC2DB8B5A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4E73DD-917E-45DE-9D5B-2A39728BED4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24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A8E7345-49AD-422C-85BD-C14BF746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Leadership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25E3D5-269A-45BE-B945-70E4214263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50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termark Design Templa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atermark design slides.potx" id="{155DE50B-7050-4C94-A1E2-D1CB6BE7200C}" vid="{CB226315-F714-4862-AA2D-99A0B670FE32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 design slides</Template>
  <TotalTime>249</TotalTime>
  <Words>491</Words>
  <Application>Microsoft Office PowerPoint</Application>
  <PresentationFormat>Widescreen</PresentationFormat>
  <Paragraphs>66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Century Gothic</vt:lpstr>
      <vt:lpstr>Times New Roman</vt:lpstr>
      <vt:lpstr>Wingdings</vt:lpstr>
      <vt:lpstr>Watermark Design Template</vt:lpstr>
      <vt:lpstr>Brampton Gavel Club Education </vt:lpstr>
      <vt:lpstr>Two Different Tracks</vt:lpstr>
      <vt:lpstr>Communication and Leadership:  Flow Chart</vt:lpstr>
      <vt:lpstr>Communication</vt:lpstr>
      <vt:lpstr>Communication Track</vt:lpstr>
      <vt:lpstr>Communication Track</vt:lpstr>
      <vt:lpstr>Communication Track</vt:lpstr>
      <vt:lpstr>Communication Track</vt:lpstr>
      <vt:lpstr>Leadership</vt:lpstr>
      <vt:lpstr>Leadership Track</vt:lpstr>
      <vt:lpstr>Leadership Track</vt:lpstr>
      <vt:lpstr>Leadership Track</vt:lpstr>
      <vt:lpstr>Communication / Leadership Track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Gavel Club Education</dc:title>
  <dc:creator>Ryan Belluz</dc:creator>
  <cp:lastModifiedBy>Ryan Belluz</cp:lastModifiedBy>
  <cp:revision>14</cp:revision>
  <dcterms:created xsi:type="dcterms:W3CDTF">2017-10-21T02:15:57Z</dcterms:created>
  <dcterms:modified xsi:type="dcterms:W3CDTF">2017-11-13T00:18:44Z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